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2" r:id="rId3"/>
    <p:sldId id="260" r:id="rId4"/>
    <p:sldId id="257" r:id="rId5"/>
    <p:sldId id="258" r:id="rId6"/>
    <p:sldId id="264" r:id="rId7"/>
    <p:sldId id="265" r:id="rId8"/>
    <p:sldId id="259" r:id="rId9"/>
    <p:sldId id="266" r:id="rId10"/>
    <p:sldId id="267" r:id="rId11"/>
    <p:sldId id="268" r:id="rId12"/>
    <p:sldId id="269" r:id="rId13"/>
    <p:sldId id="263"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BFAA79C-CA5B-4A01-9028-E7C4D4E18116}">
          <p14:sldIdLst>
            <p14:sldId id="256"/>
            <p14:sldId id="262"/>
            <p14:sldId id="260"/>
            <p14:sldId id="257"/>
            <p14:sldId id="258"/>
            <p14:sldId id="264"/>
            <p14:sldId id="265"/>
            <p14:sldId id="259"/>
            <p14:sldId id="266"/>
            <p14:sldId id="267"/>
            <p14:sldId id="268"/>
            <p14:sldId id="269"/>
            <p14:sldId id="263"/>
          </p14:sldIdLst>
        </p14:section>
        <p14:section name="Başlıksız Bölüm" id="{34D370A8-0D51-482C-9D5C-69B991AC5484}">
          <p14:sldIdLst>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2" d="100"/>
          <a:sy n="82" d="100"/>
        </p:scale>
        <p:origin x="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3/28/2019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wikizero.com/tr/Marcus_Aurelius" TargetMode="External"/><Relationship Id="rId13" Type="http://schemas.openxmlformats.org/officeDocument/2006/relationships/hyperlink" Target="https://www.wikizero.com/tr/Vandallar" TargetMode="External"/><Relationship Id="rId3" Type="http://schemas.openxmlformats.org/officeDocument/2006/relationships/hyperlink" Target="https://www.wikizero.com/tr/Zaragoza" TargetMode="External"/><Relationship Id="rId7" Type="http://schemas.openxmlformats.org/officeDocument/2006/relationships/hyperlink" Target="https://www.wikizero.com/tr/Hadrianus" TargetMode="External"/><Relationship Id="rId12" Type="http://schemas.openxmlformats.org/officeDocument/2006/relationships/hyperlink" Target="https://www.wikizero.com/tr/Cermen" TargetMode="External"/><Relationship Id="rId17" Type="http://schemas.openxmlformats.org/officeDocument/2006/relationships/hyperlink" Target="https://www.wikizero.com/tr/Andaluc%C3%ADa" TargetMode="External"/><Relationship Id="rId2" Type="http://schemas.openxmlformats.org/officeDocument/2006/relationships/hyperlink" Target="https://www.wikizero.com/w/index.php?title=Latifundio&amp;action=edit&amp;redlink=1" TargetMode="External"/><Relationship Id="rId16" Type="http://schemas.openxmlformats.org/officeDocument/2006/relationships/hyperlink" Target="https://www.wikizero.com/tr/Galya" TargetMode="External"/><Relationship Id="rId1" Type="http://schemas.openxmlformats.org/officeDocument/2006/relationships/slideLayout" Target="../slideLayouts/slideLayout7.xml"/><Relationship Id="rId6" Type="http://schemas.openxmlformats.org/officeDocument/2006/relationships/hyperlink" Target="https://www.wikizero.com/tr/Trajan" TargetMode="External"/><Relationship Id="rId11" Type="http://schemas.openxmlformats.org/officeDocument/2006/relationships/hyperlink" Target="https://www.wikizero.com/tr/Vizigotlar" TargetMode="External"/><Relationship Id="rId5" Type="http://schemas.openxmlformats.org/officeDocument/2006/relationships/hyperlink" Target="https://www.wikizero.com/tr/Valensiya" TargetMode="External"/><Relationship Id="rId15" Type="http://schemas.openxmlformats.org/officeDocument/2006/relationships/hyperlink" Target="https://www.wikizero.com/tr/Ren_Nehri" TargetMode="External"/><Relationship Id="rId10" Type="http://schemas.openxmlformats.org/officeDocument/2006/relationships/hyperlink" Target="https://www.wikizero.com/tr/Roma_%C4%B0mparatorlu%C4%9Fu" TargetMode="External"/><Relationship Id="rId4" Type="http://schemas.openxmlformats.org/officeDocument/2006/relationships/hyperlink" Target="https://www.wikizero.com/tr/M%C3%A9rida" TargetMode="External"/><Relationship Id="rId9" Type="http://schemas.openxmlformats.org/officeDocument/2006/relationships/hyperlink" Target="https://www.wikizero.com/tr/Hristiyanl%C4%B1k" TargetMode="External"/><Relationship Id="rId14" Type="http://schemas.openxmlformats.org/officeDocument/2006/relationships/hyperlink" Target="https://www.wikizero.com/tr/Suevi"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s://www.wikizero.com/tr/Erken_Orta_%C3%87a%C4%9F" TargetMode="External"/><Relationship Id="rId3" Type="http://schemas.openxmlformats.org/officeDocument/2006/relationships/hyperlink" Target="https://www.wikizero.com/tr/Galla_Placidia" TargetMode="External"/><Relationship Id="rId7" Type="http://schemas.openxmlformats.org/officeDocument/2006/relationships/hyperlink" Target="https://www.wikizero.com/tr/Latince" TargetMode="External"/><Relationship Id="rId2" Type="http://schemas.openxmlformats.org/officeDocument/2006/relationships/hyperlink" Target="https://www.wikizero.com/tr/Honorius" TargetMode="External"/><Relationship Id="rId1" Type="http://schemas.openxmlformats.org/officeDocument/2006/relationships/slideLayout" Target="../slideLayouts/slideLayout7.xml"/><Relationship Id="rId6" Type="http://schemas.openxmlformats.org/officeDocument/2006/relationships/hyperlink" Target="https://www.wikizero.com/tr/Tejo_Nehri" TargetMode="External"/><Relationship Id="rId5" Type="http://schemas.openxmlformats.org/officeDocument/2006/relationships/hyperlink" Target="https://www.wikizero.com/tr/Toledo" TargetMode="External"/><Relationship Id="rId10" Type="http://schemas.openxmlformats.org/officeDocument/2006/relationships/hyperlink" Target="https://www.wikizero.com/w/index.php?title=Recared&amp;action=edit&amp;redlink=1" TargetMode="External"/><Relationship Id="rId4" Type="http://schemas.openxmlformats.org/officeDocument/2006/relationships/hyperlink" Target="https://www.wikizero.com/w/index.php?title=Ataulf&amp;action=edit&amp;redlink=1" TargetMode="External"/><Relationship Id="rId9" Type="http://schemas.openxmlformats.org/officeDocument/2006/relationships/hyperlink" Target="https://www.wikizero.com/tr/Ari"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wikizero.com/tr/M%C3%BCsl%C3%BCman"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gezimanya.com/avrupa/ispanyanin-kisa-tarihi" TargetMode="External"/><Relationship Id="rId2" Type="http://schemas.openxmlformats.org/officeDocument/2006/relationships/hyperlink" Target="http://ispanyolcadim1.blogspot.com/2015/02/ispanya-tarihi-1-tarih-oncesi-donem.html" TargetMode="External"/><Relationship Id="rId1" Type="http://schemas.openxmlformats.org/officeDocument/2006/relationships/slideLayout" Target="../slideLayouts/slideLayout1.xml"/><Relationship Id="rId4" Type="http://schemas.openxmlformats.org/officeDocument/2006/relationships/hyperlink" Target="https://books.google.com.tr/books?id=7XuODwAAQBAJ&amp;pg=PT720&amp;lpg=PT720&amp;dq=iberya+tarihi&amp;source=bl&amp;ots=rMt5mDltLM&amp;sig=ACfU3U0thiKsCaHfCTUUmY3NetSDFIRiCQ&amp;hl=tr&amp;sa=X&amp;ved=2ahUKEwj0rdyeraLhAhU8wsQBHYGJAI04ChDoATAJegQIBxAB#v=onepage&amp;q=iberya%20tarihi&amp;f=false"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wikizero.com/tr/Yunanlar" TargetMode="External"/><Relationship Id="rId3" Type="http://schemas.openxmlformats.org/officeDocument/2006/relationships/hyperlink" Target="https://www.wikizero.com/tr/%C4%B0ber_Yar%C4%B1madas%C4%B1" TargetMode="External"/><Relationship Id="rId7" Type="http://schemas.openxmlformats.org/officeDocument/2006/relationships/hyperlink" Target="https://www.wikizero.com/tr/Fenikeliler" TargetMode="External"/><Relationship Id="rId12" Type="http://schemas.openxmlformats.org/officeDocument/2006/relationships/image" Target="../media/image1.jpeg"/><Relationship Id="rId2" Type="http://schemas.openxmlformats.org/officeDocument/2006/relationships/hyperlink" Target="https://www.wikizero.com/tr/%C4%B0spanyolca" TargetMode="External"/><Relationship Id="rId1" Type="http://schemas.openxmlformats.org/officeDocument/2006/relationships/slideLayout" Target="../slideLayouts/slideLayout7.xml"/><Relationship Id="rId6" Type="http://schemas.openxmlformats.org/officeDocument/2006/relationships/hyperlink" Target="https://www.wikizero.com/tr/Bronz" TargetMode="External"/><Relationship Id="rId11" Type="http://schemas.openxmlformats.org/officeDocument/2006/relationships/hyperlink" Target="https://www.wikizero.com/w/index.php?title=Keltiberler&amp;action=edit&amp;redlink=1" TargetMode="External"/><Relationship Id="rId5" Type="http://schemas.openxmlformats.org/officeDocument/2006/relationships/hyperlink" Target="https://www.wikizero.com/tr/Metal" TargetMode="External"/><Relationship Id="rId10" Type="http://schemas.openxmlformats.org/officeDocument/2006/relationships/hyperlink" Target="https://www.wikizero.com/tr/Keltler" TargetMode="External"/><Relationship Id="rId4" Type="http://schemas.openxmlformats.org/officeDocument/2006/relationships/hyperlink" Target="https://www.wikizero.com/tr/Boy" TargetMode="External"/><Relationship Id="rId9" Type="http://schemas.openxmlformats.org/officeDocument/2006/relationships/hyperlink" Target="https://www.wikizero.com/tr/Kartacal%C4%B1lar"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hyperlink" Target="https://www.wikizero.com/w/index.php?title=Duero&amp;action=edit&amp;redlink=1" TargetMode="External"/><Relationship Id="rId13" Type="http://schemas.openxmlformats.org/officeDocument/2006/relationships/hyperlink" Target="https://www.wikizero.com/tr/Basklar" TargetMode="External"/><Relationship Id="rId3" Type="http://schemas.openxmlformats.org/officeDocument/2006/relationships/hyperlink" Target="https://www.wikizero.com/tr/%C4%B0berler" TargetMode="External"/><Relationship Id="rId7" Type="http://schemas.openxmlformats.org/officeDocument/2006/relationships/hyperlink" Target="https://www.wikizero.com/tr/Pireneler" TargetMode="External"/><Relationship Id="rId12" Type="http://schemas.openxmlformats.org/officeDocument/2006/relationships/hyperlink" Target="https://www.wikizero.com/tr/Fransa" TargetMode="External"/><Relationship Id="rId2" Type="http://schemas.openxmlformats.org/officeDocument/2006/relationships/hyperlink" Target="https://www.wikizero.com/tr/Yunanlar" TargetMode="External"/><Relationship Id="rId1" Type="http://schemas.openxmlformats.org/officeDocument/2006/relationships/slideLayout" Target="../slideLayouts/slideLayout7.xml"/><Relationship Id="rId6" Type="http://schemas.openxmlformats.org/officeDocument/2006/relationships/hyperlink" Target="https://www.wikizero.com/tr/Keltler" TargetMode="External"/><Relationship Id="rId11" Type="http://schemas.openxmlformats.org/officeDocument/2006/relationships/hyperlink" Target="https://www.wikizero.com/tr/%C4%B0talya" TargetMode="External"/><Relationship Id="rId5" Type="http://schemas.openxmlformats.org/officeDocument/2006/relationships/hyperlink" Target="https://www.wikizero.com/tr/Akdeniz" TargetMode="External"/><Relationship Id="rId10" Type="http://schemas.openxmlformats.org/officeDocument/2006/relationships/hyperlink" Target="https://www.wikizero.com/tr/Tuna" TargetMode="External"/><Relationship Id="rId4" Type="http://schemas.openxmlformats.org/officeDocument/2006/relationships/hyperlink" Target="https://www.wikizero.com/tr/Ebro" TargetMode="External"/><Relationship Id="rId9" Type="http://schemas.openxmlformats.org/officeDocument/2006/relationships/hyperlink" Target="https://www.wikizero.com/w/index.php?title=Keltiberler&amp;action=edit&amp;redlink=1" TargetMode="External"/><Relationship Id="rId14" Type="http://schemas.openxmlformats.org/officeDocument/2006/relationships/hyperlink" Target="https://www.wikizero.com/w/index.php?title=Vascon&amp;action=edit&amp;redlink=1"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ww.wikizero.com/tr/Cadiz" TargetMode="External"/><Relationship Id="rId13" Type="http://schemas.openxmlformats.org/officeDocument/2006/relationships/hyperlink" Target="https://www.wikizero.com/tr/Katalonya" TargetMode="External"/><Relationship Id="rId3" Type="http://schemas.openxmlformats.org/officeDocument/2006/relationships/hyperlink" Target="https://www.wikizero.com/tr/%C4%B0ber_Yar%C4%B1madas%C4%B1" TargetMode="External"/><Relationship Id="rId7" Type="http://schemas.openxmlformats.org/officeDocument/2006/relationships/hyperlink" Target="https://www.wikizero.com/tr/Tire" TargetMode="External"/><Relationship Id="rId12" Type="http://schemas.openxmlformats.org/officeDocument/2006/relationships/hyperlink" Target="https://www.wikizero.com/tr/Marsilya" TargetMode="External"/><Relationship Id="rId2" Type="http://schemas.openxmlformats.org/officeDocument/2006/relationships/hyperlink" Target="https://www.wikizero.com/tr/Bronz_%C3%87a%C4%9F%C4%B1" TargetMode="External"/><Relationship Id="rId16" Type="http://schemas.openxmlformats.org/officeDocument/2006/relationships/hyperlink" Target="https://www.wikizero.com/tr/%C4%B0spanya_tarihi#cite_note-History_of_Spain-1" TargetMode="External"/><Relationship Id="rId1" Type="http://schemas.openxmlformats.org/officeDocument/2006/relationships/slideLayout" Target="../slideLayouts/slideLayout7.xml"/><Relationship Id="rId6" Type="http://schemas.openxmlformats.org/officeDocument/2006/relationships/hyperlink" Target="https://www.wikizero.com/tr/Kartacal%C4%B1lar" TargetMode="External"/><Relationship Id="rId11" Type="http://schemas.openxmlformats.org/officeDocument/2006/relationships/hyperlink" Target="https://www.wikizero.com/tr/Rodos" TargetMode="External"/><Relationship Id="rId5" Type="http://schemas.openxmlformats.org/officeDocument/2006/relationships/hyperlink" Target="https://www.wikizero.com/tr/Yunanlar" TargetMode="External"/><Relationship Id="rId15" Type="http://schemas.openxmlformats.org/officeDocument/2006/relationships/hyperlink" Target="https://www.wikizero.com/w/index.php?title=Ampurias&amp;action=edit&amp;redlink=1" TargetMode="External"/><Relationship Id="rId10" Type="http://schemas.openxmlformats.org/officeDocument/2006/relationships/hyperlink" Target="https://www.wikizero.com/tr/Atlantik_Okyanusu" TargetMode="External"/><Relationship Id="rId4" Type="http://schemas.openxmlformats.org/officeDocument/2006/relationships/hyperlink" Target="https://www.wikizero.com/tr/Fenikeliler" TargetMode="External"/><Relationship Id="rId9" Type="http://schemas.openxmlformats.org/officeDocument/2006/relationships/hyperlink" Target="https://www.wikizero.com/tr/Kartaca" TargetMode="External"/><Relationship Id="rId14" Type="http://schemas.openxmlformats.org/officeDocument/2006/relationships/hyperlink" Target="https://www.wikizero.com/tr/Polis_(%C5%9Fehir)"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hyperlink" Target="https://www.wikizero.com/tr/Hispania" TargetMode="External"/><Relationship Id="rId3" Type="http://schemas.openxmlformats.org/officeDocument/2006/relationships/hyperlink" Target="https://www.wikizero.com/tr/P%C3%B6n_sava%C5%9Flar%C4%B1#I._P%C3%B6n_Sava%C5%9F%C4%B1" TargetMode="External"/><Relationship Id="rId7" Type="http://schemas.openxmlformats.org/officeDocument/2006/relationships/hyperlink" Target="https://www.wikizero.com/tr/Caesar_Divi_Filius_Augustus" TargetMode="External"/><Relationship Id="rId2" Type="http://schemas.openxmlformats.org/officeDocument/2006/relationships/hyperlink" Target="https://www.wikizero.com/tr/Kartaca" TargetMode="External"/><Relationship Id="rId1" Type="http://schemas.openxmlformats.org/officeDocument/2006/relationships/slideLayout" Target="../slideLayouts/slideLayout7.xml"/><Relationship Id="rId6" Type="http://schemas.openxmlformats.org/officeDocument/2006/relationships/hyperlink" Target="https://www.wikizero.com/tr/P%C3%B6n_sava%C5%9Flar%C4%B1#II._P%C3%B6n_Sava%C5%9F%C4%B1" TargetMode="External"/><Relationship Id="rId5" Type="http://schemas.openxmlformats.org/officeDocument/2006/relationships/hyperlink" Target="https://www.wikizero.com/tr/Hannibal" TargetMode="External"/><Relationship Id="rId4" Type="http://schemas.openxmlformats.org/officeDocument/2006/relationships/hyperlink" Target="https://www.wikizero.com/tr/Sicilya" TargetMode="Externa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F4903BF-C1D5-4508-AE96-D50423BC8D1C}"/>
              </a:ext>
            </a:extLst>
          </p:cNvPr>
          <p:cNvSpPr>
            <a:spLocks noGrp="1"/>
          </p:cNvSpPr>
          <p:nvPr>
            <p:ph type="ctrTitle"/>
          </p:nvPr>
        </p:nvSpPr>
        <p:spPr/>
        <p:txBody>
          <a:bodyPr>
            <a:normAutofit fontScale="90000"/>
          </a:bodyPr>
          <a:lstStyle/>
          <a:p>
            <a:r>
              <a:rPr lang="tr-TR" b="1" i="1" dirty="0">
                <a:solidFill>
                  <a:srgbClr val="7030A0"/>
                </a:solidFill>
              </a:rPr>
              <a:t>PELOPONNESOS SAVAŞINA KADAR İBERYA </a:t>
            </a:r>
            <a:br>
              <a:rPr lang="tr-TR" b="1" i="1" dirty="0">
                <a:solidFill>
                  <a:srgbClr val="7030A0"/>
                </a:solidFill>
              </a:rPr>
            </a:br>
            <a:r>
              <a:rPr lang="tr-TR" b="1" i="1" dirty="0"/>
              <a:t/>
            </a:r>
            <a:br>
              <a:rPr lang="tr-TR" b="1" i="1" dirty="0"/>
            </a:br>
            <a:r>
              <a:rPr lang="tr-TR" b="1" i="1" dirty="0">
                <a:solidFill>
                  <a:srgbClr val="7030A0"/>
                </a:solidFill>
              </a:rPr>
              <a:t/>
            </a:r>
            <a:br>
              <a:rPr lang="tr-TR" b="1" i="1" dirty="0">
                <a:solidFill>
                  <a:srgbClr val="7030A0"/>
                </a:solidFill>
              </a:rPr>
            </a:br>
            <a:r>
              <a:rPr lang="tr-TR" b="1" i="1" dirty="0">
                <a:solidFill>
                  <a:srgbClr val="7030A0"/>
                </a:solidFill>
              </a:rPr>
              <a:t>SONAY UZUNOK</a:t>
            </a:r>
          </a:p>
        </p:txBody>
      </p:sp>
    </p:spTree>
    <p:extLst>
      <p:ext uri="{BB962C8B-B14F-4D97-AF65-F5344CB8AC3E}">
        <p14:creationId xmlns:p14="http://schemas.microsoft.com/office/powerpoint/2010/main" val="1528948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7BDEC36B-E27A-4E99-AEEA-BF5064A443C7}"/>
              </a:ext>
            </a:extLst>
          </p:cNvPr>
          <p:cNvSpPr/>
          <p:nvPr/>
        </p:nvSpPr>
        <p:spPr>
          <a:xfrm>
            <a:off x="1514474" y="678478"/>
            <a:ext cx="9915526" cy="5632311"/>
          </a:xfrm>
          <a:prstGeom prst="rect">
            <a:avLst/>
          </a:prstGeom>
        </p:spPr>
        <p:txBody>
          <a:bodyPr wrap="square">
            <a:spAutoFit/>
          </a:bodyPr>
          <a:lstStyle/>
          <a:p>
            <a:r>
              <a:rPr lang="tr-TR" dirty="0" err="1">
                <a:solidFill>
                  <a:srgbClr val="7030A0"/>
                </a:solidFill>
                <a:latin typeface="Open Sans"/>
              </a:rPr>
              <a:t>İber</a:t>
            </a:r>
            <a:r>
              <a:rPr lang="tr-TR" dirty="0">
                <a:solidFill>
                  <a:srgbClr val="7030A0"/>
                </a:solidFill>
                <a:latin typeface="Open Sans"/>
              </a:rPr>
              <a:t> kabile reisleri ve oligarşi yöneticileri Roman aristokrasisine kabul edildiler ve İspanya'nın ve imparatorluğun yönetiminde yer aldılar. Aristokratlar tarafından idare edilen </a:t>
            </a:r>
            <a:r>
              <a:rPr lang="tr-TR" dirty="0" err="1">
                <a:solidFill>
                  <a:srgbClr val="7030A0"/>
                </a:solidFill>
                <a:latin typeface="Open Sans"/>
                <a:hlinkClick r:id="rId2" tooltip="Latifundio (sayfa mevcut değil)">
                  <a:extLst>
                    <a:ext uri="{A12FA001-AC4F-418D-AE19-62706E023703}">
                      <ahyp:hlinkClr xmlns:ahyp="http://schemas.microsoft.com/office/drawing/2018/hyperlinkcolor" xmlns="" val="tx"/>
                    </a:ext>
                  </a:extLst>
                </a:hlinkClick>
              </a:rPr>
              <a:t>latifundio</a:t>
            </a:r>
            <a:r>
              <a:rPr lang="tr-TR" dirty="0">
                <a:solidFill>
                  <a:srgbClr val="7030A0"/>
                </a:solidFill>
                <a:latin typeface="Open Sans"/>
              </a:rPr>
              <a:t> adı verilen büyük topraklar </a:t>
            </a:r>
            <a:r>
              <a:rPr lang="tr-TR" dirty="0" err="1">
                <a:solidFill>
                  <a:srgbClr val="7030A0"/>
                </a:solidFill>
                <a:latin typeface="Open Sans"/>
              </a:rPr>
              <a:t>İberler'de</a:t>
            </a:r>
            <a:r>
              <a:rPr lang="tr-TR" dirty="0">
                <a:solidFill>
                  <a:srgbClr val="7030A0"/>
                </a:solidFill>
                <a:latin typeface="Open Sans"/>
              </a:rPr>
              <a:t> bulunan toprak idare sistemine </a:t>
            </a:r>
            <a:r>
              <a:rPr lang="tr-TR" dirty="0" err="1">
                <a:solidFill>
                  <a:srgbClr val="7030A0"/>
                </a:solidFill>
                <a:latin typeface="Open Sans"/>
              </a:rPr>
              <a:t>integre</a:t>
            </a:r>
            <a:r>
              <a:rPr lang="tr-TR" dirty="0">
                <a:solidFill>
                  <a:srgbClr val="7030A0"/>
                </a:solidFill>
                <a:latin typeface="Open Sans"/>
              </a:rPr>
              <a:t> edildi.</a:t>
            </a:r>
          </a:p>
          <a:p>
            <a:r>
              <a:rPr lang="tr-TR" dirty="0">
                <a:solidFill>
                  <a:srgbClr val="7030A0"/>
                </a:solidFill>
                <a:latin typeface="Open Sans"/>
              </a:rPr>
              <a:t>Romalılar mevcut şehirleri geliştirdi, </a:t>
            </a:r>
            <a:r>
              <a:rPr lang="tr-TR" dirty="0" err="1">
                <a:solidFill>
                  <a:srgbClr val="7030A0"/>
                </a:solidFill>
                <a:latin typeface="Open Sans"/>
                <a:hlinkClick r:id="rId3" tooltip="Zaragoza">
                  <a:extLst>
                    <a:ext uri="{A12FA001-AC4F-418D-AE19-62706E023703}">
                      <ahyp:hlinkClr xmlns:ahyp="http://schemas.microsoft.com/office/drawing/2018/hyperlinkcolor" xmlns="" val="tx"/>
                    </a:ext>
                  </a:extLst>
                </a:hlinkClick>
              </a:rPr>
              <a:t>Zaragoza</a:t>
            </a:r>
            <a:r>
              <a:rPr lang="tr-TR" dirty="0">
                <a:solidFill>
                  <a:srgbClr val="7030A0"/>
                </a:solidFill>
                <a:latin typeface="Open Sans"/>
              </a:rPr>
              <a:t>, </a:t>
            </a:r>
            <a:r>
              <a:rPr lang="tr-TR" dirty="0" err="1">
                <a:solidFill>
                  <a:srgbClr val="7030A0"/>
                </a:solidFill>
                <a:latin typeface="Open Sans"/>
                <a:hlinkClick r:id="rId4" tooltip="Mérida">
                  <a:extLst>
                    <a:ext uri="{A12FA001-AC4F-418D-AE19-62706E023703}">
                      <ahyp:hlinkClr xmlns:ahyp="http://schemas.microsoft.com/office/drawing/2018/hyperlinkcolor" xmlns="" val="tx"/>
                    </a:ext>
                  </a:extLst>
                </a:hlinkClick>
              </a:rPr>
              <a:t>Mérida</a:t>
            </a:r>
            <a:r>
              <a:rPr lang="tr-TR" dirty="0">
                <a:solidFill>
                  <a:srgbClr val="7030A0"/>
                </a:solidFill>
                <a:latin typeface="Open Sans"/>
              </a:rPr>
              <a:t> ve </a:t>
            </a:r>
            <a:r>
              <a:rPr lang="tr-TR" dirty="0" err="1">
                <a:solidFill>
                  <a:srgbClr val="7030A0"/>
                </a:solidFill>
                <a:latin typeface="Open Sans"/>
                <a:hlinkClick r:id="rId5" tooltip="Valensiya">
                  <a:extLst>
                    <a:ext uri="{A12FA001-AC4F-418D-AE19-62706E023703}">
                      <ahyp:hlinkClr xmlns:ahyp="http://schemas.microsoft.com/office/drawing/2018/hyperlinkcolor" xmlns="" val="tx"/>
                    </a:ext>
                  </a:extLst>
                </a:hlinkClick>
              </a:rPr>
              <a:t>Valensiya</a:t>
            </a:r>
            <a:r>
              <a:rPr lang="tr-TR" dirty="0" err="1">
                <a:solidFill>
                  <a:srgbClr val="7030A0"/>
                </a:solidFill>
                <a:latin typeface="Open Sans"/>
              </a:rPr>
              <a:t>'yı</a:t>
            </a:r>
            <a:r>
              <a:rPr lang="tr-TR" dirty="0">
                <a:solidFill>
                  <a:srgbClr val="7030A0"/>
                </a:solidFill>
                <a:latin typeface="Open Sans"/>
              </a:rPr>
              <a:t> kurdu ve yarımadada refah seviyesini arttırdı. İspanya'nın ekonomisi Roma kontrolünde gelişti. İspanya Kuzey Afrika ile birlikte Roman pazarlarının ambarı olarak hizmet verdi ve limanlarından altın, yün, zeytinyağı ve şarap ihraç edildi. Tarımsal üretim sulama projelerinin kullanılmasıyla arttı. </a:t>
            </a:r>
            <a:r>
              <a:rPr lang="tr-TR" dirty="0" err="1">
                <a:solidFill>
                  <a:srgbClr val="7030A0"/>
                </a:solidFill>
                <a:latin typeface="Open Sans"/>
              </a:rPr>
              <a:t>Hispanoromanlar</a:t>
            </a:r>
            <a:r>
              <a:rPr lang="tr-TR" dirty="0">
                <a:solidFill>
                  <a:srgbClr val="7030A0"/>
                </a:solidFill>
                <a:latin typeface="Open Sans"/>
              </a:rPr>
              <a:t> - Romalılaştırılmış </a:t>
            </a:r>
            <a:r>
              <a:rPr lang="tr-TR" dirty="0" err="1">
                <a:solidFill>
                  <a:srgbClr val="7030A0"/>
                </a:solidFill>
                <a:latin typeface="Open Sans"/>
              </a:rPr>
              <a:t>İberler</a:t>
            </a:r>
            <a:r>
              <a:rPr lang="tr-TR" dirty="0">
                <a:solidFill>
                  <a:srgbClr val="7030A0"/>
                </a:solidFill>
                <a:latin typeface="Open Sans"/>
              </a:rPr>
              <a:t> ve </a:t>
            </a:r>
            <a:r>
              <a:rPr lang="tr-TR" dirty="0" err="1">
                <a:solidFill>
                  <a:srgbClr val="7030A0"/>
                </a:solidFill>
                <a:latin typeface="Open Sans"/>
              </a:rPr>
              <a:t>İber</a:t>
            </a:r>
            <a:r>
              <a:rPr lang="tr-TR" dirty="0">
                <a:solidFill>
                  <a:srgbClr val="7030A0"/>
                </a:solidFill>
                <a:latin typeface="Open Sans"/>
              </a:rPr>
              <a:t> soyu olan Roma askerleri ve </a:t>
            </a:r>
            <a:r>
              <a:rPr lang="tr-TR" dirty="0" err="1">
                <a:solidFill>
                  <a:srgbClr val="7030A0"/>
                </a:solidFill>
                <a:latin typeface="Open Sans"/>
              </a:rPr>
              <a:t>kolonistler</a:t>
            </a:r>
            <a:r>
              <a:rPr lang="tr-TR" dirty="0">
                <a:solidFill>
                  <a:srgbClr val="7030A0"/>
                </a:solidFill>
                <a:latin typeface="Open Sans"/>
              </a:rPr>
              <a:t> - MS birinci yüzyılın sonunda tam bir Roma vatandaşı statüsüne eriştiler. </a:t>
            </a:r>
            <a:r>
              <a:rPr lang="tr-TR" dirty="0" err="1">
                <a:solidFill>
                  <a:srgbClr val="7030A0"/>
                </a:solidFill>
                <a:latin typeface="Open Sans"/>
                <a:hlinkClick r:id="rId6" tooltip="Trajan">
                  <a:extLst>
                    <a:ext uri="{A12FA001-AC4F-418D-AE19-62706E023703}">
                      <ahyp:hlinkClr xmlns:ahyp="http://schemas.microsoft.com/office/drawing/2018/hyperlinkcolor" xmlns="" val="tx"/>
                    </a:ext>
                  </a:extLst>
                </a:hlinkClick>
              </a:rPr>
              <a:t>Trajan</a:t>
            </a:r>
            <a:r>
              <a:rPr lang="tr-TR" dirty="0">
                <a:solidFill>
                  <a:srgbClr val="7030A0"/>
                </a:solidFill>
                <a:latin typeface="Open Sans"/>
              </a:rPr>
              <a:t> (98 - 117), </a:t>
            </a:r>
            <a:r>
              <a:rPr lang="tr-TR" dirty="0" err="1">
                <a:solidFill>
                  <a:srgbClr val="7030A0"/>
                </a:solidFill>
                <a:latin typeface="Open Sans"/>
                <a:hlinkClick r:id="rId7" tooltip="Hadrianus">
                  <a:extLst>
                    <a:ext uri="{A12FA001-AC4F-418D-AE19-62706E023703}">
                      <ahyp:hlinkClr xmlns:ahyp="http://schemas.microsoft.com/office/drawing/2018/hyperlinkcolor" xmlns="" val="tx"/>
                    </a:ext>
                  </a:extLst>
                </a:hlinkClick>
              </a:rPr>
              <a:t>Hadrianus</a:t>
            </a:r>
            <a:r>
              <a:rPr lang="tr-TR" dirty="0">
                <a:solidFill>
                  <a:srgbClr val="7030A0"/>
                </a:solidFill>
                <a:latin typeface="Open Sans"/>
              </a:rPr>
              <a:t>(117 - 38) ve </a:t>
            </a:r>
            <a:r>
              <a:rPr lang="tr-TR" dirty="0" err="1">
                <a:solidFill>
                  <a:srgbClr val="7030A0"/>
                </a:solidFill>
                <a:latin typeface="Open Sans"/>
                <a:hlinkClick r:id="rId8" tooltip="Marcus Aurelius">
                  <a:extLst>
                    <a:ext uri="{A12FA001-AC4F-418D-AE19-62706E023703}">
                      <ahyp:hlinkClr xmlns:ahyp="http://schemas.microsoft.com/office/drawing/2018/hyperlinkcolor" xmlns="" val="tx"/>
                    </a:ext>
                  </a:extLst>
                </a:hlinkClick>
              </a:rPr>
              <a:t>Marcus</a:t>
            </a:r>
            <a:r>
              <a:rPr lang="tr-TR" dirty="0">
                <a:solidFill>
                  <a:srgbClr val="7030A0"/>
                </a:solidFill>
                <a:latin typeface="Open Sans"/>
                <a:hlinkClick r:id="rId8" tooltip="Marcus Aurelius">
                  <a:extLst>
                    <a:ext uri="{A12FA001-AC4F-418D-AE19-62706E023703}">
                      <ahyp:hlinkClr xmlns:ahyp="http://schemas.microsoft.com/office/drawing/2018/hyperlinkcolor" xmlns="" val="tx"/>
                    </a:ext>
                  </a:extLst>
                </a:hlinkClick>
              </a:rPr>
              <a:t> </a:t>
            </a:r>
            <a:r>
              <a:rPr lang="tr-TR" dirty="0" err="1">
                <a:solidFill>
                  <a:srgbClr val="7030A0"/>
                </a:solidFill>
                <a:latin typeface="Open Sans"/>
                <a:hlinkClick r:id="rId8" tooltip="Marcus Aurelius">
                  <a:extLst>
                    <a:ext uri="{A12FA001-AC4F-418D-AE19-62706E023703}">
                      <ahyp:hlinkClr xmlns:ahyp="http://schemas.microsoft.com/office/drawing/2018/hyperlinkcolor" xmlns="" val="tx"/>
                    </a:ext>
                  </a:extLst>
                </a:hlinkClick>
              </a:rPr>
              <a:t>Aurelius</a:t>
            </a:r>
            <a:r>
              <a:rPr lang="tr-TR" dirty="0">
                <a:solidFill>
                  <a:srgbClr val="7030A0"/>
                </a:solidFill>
                <a:latin typeface="Open Sans"/>
              </a:rPr>
              <a:t> (161 - 80) İspanya'da doğmuştur.</a:t>
            </a:r>
          </a:p>
          <a:p>
            <a:r>
              <a:rPr lang="tr-TR" dirty="0">
                <a:solidFill>
                  <a:srgbClr val="7030A0"/>
                </a:solidFill>
                <a:latin typeface="Open Sans"/>
                <a:hlinkClick r:id="rId9" tooltip="Hristiyanlık">
                  <a:extLst>
                    <a:ext uri="{A12FA001-AC4F-418D-AE19-62706E023703}">
                      <ahyp:hlinkClr xmlns:ahyp="http://schemas.microsoft.com/office/drawing/2018/hyperlinkcolor" xmlns="" val="tx"/>
                    </a:ext>
                  </a:extLst>
                </a:hlinkClick>
              </a:rPr>
              <a:t>Hristiyanlık</a:t>
            </a:r>
            <a:r>
              <a:rPr lang="tr-TR" dirty="0">
                <a:solidFill>
                  <a:srgbClr val="7030A0"/>
                </a:solidFill>
                <a:latin typeface="Open Sans"/>
              </a:rPr>
              <a:t> İspanya'ya ilk yüzyılda geldi ve ikinci yüzyılda şehirlerde oldukça yaygınlaştı. Kırsal bölgelerde ise </a:t>
            </a:r>
            <a:r>
              <a:rPr lang="tr-TR" dirty="0" err="1">
                <a:solidFill>
                  <a:srgbClr val="7030A0"/>
                </a:solidFill>
                <a:latin typeface="Open Sans"/>
              </a:rPr>
              <a:t>Hıristiyanlık'ın</a:t>
            </a:r>
            <a:r>
              <a:rPr lang="tr-TR" dirty="0">
                <a:solidFill>
                  <a:srgbClr val="7030A0"/>
                </a:solidFill>
                <a:latin typeface="Open Sans"/>
              </a:rPr>
              <a:t> </a:t>
            </a:r>
            <a:r>
              <a:rPr lang="tr-TR" dirty="0">
                <a:solidFill>
                  <a:srgbClr val="7030A0"/>
                </a:solidFill>
                <a:latin typeface="Open Sans"/>
                <a:hlinkClick r:id="rId10" tooltip="Roma İmparatorluğu">
                  <a:extLst>
                    <a:ext uri="{A12FA001-AC4F-418D-AE19-62706E023703}">
                      <ahyp:hlinkClr xmlns:ahyp="http://schemas.microsoft.com/office/drawing/2018/hyperlinkcolor" xmlns="" val="tx"/>
                    </a:ext>
                  </a:extLst>
                </a:hlinkClick>
              </a:rPr>
              <a:t>Roma İmparatorluğu</a:t>
            </a:r>
            <a:r>
              <a:rPr lang="tr-TR" dirty="0">
                <a:solidFill>
                  <a:srgbClr val="7030A0"/>
                </a:solidFill>
                <a:latin typeface="Open Sans"/>
              </a:rPr>
              <a:t>'nun resmi din olduğu 4. yüzyılın sonlarına kadar yayılma oldukça yavaş gerçekleşti. Kabul edilen doktrine karşı gelen birçok tarikat ortaya çıkmasına rağmen, İspanyol kilisesi Roma piskoposuna bağlı kaldı. Piskoposlar yerel yönetimlerin zayıfladığı beşinci yüzyılda düzeni sağlamak için otoritelerini kullanmışlardır. Piskoposlar konseyi </a:t>
            </a:r>
            <a:r>
              <a:rPr lang="tr-TR" dirty="0" err="1">
                <a:solidFill>
                  <a:srgbClr val="7030A0"/>
                </a:solidFill>
                <a:latin typeface="Open Sans"/>
                <a:hlinkClick r:id="rId11" tooltip="Vizigotlar">
                  <a:extLst>
                    <a:ext uri="{A12FA001-AC4F-418D-AE19-62706E023703}">
                      <ahyp:hlinkClr xmlns:ahyp="http://schemas.microsoft.com/office/drawing/2018/hyperlinkcolor" xmlns="" val="tx"/>
                    </a:ext>
                  </a:extLst>
                </a:hlinkClick>
              </a:rPr>
              <a:t>Vizigot</a:t>
            </a:r>
            <a:r>
              <a:rPr lang="tr-TR" dirty="0">
                <a:solidFill>
                  <a:srgbClr val="7030A0"/>
                </a:solidFill>
                <a:latin typeface="Open Sans"/>
              </a:rPr>
              <a:t> hakimiyeti sırasında büyük bir istikrar unsuru olmuştur.</a:t>
            </a:r>
          </a:p>
          <a:p>
            <a:r>
              <a:rPr lang="tr-TR" dirty="0">
                <a:solidFill>
                  <a:srgbClr val="7030A0"/>
                </a:solidFill>
                <a:latin typeface="Open Sans"/>
              </a:rPr>
              <a:t>405 yılında iki </a:t>
            </a:r>
            <a:r>
              <a:rPr lang="tr-TR" dirty="0">
                <a:solidFill>
                  <a:srgbClr val="7030A0"/>
                </a:solidFill>
                <a:latin typeface="Open Sans"/>
                <a:hlinkClick r:id="rId12" tooltip="Cermen">
                  <a:extLst>
                    <a:ext uri="{A12FA001-AC4F-418D-AE19-62706E023703}">
                      <ahyp:hlinkClr xmlns:ahyp="http://schemas.microsoft.com/office/drawing/2018/hyperlinkcolor" xmlns="" val="tx"/>
                    </a:ext>
                  </a:extLst>
                </a:hlinkClick>
              </a:rPr>
              <a:t>Cermen</a:t>
            </a:r>
            <a:r>
              <a:rPr lang="tr-TR" dirty="0">
                <a:solidFill>
                  <a:srgbClr val="7030A0"/>
                </a:solidFill>
                <a:latin typeface="Open Sans"/>
              </a:rPr>
              <a:t> kabilesi </a:t>
            </a:r>
            <a:r>
              <a:rPr lang="tr-TR" dirty="0">
                <a:solidFill>
                  <a:srgbClr val="7030A0"/>
                </a:solidFill>
                <a:latin typeface="Open Sans"/>
                <a:hlinkClick r:id="rId13" tooltip="Vandallar">
                  <a:extLst>
                    <a:ext uri="{A12FA001-AC4F-418D-AE19-62706E023703}">
                      <ahyp:hlinkClr xmlns:ahyp="http://schemas.microsoft.com/office/drawing/2018/hyperlinkcolor" xmlns="" val="tx"/>
                    </a:ext>
                  </a:extLst>
                </a:hlinkClick>
              </a:rPr>
              <a:t>Vandallar</a:t>
            </a:r>
            <a:r>
              <a:rPr lang="tr-TR" dirty="0">
                <a:solidFill>
                  <a:srgbClr val="7030A0"/>
                </a:solidFill>
                <a:latin typeface="Open Sans"/>
              </a:rPr>
              <a:t> ve </a:t>
            </a:r>
            <a:r>
              <a:rPr lang="tr-TR" dirty="0" err="1">
                <a:solidFill>
                  <a:srgbClr val="7030A0"/>
                </a:solidFill>
                <a:latin typeface="Open Sans"/>
                <a:hlinkClick r:id="rId14" tooltip="Suevi">
                  <a:extLst>
                    <a:ext uri="{A12FA001-AC4F-418D-AE19-62706E023703}">
                      <ahyp:hlinkClr xmlns:ahyp="http://schemas.microsoft.com/office/drawing/2018/hyperlinkcolor" xmlns="" val="tx"/>
                    </a:ext>
                  </a:extLst>
                </a:hlinkClick>
              </a:rPr>
              <a:t>Suevi</a:t>
            </a:r>
            <a:r>
              <a:rPr lang="tr-TR" dirty="0">
                <a:solidFill>
                  <a:srgbClr val="7030A0"/>
                </a:solidFill>
                <a:latin typeface="Open Sans"/>
              </a:rPr>
              <a:t> </a:t>
            </a:r>
            <a:r>
              <a:rPr lang="tr-TR" dirty="0">
                <a:solidFill>
                  <a:srgbClr val="7030A0"/>
                </a:solidFill>
                <a:latin typeface="Open Sans"/>
                <a:hlinkClick r:id="rId15" tooltip="Ren Nehri">
                  <a:extLst>
                    <a:ext uri="{A12FA001-AC4F-418D-AE19-62706E023703}">
                      <ahyp:hlinkClr xmlns:ahyp="http://schemas.microsoft.com/office/drawing/2018/hyperlinkcolor" xmlns="" val="tx"/>
                    </a:ext>
                  </a:extLst>
                </a:hlinkClick>
              </a:rPr>
              <a:t>Ren Nehri</a:t>
            </a:r>
            <a:r>
              <a:rPr lang="tr-TR" dirty="0">
                <a:solidFill>
                  <a:srgbClr val="7030A0"/>
                </a:solidFill>
                <a:latin typeface="Open Sans"/>
              </a:rPr>
              <a:t>'ni geçip </a:t>
            </a:r>
            <a:r>
              <a:rPr lang="tr-TR" u="sng" dirty="0" err="1">
                <a:solidFill>
                  <a:srgbClr val="7030A0"/>
                </a:solidFill>
                <a:latin typeface="Open Sans"/>
                <a:hlinkClick r:id="rId16" tooltip="Galya">
                  <a:extLst>
                    <a:ext uri="{A12FA001-AC4F-418D-AE19-62706E023703}">
                      <ahyp:hlinkClr xmlns:ahyp="http://schemas.microsoft.com/office/drawing/2018/hyperlinkcolor" xmlns="" val="tx"/>
                    </a:ext>
                  </a:extLst>
                </a:hlinkClick>
              </a:rPr>
              <a:t>Galya</a:t>
            </a:r>
            <a:r>
              <a:rPr lang="tr-TR" dirty="0" err="1">
                <a:solidFill>
                  <a:srgbClr val="7030A0"/>
                </a:solidFill>
                <a:latin typeface="Open Sans"/>
              </a:rPr>
              <a:t>'lılara</a:t>
            </a:r>
            <a:r>
              <a:rPr lang="tr-TR" dirty="0">
                <a:solidFill>
                  <a:srgbClr val="7030A0"/>
                </a:solidFill>
                <a:latin typeface="Open Sans"/>
              </a:rPr>
              <a:t> saldırdı, bu iki kabile </a:t>
            </a:r>
            <a:r>
              <a:rPr lang="tr-TR" dirty="0" err="1">
                <a:solidFill>
                  <a:srgbClr val="7030A0"/>
                </a:solidFill>
                <a:latin typeface="Open Sans"/>
                <a:hlinkClick r:id="rId11" tooltip="Vizigotlar">
                  <a:extLst>
                    <a:ext uri="{A12FA001-AC4F-418D-AE19-62706E023703}">
                      <ahyp:hlinkClr xmlns:ahyp="http://schemas.microsoft.com/office/drawing/2018/hyperlinkcolor" xmlns="" val="tx"/>
                    </a:ext>
                  </a:extLst>
                </a:hlinkClick>
              </a:rPr>
              <a:t>Vizigotlar</a:t>
            </a:r>
            <a:r>
              <a:rPr lang="tr-TR" dirty="0" err="1">
                <a:solidFill>
                  <a:srgbClr val="7030A0"/>
                </a:solidFill>
                <a:latin typeface="Open Sans"/>
              </a:rPr>
              <a:t>tarafından</a:t>
            </a:r>
            <a:r>
              <a:rPr lang="tr-TR" dirty="0">
                <a:solidFill>
                  <a:srgbClr val="7030A0"/>
                </a:solidFill>
                <a:latin typeface="Open Sans"/>
              </a:rPr>
              <a:t> İspanya'ya püskürtüldü. </a:t>
            </a:r>
            <a:r>
              <a:rPr lang="tr-TR" dirty="0" err="1">
                <a:solidFill>
                  <a:srgbClr val="7030A0"/>
                </a:solidFill>
                <a:latin typeface="Open Sans"/>
              </a:rPr>
              <a:t>Suevi</a:t>
            </a:r>
            <a:r>
              <a:rPr lang="tr-TR" dirty="0">
                <a:solidFill>
                  <a:srgbClr val="7030A0"/>
                </a:solidFill>
                <a:latin typeface="Open Sans"/>
              </a:rPr>
              <a:t> </a:t>
            </a:r>
            <a:r>
              <a:rPr lang="tr-TR" dirty="0" err="1">
                <a:solidFill>
                  <a:srgbClr val="7030A0"/>
                </a:solidFill>
                <a:latin typeface="Open Sans"/>
              </a:rPr>
              <a:t>İber</a:t>
            </a:r>
            <a:r>
              <a:rPr lang="tr-TR" dirty="0">
                <a:solidFill>
                  <a:srgbClr val="7030A0"/>
                </a:solidFill>
                <a:latin typeface="Open Sans"/>
              </a:rPr>
              <a:t> Yarımadası'nın kuzeybatı ucunda, uzak bir yerde bir krallık kurdu. Sayıları hiç 80.000'i aşmayan acımasız Vandallar, kendi adlarını taşıyan </a:t>
            </a:r>
            <a:r>
              <a:rPr lang="tr-TR" dirty="0" err="1">
                <a:solidFill>
                  <a:srgbClr val="7030A0"/>
                </a:solidFill>
                <a:latin typeface="Open Sans"/>
                <a:hlinkClick r:id="rId17" tooltip="Andalucía">
                  <a:extLst>
                    <a:ext uri="{A12FA001-AC4F-418D-AE19-62706E023703}">
                      <ahyp:hlinkClr xmlns:ahyp="http://schemas.microsoft.com/office/drawing/2018/hyperlinkcolor" xmlns="" val="tx"/>
                    </a:ext>
                  </a:extLst>
                </a:hlinkClick>
              </a:rPr>
              <a:t>Andalucía</a:t>
            </a:r>
            <a:r>
              <a:rPr lang="tr-TR" dirty="0" err="1">
                <a:solidFill>
                  <a:srgbClr val="7030A0"/>
                </a:solidFill>
                <a:latin typeface="Open Sans"/>
              </a:rPr>
              <a:t>'yı</a:t>
            </a:r>
            <a:r>
              <a:rPr lang="tr-TR" dirty="0">
                <a:solidFill>
                  <a:srgbClr val="7030A0"/>
                </a:solidFill>
                <a:latin typeface="Open Sans"/>
              </a:rPr>
              <a:t> işgal ettiler.</a:t>
            </a:r>
            <a:endParaRPr lang="tr-TR" b="0" i="0" dirty="0">
              <a:solidFill>
                <a:srgbClr val="7030A0"/>
              </a:solidFill>
              <a:effectLst/>
              <a:latin typeface="Open Sans"/>
            </a:endParaRPr>
          </a:p>
        </p:txBody>
      </p:sp>
    </p:spTree>
    <p:extLst>
      <p:ext uri="{BB962C8B-B14F-4D97-AF65-F5344CB8AC3E}">
        <p14:creationId xmlns:p14="http://schemas.microsoft.com/office/powerpoint/2010/main" val="2733935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a:extLst>
              <a:ext uri="{FF2B5EF4-FFF2-40B4-BE49-F238E27FC236}">
                <a16:creationId xmlns:a16="http://schemas.microsoft.com/office/drawing/2014/main" xmlns="" id="{27A2E59C-33C6-4CB0-AF2F-8127C014CDD3}"/>
              </a:ext>
            </a:extLst>
          </p:cNvPr>
          <p:cNvSpPr/>
          <p:nvPr/>
        </p:nvSpPr>
        <p:spPr>
          <a:xfrm>
            <a:off x="1657349" y="304800"/>
            <a:ext cx="10448925" cy="6463308"/>
          </a:xfrm>
          <a:prstGeom prst="rect">
            <a:avLst/>
          </a:prstGeom>
        </p:spPr>
        <p:txBody>
          <a:bodyPr wrap="square">
            <a:spAutoFit/>
          </a:bodyPr>
          <a:lstStyle/>
          <a:p>
            <a:r>
              <a:rPr lang="tr-TR" dirty="0" err="1">
                <a:solidFill>
                  <a:srgbClr val="C00000"/>
                </a:solidFill>
                <a:latin typeface="Open Sans"/>
              </a:rPr>
              <a:t>VİZİGOTLAR</a:t>
            </a:r>
            <a:r>
              <a:rPr lang="tr-TR" dirty="0" err="1">
                <a:solidFill>
                  <a:srgbClr val="425869"/>
                </a:solidFill>
                <a:latin typeface="Open Sans"/>
              </a:rPr>
              <a:t>:</a:t>
            </a:r>
            <a:r>
              <a:rPr lang="tr-TR" dirty="0" err="1">
                <a:solidFill>
                  <a:srgbClr val="7030A0"/>
                </a:solidFill>
                <a:latin typeface="Open Sans"/>
              </a:rPr>
              <a:t>İspanya'nın</a:t>
            </a:r>
            <a:r>
              <a:rPr lang="tr-TR" dirty="0">
                <a:solidFill>
                  <a:srgbClr val="7030A0"/>
                </a:solidFill>
                <a:latin typeface="Open Sans"/>
              </a:rPr>
              <a:t> büyük bir kısmı kontrolü dışında olduğundan Batı Roma İmparatoru </a:t>
            </a:r>
            <a:r>
              <a:rPr lang="tr-TR" dirty="0" err="1">
                <a:solidFill>
                  <a:srgbClr val="7030A0"/>
                </a:solidFill>
                <a:latin typeface="Open Sans"/>
                <a:hlinkClick r:id="rId2" tooltip="Honorius">
                  <a:extLst>
                    <a:ext uri="{A12FA001-AC4F-418D-AE19-62706E023703}">
                      <ahyp:hlinkClr xmlns:ahyp="http://schemas.microsoft.com/office/drawing/2018/hyperlinkcolor" xmlns="" val="tx"/>
                    </a:ext>
                  </a:extLst>
                </a:hlinkClick>
              </a:rPr>
              <a:t>Honorius</a:t>
            </a:r>
            <a:r>
              <a:rPr lang="tr-TR" dirty="0">
                <a:solidFill>
                  <a:srgbClr val="7030A0"/>
                </a:solidFill>
                <a:latin typeface="Open Sans"/>
              </a:rPr>
              <a:t> (395 - 423) </a:t>
            </a:r>
            <a:r>
              <a:rPr lang="tr-TR" dirty="0" err="1">
                <a:solidFill>
                  <a:srgbClr val="7030A0"/>
                </a:solidFill>
                <a:latin typeface="Open Sans"/>
              </a:rPr>
              <a:t>kızkardeşi</a:t>
            </a:r>
            <a:r>
              <a:rPr lang="tr-TR" dirty="0">
                <a:solidFill>
                  <a:srgbClr val="7030A0"/>
                </a:solidFill>
                <a:latin typeface="Open Sans"/>
              </a:rPr>
              <a:t> </a:t>
            </a:r>
            <a:r>
              <a:rPr lang="tr-TR" dirty="0" err="1">
                <a:solidFill>
                  <a:srgbClr val="7030A0"/>
                </a:solidFill>
                <a:latin typeface="Open Sans"/>
                <a:hlinkClick r:id="rId3" tooltip="Galla Placidia">
                  <a:extLst>
                    <a:ext uri="{A12FA001-AC4F-418D-AE19-62706E023703}">
                      <ahyp:hlinkClr xmlns:ahyp="http://schemas.microsoft.com/office/drawing/2018/hyperlinkcolor" xmlns="" val="tx"/>
                    </a:ext>
                  </a:extLst>
                </a:hlinkClick>
              </a:rPr>
              <a:t>Galla</a:t>
            </a:r>
            <a:r>
              <a:rPr lang="tr-TR" dirty="0">
                <a:solidFill>
                  <a:srgbClr val="7030A0"/>
                </a:solidFill>
                <a:latin typeface="Open Sans"/>
                <a:hlinkClick r:id="rId3" tooltip="Galla Placidia">
                  <a:extLst>
                    <a:ext uri="{A12FA001-AC4F-418D-AE19-62706E023703}">
                      <ahyp:hlinkClr xmlns:ahyp="http://schemas.microsoft.com/office/drawing/2018/hyperlinkcolor" xmlns="" val="tx"/>
                    </a:ext>
                  </a:extLst>
                </a:hlinkClick>
              </a:rPr>
              <a:t> </a:t>
            </a:r>
            <a:r>
              <a:rPr lang="tr-TR" dirty="0" err="1">
                <a:solidFill>
                  <a:srgbClr val="7030A0"/>
                </a:solidFill>
                <a:latin typeface="Open Sans"/>
                <a:hlinkClick r:id="rId3" tooltip="Galla Placidia">
                  <a:extLst>
                    <a:ext uri="{A12FA001-AC4F-418D-AE19-62706E023703}">
                      <ahyp:hlinkClr xmlns:ahyp="http://schemas.microsoft.com/office/drawing/2018/hyperlinkcolor" xmlns="" val="tx"/>
                    </a:ext>
                  </a:extLst>
                </a:hlinkClick>
              </a:rPr>
              <a:t>Placidia</a:t>
            </a:r>
            <a:r>
              <a:rPr lang="tr-TR" dirty="0">
                <a:solidFill>
                  <a:srgbClr val="7030A0"/>
                </a:solidFill>
                <a:latin typeface="Open Sans"/>
              </a:rPr>
              <a:t> ve kocası </a:t>
            </a:r>
            <a:r>
              <a:rPr lang="tr-TR" dirty="0" err="1">
                <a:solidFill>
                  <a:srgbClr val="7030A0"/>
                </a:solidFill>
                <a:latin typeface="Open Sans"/>
              </a:rPr>
              <a:t>Vizigot</a:t>
            </a:r>
            <a:r>
              <a:rPr lang="tr-TR" dirty="0">
                <a:solidFill>
                  <a:srgbClr val="7030A0"/>
                </a:solidFill>
                <a:latin typeface="Open Sans"/>
              </a:rPr>
              <a:t> Kralı </a:t>
            </a:r>
            <a:r>
              <a:rPr lang="tr-TR" dirty="0" err="1">
                <a:solidFill>
                  <a:srgbClr val="7030A0"/>
                </a:solidFill>
                <a:latin typeface="Open Sans"/>
                <a:hlinkClick r:id="rId4" tooltip="Ataulf (sayfa mevcut değil)">
                  <a:extLst>
                    <a:ext uri="{A12FA001-AC4F-418D-AE19-62706E023703}">
                      <ahyp:hlinkClr xmlns:ahyp="http://schemas.microsoft.com/office/drawing/2018/hyperlinkcolor" xmlns="" val="tx"/>
                    </a:ext>
                  </a:extLst>
                </a:hlinkClick>
              </a:rPr>
              <a:t>Ataulf</a:t>
            </a:r>
            <a:r>
              <a:rPr lang="tr-TR" dirty="0" err="1">
                <a:solidFill>
                  <a:srgbClr val="7030A0"/>
                </a:solidFill>
                <a:latin typeface="Open Sans"/>
              </a:rPr>
              <a:t>'u</a:t>
            </a:r>
            <a:r>
              <a:rPr lang="tr-TR" dirty="0">
                <a:solidFill>
                  <a:srgbClr val="7030A0"/>
                </a:solidFill>
                <a:latin typeface="Open Sans"/>
              </a:rPr>
              <a:t> </a:t>
            </a:r>
            <a:r>
              <a:rPr lang="tr-TR" dirty="0" err="1">
                <a:solidFill>
                  <a:srgbClr val="7030A0"/>
                </a:solidFill>
                <a:latin typeface="Open Sans"/>
              </a:rPr>
              <a:t>İber</a:t>
            </a:r>
            <a:r>
              <a:rPr lang="tr-TR" dirty="0">
                <a:solidFill>
                  <a:srgbClr val="7030A0"/>
                </a:solidFill>
                <a:latin typeface="Open Sans"/>
              </a:rPr>
              <a:t> Yarımadası'nda düzeni sağlamakla görevlendirdi ve korumaları şartıyla o bölgeye yerleşip bölgeyi yönetme hakkı verdi. Romalılaşmış </a:t>
            </a:r>
            <a:r>
              <a:rPr lang="tr-TR" dirty="0" err="1">
                <a:solidFill>
                  <a:srgbClr val="7030A0"/>
                </a:solidFill>
                <a:latin typeface="Open Sans"/>
              </a:rPr>
              <a:t>Vizigotlar</a:t>
            </a:r>
            <a:r>
              <a:rPr lang="tr-TR" dirty="0">
                <a:solidFill>
                  <a:srgbClr val="7030A0"/>
                </a:solidFill>
                <a:latin typeface="Open Sans"/>
              </a:rPr>
              <a:t> </a:t>
            </a:r>
            <a:r>
              <a:rPr lang="tr-TR" dirty="0" err="1">
                <a:solidFill>
                  <a:srgbClr val="7030A0"/>
                </a:solidFill>
                <a:latin typeface="Open Sans"/>
              </a:rPr>
              <a:t>Suevi'ye</a:t>
            </a:r>
            <a:r>
              <a:rPr lang="tr-TR" dirty="0">
                <a:solidFill>
                  <a:srgbClr val="7030A0"/>
                </a:solidFill>
                <a:latin typeface="Open Sans"/>
              </a:rPr>
              <a:t> boyun eğdirirken, Vandalları da Kuzey Afrika'ya göç etmeye zorladı. 484 yılında </a:t>
            </a:r>
            <a:r>
              <a:rPr lang="tr-TR" dirty="0" err="1">
                <a:solidFill>
                  <a:srgbClr val="7030A0"/>
                </a:solidFill>
                <a:latin typeface="Open Sans"/>
                <a:hlinkClick r:id="rId5" tooltip="Toledo">
                  <a:extLst>
                    <a:ext uri="{A12FA001-AC4F-418D-AE19-62706E023703}">
                      <ahyp:hlinkClr xmlns:ahyp="http://schemas.microsoft.com/office/drawing/2018/hyperlinkcolor" xmlns="" val="tx"/>
                    </a:ext>
                  </a:extLst>
                </a:hlinkClick>
              </a:rPr>
              <a:t>Toledo</a:t>
            </a:r>
            <a:r>
              <a:rPr lang="tr-TR" dirty="0" err="1">
                <a:solidFill>
                  <a:srgbClr val="7030A0"/>
                </a:solidFill>
                <a:latin typeface="Open Sans"/>
              </a:rPr>
              <a:t>'yu</a:t>
            </a:r>
            <a:r>
              <a:rPr lang="tr-TR" dirty="0">
                <a:solidFill>
                  <a:srgbClr val="7030A0"/>
                </a:solidFill>
                <a:latin typeface="Open Sans"/>
              </a:rPr>
              <a:t> İspanyol monarşilerinin başkenti ilan ettiler. </a:t>
            </a:r>
            <a:r>
              <a:rPr lang="tr-TR" dirty="0" err="1">
                <a:solidFill>
                  <a:srgbClr val="7030A0"/>
                </a:solidFill>
                <a:latin typeface="Open Sans"/>
              </a:rPr>
              <a:t>Vizigot</a:t>
            </a:r>
            <a:r>
              <a:rPr lang="tr-TR" dirty="0">
                <a:solidFill>
                  <a:srgbClr val="7030A0"/>
                </a:solidFill>
                <a:latin typeface="Open Sans"/>
              </a:rPr>
              <a:t> işgali hiçbir suretle barbarca bir istila değildi. Başarılı </a:t>
            </a:r>
            <a:r>
              <a:rPr lang="tr-TR" dirty="0" err="1">
                <a:solidFill>
                  <a:srgbClr val="7030A0"/>
                </a:solidFill>
                <a:latin typeface="Open Sans"/>
              </a:rPr>
              <a:t>Vizigot</a:t>
            </a:r>
            <a:r>
              <a:rPr lang="tr-TR" dirty="0">
                <a:solidFill>
                  <a:srgbClr val="7030A0"/>
                </a:solidFill>
                <a:latin typeface="Open Sans"/>
              </a:rPr>
              <a:t> kralları, Roma İmparatoru'nun adıyla yönetmek için görevlendirilmiş olan aristokratlar sıfatıyla İspanya'da hüküm sürdü.</a:t>
            </a:r>
          </a:p>
          <a:p>
            <a:r>
              <a:rPr lang="tr-TR" dirty="0">
                <a:solidFill>
                  <a:srgbClr val="7030A0"/>
                </a:solidFill>
                <a:latin typeface="Open Sans"/>
              </a:rPr>
              <a:t>İspanya'nın 4 milyonluk nüfusu içinde yalnızca 300.000'i Cermen kökenliydi ve nüfuzları İspanyol tarihinde genellikle önemsiz görülüyordu. Seçkin savaşçı soylulardı, ama birçoğu </a:t>
            </a:r>
            <a:r>
              <a:rPr lang="tr-TR" dirty="0" err="1">
                <a:solidFill>
                  <a:srgbClr val="7030A0"/>
                </a:solidFill>
                <a:latin typeface="Open Sans"/>
                <a:hlinkClick r:id="rId6" tooltip="Tejo Nehri">
                  <a:extLst>
                    <a:ext uri="{A12FA001-AC4F-418D-AE19-62706E023703}">
                      <ahyp:hlinkClr xmlns:ahyp="http://schemas.microsoft.com/office/drawing/2018/hyperlinkcolor" xmlns="" val="tx"/>
                    </a:ext>
                  </a:extLst>
                </a:hlinkClick>
              </a:rPr>
              <a:t>Tejo</a:t>
            </a:r>
            <a:r>
              <a:rPr lang="tr-TR" dirty="0">
                <a:solidFill>
                  <a:srgbClr val="7030A0"/>
                </a:solidFill>
                <a:latin typeface="Open Sans"/>
                <a:hlinkClick r:id="rId6" tooltip="Tejo Nehri">
                  <a:extLst>
                    <a:ext uri="{A12FA001-AC4F-418D-AE19-62706E023703}">
                      <ahyp:hlinkClr xmlns:ahyp="http://schemas.microsoft.com/office/drawing/2018/hyperlinkcolor" xmlns="" val="tx"/>
                    </a:ext>
                  </a:extLst>
                </a:hlinkClick>
              </a:rPr>
              <a:t> Nehri</a:t>
            </a:r>
            <a:r>
              <a:rPr lang="tr-TR" dirty="0">
                <a:solidFill>
                  <a:srgbClr val="7030A0"/>
                </a:solidFill>
                <a:latin typeface="Open Sans"/>
              </a:rPr>
              <a:t> vadisinde veya merkezdeki platoda yaşayan çobanlar veya çiftçilerdi. Mülki idareyi </a:t>
            </a:r>
            <a:r>
              <a:rPr lang="tr-TR" dirty="0" err="1">
                <a:solidFill>
                  <a:srgbClr val="7030A0"/>
                </a:solidFill>
                <a:latin typeface="Open Sans"/>
              </a:rPr>
              <a:t>Hispano</a:t>
            </a:r>
            <a:r>
              <a:rPr lang="tr-TR" dirty="0">
                <a:solidFill>
                  <a:srgbClr val="7030A0"/>
                </a:solidFill>
                <a:latin typeface="Open Sans"/>
              </a:rPr>
              <a:t>-Romanlar sürdürdü, </a:t>
            </a:r>
            <a:r>
              <a:rPr lang="tr-TR" dirty="0">
                <a:solidFill>
                  <a:srgbClr val="7030A0"/>
                </a:solidFill>
                <a:latin typeface="Open Sans"/>
                <a:hlinkClick r:id="rId7" tooltip="Latince">
                  <a:extLst>
                    <a:ext uri="{A12FA001-AC4F-418D-AE19-62706E023703}">
                      <ahyp:hlinkClr xmlns:ahyp="http://schemas.microsoft.com/office/drawing/2018/hyperlinkcolor" xmlns="" val="tx"/>
                    </a:ext>
                  </a:extLst>
                </a:hlinkClick>
              </a:rPr>
              <a:t>Latince</a:t>
            </a:r>
            <a:r>
              <a:rPr lang="tr-TR" dirty="0">
                <a:solidFill>
                  <a:srgbClr val="7030A0"/>
                </a:solidFill>
                <a:latin typeface="Open Sans"/>
              </a:rPr>
              <a:t> yönetim ve ticaret dili olmaya devam etti.</a:t>
            </a:r>
            <a:r>
              <a:rPr lang="tr-TR" dirty="0">
                <a:solidFill>
                  <a:srgbClr val="7030A0"/>
                </a:solidFill>
              </a:rPr>
              <a:t> </a:t>
            </a:r>
            <a:r>
              <a:rPr lang="tr-TR" dirty="0" err="1">
                <a:solidFill>
                  <a:srgbClr val="7030A0"/>
                </a:solidFill>
              </a:rPr>
              <a:t>Vizigot</a:t>
            </a:r>
            <a:r>
              <a:rPr lang="tr-TR" dirty="0">
                <a:solidFill>
                  <a:srgbClr val="7030A0"/>
                </a:solidFill>
              </a:rPr>
              <a:t> yönetiminde kültür, Roma dönemindeki kadar parlak değildi ve formel eğitim ve yönetim, bunu yapabilecek en uygun kişiler </a:t>
            </a:r>
            <a:r>
              <a:rPr lang="tr-TR" dirty="0" err="1">
                <a:solidFill>
                  <a:srgbClr val="7030A0"/>
                </a:solidFill>
              </a:rPr>
              <a:t>Hispano</a:t>
            </a:r>
            <a:r>
              <a:rPr lang="tr-TR" dirty="0">
                <a:solidFill>
                  <a:srgbClr val="7030A0"/>
                </a:solidFill>
              </a:rPr>
              <a:t>-Roman rahip sınıfında olduğundan kilisenin eline geçti. Bütün Avrupa'da olduğu gibi </a:t>
            </a:r>
            <a:r>
              <a:rPr lang="tr-TR" dirty="0">
                <a:solidFill>
                  <a:srgbClr val="7030A0"/>
                </a:solidFill>
                <a:hlinkClick r:id="rId8" tooltip="Erken Orta Çağ">
                  <a:extLst>
                    <a:ext uri="{A12FA001-AC4F-418D-AE19-62706E023703}">
                      <ahyp:hlinkClr xmlns:ahyp="http://schemas.microsoft.com/office/drawing/2018/hyperlinkcolor" xmlns="" val="tx"/>
                    </a:ext>
                  </a:extLst>
                </a:hlinkClick>
              </a:rPr>
              <a:t>Erken Orta Çağ</a:t>
            </a:r>
            <a:r>
              <a:rPr lang="tr-TR" dirty="0">
                <a:solidFill>
                  <a:srgbClr val="7030A0"/>
                </a:solidFill>
              </a:rPr>
              <a:t>'da kilise toplumun en birleştirici unsuru ve Roman düzeninin devamını bünyesinde barındıran bir kurumdu.</a:t>
            </a:r>
          </a:p>
          <a:p>
            <a:r>
              <a:rPr lang="tr-TR" dirty="0">
                <a:solidFill>
                  <a:srgbClr val="7030A0"/>
                </a:solidFill>
              </a:rPr>
              <a:t>Din Roman Katolik </a:t>
            </a:r>
            <a:r>
              <a:rPr lang="tr-TR" dirty="0" err="1">
                <a:solidFill>
                  <a:srgbClr val="7030A0"/>
                </a:solidFill>
              </a:rPr>
              <a:t>Hispano</a:t>
            </a:r>
            <a:r>
              <a:rPr lang="tr-TR" dirty="0">
                <a:solidFill>
                  <a:srgbClr val="7030A0"/>
                </a:solidFill>
              </a:rPr>
              <a:t>-Romanlar ve dinsiz olarak gördükleri </a:t>
            </a:r>
            <a:r>
              <a:rPr lang="tr-TR" dirty="0">
                <a:solidFill>
                  <a:srgbClr val="7030A0"/>
                </a:solidFill>
                <a:hlinkClick r:id="rId9" tooltip="Ari">
                  <a:extLst>
                    <a:ext uri="{A12FA001-AC4F-418D-AE19-62706E023703}">
                      <ahyp:hlinkClr xmlns:ahyp="http://schemas.microsoft.com/office/drawing/2018/hyperlinkcolor" xmlns="" val="tx"/>
                    </a:ext>
                  </a:extLst>
                </a:hlinkClick>
              </a:rPr>
              <a:t>Ari</a:t>
            </a:r>
            <a:r>
              <a:rPr lang="tr-TR" dirty="0">
                <a:solidFill>
                  <a:srgbClr val="7030A0"/>
                </a:solidFill>
              </a:rPr>
              <a:t> </a:t>
            </a:r>
            <a:r>
              <a:rPr lang="tr-TR" dirty="0" err="1">
                <a:solidFill>
                  <a:srgbClr val="7030A0"/>
                </a:solidFill>
              </a:rPr>
              <a:t>Vizigot</a:t>
            </a:r>
            <a:r>
              <a:rPr lang="tr-TR" dirty="0">
                <a:solidFill>
                  <a:srgbClr val="7030A0"/>
                </a:solidFill>
              </a:rPr>
              <a:t> derebeylerinin arasındaki anlaşmazlıkların tek kaynağıydı. Bu sürtüşmeler bazen açık isyanlar ve </a:t>
            </a:r>
            <a:r>
              <a:rPr lang="tr-TR" dirty="0" err="1">
                <a:solidFill>
                  <a:srgbClr val="7030A0"/>
                </a:solidFill>
              </a:rPr>
              <a:t>Vizigotlar</a:t>
            </a:r>
            <a:r>
              <a:rPr lang="tr-TR" dirty="0">
                <a:solidFill>
                  <a:srgbClr val="7030A0"/>
                </a:solidFill>
              </a:rPr>
              <a:t> aristokrasisi içindeki inatçı lobiler monarşinin güçleşmesine yol açtılar. 589 yılında </a:t>
            </a:r>
            <a:r>
              <a:rPr lang="tr-TR" dirty="0" err="1">
                <a:solidFill>
                  <a:srgbClr val="7030A0"/>
                </a:solidFill>
                <a:hlinkClick r:id="rId10" tooltip="Recared (sayfa mevcut değil)">
                  <a:extLst>
                    <a:ext uri="{A12FA001-AC4F-418D-AE19-62706E023703}">
                      <ahyp:hlinkClr xmlns:ahyp="http://schemas.microsoft.com/office/drawing/2018/hyperlinkcolor" xmlns="" val="tx"/>
                    </a:ext>
                  </a:extLst>
                </a:hlinkClick>
              </a:rPr>
              <a:t>Recared</a:t>
            </a:r>
            <a:r>
              <a:rPr lang="tr-TR" dirty="0">
                <a:solidFill>
                  <a:srgbClr val="7030A0"/>
                </a:solidFill>
              </a:rPr>
              <a:t> isimli bir </a:t>
            </a:r>
            <a:r>
              <a:rPr lang="tr-TR" dirty="0" err="1">
                <a:solidFill>
                  <a:srgbClr val="7030A0"/>
                </a:solidFill>
              </a:rPr>
              <a:t>Vizigot</a:t>
            </a:r>
            <a:r>
              <a:rPr lang="tr-TR" dirty="0">
                <a:solidFill>
                  <a:srgbClr val="7030A0"/>
                </a:solidFill>
              </a:rPr>
              <a:t> hükümdar </a:t>
            </a:r>
            <a:r>
              <a:rPr lang="tr-TR" dirty="0" err="1">
                <a:solidFill>
                  <a:srgbClr val="7030A0"/>
                </a:solidFill>
              </a:rPr>
              <a:t>Toledo'da</a:t>
            </a:r>
            <a:r>
              <a:rPr lang="tr-TR" dirty="0">
                <a:solidFill>
                  <a:srgbClr val="7030A0"/>
                </a:solidFill>
              </a:rPr>
              <a:t> piskoposlar konseyinin karşısında Ari soyunu reddedip Katolik olduğunu açıkladı, bu </a:t>
            </a:r>
            <a:r>
              <a:rPr lang="tr-TR" dirty="0" err="1">
                <a:solidFill>
                  <a:srgbClr val="7030A0"/>
                </a:solidFill>
              </a:rPr>
              <a:t>Vizigot</a:t>
            </a:r>
            <a:r>
              <a:rPr lang="tr-TR" dirty="0">
                <a:solidFill>
                  <a:srgbClr val="7030A0"/>
                </a:solidFill>
              </a:rPr>
              <a:t> monarşisi ve </a:t>
            </a:r>
            <a:r>
              <a:rPr lang="tr-TR" dirty="0" err="1">
                <a:solidFill>
                  <a:srgbClr val="7030A0"/>
                </a:solidFill>
              </a:rPr>
              <a:t>Hispano</a:t>
            </a:r>
            <a:r>
              <a:rPr lang="tr-TR" dirty="0">
                <a:solidFill>
                  <a:srgbClr val="7030A0"/>
                </a:solidFill>
              </a:rPr>
              <a:t>-Romanlar arasındaki bağı kuvvetlendirmişti. İspanyol tarihinde siyasi birliğin din birliğiyle sağlandığı son olay olmayacaktı.</a:t>
            </a:r>
          </a:p>
          <a:p>
            <a:endParaRPr lang="tr-TR" b="0" i="0" dirty="0">
              <a:solidFill>
                <a:srgbClr val="425869"/>
              </a:solidFill>
              <a:effectLst/>
              <a:latin typeface="Open Sans"/>
            </a:endParaRPr>
          </a:p>
        </p:txBody>
      </p:sp>
    </p:spTree>
    <p:extLst>
      <p:ext uri="{BB962C8B-B14F-4D97-AF65-F5344CB8AC3E}">
        <p14:creationId xmlns:p14="http://schemas.microsoft.com/office/powerpoint/2010/main" val="15451709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CB6E2429-3BF8-434C-B06E-47810F7433A9}"/>
              </a:ext>
            </a:extLst>
          </p:cNvPr>
          <p:cNvSpPr/>
          <p:nvPr/>
        </p:nvSpPr>
        <p:spPr>
          <a:xfrm>
            <a:off x="2000249" y="561975"/>
            <a:ext cx="9839325" cy="2031325"/>
          </a:xfrm>
          <a:prstGeom prst="rect">
            <a:avLst/>
          </a:prstGeom>
        </p:spPr>
        <p:txBody>
          <a:bodyPr wrap="square">
            <a:spAutoFit/>
          </a:bodyPr>
          <a:lstStyle/>
          <a:p>
            <a:r>
              <a:rPr lang="tr-TR" dirty="0">
                <a:solidFill>
                  <a:srgbClr val="7030A0"/>
                </a:solidFill>
                <a:latin typeface="Open Sans"/>
              </a:rPr>
              <a:t>Yine de iç savaş, kral ailesine düzenlenen </a:t>
            </a:r>
            <a:r>
              <a:rPr lang="tr-TR" dirty="0" err="1">
                <a:solidFill>
                  <a:srgbClr val="7030A0"/>
                </a:solidFill>
                <a:latin typeface="Open Sans"/>
              </a:rPr>
              <a:t>suikastler</a:t>
            </a:r>
            <a:r>
              <a:rPr lang="tr-TR" dirty="0">
                <a:solidFill>
                  <a:srgbClr val="7030A0"/>
                </a:solidFill>
                <a:latin typeface="Open Sans"/>
              </a:rPr>
              <a:t> ve yağmalar bütün ülkede devam ediyordu ve savaş beyleri ve büyük toprak sahiplerinin geniş güçleri vardı ve bunları keyfi kullanıyorlardı. </a:t>
            </a:r>
            <a:r>
              <a:rPr lang="tr-TR" dirty="0" err="1">
                <a:solidFill>
                  <a:srgbClr val="7030A0"/>
                </a:solidFill>
                <a:latin typeface="Open Sans"/>
              </a:rPr>
              <a:t>Kandavaları</a:t>
            </a:r>
            <a:r>
              <a:rPr lang="tr-TR" dirty="0">
                <a:solidFill>
                  <a:srgbClr val="7030A0"/>
                </a:solidFill>
                <a:latin typeface="Open Sans"/>
              </a:rPr>
              <a:t> araştırılmadan kapanıyordu. </a:t>
            </a:r>
            <a:r>
              <a:rPr lang="tr-TR" dirty="0" err="1">
                <a:solidFill>
                  <a:srgbClr val="7030A0"/>
                </a:solidFill>
                <a:latin typeface="Open Sans"/>
              </a:rPr>
              <a:t>Vizigotlar</a:t>
            </a:r>
            <a:r>
              <a:rPr lang="tr-TR" dirty="0">
                <a:solidFill>
                  <a:srgbClr val="7030A0"/>
                </a:solidFill>
                <a:latin typeface="Open Sans"/>
              </a:rPr>
              <a:t> Roma devletinin mirasını almış ve geliştirmişti ama onu kendi aleyhine kullanabilme yeteneğine sahip değildi. Tahta geçme konusunda büyük karışıklık yaşadıkları bir dönemde, karşıt gruplar Yunanlar, Frankler ve nihayet </a:t>
            </a:r>
            <a:r>
              <a:rPr lang="tr-TR" dirty="0">
                <a:solidFill>
                  <a:srgbClr val="7030A0"/>
                </a:solidFill>
                <a:latin typeface="Open Sans"/>
                <a:hlinkClick r:id="rId2" tooltip="Müslüman">
                  <a:extLst>
                    <a:ext uri="{A12FA001-AC4F-418D-AE19-62706E023703}">
                      <ahyp:hlinkClr xmlns:ahyp="http://schemas.microsoft.com/office/drawing/2018/hyperlinkcolor" xmlns="" val="tx"/>
                    </a:ext>
                  </a:extLst>
                </a:hlinkClick>
              </a:rPr>
              <a:t>Müslümanların</a:t>
            </a:r>
            <a:r>
              <a:rPr lang="tr-TR" dirty="0">
                <a:solidFill>
                  <a:srgbClr val="7030A0"/>
                </a:solidFill>
                <a:latin typeface="Open Sans"/>
              </a:rPr>
              <a:t> iç meselelerine ve kral seçimlerine karışmalarını teşvik ettiler.</a:t>
            </a:r>
          </a:p>
          <a:p>
            <a:endParaRPr lang="tr-TR" dirty="0">
              <a:solidFill>
                <a:srgbClr val="7030A0"/>
              </a:solidFill>
            </a:endParaRPr>
          </a:p>
        </p:txBody>
      </p:sp>
      <p:pic>
        <p:nvPicPr>
          <p:cNvPr id="9220" name="Picture 4" descr="http://www.endulus.net/wp-content/uploads/2018/11/Combate-entre-cristianos-y-musulmanes-XI.yy_..jpg">
            <a:extLst>
              <a:ext uri="{FF2B5EF4-FFF2-40B4-BE49-F238E27FC236}">
                <a16:creationId xmlns:a16="http://schemas.microsoft.com/office/drawing/2014/main" xmlns="" id="{42AB9DB4-B51A-4F09-B21D-16EEEA616C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500" y="2486026"/>
            <a:ext cx="8134350" cy="40004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8379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iberya ispanyasÄ± ile ilgili gÃ¶rsel sonucu">
            <a:extLst>
              <a:ext uri="{FF2B5EF4-FFF2-40B4-BE49-F238E27FC236}">
                <a16:creationId xmlns:a16="http://schemas.microsoft.com/office/drawing/2014/main" xmlns="" id="{E471B6C5-0804-4D03-BAFC-42E6A76D6A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0075" y="543952"/>
            <a:ext cx="2733675" cy="42137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4299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14DA3DF-69E6-4743-AA66-FC1DD6739E44}"/>
              </a:ext>
            </a:extLst>
          </p:cNvPr>
          <p:cNvSpPr>
            <a:spLocks noGrp="1"/>
          </p:cNvSpPr>
          <p:nvPr>
            <p:ph type="ctrTitle"/>
          </p:nvPr>
        </p:nvSpPr>
        <p:spPr/>
        <p:txBody>
          <a:bodyPr>
            <a:normAutofit fontScale="90000"/>
          </a:bodyPr>
          <a:lstStyle/>
          <a:p>
            <a:r>
              <a:rPr lang="tr-TR" dirty="0"/>
              <a:t>Kaynakça:</a:t>
            </a:r>
            <a:br>
              <a:rPr lang="tr-TR" dirty="0"/>
            </a:br>
            <a:r>
              <a:rPr lang="tr-TR" sz="2000" dirty="0"/>
              <a:t>www.wikizero.com/search.php?lang=tr&amp;s=İber+Yarımadası</a:t>
            </a:r>
            <a:br>
              <a:rPr lang="tr-TR" sz="2000" dirty="0"/>
            </a:br>
            <a:r>
              <a:rPr lang="tr-TR" sz="2000" dirty="0"/>
              <a:t>tarihvearkeoloji.blogspot.com/2015/09/iberya-kafkas-ve-ispanya.html</a:t>
            </a:r>
            <a:br>
              <a:rPr lang="tr-TR" sz="2000" dirty="0"/>
            </a:br>
            <a:r>
              <a:rPr lang="tr-TR" sz="2000" dirty="0">
                <a:hlinkClick r:id="rId2"/>
              </a:rPr>
              <a:t>http://ispanyolcadim1.blogspot.com/2015/02/ispanya-tarihi-1-tarih-oncesi-donem.html</a:t>
            </a:r>
            <a:r>
              <a:rPr lang="tr-TR" sz="2000" dirty="0"/>
              <a:t/>
            </a:r>
            <a:br>
              <a:rPr lang="tr-TR" sz="2000" dirty="0"/>
            </a:br>
            <a:r>
              <a:rPr lang="tr-TR" sz="2000" dirty="0">
                <a:hlinkClick r:id="rId3"/>
              </a:rPr>
              <a:t>https://gezimanya.com/avrupa/ispanyanin-kisa-tarihi</a:t>
            </a:r>
            <a:r>
              <a:rPr lang="tr-TR" sz="2000" dirty="0"/>
              <a:t/>
            </a:r>
            <a:br>
              <a:rPr lang="tr-TR" sz="2000" dirty="0"/>
            </a:br>
            <a:r>
              <a:rPr lang="tr-TR" sz="2000" dirty="0">
                <a:hlinkClick r:id="rId4"/>
              </a:rPr>
              <a:t>https://books.google.com.tr/books?id=7XuODwAAQBAJ&amp;pg=PT720&amp;lpg=PT720&amp;dq=iberya+tarihi&amp;source=bl&amp;ots=rMt5mDltLM&amp;sig=ACfU3U0thiKsCaHfCTUUmY3NetSDFIRiCQ&amp;hl=tr&amp;sa=X&amp;ved=2ahUKEwj0rdyeraLhAhU8wsQBHYGJAI04ChDoATAJegQIBxAB#v=onepage&amp;q=iberya%20tarihi&amp;f=false</a:t>
            </a:r>
            <a:endParaRPr lang="tr-TR" sz="2000" dirty="0"/>
          </a:p>
        </p:txBody>
      </p:sp>
      <p:sp>
        <p:nvSpPr>
          <p:cNvPr id="3" name="Alt Başlık 2">
            <a:extLst>
              <a:ext uri="{FF2B5EF4-FFF2-40B4-BE49-F238E27FC236}">
                <a16:creationId xmlns:a16="http://schemas.microsoft.com/office/drawing/2014/main" xmlns="" id="{1299955A-6043-4E24-A20E-97B76911ED72}"/>
              </a:ext>
            </a:extLst>
          </p:cNvPr>
          <p:cNvSpPr>
            <a:spLocks noGrp="1"/>
          </p:cNvSpPr>
          <p:nvPr>
            <p:ph type="subTitle" idx="1"/>
          </p:nvPr>
        </p:nvSpPr>
        <p:spPr>
          <a:xfrm>
            <a:off x="2589213" y="4777381"/>
            <a:ext cx="8915399" cy="1126283"/>
          </a:xfrm>
        </p:spPr>
        <p:txBody>
          <a:bodyPr>
            <a:normAutofit fontScale="92500" lnSpcReduction="20000"/>
          </a:bodyPr>
          <a:lstStyle/>
          <a:p>
            <a:endParaRPr lang="tr-TR" dirty="0"/>
          </a:p>
          <a:p>
            <a:r>
              <a:rPr lang="tr-TR" sz="6000" i="1" dirty="0">
                <a:solidFill>
                  <a:srgbClr val="7030A0"/>
                </a:solidFill>
              </a:rPr>
              <a:t>TEŞEKKÜRLER.</a:t>
            </a:r>
          </a:p>
        </p:txBody>
      </p:sp>
    </p:spTree>
    <p:extLst>
      <p:ext uri="{BB962C8B-B14F-4D97-AF65-F5344CB8AC3E}">
        <p14:creationId xmlns:p14="http://schemas.microsoft.com/office/powerpoint/2010/main" val="3558291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F3F2755B-A91D-47C8-B863-C0D8311CDB9A}"/>
              </a:ext>
            </a:extLst>
          </p:cNvPr>
          <p:cNvSpPr/>
          <p:nvPr/>
        </p:nvSpPr>
        <p:spPr>
          <a:xfrm>
            <a:off x="2076450" y="566678"/>
            <a:ext cx="9686925" cy="2862322"/>
          </a:xfrm>
          <a:prstGeom prst="rect">
            <a:avLst/>
          </a:prstGeom>
        </p:spPr>
        <p:txBody>
          <a:bodyPr wrap="square">
            <a:spAutoFit/>
          </a:bodyPr>
          <a:lstStyle/>
          <a:p>
            <a:r>
              <a:rPr lang="tr-TR" b="1" dirty="0" err="1">
                <a:solidFill>
                  <a:srgbClr val="7030A0"/>
                </a:solidFill>
                <a:latin typeface="Open Sans"/>
              </a:rPr>
              <a:t>İberler</a:t>
            </a:r>
            <a:r>
              <a:rPr lang="tr-TR" dirty="0">
                <a:solidFill>
                  <a:srgbClr val="7030A0"/>
                </a:solidFill>
                <a:latin typeface="Open Sans"/>
              </a:rPr>
              <a:t> (</a:t>
            </a:r>
            <a:r>
              <a:rPr lang="tr-TR" dirty="0">
                <a:solidFill>
                  <a:srgbClr val="7030A0"/>
                </a:solidFill>
                <a:latin typeface="Open Sans"/>
                <a:hlinkClick r:id="rId2" tooltip="İspanyolca">
                  <a:extLst>
                    <a:ext uri="{A12FA001-AC4F-418D-AE19-62706E023703}">
                      <ahyp:hlinkClr xmlns:ahyp="http://schemas.microsoft.com/office/drawing/2018/hyperlinkcolor" xmlns="" val="tx"/>
                    </a:ext>
                  </a:extLst>
                </a:hlinkClick>
              </a:rPr>
              <a:t>İspanyolca</a:t>
            </a:r>
            <a:r>
              <a:rPr lang="tr-TR" dirty="0">
                <a:solidFill>
                  <a:srgbClr val="7030A0"/>
                </a:solidFill>
                <a:latin typeface="Open Sans"/>
              </a:rPr>
              <a:t> </a:t>
            </a:r>
            <a:r>
              <a:rPr lang="tr-TR" i="1" dirty="0" err="1">
                <a:solidFill>
                  <a:srgbClr val="7030A0"/>
                </a:solidFill>
                <a:latin typeface="Open Sans"/>
              </a:rPr>
              <a:t>los</a:t>
            </a:r>
            <a:r>
              <a:rPr lang="tr-TR" i="1" dirty="0">
                <a:solidFill>
                  <a:srgbClr val="7030A0"/>
                </a:solidFill>
                <a:latin typeface="Open Sans"/>
              </a:rPr>
              <a:t> </a:t>
            </a:r>
            <a:r>
              <a:rPr lang="tr-TR" i="1" dirty="0" err="1">
                <a:solidFill>
                  <a:srgbClr val="7030A0"/>
                </a:solidFill>
                <a:latin typeface="Open Sans"/>
              </a:rPr>
              <a:t>iberos</a:t>
            </a:r>
            <a:r>
              <a:rPr lang="tr-TR" dirty="0">
                <a:solidFill>
                  <a:srgbClr val="7030A0"/>
                </a:solidFill>
                <a:latin typeface="Open Sans"/>
              </a:rPr>
              <a:t>), antik çağda bugünkü </a:t>
            </a:r>
            <a:r>
              <a:rPr lang="tr-TR" dirty="0" err="1">
                <a:solidFill>
                  <a:srgbClr val="7030A0"/>
                </a:solidFill>
                <a:latin typeface="Open Sans"/>
                <a:hlinkClick r:id="rId3" tooltip="İber Yarımadası">
                  <a:extLst>
                    <a:ext uri="{A12FA001-AC4F-418D-AE19-62706E023703}">
                      <ahyp:hlinkClr xmlns:ahyp="http://schemas.microsoft.com/office/drawing/2018/hyperlinkcolor" xmlns="" val="tx"/>
                    </a:ext>
                  </a:extLst>
                </a:hlinkClick>
              </a:rPr>
              <a:t>İber</a:t>
            </a:r>
            <a:r>
              <a:rPr lang="tr-TR" dirty="0">
                <a:solidFill>
                  <a:srgbClr val="7030A0"/>
                </a:solidFill>
                <a:latin typeface="Open Sans"/>
                <a:hlinkClick r:id="rId3" tooltip="İber Yarımadası">
                  <a:extLst>
                    <a:ext uri="{A12FA001-AC4F-418D-AE19-62706E023703}">
                      <ahyp:hlinkClr xmlns:ahyp="http://schemas.microsoft.com/office/drawing/2018/hyperlinkcolor" xmlns="" val="tx"/>
                    </a:ext>
                  </a:extLst>
                </a:hlinkClick>
              </a:rPr>
              <a:t> Yarımadası</a:t>
            </a:r>
            <a:r>
              <a:rPr lang="tr-TR" dirty="0">
                <a:solidFill>
                  <a:srgbClr val="7030A0"/>
                </a:solidFill>
                <a:latin typeface="Open Sans"/>
              </a:rPr>
              <a:t>'nın doğusunda ve güney doğusunda yaşamış bir halktır. Günümüzde </a:t>
            </a:r>
            <a:r>
              <a:rPr lang="tr-TR" dirty="0" err="1">
                <a:solidFill>
                  <a:srgbClr val="7030A0"/>
                </a:solidFill>
                <a:latin typeface="Open Sans"/>
              </a:rPr>
              <a:t>İberler</a:t>
            </a:r>
            <a:r>
              <a:rPr lang="tr-TR" dirty="0">
                <a:solidFill>
                  <a:srgbClr val="7030A0"/>
                </a:solidFill>
                <a:latin typeface="Open Sans"/>
              </a:rPr>
              <a:t>, bu yarımadada yaşayan topluluğun yerli halkı olarak kabul edilebilir.</a:t>
            </a:r>
          </a:p>
          <a:p>
            <a:r>
              <a:rPr lang="tr-TR" dirty="0" err="1">
                <a:solidFill>
                  <a:srgbClr val="7030A0"/>
                </a:solidFill>
                <a:latin typeface="Open Sans"/>
              </a:rPr>
              <a:t>İberler</a:t>
            </a:r>
            <a:r>
              <a:rPr lang="tr-TR" dirty="0">
                <a:solidFill>
                  <a:srgbClr val="7030A0"/>
                </a:solidFill>
                <a:latin typeface="Open Sans"/>
              </a:rPr>
              <a:t>, </a:t>
            </a:r>
            <a:r>
              <a:rPr lang="tr-TR" dirty="0">
                <a:solidFill>
                  <a:srgbClr val="7030A0"/>
                </a:solidFill>
                <a:latin typeface="Open Sans"/>
                <a:hlinkClick r:id="rId4" tooltip="Boy">
                  <a:extLst>
                    <a:ext uri="{A12FA001-AC4F-418D-AE19-62706E023703}">
                      <ahyp:hlinkClr xmlns:ahyp="http://schemas.microsoft.com/office/drawing/2018/hyperlinkcolor" xmlns="" val="tx"/>
                    </a:ext>
                  </a:extLst>
                </a:hlinkClick>
              </a:rPr>
              <a:t>boylar</a:t>
            </a:r>
            <a:r>
              <a:rPr lang="tr-TR" dirty="0">
                <a:solidFill>
                  <a:srgbClr val="7030A0"/>
                </a:solidFill>
                <a:latin typeface="Open Sans"/>
              </a:rPr>
              <a:t> halinde ve izole topluluklar halinde yaşamıştır. </a:t>
            </a:r>
            <a:r>
              <a:rPr lang="tr-TR" dirty="0">
                <a:solidFill>
                  <a:srgbClr val="7030A0"/>
                </a:solidFill>
                <a:latin typeface="Open Sans"/>
                <a:hlinkClick r:id="rId5" tooltip="Metal">
                  <a:extLst>
                    <a:ext uri="{A12FA001-AC4F-418D-AE19-62706E023703}">
                      <ahyp:hlinkClr xmlns:ahyp="http://schemas.microsoft.com/office/drawing/2018/hyperlinkcolor" xmlns="" val="tx"/>
                    </a:ext>
                  </a:extLst>
                </a:hlinkClick>
              </a:rPr>
              <a:t>Metal</a:t>
            </a:r>
            <a:r>
              <a:rPr lang="tr-TR" dirty="0">
                <a:solidFill>
                  <a:srgbClr val="7030A0"/>
                </a:solidFill>
                <a:latin typeface="Open Sans"/>
              </a:rPr>
              <a:t> işleme, </a:t>
            </a:r>
            <a:r>
              <a:rPr lang="tr-TR" dirty="0">
                <a:solidFill>
                  <a:srgbClr val="7030A0"/>
                </a:solidFill>
                <a:latin typeface="Open Sans"/>
                <a:hlinkClick r:id="rId6" tooltip="Bronz">
                  <a:extLst>
                    <a:ext uri="{A12FA001-AC4F-418D-AE19-62706E023703}">
                      <ahyp:hlinkClr xmlns:ahyp="http://schemas.microsoft.com/office/drawing/2018/hyperlinkcolor" xmlns="" val="tx"/>
                    </a:ext>
                  </a:extLst>
                </a:hlinkClick>
              </a:rPr>
              <a:t>bronz</a:t>
            </a:r>
            <a:r>
              <a:rPr lang="tr-TR" dirty="0">
                <a:solidFill>
                  <a:srgbClr val="7030A0"/>
                </a:solidFill>
                <a:latin typeface="Open Sans"/>
              </a:rPr>
              <a:t> ve tarımda gelişmiş bir toplumdur. Sonraki dönemde gelişerek yüksek medeniyet seviyesinde şehirleşmeye ulaşmışlardır. El sanatlarında da oldukça ilerlemişlerdi. Metal başta olmak üzere </a:t>
            </a:r>
            <a:r>
              <a:rPr lang="tr-TR" dirty="0">
                <a:solidFill>
                  <a:srgbClr val="7030A0"/>
                </a:solidFill>
                <a:latin typeface="Open Sans"/>
                <a:hlinkClick r:id="rId7" tooltip="Fenikeliler">
                  <a:extLst>
                    <a:ext uri="{A12FA001-AC4F-418D-AE19-62706E023703}">
                      <ahyp:hlinkClr xmlns:ahyp="http://schemas.microsoft.com/office/drawing/2018/hyperlinkcolor" xmlns="" val="tx"/>
                    </a:ext>
                  </a:extLst>
                </a:hlinkClick>
              </a:rPr>
              <a:t>Fenikeliler</a:t>
            </a:r>
            <a:r>
              <a:rPr lang="tr-TR" dirty="0">
                <a:solidFill>
                  <a:srgbClr val="7030A0"/>
                </a:solidFill>
                <a:latin typeface="Open Sans"/>
              </a:rPr>
              <a:t>, </a:t>
            </a:r>
            <a:r>
              <a:rPr lang="tr-TR" dirty="0">
                <a:solidFill>
                  <a:srgbClr val="7030A0"/>
                </a:solidFill>
                <a:latin typeface="Open Sans"/>
                <a:hlinkClick r:id="rId8" tooltip="Yunanlar">
                  <a:extLst>
                    <a:ext uri="{A12FA001-AC4F-418D-AE19-62706E023703}">
                      <ahyp:hlinkClr xmlns:ahyp="http://schemas.microsoft.com/office/drawing/2018/hyperlinkcolor" xmlns="" val="tx"/>
                    </a:ext>
                  </a:extLst>
                </a:hlinkClick>
              </a:rPr>
              <a:t>Yunanlar</a:t>
            </a:r>
            <a:r>
              <a:rPr lang="tr-TR" dirty="0">
                <a:solidFill>
                  <a:srgbClr val="7030A0"/>
                </a:solidFill>
                <a:latin typeface="Open Sans"/>
              </a:rPr>
              <a:t> ve </a:t>
            </a:r>
            <a:r>
              <a:rPr lang="tr-TR" dirty="0" err="1">
                <a:solidFill>
                  <a:srgbClr val="7030A0"/>
                </a:solidFill>
                <a:latin typeface="Open Sans"/>
                <a:hlinkClick r:id="rId9" tooltip="Kartacalılar">
                  <a:extLst>
                    <a:ext uri="{A12FA001-AC4F-418D-AE19-62706E023703}">
                      <ahyp:hlinkClr xmlns:ahyp="http://schemas.microsoft.com/office/drawing/2018/hyperlinkcolor" xmlns="" val="tx"/>
                    </a:ext>
                  </a:extLst>
                </a:hlinkClick>
              </a:rPr>
              <a:t>Kartacalılar</a:t>
            </a:r>
            <a:r>
              <a:rPr lang="tr-TR" dirty="0" err="1">
                <a:solidFill>
                  <a:srgbClr val="7030A0"/>
                </a:solidFill>
                <a:latin typeface="Open Sans"/>
              </a:rPr>
              <a:t>'la</a:t>
            </a:r>
            <a:r>
              <a:rPr lang="tr-TR" dirty="0">
                <a:solidFill>
                  <a:srgbClr val="7030A0"/>
                </a:solidFill>
                <a:latin typeface="Open Sans"/>
              </a:rPr>
              <a:t> ticaret yapmışlardır. Yine Yunan </a:t>
            </a:r>
            <a:r>
              <a:rPr lang="tr-TR" dirty="0" err="1">
                <a:solidFill>
                  <a:srgbClr val="7030A0"/>
                </a:solidFill>
                <a:latin typeface="Open Sans"/>
              </a:rPr>
              <a:t>kolonistler</a:t>
            </a:r>
            <a:r>
              <a:rPr lang="tr-TR" dirty="0">
                <a:solidFill>
                  <a:srgbClr val="7030A0"/>
                </a:solidFill>
                <a:latin typeface="Open Sans"/>
              </a:rPr>
              <a:t> başta olmak üzere bu halkların kültüründen de faydalanmışlardır. Kendilerine has bir yazı sistemleri </a:t>
            </a:r>
            <a:r>
              <a:rPr lang="tr-TR" dirty="0" err="1">
                <a:solidFill>
                  <a:srgbClr val="7030A0"/>
                </a:solidFill>
                <a:latin typeface="Open Sans"/>
              </a:rPr>
              <a:t>vardı.Daha</a:t>
            </a:r>
            <a:r>
              <a:rPr lang="tr-TR" dirty="0">
                <a:solidFill>
                  <a:srgbClr val="7030A0"/>
                </a:solidFill>
                <a:latin typeface="Open Sans"/>
              </a:rPr>
              <a:t> sonraları, </a:t>
            </a:r>
            <a:r>
              <a:rPr lang="tr-TR" dirty="0" err="1">
                <a:solidFill>
                  <a:srgbClr val="7030A0"/>
                </a:solidFill>
                <a:latin typeface="Open Sans"/>
                <a:hlinkClick r:id="rId10" tooltip="Keltler">
                  <a:extLst>
                    <a:ext uri="{A12FA001-AC4F-418D-AE19-62706E023703}">
                      <ahyp:hlinkClr xmlns:ahyp="http://schemas.microsoft.com/office/drawing/2018/hyperlinkcolor" xmlns="" val="tx"/>
                    </a:ext>
                  </a:extLst>
                </a:hlinkClick>
              </a:rPr>
              <a:t>Keltlerin</a:t>
            </a:r>
            <a:r>
              <a:rPr lang="tr-TR" dirty="0">
                <a:solidFill>
                  <a:srgbClr val="7030A0"/>
                </a:solidFill>
                <a:latin typeface="Open Sans"/>
              </a:rPr>
              <a:t> </a:t>
            </a:r>
            <a:r>
              <a:rPr lang="tr-TR" dirty="0" err="1">
                <a:solidFill>
                  <a:srgbClr val="7030A0"/>
                </a:solidFill>
                <a:latin typeface="Open Sans"/>
              </a:rPr>
              <a:t>İberlerle</a:t>
            </a:r>
            <a:r>
              <a:rPr lang="tr-TR" dirty="0">
                <a:solidFill>
                  <a:srgbClr val="7030A0"/>
                </a:solidFill>
                <a:latin typeface="Open Sans"/>
              </a:rPr>
              <a:t> karışarak kaynaşmasından </a:t>
            </a:r>
            <a:r>
              <a:rPr lang="tr-TR" dirty="0" err="1">
                <a:solidFill>
                  <a:srgbClr val="7030A0"/>
                </a:solidFill>
                <a:latin typeface="Open Sans"/>
                <a:hlinkClick r:id="rId11" tooltip="Keltiberler (sayfa mevcut değil)">
                  <a:extLst>
                    <a:ext uri="{A12FA001-AC4F-418D-AE19-62706E023703}">
                      <ahyp:hlinkClr xmlns:ahyp="http://schemas.microsoft.com/office/drawing/2018/hyperlinkcolor" xmlns="" val="tx"/>
                    </a:ext>
                  </a:extLst>
                </a:hlinkClick>
              </a:rPr>
              <a:t>Keltiberler</a:t>
            </a:r>
            <a:r>
              <a:rPr lang="tr-TR" dirty="0">
                <a:solidFill>
                  <a:srgbClr val="7030A0"/>
                </a:solidFill>
                <a:latin typeface="Open Sans"/>
              </a:rPr>
              <a:t> olarak adlandırılan halk ortaya çıktı.</a:t>
            </a:r>
            <a:endParaRPr lang="tr-TR" b="0" i="0" dirty="0">
              <a:solidFill>
                <a:srgbClr val="7030A0"/>
              </a:solidFill>
              <a:effectLst/>
              <a:latin typeface="Open Sans"/>
            </a:endParaRPr>
          </a:p>
        </p:txBody>
      </p:sp>
      <p:pic>
        <p:nvPicPr>
          <p:cNvPr id="3" name="Picture 2" descr="iberia history ile ilgili gÃ¶rsel sonucu">
            <a:extLst>
              <a:ext uri="{FF2B5EF4-FFF2-40B4-BE49-F238E27FC236}">
                <a16:creationId xmlns:a16="http://schemas.microsoft.com/office/drawing/2014/main" xmlns="" id="{EA70268E-8BD8-4063-BACC-58478C0F0B64}"/>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98688" y="3595747"/>
            <a:ext cx="8774112" cy="3176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6569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ama de Elche.jpg">
            <a:extLst>
              <a:ext uri="{FF2B5EF4-FFF2-40B4-BE49-F238E27FC236}">
                <a16:creationId xmlns:a16="http://schemas.microsoft.com/office/drawing/2014/main" xmlns="" id="{5BF2880D-6503-4250-85A2-1166AF9DA7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2075" y="220048"/>
            <a:ext cx="5467350" cy="4542452"/>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a:extLst>
              <a:ext uri="{FF2B5EF4-FFF2-40B4-BE49-F238E27FC236}">
                <a16:creationId xmlns:a16="http://schemas.microsoft.com/office/drawing/2014/main" xmlns="" id="{5304BF24-770A-46D6-97E3-023020AE542F}"/>
              </a:ext>
            </a:extLst>
          </p:cNvPr>
          <p:cNvSpPr/>
          <p:nvPr/>
        </p:nvSpPr>
        <p:spPr>
          <a:xfrm flipV="1">
            <a:off x="3048000" y="5286374"/>
            <a:ext cx="6096000" cy="646331"/>
          </a:xfrm>
          <a:prstGeom prst="rect">
            <a:avLst/>
          </a:prstGeom>
        </p:spPr>
        <p:txBody>
          <a:bodyPr wrap="square">
            <a:spAutoFit/>
          </a:bodyPr>
          <a:lstStyle/>
          <a:p>
            <a:pPr algn="just"/>
            <a:r>
              <a:rPr lang="tr-TR" dirty="0"/>
              <a:t/>
            </a:r>
            <a:br>
              <a:rPr lang="tr-TR" dirty="0"/>
            </a:br>
            <a:endParaRPr lang="tr-TR" dirty="0"/>
          </a:p>
        </p:txBody>
      </p:sp>
      <p:sp>
        <p:nvSpPr>
          <p:cNvPr id="5" name="Dikdörtgen 4">
            <a:extLst>
              <a:ext uri="{FF2B5EF4-FFF2-40B4-BE49-F238E27FC236}">
                <a16:creationId xmlns:a16="http://schemas.microsoft.com/office/drawing/2014/main" xmlns="" id="{FE96C82F-BD77-4AC5-96CD-A5A43364D004}"/>
              </a:ext>
            </a:extLst>
          </p:cNvPr>
          <p:cNvSpPr/>
          <p:nvPr/>
        </p:nvSpPr>
        <p:spPr>
          <a:xfrm>
            <a:off x="1866900" y="5029202"/>
            <a:ext cx="10125075" cy="2308324"/>
          </a:xfrm>
          <a:prstGeom prst="rect">
            <a:avLst/>
          </a:prstGeom>
        </p:spPr>
        <p:txBody>
          <a:bodyPr wrap="square">
            <a:spAutoFit/>
          </a:bodyPr>
          <a:lstStyle/>
          <a:p>
            <a:r>
              <a:rPr lang="tr-TR" dirty="0">
                <a:solidFill>
                  <a:srgbClr val="7030A0"/>
                </a:solidFill>
                <a:latin typeface="Georgia" panose="02040502050405020303" pitchFamily="18" charset="0"/>
              </a:rPr>
              <a:t>Elche ( Valencia) da bulunan bu kadın büstü 1897 yılında tesadüfen bulundu şu anda ise </a:t>
            </a:r>
            <a:r>
              <a:rPr lang="tr-TR" dirty="0" err="1">
                <a:solidFill>
                  <a:srgbClr val="7030A0"/>
                </a:solidFill>
                <a:latin typeface="Georgia" panose="02040502050405020303" pitchFamily="18" charset="0"/>
              </a:rPr>
              <a:t>Madrid'debulunan</a:t>
            </a:r>
            <a:r>
              <a:rPr lang="tr-TR" dirty="0">
                <a:solidFill>
                  <a:srgbClr val="7030A0"/>
                </a:solidFill>
                <a:latin typeface="Georgia" panose="02040502050405020303" pitchFamily="18" charset="0"/>
              </a:rPr>
              <a:t>  ulusal arkeoloji müzesi </a:t>
            </a:r>
            <a:r>
              <a:rPr lang="tr-TR" dirty="0">
                <a:solidFill>
                  <a:srgbClr val="7030A0"/>
                </a:solidFill>
                <a:latin typeface="Arial" panose="020B0604020202020204" pitchFamily="34" charset="0"/>
              </a:rPr>
              <a:t/>
            </a:r>
            <a:br>
              <a:rPr lang="tr-TR" dirty="0">
                <a:solidFill>
                  <a:srgbClr val="7030A0"/>
                </a:solidFill>
                <a:latin typeface="Arial" panose="020B0604020202020204" pitchFamily="34" charset="0"/>
              </a:rPr>
            </a:br>
            <a:r>
              <a:rPr lang="tr-TR" dirty="0">
                <a:solidFill>
                  <a:srgbClr val="7030A0"/>
                </a:solidFill>
                <a:latin typeface="Georgia" panose="02040502050405020303" pitchFamily="18" charset="0"/>
              </a:rPr>
              <a:t>(</a:t>
            </a:r>
            <a:r>
              <a:rPr lang="tr-TR" dirty="0" err="1">
                <a:solidFill>
                  <a:srgbClr val="7030A0"/>
                </a:solidFill>
                <a:latin typeface="Georgia" panose="02040502050405020303" pitchFamily="18" charset="0"/>
              </a:rPr>
              <a:t>Museo</a:t>
            </a:r>
            <a:r>
              <a:rPr lang="tr-TR" dirty="0">
                <a:solidFill>
                  <a:srgbClr val="7030A0"/>
                </a:solidFill>
                <a:latin typeface="Georgia" panose="02040502050405020303" pitchFamily="18" charset="0"/>
              </a:rPr>
              <a:t>  </a:t>
            </a:r>
            <a:r>
              <a:rPr lang="tr-TR" dirty="0" err="1">
                <a:solidFill>
                  <a:srgbClr val="7030A0"/>
                </a:solidFill>
                <a:latin typeface="Georgia" panose="02040502050405020303" pitchFamily="18" charset="0"/>
              </a:rPr>
              <a:t>Arqueológico</a:t>
            </a:r>
            <a:r>
              <a:rPr lang="tr-TR" dirty="0">
                <a:solidFill>
                  <a:srgbClr val="7030A0"/>
                </a:solidFill>
                <a:latin typeface="Georgia" panose="02040502050405020303" pitchFamily="18" charset="0"/>
              </a:rPr>
              <a:t>  </a:t>
            </a:r>
            <a:r>
              <a:rPr lang="tr-TR" dirty="0" err="1">
                <a:solidFill>
                  <a:srgbClr val="7030A0"/>
                </a:solidFill>
                <a:latin typeface="Georgia" panose="02040502050405020303" pitchFamily="18" charset="0"/>
              </a:rPr>
              <a:t>Nacional</a:t>
            </a:r>
            <a:r>
              <a:rPr lang="tr-TR" dirty="0">
                <a:solidFill>
                  <a:srgbClr val="7030A0"/>
                </a:solidFill>
                <a:latin typeface="Georgia" panose="02040502050405020303" pitchFamily="18" charset="0"/>
              </a:rPr>
              <a:t> de </a:t>
            </a:r>
            <a:r>
              <a:rPr lang="tr-TR" dirty="0" err="1">
                <a:solidFill>
                  <a:srgbClr val="7030A0"/>
                </a:solidFill>
                <a:latin typeface="Georgia" panose="02040502050405020303" pitchFamily="18" charset="0"/>
              </a:rPr>
              <a:t>España</a:t>
            </a:r>
            <a:r>
              <a:rPr lang="tr-TR" dirty="0">
                <a:solidFill>
                  <a:srgbClr val="7030A0"/>
                </a:solidFill>
                <a:latin typeface="Georgia" panose="02040502050405020303" pitchFamily="18" charset="0"/>
              </a:rPr>
              <a:t>)</a:t>
            </a:r>
            <a:r>
              <a:rPr lang="tr-TR" dirty="0" err="1">
                <a:solidFill>
                  <a:srgbClr val="7030A0"/>
                </a:solidFill>
                <a:latin typeface="Georgia" panose="02040502050405020303" pitchFamily="18" charset="0"/>
              </a:rPr>
              <a:t>nde</a:t>
            </a:r>
            <a:r>
              <a:rPr lang="tr-TR" dirty="0">
                <a:solidFill>
                  <a:srgbClr val="7030A0"/>
                </a:solidFill>
                <a:latin typeface="Georgia" panose="02040502050405020303" pitchFamily="18" charset="0"/>
              </a:rPr>
              <a:t> muhafaza edilmektedir. </a:t>
            </a:r>
            <a:endParaRPr lang="tr-TR" dirty="0">
              <a:solidFill>
                <a:srgbClr val="7030A0"/>
              </a:solidFill>
              <a:latin typeface="Arial" panose="020B0604020202020204" pitchFamily="34" charset="0"/>
            </a:endParaRPr>
          </a:p>
          <a:p>
            <a:r>
              <a:rPr lang="tr-TR" dirty="0">
                <a:solidFill>
                  <a:srgbClr val="7030A0"/>
                </a:solidFill>
                <a:latin typeface="Georgia" panose="02040502050405020303" pitchFamily="18" charset="0"/>
              </a:rPr>
              <a:t>Yükseklik: 56 cm</a:t>
            </a:r>
            <a:r>
              <a:rPr lang="tr-TR" dirty="0">
                <a:solidFill>
                  <a:srgbClr val="7030A0"/>
                </a:solidFill>
              </a:rPr>
              <a:t/>
            </a:r>
            <a:br>
              <a:rPr lang="tr-TR" dirty="0">
                <a:solidFill>
                  <a:srgbClr val="7030A0"/>
                </a:solidFill>
              </a:rPr>
            </a:br>
            <a:r>
              <a:rPr lang="tr-TR" dirty="0">
                <a:solidFill>
                  <a:srgbClr val="7030A0"/>
                </a:solidFill>
                <a:latin typeface="Georgia" panose="02040502050405020303" pitchFamily="18" charset="0"/>
              </a:rPr>
              <a:t>Genişlik: 45 cm </a:t>
            </a:r>
            <a:r>
              <a:rPr lang="tr-TR" dirty="0">
                <a:solidFill>
                  <a:srgbClr val="7030A0"/>
                </a:solidFill>
              </a:rPr>
              <a:t/>
            </a:r>
            <a:br>
              <a:rPr lang="tr-TR" dirty="0">
                <a:solidFill>
                  <a:srgbClr val="7030A0"/>
                </a:solidFill>
              </a:rPr>
            </a:br>
            <a:r>
              <a:rPr lang="tr-TR" dirty="0">
                <a:solidFill>
                  <a:srgbClr val="7030A0"/>
                </a:solidFill>
                <a:latin typeface="Georgia" panose="02040502050405020303" pitchFamily="18" charset="0"/>
              </a:rPr>
              <a:t>Kalınlık: 37 cm </a:t>
            </a:r>
            <a:r>
              <a:rPr lang="tr-TR" dirty="0">
                <a:solidFill>
                  <a:srgbClr val="7030A0"/>
                </a:solidFill>
              </a:rPr>
              <a:t/>
            </a:r>
            <a:br>
              <a:rPr lang="tr-TR" dirty="0">
                <a:solidFill>
                  <a:srgbClr val="7030A0"/>
                </a:solidFill>
              </a:rPr>
            </a:br>
            <a:r>
              <a:rPr lang="tr-TR" dirty="0">
                <a:solidFill>
                  <a:srgbClr val="7030A0"/>
                </a:solidFill>
                <a:latin typeface="Georgia" panose="02040502050405020303" pitchFamily="18" charset="0"/>
              </a:rPr>
              <a:t>Ağırlık: 65,08 kg </a:t>
            </a:r>
            <a:r>
              <a:rPr lang="tr-TR" dirty="0">
                <a:solidFill>
                  <a:srgbClr val="7030A0"/>
                </a:solidFill>
              </a:rPr>
              <a:t/>
            </a:r>
            <a:br>
              <a:rPr lang="tr-TR" dirty="0">
                <a:solidFill>
                  <a:srgbClr val="7030A0"/>
                </a:solidFill>
              </a:rPr>
            </a:br>
            <a:endParaRPr lang="tr-TR" dirty="0">
              <a:solidFill>
                <a:srgbClr val="7030A0"/>
              </a:solidFill>
            </a:endParaRPr>
          </a:p>
        </p:txBody>
      </p:sp>
      <p:sp>
        <p:nvSpPr>
          <p:cNvPr id="6" name="Dikdörtgen 5">
            <a:extLst>
              <a:ext uri="{FF2B5EF4-FFF2-40B4-BE49-F238E27FC236}">
                <a16:creationId xmlns:a16="http://schemas.microsoft.com/office/drawing/2014/main" xmlns="" id="{DDC0BF2F-57A4-401B-8946-5EFA4B183BB6}"/>
              </a:ext>
            </a:extLst>
          </p:cNvPr>
          <p:cNvSpPr/>
          <p:nvPr/>
        </p:nvSpPr>
        <p:spPr>
          <a:xfrm>
            <a:off x="468693" y="1644132"/>
            <a:ext cx="4320413" cy="369332"/>
          </a:xfrm>
          <a:prstGeom prst="rect">
            <a:avLst/>
          </a:prstGeom>
        </p:spPr>
        <p:txBody>
          <a:bodyPr wrap="none">
            <a:spAutoFit/>
          </a:bodyPr>
          <a:lstStyle/>
          <a:p>
            <a:pPr algn="just"/>
            <a:r>
              <a:rPr lang="es-ES" b="1" i="1" u="sng" dirty="0">
                <a:solidFill>
                  <a:srgbClr val="7030A0"/>
                </a:solidFill>
                <a:latin typeface="Georgia" panose="02040502050405020303" pitchFamily="18" charset="0"/>
              </a:rPr>
              <a:t>Dama de </a:t>
            </a:r>
            <a:r>
              <a:rPr lang="es-ES" b="1" i="1" u="sng" dirty="0">
                <a:solidFill>
                  <a:srgbClr val="7030A0"/>
                </a:solidFill>
                <a:latin typeface="Cambria Math" panose="02040503050406030204" pitchFamily="18" charset="0"/>
                <a:ea typeface="Cambria Math" panose="02040503050406030204" pitchFamily="18" charset="0"/>
              </a:rPr>
              <a:t>El</a:t>
            </a:r>
            <a:r>
              <a:rPr lang="es-ES" b="1" i="1" u="sng" dirty="0">
                <a:solidFill>
                  <a:srgbClr val="7030A0"/>
                </a:solidFill>
                <a:latin typeface="Georgia" panose="02040502050405020303" pitchFamily="18" charset="0"/>
              </a:rPr>
              <a:t>che ( M.Ö. V. ve IV. YY)</a:t>
            </a:r>
            <a:endParaRPr lang="es-ES" b="1" i="0" dirty="0">
              <a:solidFill>
                <a:srgbClr val="7030A0"/>
              </a:solidFill>
              <a:effectLst/>
              <a:latin typeface="Arial" panose="020B0604020202020204" pitchFamily="34" charset="0"/>
            </a:endParaRPr>
          </a:p>
        </p:txBody>
      </p:sp>
    </p:spTree>
    <p:extLst>
      <p:ext uri="{BB962C8B-B14F-4D97-AF65-F5344CB8AC3E}">
        <p14:creationId xmlns:p14="http://schemas.microsoft.com/office/powerpoint/2010/main" val="37539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xmlns="" id="{7707E406-E7F3-44A8-A861-D30717EC8874}"/>
              </a:ext>
            </a:extLst>
          </p:cNvPr>
          <p:cNvSpPr/>
          <p:nvPr/>
        </p:nvSpPr>
        <p:spPr>
          <a:xfrm>
            <a:off x="2600325" y="197346"/>
            <a:ext cx="8391525" cy="5909310"/>
          </a:xfrm>
          <a:prstGeom prst="rect">
            <a:avLst/>
          </a:prstGeom>
        </p:spPr>
        <p:txBody>
          <a:bodyPr wrap="square">
            <a:spAutoFit/>
          </a:bodyPr>
          <a:lstStyle/>
          <a:p>
            <a:pPr algn="ctr"/>
            <a:r>
              <a:rPr lang="tr-TR" b="1" i="1" dirty="0">
                <a:solidFill>
                  <a:srgbClr val="FFFFFF"/>
                </a:solidFill>
                <a:latin typeface="Georgia" panose="02040502050405020303" pitchFamily="18" charset="0"/>
              </a:rPr>
              <a:t/>
            </a:r>
            <a:br>
              <a:rPr lang="tr-TR" b="1" i="1" dirty="0">
                <a:solidFill>
                  <a:srgbClr val="FFFFFF"/>
                </a:solidFill>
                <a:latin typeface="Georgia" panose="02040502050405020303" pitchFamily="18" charset="0"/>
              </a:rPr>
            </a:br>
            <a:r>
              <a:rPr lang="tr-TR" b="1" i="1" dirty="0" err="1">
                <a:solidFill>
                  <a:srgbClr val="FFFFFF"/>
                </a:solidFill>
                <a:latin typeface="Georgia" panose="02040502050405020303" pitchFamily="18" charset="0"/>
              </a:rPr>
              <a:t>İb</a:t>
            </a:r>
            <a:r>
              <a:rPr lang="tr-TR" b="1" i="1" dirty="0"/>
              <a:t/>
            </a:r>
            <a:br>
              <a:rPr lang="tr-TR" b="1" i="1" dirty="0"/>
            </a:br>
            <a:r>
              <a:rPr lang="tr-TR" b="1" i="1" dirty="0" err="1">
                <a:solidFill>
                  <a:srgbClr val="7030A0"/>
                </a:solidFill>
              </a:rPr>
              <a:t>İberya</a:t>
            </a:r>
            <a:r>
              <a:rPr lang="tr-TR" b="1" i="1" dirty="0">
                <a:solidFill>
                  <a:srgbClr val="7030A0"/>
                </a:solidFill>
              </a:rPr>
              <a:t> İspanyası- </a:t>
            </a:r>
            <a:r>
              <a:rPr lang="tr-TR" b="1" i="1" dirty="0" err="1">
                <a:solidFill>
                  <a:srgbClr val="7030A0"/>
                </a:solidFill>
              </a:rPr>
              <a:t>Keltler</a:t>
            </a:r>
            <a:r>
              <a:rPr lang="tr-TR" b="1" i="1" dirty="0">
                <a:solidFill>
                  <a:srgbClr val="7030A0"/>
                </a:solidFill>
              </a:rPr>
              <a:t> ve </a:t>
            </a:r>
            <a:r>
              <a:rPr lang="tr-TR" b="1" i="1" dirty="0" err="1">
                <a:solidFill>
                  <a:srgbClr val="7030A0"/>
                </a:solidFill>
              </a:rPr>
              <a:t>İberyalılar</a:t>
            </a:r>
            <a:endParaRPr lang="tr-TR" b="1" dirty="0">
              <a:solidFill>
                <a:srgbClr val="7030A0"/>
              </a:solidFill>
            </a:endParaRPr>
          </a:p>
          <a:p>
            <a:r>
              <a:rPr lang="tr-TR" i="1" dirty="0">
                <a:solidFill>
                  <a:srgbClr val="7030A0"/>
                </a:solidFill>
              </a:rPr>
              <a:t/>
            </a:r>
            <a:br>
              <a:rPr lang="tr-TR" i="1" dirty="0">
                <a:solidFill>
                  <a:srgbClr val="7030A0"/>
                </a:solidFill>
              </a:rPr>
            </a:br>
            <a:endParaRPr lang="tr-TR" dirty="0">
              <a:solidFill>
                <a:srgbClr val="7030A0"/>
              </a:solidFill>
            </a:endParaRPr>
          </a:p>
          <a:p>
            <a:r>
              <a:rPr lang="tr-TR" dirty="0" err="1">
                <a:solidFill>
                  <a:srgbClr val="7030A0"/>
                </a:solidFill>
              </a:rPr>
              <a:t>İber</a:t>
            </a:r>
            <a:r>
              <a:rPr lang="tr-TR" dirty="0">
                <a:solidFill>
                  <a:srgbClr val="7030A0"/>
                </a:solidFill>
              </a:rPr>
              <a:t> ismi, Grekler tarafından </a:t>
            </a:r>
            <a:r>
              <a:rPr lang="tr-TR" dirty="0" err="1">
                <a:solidFill>
                  <a:srgbClr val="7030A0"/>
                </a:solidFill>
              </a:rPr>
              <a:t>İber</a:t>
            </a:r>
            <a:r>
              <a:rPr lang="tr-TR" dirty="0">
                <a:solidFill>
                  <a:srgbClr val="7030A0"/>
                </a:solidFill>
              </a:rPr>
              <a:t> yarımadasında yaşayan halka verilen isimdi. Bugünkü </a:t>
            </a:r>
            <a:r>
              <a:rPr lang="tr-TR" dirty="0" err="1">
                <a:solidFill>
                  <a:srgbClr val="7030A0"/>
                </a:solidFill>
              </a:rPr>
              <a:t>İber</a:t>
            </a:r>
            <a:r>
              <a:rPr lang="tr-TR" dirty="0">
                <a:solidFill>
                  <a:srgbClr val="7030A0"/>
                </a:solidFill>
              </a:rPr>
              <a:t> yarımadasının doğu ve güney doğusunda yaşadıkları tahmin </a:t>
            </a:r>
            <a:r>
              <a:rPr lang="tr-TR" dirty="0" err="1">
                <a:solidFill>
                  <a:srgbClr val="7030A0"/>
                </a:solidFill>
              </a:rPr>
              <a:t>ediliyor.Farklı</a:t>
            </a:r>
            <a:r>
              <a:rPr lang="tr-TR" dirty="0">
                <a:solidFill>
                  <a:srgbClr val="7030A0"/>
                </a:solidFill>
              </a:rPr>
              <a:t> gruplar halinde yaşayan </a:t>
            </a:r>
            <a:r>
              <a:rPr lang="tr-TR" dirty="0" err="1">
                <a:solidFill>
                  <a:srgbClr val="7030A0"/>
                </a:solidFill>
              </a:rPr>
              <a:t>iberlerin</a:t>
            </a:r>
            <a:r>
              <a:rPr lang="tr-TR" dirty="0">
                <a:solidFill>
                  <a:srgbClr val="7030A0"/>
                </a:solidFill>
              </a:rPr>
              <a:t>, bu yarımadaya, arkeolojik ve antropolojik, genetik verilere göre neolitik çağda geldikleri tahmin ediliyor. (M.Ö 5000-3000). Fakat nerden geldikleri konusunda net bir görüş bulunmamaktadır. Bir grup Batı İrlanda, Fransa, Büyük Britanya gibi </a:t>
            </a:r>
            <a:r>
              <a:rPr lang="tr-TR" dirty="0" err="1">
                <a:solidFill>
                  <a:srgbClr val="7030A0"/>
                </a:solidFill>
              </a:rPr>
              <a:t>oksidental</a:t>
            </a:r>
            <a:r>
              <a:rPr lang="tr-TR" dirty="0">
                <a:solidFill>
                  <a:srgbClr val="7030A0"/>
                </a:solidFill>
              </a:rPr>
              <a:t> (batı) Avrupa ülkelerinden geldiklerini savunurken ve diğer grup Akdeniz'in doğusundan geldiklerini düşünüyor. </a:t>
            </a:r>
            <a:r>
              <a:rPr lang="tr-TR" dirty="0" err="1">
                <a:solidFill>
                  <a:srgbClr val="7030A0"/>
                </a:solidFill>
              </a:rPr>
              <a:t>Megalitik</a:t>
            </a:r>
            <a:r>
              <a:rPr lang="tr-TR" dirty="0">
                <a:solidFill>
                  <a:srgbClr val="7030A0"/>
                </a:solidFill>
              </a:rPr>
              <a:t> (harç kullanmadan birbirine geçmeli olarak büyük taşlardan yapılar , anıtlar yapma ) kültürün yaratıcıları olan </a:t>
            </a:r>
            <a:r>
              <a:rPr lang="tr-TR" dirty="0" err="1">
                <a:solidFill>
                  <a:srgbClr val="7030A0"/>
                </a:solidFill>
              </a:rPr>
              <a:t>İberlerin</a:t>
            </a:r>
            <a:r>
              <a:rPr lang="tr-TR" dirty="0">
                <a:solidFill>
                  <a:srgbClr val="7030A0"/>
                </a:solidFill>
              </a:rPr>
              <a:t> bu etkilerini İspanya'da günümüze kadar gelmiş birçok örneğini görmek mümkündür. </a:t>
            </a:r>
            <a:br>
              <a:rPr lang="tr-TR" dirty="0">
                <a:solidFill>
                  <a:srgbClr val="7030A0"/>
                </a:solidFill>
              </a:rPr>
            </a:br>
            <a:r>
              <a:rPr lang="tr-TR" dirty="0">
                <a:solidFill>
                  <a:srgbClr val="7030A0"/>
                </a:solidFill>
              </a:rPr>
              <a:t>Yapılan kazı çalışmaları ile bulunan sayısız metinler ile kendilerine ait yazı sistemleri olduğu anlaşılıyor. </a:t>
            </a:r>
          </a:p>
          <a:p>
            <a:pPr algn="just"/>
            <a:endParaRPr lang="tr-TR" dirty="0">
              <a:solidFill>
                <a:srgbClr val="7030A0"/>
              </a:solidFill>
              <a:latin typeface="Arial" panose="020B0604020202020204" pitchFamily="34" charset="0"/>
            </a:endParaRPr>
          </a:p>
          <a:p>
            <a:pPr algn="just"/>
            <a:r>
              <a:rPr lang="tr-TR" i="1" dirty="0">
                <a:solidFill>
                  <a:srgbClr val="FFFFFF"/>
                </a:solidFill>
                <a:latin typeface="Georgia" panose="02040502050405020303" pitchFamily="18" charset="0"/>
              </a:rPr>
              <a:t/>
            </a:r>
            <a:br>
              <a:rPr lang="tr-TR" i="1" dirty="0">
                <a:solidFill>
                  <a:srgbClr val="FFFFFF"/>
                </a:solidFill>
                <a:latin typeface="Georgia" panose="02040502050405020303" pitchFamily="18" charset="0"/>
              </a:rPr>
            </a:br>
            <a:endParaRPr lang="tr-TR" dirty="0">
              <a:solidFill>
                <a:srgbClr val="FFFFFF"/>
              </a:solidFill>
              <a:latin typeface="Arial" panose="020B0604020202020204" pitchFamily="34" charset="0"/>
            </a:endParaRPr>
          </a:p>
        </p:txBody>
      </p:sp>
    </p:spTree>
    <p:extLst>
      <p:ext uri="{BB962C8B-B14F-4D97-AF65-F5344CB8AC3E}">
        <p14:creationId xmlns:p14="http://schemas.microsoft.com/office/powerpoint/2010/main" val="1254002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upload.wikimedia.org/wikipedia/commons/thumb/3/32/Mapa_escriptures_paleohisp%C3%A0niques-ang.jpg/300px-Mapa_escriptures_paleohisp%C3%A0niques-ang.jpg">
            <a:extLst>
              <a:ext uri="{FF2B5EF4-FFF2-40B4-BE49-F238E27FC236}">
                <a16:creationId xmlns:a16="http://schemas.microsoft.com/office/drawing/2014/main" xmlns="" id="{F693735B-41D4-4930-9E5C-FA77FBCFDE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3650" y="609601"/>
            <a:ext cx="6766596" cy="2819399"/>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a:extLst>
              <a:ext uri="{FF2B5EF4-FFF2-40B4-BE49-F238E27FC236}">
                <a16:creationId xmlns:a16="http://schemas.microsoft.com/office/drawing/2014/main" xmlns="" id="{5E1DB6C8-0969-4519-8E42-57A6285585D9}"/>
              </a:ext>
            </a:extLst>
          </p:cNvPr>
          <p:cNvSpPr/>
          <p:nvPr/>
        </p:nvSpPr>
        <p:spPr>
          <a:xfrm>
            <a:off x="3554278" y="3244334"/>
            <a:ext cx="1415772" cy="369332"/>
          </a:xfrm>
          <a:prstGeom prst="rect">
            <a:avLst/>
          </a:prstGeom>
        </p:spPr>
        <p:txBody>
          <a:bodyPr wrap="none">
            <a:spAutoFit/>
          </a:bodyPr>
          <a:lstStyle/>
          <a:p>
            <a:r>
              <a:rPr lang="tr-TR" dirty="0" err="1">
                <a:solidFill>
                  <a:srgbClr val="FFFFFF"/>
                </a:solidFill>
                <a:latin typeface="Arial" panose="020B0604020202020204" pitchFamily="34" charset="0"/>
              </a:rPr>
              <a:t>İspanyayazı</a:t>
            </a:r>
            <a:endParaRPr lang="tr-TR" dirty="0"/>
          </a:p>
        </p:txBody>
      </p:sp>
      <p:sp>
        <p:nvSpPr>
          <p:cNvPr id="3" name="Dikdörtgen 2">
            <a:extLst>
              <a:ext uri="{FF2B5EF4-FFF2-40B4-BE49-F238E27FC236}">
                <a16:creationId xmlns:a16="http://schemas.microsoft.com/office/drawing/2014/main" xmlns="" id="{1F8BAE85-1C23-4C34-A09B-8C9DF37E6BFB}"/>
              </a:ext>
            </a:extLst>
          </p:cNvPr>
          <p:cNvSpPr/>
          <p:nvPr/>
        </p:nvSpPr>
        <p:spPr>
          <a:xfrm>
            <a:off x="1831568" y="147936"/>
            <a:ext cx="6766596" cy="369332"/>
          </a:xfrm>
          <a:prstGeom prst="rect">
            <a:avLst/>
          </a:prstGeom>
        </p:spPr>
        <p:txBody>
          <a:bodyPr wrap="none">
            <a:spAutoFit/>
          </a:bodyPr>
          <a:lstStyle/>
          <a:p>
            <a:r>
              <a:rPr lang="tr-TR" dirty="0"/>
              <a:t>İspanya </a:t>
            </a:r>
            <a:r>
              <a:rPr lang="tr-TR" dirty="0" err="1"/>
              <a:t>İber</a:t>
            </a:r>
            <a:r>
              <a:rPr lang="tr-TR" dirty="0"/>
              <a:t> paleohispanic yazı sistemi </a:t>
            </a:r>
            <a:r>
              <a:rPr lang="tr-TR" dirty="0" err="1"/>
              <a:t>dağılımı</a:t>
            </a:r>
            <a:r>
              <a:rPr lang="tr-TR" dirty="0" err="1">
                <a:solidFill>
                  <a:srgbClr val="FFFFFF"/>
                </a:solidFill>
                <a:latin typeface="Arial" panose="020B0604020202020204" pitchFamily="34" charset="0"/>
              </a:rPr>
              <a:t>aleohispanic</a:t>
            </a:r>
            <a:r>
              <a:rPr lang="tr-TR" dirty="0">
                <a:solidFill>
                  <a:srgbClr val="FFFFFF"/>
                </a:solidFill>
                <a:latin typeface="Arial" panose="020B0604020202020204" pitchFamily="34" charset="0"/>
              </a:rPr>
              <a:t> </a:t>
            </a:r>
            <a:endParaRPr lang="tr-TR" dirty="0"/>
          </a:p>
        </p:txBody>
      </p:sp>
      <p:sp>
        <p:nvSpPr>
          <p:cNvPr id="4" name="Dikdörtgen 3">
            <a:extLst>
              <a:ext uri="{FF2B5EF4-FFF2-40B4-BE49-F238E27FC236}">
                <a16:creationId xmlns:a16="http://schemas.microsoft.com/office/drawing/2014/main" xmlns="" id="{8C1B3619-BE68-44B7-BB52-67E29DEAD6E8}"/>
              </a:ext>
            </a:extLst>
          </p:cNvPr>
          <p:cNvSpPr/>
          <p:nvPr/>
        </p:nvSpPr>
        <p:spPr>
          <a:xfrm>
            <a:off x="2533650" y="3429000"/>
            <a:ext cx="9020174" cy="2031325"/>
          </a:xfrm>
          <a:prstGeom prst="rect">
            <a:avLst/>
          </a:prstGeom>
        </p:spPr>
        <p:txBody>
          <a:bodyPr wrap="square">
            <a:spAutoFit/>
          </a:bodyPr>
          <a:lstStyle/>
          <a:p>
            <a:r>
              <a:rPr lang="tr-TR" dirty="0">
                <a:solidFill>
                  <a:srgbClr val="7030A0"/>
                </a:solidFill>
              </a:rPr>
              <a:t>Bilinen 3 tip  </a:t>
            </a:r>
            <a:r>
              <a:rPr lang="tr-TR" dirty="0" err="1">
                <a:solidFill>
                  <a:srgbClr val="7030A0"/>
                </a:solidFill>
              </a:rPr>
              <a:t>paleohispanik</a:t>
            </a:r>
            <a:r>
              <a:rPr lang="tr-TR" dirty="0">
                <a:solidFill>
                  <a:srgbClr val="7030A0"/>
                </a:solidFill>
              </a:rPr>
              <a:t> dilde (Roma imparatorluğundan önce yer alan ve </a:t>
            </a:r>
            <a:r>
              <a:rPr lang="tr-TR" dirty="0" err="1">
                <a:solidFill>
                  <a:srgbClr val="7030A0"/>
                </a:solidFill>
              </a:rPr>
              <a:t>grek</a:t>
            </a:r>
            <a:r>
              <a:rPr lang="tr-TR" dirty="0">
                <a:solidFill>
                  <a:srgbClr val="7030A0"/>
                </a:solidFill>
              </a:rPr>
              <a:t>, roman dili haricindeki yazı dili)  yazıt var; </a:t>
            </a:r>
            <a:r>
              <a:rPr lang="tr-TR" dirty="0" err="1">
                <a:solidFill>
                  <a:srgbClr val="7030A0"/>
                </a:solidFill>
              </a:rPr>
              <a:t>Meridyonal</a:t>
            </a:r>
            <a:r>
              <a:rPr lang="tr-TR" dirty="0">
                <a:solidFill>
                  <a:srgbClr val="7030A0"/>
                </a:solidFill>
              </a:rPr>
              <a:t>, </a:t>
            </a:r>
            <a:r>
              <a:rPr lang="tr-TR" dirty="0" err="1">
                <a:solidFill>
                  <a:srgbClr val="7030A0"/>
                </a:solidFill>
              </a:rPr>
              <a:t>İber</a:t>
            </a:r>
            <a:r>
              <a:rPr lang="tr-TR" dirty="0">
                <a:solidFill>
                  <a:srgbClr val="7030A0"/>
                </a:solidFill>
              </a:rPr>
              <a:t> Levantin, Güneybatı yazıtları (Resimde gösterilen üç farklı renkli bölge). Bu yazı türlerinden yalnızca Levantin, bu dilde ve Latin dilinde yazılmış madeni paraların varlığı ile  kısmen deşifre edilebildi. Fakat çoğunlukla </a:t>
            </a:r>
            <a:r>
              <a:rPr lang="tr-TR" dirty="0" err="1">
                <a:solidFill>
                  <a:srgbClr val="7030A0"/>
                </a:solidFill>
              </a:rPr>
              <a:t>İber</a:t>
            </a:r>
            <a:r>
              <a:rPr lang="tr-TR" dirty="0">
                <a:solidFill>
                  <a:srgbClr val="7030A0"/>
                </a:solidFill>
              </a:rPr>
              <a:t> dilleri bilinen hiçbir dille ilişkili olmaması ve benzememesi nedeniyle henüz deşifre edilememiştir. </a:t>
            </a:r>
            <a:r>
              <a:rPr lang="tr-TR" dirty="0">
                <a:solidFill>
                  <a:srgbClr val="7030A0"/>
                </a:solidFill>
                <a:latin typeface="Arial" panose="020B0604020202020204" pitchFamily="34" charset="0"/>
              </a:rPr>
              <a:t/>
            </a:r>
            <a:br>
              <a:rPr lang="tr-TR" dirty="0">
                <a:solidFill>
                  <a:srgbClr val="7030A0"/>
                </a:solidFill>
                <a:latin typeface="Arial" panose="020B0604020202020204" pitchFamily="34" charset="0"/>
              </a:rPr>
            </a:br>
            <a:r>
              <a:rPr lang="tr-TR" dirty="0">
                <a:solidFill>
                  <a:srgbClr val="7030A0"/>
                </a:solidFill>
                <a:latin typeface="Arial" panose="020B0604020202020204" pitchFamily="34" charset="0"/>
              </a:rPr>
              <a:t>          </a:t>
            </a:r>
            <a:endParaRPr lang="tr-TR" dirty="0">
              <a:solidFill>
                <a:srgbClr val="7030A0"/>
              </a:solidFill>
            </a:endParaRPr>
          </a:p>
        </p:txBody>
      </p:sp>
    </p:spTree>
    <p:extLst>
      <p:ext uri="{BB962C8B-B14F-4D97-AF65-F5344CB8AC3E}">
        <p14:creationId xmlns:p14="http://schemas.microsoft.com/office/powerpoint/2010/main" val="2538733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5DA3539F-A9CD-44A3-BCB8-E215E85909DA}"/>
              </a:ext>
            </a:extLst>
          </p:cNvPr>
          <p:cNvSpPr/>
          <p:nvPr/>
        </p:nvSpPr>
        <p:spPr>
          <a:xfrm>
            <a:off x="1657350" y="333375"/>
            <a:ext cx="9363075" cy="6186309"/>
          </a:xfrm>
          <a:prstGeom prst="rect">
            <a:avLst/>
          </a:prstGeom>
        </p:spPr>
        <p:txBody>
          <a:bodyPr wrap="square">
            <a:spAutoFit/>
          </a:bodyPr>
          <a:lstStyle/>
          <a:p>
            <a:r>
              <a:rPr lang="tr-TR" dirty="0">
                <a:solidFill>
                  <a:srgbClr val="7030A0"/>
                </a:solidFill>
                <a:latin typeface="Open Sans"/>
                <a:hlinkClick r:id="rId2" tooltip="Yunanlar">
                  <a:extLst>
                    <a:ext uri="{A12FA001-AC4F-418D-AE19-62706E023703}">
                      <ahyp:hlinkClr xmlns:ahyp="http://schemas.microsoft.com/office/drawing/2018/hyperlinkcolor" xmlns="" val="tx"/>
                    </a:ext>
                  </a:extLst>
                </a:hlinkClick>
              </a:rPr>
              <a:t>Yunanlar</a:t>
            </a:r>
            <a:r>
              <a:rPr lang="tr-TR" dirty="0">
                <a:solidFill>
                  <a:srgbClr val="7030A0"/>
                </a:solidFill>
                <a:latin typeface="Open Sans"/>
              </a:rPr>
              <a:t> tarafından daha sonra </a:t>
            </a:r>
            <a:r>
              <a:rPr lang="tr-TR" dirty="0" err="1">
                <a:solidFill>
                  <a:srgbClr val="7030A0"/>
                </a:solidFill>
                <a:latin typeface="Open Sans"/>
                <a:hlinkClick r:id="rId3" tooltip="İberler">
                  <a:extLst>
                    <a:ext uri="{A12FA001-AC4F-418D-AE19-62706E023703}">
                      <ahyp:hlinkClr xmlns:ahyp="http://schemas.microsoft.com/office/drawing/2018/hyperlinkcolor" xmlns="" val="tx"/>
                    </a:ext>
                  </a:extLst>
                </a:hlinkClick>
              </a:rPr>
              <a:t>İberler</a:t>
            </a:r>
            <a:r>
              <a:rPr lang="tr-TR" dirty="0">
                <a:solidFill>
                  <a:srgbClr val="7030A0"/>
                </a:solidFill>
                <a:latin typeface="Open Sans"/>
              </a:rPr>
              <a:t> (veya </a:t>
            </a:r>
            <a:r>
              <a:rPr lang="tr-TR" dirty="0" err="1">
                <a:solidFill>
                  <a:srgbClr val="7030A0"/>
                </a:solidFill>
                <a:latin typeface="Open Sans"/>
                <a:hlinkClick r:id="rId4" tooltip="Ebro">
                  <a:extLst>
                    <a:ext uri="{A12FA001-AC4F-418D-AE19-62706E023703}">
                      <ahyp:hlinkClr xmlns:ahyp="http://schemas.microsoft.com/office/drawing/2018/hyperlinkcolor" xmlns="" val="tx"/>
                    </a:ext>
                  </a:extLst>
                </a:hlinkClick>
              </a:rPr>
              <a:t>Ebro</a:t>
            </a:r>
            <a:r>
              <a:rPr lang="tr-TR" dirty="0">
                <a:solidFill>
                  <a:srgbClr val="7030A0"/>
                </a:solidFill>
                <a:latin typeface="Open Sans"/>
              </a:rPr>
              <a:t> sakinleri) olarak adlandırılacak olan halk İspanya'ya MÖ üçüncü bin yılda göç etmişti. </a:t>
            </a:r>
            <a:r>
              <a:rPr lang="tr-TR" dirty="0" err="1">
                <a:solidFill>
                  <a:srgbClr val="7030A0"/>
                </a:solidFill>
                <a:latin typeface="Open Sans"/>
              </a:rPr>
              <a:t>İberlerin</a:t>
            </a:r>
            <a:r>
              <a:rPr lang="tr-TR" dirty="0">
                <a:solidFill>
                  <a:srgbClr val="7030A0"/>
                </a:solidFill>
                <a:latin typeface="Open Sans"/>
              </a:rPr>
              <a:t> kökeni hakkında kesin bir bilgi olmamasına rağmen, arkeolojik bulgular ışığında, kullandıkları eşyalar ve tarım alanındaki yetenekleri </a:t>
            </a:r>
            <a:r>
              <a:rPr lang="tr-TR" dirty="0">
                <a:solidFill>
                  <a:srgbClr val="7030A0"/>
                </a:solidFill>
                <a:latin typeface="Open Sans"/>
                <a:hlinkClick r:id="rId5" tooltip="Akdeniz">
                  <a:extLst>
                    <a:ext uri="{A12FA001-AC4F-418D-AE19-62706E023703}">
                      <ahyp:hlinkClr xmlns:ahyp="http://schemas.microsoft.com/office/drawing/2018/hyperlinkcolor" xmlns="" val="tx"/>
                    </a:ext>
                  </a:extLst>
                </a:hlinkClick>
              </a:rPr>
              <a:t>Akdeniz</a:t>
            </a:r>
            <a:r>
              <a:rPr lang="tr-TR" dirty="0">
                <a:solidFill>
                  <a:srgbClr val="7030A0"/>
                </a:solidFill>
                <a:latin typeface="Open Sans"/>
              </a:rPr>
              <a:t>'in doğu kıyılarından geldikleri tezini büyük ölçüde destekliyor. </a:t>
            </a:r>
            <a:r>
              <a:rPr lang="tr-TR" dirty="0" err="1">
                <a:solidFill>
                  <a:srgbClr val="7030A0"/>
                </a:solidFill>
                <a:latin typeface="Open Sans"/>
              </a:rPr>
              <a:t>İberler</a:t>
            </a:r>
            <a:r>
              <a:rPr lang="tr-TR" dirty="0">
                <a:solidFill>
                  <a:srgbClr val="7030A0"/>
                </a:solidFill>
                <a:latin typeface="Open Sans"/>
              </a:rPr>
              <a:t>, coğrafik olarak birbirinden ayrılmış, küçük, birbirine bağlı, yerleşik kabileler halinde yaşıyorlardı. Her kabile kendine has bölgesel ve siyasi kimlikler geliştirmişti ve kabile içi savaşlar oldukça yaygındı. Aynı dönemde Akdeniz kökenli başka halklar da yarımadaya yerleşmiş ve </a:t>
            </a:r>
            <a:r>
              <a:rPr lang="tr-TR" dirty="0" err="1">
                <a:solidFill>
                  <a:srgbClr val="7030A0"/>
                </a:solidFill>
                <a:latin typeface="Open Sans"/>
              </a:rPr>
              <a:t>İberler</a:t>
            </a:r>
            <a:r>
              <a:rPr lang="tr-TR" dirty="0">
                <a:solidFill>
                  <a:srgbClr val="7030A0"/>
                </a:solidFill>
                <a:latin typeface="Open Sans"/>
              </a:rPr>
              <a:t> ile birlikte farklı halklarla da karışmışlardı.</a:t>
            </a:r>
          </a:p>
          <a:p>
            <a:r>
              <a:rPr lang="tr-TR" dirty="0" err="1">
                <a:solidFill>
                  <a:srgbClr val="7030A0"/>
                </a:solidFill>
                <a:hlinkClick r:id="rId6" tooltip="Keltler">
                  <a:extLst>
                    <a:ext uri="{A12FA001-AC4F-418D-AE19-62706E023703}">
                      <ahyp:hlinkClr xmlns:ahyp="http://schemas.microsoft.com/office/drawing/2018/hyperlinkcolor" xmlns="" val="tx"/>
                    </a:ext>
                  </a:extLst>
                </a:hlinkClick>
              </a:rPr>
              <a:t>Keltler</a:t>
            </a:r>
            <a:r>
              <a:rPr lang="tr-TR" dirty="0">
                <a:solidFill>
                  <a:srgbClr val="7030A0"/>
                </a:solidFill>
              </a:rPr>
              <a:t> MÖ 7. ve 9. yüzyıllarda iki büyük göçle </a:t>
            </a:r>
            <a:r>
              <a:rPr lang="tr-TR" dirty="0">
                <a:solidFill>
                  <a:srgbClr val="7030A0"/>
                </a:solidFill>
                <a:hlinkClick r:id="rId7" tooltip="Pireneler">
                  <a:extLst>
                    <a:ext uri="{A12FA001-AC4F-418D-AE19-62706E023703}">
                      <ahyp:hlinkClr xmlns:ahyp="http://schemas.microsoft.com/office/drawing/2018/hyperlinkcolor" xmlns="" val="tx"/>
                    </a:ext>
                  </a:extLst>
                </a:hlinkClick>
              </a:rPr>
              <a:t>Pireneler</a:t>
            </a:r>
            <a:r>
              <a:rPr lang="tr-TR" dirty="0">
                <a:solidFill>
                  <a:srgbClr val="7030A0"/>
                </a:solidFill>
              </a:rPr>
              <a:t> üzerinden İspanya'ya gelmişlerdi. </a:t>
            </a:r>
            <a:r>
              <a:rPr lang="tr-TR" dirty="0" err="1">
                <a:solidFill>
                  <a:srgbClr val="7030A0"/>
                </a:solidFill>
              </a:rPr>
              <a:t>Keltler</a:t>
            </a:r>
            <a:r>
              <a:rPr lang="tr-TR" dirty="0">
                <a:solidFill>
                  <a:srgbClr val="7030A0"/>
                </a:solidFill>
              </a:rPr>
              <a:t> genellikle </a:t>
            </a:r>
            <a:r>
              <a:rPr lang="tr-TR" dirty="0" err="1">
                <a:solidFill>
                  <a:srgbClr val="7030A0"/>
                </a:solidFill>
                <a:hlinkClick r:id="rId8" tooltip="Duero (sayfa mevcut değil)">
                  <a:extLst>
                    <a:ext uri="{A12FA001-AC4F-418D-AE19-62706E023703}">
                      <ahyp:hlinkClr xmlns:ahyp="http://schemas.microsoft.com/office/drawing/2018/hyperlinkcolor" xmlns="" val="tx"/>
                    </a:ext>
                  </a:extLst>
                </a:hlinkClick>
              </a:rPr>
              <a:t>Duero</a:t>
            </a:r>
            <a:r>
              <a:rPr lang="tr-TR" dirty="0" err="1">
                <a:solidFill>
                  <a:srgbClr val="7030A0"/>
                </a:solidFill>
              </a:rPr>
              <a:t>ve</a:t>
            </a:r>
            <a:r>
              <a:rPr lang="tr-TR" dirty="0">
                <a:solidFill>
                  <a:srgbClr val="7030A0"/>
                </a:solidFill>
              </a:rPr>
              <a:t> </a:t>
            </a:r>
            <a:r>
              <a:rPr lang="tr-TR" dirty="0" err="1">
                <a:solidFill>
                  <a:srgbClr val="7030A0"/>
                </a:solidFill>
                <a:hlinkClick r:id="rId4" tooltip="Ebro">
                  <a:extLst>
                    <a:ext uri="{A12FA001-AC4F-418D-AE19-62706E023703}">
                      <ahyp:hlinkClr xmlns:ahyp="http://schemas.microsoft.com/office/drawing/2018/hyperlinkcolor" xmlns="" val="tx"/>
                    </a:ext>
                  </a:extLst>
                </a:hlinkClick>
              </a:rPr>
              <a:t>Ebro</a:t>
            </a:r>
            <a:r>
              <a:rPr lang="tr-TR" dirty="0">
                <a:solidFill>
                  <a:srgbClr val="7030A0"/>
                </a:solidFill>
              </a:rPr>
              <a:t> nehirlerinin kuzeyindeki bölgeye yerleşip burada </a:t>
            </a:r>
            <a:r>
              <a:rPr lang="tr-TR" dirty="0" err="1">
                <a:solidFill>
                  <a:srgbClr val="7030A0"/>
                </a:solidFill>
              </a:rPr>
              <a:t>İberler</a:t>
            </a:r>
            <a:r>
              <a:rPr lang="tr-TR" dirty="0">
                <a:solidFill>
                  <a:srgbClr val="7030A0"/>
                </a:solidFill>
              </a:rPr>
              <a:t> ile karışarak </a:t>
            </a:r>
            <a:r>
              <a:rPr lang="tr-TR" dirty="0" err="1">
                <a:solidFill>
                  <a:srgbClr val="7030A0"/>
                </a:solidFill>
                <a:hlinkClick r:id="rId9" tooltip="Keltiberler (sayfa mevcut değil)">
                  <a:extLst>
                    <a:ext uri="{A12FA001-AC4F-418D-AE19-62706E023703}">
                      <ahyp:hlinkClr xmlns:ahyp="http://schemas.microsoft.com/office/drawing/2018/hyperlinkcolor" xmlns="" val="tx"/>
                    </a:ext>
                  </a:extLst>
                </a:hlinkClick>
              </a:rPr>
              <a:t>Keltiberler</a:t>
            </a:r>
            <a:r>
              <a:rPr lang="tr-TR" dirty="0">
                <a:solidFill>
                  <a:srgbClr val="7030A0"/>
                </a:solidFill>
              </a:rPr>
              <a:t> diye adlandırılan topluluğu oluşturmuşlardı. </a:t>
            </a:r>
            <a:r>
              <a:rPr lang="tr-TR" dirty="0" err="1">
                <a:solidFill>
                  <a:srgbClr val="7030A0"/>
                </a:solidFill>
              </a:rPr>
              <a:t>Keltiberler</a:t>
            </a:r>
            <a:r>
              <a:rPr lang="tr-TR" dirty="0">
                <a:solidFill>
                  <a:srgbClr val="7030A0"/>
                </a:solidFill>
              </a:rPr>
              <a:t> çiftçilik ve hayvancılığın yanı sıra </a:t>
            </a:r>
            <a:r>
              <a:rPr lang="tr-TR" dirty="0" err="1">
                <a:solidFill>
                  <a:srgbClr val="7030A0"/>
                </a:solidFill>
              </a:rPr>
              <a:t>Kelt'lerin</a:t>
            </a:r>
            <a:r>
              <a:rPr lang="tr-TR" dirty="0">
                <a:solidFill>
                  <a:srgbClr val="7030A0"/>
                </a:solidFill>
              </a:rPr>
              <a:t> anavatanları </a:t>
            </a:r>
            <a:r>
              <a:rPr lang="tr-TR" dirty="0">
                <a:solidFill>
                  <a:srgbClr val="7030A0"/>
                </a:solidFill>
                <a:hlinkClick r:id="rId10" tooltip="Tuna">
                  <a:extLst>
                    <a:ext uri="{A12FA001-AC4F-418D-AE19-62706E023703}">
                      <ahyp:hlinkClr xmlns:ahyp="http://schemas.microsoft.com/office/drawing/2018/hyperlinkcolor" xmlns="" val="tx"/>
                    </a:ext>
                  </a:extLst>
                </a:hlinkClick>
              </a:rPr>
              <a:t>Tuna</a:t>
            </a:r>
            <a:r>
              <a:rPr lang="tr-TR" dirty="0">
                <a:solidFill>
                  <a:srgbClr val="7030A0"/>
                </a:solidFill>
              </a:rPr>
              <a:t>, </a:t>
            </a:r>
            <a:r>
              <a:rPr lang="tr-TR" dirty="0">
                <a:solidFill>
                  <a:srgbClr val="7030A0"/>
                </a:solidFill>
                <a:hlinkClick r:id="rId11" tooltip="İtalya">
                  <a:extLst>
                    <a:ext uri="{A12FA001-AC4F-418D-AE19-62706E023703}">
                      <ahyp:hlinkClr xmlns:ahyp="http://schemas.microsoft.com/office/drawing/2018/hyperlinkcolor" xmlns="" val="tx"/>
                    </a:ext>
                  </a:extLst>
                </a:hlinkClick>
              </a:rPr>
              <a:t>İtalya</a:t>
            </a:r>
            <a:r>
              <a:rPr lang="tr-TR" dirty="0">
                <a:solidFill>
                  <a:srgbClr val="7030A0"/>
                </a:solidFill>
              </a:rPr>
              <a:t> ve Güney </a:t>
            </a:r>
            <a:r>
              <a:rPr lang="tr-TR" dirty="0">
                <a:solidFill>
                  <a:srgbClr val="7030A0"/>
                </a:solidFill>
                <a:hlinkClick r:id="rId12" tooltip="Fransa">
                  <a:extLst>
                    <a:ext uri="{A12FA001-AC4F-418D-AE19-62706E023703}">
                      <ahyp:hlinkClr xmlns:ahyp="http://schemas.microsoft.com/office/drawing/2018/hyperlinkcolor" xmlns="" val="tx"/>
                    </a:ext>
                  </a:extLst>
                </a:hlinkClick>
              </a:rPr>
              <a:t>Fransa</a:t>
            </a:r>
            <a:r>
              <a:rPr lang="tr-TR" dirty="0">
                <a:solidFill>
                  <a:srgbClr val="7030A0"/>
                </a:solidFill>
              </a:rPr>
              <a:t>'dan geçerek getirdikleri metal işçiliği konusunda da oldukça başarılıydılar. </a:t>
            </a:r>
            <a:r>
              <a:rPr lang="tr-TR" dirty="0" err="1">
                <a:solidFill>
                  <a:srgbClr val="7030A0"/>
                </a:solidFill>
              </a:rPr>
              <a:t>Kelt</a:t>
            </a:r>
            <a:r>
              <a:rPr lang="tr-TR" dirty="0">
                <a:solidFill>
                  <a:srgbClr val="7030A0"/>
                </a:solidFill>
              </a:rPr>
              <a:t> etkisi </a:t>
            </a:r>
            <a:r>
              <a:rPr lang="tr-TR" dirty="0" err="1">
                <a:solidFill>
                  <a:srgbClr val="7030A0"/>
                </a:solidFill>
              </a:rPr>
              <a:t>Keltiber</a:t>
            </a:r>
            <a:r>
              <a:rPr lang="tr-TR" dirty="0">
                <a:solidFill>
                  <a:srgbClr val="7030A0"/>
                </a:solidFill>
              </a:rPr>
              <a:t> kültüründe oldukça baskındı. </a:t>
            </a:r>
            <a:r>
              <a:rPr lang="tr-TR" dirty="0" err="1">
                <a:solidFill>
                  <a:srgbClr val="7030A0"/>
                </a:solidFill>
              </a:rPr>
              <a:t>Keltiberler</a:t>
            </a:r>
            <a:r>
              <a:rPr lang="tr-TR" dirty="0">
                <a:solidFill>
                  <a:srgbClr val="7030A0"/>
                </a:solidFill>
              </a:rPr>
              <a:t> anaerkil ve bağımsız klanları dışında hiçbir sosyal veya siyasi düzen oluşturmamışlardı. Batı</a:t>
            </a:r>
            <a:r>
              <a:rPr lang="tr-TR" dirty="0"/>
              <a:t> </a:t>
            </a:r>
            <a:r>
              <a:rPr lang="tr-TR" dirty="0" err="1">
                <a:solidFill>
                  <a:srgbClr val="7030A0"/>
                </a:solidFill>
              </a:rPr>
              <a:t>Pireneler'de</a:t>
            </a:r>
            <a:r>
              <a:rPr lang="tr-TR" dirty="0">
                <a:solidFill>
                  <a:srgbClr val="7030A0"/>
                </a:solidFill>
              </a:rPr>
              <a:t> bulunan diğer etnik gruplardan biri olan </a:t>
            </a:r>
            <a:r>
              <a:rPr lang="tr-TR" dirty="0">
                <a:solidFill>
                  <a:srgbClr val="7030A0"/>
                </a:solidFill>
                <a:hlinkClick r:id="rId13" tooltip="Basklar">
                  <a:extLst>
                    <a:ext uri="{A12FA001-AC4F-418D-AE19-62706E023703}">
                      <ahyp:hlinkClr xmlns:ahyp="http://schemas.microsoft.com/office/drawing/2018/hyperlinkcolor" xmlns="" val="tx"/>
                    </a:ext>
                  </a:extLst>
                </a:hlinkClick>
              </a:rPr>
              <a:t>Basklar</a:t>
            </a:r>
            <a:r>
              <a:rPr lang="tr-TR" dirty="0">
                <a:solidFill>
                  <a:srgbClr val="7030A0"/>
                </a:solidFill>
              </a:rPr>
              <a:t> yarımadaya </a:t>
            </a:r>
            <a:r>
              <a:rPr lang="tr-TR" dirty="0" err="1">
                <a:solidFill>
                  <a:srgbClr val="7030A0"/>
                </a:solidFill>
              </a:rPr>
              <a:t>İberler'den</a:t>
            </a:r>
            <a:r>
              <a:rPr lang="tr-TR" dirty="0">
                <a:solidFill>
                  <a:srgbClr val="7030A0"/>
                </a:solidFill>
              </a:rPr>
              <a:t> daha evvel gelmişti. Bask dili hiçbir dille akraba değildir ve onu Latin dönemi öncesi </a:t>
            </a:r>
            <a:r>
              <a:rPr lang="tr-TR" dirty="0" err="1">
                <a:solidFill>
                  <a:srgbClr val="7030A0"/>
                </a:solidFill>
              </a:rPr>
              <a:t>İberlerle</a:t>
            </a:r>
            <a:r>
              <a:rPr lang="tr-TR" dirty="0">
                <a:solidFill>
                  <a:srgbClr val="7030A0"/>
                </a:solidFill>
              </a:rPr>
              <a:t> tanımlama çalışmaları da inandırıcılıktan oldukça uzak çalışmalardır. Bask ismi ise Romalılar tarafından adlandırıldıkları </a:t>
            </a:r>
            <a:r>
              <a:rPr lang="tr-TR" dirty="0" err="1">
                <a:solidFill>
                  <a:srgbClr val="7030A0"/>
                </a:solidFill>
                <a:hlinkClick r:id="rId14" tooltip="Vascon (sayfa mevcut değil)">
                  <a:extLst>
                    <a:ext uri="{A12FA001-AC4F-418D-AE19-62706E023703}">
                      <ahyp:hlinkClr xmlns:ahyp="http://schemas.microsoft.com/office/drawing/2018/hyperlinkcolor" xmlns="" val="tx"/>
                    </a:ext>
                  </a:extLst>
                </a:hlinkClick>
              </a:rPr>
              <a:t>Vascon</a:t>
            </a:r>
            <a:r>
              <a:rPr lang="tr-TR" dirty="0" err="1">
                <a:solidFill>
                  <a:srgbClr val="7030A0"/>
                </a:solidFill>
              </a:rPr>
              <a:t>kelimesinden</a:t>
            </a:r>
            <a:r>
              <a:rPr lang="tr-TR" dirty="0">
                <a:solidFill>
                  <a:srgbClr val="7030A0"/>
                </a:solidFill>
              </a:rPr>
              <a:t> türemiştir.</a:t>
            </a:r>
            <a:endParaRPr lang="tr-TR" dirty="0">
              <a:solidFill>
                <a:srgbClr val="7030A0"/>
              </a:solidFill>
              <a:latin typeface="Open Sans"/>
            </a:endParaRPr>
          </a:p>
          <a:p>
            <a:r>
              <a:rPr lang="tr-TR" dirty="0"/>
              <a:t/>
            </a:r>
            <a:br>
              <a:rPr lang="tr-TR" dirty="0"/>
            </a:br>
            <a:endParaRPr lang="tr-TR" dirty="0"/>
          </a:p>
        </p:txBody>
      </p:sp>
    </p:spTree>
    <p:extLst>
      <p:ext uri="{BB962C8B-B14F-4D97-AF65-F5344CB8AC3E}">
        <p14:creationId xmlns:p14="http://schemas.microsoft.com/office/powerpoint/2010/main" val="1840241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8FE9C7B0-77B3-4157-B899-2A2168D4E8DC}"/>
              </a:ext>
            </a:extLst>
          </p:cNvPr>
          <p:cNvSpPr/>
          <p:nvPr/>
        </p:nvSpPr>
        <p:spPr>
          <a:xfrm>
            <a:off x="1771649" y="304800"/>
            <a:ext cx="9953625" cy="4524315"/>
          </a:xfrm>
          <a:prstGeom prst="rect">
            <a:avLst/>
          </a:prstGeom>
        </p:spPr>
        <p:txBody>
          <a:bodyPr wrap="square">
            <a:spAutoFit/>
          </a:bodyPr>
          <a:lstStyle/>
          <a:p>
            <a:r>
              <a:rPr lang="tr-TR" dirty="0" err="1">
                <a:solidFill>
                  <a:srgbClr val="7030A0"/>
                </a:solidFill>
                <a:latin typeface="Open Sans"/>
              </a:rPr>
              <a:t>İberler</a:t>
            </a:r>
            <a:r>
              <a:rPr lang="tr-TR" dirty="0">
                <a:solidFill>
                  <a:srgbClr val="7030A0"/>
                </a:solidFill>
                <a:latin typeface="Open Sans"/>
              </a:rPr>
              <a:t> </a:t>
            </a:r>
            <a:r>
              <a:rPr lang="tr-TR" dirty="0">
                <a:solidFill>
                  <a:srgbClr val="7030A0"/>
                </a:solidFill>
                <a:latin typeface="Open Sans"/>
                <a:hlinkClick r:id="rId2" tooltip="Bronz Çağı">
                  <a:extLst>
                    <a:ext uri="{A12FA001-AC4F-418D-AE19-62706E023703}">
                      <ahyp:hlinkClr xmlns:ahyp="http://schemas.microsoft.com/office/drawing/2018/hyperlinkcolor" xmlns="" val="tx"/>
                    </a:ext>
                  </a:extLst>
                </a:hlinkClick>
              </a:rPr>
              <a:t>Bronz Çağı</a:t>
            </a:r>
            <a:r>
              <a:rPr lang="tr-TR" dirty="0">
                <a:solidFill>
                  <a:srgbClr val="7030A0"/>
                </a:solidFill>
                <a:latin typeface="Open Sans"/>
              </a:rPr>
              <a:t>'nda (MÖ 1900 - 1600) bütün Akdeniz kıyısı boyunca yeniden bir canlanma yaşadılar. Muhtemelen kabilelerin birleşmesi sonucunda </a:t>
            </a:r>
            <a:r>
              <a:rPr lang="tr-TR" dirty="0" err="1">
                <a:solidFill>
                  <a:srgbClr val="7030A0"/>
                </a:solidFill>
                <a:latin typeface="Open Sans"/>
                <a:hlinkClick r:id="rId3" tooltip="İber Yarımadası">
                  <a:extLst>
                    <a:ext uri="{A12FA001-AC4F-418D-AE19-62706E023703}">
                      <ahyp:hlinkClr xmlns:ahyp="http://schemas.microsoft.com/office/drawing/2018/hyperlinkcolor" xmlns="" val="tx"/>
                    </a:ext>
                  </a:extLst>
                </a:hlinkClick>
              </a:rPr>
              <a:t>İber</a:t>
            </a:r>
            <a:r>
              <a:rPr lang="tr-TR" dirty="0">
                <a:solidFill>
                  <a:srgbClr val="7030A0"/>
                </a:solidFill>
                <a:latin typeface="Open Sans"/>
                <a:hlinkClick r:id="rId3" tooltip="İber Yarımadası">
                  <a:extLst>
                    <a:ext uri="{A12FA001-AC4F-418D-AE19-62706E023703}">
                      <ahyp:hlinkClr xmlns:ahyp="http://schemas.microsoft.com/office/drawing/2018/hyperlinkcolor" xmlns="" val="tx"/>
                    </a:ext>
                  </a:extLst>
                </a:hlinkClick>
              </a:rPr>
              <a:t> Yarımadası</a:t>
            </a:r>
            <a:r>
              <a:rPr lang="tr-TR" dirty="0">
                <a:solidFill>
                  <a:srgbClr val="7030A0"/>
                </a:solidFill>
                <a:latin typeface="Open Sans"/>
              </a:rPr>
              <a:t>'nın doğusunda ve güneyinde bir çeşit şehir devletler sistemi kuruldu. Yönetimleri eski kabile modelini takip ediyordu ve savaşçı ve rahip sınıfları tarafından despotça yönetiliyorlardı. Ekonomisi altın ve gümüş ihracatına ve kalay ve bakır (İspanya'da bolca bulunuyordu) ticaretine dayanan gelişmiş bir kentsel topluluk ortaya çıktı.</a:t>
            </a:r>
            <a:r>
              <a:rPr lang="tr-TR" dirty="0">
                <a:hlinkClick r:id="rId4" tooltip="Fenikeliler">
                  <a:extLst>
                    <a:ext uri="{A12FA001-AC4F-418D-AE19-62706E023703}">
                      <ahyp:hlinkClr xmlns:ahyp="http://schemas.microsoft.com/office/drawing/2018/hyperlinkcolor" xmlns="" val="tx"/>
                    </a:ext>
                  </a:extLst>
                </a:hlinkClick>
              </a:rPr>
              <a:t> </a:t>
            </a:r>
            <a:r>
              <a:rPr lang="tr-TR" dirty="0">
                <a:solidFill>
                  <a:srgbClr val="7030A0"/>
                </a:solidFill>
                <a:hlinkClick r:id="rId4" tooltip="Fenikeliler">
                  <a:extLst>
                    <a:ext uri="{A12FA001-AC4F-418D-AE19-62706E023703}">
                      <ahyp:hlinkClr xmlns:ahyp="http://schemas.microsoft.com/office/drawing/2018/hyperlinkcolor" xmlns="" val="tx"/>
                    </a:ext>
                  </a:extLst>
                </a:hlinkClick>
              </a:rPr>
              <a:t>Fenikeliler</a:t>
            </a:r>
            <a:r>
              <a:rPr lang="tr-TR" dirty="0">
                <a:solidFill>
                  <a:srgbClr val="7030A0"/>
                </a:solidFill>
              </a:rPr>
              <a:t>, </a:t>
            </a:r>
            <a:r>
              <a:rPr lang="tr-TR" dirty="0">
                <a:solidFill>
                  <a:srgbClr val="7030A0"/>
                </a:solidFill>
                <a:hlinkClick r:id="rId5" tooltip="Yunanlar">
                  <a:extLst>
                    <a:ext uri="{A12FA001-AC4F-418D-AE19-62706E023703}">
                      <ahyp:hlinkClr xmlns:ahyp="http://schemas.microsoft.com/office/drawing/2018/hyperlinkcolor" xmlns="" val="tx"/>
                    </a:ext>
                  </a:extLst>
                </a:hlinkClick>
              </a:rPr>
              <a:t>Yunanlar</a:t>
            </a:r>
            <a:r>
              <a:rPr lang="tr-TR" dirty="0">
                <a:solidFill>
                  <a:srgbClr val="7030A0"/>
                </a:solidFill>
              </a:rPr>
              <a:t> ve </a:t>
            </a:r>
            <a:r>
              <a:rPr lang="tr-TR" dirty="0" err="1">
                <a:solidFill>
                  <a:srgbClr val="7030A0"/>
                </a:solidFill>
                <a:hlinkClick r:id="rId6" tooltip="Kartacalılar">
                  <a:extLst>
                    <a:ext uri="{A12FA001-AC4F-418D-AE19-62706E023703}">
                      <ahyp:hlinkClr xmlns:ahyp="http://schemas.microsoft.com/office/drawing/2018/hyperlinkcolor" xmlns="" val="tx"/>
                    </a:ext>
                  </a:extLst>
                </a:hlinkClick>
              </a:rPr>
              <a:t>Kartacalılar</a:t>
            </a:r>
            <a:r>
              <a:rPr lang="tr-TR" dirty="0">
                <a:solidFill>
                  <a:srgbClr val="7030A0"/>
                </a:solidFill>
              </a:rPr>
              <a:t> İspanya'nın kıyı şeridinin kontrolü ve iç bölgelerdeki kaynaklar için </a:t>
            </a:r>
            <a:r>
              <a:rPr lang="tr-TR" dirty="0" err="1">
                <a:solidFill>
                  <a:srgbClr val="7030A0"/>
                </a:solidFill>
              </a:rPr>
              <a:t>İberler</a:t>
            </a:r>
            <a:r>
              <a:rPr lang="tr-TR" dirty="0">
                <a:solidFill>
                  <a:srgbClr val="7030A0"/>
                </a:solidFill>
              </a:rPr>
              <a:t> ile rekabete girdiler. </a:t>
            </a:r>
            <a:r>
              <a:rPr lang="tr-TR" dirty="0">
                <a:solidFill>
                  <a:srgbClr val="7030A0"/>
                </a:solidFill>
                <a:hlinkClick r:id="rId7" tooltip="Tire">
                  <a:extLst>
                    <a:ext uri="{A12FA001-AC4F-418D-AE19-62706E023703}">
                      <ahyp:hlinkClr xmlns:ahyp="http://schemas.microsoft.com/office/drawing/2018/hyperlinkcolor" xmlns="" val="tx"/>
                    </a:ext>
                  </a:extLst>
                </a:hlinkClick>
              </a:rPr>
              <a:t>Tireli</a:t>
            </a:r>
            <a:r>
              <a:rPr lang="tr-TR" dirty="0">
                <a:solidFill>
                  <a:srgbClr val="7030A0"/>
                </a:solidFill>
              </a:rPr>
              <a:t> tüccarlar en erken MÖ 1100 yılında </a:t>
            </a:r>
            <a:r>
              <a:rPr lang="tr-TR" dirty="0" err="1">
                <a:solidFill>
                  <a:srgbClr val="7030A0"/>
                </a:solidFill>
                <a:hlinkClick r:id="rId8" tooltip="Cadiz">
                  <a:extLst>
                    <a:ext uri="{A12FA001-AC4F-418D-AE19-62706E023703}">
                      <ahyp:hlinkClr xmlns:ahyp="http://schemas.microsoft.com/office/drawing/2018/hyperlinkcolor" xmlns="" val="tx"/>
                    </a:ext>
                  </a:extLst>
                </a:hlinkClick>
              </a:rPr>
              <a:t>Cadiz</a:t>
            </a:r>
            <a:r>
              <a:rPr lang="tr-TR" dirty="0" err="1">
                <a:solidFill>
                  <a:srgbClr val="7030A0"/>
                </a:solidFill>
              </a:rPr>
              <a:t>'deki</a:t>
            </a:r>
            <a:r>
              <a:rPr lang="tr-TR" dirty="0">
                <a:solidFill>
                  <a:srgbClr val="7030A0"/>
                </a:solidFill>
              </a:rPr>
              <a:t> ilk karakolu, "etrafı duvarla çevrili yeri" kurmuş oldukları kabul ediliyor. Eğer kabul edilen kurulma tarihi doğruysa, </a:t>
            </a:r>
            <a:r>
              <a:rPr lang="tr-TR" dirty="0" err="1">
                <a:solidFill>
                  <a:srgbClr val="7030A0"/>
                </a:solidFill>
              </a:rPr>
              <a:t>Cadiz</a:t>
            </a:r>
            <a:r>
              <a:rPr lang="tr-TR" dirty="0">
                <a:solidFill>
                  <a:srgbClr val="7030A0"/>
                </a:solidFill>
              </a:rPr>
              <a:t> Batı Avrupa'nın en eski şehri olduğu, hatta Kuzey Afrika'daki </a:t>
            </a:r>
            <a:r>
              <a:rPr lang="tr-TR" dirty="0" err="1">
                <a:solidFill>
                  <a:srgbClr val="7030A0"/>
                </a:solidFill>
                <a:hlinkClick r:id="rId9" tooltip="Kartaca">
                  <a:extLst>
                    <a:ext uri="{A12FA001-AC4F-418D-AE19-62706E023703}">
                      <ahyp:hlinkClr xmlns:ahyp="http://schemas.microsoft.com/office/drawing/2018/hyperlinkcolor" xmlns="" val="tx"/>
                    </a:ext>
                  </a:extLst>
                </a:hlinkClick>
              </a:rPr>
              <a:t>Kartaca</a:t>
            </a:r>
            <a:r>
              <a:rPr lang="tr-TR" dirty="0" err="1">
                <a:solidFill>
                  <a:srgbClr val="7030A0"/>
                </a:solidFill>
              </a:rPr>
              <a:t>'dan</a:t>
            </a:r>
            <a:r>
              <a:rPr lang="tr-TR" dirty="0">
                <a:solidFill>
                  <a:srgbClr val="7030A0"/>
                </a:solidFill>
              </a:rPr>
              <a:t> bile daha eski olduğu anlamına gelir. Fenikeli denizciler </a:t>
            </a:r>
            <a:r>
              <a:rPr lang="tr-TR" dirty="0" err="1">
                <a:solidFill>
                  <a:srgbClr val="7030A0"/>
                </a:solidFill>
              </a:rPr>
              <a:t>Cadiz'den</a:t>
            </a:r>
            <a:r>
              <a:rPr lang="tr-TR" dirty="0">
                <a:solidFill>
                  <a:srgbClr val="7030A0"/>
                </a:solidFill>
              </a:rPr>
              <a:t> Afrika'nın batı kıyılarını Senegal'e kadar keşfettiler ve </a:t>
            </a:r>
            <a:r>
              <a:rPr lang="tr-TR" dirty="0">
                <a:solidFill>
                  <a:srgbClr val="7030A0"/>
                </a:solidFill>
                <a:hlinkClick r:id="rId10" tooltip="Atlantik Okyanusu">
                  <a:extLst>
                    <a:ext uri="{A12FA001-AC4F-418D-AE19-62706E023703}">
                      <ahyp:hlinkClr xmlns:ahyp="http://schemas.microsoft.com/office/drawing/2018/hyperlinkcolor" xmlns="" val="tx"/>
                    </a:ext>
                  </a:extLst>
                </a:hlinkClick>
              </a:rPr>
              <a:t>Atlantik Okyanusu</a:t>
            </a:r>
            <a:r>
              <a:rPr lang="tr-TR" dirty="0">
                <a:solidFill>
                  <a:srgbClr val="7030A0"/>
                </a:solidFill>
              </a:rPr>
              <a:t>'nun açıklarına kadar gittikleri </a:t>
            </a:r>
            <a:r>
              <a:rPr lang="tr-TR" dirty="0" err="1">
                <a:solidFill>
                  <a:srgbClr val="7030A0"/>
                </a:solidFill>
              </a:rPr>
              <a:t>biliniyo</a:t>
            </a:r>
            <a:r>
              <a:rPr lang="tr-TR" dirty="0">
                <a:solidFill>
                  <a:srgbClr val="7030A0"/>
                </a:solidFill>
              </a:rPr>
              <a:t> </a:t>
            </a:r>
            <a:r>
              <a:rPr lang="tr-TR" dirty="0">
                <a:solidFill>
                  <a:srgbClr val="7030A0"/>
                </a:solidFill>
                <a:hlinkClick r:id="rId11" tooltip="Rodos">
                  <a:extLst>
                    <a:ext uri="{A12FA001-AC4F-418D-AE19-62706E023703}">
                      <ahyp:hlinkClr xmlns:ahyp="http://schemas.microsoft.com/office/drawing/2018/hyperlinkcolor" xmlns="" val="tx"/>
                    </a:ext>
                  </a:extLst>
                </a:hlinkClick>
              </a:rPr>
              <a:t>Rodos</a:t>
            </a:r>
            <a:r>
              <a:rPr lang="tr-TR" dirty="0">
                <a:solidFill>
                  <a:srgbClr val="7030A0"/>
                </a:solidFill>
              </a:rPr>
              <a:t> Adası'ndan gelen Yunan akıncıları MÖ 8. yüzyılda İspanya'da karaya çıktılar. </a:t>
            </a:r>
            <a:r>
              <a:rPr lang="tr-TR" dirty="0" err="1">
                <a:solidFill>
                  <a:srgbClr val="7030A0"/>
                </a:solidFill>
              </a:rPr>
              <a:t>Massilia'daki</a:t>
            </a:r>
            <a:r>
              <a:rPr lang="tr-TR" dirty="0">
                <a:solidFill>
                  <a:srgbClr val="7030A0"/>
                </a:solidFill>
              </a:rPr>
              <a:t> (daha sonra </a:t>
            </a:r>
            <a:r>
              <a:rPr lang="tr-TR" dirty="0">
                <a:solidFill>
                  <a:srgbClr val="7030A0"/>
                </a:solidFill>
                <a:hlinkClick r:id="rId12" tooltip="Marsilya">
                  <a:extLst>
                    <a:ext uri="{A12FA001-AC4F-418D-AE19-62706E023703}">
                      <ahyp:hlinkClr xmlns:ahyp="http://schemas.microsoft.com/office/drawing/2018/hyperlinkcolor" xmlns="" val="tx"/>
                    </a:ext>
                  </a:extLst>
                </a:hlinkClick>
              </a:rPr>
              <a:t>Marsilya</a:t>
            </a:r>
            <a:r>
              <a:rPr lang="tr-TR" dirty="0">
                <a:solidFill>
                  <a:srgbClr val="7030A0"/>
                </a:solidFill>
              </a:rPr>
              <a:t> adını alacak) Yunan kolonisi artık </a:t>
            </a:r>
            <a:r>
              <a:rPr lang="tr-TR" dirty="0" err="1">
                <a:solidFill>
                  <a:srgbClr val="7030A0"/>
                </a:solidFill>
                <a:hlinkClick r:id="rId13" tooltip="Katalonya">
                  <a:extLst>
                    <a:ext uri="{A12FA001-AC4F-418D-AE19-62706E023703}">
                      <ahyp:hlinkClr xmlns:ahyp="http://schemas.microsoft.com/office/drawing/2018/hyperlinkcolor" xmlns="" val="tx"/>
                    </a:ext>
                  </a:extLst>
                </a:hlinkClick>
              </a:rPr>
              <a:t>Katalonya</a:t>
            </a:r>
            <a:r>
              <a:rPr lang="tr-TR" dirty="0">
                <a:solidFill>
                  <a:srgbClr val="7030A0"/>
                </a:solidFill>
              </a:rPr>
              <a:t> adı verilen </a:t>
            </a:r>
            <a:r>
              <a:rPr lang="tr-TR" dirty="0" err="1">
                <a:solidFill>
                  <a:srgbClr val="7030A0"/>
                </a:solidFill>
              </a:rPr>
              <a:t>Keltiberlerle</a:t>
            </a:r>
            <a:r>
              <a:rPr lang="tr-TR" dirty="0">
                <a:solidFill>
                  <a:srgbClr val="7030A0"/>
                </a:solidFill>
              </a:rPr>
              <a:t> ticari </a:t>
            </a:r>
            <a:r>
              <a:rPr lang="tr-TR" dirty="0" err="1">
                <a:solidFill>
                  <a:srgbClr val="7030A0"/>
                </a:solidFill>
              </a:rPr>
              <a:t>bağantılar</a:t>
            </a:r>
            <a:r>
              <a:rPr lang="tr-TR" dirty="0">
                <a:solidFill>
                  <a:srgbClr val="7030A0"/>
                </a:solidFill>
              </a:rPr>
              <a:t> kurdular. </a:t>
            </a:r>
            <a:r>
              <a:rPr lang="tr-TR" dirty="0" err="1">
                <a:solidFill>
                  <a:srgbClr val="7030A0"/>
                </a:solidFill>
              </a:rPr>
              <a:t>Massilialılar</a:t>
            </a:r>
            <a:r>
              <a:rPr lang="tr-TR" dirty="0">
                <a:solidFill>
                  <a:srgbClr val="7030A0"/>
                </a:solidFill>
              </a:rPr>
              <a:t> MÖ 6. yüzyılda yarımadanın Akdeniz kıyısında daha sonra birçok benzeri kurulacak olan ilk </a:t>
            </a:r>
            <a:r>
              <a:rPr lang="tr-TR" dirty="0" err="1">
                <a:solidFill>
                  <a:srgbClr val="7030A0"/>
                </a:solidFill>
                <a:hlinkClick r:id="rId14" tooltip="Polis (şehir)">
                  <a:extLst>
                    <a:ext uri="{A12FA001-AC4F-418D-AE19-62706E023703}">
                      <ahyp:hlinkClr xmlns:ahyp="http://schemas.microsoft.com/office/drawing/2018/hyperlinkcolor" xmlns="" val="tx"/>
                    </a:ext>
                  </a:extLst>
                </a:hlinkClick>
              </a:rPr>
              <a:t>polis</a:t>
            </a:r>
            <a:r>
              <a:rPr lang="tr-TR" dirty="0" err="1">
                <a:solidFill>
                  <a:srgbClr val="7030A0"/>
                </a:solidFill>
                <a:hlinkClick r:id="rId15" tooltip="Ampurias (sayfa mevcut değil)">
                  <a:extLst>
                    <a:ext uri="{A12FA001-AC4F-418D-AE19-62706E023703}">
                      <ahyp:hlinkClr xmlns:ahyp="http://schemas.microsoft.com/office/drawing/2018/hyperlinkcolor" xmlns="" val="tx"/>
                    </a:ext>
                  </a:extLst>
                </a:hlinkClick>
              </a:rPr>
              <a:t>Ampurias</a:t>
            </a:r>
            <a:r>
              <a:rPr lang="tr-TR" dirty="0" err="1">
                <a:solidFill>
                  <a:srgbClr val="7030A0"/>
                </a:solidFill>
              </a:rPr>
              <a:t>'ı</a:t>
            </a:r>
            <a:r>
              <a:rPr lang="tr-TR" dirty="0">
                <a:solidFill>
                  <a:srgbClr val="7030A0"/>
                </a:solidFill>
              </a:rPr>
              <a:t> kurdular.</a:t>
            </a:r>
            <a:r>
              <a:rPr lang="tr-TR" baseline="30000" dirty="0">
                <a:solidFill>
                  <a:srgbClr val="7030A0"/>
                </a:solidFill>
                <a:hlinkClick r:id="rId16">
                  <a:extLst>
                    <a:ext uri="{A12FA001-AC4F-418D-AE19-62706E023703}">
                      <ahyp:hlinkClr xmlns:ahyp="http://schemas.microsoft.com/office/drawing/2018/hyperlinkcolor" xmlns="" val="tx"/>
                    </a:ext>
                  </a:extLst>
                </a:hlinkClick>
              </a:rPr>
              <a:t>[1]</a:t>
            </a:r>
            <a:endParaRPr lang="tr-TR" dirty="0">
              <a:solidFill>
                <a:srgbClr val="7030A0"/>
              </a:solidFill>
            </a:endParaRPr>
          </a:p>
        </p:txBody>
      </p:sp>
    </p:spTree>
    <p:extLst>
      <p:ext uri="{BB962C8B-B14F-4D97-AF65-F5344CB8AC3E}">
        <p14:creationId xmlns:p14="http://schemas.microsoft.com/office/powerpoint/2010/main" val="1645327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477B3598-F6C3-4AB7-A351-37D36B753750}"/>
              </a:ext>
            </a:extLst>
          </p:cNvPr>
          <p:cNvSpPr/>
          <p:nvPr/>
        </p:nvSpPr>
        <p:spPr>
          <a:xfrm>
            <a:off x="2695575" y="295275"/>
            <a:ext cx="8896350" cy="6186309"/>
          </a:xfrm>
          <a:prstGeom prst="rect">
            <a:avLst/>
          </a:prstGeom>
        </p:spPr>
        <p:txBody>
          <a:bodyPr wrap="square">
            <a:spAutoFit/>
          </a:bodyPr>
          <a:lstStyle/>
          <a:p>
            <a:r>
              <a:rPr lang="tr-TR" dirty="0">
                <a:solidFill>
                  <a:srgbClr val="7030A0"/>
                </a:solidFill>
                <a:latin typeface="Arial" panose="020B0604020202020204" pitchFamily="34" charset="0"/>
              </a:rPr>
              <a:t/>
            </a:r>
            <a:br>
              <a:rPr lang="tr-TR" dirty="0">
                <a:solidFill>
                  <a:srgbClr val="7030A0"/>
                </a:solidFill>
                <a:latin typeface="Arial" panose="020B0604020202020204" pitchFamily="34" charset="0"/>
              </a:rPr>
            </a:br>
            <a:r>
              <a:rPr lang="tr-TR" dirty="0">
                <a:solidFill>
                  <a:srgbClr val="7030A0"/>
                </a:solidFill>
              </a:rPr>
              <a:t/>
            </a:r>
            <a:br>
              <a:rPr lang="tr-TR" dirty="0">
                <a:solidFill>
                  <a:srgbClr val="7030A0"/>
                </a:solidFill>
              </a:rPr>
            </a:br>
            <a:r>
              <a:rPr lang="tr-TR" dirty="0" err="1">
                <a:solidFill>
                  <a:srgbClr val="7030A0"/>
                </a:solidFill>
              </a:rPr>
              <a:t>İber</a:t>
            </a:r>
            <a:r>
              <a:rPr lang="tr-TR" dirty="0">
                <a:solidFill>
                  <a:srgbClr val="7030A0"/>
                </a:solidFill>
              </a:rPr>
              <a:t> yarımadasında yaşamış tüm </a:t>
            </a:r>
            <a:r>
              <a:rPr lang="tr-TR" dirty="0" err="1">
                <a:solidFill>
                  <a:srgbClr val="7030A0"/>
                </a:solidFill>
              </a:rPr>
              <a:t>İberler</a:t>
            </a:r>
            <a:r>
              <a:rPr lang="tr-TR" dirty="0">
                <a:solidFill>
                  <a:srgbClr val="7030A0"/>
                </a:solidFill>
              </a:rPr>
              <a:t> içinde Tarihi kaynaklara göre </a:t>
            </a:r>
            <a:r>
              <a:rPr lang="tr-TR" dirty="0" err="1">
                <a:solidFill>
                  <a:srgbClr val="7030A0"/>
                </a:solidFill>
              </a:rPr>
              <a:t>Tartesioslar</a:t>
            </a:r>
            <a:r>
              <a:rPr lang="tr-TR" dirty="0">
                <a:solidFill>
                  <a:srgbClr val="7030A0"/>
                </a:solidFill>
              </a:rPr>
              <a:t> ( Los </a:t>
            </a:r>
            <a:r>
              <a:rPr lang="tr-TR" dirty="0" err="1">
                <a:solidFill>
                  <a:srgbClr val="7030A0"/>
                </a:solidFill>
              </a:rPr>
              <a:t>Tartesios</a:t>
            </a:r>
            <a:r>
              <a:rPr lang="tr-TR" dirty="0">
                <a:solidFill>
                  <a:srgbClr val="7030A0"/>
                </a:solidFill>
              </a:rPr>
              <a:t>) ve onların soylarından gelen "</a:t>
            </a:r>
            <a:r>
              <a:rPr lang="tr-TR" dirty="0" err="1">
                <a:solidFill>
                  <a:srgbClr val="7030A0"/>
                </a:solidFill>
              </a:rPr>
              <a:t>Turdetanos</a:t>
            </a:r>
            <a:r>
              <a:rPr lang="tr-TR" dirty="0">
                <a:solidFill>
                  <a:srgbClr val="7030A0"/>
                </a:solidFill>
              </a:rPr>
              <a:t>" ve "</a:t>
            </a:r>
            <a:r>
              <a:rPr lang="tr-TR" dirty="0" err="1">
                <a:solidFill>
                  <a:srgbClr val="7030A0"/>
                </a:solidFill>
              </a:rPr>
              <a:t>Turdulos</a:t>
            </a:r>
            <a:r>
              <a:rPr lang="tr-TR" dirty="0">
                <a:solidFill>
                  <a:srgbClr val="7030A0"/>
                </a:solidFill>
              </a:rPr>
              <a:t>" </a:t>
            </a:r>
            <a:r>
              <a:rPr lang="tr-TR" dirty="0" err="1">
                <a:solidFill>
                  <a:srgbClr val="7030A0"/>
                </a:solidFill>
              </a:rPr>
              <a:t>lar</a:t>
            </a:r>
            <a:r>
              <a:rPr lang="tr-TR" dirty="0">
                <a:solidFill>
                  <a:srgbClr val="7030A0"/>
                </a:solidFill>
              </a:rPr>
              <a:t> en uzun kültüre sahip olanlardır. Aslında </a:t>
            </a:r>
            <a:r>
              <a:rPr lang="tr-TR" dirty="0" err="1">
                <a:solidFill>
                  <a:srgbClr val="7030A0"/>
                </a:solidFill>
              </a:rPr>
              <a:t>Tartessos'lar</a:t>
            </a:r>
            <a:r>
              <a:rPr lang="tr-TR" dirty="0">
                <a:solidFill>
                  <a:srgbClr val="7030A0"/>
                </a:solidFill>
              </a:rPr>
              <a:t> Batı Avrupa 'da bilinen ilk medeniyettir. </a:t>
            </a:r>
            <a:r>
              <a:rPr lang="tr-TR" dirty="0" err="1">
                <a:solidFill>
                  <a:srgbClr val="7030A0"/>
                </a:solidFill>
              </a:rPr>
              <a:t>İber</a:t>
            </a:r>
            <a:r>
              <a:rPr lang="tr-TR" dirty="0">
                <a:solidFill>
                  <a:srgbClr val="7030A0"/>
                </a:solidFill>
              </a:rPr>
              <a:t> yarımadasının güney batısında </a:t>
            </a:r>
            <a:r>
              <a:rPr lang="tr-TR" dirty="0" err="1">
                <a:solidFill>
                  <a:srgbClr val="7030A0"/>
                </a:solidFill>
              </a:rPr>
              <a:t>Sevilla</a:t>
            </a:r>
            <a:r>
              <a:rPr lang="tr-TR" dirty="0">
                <a:solidFill>
                  <a:srgbClr val="7030A0"/>
                </a:solidFill>
              </a:rPr>
              <a:t>, </a:t>
            </a:r>
            <a:r>
              <a:rPr lang="tr-TR" dirty="0" err="1">
                <a:solidFill>
                  <a:srgbClr val="7030A0"/>
                </a:solidFill>
              </a:rPr>
              <a:t>Cadiz</a:t>
            </a:r>
            <a:r>
              <a:rPr lang="tr-TR" dirty="0">
                <a:solidFill>
                  <a:srgbClr val="7030A0"/>
                </a:solidFill>
              </a:rPr>
              <a:t> ve </a:t>
            </a:r>
            <a:r>
              <a:rPr lang="tr-TR" dirty="0" err="1">
                <a:solidFill>
                  <a:srgbClr val="7030A0"/>
                </a:solidFill>
              </a:rPr>
              <a:t>Huelva</a:t>
            </a:r>
            <a:r>
              <a:rPr lang="tr-TR" dirty="0">
                <a:solidFill>
                  <a:srgbClr val="7030A0"/>
                </a:solidFill>
              </a:rPr>
              <a:t> şehirlerinin meydana getirdiği üçgen içinde gelişen bu medeniyetin yaşadığı bölgeye daha sonraları Romalılar </a:t>
            </a:r>
            <a:r>
              <a:rPr lang="tr-TR" dirty="0" err="1">
                <a:solidFill>
                  <a:srgbClr val="7030A0"/>
                </a:solidFill>
              </a:rPr>
              <a:t>Turdetania</a:t>
            </a:r>
            <a:r>
              <a:rPr lang="tr-TR" dirty="0">
                <a:solidFill>
                  <a:srgbClr val="7030A0"/>
                </a:solidFill>
              </a:rPr>
              <a:t> adını verdiler.</a:t>
            </a:r>
            <a:br>
              <a:rPr lang="tr-TR" dirty="0">
                <a:solidFill>
                  <a:srgbClr val="7030A0"/>
                </a:solidFill>
              </a:rPr>
            </a:br>
            <a:r>
              <a:rPr lang="tr-TR" dirty="0">
                <a:solidFill>
                  <a:srgbClr val="7030A0"/>
                </a:solidFill>
              </a:rPr>
              <a:t/>
            </a:r>
            <a:br>
              <a:rPr lang="tr-TR" dirty="0">
                <a:solidFill>
                  <a:srgbClr val="7030A0"/>
                </a:solidFill>
              </a:rPr>
            </a:br>
            <a:r>
              <a:rPr lang="tr-TR" dirty="0">
                <a:solidFill>
                  <a:srgbClr val="7030A0"/>
                </a:solidFill>
              </a:rPr>
              <a:t>Kökenleri Alplere dayanan </a:t>
            </a:r>
            <a:r>
              <a:rPr lang="tr-TR" dirty="0" err="1">
                <a:solidFill>
                  <a:srgbClr val="7030A0"/>
                </a:solidFill>
              </a:rPr>
              <a:t>Keltler</a:t>
            </a:r>
            <a:r>
              <a:rPr lang="tr-TR" dirty="0">
                <a:solidFill>
                  <a:srgbClr val="7030A0"/>
                </a:solidFill>
              </a:rPr>
              <a:t> M.Ö 7 . ve 9. yüzyıllarda iki büyük göç ile </a:t>
            </a:r>
            <a:r>
              <a:rPr lang="tr-TR" dirty="0" err="1">
                <a:solidFill>
                  <a:srgbClr val="7030A0"/>
                </a:solidFill>
              </a:rPr>
              <a:t>Pireneleri</a:t>
            </a:r>
            <a:r>
              <a:rPr lang="tr-TR" dirty="0">
                <a:solidFill>
                  <a:srgbClr val="7030A0"/>
                </a:solidFill>
              </a:rPr>
              <a:t> ( İspanya Fransa arasında sınır oluşturan dağ silsilesi) geçerek büyük çoğunlukla kuzeye yani </a:t>
            </a:r>
            <a:r>
              <a:rPr lang="tr-TR" dirty="0" err="1">
                <a:solidFill>
                  <a:srgbClr val="7030A0"/>
                </a:solidFill>
              </a:rPr>
              <a:t>Galicia</a:t>
            </a:r>
            <a:r>
              <a:rPr lang="tr-TR" dirty="0">
                <a:solidFill>
                  <a:srgbClr val="7030A0"/>
                </a:solidFill>
              </a:rPr>
              <a:t>, </a:t>
            </a:r>
            <a:r>
              <a:rPr lang="tr-TR" dirty="0" err="1">
                <a:solidFill>
                  <a:srgbClr val="7030A0"/>
                </a:solidFill>
              </a:rPr>
              <a:t>Asturias</a:t>
            </a:r>
            <a:r>
              <a:rPr lang="tr-TR" dirty="0">
                <a:solidFill>
                  <a:srgbClr val="7030A0"/>
                </a:solidFill>
              </a:rPr>
              <a:t>, </a:t>
            </a:r>
            <a:r>
              <a:rPr lang="tr-TR" dirty="0" err="1">
                <a:solidFill>
                  <a:srgbClr val="7030A0"/>
                </a:solidFill>
              </a:rPr>
              <a:t>Cantabria</a:t>
            </a:r>
            <a:r>
              <a:rPr lang="tr-TR" dirty="0">
                <a:solidFill>
                  <a:srgbClr val="7030A0"/>
                </a:solidFill>
              </a:rPr>
              <a:t> ve </a:t>
            </a:r>
            <a:r>
              <a:rPr lang="tr-TR" dirty="0" err="1">
                <a:solidFill>
                  <a:srgbClr val="7030A0"/>
                </a:solidFill>
              </a:rPr>
              <a:t>Castilla'nın</a:t>
            </a:r>
            <a:r>
              <a:rPr lang="tr-TR" dirty="0">
                <a:solidFill>
                  <a:srgbClr val="7030A0"/>
                </a:solidFill>
              </a:rPr>
              <a:t> kuzeyine yerleştiler. Burada yaşayan </a:t>
            </a:r>
            <a:r>
              <a:rPr lang="tr-TR" dirty="0" err="1">
                <a:solidFill>
                  <a:srgbClr val="7030A0"/>
                </a:solidFill>
              </a:rPr>
              <a:t>İberlerle</a:t>
            </a:r>
            <a:r>
              <a:rPr lang="tr-TR" dirty="0">
                <a:solidFill>
                  <a:srgbClr val="7030A0"/>
                </a:solidFill>
              </a:rPr>
              <a:t> birleşerek yaşamaya başladılar. Böylelikle yeni bir halk olan </a:t>
            </a:r>
            <a:r>
              <a:rPr lang="tr-TR" dirty="0" err="1">
                <a:solidFill>
                  <a:srgbClr val="7030A0"/>
                </a:solidFill>
              </a:rPr>
              <a:t>Keltiberler</a:t>
            </a:r>
            <a:r>
              <a:rPr lang="tr-TR" dirty="0">
                <a:solidFill>
                  <a:srgbClr val="7030A0"/>
                </a:solidFill>
              </a:rPr>
              <a:t> meydana geldi. Bu halk sadece İspanya'nın kuzeyinde kalmadı zamanla Fransa, Britanya adaları ve Avrupa'nın doğusuna yerleştiler. </a:t>
            </a:r>
            <a:br>
              <a:rPr lang="tr-TR" dirty="0">
                <a:solidFill>
                  <a:srgbClr val="7030A0"/>
                </a:solidFill>
              </a:rPr>
            </a:br>
            <a:r>
              <a:rPr lang="tr-TR" dirty="0">
                <a:solidFill>
                  <a:srgbClr val="7030A0"/>
                </a:solidFill>
              </a:rPr>
              <a:t/>
            </a:r>
            <a:br>
              <a:rPr lang="tr-TR" dirty="0">
                <a:solidFill>
                  <a:srgbClr val="7030A0"/>
                </a:solidFill>
              </a:rPr>
            </a:br>
            <a:r>
              <a:rPr lang="tr-TR" dirty="0">
                <a:solidFill>
                  <a:srgbClr val="7030A0"/>
                </a:solidFill>
              </a:rPr>
              <a:t>Görünüşe göre Bask bölgesi insanlarının zamanında yaşamış olduğu dağlar başka insan grupları tarafından işgal edilmemiş. Bu yüzden bu </a:t>
            </a:r>
            <a:r>
              <a:rPr lang="tr-TR" dirty="0" err="1">
                <a:solidFill>
                  <a:srgbClr val="7030A0"/>
                </a:solidFill>
              </a:rPr>
              <a:t>populasyon</a:t>
            </a:r>
            <a:r>
              <a:rPr lang="tr-TR" dirty="0">
                <a:solidFill>
                  <a:srgbClr val="7030A0"/>
                </a:solidFill>
              </a:rPr>
              <a:t> çok eski zamanlardan bu yana başka milletle karışmadan yaşamış. Bu sebeple dillerinin kökeni tarih öncesi zamanlara kadar dayanan Baskların günümüzde kullandığı dile paralel hiçbir dil bilinmemektedir</a:t>
            </a:r>
            <a:r>
              <a:rPr lang="tr-TR" dirty="0"/>
              <a:t>.  </a:t>
            </a:r>
            <a:r>
              <a:rPr lang="tr-TR" dirty="0">
                <a:solidFill>
                  <a:srgbClr val="FFFFFF"/>
                </a:solidFill>
                <a:latin typeface="Georgia" panose="02040502050405020303" pitchFamily="18" charset="0"/>
              </a:rPr>
              <a:t>Alplere</a:t>
            </a:r>
            <a:endParaRPr lang="tr-TR" dirty="0"/>
          </a:p>
        </p:txBody>
      </p:sp>
    </p:spTree>
    <p:extLst>
      <p:ext uri="{BB962C8B-B14F-4D97-AF65-F5344CB8AC3E}">
        <p14:creationId xmlns:p14="http://schemas.microsoft.com/office/powerpoint/2010/main" val="288806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AFCA2B7F-D283-484B-B8D0-D65A4D5913A6}"/>
              </a:ext>
            </a:extLst>
          </p:cNvPr>
          <p:cNvSpPr/>
          <p:nvPr/>
        </p:nvSpPr>
        <p:spPr>
          <a:xfrm>
            <a:off x="1638300" y="228601"/>
            <a:ext cx="10134600" cy="2862322"/>
          </a:xfrm>
          <a:prstGeom prst="rect">
            <a:avLst/>
          </a:prstGeom>
        </p:spPr>
        <p:txBody>
          <a:bodyPr wrap="square">
            <a:spAutoFit/>
          </a:bodyPr>
          <a:lstStyle/>
          <a:p>
            <a:r>
              <a:rPr lang="tr-TR" b="1" dirty="0" err="1">
                <a:solidFill>
                  <a:srgbClr val="FF0000"/>
                </a:solidFill>
              </a:rPr>
              <a:t>Hispania</a:t>
            </a:r>
            <a:endParaRPr lang="tr-TR" b="1" dirty="0">
              <a:solidFill>
                <a:srgbClr val="FF0000"/>
              </a:solidFill>
            </a:endParaRPr>
          </a:p>
          <a:p>
            <a:r>
              <a:rPr lang="tr-TR" dirty="0" err="1">
                <a:solidFill>
                  <a:srgbClr val="7030A0"/>
                </a:solidFill>
                <a:latin typeface="Open Sans"/>
                <a:hlinkClick r:id="rId2" tooltip="Kartaca">
                  <a:extLst>
                    <a:ext uri="{A12FA001-AC4F-418D-AE19-62706E023703}">
                      <ahyp:hlinkClr xmlns:ahyp="http://schemas.microsoft.com/office/drawing/2018/hyperlinkcolor" xmlns="" val="tx"/>
                    </a:ext>
                  </a:extLst>
                </a:hlinkClick>
              </a:rPr>
              <a:t>Kartaca</a:t>
            </a:r>
            <a:r>
              <a:rPr lang="tr-TR" dirty="0">
                <a:solidFill>
                  <a:srgbClr val="7030A0"/>
                </a:solidFill>
                <a:latin typeface="Open Sans"/>
              </a:rPr>
              <a:t> </a:t>
            </a:r>
            <a:r>
              <a:rPr lang="tr-TR" dirty="0">
                <a:solidFill>
                  <a:srgbClr val="7030A0"/>
                </a:solidFill>
                <a:latin typeface="Open Sans"/>
                <a:hlinkClick r:id="rId3" tooltip="Pön savaşları">
                  <a:extLst>
                    <a:ext uri="{A12FA001-AC4F-418D-AE19-62706E023703}">
                      <ahyp:hlinkClr xmlns:ahyp="http://schemas.microsoft.com/office/drawing/2018/hyperlinkcolor" xmlns="" val="tx"/>
                    </a:ext>
                  </a:extLst>
                </a:hlinkClick>
              </a:rPr>
              <a:t>I. </a:t>
            </a:r>
            <a:r>
              <a:rPr lang="tr-TR" dirty="0" err="1">
                <a:solidFill>
                  <a:srgbClr val="7030A0"/>
                </a:solidFill>
                <a:latin typeface="Open Sans"/>
                <a:hlinkClick r:id="rId3" tooltip="Pön savaşları">
                  <a:extLst>
                    <a:ext uri="{A12FA001-AC4F-418D-AE19-62706E023703}">
                      <ahyp:hlinkClr xmlns:ahyp="http://schemas.microsoft.com/office/drawing/2018/hyperlinkcolor" xmlns="" val="tx"/>
                    </a:ext>
                  </a:extLst>
                </a:hlinkClick>
              </a:rPr>
              <a:t>Pön</a:t>
            </a:r>
            <a:r>
              <a:rPr lang="tr-TR" dirty="0">
                <a:solidFill>
                  <a:srgbClr val="7030A0"/>
                </a:solidFill>
                <a:latin typeface="Open Sans"/>
                <a:hlinkClick r:id="rId3" tooltip="Pön savaşları">
                  <a:extLst>
                    <a:ext uri="{A12FA001-AC4F-418D-AE19-62706E023703}">
                      <ahyp:hlinkClr xmlns:ahyp="http://schemas.microsoft.com/office/drawing/2018/hyperlinkcolor" xmlns="" val="tx"/>
                    </a:ext>
                  </a:extLst>
                </a:hlinkClick>
              </a:rPr>
              <a:t> Savaşı</a:t>
            </a:r>
            <a:r>
              <a:rPr lang="tr-TR" dirty="0">
                <a:solidFill>
                  <a:srgbClr val="7030A0"/>
                </a:solidFill>
                <a:latin typeface="Open Sans"/>
              </a:rPr>
              <a:t>'nda (MÖ 264 - 41) Romalılara yenildikten sonra </a:t>
            </a:r>
            <a:r>
              <a:rPr lang="tr-TR" dirty="0">
                <a:solidFill>
                  <a:srgbClr val="7030A0"/>
                </a:solidFill>
                <a:latin typeface="Open Sans"/>
                <a:hlinkClick r:id="rId4" tooltip="Sicilya">
                  <a:extLst>
                    <a:ext uri="{A12FA001-AC4F-418D-AE19-62706E023703}">
                      <ahyp:hlinkClr xmlns:ahyp="http://schemas.microsoft.com/office/drawing/2018/hyperlinkcolor" xmlns="" val="tx"/>
                    </a:ext>
                  </a:extLst>
                </a:hlinkClick>
              </a:rPr>
              <a:t>Sicilya</a:t>
            </a:r>
            <a:r>
              <a:rPr lang="tr-TR" dirty="0">
                <a:solidFill>
                  <a:srgbClr val="7030A0"/>
                </a:solidFill>
                <a:latin typeface="Open Sans"/>
              </a:rPr>
              <a:t> kaybını, İspanya'da ticarete dayalı bir imparatorluk kurarak telafi etti. </a:t>
            </a:r>
            <a:r>
              <a:rPr lang="tr-TR" dirty="0" err="1">
                <a:solidFill>
                  <a:srgbClr val="7030A0"/>
                </a:solidFill>
                <a:latin typeface="Open Sans"/>
                <a:hlinkClick r:id="rId5" tooltip="Hannibal">
                  <a:extLst>
                    <a:ext uri="{A12FA001-AC4F-418D-AE19-62706E023703}">
                      <ahyp:hlinkClr xmlns:ahyp="http://schemas.microsoft.com/office/drawing/2018/hyperlinkcolor" xmlns="" val="tx"/>
                    </a:ext>
                  </a:extLst>
                </a:hlinkClick>
              </a:rPr>
              <a:t>Hannibal</a:t>
            </a:r>
            <a:r>
              <a:rPr lang="tr-TR" dirty="0">
                <a:solidFill>
                  <a:srgbClr val="7030A0"/>
                </a:solidFill>
                <a:latin typeface="Open Sans"/>
              </a:rPr>
              <a:t> </a:t>
            </a:r>
            <a:r>
              <a:rPr lang="tr-TR" dirty="0">
                <a:solidFill>
                  <a:srgbClr val="7030A0"/>
                </a:solidFill>
                <a:latin typeface="Open Sans"/>
                <a:hlinkClick r:id="rId6" tooltip="Pön savaşları">
                  <a:extLst>
                    <a:ext uri="{A12FA001-AC4F-418D-AE19-62706E023703}">
                      <ahyp:hlinkClr xmlns:ahyp="http://schemas.microsoft.com/office/drawing/2018/hyperlinkcolor" xmlns="" val="tx"/>
                    </a:ext>
                  </a:extLst>
                </a:hlinkClick>
              </a:rPr>
              <a:t>II. </a:t>
            </a:r>
            <a:r>
              <a:rPr lang="tr-TR" dirty="0" err="1">
                <a:solidFill>
                  <a:srgbClr val="7030A0"/>
                </a:solidFill>
                <a:latin typeface="Open Sans"/>
                <a:hlinkClick r:id="rId6" tooltip="Pön savaşları">
                  <a:extLst>
                    <a:ext uri="{A12FA001-AC4F-418D-AE19-62706E023703}">
                      <ahyp:hlinkClr xmlns:ahyp="http://schemas.microsoft.com/office/drawing/2018/hyperlinkcolor" xmlns="" val="tx"/>
                    </a:ext>
                  </a:extLst>
                </a:hlinkClick>
              </a:rPr>
              <a:t>Pön</a:t>
            </a:r>
            <a:r>
              <a:rPr lang="tr-TR" dirty="0">
                <a:solidFill>
                  <a:srgbClr val="7030A0"/>
                </a:solidFill>
                <a:latin typeface="Open Sans"/>
                <a:hlinkClick r:id="rId6" tooltip="Pön savaşları">
                  <a:extLst>
                    <a:ext uri="{A12FA001-AC4F-418D-AE19-62706E023703}">
                      <ahyp:hlinkClr xmlns:ahyp="http://schemas.microsoft.com/office/drawing/2018/hyperlinkcolor" xmlns="" val="tx"/>
                    </a:ext>
                  </a:extLst>
                </a:hlinkClick>
              </a:rPr>
              <a:t> Savaşı</a:t>
            </a:r>
            <a:r>
              <a:rPr lang="tr-TR" dirty="0">
                <a:solidFill>
                  <a:srgbClr val="7030A0"/>
                </a:solidFill>
                <a:latin typeface="Open Sans"/>
              </a:rPr>
              <a:t>'nda (MÖ 218 - 201) İtalya'yı istila ederken, Roma orduları da İspanya'yı işgal etti. </a:t>
            </a:r>
            <a:r>
              <a:rPr lang="tr-TR" dirty="0" err="1">
                <a:solidFill>
                  <a:srgbClr val="7030A0"/>
                </a:solidFill>
                <a:latin typeface="Open Sans"/>
              </a:rPr>
              <a:t>İberler'in</a:t>
            </a:r>
            <a:r>
              <a:rPr lang="tr-TR" dirty="0">
                <a:solidFill>
                  <a:srgbClr val="7030A0"/>
                </a:solidFill>
                <a:latin typeface="Open Sans"/>
              </a:rPr>
              <a:t> direnişi oldukça sert oldu, ama MÖ 19'da Roma İmparatoru </a:t>
            </a:r>
            <a:r>
              <a:rPr lang="tr-TR" dirty="0" err="1">
                <a:solidFill>
                  <a:srgbClr val="7030A0"/>
                </a:solidFill>
                <a:latin typeface="Open Sans"/>
                <a:hlinkClick r:id="rId7" tooltip="Caesar Divi Filius Augustus">
                  <a:extLst>
                    <a:ext uri="{A12FA001-AC4F-418D-AE19-62706E023703}">
                      <ahyp:hlinkClr xmlns:ahyp="http://schemas.microsoft.com/office/drawing/2018/hyperlinkcolor" xmlns="" val="tx"/>
                    </a:ext>
                  </a:extLst>
                </a:hlinkClick>
              </a:rPr>
              <a:t>Augustus</a:t>
            </a:r>
            <a:r>
              <a:rPr lang="tr-TR" dirty="0">
                <a:solidFill>
                  <a:srgbClr val="7030A0"/>
                </a:solidFill>
                <a:latin typeface="Open Sans"/>
              </a:rPr>
              <a:t> (MÖ 27 - MS 14) İspanyayı fethetmeyi başarmıştı.</a:t>
            </a:r>
          </a:p>
          <a:p>
            <a:r>
              <a:rPr lang="tr-TR" dirty="0">
                <a:solidFill>
                  <a:srgbClr val="7030A0"/>
                </a:solidFill>
                <a:latin typeface="Open Sans"/>
              </a:rPr>
              <a:t>Bu fethin hemen ardından </a:t>
            </a:r>
            <a:r>
              <a:rPr lang="tr-TR" dirty="0" err="1">
                <a:solidFill>
                  <a:srgbClr val="7030A0"/>
                </a:solidFill>
                <a:latin typeface="Open Sans"/>
              </a:rPr>
              <a:t>İberler'in</a:t>
            </a:r>
            <a:r>
              <a:rPr lang="tr-TR" dirty="0">
                <a:solidFill>
                  <a:srgbClr val="7030A0"/>
                </a:solidFill>
                <a:latin typeface="Open Sans"/>
              </a:rPr>
              <a:t> Romalılaştırılması başladı. Romalılar tarafından </a:t>
            </a:r>
            <a:r>
              <a:rPr lang="tr-TR" dirty="0" err="1">
                <a:solidFill>
                  <a:srgbClr val="7030A0"/>
                </a:solidFill>
                <a:latin typeface="Open Sans"/>
                <a:hlinkClick r:id="rId8" tooltip="Hispania">
                  <a:extLst>
                    <a:ext uri="{A12FA001-AC4F-418D-AE19-62706E023703}">
                      <ahyp:hlinkClr xmlns:ahyp="http://schemas.microsoft.com/office/drawing/2018/hyperlinkcolor" xmlns="" val="tx"/>
                    </a:ext>
                  </a:extLst>
                </a:hlinkClick>
              </a:rPr>
              <a:t>Hispania</a:t>
            </a:r>
            <a:r>
              <a:rPr lang="tr-TR" dirty="0">
                <a:solidFill>
                  <a:srgbClr val="7030A0"/>
                </a:solidFill>
                <a:latin typeface="Open Sans"/>
              </a:rPr>
              <a:t> adı verilen İspanya sadece siyasi bir birim değil, ayrıca üç tane birbirinden bağımsız yönetilen eyalet (MS 4. yüzyıldan sonra 9 eyalet) durumuna gelmişti. Daha önemlisi, İspanya bundan sonraki 400 yıl içinde </a:t>
            </a:r>
            <a:r>
              <a:rPr lang="tr-TR" dirty="0" err="1">
                <a:solidFill>
                  <a:srgbClr val="7030A0"/>
                </a:solidFill>
                <a:latin typeface="Open Sans"/>
              </a:rPr>
              <a:t>kozmopolitan</a:t>
            </a:r>
            <a:r>
              <a:rPr lang="tr-TR" dirty="0">
                <a:solidFill>
                  <a:srgbClr val="7030A0"/>
                </a:solidFill>
                <a:latin typeface="Open Sans"/>
              </a:rPr>
              <a:t> bir dünya imparatorluğunun çatısı altında hukuk, dil ve Roman yaşam tarzı ile birbirine bağlanmıştır.</a:t>
            </a:r>
            <a:endParaRPr lang="tr-TR" b="0" i="0" dirty="0">
              <a:solidFill>
                <a:srgbClr val="7030A0"/>
              </a:solidFill>
              <a:effectLst/>
              <a:latin typeface="Open Sans"/>
            </a:endParaRPr>
          </a:p>
        </p:txBody>
      </p:sp>
      <p:pic>
        <p:nvPicPr>
          <p:cNvPr id="7172" name="Picture 4" descr="Dosya:Hispania 2a division provincial.PNG">
            <a:extLst>
              <a:ext uri="{FF2B5EF4-FFF2-40B4-BE49-F238E27FC236}">
                <a16:creationId xmlns:a16="http://schemas.microsoft.com/office/drawing/2014/main" xmlns="" id="{7B206E8E-874A-4DD4-8B99-A1171249A56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9775" y="3090923"/>
            <a:ext cx="6519863" cy="3538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0827498"/>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108</TotalTime>
  <Words>150</Words>
  <Application>Microsoft Office PowerPoint</Application>
  <PresentationFormat>Widescreen</PresentationFormat>
  <Paragraphs>34</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Cambria Math</vt:lpstr>
      <vt:lpstr>Century Gothic</vt:lpstr>
      <vt:lpstr>Georgia</vt:lpstr>
      <vt:lpstr>Open Sans</vt:lpstr>
      <vt:lpstr>Wingdings 3</vt:lpstr>
      <vt:lpstr>Duman</vt:lpstr>
      <vt:lpstr>PELOPONNESOS SAVAŞINA KADAR İBERYA    SONAY UZUNOK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Kaynakça: www.wikizero.com/search.php?lang=tr&amp;s=İber+Yarımadası tarihvearkeoloji.blogspot.com/2015/09/iberya-kafkas-ve-ispanya.html http://ispanyolcadim1.blogspot.com/2015/02/ispanya-tarihi-1-tarih-oncesi-donem.html https://gezimanya.com/avrupa/ispanyanin-kisa-tarihi https://books.google.com.tr/books?id=7XuODwAAQBAJ&amp;pg=PT720&amp;lpg=PT720&amp;dq=iberya+tarihi&amp;source=bl&amp;ots=rMt5mDltLM&amp;sig=ACfU3U0thiKsCaHfCTUUmY3NetSDFIRiCQ&amp;hl=tr&amp;sa=X&amp;ved=2ahUKEwj0rdyeraLhAhU8wsQBHYGJAI04ChDoATAJegQIBxAB#v=onepage&amp;q=iberya%20tarihi&amp;f=fals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PELOPONNESOS SAVAŞINA KADAR İBERYA    SONAY UZUNOK</dc:title>
  <dc:creator>sonay_uzunok@outlook.com</dc:creator>
  <cp:lastModifiedBy>A. Nihat Berker</cp:lastModifiedBy>
  <cp:revision>11</cp:revision>
  <dcterms:created xsi:type="dcterms:W3CDTF">2019-03-23T09:45:58Z</dcterms:created>
  <dcterms:modified xsi:type="dcterms:W3CDTF">2019-03-28T03:05:21Z</dcterms:modified>
</cp:coreProperties>
</file>