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7" r:id="rId2"/>
    <p:sldId id="28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60" r:id="rId17"/>
    <p:sldId id="279" r:id="rId18"/>
    <p:sldId id="280" r:id="rId19"/>
    <p:sldId id="286" r:id="rId20"/>
    <p:sldId id="281" r:id="rId21"/>
    <p:sldId id="282" r:id="rId22"/>
    <p:sldId id="258" r:id="rId23"/>
    <p:sldId id="261" r:id="rId24"/>
    <p:sldId id="285" r:id="rId25"/>
    <p:sldId id="283" r:id="rId26"/>
    <p:sldId id="256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94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69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30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1597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6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072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690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791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035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87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46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18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57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37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26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80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349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7DA5DD5-AA90-4BCD-A109-D89CF5A0F6FA}" type="datetimeFigureOut">
              <a:rPr lang="tr-TR" smtClean="0"/>
              <a:t>21.3.2019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1BF37DC-2177-4FF2-AD59-F5898C4CE0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48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y1e3Ik9nrM" TargetMode="Externa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15546"/>
            <a:ext cx="9144000" cy="23876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PERİKLES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535" y="4777380"/>
            <a:ext cx="8825658" cy="861420"/>
          </a:xfrm>
        </p:spPr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r>
              <a:rPr lang="tr-TR" dirty="0" smtClean="0">
                <a:solidFill>
                  <a:srgbClr val="00B050"/>
                </a:solidFill>
              </a:rPr>
              <a:t>Nüket Eren Üstel</a:t>
            </a:r>
            <a:endParaRPr lang="tr-TR" dirty="0">
              <a:solidFill>
                <a:srgbClr val="00B050"/>
              </a:solidFill>
            </a:endParaRPr>
          </a:p>
          <a:p>
            <a:r>
              <a:rPr lang="tr-TR" dirty="0" smtClean="0"/>
              <a:t>20/03/ 2019  Kadir Has Üniversitesi</a:t>
            </a:r>
          </a:p>
        </p:txBody>
      </p:sp>
    </p:spTree>
    <p:extLst>
      <p:ext uri="{BB962C8B-B14F-4D97-AF65-F5344CB8AC3E}">
        <p14:creationId xmlns:p14="http://schemas.microsoft.com/office/powerpoint/2010/main" val="22815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Perikles’in</a:t>
            </a:r>
            <a:r>
              <a:rPr lang="tr-TR" dirty="0" smtClean="0"/>
              <a:t> Yurttaşlık Yasası</a:t>
            </a:r>
          </a:p>
          <a:p>
            <a:r>
              <a:rPr lang="tr-TR" dirty="0" smtClean="0"/>
              <a:t>M.Ö.451 de yurttaş haklarına ilişkin yasayı mecliste kabul ettirdi.</a:t>
            </a:r>
          </a:p>
          <a:p>
            <a:r>
              <a:rPr lang="tr-TR" dirty="0" smtClean="0"/>
              <a:t>Buna göre bir kadın ancak </a:t>
            </a:r>
            <a:r>
              <a:rPr lang="tr-TR" dirty="0" err="1" smtClean="0"/>
              <a:t>atinalı</a:t>
            </a:r>
            <a:r>
              <a:rPr lang="tr-TR" dirty="0" smtClean="0"/>
              <a:t> bir erkeğe çocuk doğurduğunda Atina yurttaşı olabilirdi. Rakibi ve can düşmanı </a:t>
            </a:r>
            <a:r>
              <a:rPr lang="tr-TR" dirty="0" err="1" smtClean="0"/>
              <a:t>Kimon’un</a:t>
            </a:r>
            <a:r>
              <a:rPr lang="tr-TR" dirty="0" smtClean="0"/>
              <a:t> annesinin Trakyalı olmasına bu yasayla esaslı bir gönderme yapıldığını söyleyen kaynaklar vardır.</a:t>
            </a:r>
          </a:p>
          <a:p>
            <a:r>
              <a:rPr lang="tr-TR" dirty="0" smtClean="0"/>
              <a:t>Zira aynı yasayı  Atina yurttaşı olmayan </a:t>
            </a:r>
            <a:r>
              <a:rPr lang="tr-TR" dirty="0" err="1" smtClean="0"/>
              <a:t>Aspasia’dan</a:t>
            </a:r>
            <a:r>
              <a:rPr lang="tr-TR" dirty="0" smtClean="0"/>
              <a:t> doğan çocuğunun Atinalı olarak tanınması ve kendisinin mirasçısı olması için kaldırılması için sonradan yalvaracaktır.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9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III-</a:t>
            </a:r>
            <a:r>
              <a:rPr lang="tr-TR" dirty="0" err="1" smtClean="0"/>
              <a:t>Perikles’in</a:t>
            </a:r>
            <a:r>
              <a:rPr lang="tr-TR" dirty="0" smtClean="0"/>
              <a:t> askeri ve politik rakipleri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Kimon</a:t>
            </a:r>
            <a:r>
              <a:rPr lang="tr-TR" dirty="0" smtClean="0"/>
              <a:t> ile arasındaki rekabetin babaları </a:t>
            </a:r>
            <a:r>
              <a:rPr lang="tr-TR" dirty="0" err="1" smtClean="0"/>
              <a:t>Ksanthippos</a:t>
            </a:r>
            <a:r>
              <a:rPr lang="tr-TR" dirty="0" smtClean="0"/>
              <a:t> ve </a:t>
            </a:r>
            <a:r>
              <a:rPr lang="tr-TR" dirty="0" err="1" smtClean="0"/>
              <a:t>Miltiades’e</a:t>
            </a:r>
            <a:r>
              <a:rPr lang="tr-TR" dirty="0" smtClean="0"/>
              <a:t> dek dayandığı </a:t>
            </a:r>
            <a:r>
              <a:rPr lang="tr-TR" dirty="0" err="1" smtClean="0"/>
              <a:t>bilinir.Kimon</a:t>
            </a:r>
            <a:r>
              <a:rPr lang="tr-TR" dirty="0" smtClean="0"/>
              <a:t> Muhafazakar Partinin başkanı olarak </a:t>
            </a:r>
            <a:r>
              <a:rPr lang="tr-TR" dirty="0" err="1" smtClean="0"/>
              <a:t>Salamis</a:t>
            </a:r>
            <a:r>
              <a:rPr lang="tr-TR" dirty="0" smtClean="0"/>
              <a:t> savaşından sonra Atina’nın en güçlü ve nüfuzlu politikacısı </a:t>
            </a:r>
            <a:r>
              <a:rPr lang="tr-TR" dirty="0" err="1" smtClean="0"/>
              <a:t>olmuştur.Demokrat</a:t>
            </a:r>
            <a:r>
              <a:rPr lang="tr-TR" dirty="0" smtClean="0"/>
              <a:t> Parti dolayısıyla </a:t>
            </a:r>
            <a:r>
              <a:rPr lang="tr-TR" dirty="0" err="1" smtClean="0"/>
              <a:t>Perikles</a:t>
            </a:r>
            <a:r>
              <a:rPr lang="tr-TR" dirty="0" smtClean="0"/>
              <a:t> güç kazandıkça </a:t>
            </a:r>
            <a:r>
              <a:rPr lang="tr-TR" dirty="0" err="1" smtClean="0"/>
              <a:t>Kimon</a:t>
            </a:r>
            <a:r>
              <a:rPr lang="tr-TR" dirty="0" smtClean="0"/>
              <a:t>’ halk </a:t>
            </a:r>
            <a:r>
              <a:rPr lang="tr-TR" dirty="0" err="1" smtClean="0"/>
              <a:t>düşmanı’iddiasıyla</a:t>
            </a:r>
            <a:r>
              <a:rPr lang="tr-TR" dirty="0" smtClean="0"/>
              <a:t> 10 yıl sürgüne </a:t>
            </a:r>
            <a:r>
              <a:rPr lang="tr-TR" dirty="0" err="1" smtClean="0"/>
              <a:t>gönderilmiştir.Ve</a:t>
            </a:r>
            <a:r>
              <a:rPr lang="tr-TR" dirty="0" smtClean="0"/>
              <a:t> O’nun yokluğunda Atina’da demokratik reformlara hız </a:t>
            </a:r>
            <a:r>
              <a:rPr lang="tr-TR" dirty="0" err="1" smtClean="0"/>
              <a:t>verilmiştir.Ve</a:t>
            </a:r>
            <a:r>
              <a:rPr lang="tr-TR" dirty="0" smtClean="0"/>
              <a:t> yine O’nun yokluğunda Atina demokrasi ve sanat yaratıcılığında en yüksek seviyeye ulaşmıştır.</a:t>
            </a:r>
          </a:p>
          <a:p>
            <a:r>
              <a:rPr lang="tr-TR" dirty="0" smtClean="0"/>
              <a:t>II. büyük rakip </a:t>
            </a:r>
            <a:r>
              <a:rPr lang="tr-TR" dirty="0" err="1" smtClean="0"/>
              <a:t>Melesias’ın</a:t>
            </a:r>
            <a:r>
              <a:rPr lang="tr-TR" dirty="0" smtClean="0"/>
              <a:t> oğlu </a:t>
            </a:r>
            <a:r>
              <a:rPr lang="tr-TR" dirty="0" err="1" smtClean="0"/>
              <a:t>Thukydides’tir.Hem</a:t>
            </a:r>
            <a:r>
              <a:rPr lang="tr-TR" dirty="0" smtClean="0"/>
              <a:t> usta bir güreşçi hem de </a:t>
            </a:r>
            <a:r>
              <a:rPr lang="tr-TR" dirty="0" err="1" smtClean="0"/>
              <a:t>Perikles’in</a:t>
            </a:r>
            <a:r>
              <a:rPr lang="tr-TR" dirty="0" smtClean="0"/>
              <a:t> politik rakibi olduğuna dair bilgiler </a:t>
            </a:r>
            <a:r>
              <a:rPr lang="tr-TR" dirty="0" err="1" smtClean="0"/>
              <a:t>vardır.O</a:t>
            </a:r>
            <a:r>
              <a:rPr lang="tr-TR" dirty="0" smtClean="0"/>
              <a:t> da tıpkı </a:t>
            </a:r>
            <a:r>
              <a:rPr lang="tr-TR" dirty="0" err="1" smtClean="0"/>
              <a:t>Kimon</a:t>
            </a:r>
            <a:r>
              <a:rPr lang="tr-TR" dirty="0" smtClean="0"/>
              <a:t> gibi Atina-</a:t>
            </a:r>
            <a:r>
              <a:rPr lang="tr-TR" dirty="0" err="1" smtClean="0"/>
              <a:t>Sparta</a:t>
            </a:r>
            <a:r>
              <a:rPr lang="tr-TR" dirty="0" smtClean="0"/>
              <a:t> ilişkileri konusunda </a:t>
            </a:r>
            <a:r>
              <a:rPr lang="tr-TR" dirty="0" err="1" smtClean="0"/>
              <a:t>Perikles’ten</a:t>
            </a:r>
            <a:r>
              <a:rPr lang="tr-TR" dirty="0" smtClean="0"/>
              <a:t> farklı düşünmektedir.  </a:t>
            </a:r>
            <a:r>
              <a:rPr lang="tr-TR" dirty="0" err="1" smtClean="0"/>
              <a:t>Perikles’in</a:t>
            </a:r>
            <a:r>
              <a:rPr lang="tr-TR" dirty="0" smtClean="0"/>
              <a:t> ’</a:t>
            </a:r>
            <a:r>
              <a:rPr lang="tr-TR" dirty="0" err="1" smtClean="0"/>
              <a:t>Panhellen’nitelikli</a:t>
            </a:r>
            <a:r>
              <a:rPr lang="tr-TR" dirty="0" smtClean="0"/>
              <a:t> dış politikası ikisi ile de ayrı </a:t>
            </a:r>
            <a:r>
              <a:rPr lang="tr-TR" dirty="0" err="1" smtClean="0"/>
              <a:t>düşüp,rakip</a:t>
            </a:r>
            <a:r>
              <a:rPr lang="tr-TR" dirty="0" smtClean="0"/>
              <a:t> olmasına yol açmıştır.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62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Perikles’in</a:t>
            </a:r>
            <a:r>
              <a:rPr lang="tr-TR" dirty="0" smtClean="0"/>
              <a:t> askeri rakipleri ise dönemin komutanlarıdır.</a:t>
            </a:r>
          </a:p>
          <a:p>
            <a:r>
              <a:rPr lang="tr-TR" dirty="0" smtClean="0"/>
              <a:t>Pers savaşlarından sonra Atina hem ticaret devleti </a:t>
            </a:r>
            <a:r>
              <a:rPr lang="tr-TR" dirty="0" err="1" smtClean="0"/>
              <a:t>olarak,hem</a:t>
            </a:r>
            <a:r>
              <a:rPr lang="tr-TR" dirty="0" smtClean="0"/>
              <a:t> kültürel </a:t>
            </a:r>
            <a:r>
              <a:rPr lang="tr-TR" dirty="0" err="1" smtClean="0"/>
              <a:t>bakımdan,hem</a:t>
            </a:r>
            <a:r>
              <a:rPr lang="tr-TR" dirty="0" smtClean="0"/>
              <a:t> de dinamik bir demokrasiyle yönetilmesi açısından </a:t>
            </a:r>
            <a:r>
              <a:rPr lang="tr-TR" dirty="0" err="1" smtClean="0"/>
              <a:t>Sparta’dan</a:t>
            </a:r>
            <a:r>
              <a:rPr lang="tr-TR" dirty="0" smtClean="0"/>
              <a:t> daha üstün bir duruma yükselmişti.</a:t>
            </a:r>
          </a:p>
          <a:p>
            <a:r>
              <a:rPr lang="tr-TR" dirty="0" smtClean="0"/>
              <a:t>Bu gönençli durum M.Ö.431-404 yılları arasında süren </a:t>
            </a:r>
            <a:r>
              <a:rPr lang="tr-TR" dirty="0" err="1" smtClean="0"/>
              <a:t>Peloponnessos</a:t>
            </a:r>
            <a:r>
              <a:rPr lang="tr-TR" dirty="0" smtClean="0"/>
              <a:t> Savaşlarıyla alt üst olacaktır.</a:t>
            </a:r>
          </a:p>
          <a:p>
            <a:r>
              <a:rPr lang="tr-TR" dirty="0" err="1" smtClean="0"/>
              <a:t>Tolmides</a:t>
            </a:r>
            <a:r>
              <a:rPr lang="tr-TR" dirty="0" smtClean="0"/>
              <a:t> bu savaşlarda aceleci davranmış aptallık </a:t>
            </a:r>
            <a:r>
              <a:rPr lang="tr-TR" dirty="0" err="1" smtClean="0"/>
              <a:t>etmiştir.Oysa</a:t>
            </a:r>
            <a:r>
              <a:rPr lang="tr-TR" dirty="0" smtClean="0"/>
              <a:t> </a:t>
            </a:r>
            <a:r>
              <a:rPr lang="tr-TR" dirty="0" err="1" smtClean="0"/>
              <a:t>Plutarkhos,Perikles</a:t>
            </a:r>
            <a:r>
              <a:rPr lang="tr-TR" dirty="0" smtClean="0"/>
              <a:t> ve </a:t>
            </a:r>
            <a:r>
              <a:rPr lang="tr-TR" dirty="0" err="1" smtClean="0"/>
              <a:t>Fabius</a:t>
            </a:r>
            <a:r>
              <a:rPr lang="tr-TR" dirty="0" smtClean="0"/>
              <a:t> </a:t>
            </a:r>
            <a:r>
              <a:rPr lang="tr-TR" dirty="0" err="1" smtClean="0"/>
              <a:t>Maximus’un</a:t>
            </a:r>
            <a:r>
              <a:rPr lang="tr-TR" dirty="0" smtClean="0"/>
              <a:t> karşılaştırılması kitabında belirttiği gibi </a:t>
            </a:r>
            <a:r>
              <a:rPr lang="tr-TR" dirty="0" err="1" smtClean="0"/>
              <a:t>Perikles</a:t>
            </a:r>
            <a:r>
              <a:rPr lang="tr-TR" dirty="0" smtClean="0"/>
              <a:t> beklemeyi yeğleyerek akıllık </a:t>
            </a:r>
            <a:r>
              <a:rPr lang="tr-TR" dirty="0" err="1" smtClean="0"/>
              <a:t>etmiştir.O’nun</a:t>
            </a:r>
            <a:r>
              <a:rPr lang="tr-TR" dirty="0" smtClean="0"/>
              <a:t> karalarında isabet olmayıp </a:t>
            </a:r>
            <a:r>
              <a:rPr lang="tr-TR" dirty="0" err="1" smtClean="0"/>
              <a:t>Boiotialılara</a:t>
            </a:r>
            <a:r>
              <a:rPr lang="tr-TR" dirty="0" smtClean="0"/>
              <a:t> yenilen </a:t>
            </a:r>
            <a:r>
              <a:rPr lang="tr-TR" dirty="0" err="1" smtClean="0"/>
              <a:t>Tolmides</a:t>
            </a:r>
            <a:r>
              <a:rPr lang="tr-TR" dirty="0" smtClean="0"/>
              <a:t> gibi başarısız generallere tahammülü yoktur.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79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Myronides</a:t>
            </a:r>
            <a:r>
              <a:rPr lang="tr-TR" dirty="0" smtClean="0"/>
              <a:t> </a:t>
            </a:r>
            <a:r>
              <a:rPr lang="tr-TR" dirty="0"/>
              <a:t>d</a:t>
            </a:r>
            <a:r>
              <a:rPr lang="tr-TR" dirty="0" smtClean="0"/>
              <a:t>a tıpkı </a:t>
            </a:r>
            <a:r>
              <a:rPr lang="tr-TR" dirty="0" err="1" smtClean="0"/>
              <a:t>Tolmides</a:t>
            </a:r>
            <a:r>
              <a:rPr lang="tr-TR" dirty="0" smtClean="0"/>
              <a:t> gibi Atina’nın topraklarını genişletmek için çalışan </a:t>
            </a:r>
            <a:r>
              <a:rPr lang="tr-TR" dirty="0" err="1" smtClean="0"/>
              <a:t>strategoslardandır</a:t>
            </a:r>
            <a:r>
              <a:rPr lang="tr-TR" dirty="0" smtClean="0"/>
              <a:t>. Ve </a:t>
            </a:r>
            <a:r>
              <a:rPr lang="tr-TR" dirty="0" err="1" smtClean="0"/>
              <a:t>Perikles</a:t>
            </a:r>
            <a:r>
              <a:rPr lang="tr-TR" dirty="0" smtClean="0"/>
              <a:t>, her ikisinin eylemlerini taklit ederek diğer generallerden farklı olarak ; Atina’yı anakarada genişleme politikasından uzak tutmuştur. Atina ‘bir deniz imparatorluğudur ‘ve deniz müttefikleri arasındaki hoşnutsuzluklara karşı daima uyanık bir politika izlemelidir.</a:t>
            </a:r>
          </a:p>
          <a:p>
            <a:r>
              <a:rPr lang="tr-TR" dirty="0" smtClean="0"/>
              <a:t>Askerlerini boşuna zafer peşinde sürüklememesi </a:t>
            </a:r>
            <a:r>
              <a:rPr lang="tr-TR" dirty="0" err="1" smtClean="0"/>
              <a:t>Perikles’i</a:t>
            </a:r>
            <a:r>
              <a:rPr lang="tr-TR" dirty="0" smtClean="0"/>
              <a:t> tüm askeri rakiplerinden ayıran bir tutumudur.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61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IV- Komutan ve </a:t>
            </a:r>
            <a:r>
              <a:rPr lang="tr-TR" dirty="0" err="1" smtClean="0"/>
              <a:t>stratejist</a:t>
            </a:r>
            <a:r>
              <a:rPr lang="tr-TR" dirty="0" smtClean="0"/>
              <a:t> </a:t>
            </a:r>
            <a:r>
              <a:rPr lang="tr-TR" dirty="0" err="1" smtClean="0"/>
              <a:t>Perikles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Rahip </a:t>
            </a:r>
            <a:r>
              <a:rPr lang="tr-TR" dirty="0" err="1" smtClean="0"/>
              <a:t>Lampon’un</a:t>
            </a:r>
            <a:r>
              <a:rPr lang="tr-TR" dirty="0" smtClean="0"/>
              <a:t> </a:t>
            </a:r>
            <a:r>
              <a:rPr lang="tr-TR" dirty="0" err="1" smtClean="0"/>
              <a:t>Thourioi</a:t>
            </a:r>
            <a:r>
              <a:rPr lang="tr-TR" dirty="0" smtClean="0"/>
              <a:t> kolonisinin kurulmasındaki kehanetinin karşılığını   </a:t>
            </a:r>
            <a:r>
              <a:rPr lang="tr-TR" dirty="0" err="1" smtClean="0"/>
              <a:t>Perikles’in</a:t>
            </a:r>
            <a:r>
              <a:rPr lang="tr-TR" dirty="0" smtClean="0"/>
              <a:t>  ücretsiz yemek yeme ayrıcalığını O’na tanıyarak ödemiştir.</a:t>
            </a:r>
          </a:p>
          <a:p>
            <a:r>
              <a:rPr lang="tr-TR" dirty="0"/>
              <a:t> </a:t>
            </a:r>
            <a:r>
              <a:rPr lang="tr-TR" dirty="0" err="1" smtClean="0"/>
              <a:t>Samos</a:t>
            </a:r>
            <a:r>
              <a:rPr lang="tr-TR" dirty="0" smtClean="0"/>
              <a:t> (:Sisam) Savaşı ve başarısı sonrası Atina bir deniz imparatorluğuna dönüşmüştür. Ayrıca M.Ö. 436 ‘da Sinop başta olmak üzere Karadeniz kıyılarına büyük bir donanma ile giden </a:t>
            </a:r>
            <a:r>
              <a:rPr lang="tr-TR" dirty="0" err="1" smtClean="0"/>
              <a:t>Perikles</a:t>
            </a:r>
            <a:r>
              <a:rPr lang="tr-TR" dirty="0" smtClean="0"/>
              <a:t> gerekli düzenlemeler ile bölgedeki Yunan kolonileriyle dostluk ilişkisi kurmuştur. Hem </a:t>
            </a:r>
            <a:r>
              <a:rPr lang="tr-TR" dirty="0" err="1" smtClean="0"/>
              <a:t>Samos</a:t>
            </a:r>
            <a:r>
              <a:rPr lang="tr-TR" dirty="0" smtClean="0"/>
              <a:t> hem de </a:t>
            </a:r>
            <a:r>
              <a:rPr lang="tr-TR" dirty="0"/>
              <a:t>S</a:t>
            </a:r>
            <a:r>
              <a:rPr lang="tr-TR" dirty="0" smtClean="0"/>
              <a:t>inop işlenmemiş maden ve kereste sağlamaları bakımından Atina için çok değerli müttefikler oldu.</a:t>
            </a:r>
          </a:p>
          <a:p>
            <a:r>
              <a:rPr lang="tr-TR" dirty="0" err="1" smtClean="0"/>
              <a:t>Sparta</a:t>
            </a:r>
            <a:r>
              <a:rPr lang="tr-TR" dirty="0" smtClean="0"/>
              <a:t> ile savaşın kapıda olduğu bu gergin ortamda </a:t>
            </a:r>
            <a:r>
              <a:rPr lang="tr-TR" dirty="0" err="1" smtClean="0"/>
              <a:t>Perikles</a:t>
            </a:r>
            <a:r>
              <a:rPr lang="tr-TR" dirty="0" smtClean="0"/>
              <a:t> liderliğini adamakıllı </a:t>
            </a:r>
            <a:r>
              <a:rPr lang="tr-TR" dirty="0" err="1" smtClean="0"/>
              <a:t>pekiştirmiş,çetin</a:t>
            </a:r>
            <a:r>
              <a:rPr lang="tr-TR" dirty="0" smtClean="0"/>
              <a:t> bir sınavdan daha geçmiş oldu.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31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753452" cy="706964"/>
          </a:xfrm>
        </p:spPr>
        <p:txBody>
          <a:bodyPr/>
          <a:lstStyle/>
          <a:p>
            <a:r>
              <a:rPr lang="tr-TR" dirty="0" err="1" smtClean="0"/>
              <a:t>Tkhydides’in</a:t>
            </a:r>
            <a:r>
              <a:rPr lang="tr-TR" dirty="0" smtClean="0"/>
              <a:t> anlatımıyla </a:t>
            </a:r>
            <a:r>
              <a:rPr lang="tr-TR" dirty="0" err="1" smtClean="0"/>
              <a:t>Perikles’in</a:t>
            </a:r>
            <a:r>
              <a:rPr lang="tr-TR" dirty="0" smtClean="0"/>
              <a:t> </a:t>
            </a:r>
            <a:r>
              <a:rPr lang="tr-TR" dirty="0" err="1" smtClean="0"/>
              <a:t>Peloponnesos</a:t>
            </a:r>
            <a:r>
              <a:rPr lang="tr-TR" dirty="0" smtClean="0"/>
              <a:t> Savaşı stratejisi ve  </a:t>
            </a:r>
            <a:r>
              <a:rPr lang="tr-TR" sz="3300" dirty="0" smtClean="0"/>
              <a:t>söylevleri</a:t>
            </a:r>
            <a:endParaRPr lang="tr-TR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Yazar </a:t>
            </a:r>
            <a:r>
              <a:rPr lang="tr-TR" dirty="0" err="1" smtClean="0"/>
              <a:t>Perikles’in</a:t>
            </a:r>
            <a:r>
              <a:rPr lang="tr-TR" dirty="0" smtClean="0"/>
              <a:t> ne kadarı önyargısız olduğu bilinmemekle beraber kapsamlı bir portresini sunar.M.Ö.461-429 yılları arasında 32 yıl boyunca Hem Demokrat Partinin liderliğini yapmış hem de Atina politikalarını başarıyla </a:t>
            </a:r>
            <a:r>
              <a:rPr lang="tr-TR" dirty="0" err="1" smtClean="0"/>
              <a:t>yürütmüştür,der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Perikles’i</a:t>
            </a:r>
            <a:r>
              <a:rPr lang="tr-TR" dirty="0" smtClean="0"/>
              <a:t> ‘par </a:t>
            </a:r>
            <a:r>
              <a:rPr lang="tr-TR" dirty="0" err="1" smtClean="0"/>
              <a:t>excellence</a:t>
            </a:r>
            <a:r>
              <a:rPr lang="tr-TR" dirty="0" smtClean="0"/>
              <a:t> ‘yani </a:t>
            </a:r>
            <a:r>
              <a:rPr lang="tr-TR" dirty="0" err="1" smtClean="0"/>
              <a:t>kusursuz,mükemmel</a:t>
            </a:r>
            <a:r>
              <a:rPr lang="tr-TR" dirty="0" smtClean="0"/>
              <a:t> bir düşünce adamı olarak anlatır.</a:t>
            </a:r>
          </a:p>
          <a:p>
            <a:r>
              <a:rPr lang="tr-TR" dirty="0" smtClean="0"/>
              <a:t>‘Yunanlılar, Yunanlıların en büyük kısmına biz komuta ettik’ ifadesini </a:t>
            </a:r>
            <a:r>
              <a:rPr lang="tr-TR" dirty="0" err="1" smtClean="0"/>
              <a:t>kulanan</a:t>
            </a:r>
            <a:r>
              <a:rPr lang="tr-TR" dirty="0" smtClean="0"/>
              <a:t>  </a:t>
            </a:r>
            <a:r>
              <a:rPr lang="tr-TR" dirty="0" err="1" smtClean="0"/>
              <a:t>Perikles’e</a:t>
            </a:r>
            <a:r>
              <a:rPr lang="tr-TR" dirty="0" smtClean="0"/>
              <a:t> büyük onur atfeder.</a:t>
            </a:r>
          </a:p>
          <a:p>
            <a:r>
              <a:rPr lang="tr-TR" dirty="0" smtClean="0"/>
              <a:t>Atina için büyük felaket getiren bu savaştan </a:t>
            </a:r>
            <a:r>
              <a:rPr lang="tr-TR" dirty="0" err="1" smtClean="0"/>
              <a:t>Perikles’i</a:t>
            </a:r>
            <a:r>
              <a:rPr lang="tr-TR" dirty="0" smtClean="0"/>
              <a:t> asla sorumlu tutmaz.</a:t>
            </a:r>
          </a:p>
          <a:p>
            <a:r>
              <a:rPr lang="tr-TR" dirty="0" err="1" smtClean="0"/>
              <a:t>Perikles’in</a:t>
            </a:r>
            <a:r>
              <a:rPr lang="tr-TR" dirty="0" smtClean="0"/>
              <a:t> stratejisi Atina’nın denizdeki üstünlüğüne </a:t>
            </a:r>
            <a:r>
              <a:rPr lang="tr-TR" dirty="0" err="1" smtClean="0"/>
              <a:t>dayanıyordu,der</a:t>
            </a:r>
            <a:r>
              <a:rPr lang="tr-T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000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</a:t>
            </a:r>
            <a:r>
              <a:rPr lang="tr-TR" dirty="0" err="1" smtClean="0"/>
              <a:t>Perikles</a:t>
            </a:r>
            <a:r>
              <a:rPr lang="tr-TR" dirty="0" smtClean="0"/>
              <a:t> döneminde Atina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48" y="2266680"/>
            <a:ext cx="5775704" cy="461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Peloponnesos</a:t>
            </a:r>
            <a:r>
              <a:rPr lang="tr-TR" dirty="0" smtClean="0"/>
              <a:t> Savaşlarında ölen yurttaşlarını anmak için düzenlenen törende </a:t>
            </a:r>
            <a:r>
              <a:rPr lang="tr-TR" dirty="0" err="1" smtClean="0"/>
              <a:t>Perikles’in</a:t>
            </a:r>
            <a:r>
              <a:rPr lang="tr-TR" dirty="0" smtClean="0"/>
              <a:t> Cenaze Söylevi olarak hitabet sanatının eşsiz bir örneği kabul edilen konuşmasında asıl vurguyu Atina demokrasisinin ruhunu anlatmaya verdiğini belirtir.</a:t>
            </a:r>
          </a:p>
          <a:p>
            <a:r>
              <a:rPr lang="tr-TR" dirty="0" smtClean="0"/>
              <a:t>Herkes yasalar önünde eşittir diyen </a:t>
            </a:r>
            <a:r>
              <a:rPr lang="tr-TR" dirty="0" err="1" smtClean="0"/>
              <a:t>Perikles’in</a:t>
            </a:r>
            <a:r>
              <a:rPr lang="tr-TR" dirty="0" smtClean="0"/>
              <a:t> Atinalıların iki niteliği çok güzel bağdaştırdığına dikkat çeker. Bunlar; Eylemde kararlılık ve cesaret ile eyleme geçmeden önce enine boyuna tartışma…</a:t>
            </a:r>
          </a:p>
          <a:p>
            <a:r>
              <a:rPr lang="tr-TR" dirty="0" smtClean="0"/>
              <a:t>Gerek cenaze söylevi gerekse son söylevinde </a:t>
            </a:r>
            <a:r>
              <a:rPr lang="tr-TR" dirty="0" err="1" smtClean="0"/>
              <a:t>Perikles’in</a:t>
            </a:r>
            <a:r>
              <a:rPr lang="tr-TR" dirty="0" smtClean="0"/>
              <a:t> yurttaşlarına devletin selameti için kendi kişisel çıkarlarından, sıkıntılarından uzaklaşmalarını ve surların içinde kalarak mücadelelerini sürdürmelerini ister.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20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Perikles’in</a:t>
            </a:r>
            <a:r>
              <a:rPr lang="tr-TR" dirty="0" smtClean="0"/>
              <a:t> savunma odaklı stratejisi daha savaşın birinci yılında çökmüştür.</a:t>
            </a:r>
          </a:p>
          <a:p>
            <a:r>
              <a:rPr lang="tr-TR" dirty="0" smtClean="0"/>
              <a:t>Ayrıca başlayan veba salgını da Atina’yı kasıp kavurdu.</a:t>
            </a:r>
          </a:p>
          <a:p>
            <a:r>
              <a:rPr lang="tr-TR" dirty="0" smtClean="0"/>
              <a:t>M.Ö.429 yazında  </a:t>
            </a:r>
            <a:r>
              <a:rPr lang="tr-TR" dirty="0" err="1" smtClean="0"/>
              <a:t>Perikles’in</a:t>
            </a:r>
            <a:r>
              <a:rPr lang="tr-TR" dirty="0" smtClean="0"/>
              <a:t> de vebadan yavaş yavaş bedeninin çürüdüğünü, ruhunun cesaretini erittiğini anlatan </a:t>
            </a:r>
            <a:r>
              <a:rPr lang="tr-TR" dirty="0" err="1" smtClean="0"/>
              <a:t>Plutarkhos</a:t>
            </a:r>
            <a:r>
              <a:rPr lang="tr-TR" dirty="0" smtClean="0"/>
              <a:t> </a:t>
            </a:r>
            <a:r>
              <a:rPr lang="tr-TR" dirty="0" err="1" smtClean="0"/>
              <a:t>Thukydides’ten</a:t>
            </a:r>
            <a:r>
              <a:rPr lang="tr-TR" dirty="0" smtClean="0"/>
              <a:t> farklı  olarak Atina’nın maddi kaynaklarını yanlış kullanan </a:t>
            </a:r>
            <a:r>
              <a:rPr lang="tr-TR" dirty="0" err="1" smtClean="0"/>
              <a:t>Perikles’i</a:t>
            </a:r>
            <a:r>
              <a:rPr lang="tr-TR" dirty="0" smtClean="0"/>
              <a:t> aşırı iyimserlikle suçlamıştır.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13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Parthenon</a:t>
            </a:r>
            <a:endParaRPr lang="tr-T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30" y="2298417"/>
            <a:ext cx="7229340" cy="445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M.Ö. 495 – M.Ö. 429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14" y="2626643"/>
            <a:ext cx="2627291" cy="398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V- </a:t>
            </a:r>
            <a:r>
              <a:rPr lang="tr-TR" dirty="0" err="1" smtClean="0"/>
              <a:t>Perikles</a:t>
            </a:r>
            <a:r>
              <a:rPr lang="tr-TR" dirty="0" smtClean="0"/>
              <a:t> döneminde Atina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7538285" cy="3416300"/>
          </a:xfrm>
        </p:spPr>
        <p:txBody>
          <a:bodyPr/>
          <a:lstStyle/>
          <a:p>
            <a:r>
              <a:rPr lang="tr-TR" dirty="0" smtClean="0"/>
              <a:t>M.Ö. 454 yılında </a:t>
            </a:r>
            <a:r>
              <a:rPr lang="tr-TR" dirty="0" err="1" smtClean="0"/>
              <a:t>Attika-Delos</a:t>
            </a:r>
            <a:r>
              <a:rPr lang="tr-TR" dirty="0" smtClean="0"/>
              <a:t> Birliği hazinesinin taşınmasıyla Atina görkemiyle etkili bir şehir oldu.</a:t>
            </a:r>
          </a:p>
          <a:p>
            <a:r>
              <a:rPr lang="tr-TR" dirty="0" err="1" smtClean="0"/>
              <a:t>Parthenon</a:t>
            </a:r>
            <a:r>
              <a:rPr lang="tr-TR" dirty="0" smtClean="0"/>
              <a:t>, </a:t>
            </a:r>
            <a:r>
              <a:rPr lang="tr-TR" dirty="0" err="1" smtClean="0"/>
              <a:t>Akropolis’in</a:t>
            </a:r>
            <a:r>
              <a:rPr lang="tr-TR" dirty="0" smtClean="0"/>
              <a:t> anıtsal giriş </a:t>
            </a:r>
            <a:r>
              <a:rPr lang="tr-TR" dirty="0" err="1" smtClean="0"/>
              <a:t>kapısı,Athena</a:t>
            </a:r>
            <a:r>
              <a:rPr lang="tr-TR" dirty="0" smtClean="0"/>
              <a:t> </a:t>
            </a:r>
            <a:r>
              <a:rPr lang="tr-TR" dirty="0" err="1" smtClean="0"/>
              <a:t>Parthenos</a:t>
            </a:r>
            <a:r>
              <a:rPr lang="tr-TR" dirty="0" smtClean="0"/>
              <a:t> heykeli, </a:t>
            </a:r>
            <a:r>
              <a:rPr lang="tr-TR" dirty="0" err="1"/>
              <a:t>E</a:t>
            </a:r>
            <a:r>
              <a:rPr lang="tr-TR" dirty="0" err="1" smtClean="0"/>
              <a:t>leusis</a:t>
            </a:r>
            <a:r>
              <a:rPr lang="tr-TR" dirty="0" smtClean="0"/>
              <a:t> kentindeki </a:t>
            </a:r>
            <a:r>
              <a:rPr lang="tr-TR" dirty="0" err="1" smtClean="0"/>
              <a:t>Telesterion</a:t>
            </a:r>
            <a:r>
              <a:rPr lang="tr-TR" dirty="0" smtClean="0"/>
              <a:t>, </a:t>
            </a:r>
            <a:r>
              <a:rPr lang="tr-TR" dirty="0" err="1" smtClean="0"/>
              <a:t>Demeter</a:t>
            </a:r>
            <a:r>
              <a:rPr lang="tr-TR" dirty="0" smtClean="0"/>
              <a:t> ve Kore </a:t>
            </a:r>
            <a:r>
              <a:rPr lang="tr-TR" dirty="0" err="1" smtClean="0"/>
              <a:t>Tapınağı,Uzun</a:t>
            </a:r>
            <a:r>
              <a:rPr lang="tr-TR" dirty="0" smtClean="0"/>
              <a:t> </a:t>
            </a:r>
            <a:r>
              <a:rPr lang="tr-TR" dirty="0" err="1" smtClean="0"/>
              <a:t>Surlar,Odeion</a:t>
            </a:r>
            <a:r>
              <a:rPr lang="tr-TR" dirty="0" smtClean="0"/>
              <a:t> </a:t>
            </a:r>
            <a:r>
              <a:rPr lang="tr-TR" dirty="0" err="1" smtClean="0"/>
              <a:t>Perikles’in</a:t>
            </a:r>
            <a:r>
              <a:rPr lang="tr-TR" dirty="0" smtClean="0"/>
              <a:t> giriştiği imar programının aslında Atina’nın yönetimsel yenilmezliğine işaret olduğunu gösterir.</a:t>
            </a:r>
          </a:p>
          <a:p>
            <a:r>
              <a:rPr lang="tr-TR" dirty="0" smtClean="0"/>
              <a:t>Athena adına yapılan </a:t>
            </a:r>
            <a:r>
              <a:rPr lang="tr-TR" dirty="0" err="1" smtClean="0"/>
              <a:t>Panathenaia</a:t>
            </a:r>
            <a:r>
              <a:rPr lang="tr-TR" dirty="0" smtClean="0"/>
              <a:t> şenliklerindeki müzik yarışmalarının </a:t>
            </a:r>
            <a:r>
              <a:rPr lang="tr-TR" dirty="0" err="1"/>
              <a:t>O</a:t>
            </a:r>
            <a:r>
              <a:rPr lang="tr-TR" dirty="0" err="1" smtClean="0"/>
              <a:t>deion</a:t>
            </a:r>
            <a:r>
              <a:rPr lang="tr-TR" dirty="0" smtClean="0"/>
              <a:t>(kapalı tiyatro)da yapılması </a:t>
            </a:r>
            <a:r>
              <a:rPr lang="tr-TR" dirty="0" err="1" smtClean="0"/>
              <a:t>Perikle</a:t>
            </a:r>
            <a:r>
              <a:rPr lang="tr-TR" dirty="0" err="1"/>
              <a:t>s</a:t>
            </a:r>
            <a:r>
              <a:rPr lang="tr-TR" dirty="0" err="1" smtClean="0"/>
              <a:t>’in</a:t>
            </a:r>
            <a:r>
              <a:rPr lang="tr-TR" dirty="0" smtClean="0"/>
              <a:t> bir kararnamesi ile olmuştur.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39" y="3297237"/>
            <a:ext cx="3048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VI- </a:t>
            </a:r>
            <a:r>
              <a:rPr lang="tr-TR" dirty="0" err="1" smtClean="0"/>
              <a:t>Perkles’in</a:t>
            </a:r>
            <a:r>
              <a:rPr lang="tr-TR" dirty="0" smtClean="0"/>
              <a:t> özel yaşamı ve dostları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Miletoslu</a:t>
            </a:r>
            <a:r>
              <a:rPr lang="tr-TR" dirty="0" smtClean="0"/>
              <a:t> </a:t>
            </a:r>
            <a:r>
              <a:rPr lang="tr-TR" dirty="0" err="1" smtClean="0"/>
              <a:t>Aspasia’ya</a:t>
            </a:r>
            <a:r>
              <a:rPr lang="tr-TR" dirty="0" smtClean="0"/>
              <a:t> aşkı</a:t>
            </a:r>
          </a:p>
          <a:p>
            <a:r>
              <a:rPr lang="tr-TR" dirty="0" smtClean="0"/>
              <a:t>Oğlu </a:t>
            </a:r>
            <a:r>
              <a:rPr lang="tr-TR" dirty="0" err="1" smtClean="0"/>
              <a:t>Ksanthippos’un</a:t>
            </a:r>
            <a:r>
              <a:rPr lang="tr-TR" dirty="0" smtClean="0"/>
              <a:t> karısı ile olan ilişkisi</a:t>
            </a:r>
          </a:p>
          <a:p>
            <a:r>
              <a:rPr lang="tr-TR" dirty="0" err="1" smtClean="0"/>
              <a:t>Protagoras</a:t>
            </a:r>
            <a:r>
              <a:rPr lang="tr-TR" dirty="0" smtClean="0"/>
              <a:t> ile dostluğu</a:t>
            </a:r>
          </a:p>
          <a:p>
            <a:r>
              <a:rPr lang="tr-TR" dirty="0" smtClean="0"/>
              <a:t>Başdanışmanı Sokrates</a:t>
            </a:r>
          </a:p>
          <a:p>
            <a:r>
              <a:rPr lang="tr-TR" dirty="0" err="1" smtClean="0"/>
              <a:t>Miletoslu</a:t>
            </a:r>
            <a:r>
              <a:rPr lang="tr-TR" dirty="0" smtClean="0"/>
              <a:t> mimar </a:t>
            </a:r>
            <a:r>
              <a:rPr lang="tr-TR" dirty="0" err="1" smtClean="0"/>
              <a:t>Hippodamos</a:t>
            </a:r>
            <a:endParaRPr lang="tr-TR" dirty="0" smtClean="0"/>
          </a:p>
          <a:p>
            <a:r>
              <a:rPr lang="tr-TR" dirty="0" smtClean="0"/>
              <a:t>Atinalı mimar </a:t>
            </a:r>
            <a:r>
              <a:rPr lang="tr-TR" dirty="0" err="1" smtClean="0"/>
              <a:t>Pheidias</a:t>
            </a:r>
            <a:endParaRPr lang="tr-TR" dirty="0" smtClean="0"/>
          </a:p>
          <a:p>
            <a:r>
              <a:rPr lang="tr-TR" dirty="0" smtClean="0"/>
              <a:t>Komedya yazarlarının gözüyle </a:t>
            </a:r>
            <a:r>
              <a:rPr lang="tr-TR" dirty="0" err="1" smtClean="0"/>
              <a:t>Perikles</a:t>
            </a:r>
            <a:r>
              <a:rPr lang="tr-TR" dirty="0"/>
              <a:t> </a:t>
            </a:r>
            <a:r>
              <a:rPr lang="tr-TR" dirty="0" smtClean="0"/>
              <a:t>cinsel aşırılıkları ile ele </a:t>
            </a:r>
            <a:r>
              <a:rPr lang="tr-TR" dirty="0" err="1" smtClean="0"/>
              <a:t>alınmıştır.En</a:t>
            </a:r>
            <a:r>
              <a:rPr lang="tr-TR" dirty="0" smtClean="0"/>
              <a:t> çok </a:t>
            </a:r>
            <a:r>
              <a:rPr lang="tr-TR" dirty="0" err="1" smtClean="0"/>
              <a:t>Aspasia’ya</a:t>
            </a:r>
            <a:r>
              <a:rPr lang="tr-TR" dirty="0" smtClean="0"/>
              <a:t> yönelik O’nun fahişe olduğuna  dair anlatılar </a:t>
            </a:r>
            <a:r>
              <a:rPr lang="tr-TR" dirty="0" err="1" smtClean="0"/>
              <a:t>vardır.Aristophanes</a:t>
            </a:r>
            <a:r>
              <a:rPr lang="tr-TR" dirty="0" smtClean="0"/>
              <a:t> «‘Atlılar’ oyununda her yer senin genelevin oldu!» der.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23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Perikles’in</a:t>
            </a:r>
            <a:r>
              <a:rPr lang="tr-TR" dirty="0" smtClean="0"/>
              <a:t> sözlerinden örnekler :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Özgürlük, onu savunmak cesaretini gösterenlerin hakkıdır.   </a:t>
            </a:r>
          </a:p>
          <a:p>
            <a:r>
              <a:rPr lang="tr-TR" dirty="0" smtClean="0"/>
              <a:t>Savaş alanındaki başarı, barışta Atina kentinin saygınlığını sağlayan erdemlere dayanır.</a:t>
            </a:r>
          </a:p>
          <a:p>
            <a:r>
              <a:rPr lang="tr-TR" dirty="0" smtClean="0"/>
              <a:t>Bir deniz seferinde Onunla birlikte general olan </a:t>
            </a:r>
            <a:r>
              <a:rPr lang="tr-TR" dirty="0" err="1" smtClean="0"/>
              <a:t>Sofokles</a:t>
            </a:r>
            <a:r>
              <a:rPr lang="tr-TR" dirty="0" smtClean="0"/>
              <a:t> güzel bir genci övünce, ‘Bir general yalnızca ellerini </a:t>
            </a:r>
            <a:r>
              <a:rPr lang="tr-TR" dirty="0" err="1" smtClean="0"/>
              <a:t>değil,ama</a:t>
            </a:r>
            <a:r>
              <a:rPr lang="tr-TR" dirty="0" smtClean="0"/>
              <a:t> gözlerini de temiz </a:t>
            </a:r>
            <a:r>
              <a:rPr lang="tr-TR" dirty="0" err="1" smtClean="0"/>
              <a:t>tutmalıdır,Sofokles</a:t>
            </a:r>
            <a:r>
              <a:rPr lang="tr-TR" dirty="0" smtClean="0"/>
              <a:t> ‘ der.</a:t>
            </a:r>
          </a:p>
          <a:p>
            <a:r>
              <a:rPr lang="tr-TR" dirty="0" smtClean="0"/>
              <a:t>Bir savaşa girişmek, savaş seferine çıkmak, askeri savaş planı yapmak gibi </a:t>
            </a:r>
            <a:r>
              <a:rPr lang="tr-TR" dirty="0" err="1" smtClean="0"/>
              <a:t>kararlar,mecliste</a:t>
            </a:r>
            <a:r>
              <a:rPr lang="tr-TR" dirty="0" smtClean="0"/>
              <a:t> toplanan yurttaşlar tarafından ,olağan </a:t>
            </a:r>
            <a:r>
              <a:rPr lang="tr-TR" dirty="0" err="1" smtClean="0"/>
              <a:t>yolla,yani</a:t>
            </a:r>
            <a:r>
              <a:rPr lang="tr-TR" dirty="0" smtClean="0"/>
              <a:t> halka açık bir tartışmadan sonra alınır.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52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tr-TR" dirty="0" smtClean="0"/>
              <a:t> Kronoloji cetveli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66682"/>
            <a:ext cx="8825659" cy="4591318"/>
          </a:xfrm>
        </p:spPr>
        <p:txBody>
          <a:bodyPr>
            <a:noAutofit/>
          </a:bodyPr>
          <a:lstStyle/>
          <a:p>
            <a:r>
              <a:rPr lang="tr-TR" sz="1400" dirty="0" smtClean="0"/>
              <a:t>M.Ö. 495  </a:t>
            </a:r>
            <a:r>
              <a:rPr lang="tr-TR" sz="1400" dirty="0" err="1" smtClean="0"/>
              <a:t>Perikles’in</a:t>
            </a:r>
            <a:r>
              <a:rPr lang="tr-TR" sz="1400" dirty="0" smtClean="0"/>
              <a:t> doğumu</a:t>
            </a:r>
          </a:p>
          <a:p>
            <a:r>
              <a:rPr lang="tr-TR" sz="1400" dirty="0" smtClean="0"/>
              <a:t>M.Ö. 472  </a:t>
            </a:r>
            <a:r>
              <a:rPr lang="tr-TR" sz="1400" dirty="0" err="1" smtClean="0"/>
              <a:t>Perikles’in</a:t>
            </a:r>
            <a:r>
              <a:rPr lang="tr-TR" sz="1400" dirty="0" smtClean="0"/>
              <a:t> </a:t>
            </a:r>
            <a:r>
              <a:rPr lang="tr-TR" sz="1400" dirty="0" err="1" smtClean="0"/>
              <a:t>Aiskhylos’un</a:t>
            </a:r>
            <a:r>
              <a:rPr lang="tr-TR" sz="1400" dirty="0" smtClean="0"/>
              <a:t> Persler oyununun </a:t>
            </a:r>
            <a:r>
              <a:rPr lang="tr-TR" sz="1400" dirty="0" err="1" smtClean="0"/>
              <a:t>khoregos’luğunu</a:t>
            </a:r>
            <a:r>
              <a:rPr lang="tr-TR" sz="1400" dirty="0" smtClean="0"/>
              <a:t>       üstlenmesi ve kamu yaşamına adım atması</a:t>
            </a:r>
          </a:p>
          <a:p>
            <a:r>
              <a:rPr lang="tr-TR" sz="1400" dirty="0" smtClean="0"/>
              <a:t>M.Ö. 470  </a:t>
            </a:r>
            <a:r>
              <a:rPr lang="tr-TR" sz="1400" dirty="0" err="1" smtClean="0"/>
              <a:t>Perikles</a:t>
            </a:r>
            <a:r>
              <a:rPr lang="tr-TR" sz="1400" dirty="0" smtClean="0"/>
              <a:t>’’in politik yaşama girişi</a:t>
            </a:r>
          </a:p>
          <a:p>
            <a:r>
              <a:rPr lang="tr-TR" sz="1400" dirty="0" smtClean="0"/>
              <a:t>M.Ö. 463  </a:t>
            </a:r>
            <a:r>
              <a:rPr lang="tr-TR" sz="1400" dirty="0" err="1" smtClean="0"/>
              <a:t>Perikles’iin</a:t>
            </a:r>
            <a:r>
              <a:rPr lang="tr-TR" sz="1400" dirty="0" smtClean="0"/>
              <a:t> </a:t>
            </a:r>
            <a:r>
              <a:rPr lang="tr-TR" sz="1400" dirty="0" err="1" smtClean="0"/>
              <a:t>Kimon’a</a:t>
            </a:r>
            <a:r>
              <a:rPr lang="tr-TR" sz="1400" dirty="0" smtClean="0"/>
              <a:t> halk adına dava açması</a:t>
            </a:r>
          </a:p>
          <a:p>
            <a:r>
              <a:rPr lang="tr-TR" sz="1400" dirty="0" smtClean="0"/>
              <a:t>M.Ö. 462  </a:t>
            </a:r>
            <a:r>
              <a:rPr lang="tr-TR" sz="1400" dirty="0" err="1" smtClean="0"/>
              <a:t>Areopagos</a:t>
            </a:r>
            <a:r>
              <a:rPr lang="tr-TR" sz="1400" dirty="0" smtClean="0"/>
              <a:t> reformları ve </a:t>
            </a:r>
            <a:r>
              <a:rPr lang="tr-TR" sz="1400" dirty="0" err="1" smtClean="0"/>
              <a:t>Kimon’un</a:t>
            </a:r>
            <a:r>
              <a:rPr lang="tr-TR" sz="1400" dirty="0" smtClean="0"/>
              <a:t> sürgünü</a:t>
            </a:r>
          </a:p>
          <a:p>
            <a:r>
              <a:rPr lang="tr-TR" sz="1400" dirty="0" smtClean="0"/>
              <a:t>M.Ö. 458  </a:t>
            </a:r>
            <a:r>
              <a:rPr lang="tr-TR" sz="1400" dirty="0" err="1" smtClean="0"/>
              <a:t>Perikles’in</a:t>
            </a:r>
            <a:r>
              <a:rPr lang="tr-TR" sz="1400" dirty="0" smtClean="0"/>
              <a:t> oğlu </a:t>
            </a:r>
            <a:r>
              <a:rPr lang="tr-TR" sz="1400" dirty="0" err="1" smtClean="0"/>
              <a:t>Ksantippos’un</a:t>
            </a:r>
            <a:r>
              <a:rPr lang="tr-TR" sz="1400" dirty="0" smtClean="0"/>
              <a:t> doğumu</a:t>
            </a:r>
          </a:p>
          <a:p>
            <a:r>
              <a:rPr lang="tr-TR" sz="1400" dirty="0" smtClean="0"/>
              <a:t>M.Ö. 454  </a:t>
            </a:r>
            <a:r>
              <a:rPr lang="tr-TR" sz="1400" dirty="0" err="1" smtClean="0"/>
              <a:t>Perikles’in</a:t>
            </a:r>
            <a:r>
              <a:rPr lang="tr-TR" sz="1400" dirty="0" smtClean="0"/>
              <a:t>  </a:t>
            </a:r>
            <a:r>
              <a:rPr lang="tr-TR" sz="1400" dirty="0" err="1" smtClean="0"/>
              <a:t>Korinthos</a:t>
            </a:r>
            <a:r>
              <a:rPr lang="tr-TR" sz="1400" dirty="0" smtClean="0"/>
              <a:t> körfezi çevresine seferleri</a:t>
            </a:r>
          </a:p>
          <a:p>
            <a:r>
              <a:rPr lang="tr-TR" sz="1400" dirty="0" smtClean="0"/>
              <a:t>M.Ö.454   Birlik hazinesinin Atina’ya nakledilmesi</a:t>
            </a:r>
          </a:p>
          <a:p>
            <a:r>
              <a:rPr lang="tr-TR" sz="1400" dirty="0" smtClean="0"/>
              <a:t>M.Ö. 451   </a:t>
            </a:r>
            <a:r>
              <a:rPr lang="tr-TR" sz="1400" dirty="0" err="1" smtClean="0"/>
              <a:t>Perikles’in</a:t>
            </a:r>
            <a:r>
              <a:rPr lang="tr-TR" sz="1400" dirty="0" smtClean="0"/>
              <a:t> Yurttaşlık Yasası</a:t>
            </a:r>
          </a:p>
          <a:p>
            <a:r>
              <a:rPr lang="tr-TR" sz="1400" dirty="0" smtClean="0"/>
              <a:t>M.Ö. 447  </a:t>
            </a:r>
            <a:r>
              <a:rPr lang="tr-TR" sz="1400" dirty="0" err="1" smtClean="0"/>
              <a:t>Parthenon</a:t>
            </a:r>
            <a:r>
              <a:rPr lang="tr-TR" sz="1400" dirty="0" smtClean="0"/>
              <a:t> inşaatının başlaması; Atina’nın </a:t>
            </a:r>
            <a:r>
              <a:rPr lang="tr-TR" sz="1400" dirty="0" err="1" smtClean="0"/>
              <a:t>Koronia’da</a:t>
            </a:r>
            <a:r>
              <a:rPr lang="tr-TR" sz="1400" dirty="0" smtClean="0"/>
              <a:t> </a:t>
            </a:r>
            <a:r>
              <a:rPr lang="tr-TR" sz="1400" dirty="0" err="1" smtClean="0"/>
              <a:t>yenilmesi,Perikles’in</a:t>
            </a:r>
            <a:r>
              <a:rPr lang="tr-TR" sz="1400" dirty="0" smtClean="0"/>
              <a:t> seferi ve      </a:t>
            </a:r>
            <a:r>
              <a:rPr lang="tr-TR" sz="1400" dirty="0" err="1" smtClean="0"/>
              <a:t>Khersonesos</a:t>
            </a:r>
            <a:r>
              <a:rPr lang="tr-TR" sz="1400" dirty="0" smtClean="0"/>
              <a:t> </a:t>
            </a:r>
            <a:r>
              <a:rPr lang="tr-TR" sz="1400" dirty="0" err="1" smtClean="0"/>
              <a:t>klerukhiası</a:t>
            </a:r>
            <a:endParaRPr lang="tr-TR" sz="1400" dirty="0" smtClean="0"/>
          </a:p>
          <a:p>
            <a:r>
              <a:rPr lang="tr-TR" sz="1400" dirty="0" smtClean="0"/>
              <a:t>M.Ö. 446  Atina ve </a:t>
            </a:r>
            <a:r>
              <a:rPr lang="tr-TR" sz="1400" dirty="0" err="1"/>
              <a:t>S</a:t>
            </a:r>
            <a:r>
              <a:rPr lang="tr-TR" sz="1400" dirty="0" err="1" smtClean="0"/>
              <a:t>parta</a:t>
            </a:r>
            <a:r>
              <a:rPr lang="tr-TR" sz="1400" dirty="0" smtClean="0"/>
              <a:t> arasında ‘Otuz Yıl Barışı’</a:t>
            </a:r>
          </a:p>
          <a:p>
            <a:r>
              <a:rPr lang="tr-TR" sz="1400" dirty="0" smtClean="0"/>
              <a:t>M.Ö.445-443 Orta Uzun Surların inşası</a:t>
            </a:r>
          </a:p>
          <a:p>
            <a:endParaRPr lang="tr-TR" sz="1400" dirty="0" smtClean="0"/>
          </a:p>
          <a:p>
            <a:pPr marL="0" indent="0">
              <a:buNone/>
            </a:pPr>
            <a:endParaRPr lang="tr-TR" sz="1400" dirty="0" smtClean="0"/>
          </a:p>
          <a:p>
            <a:pPr marL="0" indent="0">
              <a:buNone/>
            </a:pPr>
            <a:endParaRPr lang="tr-TR" sz="1400" dirty="0" smtClean="0"/>
          </a:p>
          <a:p>
            <a:pPr marL="0" indent="0">
              <a:buNone/>
            </a:pPr>
            <a:r>
              <a:rPr lang="tr-TR" sz="1400" dirty="0" smtClean="0"/>
              <a:t> 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3340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Kronoloji cetveli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M.Ö. 435(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tr-TR" dirty="0"/>
              <a:t>) </a:t>
            </a:r>
            <a:r>
              <a:rPr lang="tr-TR" dirty="0" err="1"/>
              <a:t>Perikles’in</a:t>
            </a:r>
            <a:r>
              <a:rPr lang="tr-TR" dirty="0"/>
              <a:t> Karadeniz seferi</a:t>
            </a:r>
          </a:p>
          <a:p>
            <a:r>
              <a:rPr lang="tr-TR" dirty="0"/>
              <a:t>M.Ö. 433  Atina’nın </a:t>
            </a:r>
            <a:r>
              <a:rPr lang="tr-TR" dirty="0" err="1"/>
              <a:t>Korkyra’ya</a:t>
            </a:r>
            <a:r>
              <a:rPr lang="tr-TR" dirty="0"/>
              <a:t> </a:t>
            </a:r>
            <a:r>
              <a:rPr lang="tr-TR" dirty="0" err="1"/>
              <a:t>yardımı,Sybota</a:t>
            </a:r>
            <a:r>
              <a:rPr lang="tr-TR" dirty="0"/>
              <a:t> savaşı ve </a:t>
            </a:r>
            <a:r>
              <a:rPr lang="tr-TR" dirty="0" err="1"/>
              <a:t>Sparta’da</a:t>
            </a:r>
            <a:r>
              <a:rPr lang="tr-TR" dirty="0"/>
              <a:t> </a:t>
            </a:r>
            <a:r>
              <a:rPr lang="tr-TR" dirty="0" err="1"/>
              <a:t>Peleponnesos</a:t>
            </a:r>
            <a:r>
              <a:rPr lang="tr-TR" dirty="0"/>
              <a:t> </a:t>
            </a:r>
            <a:r>
              <a:rPr lang="tr-TR" dirty="0" err="1"/>
              <a:t>Bbirliği</a:t>
            </a:r>
            <a:r>
              <a:rPr lang="tr-TR" dirty="0"/>
              <a:t> Kongresi</a:t>
            </a:r>
          </a:p>
          <a:p>
            <a:r>
              <a:rPr lang="tr-TR" dirty="0"/>
              <a:t>M.Ö. 432-431 Kış: Atina’ya elçilerin </a:t>
            </a:r>
            <a:r>
              <a:rPr lang="tr-TR" dirty="0" err="1"/>
              <a:t>gitmesi,Perikles’in</a:t>
            </a:r>
            <a:r>
              <a:rPr lang="tr-TR" dirty="0"/>
              <a:t> </a:t>
            </a:r>
            <a:r>
              <a:rPr lang="tr-TR" dirty="0" err="1"/>
              <a:t>Megara</a:t>
            </a:r>
            <a:r>
              <a:rPr lang="tr-TR" dirty="0"/>
              <a:t> </a:t>
            </a:r>
            <a:r>
              <a:rPr lang="tr-TR" dirty="0" err="1"/>
              <a:t>kararnanesinin</a:t>
            </a:r>
            <a:r>
              <a:rPr lang="tr-TR" dirty="0"/>
              <a:t> kaldırılmasına karşı </a:t>
            </a:r>
            <a:r>
              <a:rPr lang="tr-TR" dirty="0" smtClean="0"/>
              <a:t>çıkması</a:t>
            </a:r>
          </a:p>
          <a:p>
            <a:r>
              <a:rPr lang="tr-TR" dirty="0" smtClean="0"/>
              <a:t>M.Ö.431  </a:t>
            </a:r>
            <a:r>
              <a:rPr lang="tr-TR" dirty="0" err="1"/>
              <a:t>Mayıs:Peleponnesosların</a:t>
            </a:r>
            <a:r>
              <a:rPr lang="tr-TR" dirty="0"/>
              <a:t> </a:t>
            </a:r>
            <a:r>
              <a:rPr lang="tr-TR" dirty="0" err="1"/>
              <a:t>Attika’yı</a:t>
            </a:r>
            <a:r>
              <a:rPr lang="tr-TR" dirty="0"/>
              <a:t> </a:t>
            </a:r>
            <a:r>
              <a:rPr lang="tr-TR" dirty="0" err="1"/>
              <a:t>istilası.Yaz</a:t>
            </a:r>
            <a:r>
              <a:rPr lang="tr-TR" dirty="0"/>
              <a:t> : Atinalıların </a:t>
            </a:r>
            <a:r>
              <a:rPr lang="tr-TR" dirty="0" err="1"/>
              <a:t>Peloponnesos’a</a:t>
            </a:r>
            <a:r>
              <a:rPr lang="tr-TR" dirty="0"/>
              <a:t> seferi ve </a:t>
            </a:r>
            <a:r>
              <a:rPr lang="tr-TR" dirty="0" err="1"/>
              <a:t>Aigina</a:t>
            </a:r>
            <a:r>
              <a:rPr lang="tr-TR" dirty="0"/>
              <a:t> adasının boşaltılması.3 Ağustos : Güneş tutulması . Sonbahar: </a:t>
            </a:r>
            <a:r>
              <a:rPr lang="tr-TR" dirty="0" err="1"/>
              <a:t>Atinanıların</a:t>
            </a:r>
            <a:r>
              <a:rPr lang="tr-TR" dirty="0"/>
              <a:t> </a:t>
            </a:r>
            <a:r>
              <a:rPr lang="tr-TR" dirty="0" err="1"/>
              <a:t>Megara’yı</a:t>
            </a:r>
            <a:r>
              <a:rPr lang="tr-TR" dirty="0"/>
              <a:t> </a:t>
            </a:r>
            <a:r>
              <a:rPr lang="tr-TR" dirty="0" smtClean="0"/>
              <a:t>istilası</a:t>
            </a:r>
          </a:p>
          <a:p>
            <a:r>
              <a:rPr lang="tr-TR" dirty="0" smtClean="0"/>
              <a:t>M.Ö.430 </a:t>
            </a:r>
            <a:r>
              <a:rPr lang="tr-TR" dirty="0"/>
              <a:t>İlkbahar:  Atina’da veba salgınını </a:t>
            </a:r>
            <a:r>
              <a:rPr lang="tr-TR" dirty="0" err="1"/>
              <a:t>başlaması;ikinci</a:t>
            </a:r>
            <a:r>
              <a:rPr lang="tr-TR" dirty="0"/>
              <a:t> </a:t>
            </a:r>
            <a:r>
              <a:rPr lang="tr-TR" dirty="0" err="1"/>
              <a:t>Peloponesos</a:t>
            </a:r>
            <a:r>
              <a:rPr lang="tr-TR" dirty="0"/>
              <a:t> istilasının </a:t>
            </a:r>
            <a:r>
              <a:rPr lang="tr-TR" dirty="0" err="1"/>
              <a:t>başlaması;Perikles’in</a:t>
            </a:r>
            <a:r>
              <a:rPr lang="tr-TR" dirty="0"/>
              <a:t> </a:t>
            </a:r>
            <a:r>
              <a:rPr lang="tr-TR" dirty="0" err="1"/>
              <a:t>Epidauros</a:t>
            </a:r>
            <a:r>
              <a:rPr lang="tr-TR" dirty="0"/>
              <a:t> </a:t>
            </a:r>
            <a:r>
              <a:rPr lang="tr-TR" dirty="0" err="1"/>
              <a:t>seferi;Potidaia’yı</a:t>
            </a:r>
            <a:r>
              <a:rPr lang="tr-TR" dirty="0"/>
              <a:t> kuşatma </a:t>
            </a:r>
            <a:r>
              <a:rPr lang="tr-TR" dirty="0" err="1"/>
              <a:t>girişimi.Yaz:Perikles’in</a:t>
            </a:r>
            <a:r>
              <a:rPr lang="tr-TR" dirty="0"/>
              <a:t> görevden </a:t>
            </a:r>
            <a:r>
              <a:rPr lang="tr-TR" dirty="0" err="1"/>
              <a:t>alınması;Perikles’in</a:t>
            </a:r>
            <a:r>
              <a:rPr lang="tr-TR" dirty="0"/>
              <a:t> oğulları </a:t>
            </a:r>
            <a:r>
              <a:rPr lang="tr-TR" dirty="0" err="1"/>
              <a:t>Ksantipphos</a:t>
            </a:r>
            <a:r>
              <a:rPr lang="tr-TR" dirty="0"/>
              <a:t> ve </a:t>
            </a:r>
            <a:r>
              <a:rPr lang="tr-TR" dirty="0" err="1"/>
              <a:t>Paralos,kız</a:t>
            </a:r>
            <a:r>
              <a:rPr lang="tr-TR" dirty="0"/>
              <a:t> kardeşi ve </a:t>
            </a:r>
            <a:r>
              <a:rPr lang="tr-TR" dirty="0" err="1"/>
              <a:t>diğre</a:t>
            </a:r>
            <a:r>
              <a:rPr lang="tr-TR" dirty="0"/>
              <a:t> yakınlarının vebadan </a:t>
            </a:r>
            <a:r>
              <a:rPr lang="tr-TR" dirty="0" smtClean="0"/>
              <a:t>ölmesi</a:t>
            </a:r>
          </a:p>
          <a:p>
            <a:r>
              <a:rPr lang="tr-TR" dirty="0" smtClean="0"/>
              <a:t>M.Ö</a:t>
            </a:r>
            <a:r>
              <a:rPr lang="tr-TR" dirty="0"/>
              <a:t>. 429(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tr-TR" dirty="0"/>
              <a:t>)  </a:t>
            </a:r>
            <a:r>
              <a:rPr lang="tr-TR" dirty="0" err="1"/>
              <a:t>Perikles’in</a:t>
            </a:r>
            <a:r>
              <a:rPr lang="tr-TR" dirty="0"/>
              <a:t> yeniden </a:t>
            </a:r>
            <a:r>
              <a:rPr lang="tr-TR" dirty="0" err="1"/>
              <a:t>strategos</a:t>
            </a:r>
            <a:r>
              <a:rPr lang="tr-TR" dirty="0"/>
              <a:t> seçilmesi ;gayrimeşru oğlunun yurttaşlığa kabul edilmesi için </a:t>
            </a:r>
            <a:r>
              <a:rPr lang="tr-TR" dirty="0" smtClean="0"/>
              <a:t>yalvarması</a:t>
            </a:r>
          </a:p>
          <a:p>
            <a:r>
              <a:rPr lang="tr-TR" dirty="0" smtClean="0"/>
              <a:t>M.Ö</a:t>
            </a:r>
            <a:r>
              <a:rPr lang="tr-TR" dirty="0"/>
              <a:t>. 429 Sonbahar: </a:t>
            </a:r>
            <a:r>
              <a:rPr lang="tr-TR" dirty="0" err="1"/>
              <a:t>Perikles’in</a:t>
            </a:r>
            <a:r>
              <a:rPr lang="tr-TR" dirty="0"/>
              <a:t> ölümü</a:t>
            </a:r>
          </a:p>
        </p:txBody>
      </p:sp>
    </p:spTree>
    <p:extLst>
      <p:ext uri="{BB962C8B-B14F-4D97-AF65-F5344CB8AC3E}">
        <p14:creationId xmlns:p14="http://schemas.microsoft.com/office/powerpoint/2010/main" val="29617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Ayşen Sina, Atinalı </a:t>
            </a:r>
            <a:r>
              <a:rPr lang="tr-TR" dirty="0" err="1" smtClean="0"/>
              <a:t>Perikles</a:t>
            </a:r>
            <a:r>
              <a:rPr lang="tr-TR" dirty="0" smtClean="0"/>
              <a:t> yaşamı ve dönemi .Ankara </a:t>
            </a:r>
            <a:r>
              <a:rPr lang="tr-TR" dirty="0" err="1" smtClean="0"/>
              <a:t>Tiydem</a:t>
            </a:r>
            <a:r>
              <a:rPr lang="tr-TR" dirty="0" smtClean="0"/>
              <a:t> yayıncılık 2011</a:t>
            </a:r>
          </a:p>
          <a:p>
            <a:r>
              <a:rPr lang="tr-TR" dirty="0" err="1" smtClean="0"/>
              <a:t>Gerard</a:t>
            </a:r>
            <a:r>
              <a:rPr lang="tr-TR" dirty="0" smtClean="0"/>
              <a:t> </a:t>
            </a:r>
            <a:r>
              <a:rPr lang="tr-TR" dirty="0" err="1" smtClean="0"/>
              <a:t>Messadie</a:t>
            </a:r>
            <a:r>
              <a:rPr lang="tr-TR" dirty="0" smtClean="0"/>
              <a:t>, Sokrates’in karısı .İstanbul Doğan kitap 7. baskı</a:t>
            </a:r>
          </a:p>
          <a:p>
            <a:r>
              <a:rPr lang="tr-TR" dirty="0" err="1" smtClean="0"/>
              <a:t>Plutark</a:t>
            </a:r>
            <a:r>
              <a:rPr lang="tr-TR" dirty="0" smtClean="0"/>
              <a:t>, </a:t>
            </a:r>
            <a:r>
              <a:rPr lang="tr-TR" dirty="0" err="1" smtClean="0"/>
              <a:t>Perikles-Fabius</a:t>
            </a:r>
            <a:r>
              <a:rPr lang="tr-TR" dirty="0" smtClean="0"/>
              <a:t> (çeviren Meriç Mete) İstanbul idea yayınları</a:t>
            </a:r>
          </a:p>
          <a:p>
            <a:r>
              <a:rPr lang="tr-TR" dirty="0" smtClean="0"/>
              <a:t>Jean Pierre </a:t>
            </a:r>
            <a:r>
              <a:rPr lang="tr-TR" dirty="0" err="1" smtClean="0"/>
              <a:t>Vernant</a:t>
            </a:r>
            <a:r>
              <a:rPr lang="tr-TR" dirty="0" smtClean="0"/>
              <a:t>, Eski Yunan’da Mit ve </a:t>
            </a:r>
            <a:r>
              <a:rPr lang="tr-TR" dirty="0" err="1" smtClean="0"/>
              <a:t>Toplum.İstanbul</a:t>
            </a:r>
            <a:r>
              <a:rPr lang="tr-TR" dirty="0" smtClean="0"/>
              <a:t> Alfa yayınları,s.46</a:t>
            </a:r>
          </a:p>
          <a:p>
            <a:r>
              <a:rPr lang="tr-TR" dirty="0" smtClean="0"/>
              <a:t>www.felsefetasi.org</a:t>
            </a:r>
          </a:p>
          <a:p>
            <a:r>
              <a:rPr lang="tr-TR" dirty="0" smtClean="0"/>
              <a:t>www.wikipedia.org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72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y1e3Ik9nr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03053" y="761112"/>
            <a:ext cx="5512158" cy="42539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1203" y="5253438"/>
            <a:ext cx="36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4" action="ppaction://hlinksldjump"/>
              </a:rPr>
              <a:t>https://youtu.be/DDlWwsu6qps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92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</a:t>
            </a:r>
            <a:r>
              <a:rPr lang="tr-TR" dirty="0" smtClean="0"/>
              <a:t>çindekiler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1-Perikles’in ailesi , gençlik yılları ve eğitimi</a:t>
            </a:r>
          </a:p>
          <a:p>
            <a:r>
              <a:rPr lang="tr-TR" dirty="0" smtClean="0"/>
              <a:t>2-Perikles’in reformları</a:t>
            </a:r>
          </a:p>
          <a:p>
            <a:r>
              <a:rPr lang="tr-TR" dirty="0" smtClean="0"/>
              <a:t>3-Perikles’in askeri ve politik rakipleri</a:t>
            </a:r>
          </a:p>
          <a:p>
            <a:r>
              <a:rPr lang="tr-TR" dirty="0" smtClean="0"/>
              <a:t>4-Komutan ve </a:t>
            </a:r>
            <a:r>
              <a:rPr lang="tr-TR" dirty="0" err="1" smtClean="0"/>
              <a:t>stratejist</a:t>
            </a:r>
            <a:r>
              <a:rPr lang="tr-TR" dirty="0" smtClean="0"/>
              <a:t> </a:t>
            </a:r>
            <a:r>
              <a:rPr lang="tr-TR" dirty="0" err="1" smtClean="0"/>
              <a:t>Perikles</a:t>
            </a:r>
            <a:endParaRPr lang="tr-TR" dirty="0" smtClean="0"/>
          </a:p>
          <a:p>
            <a:r>
              <a:rPr lang="tr-TR" dirty="0" smtClean="0"/>
              <a:t>5-Perikles döneminde Atina</a:t>
            </a:r>
          </a:p>
          <a:p>
            <a:r>
              <a:rPr lang="tr-TR" dirty="0" smtClean="0"/>
              <a:t>6-Perikles’in özel yaşamı ve dostları</a:t>
            </a:r>
          </a:p>
          <a:p>
            <a:r>
              <a:rPr lang="tr-TR" dirty="0" smtClean="0"/>
              <a:t>7-Kaynakça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68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798490"/>
            <a:ext cx="8761413" cy="1023809"/>
          </a:xfrm>
        </p:spPr>
        <p:txBody>
          <a:bodyPr/>
          <a:lstStyle/>
          <a:p>
            <a:pPr algn="ctr"/>
            <a:r>
              <a:rPr lang="tr-TR" dirty="0" smtClean="0"/>
              <a:t>Bölüm I- </a:t>
            </a:r>
            <a:r>
              <a:rPr lang="tr-TR" dirty="0" err="1" smtClean="0"/>
              <a:t>Perikles’in</a:t>
            </a:r>
            <a:r>
              <a:rPr lang="tr-TR" dirty="0" smtClean="0"/>
              <a:t> </a:t>
            </a:r>
            <a:r>
              <a:rPr lang="tr-TR" dirty="0" err="1" smtClean="0"/>
              <a:t>ailesi,gençlik</a:t>
            </a:r>
            <a:r>
              <a:rPr lang="tr-TR" dirty="0" smtClean="0"/>
              <a:t> yılları ve eğitimi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Demokrasinin babası kabul edilen </a:t>
            </a:r>
            <a:r>
              <a:rPr lang="tr-TR" dirty="0" err="1" smtClean="0"/>
              <a:t>Perikle</a:t>
            </a:r>
            <a:r>
              <a:rPr lang="tr-TR" dirty="0" err="1"/>
              <a:t>s</a:t>
            </a:r>
            <a:r>
              <a:rPr lang="tr-TR" dirty="0" err="1" smtClean="0"/>
              <a:t>’in</a:t>
            </a:r>
            <a:r>
              <a:rPr lang="tr-TR" dirty="0" smtClean="0"/>
              <a:t> doğum tarihi(M.Ö.495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tr-TR" dirty="0" smtClean="0"/>
              <a:t>)kesin olarak bilinmemektedir. </a:t>
            </a:r>
            <a:r>
              <a:rPr lang="tr-TR" dirty="0" err="1" smtClean="0"/>
              <a:t>Plutarkhos</a:t>
            </a:r>
            <a:r>
              <a:rPr lang="tr-TR" dirty="0" smtClean="0"/>
              <a:t> ‘</a:t>
            </a:r>
            <a:r>
              <a:rPr lang="tr-TR" dirty="0" err="1" smtClean="0"/>
              <a:t>Perikle</a:t>
            </a:r>
            <a:r>
              <a:rPr lang="tr-TR" dirty="0" err="1"/>
              <a:t>s</a:t>
            </a:r>
            <a:r>
              <a:rPr lang="tr-TR" dirty="0" err="1" smtClean="0"/>
              <a:t>’in</a:t>
            </a:r>
            <a:r>
              <a:rPr lang="tr-TR" dirty="0" smtClean="0"/>
              <a:t> atalarının </a:t>
            </a:r>
            <a:r>
              <a:rPr lang="tr-TR" dirty="0" err="1" smtClean="0"/>
              <a:t>Kholargos</a:t>
            </a:r>
            <a:r>
              <a:rPr lang="tr-TR" dirty="0" smtClean="0"/>
              <a:t> </a:t>
            </a:r>
            <a:r>
              <a:rPr lang="tr-TR" dirty="0" err="1" smtClean="0"/>
              <a:t>demosuna</a:t>
            </a:r>
            <a:r>
              <a:rPr lang="tr-TR" dirty="0" smtClean="0"/>
              <a:t> ait </a:t>
            </a:r>
            <a:r>
              <a:rPr lang="tr-TR" dirty="0" err="1" smtClean="0"/>
              <a:t>Akamantis</a:t>
            </a:r>
            <a:r>
              <a:rPr lang="tr-TR" dirty="0" smtClean="0"/>
              <a:t> kabilesine ait olduğunu </a:t>
            </a:r>
            <a:r>
              <a:rPr lang="tr-TR" dirty="0" err="1" smtClean="0"/>
              <a:t>söyler.’Babasının</a:t>
            </a:r>
            <a:r>
              <a:rPr lang="tr-TR" dirty="0" smtClean="0"/>
              <a:t> adı </a:t>
            </a:r>
            <a:r>
              <a:rPr lang="tr-TR" dirty="0" err="1" smtClean="0"/>
              <a:t>Ksanthippos</a:t>
            </a:r>
            <a:r>
              <a:rPr lang="tr-TR" dirty="0" smtClean="0"/>
              <a:t>, annesi ise </a:t>
            </a:r>
            <a:r>
              <a:rPr lang="tr-TR" dirty="0" err="1" smtClean="0"/>
              <a:t>Alkmaionid</a:t>
            </a:r>
            <a:r>
              <a:rPr lang="tr-TR" dirty="0" smtClean="0"/>
              <a:t> soyundan </a:t>
            </a:r>
            <a:r>
              <a:rPr lang="tr-TR" dirty="0" err="1" smtClean="0"/>
              <a:t>Agariste’dir.Herodotos’a</a:t>
            </a:r>
            <a:r>
              <a:rPr lang="tr-TR" dirty="0" smtClean="0"/>
              <a:t> göre ise </a:t>
            </a:r>
            <a:r>
              <a:rPr lang="tr-TR" dirty="0" err="1" smtClean="0"/>
              <a:t>Perikles’in</a:t>
            </a:r>
            <a:r>
              <a:rPr lang="tr-TR" dirty="0" smtClean="0"/>
              <a:t> annesi </a:t>
            </a:r>
            <a:r>
              <a:rPr lang="tr-TR" dirty="0" err="1" smtClean="0"/>
              <a:t>Agariste</a:t>
            </a:r>
            <a:r>
              <a:rPr lang="tr-TR" dirty="0" smtClean="0"/>
              <a:t> değildir.</a:t>
            </a:r>
          </a:p>
          <a:p>
            <a:r>
              <a:rPr lang="tr-TR" dirty="0" smtClean="0"/>
              <a:t> Çocukluğunda babası </a:t>
            </a:r>
            <a:r>
              <a:rPr lang="tr-TR" dirty="0" err="1" smtClean="0"/>
              <a:t>Perikles’i</a:t>
            </a:r>
            <a:r>
              <a:rPr lang="tr-TR" dirty="0" smtClean="0"/>
              <a:t> ağabeyi </a:t>
            </a:r>
            <a:r>
              <a:rPr lang="tr-TR" dirty="0" err="1" smtClean="0"/>
              <a:t>Ariphron’un</a:t>
            </a:r>
            <a:r>
              <a:rPr lang="tr-TR" dirty="0" smtClean="0"/>
              <a:t> yanına iyi yetişmesi için göndermiş ,ama altı ay geçmeden </a:t>
            </a:r>
            <a:r>
              <a:rPr lang="tr-TR" dirty="0" err="1" smtClean="0"/>
              <a:t>Ariphron</a:t>
            </a:r>
            <a:r>
              <a:rPr lang="tr-TR" dirty="0" smtClean="0"/>
              <a:t> hiçbir işe yaramadığını söyleyerek O’nu geri göndermiştir.</a:t>
            </a:r>
          </a:p>
          <a:p>
            <a:r>
              <a:rPr lang="tr-TR" dirty="0" err="1" smtClean="0"/>
              <a:t>Perikles’in</a:t>
            </a:r>
            <a:r>
              <a:rPr lang="tr-TR" dirty="0" smtClean="0"/>
              <a:t> babası ilk </a:t>
            </a:r>
            <a:r>
              <a:rPr lang="tr-TR" dirty="0" err="1" smtClean="0"/>
              <a:t>ostrakismos’a</a:t>
            </a:r>
            <a:r>
              <a:rPr lang="tr-TR" dirty="0" smtClean="0"/>
              <a:t> uğrayan kişi olarak da kaynaklarda belirtilir.</a:t>
            </a:r>
          </a:p>
          <a:p>
            <a:r>
              <a:rPr lang="tr-TR" dirty="0" smtClean="0"/>
              <a:t>Babası ve </a:t>
            </a:r>
            <a:r>
              <a:rPr lang="tr-TR" dirty="0" err="1" smtClean="0"/>
              <a:t>Miltiades</a:t>
            </a:r>
            <a:r>
              <a:rPr lang="tr-TR" dirty="0" smtClean="0"/>
              <a:t> arasındaki düşmanlık </a:t>
            </a:r>
            <a:r>
              <a:rPr lang="tr-TR" dirty="0" err="1" smtClean="0"/>
              <a:t>Perikles</a:t>
            </a:r>
            <a:r>
              <a:rPr lang="tr-TR" dirty="0" smtClean="0"/>
              <a:t> ve </a:t>
            </a:r>
            <a:r>
              <a:rPr lang="tr-TR" dirty="0" err="1" smtClean="0"/>
              <a:t>Kimon</a:t>
            </a:r>
            <a:r>
              <a:rPr lang="tr-TR" dirty="0" smtClean="0"/>
              <a:t> arasında da görülür.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93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Çocukluğunda anne soyundan </a:t>
            </a:r>
            <a:r>
              <a:rPr lang="tr-TR" dirty="0" err="1" smtClean="0"/>
              <a:t>demos’un</a:t>
            </a:r>
            <a:r>
              <a:rPr lang="tr-TR" dirty="0" smtClean="0"/>
              <a:t> Atina politikaları üzerindeki büyük gücünü ve önemini öğrenmişti. Babasından ise koşullara göre strateji </a:t>
            </a:r>
            <a:r>
              <a:rPr lang="tr-TR" dirty="0" err="1" smtClean="0"/>
              <a:t>belirleme,risk</a:t>
            </a:r>
            <a:r>
              <a:rPr lang="tr-TR" dirty="0" smtClean="0"/>
              <a:t> alma cesaret ve becerisini adeta bir ödül olarak almıştır.</a:t>
            </a:r>
          </a:p>
          <a:p>
            <a:r>
              <a:rPr lang="tr-TR" dirty="0" smtClean="0"/>
              <a:t>Gençlik yılları ile ilgili olarak ünlü tragedya yazarı </a:t>
            </a:r>
            <a:r>
              <a:rPr lang="tr-TR" dirty="0" err="1" smtClean="0"/>
              <a:t>Aiskhylos’un</a:t>
            </a:r>
            <a:r>
              <a:rPr lang="tr-TR" dirty="0" smtClean="0"/>
              <a:t> bir fragmanda </a:t>
            </a:r>
            <a:r>
              <a:rPr lang="tr-TR" dirty="0" err="1" smtClean="0"/>
              <a:t>Perikles’in</a:t>
            </a:r>
            <a:r>
              <a:rPr lang="tr-TR" dirty="0" smtClean="0"/>
              <a:t> Persler oyununun </a:t>
            </a:r>
            <a:r>
              <a:rPr lang="tr-TR" dirty="0" err="1" smtClean="0"/>
              <a:t>khoregos’luğunu</a:t>
            </a:r>
            <a:r>
              <a:rPr lang="tr-TR" dirty="0" smtClean="0"/>
              <a:t> üstlendiğini tesadüfen öğreniriz. </a:t>
            </a:r>
            <a:r>
              <a:rPr lang="tr-TR" dirty="0" err="1" smtClean="0"/>
              <a:t>Dionysos</a:t>
            </a:r>
            <a:r>
              <a:rPr lang="tr-TR" dirty="0" smtClean="0"/>
              <a:t> şenliklerinde hazırladığı </a:t>
            </a:r>
            <a:r>
              <a:rPr lang="tr-TR" dirty="0" err="1" smtClean="0"/>
              <a:t>koristler</a:t>
            </a:r>
            <a:r>
              <a:rPr lang="tr-TR" dirty="0" smtClean="0"/>
              <a:t> ile, başında tacı onur locasında oturma hakkıdır bu. Kendi korosunun kazanıp kazanmadığını bilemiyoruz</a:t>
            </a:r>
            <a:r>
              <a:rPr lang="tr-TR" dirty="0"/>
              <a:t> </a:t>
            </a:r>
            <a:r>
              <a:rPr lang="tr-TR" dirty="0" smtClean="0"/>
              <a:t>fakat bir devlet adamının kamu etkinliğine katıldığını gösteren en eski belge olması bakımından önemlidir.</a:t>
            </a:r>
          </a:p>
          <a:p>
            <a:r>
              <a:rPr lang="tr-TR" dirty="0" smtClean="0"/>
              <a:t>Anne soyundan </a:t>
            </a:r>
            <a:r>
              <a:rPr lang="tr-TR" dirty="0" err="1" smtClean="0"/>
              <a:t>Themistokles’in</a:t>
            </a:r>
            <a:r>
              <a:rPr lang="tr-TR" dirty="0" smtClean="0"/>
              <a:t> Atina’nın üstünlüğü için deniz gücüne sahip olması </a:t>
            </a:r>
            <a:r>
              <a:rPr lang="tr-TR" dirty="0" err="1" smtClean="0"/>
              <a:t>Perikles’i</a:t>
            </a:r>
            <a:r>
              <a:rPr lang="tr-TR" dirty="0" smtClean="0"/>
              <a:t> genç yaşında çok etkilemiştir.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53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Perikles</a:t>
            </a:r>
            <a:r>
              <a:rPr lang="tr-TR" dirty="0" smtClean="0"/>
              <a:t> ‘</a:t>
            </a:r>
            <a:r>
              <a:rPr lang="tr-TR" dirty="0" err="1" smtClean="0"/>
              <a:t>agathos</a:t>
            </a:r>
            <a:r>
              <a:rPr lang="tr-TR" dirty="0" smtClean="0"/>
              <a:t>’ insanın erdem ve ahlak yapısı ve ‘</a:t>
            </a:r>
            <a:r>
              <a:rPr lang="tr-TR" dirty="0" err="1" smtClean="0"/>
              <a:t>kalos’bedenin</a:t>
            </a:r>
            <a:r>
              <a:rPr lang="tr-TR" dirty="0" smtClean="0"/>
              <a:t> sağlıklı ve güzel yapısı  bakımından iyi yetiştirilmiş bir </a:t>
            </a:r>
            <a:r>
              <a:rPr lang="tr-TR" dirty="0" err="1" smtClean="0"/>
              <a:t>gençtir.İlk</a:t>
            </a:r>
            <a:r>
              <a:rPr lang="tr-TR" dirty="0" smtClean="0"/>
              <a:t> müzik derslerini de </a:t>
            </a:r>
            <a:r>
              <a:rPr lang="tr-TR" dirty="0" err="1" smtClean="0"/>
              <a:t>Damon’dan</a:t>
            </a:r>
            <a:r>
              <a:rPr lang="tr-TR" dirty="0" smtClean="0"/>
              <a:t> aldığı bilinir. Ruhunun </a:t>
            </a:r>
            <a:r>
              <a:rPr lang="tr-TR" dirty="0" err="1" smtClean="0"/>
              <a:t>hareketleri,tukusu,sevinç</a:t>
            </a:r>
            <a:r>
              <a:rPr lang="tr-TR" dirty="0" smtClean="0"/>
              <a:t> ve hüznünü yansıtma biçimlerine aynı zamanda bir sofist olan </a:t>
            </a:r>
            <a:r>
              <a:rPr lang="tr-TR" dirty="0" err="1" smtClean="0"/>
              <a:t>Damon’dan</a:t>
            </a:r>
            <a:r>
              <a:rPr lang="tr-TR" dirty="0" smtClean="0"/>
              <a:t> aldığı derslerin katkısı büyük olmuştur.</a:t>
            </a:r>
          </a:p>
          <a:p>
            <a:r>
              <a:rPr lang="tr-TR" dirty="0" err="1" smtClean="0"/>
              <a:t>Thukydides</a:t>
            </a:r>
            <a:r>
              <a:rPr lang="tr-TR" dirty="0" smtClean="0"/>
              <a:t> Bir </a:t>
            </a:r>
            <a:r>
              <a:rPr lang="tr-TR" dirty="0" err="1" smtClean="0"/>
              <a:t>demogog’tan</a:t>
            </a:r>
            <a:r>
              <a:rPr lang="tr-TR" dirty="0" smtClean="0"/>
              <a:t> bir öndere dönüşmesinde ‘o çiçekli ve yumuşak melodinin yerine tekerkliğe özgü devlet </a:t>
            </a:r>
            <a:r>
              <a:rPr lang="tr-TR" dirty="0" err="1" smtClean="0"/>
              <a:t>adamlığnın</a:t>
            </a:r>
            <a:r>
              <a:rPr lang="tr-TR" dirty="0" smtClean="0"/>
              <a:t> yüksek ve duru notasına geçti ‘derken aldığı eğitime esaslı bir gönderme yapar.</a:t>
            </a:r>
          </a:p>
          <a:p>
            <a:r>
              <a:rPr lang="tr-TR" dirty="0" err="1" smtClean="0"/>
              <a:t>Anaksagoras</a:t>
            </a:r>
            <a:r>
              <a:rPr lang="tr-TR" dirty="0" smtClean="0"/>
              <a:t> ise bir doğa fizikçisi olarak </a:t>
            </a:r>
            <a:r>
              <a:rPr lang="tr-TR" dirty="0" err="1" smtClean="0"/>
              <a:t>Perikles’i</a:t>
            </a:r>
            <a:r>
              <a:rPr lang="tr-TR" dirty="0" smtClean="0"/>
              <a:t> derinden etkilemiştir.M.Ö.431 deki güneş tutulmasında </a:t>
            </a:r>
            <a:r>
              <a:rPr lang="tr-TR" dirty="0" err="1" smtClean="0"/>
              <a:t>Perikles</a:t>
            </a:r>
            <a:r>
              <a:rPr lang="tr-TR" dirty="0" smtClean="0"/>
              <a:t> hocasının bu hesaplamasını bildiğinden hiç telaşa kapılmamış soğukkanlılığını korumuştur.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08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Anaksagoras’tan</a:t>
            </a:r>
            <a:r>
              <a:rPr lang="tr-TR" dirty="0" smtClean="0"/>
              <a:t> hitabet </a:t>
            </a:r>
            <a:r>
              <a:rPr lang="tr-TR" dirty="0" err="1" smtClean="0"/>
              <a:t>sanatını,bilimsel</a:t>
            </a:r>
            <a:r>
              <a:rPr lang="tr-TR" dirty="0" smtClean="0"/>
              <a:t> </a:t>
            </a:r>
            <a:r>
              <a:rPr lang="tr-TR" dirty="0" err="1" smtClean="0"/>
              <a:t>bilgiyi,yargı</a:t>
            </a:r>
            <a:r>
              <a:rPr lang="tr-TR" dirty="0" smtClean="0"/>
              <a:t> gücünü ve rasyonel olmayı </a:t>
            </a:r>
            <a:r>
              <a:rPr lang="tr-TR" dirty="0" err="1" smtClean="0"/>
              <a:t>öğrenmiştir.Damon’dan</a:t>
            </a:r>
            <a:r>
              <a:rPr lang="tr-TR" dirty="0" smtClean="0"/>
              <a:t> öğrendiği içsel yaratılar için harmoninin güçlü etkisiyle bunlar birleşince </a:t>
            </a:r>
            <a:r>
              <a:rPr lang="tr-TR" dirty="0" err="1" smtClean="0"/>
              <a:t>Perikles’in</a:t>
            </a:r>
            <a:r>
              <a:rPr lang="tr-TR" dirty="0" smtClean="0"/>
              <a:t> entelektüel dünyasının nasıl biçimlendiğini anlamak kolaylaşır. 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77" y="3863662"/>
            <a:ext cx="3643046" cy="289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II-</a:t>
            </a:r>
            <a:r>
              <a:rPr lang="tr-TR" dirty="0" err="1" smtClean="0"/>
              <a:t>Perikles’in</a:t>
            </a:r>
            <a:r>
              <a:rPr lang="tr-TR" dirty="0" smtClean="0"/>
              <a:t> Reformları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Demokrat partisinin lideri </a:t>
            </a:r>
            <a:r>
              <a:rPr lang="tr-TR" dirty="0" err="1" smtClean="0"/>
              <a:t>Ephialtes’in</a:t>
            </a:r>
            <a:r>
              <a:rPr lang="tr-TR" dirty="0" smtClean="0"/>
              <a:t>  Atina anayasasına yaptığı reformlar bilim dünyasının en çok </a:t>
            </a:r>
            <a:r>
              <a:rPr lang="tr-TR" dirty="0" err="1" smtClean="0"/>
              <a:t>tatışılan</a:t>
            </a:r>
            <a:r>
              <a:rPr lang="tr-TR" dirty="0" smtClean="0"/>
              <a:t> konularından </a:t>
            </a:r>
            <a:r>
              <a:rPr lang="tr-TR" dirty="0" err="1" smtClean="0"/>
              <a:t>biridir.Çünkü</a:t>
            </a:r>
            <a:r>
              <a:rPr lang="tr-TR" dirty="0" smtClean="0"/>
              <a:t> O Atina demokrasisinin kurucusu kabul edilen  </a:t>
            </a:r>
            <a:r>
              <a:rPr lang="tr-TR" dirty="0" err="1" smtClean="0"/>
              <a:t>Kleisthenes</a:t>
            </a:r>
            <a:r>
              <a:rPr lang="tr-TR" dirty="0" smtClean="0"/>
              <a:t> reformlarını barışçıl bir düzlemde yeniden yapılandırmıştır.</a:t>
            </a:r>
          </a:p>
          <a:p>
            <a:r>
              <a:rPr lang="tr-TR" dirty="0" smtClean="0"/>
              <a:t>Aristoteles, Politika adlı eserinde yasama organı olan </a:t>
            </a:r>
            <a:r>
              <a:rPr lang="tr-TR" dirty="0" err="1" smtClean="0"/>
              <a:t>Areopagos’un</a:t>
            </a:r>
            <a:r>
              <a:rPr lang="tr-TR" dirty="0" smtClean="0"/>
              <a:t> kaldırılmasında </a:t>
            </a:r>
            <a:r>
              <a:rPr lang="tr-TR" dirty="0" err="1" smtClean="0"/>
              <a:t>Ephialtes</a:t>
            </a:r>
            <a:r>
              <a:rPr lang="tr-TR" dirty="0" smtClean="0"/>
              <a:t> ile </a:t>
            </a:r>
            <a:r>
              <a:rPr lang="tr-TR" dirty="0" err="1" smtClean="0"/>
              <a:t>Perikles’in</a:t>
            </a:r>
            <a:r>
              <a:rPr lang="tr-TR" dirty="0" smtClean="0"/>
              <a:t> adını verir.</a:t>
            </a:r>
          </a:p>
          <a:p>
            <a:r>
              <a:rPr lang="tr-TR" dirty="0" smtClean="0"/>
              <a:t>Muhalif ve rakiplerini bertaraf eden </a:t>
            </a:r>
            <a:r>
              <a:rPr lang="tr-TR" dirty="0" err="1" smtClean="0"/>
              <a:t>Perikles</a:t>
            </a:r>
            <a:r>
              <a:rPr lang="tr-TR" dirty="0" smtClean="0"/>
              <a:t>, tüm Atinalıları tek bir politik çatı altında birleştirmeyi </a:t>
            </a:r>
            <a:r>
              <a:rPr lang="tr-TR" dirty="0" err="1" smtClean="0"/>
              <a:t>başarmış,M.Ö</a:t>
            </a:r>
            <a:r>
              <a:rPr lang="tr-TR" dirty="0" smtClean="0"/>
              <a:t>. 462’den M.Ö. 429 ‘a kadar, mevcut anayasada yapılan tüm </a:t>
            </a:r>
            <a:r>
              <a:rPr lang="tr-TR" dirty="0" err="1" smtClean="0"/>
              <a:t>değişkliklerin</a:t>
            </a:r>
            <a:r>
              <a:rPr lang="tr-TR" dirty="0" smtClean="0"/>
              <a:t> denetimini kendinde toplamıştır.</a:t>
            </a:r>
          </a:p>
          <a:p>
            <a:r>
              <a:rPr lang="tr-TR" dirty="0" smtClean="0"/>
              <a:t>Her yıl üst üste tam 15 kez </a:t>
            </a:r>
            <a:r>
              <a:rPr lang="tr-TR" dirty="0" err="1" smtClean="0"/>
              <a:t>stategos</a:t>
            </a:r>
            <a:r>
              <a:rPr lang="tr-TR" dirty="0" smtClean="0"/>
              <a:t> seçilmesini bir bakıma böylece diktatör oldu diye değerlendirenler vardır.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35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Halk mahkemelerinin kurulması,</a:t>
            </a:r>
          </a:p>
          <a:p>
            <a:r>
              <a:rPr lang="tr-TR" dirty="0" smtClean="0"/>
              <a:t>Jüri üyelerine ve devlet memurlarına ücret ödenmeye başlanması,</a:t>
            </a:r>
          </a:p>
          <a:p>
            <a:r>
              <a:rPr lang="tr-TR" dirty="0" err="1" smtClean="0"/>
              <a:t>Arkhon</a:t>
            </a:r>
            <a:r>
              <a:rPr lang="tr-TR" dirty="0" smtClean="0"/>
              <a:t> görevini üstlenenlerin yetkilerinin sınırlandırılması,</a:t>
            </a:r>
          </a:p>
          <a:p>
            <a:r>
              <a:rPr lang="tr-TR" dirty="0" smtClean="0"/>
              <a:t>Mülkiyet sınırlarının kaldırılması</a:t>
            </a:r>
          </a:p>
          <a:p>
            <a:r>
              <a:rPr lang="tr-TR" dirty="0" smtClean="0"/>
              <a:t>Memur atanması için kura çekme yöntemini uygulanması gibi değişiklikler ile halkın eksiksiz bir egemenlik kazanması sağlanmıştır.</a:t>
            </a:r>
          </a:p>
          <a:p>
            <a:r>
              <a:rPr lang="tr-TR" dirty="0" smtClean="0"/>
              <a:t>Tüm kral ve tiranlardan daha fazla bir gücü elinde bulunduran </a:t>
            </a:r>
            <a:r>
              <a:rPr lang="tr-TR" dirty="0" err="1" smtClean="0"/>
              <a:t>Perikles</a:t>
            </a:r>
            <a:r>
              <a:rPr lang="tr-TR" dirty="0" smtClean="0"/>
              <a:t> böylece Atina’yı tüm Yunan kentlerinin en zengini, büyüğü ve saygını yapan bir konuma yükselmiştir. Radikal demokrasi gelişmiştir.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75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2079</TotalTime>
  <Words>1637</Words>
  <Application>Microsoft Office PowerPoint</Application>
  <PresentationFormat>Widescreen</PresentationFormat>
  <Paragraphs>118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Ion Boardroom</vt:lpstr>
      <vt:lpstr>PERİKLES</vt:lpstr>
      <vt:lpstr>M.Ö. 495 – M.Ö. 429</vt:lpstr>
      <vt:lpstr>İçindekiler</vt:lpstr>
      <vt:lpstr>Bölüm I- Perikles’in ailesi,gençlik yılları ve eğitimi</vt:lpstr>
      <vt:lpstr>PowerPoint Presentation</vt:lpstr>
      <vt:lpstr>PowerPoint Presentation</vt:lpstr>
      <vt:lpstr>PowerPoint Presentation</vt:lpstr>
      <vt:lpstr>Bölüm II-Perikles’in Reformları</vt:lpstr>
      <vt:lpstr>PowerPoint Presentation</vt:lpstr>
      <vt:lpstr>PowerPoint Presentation</vt:lpstr>
      <vt:lpstr>Bölüm III-Perikles’in askeri ve politik rakipleri</vt:lpstr>
      <vt:lpstr>PowerPoint Presentation</vt:lpstr>
      <vt:lpstr>PowerPoint Presentation</vt:lpstr>
      <vt:lpstr>Bölüm IV- Komutan ve stratejist Perikles</vt:lpstr>
      <vt:lpstr>Tkhydides’in anlatımıyla Perikles’in Peloponnesos Savaşı stratejisi ve  söylevleri</vt:lpstr>
      <vt:lpstr>             Perikles döneminde Atina</vt:lpstr>
      <vt:lpstr>PowerPoint Presentation</vt:lpstr>
      <vt:lpstr>PowerPoint Presentation</vt:lpstr>
      <vt:lpstr>Parthenon</vt:lpstr>
      <vt:lpstr>Bölüm V- Perikles döneminde Atina</vt:lpstr>
      <vt:lpstr>Bölüm VI- Perkles’in özel yaşamı ve dostları</vt:lpstr>
      <vt:lpstr>Perikles’in sözlerinden örnekler :</vt:lpstr>
      <vt:lpstr> Kronoloji cetveli</vt:lpstr>
      <vt:lpstr> Kronoloji cetveli</vt:lpstr>
      <vt:lpstr>Kaynakça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Nuket EREN</dc:creator>
  <cp:lastModifiedBy>A. Nihat Berker</cp:lastModifiedBy>
  <cp:revision>96</cp:revision>
  <dcterms:created xsi:type="dcterms:W3CDTF">2019-03-13T11:34:06Z</dcterms:created>
  <dcterms:modified xsi:type="dcterms:W3CDTF">2019-03-21T07:59:07Z</dcterms:modified>
</cp:coreProperties>
</file>