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61" r:id="rId4"/>
    <p:sldId id="289" r:id="rId5"/>
    <p:sldId id="287"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80" r:id="rId21"/>
    <p:sldId id="281" r:id="rId22"/>
    <p:sldId id="288" r:id="rId23"/>
    <p:sldId id="260" r:id="rId24"/>
    <p:sldId id="283" r:id="rId25"/>
    <p:sldId id="28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06" autoAdjust="0"/>
    <p:restoredTop sz="94660"/>
  </p:normalViewPr>
  <p:slideViewPr>
    <p:cSldViewPr snapToGrid="0">
      <p:cViewPr varScale="1">
        <p:scale>
          <a:sx n="77" d="100"/>
          <a:sy n="77" d="100"/>
        </p:scale>
        <p:origin x="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B73EC052-6698-4FFB-8D49-8606A5C96287}" type="datetimeFigureOut">
              <a:rPr lang="en-US" smtClean="0"/>
              <a:t>4/18/2019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295706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B73EC052-6698-4FFB-8D49-8606A5C96287}" type="datetimeFigureOut">
              <a:rPr lang="en-US" smtClean="0"/>
              <a:t>4/18/2019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362889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B73EC052-6698-4FFB-8D49-8606A5C96287}" type="datetimeFigureOut">
              <a:rPr lang="en-US" smtClean="0"/>
              <a:t>4/18/2019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1261757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B73EC052-6698-4FFB-8D49-8606A5C96287}" type="datetimeFigureOut">
              <a:rPr lang="en-US" smtClean="0"/>
              <a:t>4/18/2019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770298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73EC052-6698-4FFB-8D49-8606A5C96287}" type="datetimeFigureOut">
              <a:rPr lang="en-US" smtClean="0"/>
              <a:t>4/18/2019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3775744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B73EC052-6698-4FFB-8D49-8606A5C96287}" type="datetimeFigureOut">
              <a:rPr lang="en-US" smtClean="0"/>
              <a:t>4/18/2019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1434639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B73EC052-6698-4FFB-8D49-8606A5C96287}" type="datetimeFigureOut">
              <a:rPr lang="en-US" smtClean="0"/>
              <a:t>4/18/2019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172573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B73EC052-6698-4FFB-8D49-8606A5C96287}" type="datetimeFigureOut">
              <a:rPr lang="en-US" smtClean="0"/>
              <a:t>4/18/2019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373641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3EC052-6698-4FFB-8D49-8606A5C96287}" type="datetimeFigureOut">
              <a:rPr lang="en-US" smtClean="0"/>
              <a:t>4/18/2019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18745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73EC052-6698-4FFB-8D49-8606A5C96287}" type="datetimeFigureOut">
              <a:rPr lang="en-US" smtClean="0"/>
              <a:t>4/18/2019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2896422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73EC052-6698-4FFB-8D49-8606A5C96287}" type="datetimeFigureOut">
              <a:rPr lang="en-US" smtClean="0"/>
              <a:t>4/18/2019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E269F9E-F2B9-4AD2-8EF6-7549FFEC4935}" type="slidenum">
              <a:rPr lang="en-US" smtClean="0"/>
              <a:t>‹#›</a:t>
            </a:fld>
            <a:endParaRPr lang="en-US"/>
          </a:p>
        </p:txBody>
      </p:sp>
    </p:spTree>
    <p:extLst>
      <p:ext uri="{BB962C8B-B14F-4D97-AF65-F5344CB8AC3E}">
        <p14:creationId xmlns:p14="http://schemas.microsoft.com/office/powerpoint/2010/main" val="1056140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EC052-6698-4FFB-8D49-8606A5C96287}" type="datetimeFigureOut">
              <a:rPr lang="en-US" smtClean="0"/>
              <a:t>4/18/2019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269F9E-F2B9-4AD2-8EF6-7549FFEC4935}" type="slidenum">
              <a:rPr lang="en-US" smtClean="0"/>
              <a:t>‹#›</a:t>
            </a:fld>
            <a:endParaRPr lang="en-US"/>
          </a:p>
        </p:txBody>
      </p:sp>
    </p:spTree>
    <p:extLst>
      <p:ext uri="{BB962C8B-B14F-4D97-AF65-F5344CB8AC3E}">
        <p14:creationId xmlns:p14="http://schemas.microsoft.com/office/powerpoint/2010/main" val="204172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file:///C:\Users\ayse.bilge\Downloads\1888-Topqapi_Sarayi_Muzesi_Islam_Minyaturleri-Filiz_Chaghman-Zeren_Tanindi-1979-155s%20(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nyildirim.wordpress.com/firdevs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8000" b="1" i="1" dirty="0" smtClean="0">
                <a:solidFill>
                  <a:srgbClr val="FF0000"/>
                </a:solidFill>
              </a:rPr>
              <a:t>Rüstem ve </a:t>
            </a:r>
            <a:r>
              <a:rPr lang="tr-TR" sz="8000" b="1" i="1" dirty="0" err="1" smtClean="0">
                <a:solidFill>
                  <a:srgbClr val="FF0000"/>
                </a:solidFill>
              </a:rPr>
              <a:t>Sohrab</a:t>
            </a:r>
            <a:endParaRPr lang="en-US" sz="8000" b="1" i="1" dirty="0">
              <a:solidFill>
                <a:srgbClr val="FF0000"/>
              </a:solidFill>
            </a:endParaRPr>
          </a:p>
        </p:txBody>
      </p:sp>
      <p:sp>
        <p:nvSpPr>
          <p:cNvPr id="3" name="Alt Başlık 2"/>
          <p:cNvSpPr>
            <a:spLocks noGrp="1"/>
          </p:cNvSpPr>
          <p:nvPr>
            <p:ph type="subTitle" idx="1"/>
          </p:nvPr>
        </p:nvSpPr>
        <p:spPr/>
        <p:txBody>
          <a:bodyPr>
            <a:normAutofit fontScale="77500" lnSpcReduction="20000"/>
          </a:bodyPr>
          <a:lstStyle/>
          <a:p>
            <a:endParaRPr lang="tr-TR" sz="8000" dirty="0" smtClean="0"/>
          </a:p>
          <a:p>
            <a:r>
              <a:rPr lang="tr-TR" sz="8000" dirty="0" smtClean="0"/>
              <a:t>Firdevsi – Şehname (1010)</a:t>
            </a:r>
            <a:endParaRPr lang="en-US" sz="8000" dirty="0"/>
          </a:p>
        </p:txBody>
      </p:sp>
    </p:spTree>
    <p:extLst>
      <p:ext uri="{BB962C8B-B14F-4D97-AF65-F5344CB8AC3E}">
        <p14:creationId xmlns:p14="http://schemas.microsoft.com/office/powerpoint/2010/main" val="385771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00B0F0"/>
                </a:solidFill>
              </a:rPr>
              <a:t>Zal</a:t>
            </a:r>
            <a:r>
              <a:rPr lang="tr-TR" dirty="0" smtClean="0">
                <a:solidFill>
                  <a:srgbClr val="00B0F0"/>
                </a:solidFill>
              </a:rPr>
              <a:t> kurtuluyor, sonra babasına dönüyor…</a:t>
            </a:r>
            <a:endParaRPr lang="en-US" dirty="0">
              <a:solidFill>
                <a:srgbClr val="00B0F0"/>
              </a:solidFill>
            </a:endParaRPr>
          </a:p>
        </p:txBody>
      </p:sp>
      <p:sp>
        <p:nvSpPr>
          <p:cNvPr id="3" name="İçerik Yer Tutucusu 2"/>
          <p:cNvSpPr>
            <a:spLocks noGrp="1"/>
          </p:cNvSpPr>
          <p:nvPr>
            <p:ph idx="1"/>
          </p:nvPr>
        </p:nvSpPr>
        <p:spPr/>
        <p:txBody>
          <a:bodyPr/>
          <a:lstStyle/>
          <a:p>
            <a:r>
              <a:rPr lang="tr-TR" dirty="0" smtClean="0"/>
              <a:t>«Babası şefkatini kesip onu oraya bir düşkün gibi bıraktırdı ama Tanrı onu himayesine aldı.  Dişi bir aslan onu emzirdi.»</a:t>
            </a:r>
          </a:p>
          <a:p>
            <a:r>
              <a:rPr lang="tr-TR" dirty="0" err="1" smtClean="0"/>
              <a:t>Simurg</a:t>
            </a:r>
            <a:r>
              <a:rPr lang="tr-TR" dirty="0" smtClean="0"/>
              <a:t> kuşu onu kendi yuvasına götürdü. «süt bulamayınca parmağının kanını emen bu küçük konuğuna avların en körpelerini yedirdi».</a:t>
            </a:r>
          </a:p>
          <a:p>
            <a:r>
              <a:rPr lang="tr-TR" dirty="0" smtClean="0"/>
              <a:t>Çocuk büyüdü gelişti, Neriman oğlu Sam’a ünlü oğlunun haberi  geldi.  Oğlunu almaya gitti.</a:t>
            </a:r>
          </a:p>
          <a:p>
            <a:r>
              <a:rPr lang="tr-TR" dirty="0" err="1" smtClean="0"/>
              <a:t>Simurg</a:t>
            </a:r>
            <a:r>
              <a:rPr lang="tr-TR" dirty="0" smtClean="0"/>
              <a:t>, </a:t>
            </a:r>
            <a:r>
              <a:rPr lang="tr-TR" dirty="0" err="1" smtClean="0"/>
              <a:t>Zal’a</a:t>
            </a:r>
            <a:r>
              <a:rPr lang="tr-TR" dirty="0" smtClean="0"/>
              <a:t> babasının yanına gitmesini söyledi, ona, başı sıkıştığında yardım istemesi için, kanadından 3 tüy verdi.</a:t>
            </a:r>
            <a:endParaRPr lang="tr-TR" dirty="0"/>
          </a:p>
          <a:p>
            <a:endParaRPr lang="en-US" dirty="0"/>
          </a:p>
        </p:txBody>
      </p:sp>
    </p:spTree>
    <p:extLst>
      <p:ext uri="{BB962C8B-B14F-4D97-AF65-F5344CB8AC3E}">
        <p14:creationId xmlns:p14="http://schemas.microsoft.com/office/powerpoint/2010/main" val="4063248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Zal</a:t>
            </a:r>
            <a:r>
              <a:rPr lang="tr-TR" dirty="0" smtClean="0">
                <a:solidFill>
                  <a:srgbClr val="FF0000"/>
                </a:solidFill>
              </a:rPr>
              <a:t> evleniyor…</a:t>
            </a:r>
            <a:endParaRPr lang="en-US"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err="1" smtClean="0">
                <a:solidFill>
                  <a:srgbClr val="00B0F0"/>
                </a:solidFill>
              </a:rPr>
              <a:t>Zal</a:t>
            </a:r>
            <a:r>
              <a:rPr lang="tr-TR" dirty="0" smtClean="0"/>
              <a:t> (veya </a:t>
            </a:r>
            <a:r>
              <a:rPr lang="tr-TR" dirty="0" err="1" smtClean="0"/>
              <a:t>Simurg’un</a:t>
            </a:r>
            <a:r>
              <a:rPr lang="tr-TR" dirty="0" smtClean="0"/>
              <a:t> taktığı adı ile </a:t>
            </a:r>
            <a:r>
              <a:rPr lang="tr-TR" dirty="0" smtClean="0">
                <a:solidFill>
                  <a:srgbClr val="00B0F0"/>
                </a:solidFill>
              </a:rPr>
              <a:t>Destan</a:t>
            </a:r>
            <a:r>
              <a:rPr lang="tr-TR" dirty="0" smtClean="0"/>
              <a:t>) çok iri yarı bir genç idi. </a:t>
            </a:r>
          </a:p>
          <a:p>
            <a:r>
              <a:rPr lang="tr-TR" dirty="0" err="1" smtClean="0">
                <a:solidFill>
                  <a:srgbClr val="00B0F0"/>
                </a:solidFill>
              </a:rPr>
              <a:t>Rudabe</a:t>
            </a:r>
            <a:r>
              <a:rPr lang="tr-TR" dirty="0" smtClean="0">
                <a:solidFill>
                  <a:srgbClr val="00B0F0"/>
                </a:solidFill>
              </a:rPr>
              <a:t> </a:t>
            </a:r>
            <a:r>
              <a:rPr lang="tr-TR" dirty="0" smtClean="0"/>
              <a:t>isimli bir kral kızı onun namını duydu ve onunla evlenmek istedi. Onunla görüşmek için </a:t>
            </a:r>
            <a:r>
              <a:rPr lang="tr-TR" dirty="0"/>
              <a:t>s</a:t>
            </a:r>
            <a:r>
              <a:rPr lang="tr-TR" dirty="0" smtClean="0"/>
              <a:t>açlarını kement gibi kaleden aşağı uzattı.  </a:t>
            </a:r>
            <a:r>
              <a:rPr lang="tr-TR" dirty="0" err="1" smtClean="0"/>
              <a:t>Zal</a:t>
            </a:r>
            <a:r>
              <a:rPr lang="tr-TR" dirty="0" smtClean="0"/>
              <a:t> ise kendi kement atarak yukarı çıktı.  Bir takım olaylardan sonra sonuçta aileler razı oldu ve evlendiler.</a:t>
            </a:r>
          </a:p>
          <a:p>
            <a:r>
              <a:rPr lang="tr-TR" dirty="0" smtClean="0"/>
              <a:t>«Beraber oturdular,  </a:t>
            </a:r>
            <a:r>
              <a:rPr lang="tr-TR" dirty="0" err="1" smtClean="0">
                <a:solidFill>
                  <a:srgbClr val="00B0F0"/>
                </a:solidFill>
              </a:rPr>
              <a:t>Zal</a:t>
            </a:r>
            <a:r>
              <a:rPr lang="tr-TR" dirty="0" smtClean="0">
                <a:solidFill>
                  <a:srgbClr val="00B0F0"/>
                </a:solidFill>
              </a:rPr>
              <a:t>-i Zer</a:t>
            </a:r>
            <a:r>
              <a:rPr lang="tr-TR" dirty="0" smtClean="0"/>
              <a:t>, </a:t>
            </a:r>
            <a:r>
              <a:rPr lang="tr-TR" dirty="0" err="1" smtClean="0"/>
              <a:t>Rudabe’nin</a:t>
            </a:r>
            <a:r>
              <a:rPr lang="tr-TR" dirty="0" smtClean="0"/>
              <a:t> başına bir taç giydirdi.  Aradan çok zaman geçmemişti ki, o alabildiğine boy atmış </a:t>
            </a:r>
            <a:r>
              <a:rPr lang="tr-TR" dirty="0" err="1" smtClean="0"/>
              <a:t>selvi</a:t>
            </a:r>
            <a:r>
              <a:rPr lang="tr-TR" dirty="0" smtClean="0"/>
              <a:t>, yemişini verdi»</a:t>
            </a:r>
          </a:p>
          <a:p>
            <a:r>
              <a:rPr lang="tr-TR" dirty="0" smtClean="0"/>
              <a:t>«Gönülleri aydınlatan baharı solarak, yüreği keder ve ıstırapla doldu. Karnındaki yük o kadar ağırdı ki, </a:t>
            </a:r>
            <a:r>
              <a:rPr lang="tr-TR" dirty="0" err="1" smtClean="0">
                <a:solidFill>
                  <a:srgbClr val="00B0F0"/>
                </a:solidFill>
              </a:rPr>
              <a:t>Rudabe</a:t>
            </a:r>
            <a:r>
              <a:rPr lang="tr-TR" dirty="0" err="1" smtClean="0"/>
              <a:t>’nin</a:t>
            </a:r>
            <a:r>
              <a:rPr lang="tr-TR" dirty="0" smtClean="0"/>
              <a:t> gözlerinden bir ırmak gibi kanlı yaşlar dökülüyordu»</a:t>
            </a:r>
          </a:p>
          <a:p>
            <a:endParaRPr lang="tr-TR" dirty="0" smtClean="0"/>
          </a:p>
        </p:txBody>
      </p:sp>
    </p:spTree>
    <p:extLst>
      <p:ext uri="{BB962C8B-B14F-4D97-AF65-F5344CB8AC3E}">
        <p14:creationId xmlns:p14="http://schemas.microsoft.com/office/powerpoint/2010/main" val="1854754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Ayrıntılı bir doğum sahnesi….</a:t>
            </a:r>
            <a:endParaRPr lang="en-US"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err="1" smtClean="0"/>
              <a:t>Zal’ın</a:t>
            </a:r>
            <a:r>
              <a:rPr lang="tr-TR" dirty="0" smtClean="0"/>
              <a:t> hatırına </a:t>
            </a:r>
            <a:r>
              <a:rPr lang="tr-TR" dirty="0" err="1" smtClean="0"/>
              <a:t>Simurg’un</a:t>
            </a:r>
            <a:r>
              <a:rPr lang="tr-TR" dirty="0" smtClean="0"/>
              <a:t> verdiği tüyler geldi, onları yakınca </a:t>
            </a:r>
            <a:r>
              <a:rPr lang="tr-TR" dirty="0" err="1" smtClean="0"/>
              <a:t>Simurg</a:t>
            </a:r>
            <a:r>
              <a:rPr lang="tr-TR" dirty="0" smtClean="0"/>
              <a:t> gözüktü, «senin ün peşinde koşan bir oğlun olacak, sen bana su renginde çelikten bir hançer, büyüden anlayan birini getir», dedi.</a:t>
            </a:r>
          </a:p>
          <a:p>
            <a:r>
              <a:rPr lang="tr-TR" dirty="0" smtClean="0"/>
              <a:t>Bir aya </a:t>
            </a:r>
            <a:r>
              <a:rPr lang="tr-TR" dirty="0" smtClean="0">
                <a:solidFill>
                  <a:srgbClr val="00B0F0"/>
                </a:solidFill>
              </a:rPr>
              <a:t>Rubeyde</a:t>
            </a:r>
            <a:r>
              <a:rPr lang="tr-TR" dirty="0" smtClean="0"/>
              <a:t> sarhoş edildi, (s 331)… çocuğun başını tabii yolundan ayırarak dışarı aldı, </a:t>
            </a:r>
          </a:p>
          <a:p>
            <a:r>
              <a:rPr lang="tr-TR" dirty="0" err="1" smtClean="0"/>
              <a:t>Rubeyde</a:t>
            </a:r>
            <a:r>
              <a:rPr lang="tr-TR" dirty="0" smtClean="0"/>
              <a:t> uyanınca çocuğun adını «kurtuldum» anlamında </a:t>
            </a:r>
            <a:r>
              <a:rPr lang="tr-TR" dirty="0" smtClean="0">
                <a:solidFill>
                  <a:srgbClr val="00B0F0"/>
                </a:solidFill>
              </a:rPr>
              <a:t>Rüstem </a:t>
            </a:r>
            <a:r>
              <a:rPr lang="tr-TR" dirty="0" smtClean="0"/>
              <a:t>koydu.</a:t>
            </a:r>
          </a:p>
          <a:p>
            <a:r>
              <a:rPr lang="tr-TR" dirty="0" smtClean="0"/>
              <a:t>Rüstem çok iri bir çocuk...  Onu temsil eden bir bebek yapıp dedesi </a:t>
            </a:r>
            <a:r>
              <a:rPr lang="en-US" dirty="0" smtClean="0">
                <a:solidFill>
                  <a:srgbClr val="00B0F0"/>
                </a:solidFill>
              </a:rPr>
              <a:t>Sam</a:t>
            </a:r>
            <a:r>
              <a:rPr lang="en-US" dirty="0" smtClean="0"/>
              <a:t> </a:t>
            </a:r>
            <a:r>
              <a:rPr lang="en-US" dirty="0"/>
              <a:t>a </a:t>
            </a:r>
            <a:r>
              <a:rPr lang="en-US" dirty="0" err="1" smtClean="0"/>
              <a:t>gönderiyorlar</a:t>
            </a:r>
            <a:r>
              <a:rPr lang="tr-TR" dirty="0" smtClean="0"/>
              <a:t>…</a:t>
            </a:r>
          </a:p>
          <a:p>
            <a:r>
              <a:rPr lang="tr-TR" dirty="0" smtClean="0"/>
              <a:t> Rüstem büyüyor  ve ünlü bir pehlivan oluyor…</a:t>
            </a:r>
            <a:endParaRPr lang="en-US" dirty="0"/>
          </a:p>
        </p:txBody>
      </p:sp>
    </p:spTree>
    <p:extLst>
      <p:ext uri="{BB962C8B-B14F-4D97-AF65-F5344CB8AC3E}">
        <p14:creationId xmlns:p14="http://schemas.microsoft.com/office/powerpoint/2010/main" val="57646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Rüstem’in hikayeleri</a:t>
            </a:r>
            <a:endParaRPr lang="en-US" dirty="0">
              <a:solidFill>
                <a:srgbClr val="FF0000"/>
              </a:solidFill>
            </a:endParaRPr>
          </a:p>
        </p:txBody>
      </p:sp>
      <p:sp>
        <p:nvSpPr>
          <p:cNvPr id="3" name="İçerik Yer Tutucusu 2"/>
          <p:cNvSpPr>
            <a:spLocks noGrp="1"/>
          </p:cNvSpPr>
          <p:nvPr>
            <p:ph idx="1"/>
          </p:nvPr>
        </p:nvSpPr>
        <p:spPr/>
        <p:txBody>
          <a:bodyPr/>
          <a:lstStyle/>
          <a:p>
            <a:r>
              <a:rPr lang="tr-TR" dirty="0" err="1" smtClean="0"/>
              <a:t>Iran’ın</a:t>
            </a:r>
            <a:r>
              <a:rPr lang="tr-TR" dirty="0" smtClean="0"/>
              <a:t> doğusunda Turan ülkesinde </a:t>
            </a:r>
            <a:r>
              <a:rPr lang="tr-TR" dirty="0" err="1" smtClean="0">
                <a:solidFill>
                  <a:srgbClr val="00B050"/>
                </a:solidFill>
              </a:rPr>
              <a:t>Efrasiyab</a:t>
            </a:r>
            <a:r>
              <a:rPr lang="tr-TR" dirty="0" smtClean="0">
                <a:solidFill>
                  <a:srgbClr val="00B050"/>
                </a:solidFill>
              </a:rPr>
              <a:t> </a:t>
            </a:r>
            <a:r>
              <a:rPr lang="tr-TR" dirty="0" smtClean="0"/>
              <a:t>isminde bir hükümdar var.</a:t>
            </a:r>
          </a:p>
          <a:p>
            <a:r>
              <a:rPr lang="tr-TR" dirty="0" err="1" smtClean="0"/>
              <a:t>Zal</a:t>
            </a:r>
            <a:r>
              <a:rPr lang="tr-TR" dirty="0" smtClean="0"/>
              <a:t> ve Rüstem </a:t>
            </a:r>
            <a:r>
              <a:rPr lang="tr-TR" dirty="0" err="1" smtClean="0"/>
              <a:t>Efrasiyab</a:t>
            </a:r>
            <a:r>
              <a:rPr lang="tr-TR" dirty="0" smtClean="0"/>
              <a:t> a karşı savaşıyorlar.  Rüstem çok özel ve  güçlü </a:t>
            </a:r>
            <a:r>
              <a:rPr lang="tr-TR" dirty="0" err="1" smtClean="0">
                <a:solidFill>
                  <a:srgbClr val="00B050"/>
                </a:solidFill>
              </a:rPr>
              <a:t>Rahş</a:t>
            </a:r>
            <a:r>
              <a:rPr lang="tr-TR" dirty="0" smtClean="0">
                <a:solidFill>
                  <a:srgbClr val="00B050"/>
                </a:solidFill>
              </a:rPr>
              <a:t> </a:t>
            </a:r>
            <a:r>
              <a:rPr lang="tr-TR" dirty="0" smtClean="0"/>
              <a:t>isminde bir ata sahip oluyor</a:t>
            </a:r>
          </a:p>
          <a:p>
            <a:r>
              <a:rPr lang="tr-TR" dirty="0" smtClean="0"/>
              <a:t> Rüstem bu savaşlarda bir fili öldürüyor ve Turan ülkesine zarar veriyor</a:t>
            </a:r>
          </a:p>
          <a:p>
            <a:r>
              <a:rPr lang="tr-TR" dirty="0" smtClean="0"/>
              <a:t>Bir kaleye tuz tüccarı kılığında giriyor,  gece halkı öldürüyor  ve kaleyi ele geçiriyor.</a:t>
            </a:r>
          </a:p>
          <a:p>
            <a:r>
              <a:rPr lang="tr-TR" dirty="0" smtClean="0"/>
              <a:t>Bir ayrıntı:  Kartalları kuzu eti ile besliyorlar,  aç bırakıyorlar. Direklerin ucuna kuzu etleri takıp kartalların bir tahtı uçurmasını sağlıyorlar.</a:t>
            </a:r>
          </a:p>
          <a:p>
            <a:endParaRPr lang="en-US" dirty="0"/>
          </a:p>
        </p:txBody>
      </p:sp>
    </p:spTree>
    <p:extLst>
      <p:ext uri="{BB962C8B-B14F-4D97-AF65-F5344CB8AC3E}">
        <p14:creationId xmlns:p14="http://schemas.microsoft.com/office/powerpoint/2010/main" val="1315554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Rüstem evleniyor…(2.cilt </a:t>
            </a:r>
            <a:r>
              <a:rPr lang="tr-TR" dirty="0">
                <a:solidFill>
                  <a:srgbClr val="FF0000"/>
                </a:solidFill>
              </a:rPr>
              <a:t>sayfa 286: </a:t>
            </a:r>
            <a:r>
              <a:rPr lang="tr-TR" dirty="0" smtClean="0">
                <a:solidFill>
                  <a:srgbClr val="FF0000"/>
                </a:solidFill>
              </a:rPr>
              <a:t>) </a:t>
            </a:r>
            <a:endParaRPr lang="en-US" dirty="0">
              <a:solidFill>
                <a:srgbClr val="FF0000"/>
              </a:solidFill>
            </a:endParaRPr>
          </a:p>
        </p:txBody>
      </p:sp>
      <p:sp>
        <p:nvSpPr>
          <p:cNvPr id="3" name="İçerik Yer Tutucusu 2"/>
          <p:cNvSpPr>
            <a:spLocks noGrp="1"/>
          </p:cNvSpPr>
          <p:nvPr>
            <p:ph idx="1"/>
          </p:nvPr>
        </p:nvSpPr>
        <p:spPr/>
        <p:txBody>
          <a:bodyPr>
            <a:normAutofit/>
          </a:bodyPr>
          <a:lstStyle/>
          <a:p>
            <a:pPr fontAlgn="base"/>
            <a:r>
              <a:rPr lang="en-US" dirty="0" err="1" smtClean="0"/>
              <a:t>Rüstem</a:t>
            </a:r>
            <a:r>
              <a:rPr lang="tr-TR" dirty="0" smtClean="0"/>
              <a:t>’</a:t>
            </a:r>
            <a:r>
              <a:rPr lang="en-US" dirty="0" err="1" smtClean="0"/>
              <a:t>i</a:t>
            </a:r>
            <a:r>
              <a:rPr lang="tr-TR" dirty="0" smtClean="0"/>
              <a:t>n</a:t>
            </a:r>
            <a:r>
              <a:rPr lang="en-US" dirty="0" smtClean="0"/>
              <a:t>  </a:t>
            </a:r>
            <a:r>
              <a:rPr lang="en-US" dirty="0" err="1"/>
              <a:t>atı</a:t>
            </a:r>
            <a:r>
              <a:rPr lang="en-US" dirty="0"/>
              <a:t> </a:t>
            </a:r>
            <a:r>
              <a:rPr lang="tr-TR" dirty="0" err="1">
                <a:solidFill>
                  <a:srgbClr val="00B050"/>
                </a:solidFill>
              </a:rPr>
              <a:t>R</a:t>
            </a:r>
            <a:r>
              <a:rPr lang="en-US" dirty="0" err="1" smtClean="0">
                <a:solidFill>
                  <a:srgbClr val="00B050"/>
                </a:solidFill>
              </a:rPr>
              <a:t>ehş</a:t>
            </a:r>
            <a:r>
              <a:rPr lang="en-US" dirty="0" smtClean="0">
                <a:solidFill>
                  <a:srgbClr val="00B050"/>
                </a:solidFill>
              </a:rPr>
              <a:t> </a:t>
            </a:r>
            <a:r>
              <a:rPr lang="tr-TR" dirty="0" err="1"/>
              <a:t>T</a:t>
            </a:r>
            <a:r>
              <a:rPr lang="en-US" dirty="0" err="1" smtClean="0"/>
              <a:t>ürkler</a:t>
            </a:r>
            <a:r>
              <a:rPr lang="en-US" dirty="0" smtClean="0"/>
              <a:t> </a:t>
            </a:r>
            <a:r>
              <a:rPr lang="tr-TR" dirty="0" smtClean="0"/>
              <a:t>tarafından kaçırılıyor, atın peşinde S</a:t>
            </a:r>
            <a:r>
              <a:rPr lang="en-US" dirty="0" err="1" smtClean="0"/>
              <a:t>emerkand</a:t>
            </a:r>
            <a:r>
              <a:rPr lang="en-US" dirty="0" smtClean="0"/>
              <a:t> </a:t>
            </a:r>
            <a:r>
              <a:rPr lang="en-US" dirty="0" err="1" smtClean="0"/>
              <a:t>padişahının</a:t>
            </a:r>
            <a:r>
              <a:rPr lang="tr-TR" dirty="0" smtClean="0"/>
              <a:t> yanına gidiyor. Padişahın kızı </a:t>
            </a:r>
            <a:r>
              <a:rPr lang="tr-TR" dirty="0" smtClean="0">
                <a:solidFill>
                  <a:srgbClr val="00B050"/>
                </a:solidFill>
              </a:rPr>
              <a:t>T</a:t>
            </a:r>
            <a:r>
              <a:rPr lang="en-US" dirty="0" err="1" smtClean="0">
                <a:solidFill>
                  <a:srgbClr val="00B050"/>
                </a:solidFill>
              </a:rPr>
              <a:t>ehmine</a:t>
            </a:r>
            <a:r>
              <a:rPr lang="en-US" dirty="0" smtClean="0">
                <a:solidFill>
                  <a:srgbClr val="00B050"/>
                </a:solidFill>
              </a:rPr>
              <a:t> </a:t>
            </a:r>
            <a:r>
              <a:rPr lang="tr-TR" dirty="0" smtClean="0"/>
              <a:t>onu </a:t>
            </a:r>
            <a:r>
              <a:rPr lang="en-US" dirty="0" err="1" smtClean="0"/>
              <a:t>sarhoş</a:t>
            </a:r>
            <a:r>
              <a:rPr lang="en-US" dirty="0" smtClean="0"/>
              <a:t> </a:t>
            </a:r>
            <a:r>
              <a:rPr lang="en-US" dirty="0" err="1"/>
              <a:t>edip</a:t>
            </a:r>
            <a:r>
              <a:rPr lang="en-US" dirty="0"/>
              <a:t> </a:t>
            </a:r>
            <a:r>
              <a:rPr lang="en-US" dirty="0" err="1"/>
              <a:t>odasına</a:t>
            </a:r>
            <a:r>
              <a:rPr lang="en-US" dirty="0"/>
              <a:t> </a:t>
            </a:r>
            <a:r>
              <a:rPr lang="en-US" dirty="0" err="1"/>
              <a:t>gidiyor</a:t>
            </a:r>
            <a:endParaRPr lang="en-US" dirty="0"/>
          </a:p>
          <a:p>
            <a:pPr fontAlgn="base"/>
            <a:r>
              <a:rPr lang="tr-TR" dirty="0"/>
              <a:t>R</a:t>
            </a:r>
            <a:r>
              <a:rPr lang="tr-TR" dirty="0" smtClean="0"/>
              <a:t>üstem </a:t>
            </a:r>
            <a:r>
              <a:rPr lang="tr-TR" dirty="0"/>
              <a:t>k</a:t>
            </a:r>
            <a:r>
              <a:rPr lang="en-US" dirty="0" err="1" smtClean="0"/>
              <a:t>ızı</a:t>
            </a:r>
            <a:r>
              <a:rPr lang="en-US" dirty="0" smtClean="0"/>
              <a:t> </a:t>
            </a:r>
            <a:r>
              <a:rPr lang="en-US" dirty="0" err="1"/>
              <a:t>babasından</a:t>
            </a:r>
            <a:r>
              <a:rPr lang="en-US" dirty="0"/>
              <a:t> </a:t>
            </a:r>
            <a:r>
              <a:rPr lang="en-US" dirty="0" err="1" smtClean="0"/>
              <a:t>istiyor</a:t>
            </a:r>
            <a:r>
              <a:rPr lang="tr-TR" dirty="0" smtClean="0"/>
              <a:t>, sonra </a:t>
            </a:r>
            <a:r>
              <a:rPr lang="en-US" dirty="0" err="1" smtClean="0"/>
              <a:t>atını</a:t>
            </a:r>
            <a:r>
              <a:rPr lang="en-US" dirty="0" smtClean="0"/>
              <a:t> </a:t>
            </a:r>
            <a:r>
              <a:rPr lang="en-US" dirty="0" err="1"/>
              <a:t>alıp</a:t>
            </a:r>
            <a:r>
              <a:rPr lang="en-US" dirty="0"/>
              <a:t> </a:t>
            </a:r>
            <a:r>
              <a:rPr lang="en-US" dirty="0" err="1" smtClean="0"/>
              <a:t>gidiyor</a:t>
            </a:r>
            <a:r>
              <a:rPr lang="tr-TR" dirty="0" smtClean="0"/>
              <a:t>,</a:t>
            </a:r>
            <a:r>
              <a:rPr lang="en-US" dirty="0" smtClean="0"/>
              <a:t> </a:t>
            </a:r>
            <a:r>
              <a:rPr lang="en-US" dirty="0" err="1"/>
              <a:t>kolundaki</a:t>
            </a:r>
            <a:r>
              <a:rPr lang="en-US" dirty="0"/>
              <a:t> </a:t>
            </a:r>
            <a:r>
              <a:rPr lang="tr-TR" dirty="0" smtClean="0"/>
              <a:t>«</a:t>
            </a:r>
            <a:r>
              <a:rPr lang="en-US" dirty="0" err="1" smtClean="0"/>
              <a:t>mihre</a:t>
            </a:r>
            <a:r>
              <a:rPr lang="tr-TR" dirty="0" smtClean="0"/>
              <a:t>»</a:t>
            </a:r>
            <a:r>
              <a:rPr lang="en-US" dirty="0" smtClean="0"/>
              <a:t> </a:t>
            </a:r>
            <a:r>
              <a:rPr lang="en-US" dirty="0" err="1" smtClean="0"/>
              <a:t>yi</a:t>
            </a:r>
            <a:r>
              <a:rPr lang="tr-TR" dirty="0" smtClean="0"/>
              <a:t>, çocuğu olursa işaret diye</a:t>
            </a:r>
            <a:r>
              <a:rPr lang="en-US" dirty="0" smtClean="0"/>
              <a:t> </a:t>
            </a:r>
            <a:r>
              <a:rPr lang="en-US" dirty="0" err="1"/>
              <a:t>ona</a:t>
            </a:r>
            <a:r>
              <a:rPr lang="en-US" dirty="0"/>
              <a:t> </a:t>
            </a:r>
            <a:r>
              <a:rPr lang="en-US" dirty="0" err="1" smtClean="0"/>
              <a:t>veriyor</a:t>
            </a:r>
            <a:endParaRPr lang="en-US" dirty="0"/>
          </a:p>
          <a:p>
            <a:pPr fontAlgn="base"/>
            <a:r>
              <a:rPr lang="en-US" dirty="0" err="1"/>
              <a:t>Sührab</a:t>
            </a:r>
            <a:r>
              <a:rPr lang="en-US" dirty="0"/>
              <a:t> </a:t>
            </a:r>
            <a:r>
              <a:rPr lang="en-US" dirty="0" err="1" smtClean="0"/>
              <a:t>doğuyor</a:t>
            </a:r>
            <a:r>
              <a:rPr lang="tr-TR" dirty="0" smtClean="0"/>
              <a:t>. Baba </a:t>
            </a:r>
            <a:r>
              <a:rPr lang="en-US" dirty="0" err="1" smtClean="0"/>
              <a:t>doğum</a:t>
            </a:r>
            <a:r>
              <a:rPr lang="en-US" dirty="0" smtClean="0"/>
              <a:t> </a:t>
            </a:r>
            <a:r>
              <a:rPr lang="en-US" dirty="0" err="1" smtClean="0"/>
              <a:t>hediye</a:t>
            </a:r>
            <a:r>
              <a:rPr lang="tr-TR" dirty="0" err="1" smtClean="0"/>
              <a:t>leri</a:t>
            </a:r>
            <a:r>
              <a:rPr lang="tr-TR" dirty="0" smtClean="0"/>
              <a:t> </a:t>
            </a:r>
            <a:r>
              <a:rPr lang="en-US" dirty="0" err="1" smtClean="0"/>
              <a:t>gönderiyor</a:t>
            </a:r>
            <a:r>
              <a:rPr lang="tr-TR" dirty="0" smtClean="0"/>
              <a:t>.</a:t>
            </a:r>
          </a:p>
          <a:p>
            <a:pPr fontAlgn="base"/>
            <a:r>
              <a:rPr lang="tr-TR" dirty="0" err="1" smtClean="0"/>
              <a:t>Sührab</a:t>
            </a:r>
            <a:r>
              <a:rPr lang="tr-TR" dirty="0" smtClean="0"/>
              <a:t> büyüyor. </a:t>
            </a:r>
            <a:r>
              <a:rPr lang="tr-TR" dirty="0" err="1" smtClean="0"/>
              <a:t>Tehmine’nin</a:t>
            </a:r>
            <a:r>
              <a:rPr lang="tr-TR" dirty="0" smtClean="0"/>
              <a:t> başka çocukları da var.  </a:t>
            </a:r>
          </a:p>
          <a:p>
            <a:pPr fontAlgn="base"/>
            <a:r>
              <a:rPr lang="tr-TR" dirty="0" err="1" smtClean="0"/>
              <a:t>Sührab</a:t>
            </a:r>
            <a:r>
              <a:rPr lang="tr-TR" dirty="0" smtClean="0"/>
              <a:t> kardeşlerinden farklı olduğunu, babasının kim olduğunu soruyor.</a:t>
            </a:r>
          </a:p>
          <a:p>
            <a:pPr fontAlgn="base"/>
            <a:endParaRPr lang="tr-TR" dirty="0" smtClean="0"/>
          </a:p>
          <a:p>
            <a:pPr marL="0" indent="0" fontAlgn="base">
              <a:buNone/>
            </a:pPr>
            <a:endParaRPr lang="en-US" dirty="0"/>
          </a:p>
        </p:txBody>
      </p:sp>
    </p:spTree>
    <p:extLst>
      <p:ext uri="{BB962C8B-B14F-4D97-AF65-F5344CB8AC3E}">
        <p14:creationId xmlns:p14="http://schemas.microsoft.com/office/powerpoint/2010/main" val="595969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Sührab</a:t>
            </a:r>
            <a:r>
              <a:rPr lang="tr-TR" dirty="0" smtClean="0">
                <a:solidFill>
                  <a:srgbClr val="FF0000"/>
                </a:solidFill>
              </a:rPr>
              <a:t> babasını bulmaya gidiyor….</a:t>
            </a:r>
            <a:endParaRPr lang="en-US" dirty="0">
              <a:solidFill>
                <a:srgbClr val="FF0000"/>
              </a:solidFill>
            </a:endParaRPr>
          </a:p>
        </p:txBody>
      </p:sp>
      <p:sp>
        <p:nvSpPr>
          <p:cNvPr id="3" name="İçerik Yer Tutucusu 2"/>
          <p:cNvSpPr>
            <a:spLocks noGrp="1"/>
          </p:cNvSpPr>
          <p:nvPr>
            <p:ph idx="1"/>
          </p:nvPr>
        </p:nvSpPr>
        <p:spPr/>
        <p:txBody>
          <a:bodyPr>
            <a:normAutofit fontScale="92500"/>
          </a:bodyPr>
          <a:lstStyle/>
          <a:p>
            <a:pPr fontAlgn="base"/>
            <a:r>
              <a:rPr lang="tr-TR" dirty="0" err="1" smtClean="0">
                <a:solidFill>
                  <a:srgbClr val="00B0F0"/>
                </a:solidFill>
              </a:rPr>
              <a:t>Tehmine</a:t>
            </a:r>
            <a:r>
              <a:rPr lang="tr-TR" dirty="0" smtClean="0"/>
              <a:t> b</a:t>
            </a:r>
            <a:r>
              <a:rPr lang="en-US" dirty="0" err="1" smtClean="0"/>
              <a:t>abasını</a:t>
            </a:r>
            <a:r>
              <a:rPr lang="tr-TR" dirty="0" smtClean="0"/>
              <a:t>n İranlı Rüstem olduğunu söylüyor ama </a:t>
            </a:r>
            <a:r>
              <a:rPr lang="tr-TR" dirty="0" err="1" smtClean="0"/>
              <a:t>Efrasiyab’ın</a:t>
            </a:r>
            <a:r>
              <a:rPr lang="tr-TR" dirty="0" smtClean="0"/>
              <a:t> bunu duymasını istemiyor</a:t>
            </a:r>
          </a:p>
          <a:p>
            <a:pPr fontAlgn="base"/>
            <a:r>
              <a:rPr lang="tr-TR" dirty="0" err="1" smtClean="0"/>
              <a:t>Sührab</a:t>
            </a:r>
            <a:r>
              <a:rPr lang="tr-TR" dirty="0" smtClean="0"/>
              <a:t> babasını </a:t>
            </a:r>
            <a:r>
              <a:rPr lang="en-US" dirty="0" smtClean="0"/>
              <a:t> </a:t>
            </a:r>
            <a:r>
              <a:rPr lang="en-US" dirty="0" err="1">
                <a:solidFill>
                  <a:srgbClr val="00B0F0"/>
                </a:solidFill>
              </a:rPr>
              <a:t>Kavus</a:t>
            </a:r>
            <a:r>
              <a:rPr lang="en-US" dirty="0"/>
              <a:t> un </a:t>
            </a:r>
            <a:r>
              <a:rPr lang="en-US" dirty="0" err="1"/>
              <a:t>yerine</a:t>
            </a:r>
            <a:r>
              <a:rPr lang="en-US" dirty="0"/>
              <a:t> </a:t>
            </a:r>
            <a:r>
              <a:rPr lang="en-US" dirty="0" err="1"/>
              <a:t>kral</a:t>
            </a:r>
            <a:r>
              <a:rPr lang="en-US" dirty="0"/>
              <a:t> </a:t>
            </a:r>
            <a:r>
              <a:rPr lang="en-US" dirty="0" err="1"/>
              <a:t>yapmak</a:t>
            </a:r>
            <a:r>
              <a:rPr lang="en-US" dirty="0"/>
              <a:t> </a:t>
            </a:r>
            <a:r>
              <a:rPr lang="en-US" dirty="0" err="1" smtClean="0"/>
              <a:t>istiyor</a:t>
            </a:r>
            <a:r>
              <a:rPr lang="tr-TR" dirty="0" smtClean="0"/>
              <a:t> ve savaşmaya gidiyor. </a:t>
            </a:r>
          </a:p>
          <a:p>
            <a:pPr fontAlgn="base"/>
            <a:r>
              <a:rPr lang="tr-TR" dirty="0" err="1" smtClean="0"/>
              <a:t>Tehmine</a:t>
            </a:r>
            <a:r>
              <a:rPr lang="tr-TR" dirty="0" smtClean="0"/>
              <a:t> ona babasını tanımasını sağlayacak işaretleri anlatıyor, koluna da onun verdiği </a:t>
            </a:r>
            <a:r>
              <a:rPr lang="tr-TR" dirty="0" err="1" smtClean="0"/>
              <a:t>mihreyi</a:t>
            </a:r>
            <a:r>
              <a:rPr lang="tr-TR" dirty="0" smtClean="0"/>
              <a:t> bağlıyor.</a:t>
            </a:r>
            <a:endParaRPr lang="en-US" dirty="0"/>
          </a:p>
          <a:p>
            <a:pPr fontAlgn="base"/>
            <a:r>
              <a:rPr lang="en-US" dirty="0"/>
              <a:t> </a:t>
            </a:r>
            <a:r>
              <a:rPr lang="tr-TR" dirty="0" err="1" smtClean="0"/>
              <a:t>Sührab</a:t>
            </a:r>
            <a:r>
              <a:rPr lang="tr-TR" dirty="0" smtClean="0"/>
              <a:t> bir ordu ile savaşmaya gidiyor.  </a:t>
            </a:r>
            <a:endParaRPr lang="tr-TR" dirty="0"/>
          </a:p>
          <a:p>
            <a:pPr fontAlgn="base"/>
            <a:r>
              <a:rPr lang="tr-TR" dirty="0" smtClean="0"/>
              <a:t>Babasını padişah yapmak istiyor ama Rüstem için «</a:t>
            </a:r>
            <a:r>
              <a:rPr lang="en-US" dirty="0" err="1"/>
              <a:t>Yer</a:t>
            </a:r>
            <a:r>
              <a:rPr lang="en-US" dirty="0"/>
              <a:t> </a:t>
            </a:r>
            <a:r>
              <a:rPr lang="en-US" dirty="0" err="1"/>
              <a:t>bana</a:t>
            </a:r>
            <a:r>
              <a:rPr lang="en-US" dirty="0"/>
              <a:t> </a:t>
            </a:r>
            <a:r>
              <a:rPr lang="en-US" dirty="0" err="1"/>
              <a:t>boyun</a:t>
            </a:r>
            <a:r>
              <a:rPr lang="en-US" dirty="0"/>
              <a:t> </a:t>
            </a:r>
            <a:r>
              <a:rPr lang="en-US" dirty="0" err="1" smtClean="0"/>
              <a:t>eğmiş</a:t>
            </a:r>
            <a:r>
              <a:rPr lang="tr-TR" dirty="0" smtClean="0"/>
              <a:t> </a:t>
            </a:r>
            <a:r>
              <a:rPr lang="en-US" dirty="0" err="1" smtClean="0"/>
              <a:t>bir</a:t>
            </a:r>
            <a:r>
              <a:rPr lang="en-US" dirty="0" smtClean="0"/>
              <a:t> </a:t>
            </a:r>
            <a:r>
              <a:rPr lang="en-US" dirty="0" err="1"/>
              <a:t>kul</a:t>
            </a:r>
            <a:r>
              <a:rPr lang="en-US" dirty="0"/>
              <a:t>, </a:t>
            </a:r>
            <a:r>
              <a:rPr lang="en-US" dirty="0" err="1"/>
              <a:t>Rahş</a:t>
            </a:r>
            <a:r>
              <a:rPr lang="en-US" dirty="0"/>
              <a:t> </a:t>
            </a:r>
            <a:r>
              <a:rPr lang="en-US" dirty="0" err="1"/>
              <a:t>tahtım</a:t>
            </a:r>
            <a:r>
              <a:rPr lang="en-US" dirty="0"/>
              <a:t>, </a:t>
            </a:r>
            <a:r>
              <a:rPr lang="en-US" dirty="0" err="1"/>
              <a:t>başımdaki</a:t>
            </a:r>
            <a:r>
              <a:rPr lang="en-US" dirty="0"/>
              <a:t> </a:t>
            </a:r>
            <a:r>
              <a:rPr lang="en-US" dirty="0" err="1"/>
              <a:t>tulga</a:t>
            </a:r>
            <a:r>
              <a:rPr lang="en-US" dirty="0"/>
              <a:t> </a:t>
            </a:r>
            <a:r>
              <a:rPr lang="en-US" dirty="0" smtClean="0"/>
              <a:t>ta</a:t>
            </a:r>
            <a:r>
              <a:rPr lang="tr-TR" dirty="0" err="1" smtClean="0"/>
              <a:t>cı</a:t>
            </a:r>
            <a:r>
              <a:rPr lang="en-US" dirty="0" smtClean="0"/>
              <a:t>m </a:t>
            </a:r>
            <a:r>
              <a:rPr lang="en-US" dirty="0" err="1"/>
              <a:t>ve</a:t>
            </a:r>
            <a:r>
              <a:rPr lang="en-US" dirty="0"/>
              <a:t> </a:t>
            </a:r>
            <a:r>
              <a:rPr lang="en-US" dirty="0" err="1" smtClean="0"/>
              <a:t>gürzüm</a:t>
            </a:r>
            <a:r>
              <a:rPr lang="en-US" dirty="0" smtClean="0"/>
              <a:t> </a:t>
            </a:r>
            <a:r>
              <a:rPr lang="en-US" dirty="0" err="1" smtClean="0"/>
              <a:t>yüzüğümdür</a:t>
            </a:r>
            <a:r>
              <a:rPr lang="tr-TR" dirty="0" smtClean="0"/>
              <a:t>» diyor</a:t>
            </a:r>
          </a:p>
          <a:p>
            <a:pPr fontAlgn="base"/>
            <a:r>
              <a:rPr lang="tr-TR" dirty="0" smtClean="0"/>
              <a:t>İran ordusu komutanları baba oğulun birbirini tanımasını engelliyor.</a:t>
            </a:r>
            <a:endParaRPr lang="en-US" dirty="0"/>
          </a:p>
          <a:p>
            <a:endParaRPr lang="en-US" dirty="0"/>
          </a:p>
        </p:txBody>
      </p:sp>
    </p:spTree>
    <p:extLst>
      <p:ext uri="{BB962C8B-B14F-4D97-AF65-F5344CB8AC3E}">
        <p14:creationId xmlns:p14="http://schemas.microsoft.com/office/powerpoint/2010/main" val="2931472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Savaş meydanında karşılaşmalar….</a:t>
            </a:r>
            <a:endParaRPr lang="en-US" dirty="0">
              <a:solidFill>
                <a:srgbClr val="FF0000"/>
              </a:solidFill>
            </a:endParaRPr>
          </a:p>
        </p:txBody>
      </p:sp>
      <p:sp>
        <p:nvSpPr>
          <p:cNvPr id="3" name="İçerik Yer Tutucusu 2"/>
          <p:cNvSpPr>
            <a:spLocks noGrp="1"/>
          </p:cNvSpPr>
          <p:nvPr>
            <p:ph idx="1"/>
          </p:nvPr>
        </p:nvSpPr>
        <p:spPr/>
        <p:txBody>
          <a:bodyPr>
            <a:normAutofit/>
          </a:bodyPr>
          <a:lstStyle/>
          <a:p>
            <a:pPr fontAlgn="base"/>
            <a:r>
              <a:rPr lang="en-US" dirty="0" err="1"/>
              <a:t>Sührab</a:t>
            </a:r>
            <a:r>
              <a:rPr lang="en-US" dirty="0"/>
              <a:t> </a:t>
            </a:r>
            <a:r>
              <a:rPr lang="en-US" dirty="0" err="1"/>
              <a:t>esir</a:t>
            </a:r>
            <a:r>
              <a:rPr lang="en-US" dirty="0"/>
              <a:t> </a:t>
            </a:r>
            <a:r>
              <a:rPr lang="en-US" dirty="0" err="1"/>
              <a:t>ettiği</a:t>
            </a:r>
            <a:r>
              <a:rPr lang="en-US" dirty="0"/>
              <a:t> </a:t>
            </a:r>
            <a:r>
              <a:rPr lang="tr-TR" dirty="0"/>
              <a:t>İ</a:t>
            </a:r>
            <a:r>
              <a:rPr lang="en-US" dirty="0" smtClean="0"/>
              <a:t>ran</a:t>
            </a:r>
            <a:r>
              <a:rPr lang="tr-TR" dirty="0" smtClean="0"/>
              <a:t>’</a:t>
            </a:r>
            <a:r>
              <a:rPr lang="en-US" dirty="0" err="1" smtClean="0"/>
              <a:t>lı</a:t>
            </a:r>
            <a:r>
              <a:rPr lang="en-US" dirty="0" smtClean="0"/>
              <a:t> </a:t>
            </a:r>
            <a:r>
              <a:rPr lang="tr-TR" dirty="0" smtClean="0"/>
              <a:t>komutan </a:t>
            </a:r>
            <a:r>
              <a:rPr lang="en-US" dirty="0" err="1" smtClean="0"/>
              <a:t>Hecir</a:t>
            </a:r>
            <a:r>
              <a:rPr lang="tr-TR" dirty="0" smtClean="0"/>
              <a:t>’</a:t>
            </a:r>
            <a:r>
              <a:rPr lang="en-US" dirty="0" smtClean="0"/>
              <a:t>e </a:t>
            </a:r>
            <a:r>
              <a:rPr lang="tr-TR" dirty="0" smtClean="0"/>
              <a:t>diğer </a:t>
            </a:r>
            <a:r>
              <a:rPr lang="en-US" dirty="0" err="1" smtClean="0"/>
              <a:t>komutanları</a:t>
            </a:r>
            <a:r>
              <a:rPr lang="en-US" dirty="0" smtClean="0"/>
              <a:t> </a:t>
            </a:r>
            <a:r>
              <a:rPr lang="en-US" dirty="0" err="1"/>
              <a:t>soruyor</a:t>
            </a:r>
            <a:r>
              <a:rPr lang="en-US" dirty="0"/>
              <a:t>.  O da </a:t>
            </a:r>
            <a:r>
              <a:rPr lang="tr-TR" dirty="0" err="1"/>
              <a:t>R</a:t>
            </a:r>
            <a:r>
              <a:rPr lang="en-US" dirty="0" err="1" smtClean="0"/>
              <a:t>üstem</a:t>
            </a:r>
            <a:r>
              <a:rPr lang="en-US" dirty="0" smtClean="0"/>
              <a:t> </a:t>
            </a:r>
            <a:r>
              <a:rPr lang="en-US" dirty="0" err="1" smtClean="0"/>
              <a:t>hariç</a:t>
            </a:r>
            <a:r>
              <a:rPr lang="tr-TR" dirty="0" smtClean="0"/>
              <a:t> </a:t>
            </a:r>
            <a:r>
              <a:rPr lang="en-US" dirty="0" err="1" smtClean="0"/>
              <a:t>diğerlerini</a:t>
            </a:r>
            <a:r>
              <a:rPr lang="en-US" dirty="0" smtClean="0"/>
              <a:t> </a:t>
            </a:r>
            <a:r>
              <a:rPr lang="en-US" dirty="0" err="1"/>
              <a:t>söylüyor</a:t>
            </a:r>
            <a:r>
              <a:rPr lang="en-US" dirty="0" smtClean="0"/>
              <a:t>.</a:t>
            </a:r>
            <a:endParaRPr lang="tr-TR" dirty="0" smtClean="0"/>
          </a:p>
          <a:p>
            <a:pPr fontAlgn="base"/>
            <a:r>
              <a:rPr lang="en-US" dirty="0" err="1"/>
              <a:t>Sührab</a:t>
            </a:r>
            <a:r>
              <a:rPr lang="en-US" dirty="0"/>
              <a:t> </a:t>
            </a:r>
            <a:r>
              <a:rPr lang="en-US" dirty="0" err="1"/>
              <a:t>babası</a:t>
            </a:r>
            <a:r>
              <a:rPr lang="en-US" dirty="0"/>
              <a:t> </a:t>
            </a:r>
            <a:r>
              <a:rPr lang="en-US" dirty="0" err="1"/>
              <a:t>ile</a:t>
            </a:r>
            <a:r>
              <a:rPr lang="en-US" dirty="0"/>
              <a:t> </a:t>
            </a:r>
            <a:r>
              <a:rPr lang="en-US" dirty="0" err="1"/>
              <a:t>savaşmak</a:t>
            </a:r>
            <a:r>
              <a:rPr lang="en-US" dirty="0"/>
              <a:t> </a:t>
            </a:r>
            <a:r>
              <a:rPr lang="en-US" dirty="0" err="1"/>
              <a:t>istemediğini</a:t>
            </a:r>
            <a:r>
              <a:rPr lang="en-US" dirty="0"/>
              <a:t> </a:t>
            </a:r>
            <a:r>
              <a:rPr lang="en-US" dirty="0" err="1"/>
              <a:t>söylüyor</a:t>
            </a:r>
            <a:r>
              <a:rPr lang="en-US" dirty="0" smtClean="0"/>
              <a:t>.</a:t>
            </a:r>
            <a:r>
              <a:rPr lang="tr-TR" dirty="0" smtClean="0"/>
              <a:t>   Rüstem annesinin tariflerine benzetiyor.</a:t>
            </a:r>
          </a:p>
          <a:p>
            <a:pPr fontAlgn="base"/>
            <a:r>
              <a:rPr lang="tr-TR" dirty="0" smtClean="0"/>
              <a:t>Bir karşılaştıklarında, </a:t>
            </a:r>
            <a:r>
              <a:rPr lang="en-US" dirty="0" err="1" smtClean="0"/>
              <a:t>Rüstem</a:t>
            </a:r>
            <a:r>
              <a:rPr lang="en-US" dirty="0" smtClean="0"/>
              <a:t> ken</a:t>
            </a:r>
            <a:r>
              <a:rPr lang="tr-TR" dirty="0" smtClean="0"/>
              <a:t>d</a:t>
            </a:r>
            <a:r>
              <a:rPr lang="en-US" dirty="0" err="1" smtClean="0"/>
              <a:t>isinin</a:t>
            </a:r>
            <a:r>
              <a:rPr lang="en-US" dirty="0" smtClean="0"/>
              <a:t> </a:t>
            </a:r>
            <a:r>
              <a:rPr lang="tr-TR" dirty="0"/>
              <a:t>R</a:t>
            </a:r>
            <a:r>
              <a:rPr lang="en-US" dirty="0" err="1" smtClean="0"/>
              <a:t>üstem</a:t>
            </a:r>
            <a:r>
              <a:rPr lang="tr-TR" dirty="0" smtClean="0"/>
              <a:t> </a:t>
            </a:r>
            <a:r>
              <a:rPr lang="en-US" dirty="0" err="1" smtClean="0"/>
              <a:t>olduğın</a:t>
            </a:r>
            <a:r>
              <a:rPr lang="tr-TR" dirty="0" smtClean="0"/>
              <a:t>u</a:t>
            </a:r>
            <a:r>
              <a:rPr lang="en-US" dirty="0" smtClean="0"/>
              <a:t> </a:t>
            </a:r>
            <a:r>
              <a:rPr lang="en-US" dirty="0" err="1"/>
              <a:t>inkar</a:t>
            </a:r>
            <a:r>
              <a:rPr lang="en-US" dirty="0"/>
              <a:t> </a:t>
            </a:r>
            <a:r>
              <a:rPr lang="en-US" dirty="0" err="1"/>
              <a:t>ediyor</a:t>
            </a:r>
            <a:r>
              <a:rPr lang="en-US" dirty="0"/>
              <a:t>.</a:t>
            </a:r>
          </a:p>
          <a:p>
            <a:pPr fontAlgn="base"/>
            <a:r>
              <a:rPr lang="tr-TR" dirty="0" smtClean="0"/>
              <a:t>Teke tek karşılaşmada </a:t>
            </a:r>
            <a:r>
              <a:rPr lang="tr-TR" dirty="0" err="1" smtClean="0"/>
              <a:t>Sührab</a:t>
            </a:r>
            <a:r>
              <a:rPr lang="tr-TR" dirty="0" smtClean="0"/>
              <a:t> babasını yeniyor. Ancak Rüstem bir yiğidin düşmanını </a:t>
            </a:r>
            <a:r>
              <a:rPr lang="en-US" dirty="0" smtClean="0"/>
              <a:t> 2.kez</a:t>
            </a:r>
            <a:r>
              <a:rPr lang="tr-TR" dirty="0" smtClean="0"/>
              <a:t> </a:t>
            </a:r>
            <a:r>
              <a:rPr lang="en-US" dirty="0" err="1" smtClean="0"/>
              <a:t>yenmesi</a:t>
            </a:r>
            <a:r>
              <a:rPr lang="en-US" dirty="0" smtClean="0"/>
              <a:t> </a:t>
            </a:r>
            <a:r>
              <a:rPr lang="en-US" dirty="0" err="1"/>
              <a:t>gerektiğini</a:t>
            </a:r>
            <a:r>
              <a:rPr lang="en-US" dirty="0"/>
              <a:t> </a:t>
            </a:r>
            <a:r>
              <a:rPr lang="en-US" dirty="0" err="1" smtClean="0"/>
              <a:t>söylüyor</a:t>
            </a:r>
            <a:r>
              <a:rPr lang="tr-TR" dirty="0" smtClean="0"/>
              <a:t>, o da</a:t>
            </a:r>
            <a:r>
              <a:rPr lang="en-US" dirty="0" smtClean="0"/>
              <a:t> </a:t>
            </a:r>
            <a:r>
              <a:rPr lang="en-US" dirty="0" err="1"/>
              <a:t>bırakıyor</a:t>
            </a:r>
            <a:r>
              <a:rPr lang="en-US" dirty="0"/>
              <a:t>.</a:t>
            </a:r>
          </a:p>
          <a:p>
            <a:pPr marL="0" indent="0" fontAlgn="base">
              <a:buNone/>
            </a:pPr>
            <a:endParaRPr lang="en-US" dirty="0"/>
          </a:p>
        </p:txBody>
      </p:sp>
    </p:spTree>
    <p:extLst>
      <p:ext uri="{BB962C8B-B14F-4D97-AF65-F5344CB8AC3E}">
        <p14:creationId xmlns:p14="http://schemas.microsoft.com/office/powerpoint/2010/main" val="2958807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Rüstem ile </a:t>
            </a:r>
            <a:r>
              <a:rPr lang="tr-TR" dirty="0" err="1" smtClean="0">
                <a:solidFill>
                  <a:srgbClr val="FF0000"/>
                </a:solidFill>
              </a:rPr>
              <a:t>Sührab’ın</a:t>
            </a:r>
            <a:r>
              <a:rPr lang="tr-TR" dirty="0" smtClean="0">
                <a:solidFill>
                  <a:srgbClr val="FF0000"/>
                </a:solidFill>
              </a:rPr>
              <a:t> ölümcül savaşı….</a:t>
            </a:r>
            <a:endParaRPr lang="en-US" dirty="0">
              <a:solidFill>
                <a:srgbClr val="FF0000"/>
              </a:solidFill>
            </a:endParaRPr>
          </a:p>
        </p:txBody>
      </p:sp>
      <p:sp>
        <p:nvSpPr>
          <p:cNvPr id="3" name="İçerik Yer Tutucusu 2"/>
          <p:cNvSpPr>
            <a:spLocks noGrp="1"/>
          </p:cNvSpPr>
          <p:nvPr>
            <p:ph idx="1"/>
          </p:nvPr>
        </p:nvSpPr>
        <p:spPr/>
        <p:txBody>
          <a:bodyPr>
            <a:normAutofit/>
          </a:bodyPr>
          <a:lstStyle/>
          <a:p>
            <a:pPr fontAlgn="base"/>
            <a:r>
              <a:rPr lang="tr-TR" dirty="0" smtClean="0"/>
              <a:t>Son kez </a:t>
            </a:r>
            <a:r>
              <a:rPr lang="tr-TR" dirty="0"/>
              <a:t>karşılaştıklarında, </a:t>
            </a:r>
            <a:r>
              <a:rPr lang="en-US" dirty="0" err="1"/>
              <a:t>Tanrı</a:t>
            </a:r>
            <a:r>
              <a:rPr lang="en-US" dirty="0"/>
              <a:t> </a:t>
            </a:r>
            <a:r>
              <a:rPr lang="tr-TR" dirty="0" smtClean="0"/>
              <a:t>Rüstem’in </a:t>
            </a:r>
            <a:r>
              <a:rPr lang="en-US" dirty="0" err="1" smtClean="0"/>
              <a:t>kuvvetini</a:t>
            </a:r>
            <a:r>
              <a:rPr lang="en-US" dirty="0" smtClean="0"/>
              <a:t> </a:t>
            </a:r>
            <a:r>
              <a:rPr lang="en-US" dirty="0" err="1"/>
              <a:t>azaltıp</a:t>
            </a:r>
            <a:r>
              <a:rPr lang="en-US" dirty="0"/>
              <a:t> </a:t>
            </a:r>
            <a:r>
              <a:rPr lang="en-US" dirty="0" err="1" smtClean="0"/>
              <a:t>çoğaltıyor</a:t>
            </a:r>
            <a:endParaRPr lang="en-US" dirty="0"/>
          </a:p>
          <a:p>
            <a:r>
              <a:rPr lang="tr-TR" dirty="0" smtClean="0"/>
              <a:t>Rüstem </a:t>
            </a:r>
            <a:r>
              <a:rPr lang="tr-TR" dirty="0" err="1" smtClean="0"/>
              <a:t>Sührab</a:t>
            </a:r>
            <a:r>
              <a:rPr lang="tr-TR" dirty="0" smtClean="0"/>
              <a:t> ı yaralıyor.</a:t>
            </a:r>
          </a:p>
          <a:p>
            <a:r>
              <a:rPr lang="tr-TR" dirty="0" err="1" smtClean="0"/>
              <a:t>Sührab</a:t>
            </a:r>
            <a:r>
              <a:rPr lang="tr-TR" dirty="0" smtClean="0"/>
              <a:t> bu savaşa babasını bulmak için girdiğini, öleceği için değil babasını bulamadan öleceği için üzüldüğünü söylüyor.</a:t>
            </a:r>
          </a:p>
          <a:p>
            <a:r>
              <a:rPr lang="tr-TR" dirty="0" smtClean="0"/>
              <a:t>Rüstem yaraladığı gencin oğlu olduğunu anlıyor.</a:t>
            </a:r>
          </a:p>
          <a:p>
            <a:r>
              <a:rPr lang="tr-TR" dirty="0" smtClean="0"/>
              <a:t>Tedavi ettirmek istiyor ama </a:t>
            </a:r>
            <a:r>
              <a:rPr lang="tr-TR" dirty="0" err="1" smtClean="0"/>
              <a:t>Kavus</a:t>
            </a:r>
            <a:r>
              <a:rPr lang="tr-TR" dirty="0" smtClean="0"/>
              <a:t> ilacı getirmiyor.</a:t>
            </a:r>
          </a:p>
          <a:p>
            <a:r>
              <a:rPr lang="tr-TR" dirty="0" err="1" smtClean="0"/>
              <a:t>Sührab</a:t>
            </a:r>
            <a:r>
              <a:rPr lang="tr-TR" dirty="0" smtClean="0"/>
              <a:t> ölüyor. </a:t>
            </a:r>
          </a:p>
          <a:p>
            <a:endParaRPr lang="tr-TR" dirty="0" smtClean="0"/>
          </a:p>
          <a:p>
            <a:endParaRPr lang="tr-TR" dirty="0" smtClean="0"/>
          </a:p>
          <a:p>
            <a:endParaRPr lang="en-US" dirty="0"/>
          </a:p>
        </p:txBody>
      </p:sp>
    </p:spTree>
    <p:extLst>
      <p:ext uri="{BB962C8B-B14F-4D97-AF65-F5344CB8AC3E}">
        <p14:creationId xmlns:p14="http://schemas.microsoft.com/office/powerpoint/2010/main" val="946208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Yas ve sonrası….</a:t>
            </a:r>
            <a:endParaRPr lang="en-US" dirty="0">
              <a:solidFill>
                <a:srgbClr val="FF0000"/>
              </a:solidFill>
            </a:endParaRPr>
          </a:p>
        </p:txBody>
      </p:sp>
      <p:sp>
        <p:nvSpPr>
          <p:cNvPr id="3" name="İçerik Yer Tutucusu 2"/>
          <p:cNvSpPr>
            <a:spLocks noGrp="1"/>
          </p:cNvSpPr>
          <p:nvPr>
            <p:ph idx="1"/>
          </p:nvPr>
        </p:nvSpPr>
        <p:spPr/>
        <p:txBody>
          <a:bodyPr/>
          <a:lstStyle/>
          <a:p>
            <a:r>
              <a:rPr lang="tr-TR" dirty="0"/>
              <a:t>Rüstem yas </a:t>
            </a:r>
            <a:r>
              <a:rPr lang="tr-TR" dirty="0" smtClean="0"/>
              <a:t>işareti olarak </a:t>
            </a:r>
            <a:r>
              <a:rPr lang="tr-TR" dirty="0"/>
              <a:t>atının yelesinin yarısını ve kuyruğunu kesiyor</a:t>
            </a:r>
            <a:r>
              <a:rPr lang="tr-TR" dirty="0" smtClean="0"/>
              <a:t>. </a:t>
            </a:r>
          </a:p>
          <a:p>
            <a:r>
              <a:rPr lang="tr-TR" dirty="0" err="1" smtClean="0"/>
              <a:t>Tehmine</a:t>
            </a:r>
            <a:r>
              <a:rPr lang="tr-TR" dirty="0"/>
              <a:t> </a:t>
            </a:r>
            <a:r>
              <a:rPr lang="tr-TR" dirty="0" smtClean="0"/>
              <a:t>oğlunun öldüğü haberini alınca perişan oluyor ve ölüyor.</a:t>
            </a:r>
          </a:p>
          <a:p>
            <a:r>
              <a:rPr lang="tr-TR" dirty="0" smtClean="0"/>
              <a:t>Rüstem bir müddet hayata küsüyor.</a:t>
            </a:r>
          </a:p>
          <a:p>
            <a:r>
              <a:rPr lang="tr-TR" dirty="0" smtClean="0"/>
              <a:t>Sonra kendini toparlıyor, hayat devam ediyor, kahramanlıklarına devam ediyor, Şehname devam ediyor…</a:t>
            </a:r>
            <a:endParaRPr lang="tr-TR" dirty="0"/>
          </a:p>
          <a:p>
            <a:endParaRPr lang="tr-TR" dirty="0"/>
          </a:p>
          <a:p>
            <a:endParaRPr lang="en-US" dirty="0"/>
          </a:p>
        </p:txBody>
      </p:sp>
    </p:spTree>
    <p:extLst>
      <p:ext uri="{BB962C8B-B14F-4D97-AF65-F5344CB8AC3E}">
        <p14:creationId xmlns:p14="http://schemas.microsoft.com/office/powerpoint/2010/main" val="1294177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normAutofit fontScale="90000"/>
          </a:bodyPr>
          <a:lstStyle/>
          <a:p>
            <a:r>
              <a:rPr lang="tr-TR" i="1" dirty="0" err="1" smtClean="0">
                <a:solidFill>
                  <a:srgbClr val="FF0000"/>
                </a:solidFill>
              </a:rPr>
              <a:t>Şehname’den</a:t>
            </a:r>
            <a:r>
              <a:rPr lang="tr-TR" i="1" dirty="0" smtClean="0">
                <a:solidFill>
                  <a:srgbClr val="FF0000"/>
                </a:solidFill>
              </a:rPr>
              <a:t> alıntılar</a:t>
            </a:r>
            <a:r>
              <a:rPr lang="tr-TR" dirty="0" smtClean="0">
                <a:solidFill>
                  <a:srgbClr val="FF0000"/>
                </a:solidFill>
              </a:rPr>
              <a:t>: </a:t>
            </a:r>
            <a:br>
              <a:rPr lang="tr-TR" dirty="0" smtClean="0">
                <a:solidFill>
                  <a:srgbClr val="FF0000"/>
                </a:solidFill>
              </a:rPr>
            </a:br>
            <a:r>
              <a:rPr lang="en-US" dirty="0" err="1" smtClean="0">
                <a:solidFill>
                  <a:srgbClr val="FF0000"/>
                </a:solidFill>
              </a:rPr>
              <a:t>Rüstemin</a:t>
            </a:r>
            <a:r>
              <a:rPr lang="en-US" dirty="0" smtClean="0">
                <a:solidFill>
                  <a:srgbClr val="FF0000"/>
                </a:solidFill>
              </a:rPr>
              <a:t> </a:t>
            </a:r>
            <a:r>
              <a:rPr lang="en-US" dirty="0" err="1" smtClean="0">
                <a:solidFill>
                  <a:srgbClr val="FF0000"/>
                </a:solidFill>
              </a:rPr>
              <a:t>Sührab</a:t>
            </a:r>
            <a:r>
              <a:rPr lang="tr-TR" dirty="0" smtClean="0">
                <a:solidFill>
                  <a:srgbClr val="FF0000"/>
                </a:solidFill>
              </a:rPr>
              <a:t> </a:t>
            </a:r>
            <a:r>
              <a:rPr lang="en-US" dirty="0" err="1" smtClean="0">
                <a:solidFill>
                  <a:srgbClr val="FF0000"/>
                </a:solidFill>
              </a:rPr>
              <a:t>ile</a:t>
            </a:r>
            <a:r>
              <a:rPr lang="en-US" dirty="0" smtClean="0">
                <a:solidFill>
                  <a:srgbClr val="FF0000"/>
                </a:solidFill>
              </a:rPr>
              <a:t> </a:t>
            </a:r>
            <a:r>
              <a:rPr lang="en-US" dirty="0">
                <a:solidFill>
                  <a:srgbClr val="FF0000"/>
                </a:solidFill>
              </a:rPr>
              <a:t>3.savaşı </a:t>
            </a:r>
            <a:r>
              <a:rPr lang="en-US" dirty="0" err="1">
                <a:solidFill>
                  <a:srgbClr val="FF0000"/>
                </a:solidFill>
              </a:rPr>
              <a:t>ve</a:t>
            </a:r>
            <a:r>
              <a:rPr lang="en-US" dirty="0">
                <a:solidFill>
                  <a:srgbClr val="FF0000"/>
                </a:solidFill>
              </a:rPr>
              <a:t> </a:t>
            </a:r>
            <a:r>
              <a:rPr lang="en-US" dirty="0" err="1">
                <a:solidFill>
                  <a:srgbClr val="FF0000"/>
                </a:solidFill>
              </a:rPr>
              <a:t>Sührabın</a:t>
            </a:r>
            <a:r>
              <a:rPr lang="en-US" dirty="0">
                <a:solidFill>
                  <a:srgbClr val="FF0000"/>
                </a:solidFill>
              </a:rPr>
              <a:t> </a:t>
            </a:r>
            <a:r>
              <a:rPr lang="en-US" dirty="0" err="1">
                <a:solidFill>
                  <a:srgbClr val="FF0000"/>
                </a:solidFill>
              </a:rPr>
              <a:t>ölmesi</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İçerik Yer Tutucusu 2"/>
          <p:cNvSpPr>
            <a:spLocks noGrp="1"/>
          </p:cNvSpPr>
          <p:nvPr>
            <p:ph idx="1"/>
          </p:nvPr>
        </p:nvSpPr>
        <p:spPr/>
        <p:txBody>
          <a:bodyPr>
            <a:normAutofit/>
          </a:bodyPr>
          <a:lstStyle/>
          <a:p>
            <a:pPr latinLnBrk="1"/>
            <a:r>
              <a:rPr lang="tr-TR" dirty="0" smtClean="0"/>
              <a:t>«</a:t>
            </a:r>
            <a:r>
              <a:rPr lang="en-US" dirty="0" err="1" smtClean="0"/>
              <a:t>Rüstemle</a:t>
            </a:r>
            <a:r>
              <a:rPr lang="en-US" dirty="0" smtClean="0"/>
              <a:t> </a:t>
            </a:r>
            <a:r>
              <a:rPr lang="en-US" dirty="0" err="1"/>
              <a:t>Sührab</a:t>
            </a:r>
            <a:r>
              <a:rPr lang="en-US" dirty="0"/>
              <a:t> </a:t>
            </a:r>
            <a:r>
              <a:rPr lang="en-US" dirty="0" err="1"/>
              <a:t>atlarınıbir</a:t>
            </a:r>
            <a:r>
              <a:rPr lang="en-US" dirty="0"/>
              <a:t> </a:t>
            </a:r>
            <a:r>
              <a:rPr lang="en-US" dirty="0" err="1"/>
              <a:t>kez</a:t>
            </a:r>
            <a:r>
              <a:rPr lang="en-US" dirty="0"/>
              <a:t> </a:t>
            </a:r>
            <a:r>
              <a:rPr lang="en-US" dirty="0" err="1"/>
              <a:t>daha</a:t>
            </a:r>
            <a:r>
              <a:rPr lang="en-US" dirty="0"/>
              <a:t> </a:t>
            </a:r>
            <a:r>
              <a:rPr lang="en-US" dirty="0" err="1"/>
              <a:t>sımsıkı</a:t>
            </a:r>
            <a:r>
              <a:rPr lang="en-US" dirty="0"/>
              <a:t> </a:t>
            </a:r>
            <a:r>
              <a:rPr lang="en-US" dirty="0" err="1"/>
              <a:t>bağlayınca</a:t>
            </a:r>
            <a:r>
              <a:rPr lang="en-US" dirty="0"/>
              <a:t>, her </a:t>
            </a:r>
            <a:r>
              <a:rPr lang="tr-TR" dirty="0" smtClean="0"/>
              <a:t>i</a:t>
            </a:r>
            <a:r>
              <a:rPr lang="en-US" dirty="0" err="1" smtClean="0"/>
              <a:t>kisinin</a:t>
            </a:r>
            <a:r>
              <a:rPr lang="tr-TR" dirty="0" smtClean="0"/>
              <a:t> </a:t>
            </a:r>
            <a:r>
              <a:rPr lang="en-US" dirty="0" smtClean="0"/>
              <a:t>de </a:t>
            </a:r>
            <a:r>
              <a:rPr lang="en-US" dirty="0" err="1"/>
              <a:t>felaketlerini</a:t>
            </a:r>
            <a:r>
              <a:rPr lang="en-US" dirty="0"/>
              <a:t> </a:t>
            </a:r>
            <a:r>
              <a:rPr lang="en-US" dirty="0" err="1"/>
              <a:t>isteyen</a:t>
            </a:r>
            <a:r>
              <a:rPr lang="en-US" dirty="0"/>
              <a:t> </a:t>
            </a:r>
            <a:r>
              <a:rPr lang="en-US" dirty="0" err="1"/>
              <a:t>talihleri</a:t>
            </a:r>
            <a:r>
              <a:rPr lang="en-US" dirty="0"/>
              <a:t> </a:t>
            </a:r>
            <a:r>
              <a:rPr lang="en-US" dirty="0" err="1"/>
              <a:t>onlardan</a:t>
            </a:r>
            <a:r>
              <a:rPr lang="en-US" dirty="0"/>
              <a:t> </a:t>
            </a:r>
            <a:r>
              <a:rPr lang="en-US" dirty="0" err="1"/>
              <a:t>yüz</a:t>
            </a:r>
            <a:r>
              <a:rPr lang="en-US" dirty="0"/>
              <a:t> </a:t>
            </a:r>
            <a:r>
              <a:rPr lang="en-US" dirty="0" err="1"/>
              <a:t>çevirmiş</a:t>
            </a:r>
            <a:r>
              <a:rPr lang="en-US" dirty="0"/>
              <a:t> </a:t>
            </a:r>
            <a:r>
              <a:rPr lang="en-US" dirty="0" err="1" smtClean="0"/>
              <a:t>oldu</a:t>
            </a:r>
            <a:r>
              <a:rPr lang="tr-TR" dirty="0" smtClean="0"/>
              <a:t>. </a:t>
            </a:r>
            <a:r>
              <a:rPr lang="en-US" dirty="0" err="1" smtClean="0"/>
              <a:t>Savaşa</a:t>
            </a:r>
            <a:r>
              <a:rPr lang="en-US" dirty="0" smtClean="0"/>
              <a:t> </a:t>
            </a:r>
            <a:r>
              <a:rPr lang="tr-TR" dirty="0" smtClean="0"/>
              <a:t>       </a:t>
            </a:r>
            <a:r>
              <a:rPr lang="en-US" dirty="0" err="1" smtClean="0"/>
              <a:t>başlar</a:t>
            </a:r>
            <a:r>
              <a:rPr lang="en-US" dirty="0" smtClean="0"/>
              <a:t> </a:t>
            </a:r>
            <a:r>
              <a:rPr lang="en-US" dirty="0" err="1"/>
              <a:t>başlamaz</a:t>
            </a:r>
            <a:r>
              <a:rPr lang="en-US" dirty="0"/>
              <a:t>, her </a:t>
            </a:r>
            <a:r>
              <a:rPr lang="en-US" dirty="0" err="1"/>
              <a:t>ikisi</a:t>
            </a:r>
            <a:r>
              <a:rPr lang="en-US" dirty="0"/>
              <a:t> </a:t>
            </a:r>
            <a:r>
              <a:rPr lang="en-US" dirty="0" err="1"/>
              <a:t>birden</a:t>
            </a:r>
            <a:r>
              <a:rPr lang="en-US" dirty="0"/>
              <a:t>, </a:t>
            </a:r>
            <a:r>
              <a:rPr lang="en-US" dirty="0" err="1"/>
              <a:t>birbirlerinin</a:t>
            </a:r>
            <a:r>
              <a:rPr lang="en-US" dirty="0"/>
              <a:t> </a:t>
            </a:r>
            <a:r>
              <a:rPr lang="en-US" dirty="0" err="1"/>
              <a:t>kemerlerine</a:t>
            </a:r>
            <a:r>
              <a:rPr lang="en-US" dirty="0"/>
              <a:t> </a:t>
            </a:r>
            <a:r>
              <a:rPr lang="en-US" dirty="0" err="1" smtClean="0"/>
              <a:t>yapıştılar</a:t>
            </a:r>
            <a:r>
              <a:rPr lang="tr-TR" dirty="0" smtClean="0"/>
              <a:t>.»</a:t>
            </a:r>
          </a:p>
          <a:p>
            <a:pPr latinLnBrk="1"/>
            <a:r>
              <a:rPr lang="tr-TR" dirty="0" smtClean="0"/>
              <a:t>« </a:t>
            </a:r>
            <a:r>
              <a:rPr lang="en-US" dirty="0" err="1" smtClean="0"/>
              <a:t>Rüstem</a:t>
            </a:r>
            <a:r>
              <a:rPr lang="en-US" dirty="0" smtClean="0"/>
              <a:t> </a:t>
            </a:r>
            <a:r>
              <a:rPr lang="en-US" dirty="0"/>
              <a:t>O </a:t>
            </a:r>
            <a:r>
              <a:rPr lang="en-US" dirty="0" err="1"/>
              <a:t>cesur</a:t>
            </a:r>
            <a:r>
              <a:rPr lang="en-US" dirty="0"/>
              <a:t> </a:t>
            </a:r>
            <a:r>
              <a:rPr lang="en-US" dirty="0" err="1"/>
              <a:t>delikanlinin</a:t>
            </a:r>
            <a:r>
              <a:rPr lang="en-US" dirty="0"/>
              <a:t> </a:t>
            </a:r>
            <a:r>
              <a:rPr lang="en-US" dirty="0" smtClean="0"/>
              <a:t>s</a:t>
            </a:r>
            <a:r>
              <a:rPr lang="tr-TR" dirty="0" smtClean="0"/>
              <a:t>ı</a:t>
            </a:r>
            <a:r>
              <a:rPr lang="en-US" dirty="0" err="1" smtClean="0"/>
              <a:t>rtını</a:t>
            </a:r>
            <a:r>
              <a:rPr lang="en-US" dirty="0" smtClean="0"/>
              <a:t> </a:t>
            </a:r>
            <a:r>
              <a:rPr lang="en-US" dirty="0" err="1"/>
              <a:t>iki</a:t>
            </a:r>
            <a:r>
              <a:rPr lang="en-US" dirty="0"/>
              <a:t> </a:t>
            </a:r>
            <a:r>
              <a:rPr lang="en-US" dirty="0" err="1"/>
              <a:t>büklüm</a:t>
            </a:r>
            <a:r>
              <a:rPr lang="en-US" dirty="0"/>
              <a:t> </a:t>
            </a:r>
            <a:r>
              <a:rPr lang="en-US" dirty="0" err="1"/>
              <a:t>etti</a:t>
            </a:r>
            <a:r>
              <a:rPr lang="en-US" dirty="0"/>
              <a:t>. </a:t>
            </a:r>
            <a:r>
              <a:rPr lang="en-US" dirty="0" err="1"/>
              <a:t>Herhalde</a:t>
            </a:r>
            <a:r>
              <a:rPr lang="en-US" dirty="0"/>
              <a:t> </a:t>
            </a:r>
            <a:r>
              <a:rPr lang="en-US" dirty="0" err="1"/>
              <a:t>eceli</a:t>
            </a:r>
            <a:r>
              <a:rPr lang="en-US" dirty="0"/>
              <a:t> </a:t>
            </a:r>
            <a:r>
              <a:rPr lang="tr-TR" dirty="0" smtClean="0"/>
              <a:t>        </a:t>
            </a:r>
            <a:r>
              <a:rPr lang="en-US" dirty="0" err="1" smtClean="0"/>
              <a:t>gelmiş</a:t>
            </a:r>
            <a:r>
              <a:rPr lang="en-US" dirty="0" smtClean="0"/>
              <a:t> </a:t>
            </a:r>
            <a:r>
              <a:rPr lang="en-US" dirty="0" err="1"/>
              <a:t>olacak</a:t>
            </a:r>
            <a:r>
              <a:rPr lang="en-US" dirty="0"/>
              <a:t> </a:t>
            </a:r>
            <a:r>
              <a:rPr lang="en-US" dirty="0" err="1"/>
              <a:t>ki</a:t>
            </a:r>
            <a:r>
              <a:rPr lang="en-US" dirty="0"/>
              <a:t>, </a:t>
            </a:r>
            <a:r>
              <a:rPr lang="en-US" dirty="0" err="1"/>
              <a:t>Sührabın</a:t>
            </a:r>
            <a:r>
              <a:rPr lang="en-US" dirty="0"/>
              <a:t> </a:t>
            </a:r>
            <a:r>
              <a:rPr lang="en-US" dirty="0" err="1"/>
              <a:t>vücudunda</a:t>
            </a:r>
            <a:r>
              <a:rPr lang="en-US" dirty="0"/>
              <a:t> </a:t>
            </a:r>
            <a:r>
              <a:rPr lang="en-US" dirty="0" err="1"/>
              <a:t>bir</a:t>
            </a:r>
            <a:r>
              <a:rPr lang="en-US" dirty="0"/>
              <a:t> </a:t>
            </a:r>
            <a:r>
              <a:rPr lang="en-US" dirty="0" err="1"/>
              <a:t>damla</a:t>
            </a:r>
            <a:r>
              <a:rPr lang="en-US" dirty="0"/>
              <a:t> bile </a:t>
            </a:r>
            <a:r>
              <a:rPr lang="en-US" dirty="0" err="1"/>
              <a:t>kuvvet</a:t>
            </a:r>
            <a:r>
              <a:rPr lang="en-US" dirty="0"/>
              <a:t> </a:t>
            </a:r>
            <a:r>
              <a:rPr lang="tr-TR" dirty="0" smtClean="0"/>
              <a:t>                  </a:t>
            </a:r>
            <a:r>
              <a:rPr lang="en-US" dirty="0" err="1" smtClean="0"/>
              <a:t>kalmamıştı</a:t>
            </a:r>
            <a:r>
              <a:rPr lang="en-US" dirty="0" smtClean="0"/>
              <a:t>.</a:t>
            </a:r>
            <a:r>
              <a:rPr lang="tr-TR" dirty="0" smtClean="0"/>
              <a:t>  </a:t>
            </a:r>
            <a:r>
              <a:rPr lang="en-US" dirty="0" err="1" smtClean="0"/>
              <a:t>Rustem</a:t>
            </a:r>
            <a:r>
              <a:rPr lang="en-US" dirty="0" smtClean="0"/>
              <a:t> </a:t>
            </a:r>
            <a:r>
              <a:rPr lang="en-US" dirty="0" err="1"/>
              <a:t>onu</a:t>
            </a:r>
            <a:r>
              <a:rPr lang="en-US" dirty="0"/>
              <a:t> </a:t>
            </a:r>
            <a:r>
              <a:rPr lang="en-US" dirty="0" err="1"/>
              <a:t>havaya</a:t>
            </a:r>
            <a:r>
              <a:rPr lang="en-US" dirty="0"/>
              <a:t> </a:t>
            </a:r>
            <a:r>
              <a:rPr lang="en-US" dirty="0" err="1"/>
              <a:t>kaldirip</a:t>
            </a:r>
            <a:r>
              <a:rPr lang="en-US" dirty="0"/>
              <a:t>, </a:t>
            </a:r>
            <a:r>
              <a:rPr lang="en-US" dirty="0" err="1"/>
              <a:t>bir</a:t>
            </a:r>
            <a:r>
              <a:rPr lang="en-US" dirty="0"/>
              <a:t> </a:t>
            </a:r>
            <a:r>
              <a:rPr lang="en-US" dirty="0" err="1"/>
              <a:t>aslan</a:t>
            </a:r>
            <a:r>
              <a:rPr lang="en-US" dirty="0"/>
              <a:t> </a:t>
            </a:r>
            <a:r>
              <a:rPr lang="en-US" dirty="0" err="1"/>
              <a:t>gibi</a:t>
            </a:r>
            <a:r>
              <a:rPr lang="en-US" dirty="0"/>
              <a:t>, </a:t>
            </a:r>
            <a:r>
              <a:rPr lang="en-US" dirty="0" err="1"/>
              <a:t>yere</a:t>
            </a:r>
            <a:r>
              <a:rPr lang="en-US" dirty="0"/>
              <a:t> </a:t>
            </a:r>
            <a:r>
              <a:rPr lang="en-US" dirty="0" err="1" smtClean="0"/>
              <a:t>vurdu</a:t>
            </a:r>
            <a:r>
              <a:rPr lang="en-US" dirty="0" smtClean="0"/>
              <a:t>.</a:t>
            </a:r>
            <a:r>
              <a:rPr lang="tr-TR" dirty="0" smtClean="0"/>
              <a:t>    </a:t>
            </a:r>
            <a:r>
              <a:rPr lang="en-US" dirty="0" err="1" smtClean="0"/>
              <a:t>Hemen</a:t>
            </a:r>
            <a:r>
              <a:rPr lang="en-US" dirty="0" smtClean="0"/>
              <a:t> </a:t>
            </a:r>
            <a:r>
              <a:rPr lang="en-US" dirty="0" err="1"/>
              <a:t>kılıcını</a:t>
            </a:r>
            <a:r>
              <a:rPr lang="en-US" dirty="0"/>
              <a:t> </a:t>
            </a:r>
            <a:r>
              <a:rPr lang="en-US" dirty="0" err="1"/>
              <a:t>çekerek</a:t>
            </a:r>
            <a:r>
              <a:rPr lang="en-US" dirty="0"/>
              <a:t> o </a:t>
            </a:r>
            <a:r>
              <a:rPr lang="en-US" dirty="0" err="1"/>
              <a:t>yürekli</a:t>
            </a:r>
            <a:r>
              <a:rPr lang="en-US" dirty="0"/>
              <a:t> </a:t>
            </a:r>
            <a:r>
              <a:rPr lang="en-US" dirty="0" err="1"/>
              <a:t>oğlunun</a:t>
            </a:r>
            <a:r>
              <a:rPr lang="en-US" dirty="0"/>
              <a:t> </a:t>
            </a:r>
            <a:r>
              <a:rPr lang="en-US" dirty="0" err="1"/>
              <a:t>göğsünü</a:t>
            </a:r>
            <a:r>
              <a:rPr lang="en-US" dirty="0"/>
              <a:t> </a:t>
            </a:r>
            <a:r>
              <a:rPr lang="en-US" dirty="0" err="1" smtClean="0"/>
              <a:t>yardı</a:t>
            </a:r>
            <a:r>
              <a:rPr lang="tr-TR" dirty="0" smtClean="0"/>
              <a:t>.  </a:t>
            </a:r>
            <a:r>
              <a:rPr lang="en-US" dirty="0" err="1" smtClean="0"/>
              <a:t>Sührab</a:t>
            </a:r>
            <a:r>
              <a:rPr lang="en-US" dirty="0" smtClean="0"/>
              <a:t> </a:t>
            </a:r>
            <a:r>
              <a:rPr lang="en-US" dirty="0" err="1"/>
              <a:t>bir</a:t>
            </a:r>
            <a:r>
              <a:rPr lang="en-US" dirty="0"/>
              <a:t> </a:t>
            </a:r>
            <a:r>
              <a:rPr lang="tr-TR" dirty="0" smtClean="0"/>
              <a:t>   </a:t>
            </a:r>
            <a:r>
              <a:rPr lang="en-US" dirty="0" err="1" smtClean="0"/>
              <a:t>kere</a:t>
            </a:r>
            <a:r>
              <a:rPr lang="en-US" dirty="0" smtClean="0"/>
              <a:t> </a:t>
            </a:r>
            <a:r>
              <a:rPr lang="en-US" dirty="0" err="1"/>
              <a:t>kıvrandıktan</a:t>
            </a:r>
            <a:r>
              <a:rPr lang="en-US" dirty="0"/>
              <a:t> sonar ta </a:t>
            </a:r>
            <a:r>
              <a:rPr lang="en-US" dirty="0" err="1"/>
              <a:t>içinden</a:t>
            </a:r>
            <a:r>
              <a:rPr lang="en-US" dirty="0"/>
              <a:t> </a:t>
            </a:r>
            <a:r>
              <a:rPr lang="en-US" dirty="0" err="1"/>
              <a:t>bir</a:t>
            </a:r>
            <a:r>
              <a:rPr lang="en-US" dirty="0"/>
              <a:t> ah </a:t>
            </a:r>
            <a:r>
              <a:rPr lang="en-US" dirty="0" err="1"/>
              <a:t>çekti</a:t>
            </a:r>
            <a:r>
              <a:rPr lang="en-US" dirty="0" smtClean="0"/>
              <a:t>.</a:t>
            </a:r>
            <a:r>
              <a:rPr lang="tr-TR" dirty="0" smtClean="0"/>
              <a:t> </a:t>
            </a:r>
            <a:r>
              <a:rPr lang="en-US" dirty="0" err="1" smtClean="0"/>
              <a:t>Artık</a:t>
            </a:r>
            <a:r>
              <a:rPr lang="en-US" dirty="0" smtClean="0"/>
              <a:t> </a:t>
            </a:r>
            <a:r>
              <a:rPr lang="en-US" dirty="0" err="1"/>
              <a:t>yeryüzünden</a:t>
            </a:r>
            <a:r>
              <a:rPr lang="en-US" dirty="0"/>
              <a:t> </a:t>
            </a:r>
            <a:r>
              <a:rPr lang="en-US" dirty="0" err="1"/>
              <a:t>elini</a:t>
            </a:r>
            <a:r>
              <a:rPr lang="en-US" dirty="0"/>
              <a:t> </a:t>
            </a:r>
            <a:r>
              <a:rPr lang="en-US" dirty="0" err="1"/>
              <a:t>çekmek</a:t>
            </a:r>
            <a:r>
              <a:rPr lang="en-US" dirty="0"/>
              <a:t> </a:t>
            </a:r>
            <a:r>
              <a:rPr lang="en-US" dirty="0" err="1" smtClean="0"/>
              <a:t>üzereydi</a:t>
            </a:r>
            <a:r>
              <a:rPr lang="tr-TR" dirty="0" smtClean="0"/>
              <a:t>»</a:t>
            </a:r>
            <a:endParaRPr lang="en-US" dirty="0"/>
          </a:p>
        </p:txBody>
      </p:sp>
    </p:spTree>
    <p:extLst>
      <p:ext uri="{BB962C8B-B14F-4D97-AF65-F5344CB8AC3E}">
        <p14:creationId xmlns:p14="http://schemas.microsoft.com/office/powerpoint/2010/main" val="3191767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03159" y="2277979"/>
            <a:ext cx="10026314" cy="3769895"/>
          </a:xfrm>
        </p:spPr>
      </p:pic>
    </p:spTree>
    <p:extLst>
      <p:ext uri="{BB962C8B-B14F-4D97-AF65-F5344CB8AC3E}">
        <p14:creationId xmlns:p14="http://schemas.microsoft.com/office/powerpoint/2010/main" val="137658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err="1">
                <a:solidFill>
                  <a:srgbClr val="FF0000"/>
                </a:solidFill>
              </a:rPr>
              <a:t>Şehname’den</a:t>
            </a:r>
            <a:r>
              <a:rPr lang="tr-TR" i="1" dirty="0">
                <a:solidFill>
                  <a:srgbClr val="FF0000"/>
                </a:solidFill>
              </a:rPr>
              <a:t> alıntılar</a:t>
            </a:r>
            <a:r>
              <a:rPr lang="tr-TR" dirty="0">
                <a:solidFill>
                  <a:srgbClr val="FF0000"/>
                </a:solidFill>
              </a:rPr>
              <a:t>:</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«Bu felaketime sebep olan sen değil şu kambur felektir. Anam bana babamın alametlerini anlatmıştı. Ömrüm yüreğimde onun sevgisi ile sona erdi. Yüzünü görebilmek için onu çok aradım. İşte bu istekle can veriyorum.  Yazık bütün emeklerim boşa gitti. Babamın yüzünü bir kerecik göremedim.»</a:t>
            </a:r>
          </a:p>
          <a:p>
            <a:r>
              <a:rPr lang="tr-TR" dirty="0" smtClean="0"/>
              <a:t>«Şimdi babam yastığımın böyle bir kerpiç parçası olduğunu görünce benim intikamımı alır.   Benim cesedimi gören pehlivanlardan biri nasıl olsa bu haberi Rüstem ulaştırır.»</a:t>
            </a:r>
          </a:p>
          <a:p>
            <a:r>
              <a:rPr lang="tr-TR" dirty="0" smtClean="0"/>
              <a:t>Bu sözleri duyan Rüstem bayılıp yere yığıldı, Ağlayıp sızlamaya başladı</a:t>
            </a:r>
          </a:p>
          <a:p>
            <a:endParaRPr lang="tr-TR" dirty="0" smtClean="0"/>
          </a:p>
          <a:p>
            <a:endParaRPr lang="tr-TR" dirty="0"/>
          </a:p>
          <a:p>
            <a:endParaRPr lang="tr-TR" dirty="0" smtClean="0"/>
          </a:p>
          <a:p>
            <a:endParaRPr lang="en-US" dirty="0"/>
          </a:p>
        </p:txBody>
      </p:sp>
    </p:spTree>
    <p:extLst>
      <p:ext uri="{BB962C8B-B14F-4D97-AF65-F5344CB8AC3E}">
        <p14:creationId xmlns:p14="http://schemas.microsoft.com/office/powerpoint/2010/main" val="107339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err="1">
                <a:solidFill>
                  <a:srgbClr val="FF0000"/>
                </a:solidFill>
              </a:rPr>
              <a:t>Şehname’den</a:t>
            </a:r>
            <a:r>
              <a:rPr lang="tr-TR" i="1" dirty="0">
                <a:solidFill>
                  <a:srgbClr val="FF0000"/>
                </a:solidFill>
              </a:rPr>
              <a:t> alıntılar</a:t>
            </a:r>
            <a:r>
              <a:rPr lang="tr-TR" dirty="0">
                <a:solidFill>
                  <a:srgbClr val="FF0000"/>
                </a:solidFill>
              </a:rPr>
              <a:t>:</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Kendine gelince «O adı batasıca Rüstem benim» dedi</a:t>
            </a:r>
          </a:p>
          <a:p>
            <a:r>
              <a:rPr lang="tr-TR" dirty="0" err="1" smtClean="0"/>
              <a:t>Sührab</a:t>
            </a:r>
            <a:r>
              <a:rPr lang="tr-TR" dirty="0" smtClean="0"/>
              <a:t>: «Eğer Rüstem sen isen bil ki beni </a:t>
            </a:r>
            <a:r>
              <a:rPr lang="tr-TR" dirty="0" err="1" smtClean="0"/>
              <a:t>inatlığından</a:t>
            </a:r>
            <a:r>
              <a:rPr lang="tr-TR" dirty="0" smtClean="0"/>
              <a:t> öldürüyorsun. Sana barışmak için o kadar yol gösterdim.</a:t>
            </a:r>
          </a:p>
          <a:p>
            <a:r>
              <a:rPr lang="tr-TR" dirty="0" smtClean="0"/>
              <a:t>Eğer yüreğinde baba şefkati olsaydı, «bu dövüştüğüm genç oğlum olabilir mi?» diye düşünürdün.»</a:t>
            </a:r>
          </a:p>
          <a:p>
            <a:endParaRPr lang="tr-TR" dirty="0"/>
          </a:p>
          <a:p>
            <a:endParaRPr lang="tr-TR" dirty="0" smtClean="0"/>
          </a:p>
          <a:p>
            <a:endParaRPr lang="tr-TR" dirty="0" smtClean="0"/>
          </a:p>
          <a:p>
            <a:endParaRPr lang="tr-TR" dirty="0" smtClean="0"/>
          </a:p>
        </p:txBody>
      </p:sp>
    </p:spTree>
    <p:extLst>
      <p:ext uri="{BB962C8B-B14F-4D97-AF65-F5344CB8AC3E}">
        <p14:creationId xmlns:p14="http://schemas.microsoft.com/office/powerpoint/2010/main" val="2481014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Yan hikayeler:  Zırhlar altında kadın savaşçılar….</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Bu savaşta tanıdık bir motif,  bir kız erkek kılığında </a:t>
            </a:r>
            <a:r>
              <a:rPr lang="tr-TR" dirty="0" err="1" smtClean="0"/>
              <a:t>Sührab</a:t>
            </a:r>
            <a:r>
              <a:rPr lang="tr-TR" dirty="0" smtClean="0"/>
              <a:t> ile savaşıyor. </a:t>
            </a:r>
          </a:p>
          <a:p>
            <a:r>
              <a:rPr lang="tr-TR" dirty="0" smtClean="0"/>
              <a:t>Kız kahramanca savaşıyor, yenilince, bir kadını yenmenin </a:t>
            </a:r>
            <a:r>
              <a:rPr lang="tr-TR" dirty="0" smtClean="0"/>
              <a:t>ona onur </a:t>
            </a:r>
            <a:r>
              <a:rPr lang="tr-TR" dirty="0" smtClean="0"/>
              <a:t>getirmeyeceğini söylüyor.</a:t>
            </a:r>
          </a:p>
          <a:p>
            <a:r>
              <a:rPr lang="tr-TR" dirty="0" smtClean="0"/>
              <a:t>Kız Sührab a ümit veriyor, ama kapısına gelince Turan’lıların İran’dan kız </a:t>
            </a:r>
            <a:r>
              <a:rPr lang="tr-TR" dirty="0" smtClean="0"/>
              <a:t>alamayacağını </a:t>
            </a:r>
            <a:r>
              <a:rPr lang="tr-TR" dirty="0" smtClean="0"/>
              <a:t>söylüyor.</a:t>
            </a:r>
            <a:endParaRPr lang="en-US" dirty="0"/>
          </a:p>
        </p:txBody>
      </p:sp>
    </p:spTree>
    <p:extLst>
      <p:ext uri="{BB962C8B-B14F-4D97-AF65-F5344CB8AC3E}">
        <p14:creationId xmlns:p14="http://schemas.microsoft.com/office/powerpoint/2010/main" val="3516065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Akıncı/patriarkal  toplumların epik temaları</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Akıncılar ülkeden ülkeye yol alırken her yerde  kadınlar onlarla beraber olmak ve onlardan çocuk sahibi olmak </a:t>
            </a:r>
            <a:r>
              <a:rPr lang="tr-TR" dirty="0" smtClean="0"/>
              <a:t>ister.  </a:t>
            </a:r>
            <a:r>
              <a:rPr lang="tr-TR" dirty="0" smtClean="0"/>
              <a:t>Gerçek öyle midir? </a:t>
            </a:r>
          </a:p>
          <a:p>
            <a:endParaRPr lang="tr-TR" dirty="0"/>
          </a:p>
          <a:p>
            <a:r>
              <a:rPr lang="tr-TR" dirty="0" smtClean="0"/>
              <a:t>Carlos Fuentes, Artemio </a:t>
            </a:r>
            <a:r>
              <a:rPr lang="tr-TR" dirty="0" smtClean="0"/>
              <a:t>Cruz </a:t>
            </a:r>
            <a:r>
              <a:rPr lang="tr-TR" dirty="0" smtClean="0"/>
              <a:t>‘un ölümü: Tecavüze uğrayan kadın yıllar sonra aşk hikayesi olarak anlatılır. </a:t>
            </a:r>
          </a:p>
          <a:p>
            <a:endParaRPr lang="tr-TR" dirty="0"/>
          </a:p>
          <a:p>
            <a:r>
              <a:rPr lang="tr-TR" dirty="0" err="1" smtClean="0"/>
              <a:t>Şehname’de</a:t>
            </a:r>
            <a:r>
              <a:rPr lang="tr-TR" dirty="0" smtClean="0"/>
              <a:t> kadınlar erkekleri içeri alır, ama erkekler usulünce evlenir.</a:t>
            </a:r>
          </a:p>
          <a:p>
            <a:endParaRPr lang="tr-TR" dirty="0" smtClean="0"/>
          </a:p>
          <a:p>
            <a:endParaRPr lang="tr-TR" dirty="0"/>
          </a:p>
        </p:txBody>
      </p:sp>
    </p:spTree>
    <p:extLst>
      <p:ext uri="{BB962C8B-B14F-4D97-AF65-F5344CB8AC3E}">
        <p14:creationId xmlns:p14="http://schemas.microsoft.com/office/powerpoint/2010/main" val="2153498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Oedipus</a:t>
            </a:r>
            <a:r>
              <a:rPr lang="tr-TR" dirty="0" smtClean="0">
                <a:solidFill>
                  <a:srgbClr val="FF0000"/>
                </a:solidFill>
              </a:rPr>
              <a:t> ve Rüstem</a:t>
            </a:r>
            <a:endParaRPr lang="en-US" dirty="0">
              <a:solidFill>
                <a:srgbClr val="FF0000"/>
              </a:solidFill>
            </a:endParaRPr>
          </a:p>
        </p:txBody>
      </p:sp>
      <p:sp>
        <p:nvSpPr>
          <p:cNvPr id="3" name="İçerik Yer Tutucusu 2"/>
          <p:cNvSpPr>
            <a:spLocks noGrp="1"/>
          </p:cNvSpPr>
          <p:nvPr>
            <p:ph idx="1"/>
          </p:nvPr>
        </p:nvSpPr>
        <p:spPr/>
        <p:txBody>
          <a:bodyPr/>
          <a:lstStyle/>
          <a:p>
            <a:r>
              <a:rPr lang="tr-TR" dirty="0" err="1" smtClean="0"/>
              <a:t>Oedipus</a:t>
            </a:r>
            <a:r>
              <a:rPr lang="tr-TR" dirty="0" smtClean="0"/>
              <a:t> babasını öldüreceği kehaneti nedeniyle ailesi tarafından terkedilir, başka bir aile tarafından büyütülür. Kehaneti öğrenince babasını öldürmemek için kaçar. </a:t>
            </a:r>
            <a:r>
              <a:rPr lang="tr-TR" dirty="0"/>
              <a:t>B</a:t>
            </a:r>
            <a:r>
              <a:rPr lang="tr-TR" dirty="0" smtClean="0"/>
              <a:t>ir şehrin kralını öldürür ve kraliçesi ile evlenir. Öldürdüğü babası evlendiği annesidir. Gerçeği öğrenince gözlerini kör eder. Lanet ailesini de etkiler</a:t>
            </a:r>
          </a:p>
          <a:p>
            <a:endParaRPr lang="tr-TR" dirty="0" smtClean="0"/>
          </a:p>
          <a:p>
            <a:r>
              <a:rPr lang="tr-TR" dirty="0" smtClean="0"/>
              <a:t>Rüstem ve oğlu Sührab birbirlerini tanımazlar, savaş meydanında Rüstem Sührab’ı yaralar. Ölüm anında oğlu olduğunu öğrenir. Çok üzülür</a:t>
            </a:r>
            <a:endParaRPr lang="tr-TR" dirty="0"/>
          </a:p>
          <a:p>
            <a:endParaRPr lang="en-US" dirty="0"/>
          </a:p>
        </p:txBody>
      </p:sp>
    </p:spTree>
    <p:extLst>
      <p:ext uri="{BB962C8B-B14F-4D97-AF65-F5344CB8AC3E}">
        <p14:creationId xmlns:p14="http://schemas.microsoft.com/office/powerpoint/2010/main" val="208710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Trajedi ve </a:t>
            </a:r>
            <a:r>
              <a:rPr lang="tr-TR" dirty="0">
                <a:solidFill>
                  <a:srgbClr val="FF0000"/>
                </a:solidFill>
              </a:rPr>
              <a:t>D</a:t>
            </a:r>
            <a:r>
              <a:rPr lang="tr-TR" dirty="0" smtClean="0">
                <a:solidFill>
                  <a:srgbClr val="FF0000"/>
                </a:solidFill>
              </a:rPr>
              <a:t>ram </a:t>
            </a:r>
            <a:endParaRPr lang="en-US" dirty="0">
              <a:solidFill>
                <a:srgbClr val="FF0000"/>
              </a:solidFill>
            </a:endParaRPr>
          </a:p>
        </p:txBody>
      </p:sp>
      <p:sp>
        <p:nvSpPr>
          <p:cNvPr id="3" name="İçerik Yer Tutucusu 2"/>
          <p:cNvSpPr>
            <a:spLocks noGrp="1"/>
          </p:cNvSpPr>
          <p:nvPr>
            <p:ph idx="1"/>
          </p:nvPr>
        </p:nvSpPr>
        <p:spPr/>
        <p:txBody>
          <a:bodyPr/>
          <a:lstStyle/>
          <a:p>
            <a:r>
              <a:rPr lang="tr-TR" dirty="0" err="1" smtClean="0"/>
              <a:t>Oedipus’un</a:t>
            </a:r>
            <a:r>
              <a:rPr lang="tr-TR" dirty="0" smtClean="0"/>
              <a:t> hikayesi trajiktir: Bütün ayrıntılardan sıyrılıp  özetlendiği zaman bile trajiktir.  Saf kader çizgisinde ilerleyen bir hikayedir.</a:t>
            </a:r>
          </a:p>
          <a:p>
            <a:endParaRPr lang="tr-TR" dirty="0" smtClean="0"/>
          </a:p>
          <a:p>
            <a:r>
              <a:rPr lang="tr-TR" dirty="0" smtClean="0"/>
              <a:t>Rüstem ve </a:t>
            </a:r>
            <a:r>
              <a:rPr lang="tr-TR" dirty="0" err="1" smtClean="0"/>
              <a:t>Sührab’ın</a:t>
            </a:r>
            <a:r>
              <a:rPr lang="tr-TR" dirty="0" smtClean="0"/>
              <a:t> hikayesi</a:t>
            </a:r>
            <a:r>
              <a:rPr lang="tr-TR" dirty="0"/>
              <a:t> </a:t>
            </a:r>
            <a:r>
              <a:rPr lang="tr-TR" dirty="0" smtClean="0"/>
              <a:t>dramatiktir: Olayın çerçevesi birbirini tanımayan baba oğulun birbirini öldürmesidir. Olay her ikisinin de ruh durumları ile zenginleşir. İnsani duygular korku pişmanlık hikayeyi zenginleştirir.   Politik entrikalar olayı belirler.  </a:t>
            </a:r>
          </a:p>
          <a:p>
            <a:endParaRPr lang="tr-TR" dirty="0"/>
          </a:p>
          <a:p>
            <a:endParaRPr lang="tr-TR" dirty="0" smtClean="0"/>
          </a:p>
          <a:p>
            <a:endParaRPr lang="en-US" dirty="0"/>
          </a:p>
        </p:txBody>
      </p:sp>
    </p:spTree>
    <p:extLst>
      <p:ext uri="{BB962C8B-B14F-4D97-AF65-F5344CB8AC3E}">
        <p14:creationId xmlns:p14="http://schemas.microsoft.com/office/powerpoint/2010/main" val="4249014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47536" y="365125"/>
            <a:ext cx="10006263" cy="1325563"/>
          </a:xfrm>
        </p:spPr>
        <p:txBody>
          <a:bodyPr/>
          <a:lstStyle/>
          <a:p>
            <a:r>
              <a:rPr lang="tr-TR" dirty="0" smtClean="0">
                <a:solidFill>
                  <a:srgbClr val="FF0000"/>
                </a:solidFill>
              </a:rPr>
              <a:t>Hikaye: Ana hatlar</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Sohrab Rüstemin oğludur. Ancak baba oğul birbirlerini tanımazlar</a:t>
            </a:r>
          </a:p>
          <a:p>
            <a:r>
              <a:rPr lang="tr-TR" dirty="0" smtClean="0"/>
              <a:t>Rüstem İranlıdır. Sohrab annesi ile yaşamaktadır ve Turanlıdır (Türk)</a:t>
            </a:r>
          </a:p>
          <a:p>
            <a:r>
              <a:rPr lang="tr-TR" dirty="0" smtClean="0"/>
              <a:t>Sohrab babasını İran kralı yapmak için Turan ordusu ile sefere çıkar.</a:t>
            </a:r>
          </a:p>
          <a:p>
            <a:r>
              <a:rPr lang="tr-TR" dirty="0" smtClean="0"/>
              <a:t>İran ve Turan orduları savaşır. Rüstem ve Sohrab teke tek savaşırlar.</a:t>
            </a:r>
          </a:p>
          <a:p>
            <a:r>
              <a:rPr lang="tr-TR" dirty="0" smtClean="0"/>
              <a:t>Rüstem, kim olduğunu bilmeden oğlunu ağır yaralar.</a:t>
            </a:r>
          </a:p>
          <a:p>
            <a:r>
              <a:rPr lang="tr-TR" dirty="0" smtClean="0"/>
              <a:t>Ölmeden önce Sohrab babasının Rüstem olduğunu onu aradığını söyler.</a:t>
            </a:r>
          </a:p>
          <a:p>
            <a:r>
              <a:rPr lang="tr-TR" dirty="0" smtClean="0"/>
              <a:t>Rüstem onu iyileştiremez.  Sohrab ölür. Annesi üzüntüden ölür. Rüstem bir müddet sonra normal hayate döner. </a:t>
            </a:r>
          </a:p>
          <a:p>
            <a:endParaRPr lang="tr-TR" dirty="0" smtClean="0"/>
          </a:p>
        </p:txBody>
      </p:sp>
    </p:spTree>
    <p:extLst>
      <p:ext uri="{BB962C8B-B14F-4D97-AF65-F5344CB8AC3E}">
        <p14:creationId xmlns:p14="http://schemas.microsoft.com/office/powerpoint/2010/main" val="75965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Coğrafya</a:t>
            </a:r>
            <a:endParaRPr lang="en-US" dirty="0">
              <a:solidFill>
                <a:srgbClr val="FF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97305" y="2377440"/>
            <a:ext cx="5293894" cy="3911065"/>
          </a:xfrm>
        </p:spPr>
      </p:pic>
      <p:pic>
        <p:nvPicPr>
          <p:cNvPr id="5" name="İçerik Yer Tutucusu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662057" y="2377440"/>
            <a:ext cx="4691743" cy="3734602"/>
          </a:xfrm>
        </p:spPr>
      </p:pic>
    </p:spTree>
    <p:extLst>
      <p:ext uri="{BB962C8B-B14F-4D97-AF65-F5344CB8AC3E}">
        <p14:creationId xmlns:p14="http://schemas.microsoft.com/office/powerpoint/2010/main" val="3007729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Şehname /İlk baskı</a:t>
            </a:r>
            <a:endParaRPr lang="en-US"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smtClean="0"/>
              <a:t>Maarif Vekaleti </a:t>
            </a:r>
          </a:p>
          <a:p>
            <a:r>
              <a:rPr lang="tr-TR" dirty="0" smtClean="0"/>
              <a:t>DÜNYA EDEBİYATINDAN TERCÜMELER</a:t>
            </a:r>
          </a:p>
          <a:p>
            <a:r>
              <a:rPr lang="tr-TR" dirty="0" smtClean="0"/>
              <a:t>ŞARK-İSLAM KLASİKLERİ: </a:t>
            </a:r>
            <a:r>
              <a:rPr lang="tr-TR" dirty="0"/>
              <a:t>10 </a:t>
            </a:r>
            <a:endParaRPr lang="en-US" dirty="0"/>
          </a:p>
          <a:p>
            <a:r>
              <a:rPr lang="tr-TR" dirty="0" smtClean="0"/>
              <a:t>Dil ve Tarih Coğrafya Fakültesi Profesörlerinden Necati LUGAL tarafından dilimize çevrilmiş ve Doçent Kenan AKYÜZ eliyle düzeltilmiştir.</a:t>
            </a:r>
          </a:p>
          <a:p>
            <a:r>
              <a:rPr lang="tr-TR" dirty="0" smtClean="0"/>
              <a:t>Yeni Baskı: Kabala yayınevi 2009</a:t>
            </a:r>
          </a:p>
          <a:p>
            <a:r>
              <a:rPr lang="tr-TR" dirty="0" smtClean="0"/>
              <a:t>Kitapçılarda: Bizde yok/Bitmiş/Yok/</a:t>
            </a:r>
          </a:p>
          <a:p>
            <a:r>
              <a:rPr lang="tr-TR" dirty="0"/>
              <a:t>Minyatürler için: </a:t>
            </a:r>
            <a:r>
              <a:rPr lang="tr-TR" dirty="0">
                <a:hlinkClick r:id="rId2" action="ppaction://hlinkfile"/>
              </a:rPr>
              <a:t>file:///C:/Users/ayse.bilge/Downloads/1888-Topqapi_Sarayi_Muzesi_Islam_Minyaturleri-Filiz_Chaghman-Zeren_Tanindi-1979-155s%20(1).</a:t>
            </a:r>
            <a:r>
              <a:rPr lang="tr-TR" dirty="0" smtClean="0">
                <a:hlinkClick r:id="rId2" action="ppaction://hlinkfile"/>
              </a:rPr>
              <a:t>pdf</a:t>
            </a:r>
            <a:endParaRPr lang="tr-TR" dirty="0" smtClean="0"/>
          </a:p>
          <a:p>
            <a:endParaRPr lang="en-US" dirty="0"/>
          </a:p>
        </p:txBody>
      </p:sp>
    </p:spTree>
    <p:extLst>
      <p:ext uri="{BB962C8B-B14F-4D97-AF65-F5344CB8AC3E}">
        <p14:creationId xmlns:p14="http://schemas.microsoft.com/office/powerpoint/2010/main" val="791196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Firdevs-i </a:t>
            </a:r>
            <a:r>
              <a:rPr lang="tr-TR" dirty="0" err="1" smtClean="0">
                <a:solidFill>
                  <a:srgbClr val="FF0000"/>
                </a:solidFill>
              </a:rPr>
              <a:t>Tusi</a:t>
            </a:r>
            <a:r>
              <a:rPr lang="tr-TR" dirty="0" smtClean="0">
                <a:solidFill>
                  <a:srgbClr val="FF0000"/>
                </a:solidFill>
              </a:rPr>
              <a:t>  (940-1020)</a:t>
            </a:r>
            <a:endParaRPr lang="en-US" dirty="0">
              <a:solidFill>
                <a:srgbClr val="FF0000"/>
              </a:solidFill>
            </a:endParaRPr>
          </a:p>
        </p:txBody>
      </p:sp>
      <p:sp>
        <p:nvSpPr>
          <p:cNvPr id="3" name="İçerik Yer Tutucusu 2"/>
          <p:cNvSpPr>
            <a:spLocks noGrp="1"/>
          </p:cNvSpPr>
          <p:nvPr>
            <p:ph idx="1"/>
          </p:nvPr>
        </p:nvSpPr>
        <p:spPr/>
        <p:txBody>
          <a:bodyPr/>
          <a:lstStyle/>
          <a:p>
            <a:r>
              <a:rPr lang="tr-TR" dirty="0" err="1" smtClean="0"/>
              <a:t>Firdevsi</a:t>
            </a:r>
            <a:r>
              <a:rPr lang="tr-TR" dirty="0" smtClean="0"/>
              <a:t>, İran’a, </a:t>
            </a:r>
            <a:r>
              <a:rPr lang="tr-TR" dirty="0" err="1" smtClean="0"/>
              <a:t>Gazneliler</a:t>
            </a:r>
            <a:r>
              <a:rPr lang="tr-TR" dirty="0" smtClean="0"/>
              <a:t> döneminde, </a:t>
            </a:r>
            <a:r>
              <a:rPr lang="tr-TR" dirty="0" err="1" smtClean="0"/>
              <a:t>Gazneli</a:t>
            </a:r>
            <a:r>
              <a:rPr lang="tr-TR" dirty="0" smtClean="0"/>
              <a:t> Sultan Mahmut’un hükümdarlığı döneminde yaşamış bir şairdir.</a:t>
            </a:r>
          </a:p>
          <a:p>
            <a:r>
              <a:rPr lang="tr-TR" dirty="0" err="1" smtClean="0"/>
              <a:t>Firdevsi</a:t>
            </a:r>
            <a:r>
              <a:rPr lang="tr-TR" dirty="0" smtClean="0"/>
              <a:t>, köylerde devlet adına vergi toplayan kişiler olan «</a:t>
            </a:r>
            <a:r>
              <a:rPr lang="tr-TR" dirty="0" err="1" smtClean="0"/>
              <a:t>dikhan</a:t>
            </a:r>
            <a:r>
              <a:rPr lang="tr-TR" dirty="0" smtClean="0"/>
              <a:t>» ailesindendir.  Gerçek hayatı hakkındaki bilgilerin bir bölümü rivayetlere dayalıdır.</a:t>
            </a:r>
          </a:p>
          <a:p>
            <a:r>
              <a:rPr lang="tr-TR" dirty="0" smtClean="0"/>
              <a:t>Eski İran dili olan </a:t>
            </a:r>
            <a:r>
              <a:rPr lang="tr-TR" dirty="0" err="1" smtClean="0"/>
              <a:t>Pehleviceyi</a:t>
            </a:r>
            <a:r>
              <a:rPr lang="tr-TR" dirty="0" smtClean="0"/>
              <a:t> iyi öğrenmiş ve bu dilde yazılmış kitapları okumuştur. İran’ın İslamiyet öncesi destanlarını ve efsanelerini yaşatmayı ve yazmayı amaçlamıştır.</a:t>
            </a:r>
          </a:p>
          <a:p>
            <a:r>
              <a:rPr lang="tr-TR" dirty="0" smtClean="0"/>
              <a:t>60 000 beyitten oluşan </a:t>
            </a:r>
            <a:r>
              <a:rPr lang="tr-TR" dirty="0" smtClean="0">
                <a:solidFill>
                  <a:srgbClr val="FF0000"/>
                </a:solidFill>
              </a:rPr>
              <a:t>«Şehname» </a:t>
            </a:r>
            <a:r>
              <a:rPr lang="tr-TR" dirty="0" smtClean="0"/>
              <a:t>İran destanlarını mitolojik bir anlatı ile toparlayan bir eserdir</a:t>
            </a:r>
            <a:endParaRPr lang="en-US" dirty="0"/>
          </a:p>
        </p:txBody>
      </p:sp>
    </p:spTree>
    <p:extLst>
      <p:ext uri="{BB962C8B-B14F-4D97-AF65-F5344CB8AC3E}">
        <p14:creationId xmlns:p14="http://schemas.microsoft.com/office/powerpoint/2010/main" val="141328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«Şehname» </a:t>
            </a:r>
            <a:r>
              <a:rPr lang="tr-TR" dirty="0" err="1" smtClean="0">
                <a:solidFill>
                  <a:srgbClr val="FF0000"/>
                </a:solidFill>
              </a:rPr>
              <a:t>nin</a:t>
            </a:r>
            <a:r>
              <a:rPr lang="tr-TR" dirty="0" smtClean="0">
                <a:solidFill>
                  <a:srgbClr val="FF0000"/>
                </a:solidFill>
              </a:rPr>
              <a:t> içeriği</a:t>
            </a:r>
            <a:endParaRPr lang="en-US"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smtClean="0"/>
              <a:t>Şehname,  hükümdar silsileleri başlıkları altında toplanmış bölümlerden oluşmuştur.</a:t>
            </a:r>
          </a:p>
          <a:p>
            <a:r>
              <a:rPr lang="tr-TR" dirty="0" smtClean="0"/>
              <a:t>Her hükümdarın padişahlık süresi, savaşları, dönemin kahramanlık hikayeleri anlatılmıştır.</a:t>
            </a:r>
          </a:p>
          <a:p>
            <a:r>
              <a:rPr lang="tr-TR" dirty="0" smtClean="0"/>
              <a:t>Rüstem ve </a:t>
            </a:r>
            <a:r>
              <a:rPr lang="tr-TR" dirty="0" err="1" smtClean="0"/>
              <a:t>Sohrab</a:t>
            </a:r>
            <a:r>
              <a:rPr lang="tr-TR" dirty="0" smtClean="0"/>
              <a:t> hikayesi bunlardan biridir.</a:t>
            </a:r>
          </a:p>
          <a:p>
            <a:r>
              <a:rPr lang="tr-TR" dirty="0" err="1" smtClean="0"/>
              <a:t>Şehname’de</a:t>
            </a:r>
            <a:r>
              <a:rPr lang="tr-TR" dirty="0" smtClean="0"/>
              <a:t> sırasıyla,  Rüstem’in babası </a:t>
            </a:r>
            <a:r>
              <a:rPr lang="tr-TR" dirty="0" err="1" smtClean="0"/>
              <a:t>Zal’ın</a:t>
            </a:r>
            <a:r>
              <a:rPr lang="tr-TR" dirty="0" smtClean="0"/>
              <a:t> hikayesi, Rüstem’in hikayesi, </a:t>
            </a:r>
            <a:r>
              <a:rPr lang="tr-TR" dirty="0" err="1" smtClean="0"/>
              <a:t>Sohrab’ın</a:t>
            </a:r>
            <a:r>
              <a:rPr lang="tr-TR" dirty="0" smtClean="0"/>
              <a:t> hikayesi, Rüstem ve </a:t>
            </a:r>
            <a:r>
              <a:rPr lang="tr-TR" dirty="0" err="1" smtClean="0"/>
              <a:t>Sohrab’ın</a:t>
            </a:r>
            <a:r>
              <a:rPr lang="tr-TR" dirty="0" smtClean="0"/>
              <a:t> karşılaşması, savaşı, </a:t>
            </a:r>
            <a:r>
              <a:rPr lang="tr-TR" b="1" dirty="0" smtClean="0"/>
              <a:t>babanın </a:t>
            </a:r>
            <a:r>
              <a:rPr lang="tr-TR" b="1" dirty="0" err="1" smtClean="0"/>
              <a:t>oğulu</a:t>
            </a:r>
            <a:r>
              <a:rPr lang="tr-TR" b="1" dirty="0" smtClean="0"/>
              <a:t> öldürmesi </a:t>
            </a:r>
            <a:r>
              <a:rPr lang="tr-TR" dirty="0" smtClean="0"/>
              <a:t>anlatılır.</a:t>
            </a:r>
          </a:p>
          <a:p>
            <a:r>
              <a:rPr lang="tr-TR" dirty="0" err="1" smtClean="0"/>
              <a:t>Zal</a:t>
            </a:r>
            <a:r>
              <a:rPr lang="tr-TR" dirty="0" smtClean="0"/>
              <a:t> ve Rüstem’in hikayeleri mitolojik ögeler taşıdığı halde, Rüstem ve </a:t>
            </a:r>
            <a:r>
              <a:rPr lang="tr-TR" dirty="0" err="1" smtClean="0"/>
              <a:t>Sohra</a:t>
            </a:r>
            <a:r>
              <a:rPr lang="tr-TR" dirty="0" err="1"/>
              <a:t>b</a:t>
            </a:r>
            <a:r>
              <a:rPr lang="tr-TR" dirty="0" err="1" smtClean="0"/>
              <a:t>’ın</a:t>
            </a:r>
            <a:r>
              <a:rPr lang="tr-TR" dirty="0" smtClean="0"/>
              <a:t> hikayesi  dramatik ve duygusaldır.</a:t>
            </a:r>
            <a:endParaRPr lang="en-US" dirty="0"/>
          </a:p>
        </p:txBody>
      </p:sp>
    </p:spTree>
    <p:extLst>
      <p:ext uri="{BB962C8B-B14F-4D97-AF65-F5344CB8AC3E}">
        <p14:creationId xmlns:p14="http://schemas.microsoft.com/office/powerpoint/2010/main" val="416228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Firdevsi’nin</a:t>
            </a:r>
            <a:r>
              <a:rPr lang="tr-TR" dirty="0" smtClean="0">
                <a:solidFill>
                  <a:srgbClr val="FF0000"/>
                </a:solidFill>
              </a:rPr>
              <a:t> hayatı</a:t>
            </a:r>
            <a:endParaRPr lang="en-US"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err="1" smtClean="0"/>
              <a:t>Firdevsi</a:t>
            </a:r>
            <a:r>
              <a:rPr lang="tr-TR" dirty="0" smtClean="0"/>
              <a:t>  bazı kaynaklara göre eserini yazmaya Sultan Mahmut’un himayesinde başlar, bazı kaynaklara göre bitirince takdim eder.  </a:t>
            </a:r>
          </a:p>
          <a:p>
            <a:r>
              <a:rPr lang="tr-TR" dirty="0" smtClean="0"/>
              <a:t>Sultan Mahmut eseri takdir etse de, başlangıçta söz verdiği «kırk deve yükü altın» yerine gümüş verir.  </a:t>
            </a:r>
          </a:p>
          <a:p>
            <a:r>
              <a:rPr lang="tr-TR" dirty="0" err="1" smtClean="0"/>
              <a:t>Firdevsi</a:t>
            </a:r>
            <a:r>
              <a:rPr lang="tr-TR" dirty="0" smtClean="0"/>
              <a:t> buna içerler ve ayrılır.  Yıllar sonra, Sultan Mahmut hatasını telafi etmek için altın yollarsa da </a:t>
            </a:r>
            <a:r>
              <a:rPr lang="tr-TR" dirty="0" err="1" smtClean="0"/>
              <a:t>Firdevsi</a:t>
            </a:r>
            <a:r>
              <a:rPr lang="tr-TR" dirty="0" smtClean="0"/>
              <a:t> ölmüştür/ölüm döşeğindedir.  Kızı da hediyeyi kabul etmez/hayır işinde kullanır</a:t>
            </a:r>
          </a:p>
          <a:p>
            <a:r>
              <a:rPr lang="tr-TR" dirty="0" smtClean="0"/>
              <a:t>Zerdüşt olduğu gerekçesiyle </a:t>
            </a:r>
            <a:r>
              <a:rPr lang="tr-TR" dirty="0" err="1" smtClean="0"/>
              <a:t>müslüman</a:t>
            </a:r>
            <a:r>
              <a:rPr lang="tr-TR" dirty="0" smtClean="0"/>
              <a:t> mezarlığına gömülmez, kendi bahçesine gömülür.</a:t>
            </a:r>
            <a:endParaRPr lang="tr-TR" dirty="0"/>
          </a:p>
          <a:p>
            <a:r>
              <a:rPr lang="en-US" dirty="0" smtClean="0">
                <a:hlinkClick r:id="rId2"/>
              </a:rPr>
              <a:t>https</a:t>
            </a:r>
            <a:r>
              <a:rPr lang="en-US" dirty="0">
                <a:hlinkClick r:id="rId2"/>
              </a:rPr>
              <a:t>://nyildirim.wordpress.com/firdevsi/</a:t>
            </a:r>
            <a:r>
              <a:rPr lang="tr-TR" dirty="0" smtClean="0"/>
              <a:t> </a:t>
            </a:r>
            <a:endParaRPr lang="en-US" dirty="0"/>
          </a:p>
        </p:txBody>
      </p:sp>
    </p:spTree>
    <p:extLst>
      <p:ext uri="{BB962C8B-B14F-4D97-AF65-F5344CB8AC3E}">
        <p14:creationId xmlns:p14="http://schemas.microsoft.com/office/powerpoint/2010/main" val="1096216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Zal’ın</a:t>
            </a:r>
            <a:r>
              <a:rPr lang="tr-TR" dirty="0" smtClean="0">
                <a:solidFill>
                  <a:srgbClr val="FF0000"/>
                </a:solidFill>
              </a:rPr>
              <a:t> hikayesi</a:t>
            </a:r>
            <a:endParaRPr lang="en-US" dirty="0">
              <a:solidFill>
                <a:srgbClr val="FF0000"/>
              </a:solidFill>
            </a:endParaRPr>
          </a:p>
        </p:txBody>
      </p:sp>
      <p:sp>
        <p:nvSpPr>
          <p:cNvPr id="3" name="İçerik Yer Tutucusu 2"/>
          <p:cNvSpPr>
            <a:spLocks noGrp="1"/>
          </p:cNvSpPr>
          <p:nvPr>
            <p:ph idx="1"/>
          </p:nvPr>
        </p:nvSpPr>
        <p:spPr/>
        <p:txBody>
          <a:bodyPr/>
          <a:lstStyle/>
          <a:p>
            <a:r>
              <a:rPr lang="tr-TR" dirty="0" smtClean="0"/>
              <a:t>«Meşhur pehlivan, </a:t>
            </a:r>
            <a:r>
              <a:rPr lang="tr-TR" dirty="0" smtClean="0">
                <a:solidFill>
                  <a:srgbClr val="00B0F0"/>
                </a:solidFill>
              </a:rPr>
              <a:t>Neriman oğlu Sam</a:t>
            </a:r>
            <a:r>
              <a:rPr lang="tr-TR" dirty="0" smtClean="0"/>
              <a:t>’ın o zamana kadar hiç çocuğu olmamıştı. Kendi harem dairesinde yanakları gül yaprağından ve saçı da miskten yapılmış güzel bir kız vardı.  Bu kız nihayet gebe kaldı. Bu anadan yüzü dünyayı aydınlatan bir çocuk doğdu.»</a:t>
            </a:r>
          </a:p>
          <a:p>
            <a:r>
              <a:rPr lang="tr-TR" dirty="0" smtClean="0"/>
              <a:t>«Bu çocuğun yüzü güneş gibi güzel, fakat saçları bembeyazdı. Babasına haber veremediler.»</a:t>
            </a:r>
          </a:p>
          <a:p>
            <a:r>
              <a:rPr lang="tr-TR" dirty="0" smtClean="0">
                <a:solidFill>
                  <a:srgbClr val="00B0F0"/>
                </a:solidFill>
              </a:rPr>
              <a:t>«Sam</a:t>
            </a:r>
            <a:r>
              <a:rPr lang="tr-TR" dirty="0" smtClean="0"/>
              <a:t> çocuğun bu halini Tanrının kendisine vermiş olduğu bir ceza saydı. Çocuğun topraklarından uzaklaştırılmasını emretti.»</a:t>
            </a:r>
          </a:p>
          <a:p>
            <a:r>
              <a:rPr lang="tr-TR" dirty="0" smtClean="0"/>
              <a:t>«Çocuğu </a:t>
            </a:r>
            <a:r>
              <a:rPr lang="tr-TR" dirty="0" smtClean="0">
                <a:solidFill>
                  <a:srgbClr val="00B0F0"/>
                </a:solidFill>
              </a:rPr>
              <a:t>Elbruz </a:t>
            </a:r>
            <a:r>
              <a:rPr lang="tr-TR" dirty="0" smtClean="0"/>
              <a:t>adlı, güneşe yakın ve insanlara uzak bir dağa bıraktılar. </a:t>
            </a:r>
            <a:r>
              <a:rPr lang="tr-TR" dirty="0" smtClean="0">
                <a:solidFill>
                  <a:srgbClr val="00B0F0"/>
                </a:solidFill>
              </a:rPr>
              <a:t>Simurg</a:t>
            </a:r>
            <a:r>
              <a:rPr lang="tr-TR" dirty="0" smtClean="0"/>
              <a:t> kuşunun yuvası bu dağda idi.»</a:t>
            </a:r>
          </a:p>
          <a:p>
            <a:endParaRPr lang="en-US" dirty="0"/>
          </a:p>
        </p:txBody>
      </p:sp>
    </p:spTree>
    <p:extLst>
      <p:ext uri="{BB962C8B-B14F-4D97-AF65-F5344CB8AC3E}">
        <p14:creationId xmlns:p14="http://schemas.microsoft.com/office/powerpoint/2010/main" val="15258057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1665</Words>
  <Application>Microsoft Office PowerPoint</Application>
  <PresentationFormat>Widescreen</PresentationFormat>
  <Paragraphs>129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Teması</vt:lpstr>
      <vt:lpstr>Rüstem ve Sohrab</vt:lpstr>
      <vt:lpstr>PowerPoint Presentation</vt:lpstr>
      <vt:lpstr>Hikaye: Ana hatlar</vt:lpstr>
      <vt:lpstr>Coğrafya</vt:lpstr>
      <vt:lpstr>Şehname /İlk baskı</vt:lpstr>
      <vt:lpstr>Firdevs-i Tusi  (940-1020)</vt:lpstr>
      <vt:lpstr>«Şehname» nin içeriği</vt:lpstr>
      <vt:lpstr>Firdevsi’nin hayatı</vt:lpstr>
      <vt:lpstr>Zal’ın hikayesi</vt:lpstr>
      <vt:lpstr>Zal kurtuluyor, sonra babasına dönüyor…</vt:lpstr>
      <vt:lpstr>Zal evleniyor…</vt:lpstr>
      <vt:lpstr>Ayrıntılı bir doğum sahnesi….</vt:lpstr>
      <vt:lpstr>Rüstem’in hikayeleri</vt:lpstr>
      <vt:lpstr>Rüstem evleniyor…(2.cilt sayfa 286: ) </vt:lpstr>
      <vt:lpstr>Sührab babasını bulmaya gidiyor….</vt:lpstr>
      <vt:lpstr>Savaş meydanında karşılaşmalar….</vt:lpstr>
      <vt:lpstr>Rüstem ile Sührab’ın ölümcül savaşı….</vt:lpstr>
      <vt:lpstr>Yas ve sonrası….</vt:lpstr>
      <vt:lpstr>Şehname’den alıntılar:  Rüstemin Sührab ile 3.savaşı ve Sührabın ölmesi </vt:lpstr>
      <vt:lpstr>Şehname’den alıntılar:</vt:lpstr>
      <vt:lpstr>Şehname’den alıntılar:</vt:lpstr>
      <vt:lpstr>Yan hikayeler:  Zırhlar altında kadın savaşçılar….</vt:lpstr>
      <vt:lpstr>Akıncı/patriarkal  toplumların epik temaları</vt:lpstr>
      <vt:lpstr>Oedipus ve Rüstem</vt:lpstr>
      <vt:lpstr>Trajedi ve Dram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Rüstem ve Sohrab</dc:title>
  <dc:creator>Ayşe Bilge</dc:creator>
  <cp:lastModifiedBy>A. Nihat Berker</cp:lastModifiedBy>
  <cp:revision>55</cp:revision>
  <dcterms:created xsi:type="dcterms:W3CDTF">2019-04-06T16:56:21Z</dcterms:created>
  <dcterms:modified xsi:type="dcterms:W3CDTF">2019-04-18T04:12:17Z</dcterms:modified>
</cp:coreProperties>
</file>