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4">
  <p:sldMasterIdLst>
    <p:sldMasterId id="2147483648" r:id="rId1"/>
  </p:sldMasterIdLst>
  <p:notesMasterIdLst>
    <p:notesMasterId r:id="rId59"/>
  </p:notesMasterIdLst>
  <p:sldIdLst>
    <p:sldId id="256" r:id="rId2"/>
    <p:sldId id="324" r:id="rId3"/>
    <p:sldId id="304" r:id="rId4"/>
    <p:sldId id="325" r:id="rId5"/>
    <p:sldId id="348" r:id="rId6"/>
    <p:sldId id="278" r:id="rId7"/>
    <p:sldId id="280" r:id="rId8"/>
    <p:sldId id="283" r:id="rId9"/>
    <p:sldId id="279" r:id="rId10"/>
    <p:sldId id="284" r:id="rId11"/>
    <p:sldId id="285" r:id="rId12"/>
    <p:sldId id="286" r:id="rId13"/>
    <p:sldId id="287" r:id="rId14"/>
    <p:sldId id="288" r:id="rId15"/>
    <p:sldId id="293" r:id="rId16"/>
    <p:sldId id="289" r:id="rId17"/>
    <p:sldId id="290" r:id="rId18"/>
    <p:sldId id="294" r:id="rId19"/>
    <p:sldId id="291" r:id="rId20"/>
    <p:sldId id="292" r:id="rId21"/>
    <p:sldId id="297" r:id="rId22"/>
    <p:sldId id="299" r:id="rId23"/>
    <p:sldId id="300" r:id="rId24"/>
    <p:sldId id="301" r:id="rId25"/>
    <p:sldId id="302" r:id="rId26"/>
    <p:sldId id="349" r:id="rId27"/>
    <p:sldId id="352" r:id="rId28"/>
    <p:sldId id="350" r:id="rId29"/>
    <p:sldId id="355" r:id="rId30"/>
    <p:sldId id="358" r:id="rId31"/>
    <p:sldId id="359" r:id="rId32"/>
    <p:sldId id="360" r:id="rId33"/>
    <p:sldId id="361" r:id="rId34"/>
    <p:sldId id="363" r:id="rId35"/>
    <p:sldId id="364" r:id="rId36"/>
    <p:sldId id="365" r:id="rId37"/>
    <p:sldId id="366" r:id="rId38"/>
    <p:sldId id="367" r:id="rId39"/>
    <p:sldId id="368" r:id="rId40"/>
    <p:sldId id="351" r:id="rId41"/>
    <p:sldId id="332" r:id="rId42"/>
    <p:sldId id="327" r:id="rId43"/>
    <p:sldId id="328" r:id="rId44"/>
    <p:sldId id="338" r:id="rId45"/>
    <p:sldId id="335" r:id="rId46"/>
    <p:sldId id="337" r:id="rId47"/>
    <p:sldId id="339" r:id="rId48"/>
    <p:sldId id="340" r:id="rId49"/>
    <p:sldId id="341" r:id="rId50"/>
    <p:sldId id="342" r:id="rId51"/>
    <p:sldId id="343" r:id="rId52"/>
    <p:sldId id="344" r:id="rId53"/>
    <p:sldId id="345" r:id="rId54"/>
    <p:sldId id="323" r:id="rId55"/>
    <p:sldId id="347" r:id="rId56"/>
    <p:sldId id="321" r:id="rId57"/>
    <p:sldId id="305"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78" d="100"/>
          <a:sy n="78" d="100"/>
        </p:scale>
        <p:origin x="80"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BC6F3-DBB2-474E-9B36-2DAAB0899A2E}" type="datetimeFigureOut">
              <a:rPr lang="en-US" smtClean="0"/>
              <a:t>10/23/2021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D672C-9A90-44C7-8359-4ABE518CC6C3}" type="slidenum">
              <a:rPr lang="en-US" smtClean="0"/>
              <a:t>‹#›</a:t>
            </a:fld>
            <a:endParaRPr lang="en-US"/>
          </a:p>
        </p:txBody>
      </p:sp>
    </p:spTree>
    <p:extLst>
      <p:ext uri="{BB962C8B-B14F-4D97-AF65-F5344CB8AC3E}">
        <p14:creationId xmlns:p14="http://schemas.microsoft.com/office/powerpoint/2010/main" val="3386053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5D0E934-863C-49B2-86F9-2801AEE1AC8C}" type="datetime1">
              <a:rPr lang="en-US" smtClean="0"/>
              <a:t>10/23/2021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891950-F069-4798-87A3-0B16CB41CA5F}" type="datetime1">
              <a:rPr lang="en-US" smtClean="0"/>
              <a:t>10/23/2021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46BCC8-1C24-41D3-B2E2-6EFA403CB787}" type="datetime1">
              <a:rPr lang="en-US" smtClean="0"/>
              <a:t>10/23/2021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74DC9B-E363-479C-B925-E2EF98B290C1}" type="datetime1">
              <a:rPr lang="en-US" smtClean="0"/>
              <a:t>10/23/2021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2DD5950-C7C2-45BB-8143-042F9C671507}" type="datetime1">
              <a:rPr lang="en-US" smtClean="0"/>
              <a:t>10/23/2021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3906A9-F172-49C4-A7D8-1B8FE64B94CB}" type="datetime1">
              <a:rPr lang="en-US" smtClean="0"/>
              <a:t>10/23/2021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8D8227-1C7A-40FB-96E4-3CC5CBED2ACA}" type="datetime1">
              <a:rPr lang="en-US" smtClean="0"/>
              <a:t>10/23/2021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DF5EB0-0B10-469C-A50B-3AA45FF969D4}" type="datetime1">
              <a:rPr lang="en-US" smtClean="0"/>
              <a:t>10/23/2021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0C894-37E1-42AA-8826-BFA90020C545}" type="datetime1">
              <a:rPr lang="en-US" smtClean="0"/>
              <a:t>10/23/2021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1339BA3-B1D1-47E0-B441-4AD197744117}" type="datetime1">
              <a:rPr lang="en-US" smtClean="0"/>
              <a:t>10/23/2021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31B3044-57C2-4577-B224-979AE8DB7275}" type="datetime1">
              <a:rPr lang="en-US" smtClean="0"/>
              <a:t>10/23/2021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DA11C71-45D2-4333-991C-E07778F399CD}" type="datetime1">
              <a:rPr lang="en-US" smtClean="0"/>
              <a:t>10/23/2021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tr.wikipedia.org/wiki/Sendikac%C4%B1l%C4%B1k" TargetMode="External"/><Relationship Id="rId3" Type="http://schemas.openxmlformats.org/officeDocument/2006/relationships/hyperlink" Target="https://tr.wikipedia.org/wiki/Marksizm" TargetMode="External"/><Relationship Id="rId7" Type="http://schemas.openxmlformats.org/officeDocument/2006/relationships/hyperlink" Target="https://tr.wikipedia.org/wiki/Sosyal_liberalizm" TargetMode="External"/><Relationship Id="rId2" Type="http://schemas.openxmlformats.org/officeDocument/2006/relationships/hyperlink" Target="https://tr.wikipedia.org/wiki/Frans%C4%B1z_Devrimi" TargetMode="External"/><Relationship Id="rId1" Type="http://schemas.openxmlformats.org/officeDocument/2006/relationships/slideLayout" Target="../slideLayouts/slideLayout2.xml"/><Relationship Id="rId6" Type="http://schemas.openxmlformats.org/officeDocument/2006/relationships/hyperlink" Target="https://tr.wikipedia.org/wiki/Sol_liberteryenizm" TargetMode="External"/><Relationship Id="rId11" Type="http://schemas.openxmlformats.org/officeDocument/2006/relationships/hyperlink" Target="https://tr.wikipedia.org/wiki/Anar%C5%9Fizm" TargetMode="External"/><Relationship Id="rId5" Type="http://schemas.openxmlformats.org/officeDocument/2006/relationships/hyperlink" Target="https://tr.wikipedia.org/wiki/Sosyal_demokrasi" TargetMode="External"/><Relationship Id="rId10" Type="http://schemas.openxmlformats.org/officeDocument/2006/relationships/hyperlink" Target="https://tr.wikipedia.org/wiki/Otonomizm" TargetMode="External"/><Relationship Id="rId4" Type="http://schemas.openxmlformats.org/officeDocument/2006/relationships/hyperlink" Target="https://tr.wikipedia.org/wiki/Sosyalizm" TargetMode="External"/><Relationship Id="rId9" Type="http://schemas.openxmlformats.org/officeDocument/2006/relationships/hyperlink" Target="https://tr.wikipedia.org/wiki/%C4%B0lerlemecili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tr.wikipedia.org/wiki/Jeremy_Corbyn" TargetMode="External"/><Relationship Id="rId13" Type="http://schemas.openxmlformats.org/officeDocument/2006/relationships/image" Target="../media/image23.jpeg"/><Relationship Id="rId3" Type="http://schemas.openxmlformats.org/officeDocument/2006/relationships/hyperlink" Target="https://tr.wikipedia.org/wiki/Clement_Attlee" TargetMode="External"/><Relationship Id="rId7" Type="http://schemas.openxmlformats.org/officeDocument/2006/relationships/hyperlink" Target="https://tr.wikipedia.org/wiki/Gordon_Brown" TargetMode="External"/><Relationship Id="rId12" Type="http://schemas.openxmlformats.org/officeDocument/2006/relationships/image" Target="../media/image22.jpeg"/><Relationship Id="rId2" Type="http://schemas.openxmlformats.org/officeDocument/2006/relationships/hyperlink" Target="https://tr.wikipedia.org/wiki/Ramsay_MacDonald" TargetMode="External"/><Relationship Id="rId1" Type="http://schemas.openxmlformats.org/officeDocument/2006/relationships/slideLayout" Target="../slideLayouts/slideLayout2.xml"/><Relationship Id="rId6" Type="http://schemas.openxmlformats.org/officeDocument/2006/relationships/hyperlink" Target="https://tr.wikipedia.org/wiki/Tony_Blair" TargetMode="External"/><Relationship Id="rId11" Type="http://schemas.openxmlformats.org/officeDocument/2006/relationships/image" Target="../media/image21.png"/><Relationship Id="rId5" Type="http://schemas.openxmlformats.org/officeDocument/2006/relationships/hyperlink" Target="https://tr.wikipedia.org/wiki/James_Callaghan" TargetMode="External"/><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hyperlink" Target="https://tr.wikipedia.org/wiki/Harold_Wilson" TargetMode="External"/><Relationship Id="rId9" Type="http://schemas.openxmlformats.org/officeDocument/2006/relationships/hyperlink" Target="https://tr.wikipedia.org/wiki/Keir_Starmer" TargetMode="External"/><Relationship Id="rId1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hyperlink" Target="https://tr.wikipedia.org/wiki/%C4%B0%C5%9F%C3%A7i_Partisi_(Birle%C5%9Fik_Krall%C4%B1k)#cite_note-Thorpe-2" TargetMode="External"/><Relationship Id="rId13" Type="http://schemas.openxmlformats.org/officeDocument/2006/relationships/hyperlink" Target="https://tr.wikipedia.org/wiki/Merkez_sol" TargetMode="External"/><Relationship Id="rId18" Type="http://schemas.openxmlformats.org/officeDocument/2006/relationships/hyperlink" Target="https://tr.wikipedia.org/wiki/%C4%B0sko%C3%A7ya_Parlamentosu" TargetMode="External"/><Relationship Id="rId3" Type="http://schemas.openxmlformats.org/officeDocument/2006/relationships/hyperlink" Target="https://tr.wikipedia.org/w/index.php?title=Angela_Rayner&amp;action=edit&amp;redlink=1" TargetMode="External"/><Relationship Id="rId21" Type="http://schemas.openxmlformats.org/officeDocument/2006/relationships/image" Target="../media/image8.png"/><Relationship Id="rId7" Type="http://schemas.openxmlformats.org/officeDocument/2006/relationships/hyperlink" Target="https://tr.wikipedia.org/wiki/%C4%B0%C5%9F%C3%A7i_Partisi_(Birle%C5%9Fik_Krall%C4%B1k)#cite_note-Macmillan_u.a-1" TargetMode="External"/><Relationship Id="rId12" Type="http://schemas.openxmlformats.org/officeDocument/2006/relationships/hyperlink" Target="https://tr.wikipedia.org/wiki/Demokratik_sosyalizm" TargetMode="External"/><Relationship Id="rId17" Type="http://schemas.openxmlformats.org/officeDocument/2006/relationships/hyperlink" Target="https://tr.wikipedia.org/wiki/Londra_Meclisi" TargetMode="External"/><Relationship Id="rId2" Type="http://schemas.openxmlformats.org/officeDocument/2006/relationships/hyperlink" Target="https://tr.wikipedia.org/wiki/Keir_Starmer" TargetMode="External"/><Relationship Id="rId16" Type="http://schemas.openxmlformats.org/officeDocument/2006/relationships/hyperlink" Target="https://tr.wikipedia.org/wiki/Lordlar_Kamaras%C4%B1" TargetMode="External"/><Relationship Id="rId20" Type="http://schemas.openxmlformats.org/officeDocument/2006/relationships/hyperlink" Target="http://www.labour.org.uk/" TargetMode="External"/><Relationship Id="rId1" Type="http://schemas.openxmlformats.org/officeDocument/2006/relationships/slideLayout" Target="../slideLayouts/slideLayout7.xml"/><Relationship Id="rId6" Type="http://schemas.openxmlformats.org/officeDocument/2006/relationships/hyperlink" Target="https://tr.wikipedia.org/w/index.php?title=Baroness_Smith&amp;action=edit&amp;redlink=1" TargetMode="External"/><Relationship Id="rId11" Type="http://schemas.openxmlformats.org/officeDocument/2006/relationships/hyperlink" Target="https://tr.wikipedia.org/wiki/Sosyal_demokrasi" TargetMode="External"/><Relationship Id="rId5" Type="http://schemas.openxmlformats.org/officeDocument/2006/relationships/hyperlink" Target="https://tr.wikipedia.org/w/index.php?title=Ian_Lavery&amp;action=edit&amp;redlink=1" TargetMode="External"/><Relationship Id="rId15" Type="http://schemas.openxmlformats.org/officeDocument/2006/relationships/hyperlink" Target="https://tr.wikipedia.org/wiki/Avam_Kamaras%C4%B1" TargetMode="External"/><Relationship Id="rId10" Type="http://schemas.openxmlformats.org/officeDocument/2006/relationships/hyperlink" Target="https://tr.wikipedia.org/wiki/Londra" TargetMode="External"/><Relationship Id="rId19" Type="http://schemas.openxmlformats.org/officeDocument/2006/relationships/hyperlink" Target="https://tr.wikipedia.org/wiki/Galler_Ulusal_Meclisi" TargetMode="External"/><Relationship Id="rId4" Type="http://schemas.openxmlformats.org/officeDocument/2006/relationships/hyperlink" Target="https://tr.wikipedia.org/w/index.php?title=David_Evans&amp;action=edit&amp;redlink=1" TargetMode="External"/><Relationship Id="rId9" Type="http://schemas.openxmlformats.org/officeDocument/2006/relationships/hyperlink" Target="https://tr.wikipedia.org/wiki/Westminster" TargetMode="External"/><Relationship Id="rId14" Type="http://schemas.openxmlformats.org/officeDocument/2006/relationships/hyperlink" Target="https://tr.wikipedia.org/wiki/Sosyalist_Enternasyonal"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tr.wikipedia.org/wiki/George_Lansbury" TargetMode="External"/><Relationship Id="rId13" Type="http://schemas.openxmlformats.org/officeDocument/2006/relationships/hyperlink" Target="https://tr.wikipedia.org/wiki/James_Callaghan" TargetMode="External"/><Relationship Id="rId18" Type="http://schemas.openxmlformats.org/officeDocument/2006/relationships/hyperlink" Target="https://tr.wikipedia.org/wiki/%C4%B0%C5%9F%C3%A7i_Partisi_(Birle%C5%9Fik_Krall%C4%B1k)#cite_note-rule-3" TargetMode="External"/><Relationship Id="rId26" Type="http://schemas.openxmlformats.org/officeDocument/2006/relationships/image" Target="../media/image2.png"/><Relationship Id="rId3" Type="http://schemas.openxmlformats.org/officeDocument/2006/relationships/hyperlink" Target="https://tr.wikipedia.org/wiki/Arthur_Henderson" TargetMode="External"/><Relationship Id="rId21" Type="http://schemas.openxmlformats.org/officeDocument/2006/relationships/hyperlink" Target="https://tr.wikipedia.org/w/index.php?title=Harriet_Harman&amp;action=edit&amp;redlink=1" TargetMode="External"/><Relationship Id="rId7" Type="http://schemas.openxmlformats.org/officeDocument/2006/relationships/hyperlink" Target="https://tr.wikipedia.org/w/index.php?title=John_Robert_Clynes&amp;action=edit&amp;redlink=1" TargetMode="External"/><Relationship Id="rId12" Type="http://schemas.openxmlformats.org/officeDocument/2006/relationships/hyperlink" Target="https://tr.wikipedia.org/wiki/Harold_Wilson" TargetMode="External"/><Relationship Id="rId17" Type="http://schemas.openxmlformats.org/officeDocument/2006/relationships/hyperlink" Target="https://tr.wikipedia.org/wiki/Margaret_Beckett" TargetMode="External"/><Relationship Id="rId25" Type="http://schemas.openxmlformats.org/officeDocument/2006/relationships/image" Target="../media/image1.png"/><Relationship Id="rId2" Type="http://schemas.openxmlformats.org/officeDocument/2006/relationships/hyperlink" Target="https://tr.wikipedia.org/w/index.php?title=Keir_Hardie&amp;action=edit&amp;redlink=1" TargetMode="External"/><Relationship Id="rId16" Type="http://schemas.openxmlformats.org/officeDocument/2006/relationships/hyperlink" Target="https://tr.wikipedia.org/w/index.php?title=John_Smith&amp;action=edit&amp;redlink=1" TargetMode="External"/><Relationship Id="rId20" Type="http://schemas.openxmlformats.org/officeDocument/2006/relationships/hyperlink" Target="https://tr.wikipedia.org/wiki/Gordon_Brown" TargetMode="External"/><Relationship Id="rId29"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tr.wikipedia.org/w/index.php?title=William_Adamson&amp;action=edit&amp;redlink=1" TargetMode="External"/><Relationship Id="rId11" Type="http://schemas.openxmlformats.org/officeDocument/2006/relationships/hyperlink" Target="https://tr.wikipedia.org/wiki/George_Brown" TargetMode="External"/><Relationship Id="rId24" Type="http://schemas.openxmlformats.org/officeDocument/2006/relationships/hyperlink" Target="https://tr.wikipedia.org/wiki/Keir_Starmer" TargetMode="External"/><Relationship Id="rId5" Type="http://schemas.openxmlformats.org/officeDocument/2006/relationships/hyperlink" Target="https://tr.wikipedia.org/wiki/Ramsay_MacDonald" TargetMode="External"/><Relationship Id="rId15" Type="http://schemas.openxmlformats.org/officeDocument/2006/relationships/hyperlink" Target="https://tr.wikipedia.org/w/index.php?title=Neil_Kinnock&amp;action=edit&amp;redlink=1" TargetMode="External"/><Relationship Id="rId23" Type="http://schemas.openxmlformats.org/officeDocument/2006/relationships/hyperlink" Target="https://tr.wikipedia.org/wiki/Jeremy_Corbyn" TargetMode="External"/><Relationship Id="rId28" Type="http://schemas.openxmlformats.org/officeDocument/2006/relationships/image" Target="../media/image4.png"/><Relationship Id="rId10" Type="http://schemas.openxmlformats.org/officeDocument/2006/relationships/hyperlink" Target="https://tr.wikipedia.org/w/index.php?title=Hugh_Gaitskell&amp;action=edit&amp;redlink=1" TargetMode="External"/><Relationship Id="rId19" Type="http://schemas.openxmlformats.org/officeDocument/2006/relationships/hyperlink" Target="https://tr.wikipedia.org/wiki/Tony_Blair" TargetMode="External"/><Relationship Id="rId4" Type="http://schemas.openxmlformats.org/officeDocument/2006/relationships/hyperlink" Target="https://tr.wikipedia.org/w/index.php?title=George_Nicoll_Barnes&amp;action=edit&amp;redlink=1" TargetMode="External"/><Relationship Id="rId9" Type="http://schemas.openxmlformats.org/officeDocument/2006/relationships/hyperlink" Target="https://tr.wikipedia.org/wiki/Clement_Attlee" TargetMode="External"/><Relationship Id="rId14" Type="http://schemas.openxmlformats.org/officeDocument/2006/relationships/hyperlink" Target="https://tr.wikipedia.org/w/index.php?title=Michael_Foot&amp;action=edit&amp;redlink=1" TargetMode="External"/><Relationship Id="rId22" Type="http://schemas.openxmlformats.org/officeDocument/2006/relationships/hyperlink" Target="https://tr.wikipedia.org/wiki/Ed_Miliband" TargetMode="External"/><Relationship Id="rId27"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hyperlink" Target="https://tr.wikipedia.org/w/index.php?title=Aneurin_Bevan&amp;action=edit&amp;redlink=1" TargetMode="External"/><Relationship Id="rId13" Type="http://schemas.openxmlformats.org/officeDocument/2006/relationships/hyperlink" Target="https://tr.wikipedia.org/wiki/Denis_Healey" TargetMode="External"/><Relationship Id="rId18" Type="http://schemas.openxmlformats.org/officeDocument/2006/relationships/hyperlink" Target="https://tr.wikipedia.org/wiki/Tom_Watson" TargetMode="External"/><Relationship Id="rId3" Type="http://schemas.openxmlformats.org/officeDocument/2006/relationships/hyperlink" Target="https://tr.wikipedia.org/w/index.php?title=William_Graham_(%C4%B0sko%C3%A7_siyaset%C3%A7i)&amp;action=edit&amp;redlink=1" TargetMode="External"/><Relationship Id="rId7" Type="http://schemas.openxmlformats.org/officeDocument/2006/relationships/hyperlink" Target="https://tr.wikipedia.org/w/index.php?title=Jim_Griffiths&amp;action=edit&amp;redlink=1" TargetMode="External"/><Relationship Id="rId12" Type="http://schemas.openxmlformats.org/officeDocument/2006/relationships/hyperlink" Target="https://tr.wikipedia.org/w/index.php?title=Michael_Foot&amp;action=edit&amp;redlink=1" TargetMode="External"/><Relationship Id="rId17" Type="http://schemas.openxmlformats.org/officeDocument/2006/relationships/hyperlink" Target="https://tr.wikipedia.org/w/index.php?title=Harriet_Harman&amp;action=edit&amp;redlink=1" TargetMode="External"/><Relationship Id="rId2" Type="http://schemas.openxmlformats.org/officeDocument/2006/relationships/hyperlink" Target="https://tr.wikipedia.org/w/index.php?title=John_Robert_Clynes&amp;action=edit&amp;redlink=1" TargetMode="External"/><Relationship Id="rId16" Type="http://schemas.openxmlformats.org/officeDocument/2006/relationships/hyperlink" Target="https://tr.wikipedia.org/wiki/John_Prescott" TargetMode="External"/><Relationship Id="rId1" Type="http://schemas.openxmlformats.org/officeDocument/2006/relationships/slideLayout" Target="../slideLayouts/slideLayout7.xml"/><Relationship Id="rId6" Type="http://schemas.openxmlformats.org/officeDocument/2006/relationships/hyperlink" Target="https://tr.wikipedia.org/w/index.php?title=Herbert_Morrison&amp;action=edit&amp;redlink=1" TargetMode="External"/><Relationship Id="rId11" Type="http://schemas.openxmlformats.org/officeDocument/2006/relationships/hyperlink" Target="https://tr.wikipedia.org/wiki/Edward_Short" TargetMode="External"/><Relationship Id="rId5" Type="http://schemas.openxmlformats.org/officeDocument/2006/relationships/hyperlink" Target="https://tr.wikipedia.org/w/index.php?title=Arthur_Greenwood&amp;action=edit&amp;redlink=1" TargetMode="External"/><Relationship Id="rId15" Type="http://schemas.openxmlformats.org/officeDocument/2006/relationships/hyperlink" Target="https://tr.wikipedia.org/wiki/Margaret_Beckett" TargetMode="External"/><Relationship Id="rId10" Type="http://schemas.openxmlformats.org/officeDocument/2006/relationships/hyperlink" Target="https://tr.wikipedia.org/w/index.php?title=Roy_Jenkins&amp;action=edit&amp;redlink=1" TargetMode="External"/><Relationship Id="rId19" Type="http://schemas.openxmlformats.org/officeDocument/2006/relationships/hyperlink" Target="https://tr.wikipedia.org/w/index.php?title=Angela_Rayner&amp;action=edit&amp;redlink=1" TargetMode="External"/><Relationship Id="rId4" Type="http://schemas.openxmlformats.org/officeDocument/2006/relationships/hyperlink" Target="https://tr.wikipedia.org/wiki/Clement_Attlee" TargetMode="External"/><Relationship Id="rId9" Type="http://schemas.openxmlformats.org/officeDocument/2006/relationships/hyperlink" Target="https://tr.wikipedia.org/wiki/George_Brown" TargetMode="External"/><Relationship Id="rId14" Type="http://schemas.openxmlformats.org/officeDocument/2006/relationships/hyperlink" Target="https://tr.wikipedia.org/w/index.php?title=Roy_Hattersley&amp;action=edit&amp;redlink=1"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tr.wikipedia.org/w/index.php?title=Albert_Victor_Alexander&amp;action=edit&amp;redlink=1" TargetMode="External"/><Relationship Id="rId13" Type="http://schemas.openxmlformats.org/officeDocument/2006/relationships/hyperlink" Target="https://tr.wikipedia.org/w/index.php?title=Cledwyn_Hughes&amp;action=edit&amp;redlink=1" TargetMode="External"/><Relationship Id="rId18" Type="http://schemas.openxmlformats.org/officeDocument/2006/relationships/hyperlink" Target="https://tr.wikipedia.org/wiki/Catherine_Ashton" TargetMode="External"/><Relationship Id="rId3" Type="http://schemas.openxmlformats.org/officeDocument/2006/relationships/hyperlink" Target="https://tr.wikipedia.org/w/index.php?title=Charles_Cripps&amp;action=edit&amp;redlink=1" TargetMode="External"/><Relationship Id="rId7" Type="http://schemas.openxmlformats.org/officeDocument/2006/relationships/hyperlink" Target="https://tr.wikipedia.org/w/index.php?title=William_Jowitt&amp;action=edit&amp;redlink=1" TargetMode="External"/><Relationship Id="rId12" Type="http://schemas.openxmlformats.org/officeDocument/2006/relationships/hyperlink" Target="https://tr.wikipedia.org/w/index.php?title=Fred_Peart&amp;action=edit&amp;redlink=1" TargetMode="External"/><Relationship Id="rId17" Type="http://schemas.openxmlformats.org/officeDocument/2006/relationships/hyperlink" Target="https://tr.wikipedia.org/w/index.php?title=Valerie_Amos&amp;action=edit&amp;redlink=1" TargetMode="External"/><Relationship Id="rId2" Type="http://schemas.openxmlformats.org/officeDocument/2006/relationships/hyperlink" Target="https://tr.wikipedia.org/w/index.php?title=Richard_Haldane&amp;action=edit&amp;redlink=1" TargetMode="External"/><Relationship Id="rId16" Type="http://schemas.openxmlformats.org/officeDocument/2006/relationships/hyperlink" Target="https://tr.wikipedia.org/w/index.php?title=Gareth_Williams&amp;action=edit&amp;redlink=1" TargetMode="External"/><Relationship Id="rId20" Type="http://schemas.openxmlformats.org/officeDocument/2006/relationships/hyperlink" Target="https://tr.wikipedia.org/w/index.php?title=Angela_Smith&amp;action=edit&amp;redlink=1" TargetMode="External"/><Relationship Id="rId1" Type="http://schemas.openxmlformats.org/officeDocument/2006/relationships/slideLayout" Target="../slideLayouts/slideLayout7.xml"/><Relationship Id="rId6" Type="http://schemas.openxmlformats.org/officeDocument/2006/relationships/hyperlink" Target="https://tr.wikipedia.org/w/index.php?title=Christopher_Addison&amp;action=edit&amp;redlink=1" TargetMode="External"/><Relationship Id="rId11" Type="http://schemas.openxmlformats.org/officeDocument/2006/relationships/hyperlink" Target="https://tr.wikipedia.org/w/index.php?title=Malcolm_Shepherd&amp;action=edit&amp;redlink=1" TargetMode="External"/><Relationship Id="rId5" Type="http://schemas.openxmlformats.org/officeDocument/2006/relationships/hyperlink" Target="https://tr.wikipedia.org/w/index.php?title=Harry_Snell&amp;action=edit&amp;redlink=1" TargetMode="External"/><Relationship Id="rId15" Type="http://schemas.openxmlformats.org/officeDocument/2006/relationships/hyperlink" Target="https://tr.wikipedia.org/w/index.php?title=Margaret_Jay&amp;action=edit&amp;redlink=1" TargetMode="External"/><Relationship Id="rId10" Type="http://schemas.openxmlformats.org/officeDocument/2006/relationships/hyperlink" Target="https://tr.wikipedia.org/w/index.php?title=Edward_Shackleton&amp;action=edit&amp;redlink=1" TargetMode="External"/><Relationship Id="rId19" Type="http://schemas.openxmlformats.org/officeDocument/2006/relationships/hyperlink" Target="https://tr.wikipedia.org/w/index.php?title=Janet_Royall&amp;action=edit&amp;redlink=1" TargetMode="External"/><Relationship Id="rId4" Type="http://schemas.openxmlformats.org/officeDocument/2006/relationships/hyperlink" Target="https://tr.wikipedia.org/w/index.php?title=Arthur_Ponsonby&amp;action=edit&amp;redlink=1" TargetMode="External"/><Relationship Id="rId9" Type="http://schemas.openxmlformats.org/officeDocument/2006/relationships/hyperlink" Target="https://tr.wikipedia.org/w/index.php?title=Frank_Pakenham&amp;action=edit&amp;redlink=1" TargetMode="External"/><Relationship Id="rId14" Type="http://schemas.openxmlformats.org/officeDocument/2006/relationships/hyperlink" Target="https://tr.wikipedia.org/w/index.php?title=Ivor_Richard&amp;action=edit&amp;redlink=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hyperlink" Target="https://tr.wikipedia.org/wiki/Solculuk#cite_note-Kat%C4%B1lmac%C4%B1Demokrasi-2" TargetMode="External"/><Relationship Id="rId18" Type="http://schemas.openxmlformats.org/officeDocument/2006/relationships/hyperlink" Target="https://tr.wikipedia.org/wiki/Sosyal_demokrasi" TargetMode="External"/><Relationship Id="rId26" Type="http://schemas.openxmlformats.org/officeDocument/2006/relationships/hyperlink" Target="https://tr.wikipedia.org/wiki/Amerika_Birle%C5%9Fik_Devletleri" TargetMode="External"/><Relationship Id="rId39" Type="http://schemas.openxmlformats.org/officeDocument/2006/relationships/hyperlink" Target="https://tr.wikipedia.org/wiki/Milliyet%C3%A7ilik" TargetMode="External"/><Relationship Id="rId21" Type="http://schemas.openxmlformats.org/officeDocument/2006/relationships/hyperlink" Target="https://tr.wikipedia.org/wiki/Feminizm" TargetMode="External"/><Relationship Id="rId34" Type="http://schemas.openxmlformats.org/officeDocument/2006/relationships/hyperlink" Target="https://tr.wikipedia.org/wiki/Katalonya" TargetMode="External"/><Relationship Id="rId42" Type="http://schemas.openxmlformats.org/officeDocument/2006/relationships/hyperlink" Target="https://tr.wikipedia.org/wiki/Mirsaid_Sultangaliyev" TargetMode="External"/><Relationship Id="rId7" Type="http://schemas.openxmlformats.org/officeDocument/2006/relationships/hyperlink" Target="https://tr.wikipedia.org/wiki/Marksizm-Leninizm" TargetMode="External"/><Relationship Id="rId2" Type="http://schemas.openxmlformats.org/officeDocument/2006/relationships/hyperlink" Target="https://tr.wikipedia.org/wiki/Birle%C5%9Fik_Krall%C4%B1k" TargetMode="External"/><Relationship Id="rId16" Type="http://schemas.openxmlformats.org/officeDocument/2006/relationships/hyperlink" Target="https://tr.wikipedia.org/wiki/Brezilya" TargetMode="External"/><Relationship Id="rId20" Type="http://schemas.openxmlformats.org/officeDocument/2006/relationships/hyperlink" Target="https://tr.wikipedia.org/wiki/%C3%87evrecilik" TargetMode="External"/><Relationship Id="rId29" Type="http://schemas.openxmlformats.org/officeDocument/2006/relationships/hyperlink" Target="https://tr.wikipedia.org/wiki/Sek%C3%BCler" TargetMode="External"/><Relationship Id="rId41" Type="http://schemas.openxmlformats.org/officeDocument/2006/relationships/hyperlink" Target="https://tr.wikipedia.org/wiki/T%C3%BCrk%C3%A7%C3%BCl%C3%BCk" TargetMode="External"/><Relationship Id="rId1" Type="http://schemas.openxmlformats.org/officeDocument/2006/relationships/slideLayout" Target="../slideLayouts/slideLayout2.xml"/><Relationship Id="rId6" Type="http://schemas.openxmlformats.org/officeDocument/2006/relationships/hyperlink" Target="https://tr.wikipedia.org/wiki/Kuzey_Kore" TargetMode="External"/><Relationship Id="rId11" Type="http://schemas.openxmlformats.org/officeDocument/2006/relationships/hyperlink" Target="https://tr.wikipedia.org/wiki/Maoizm" TargetMode="External"/><Relationship Id="rId24" Type="http://schemas.openxmlformats.org/officeDocument/2006/relationships/hyperlink" Target="https://tr.wikipedia.org/wiki/Danimarka" TargetMode="External"/><Relationship Id="rId32" Type="http://schemas.openxmlformats.org/officeDocument/2006/relationships/hyperlink" Target="https://tr.wikipedia.org/wiki/K%C3%BCrtaj" TargetMode="External"/><Relationship Id="rId37" Type="http://schemas.openxmlformats.org/officeDocument/2006/relationships/hyperlink" Target="https://tr.wikipedia.org/wiki/Sendikalizm" TargetMode="External"/><Relationship Id="rId40" Type="http://schemas.openxmlformats.org/officeDocument/2006/relationships/hyperlink" Target="https://tr.wikipedia.org/wiki/Bolivarc%C4%B1l%C4%B1k" TargetMode="External"/><Relationship Id="rId5" Type="http://schemas.openxmlformats.org/officeDocument/2006/relationships/hyperlink" Target="https://tr.wikipedia.org/wiki/K%C3%BCba" TargetMode="External"/><Relationship Id="rId15" Type="http://schemas.openxmlformats.org/officeDocument/2006/relationships/hyperlink" Target="https://tr.wikipedia.org/wiki/Hindistan" TargetMode="External"/><Relationship Id="rId23" Type="http://schemas.openxmlformats.org/officeDocument/2006/relationships/hyperlink" Target="https://tr.wikipedia.org/wiki/Japonya" TargetMode="External"/><Relationship Id="rId28" Type="http://schemas.openxmlformats.org/officeDocument/2006/relationships/hyperlink" Target="https://tr.wikipedia.org/wiki/Orta_Do%C4%9Fu" TargetMode="External"/><Relationship Id="rId36" Type="http://schemas.openxmlformats.org/officeDocument/2006/relationships/hyperlink" Target="https://tr.wikipedia.org/wiki/Anar%C5%9Fist_kom%C3%BCnizm" TargetMode="External"/><Relationship Id="rId10" Type="http://schemas.openxmlformats.org/officeDocument/2006/relationships/hyperlink" Target="https://tr.wikipedia.org/wiki/Stalinizm" TargetMode="External"/><Relationship Id="rId19" Type="http://schemas.openxmlformats.org/officeDocument/2006/relationships/hyperlink" Target="https://tr.wikipedia.org/wiki/Solculuk#cite_note-SiyasiTemsil-3" TargetMode="External"/><Relationship Id="rId31" Type="http://schemas.openxmlformats.org/officeDocument/2006/relationships/hyperlink" Target="https://tr.wikipedia.org/wiki/Protestanl%C4%B1k" TargetMode="External"/><Relationship Id="rId4" Type="http://schemas.openxmlformats.org/officeDocument/2006/relationships/hyperlink" Target="https://tr.wikipedia.org/wiki/Zimbabve" TargetMode="External"/><Relationship Id="rId9" Type="http://schemas.openxmlformats.org/officeDocument/2006/relationships/hyperlink" Target="https://tr.wikipedia.org/wiki/Sosyalizm" TargetMode="External"/><Relationship Id="rId14" Type="http://schemas.openxmlformats.org/officeDocument/2006/relationships/hyperlink" Target="https://tr.wikipedia.org/wiki/Fransa" TargetMode="External"/><Relationship Id="rId22" Type="http://schemas.openxmlformats.org/officeDocument/2006/relationships/hyperlink" Target="https://tr.wikipedia.org/wiki/K%C3%BCreselle%C5%9Fme_kar%C5%9F%C4%B1tl%C4%B1%C4%9F%C4%B1" TargetMode="External"/><Relationship Id="rId27" Type="http://schemas.openxmlformats.org/officeDocument/2006/relationships/hyperlink" Target="https://tr.wikipedia.org/wiki/T%C3%BCrkiye" TargetMode="External"/><Relationship Id="rId30" Type="http://schemas.openxmlformats.org/officeDocument/2006/relationships/hyperlink" Target="https://tr.wikipedia.org/wiki/Katolik" TargetMode="External"/><Relationship Id="rId35" Type="http://schemas.openxmlformats.org/officeDocument/2006/relationships/hyperlink" Target="https://tr.wikipedia.org/wiki/Suriye_K%C3%BCrdistan%C4%B1" TargetMode="External"/><Relationship Id="rId43" Type="http://schemas.openxmlformats.org/officeDocument/2006/relationships/hyperlink" Target="https://tr.wikipedia.org/wiki/Ulusal_kom%C3%BCnizm" TargetMode="External"/><Relationship Id="rId8" Type="http://schemas.openxmlformats.org/officeDocument/2006/relationships/hyperlink" Target="https://tr.wikipedia.org/wiki/Kom%C3%BCnizm" TargetMode="External"/><Relationship Id="rId3" Type="http://schemas.openxmlformats.org/officeDocument/2006/relationships/hyperlink" Target="https://tr.wikipedia.org/wiki/%C4%B0%C5%9F%C3%A7i_Partisi_(Britanya)" TargetMode="External"/><Relationship Id="rId12" Type="http://schemas.openxmlformats.org/officeDocument/2006/relationships/hyperlink" Target="https://tr.wikipedia.org/wiki/Afrika_sosyalizmi" TargetMode="External"/><Relationship Id="rId17" Type="http://schemas.openxmlformats.org/officeDocument/2006/relationships/hyperlink" Target="https://tr.wikipedia.org/wiki/Demokratik_sosyalizm" TargetMode="External"/><Relationship Id="rId25" Type="http://schemas.openxmlformats.org/officeDocument/2006/relationships/hyperlink" Target="https://tr.wikipedia.org/wiki/%C5%9Eili" TargetMode="External"/><Relationship Id="rId33" Type="http://schemas.openxmlformats.org/officeDocument/2006/relationships/hyperlink" Target="https://tr.wikipedia.org/wiki/Zapatista_Ulusal_Kurtulu%C5%9F_Ordusu" TargetMode="External"/><Relationship Id="rId38" Type="http://schemas.openxmlformats.org/officeDocument/2006/relationships/hyperlink" Target="https://tr.wikipedia.org/wiki/Anar%C5%9Fiz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tr.wikipedia.org/wiki/Kuzey_%C4%B0ttifak%C4%B1" TargetMode="External"/><Relationship Id="rId13" Type="http://schemas.openxmlformats.org/officeDocument/2006/relationships/hyperlink" Target="https://tr.wikipedia.org/wiki/Doha" TargetMode="External"/><Relationship Id="rId18" Type="http://schemas.openxmlformats.org/officeDocument/2006/relationships/hyperlink" Target="https://tr.wikipedia.org/wiki/Afganistan_%C4%B0slam_Emirli%C4%9Fi" TargetMode="External"/><Relationship Id="rId3" Type="http://schemas.openxmlformats.org/officeDocument/2006/relationships/hyperlink" Target="https://tr.wikipedia.org/wiki/11_Eyl%C3%BCl_sald%C4%B1r%C4%B1lar%C4%B1" TargetMode="External"/><Relationship Id="rId7" Type="http://schemas.openxmlformats.org/officeDocument/2006/relationships/hyperlink" Target="https://tr.wikipedia.org/wiki/Birle%C5%9Fik_Krall%C4%B1k" TargetMode="External"/><Relationship Id="rId12" Type="http://schemas.openxmlformats.org/officeDocument/2006/relationships/hyperlink" Target="https://tr.wikipedia.org/wiki/Donald_Trump" TargetMode="External"/><Relationship Id="rId17" Type="http://schemas.openxmlformats.org/officeDocument/2006/relationships/hyperlink" Target="https://tr.wikipedia.org/wiki/2021_Taliban_sald%C4%B1r%C4%B1s%C4%B1" TargetMode="External"/><Relationship Id="rId2" Type="http://schemas.openxmlformats.org/officeDocument/2006/relationships/hyperlink" Target="https://tr.wikipedia.org/wiki/Amerika_Birle%C5%9Fik_Devletleri" TargetMode="External"/><Relationship Id="rId16" Type="http://schemas.openxmlformats.org/officeDocument/2006/relationships/hyperlink" Target="https://tr.wikipedia.org/wiki/Joe_Biden" TargetMode="External"/><Relationship Id="rId1" Type="http://schemas.openxmlformats.org/officeDocument/2006/relationships/slideLayout" Target="../slideLayouts/slideLayout2.xml"/><Relationship Id="rId6" Type="http://schemas.openxmlformats.org/officeDocument/2006/relationships/hyperlink" Target="https://tr.wikipedia.org/wiki/Taliban" TargetMode="External"/><Relationship Id="rId11" Type="http://schemas.openxmlformats.org/officeDocument/2006/relationships/hyperlink" Target="https://tr.wikipedia.org/wiki/Afganlar" TargetMode="External"/><Relationship Id="rId5" Type="http://schemas.openxmlformats.org/officeDocument/2006/relationships/hyperlink" Target="https://tr.wikipedia.org/wiki/Usame_bin_Ladin" TargetMode="External"/><Relationship Id="rId15" Type="http://schemas.openxmlformats.org/officeDocument/2006/relationships/hyperlink" Target="https://tr.wikipedia.org/wiki/Demokrat_Parti_(Amerika_Birle%C5%9Fik_Devletleri)" TargetMode="External"/><Relationship Id="rId10" Type="http://schemas.openxmlformats.org/officeDocument/2006/relationships/hyperlink" Target="https://tr.wikipedia.org/wiki/Barack_Obama" TargetMode="External"/><Relationship Id="rId4" Type="http://schemas.openxmlformats.org/officeDocument/2006/relationships/hyperlink" Target="https://tr.wikipedia.org/wiki/George_W._Bush" TargetMode="External"/><Relationship Id="rId9" Type="http://schemas.openxmlformats.org/officeDocument/2006/relationships/hyperlink" Target="https://tr.wikipedia.org/wiki/El-Kaide" TargetMode="External"/><Relationship Id="rId14" Type="http://schemas.openxmlformats.org/officeDocument/2006/relationships/hyperlink" Target="https://tr.wikipedia.org/wiki/Afganistan_Sava%C5%9F%C4%B1_(2001-2021)#cite_note-20"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tr.wikipedia.org/wiki/Gordon_Brown" TargetMode="External"/><Relationship Id="rId3" Type="http://schemas.openxmlformats.org/officeDocument/2006/relationships/hyperlink" Target="https://tr.wikipedia.org/wiki/Amerika_Birle%C5%9Fik_Devletleri" TargetMode="External"/><Relationship Id="rId7" Type="http://schemas.openxmlformats.org/officeDocument/2006/relationships/hyperlink" Target="https://tr.wikipedia.org/wiki/Tony_Blair" TargetMode="External"/><Relationship Id="rId2" Type="http://schemas.openxmlformats.org/officeDocument/2006/relationships/hyperlink" Target="https://tr.wikipedia.org/wiki/%C4%B0ngiltere" TargetMode="External"/><Relationship Id="rId1" Type="http://schemas.openxmlformats.org/officeDocument/2006/relationships/slideLayout" Target="../slideLayouts/slideLayout2.xml"/><Relationship Id="rId6" Type="http://schemas.openxmlformats.org/officeDocument/2006/relationships/hyperlink" Target="https://tr.wikipedia.org/wiki/%C4%B0%C5%9F%C3%A7i_Partisi_(Birle%C5%9Fik_Krall%C4%B1k)" TargetMode="External"/><Relationship Id="rId5" Type="http://schemas.openxmlformats.org/officeDocument/2006/relationships/hyperlink" Target="https://tr.wikipedia.org/wiki/%C4%B0ngilizler" TargetMode="External"/><Relationship Id="rId10" Type="http://schemas.openxmlformats.org/officeDocument/2006/relationships/hyperlink" Target="https://tr.wikipedia.org/wiki/George_W._Bush" TargetMode="External"/><Relationship Id="rId4" Type="http://schemas.openxmlformats.org/officeDocument/2006/relationships/hyperlink" Target="https://tr.wikipedia.org/wiki/Irak_Sava%C5%9F%C4%B1" TargetMode="External"/><Relationship Id="rId9" Type="http://schemas.openxmlformats.org/officeDocument/2006/relationships/hyperlink" Target="https://tr.wikipedia.org/wiki/Martin_Gilber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tr.wikipedia.org/wiki/Uluslararas%C4%B1_Ceza_Mahkemesi" TargetMode="External"/><Relationship Id="rId3" Type="http://schemas.openxmlformats.org/officeDocument/2006/relationships/hyperlink" Target="https://tr.wikipedia.org/w/index.php?title=John_Chilcot&amp;action=edit&amp;redlink=1" TargetMode="External"/><Relationship Id="rId7" Type="http://schemas.openxmlformats.org/officeDocument/2006/relationships/hyperlink" Target="https://tr.wikipedia.org/wiki/%C4%B0stihbarat" TargetMode="External"/><Relationship Id="rId2" Type="http://schemas.openxmlformats.org/officeDocument/2006/relationships/hyperlink" Target="https://tr.wikipedia.org/wiki/Irak_Sava%C5%9F%C4%B1" TargetMode="External"/><Relationship Id="rId1" Type="http://schemas.openxmlformats.org/officeDocument/2006/relationships/slideLayout" Target="../slideLayouts/slideLayout2.xml"/><Relationship Id="rId6" Type="http://schemas.openxmlformats.org/officeDocument/2006/relationships/hyperlink" Target="https://tr.wikipedia.org/wiki/Tony_Blair" TargetMode="External"/><Relationship Id="rId5" Type="http://schemas.openxmlformats.org/officeDocument/2006/relationships/hyperlink" Target="https://tr.wikipedia.org/wiki/%C4%B0ngiltere" TargetMode="External"/><Relationship Id="rId4" Type="http://schemas.openxmlformats.org/officeDocument/2006/relationships/hyperlink" Target="https://tr.wikipedia.org/wiki/Londra"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tr.wikipedia.org/wiki/Sava%C5%9F" TargetMode="External"/><Relationship Id="rId2" Type="http://schemas.openxmlformats.org/officeDocument/2006/relationships/hyperlink" Target="https://tr.wikipedia.org/wiki/Asker" TargetMode="External"/><Relationship Id="rId1" Type="http://schemas.openxmlformats.org/officeDocument/2006/relationships/slideLayout" Target="../slideLayouts/slideLayout2.xml"/><Relationship Id="rId6" Type="http://schemas.openxmlformats.org/officeDocument/2006/relationships/hyperlink" Target="https://tr.wikipedia.org/wiki/%C4%B0%C5%9Fgal" TargetMode="External"/><Relationship Id="rId5" Type="http://schemas.openxmlformats.org/officeDocument/2006/relationships/hyperlink" Target="https://tr.wikipedia.org/wiki/Saddam_H%C3%BCseyin" TargetMode="External"/><Relationship Id="rId4" Type="http://schemas.openxmlformats.org/officeDocument/2006/relationships/hyperlink" Target="https://tr.wikipedia.org/wiki/%C4%B0ngiltere"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tr.wikipedia.org/wiki/Saddam_H%C3%BCseyin" TargetMode="External"/><Relationship Id="rId2" Type="http://schemas.openxmlformats.org/officeDocument/2006/relationships/hyperlink" Target="https://tr.wikipedia.org/wiki/Tony_Blair" TargetMode="External"/><Relationship Id="rId1" Type="http://schemas.openxmlformats.org/officeDocument/2006/relationships/slideLayout" Target="../slideLayouts/slideLayout2.xml"/><Relationship Id="rId5" Type="http://schemas.openxmlformats.org/officeDocument/2006/relationships/hyperlink" Target="https://tr.wikipedia.org/wiki/11_Eyl%C3%BCl_sald%C4%B1r%C4%B1lar%C4%B1" TargetMode="External"/><Relationship Id="rId4" Type="http://schemas.openxmlformats.org/officeDocument/2006/relationships/hyperlink" Target="https://tr.wikipedia.org/wiki/Irak_Sava%C5%9F%C4%B1"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tr.wikipedia.org/wiki/%C4%B0%C5%9F%C3%A7i_Partisi_(Birle%C5%9Fik_Krall%C4%B1k)" TargetMode="External"/><Relationship Id="rId7" Type="http://schemas.openxmlformats.org/officeDocument/2006/relationships/hyperlink" Target="https://tr.wikipedia.org/wiki/%C4%B0ngilizler" TargetMode="External"/><Relationship Id="rId2" Type="http://schemas.openxmlformats.org/officeDocument/2006/relationships/hyperlink" Target="https://tr.wikipedia.org/wiki/Tony_Blair" TargetMode="External"/><Relationship Id="rId1" Type="http://schemas.openxmlformats.org/officeDocument/2006/relationships/slideLayout" Target="../slideLayouts/slideLayout2.xml"/><Relationship Id="rId6" Type="http://schemas.openxmlformats.org/officeDocument/2006/relationships/hyperlink" Target="https://tr.wikipedia.org/wiki/Amerika_Birle%C5%9Fik_Devletleri" TargetMode="External"/><Relationship Id="rId5" Type="http://schemas.openxmlformats.org/officeDocument/2006/relationships/hyperlink" Target="https://tr.wikipedia.org/wiki/%C3%87in" TargetMode="External"/><Relationship Id="rId4" Type="http://schemas.openxmlformats.org/officeDocument/2006/relationships/hyperlink" Target="https://tr.wikipedia.org/wiki/Jeremy_Corbyn" TargetMode="External"/></Relationships>
</file>

<file path=ppt/slides/_rels/slide5.xml.rels><?xml version="1.0" encoding="UTF-8" standalone="yes"?>
<Relationships xmlns="http://schemas.openxmlformats.org/package/2006/relationships"><Relationship Id="rId13" Type="http://schemas.openxmlformats.org/officeDocument/2006/relationships/hyperlink" Target="https://tr.wikipedia.org/w/index.php?title=Ulusal_H%C3%BCk%C3%BBmet_(Birle%C5%9Fik_Krall%C4%B1k)&amp;action=edit&amp;redlink=1" TargetMode="External"/><Relationship Id="rId18" Type="http://schemas.openxmlformats.org/officeDocument/2006/relationships/hyperlink" Target="https://tr.wikipedia.org/wiki/1955_Birle%C5%9Fik_Krall%C4%B1k_genel_se%C3%A7imleri" TargetMode="External"/><Relationship Id="rId26" Type="http://schemas.openxmlformats.org/officeDocument/2006/relationships/hyperlink" Target="https://tr.wikipedia.org/wiki/1983_Birle%C5%9Fik_Krall%C4%B1k_genel_se%C3%A7imleri" TargetMode="External"/><Relationship Id="rId39" Type="http://schemas.openxmlformats.org/officeDocument/2006/relationships/image" Target="../media/image3.png"/><Relationship Id="rId21" Type="http://schemas.openxmlformats.org/officeDocument/2006/relationships/hyperlink" Target="https://tr.wikipedia.org/wiki/1966_Birle%C5%9Fik_Krall%C4%B1k_genel_se%C3%A7imleri" TargetMode="External"/><Relationship Id="rId34" Type="http://schemas.openxmlformats.org/officeDocument/2006/relationships/hyperlink" Target="https://tr.wikipedia.org/wiki/2015_Birle%C5%9Fik_Krall%C4%B1k_genel_se%C3%A7imleri" TargetMode="External"/><Relationship Id="rId7" Type="http://schemas.openxmlformats.org/officeDocument/2006/relationships/hyperlink" Target="https://tr.wikipedia.org/w/index.php?title=1918_Birle%C5%9Fik_Krall%C4%B1k_genel_se%C3%A7imleri&amp;action=edit&amp;redlink=1" TargetMode="External"/><Relationship Id="rId2" Type="http://schemas.openxmlformats.org/officeDocument/2006/relationships/hyperlink" Target="https://tr.wikipedia.org/wiki/Muhafazak%C3%A2r_Parti_(Birle%C5%9Fik_Krall%C4%B1k)" TargetMode="External"/><Relationship Id="rId16" Type="http://schemas.openxmlformats.org/officeDocument/2006/relationships/hyperlink" Target="https://tr.wikipedia.org/wiki/1950_Birle%C5%9Fik_Krall%C4%B1k_genel_se%C3%A7imleri" TargetMode="External"/><Relationship Id="rId20" Type="http://schemas.openxmlformats.org/officeDocument/2006/relationships/hyperlink" Target="https://tr.wikipedia.org/wiki/1964_Birle%C5%9Fik_Krall%C4%B1k_genel_se%C3%A7imleri" TargetMode="External"/><Relationship Id="rId29" Type="http://schemas.openxmlformats.org/officeDocument/2006/relationships/hyperlink" Target="https://tr.wikipedia.org/wiki/1997_Birle%C5%9Fik_Krall%C4%B1k_genel_se%C3%A7imleri" TargetMode="External"/><Relationship Id="rId41"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tr.wikipedia.org/w/index.php?title=Aral%C4%B1k_1910_Birle%C5%9Fik_Krall%C4%B1k_genel_se%C3%A7imleri&amp;action=edit&amp;redlink=1" TargetMode="External"/><Relationship Id="rId11" Type="http://schemas.openxmlformats.org/officeDocument/2006/relationships/hyperlink" Target="https://tr.wikipedia.org/w/index.php?title=1929_Birle%C5%9Fik_Krall%C4%B1k_genel_se%C3%A7imleri&amp;action=edit&amp;redlink=1" TargetMode="External"/><Relationship Id="rId24" Type="http://schemas.openxmlformats.org/officeDocument/2006/relationships/hyperlink" Target="https://tr.wikipedia.org/wiki/Ekim_1974_Birle%C5%9Fik_Krall%C4%B1k_genel_se%C3%A7imleri" TargetMode="External"/><Relationship Id="rId32" Type="http://schemas.openxmlformats.org/officeDocument/2006/relationships/hyperlink" Target="https://tr.wikipedia.org/wiki/2010_Birle%C5%9Fik_Krall%C4%B1k_genel_se%C3%A7imleri" TargetMode="External"/><Relationship Id="rId37" Type="http://schemas.openxmlformats.org/officeDocument/2006/relationships/image" Target="../media/image1.png"/><Relationship Id="rId40" Type="http://schemas.openxmlformats.org/officeDocument/2006/relationships/image" Target="../media/image4.png"/><Relationship Id="rId5" Type="http://schemas.openxmlformats.org/officeDocument/2006/relationships/hyperlink" Target="https://tr.wikipedia.org/w/index.php?title=Ocak_1910_Birle%C5%9Fik_Krall%C4%B1k_genel_se%C3%A7imleri&amp;action=edit&amp;redlink=1" TargetMode="External"/><Relationship Id="rId15" Type="http://schemas.openxmlformats.org/officeDocument/2006/relationships/hyperlink" Target="https://tr.wikipedia.org/w/index.php?title=1945_Birle%C5%9Fik_Krall%C4%B1k_genel_se%C3%A7imleri&amp;action=edit&amp;redlink=1" TargetMode="External"/><Relationship Id="rId23" Type="http://schemas.openxmlformats.org/officeDocument/2006/relationships/hyperlink" Target="https://tr.wikipedia.org/wiki/%C5%9Eubat_1974_Birle%C5%9Fik_Krall%C4%B1k_genel_se%C3%A7imleri" TargetMode="External"/><Relationship Id="rId28" Type="http://schemas.openxmlformats.org/officeDocument/2006/relationships/hyperlink" Target="https://tr.wikipedia.org/wiki/1992_Birle%C5%9Fik_Krall%C4%B1k_genel_se%C3%A7imleri" TargetMode="External"/><Relationship Id="rId36" Type="http://schemas.openxmlformats.org/officeDocument/2006/relationships/hyperlink" Target="https://tr.wikipedia.org/wiki/2019_Birle%C5%9Fik_Krall%C4%B1k_genel_se%C3%A7imleri" TargetMode="External"/><Relationship Id="rId10" Type="http://schemas.openxmlformats.org/officeDocument/2006/relationships/hyperlink" Target="https://tr.wikipedia.org/w/index.php?title=1924_Birle%C5%9Fik_Krall%C4%B1k_genel_se%C3%A7imleri&amp;action=edit&amp;redlink=1" TargetMode="External"/><Relationship Id="rId19" Type="http://schemas.openxmlformats.org/officeDocument/2006/relationships/hyperlink" Target="https://tr.wikipedia.org/wiki/1959_Birle%C5%9Fik_Krall%C4%B1k_genel_se%C3%A7imleri" TargetMode="External"/><Relationship Id="rId31" Type="http://schemas.openxmlformats.org/officeDocument/2006/relationships/hyperlink" Target="https://tr.wikipedia.org/wiki/2005_Birle%C5%9Fik_Krall%C4%B1k_genel_se%C3%A7imleri" TargetMode="External"/><Relationship Id="rId4" Type="http://schemas.openxmlformats.org/officeDocument/2006/relationships/hyperlink" Target="https://tr.wikipedia.org/w/index.php?title=Liberal_Parti_(Birle%C5%9Fik_Krall%C4%B1k)&amp;action=edit&amp;redlink=1" TargetMode="External"/><Relationship Id="rId9" Type="http://schemas.openxmlformats.org/officeDocument/2006/relationships/hyperlink" Target="https://tr.wikipedia.org/w/index.php?title=1923_Birle%C5%9Fik_Krall%C4%B1k_genel_se%C3%A7imleri&amp;action=edit&amp;redlink=1" TargetMode="External"/><Relationship Id="rId14" Type="http://schemas.openxmlformats.org/officeDocument/2006/relationships/hyperlink" Target="https://tr.wikipedia.org/w/index.php?title=1935_Birle%C5%9Fik_Krall%C4%B1k_genel_se%C3%A7imleri&amp;action=edit&amp;redlink=1" TargetMode="External"/><Relationship Id="rId22" Type="http://schemas.openxmlformats.org/officeDocument/2006/relationships/hyperlink" Target="https://tr.wikipedia.org/wiki/1970_Birle%C5%9Fik_Krall%C4%B1k_genel_se%C3%A7imleri" TargetMode="External"/><Relationship Id="rId27" Type="http://schemas.openxmlformats.org/officeDocument/2006/relationships/hyperlink" Target="https://tr.wikipedia.org/wiki/1987_Birle%C5%9Fik_Krall%C4%B1k_genel_se%C3%A7imleri" TargetMode="External"/><Relationship Id="rId30" Type="http://schemas.openxmlformats.org/officeDocument/2006/relationships/hyperlink" Target="https://tr.wikipedia.org/wiki/2001_Birle%C5%9Fik_Krall%C4%B1k_genel_se%C3%A7imleri" TargetMode="External"/><Relationship Id="rId35" Type="http://schemas.openxmlformats.org/officeDocument/2006/relationships/hyperlink" Target="https://tr.wikipedia.org/wiki/2017_Birle%C5%9Fik_Krall%C4%B1k_genel_se%C3%A7imleri" TargetMode="External"/><Relationship Id="rId8" Type="http://schemas.openxmlformats.org/officeDocument/2006/relationships/hyperlink" Target="https://tr.wikipedia.org/w/index.php?title=1922_Birle%C5%9Fik_Krall%C4%B1k_genel_se%C3%A7imleri&amp;action=edit&amp;redlink=1" TargetMode="External"/><Relationship Id="rId3" Type="http://schemas.openxmlformats.org/officeDocument/2006/relationships/hyperlink" Target="https://tr.wikipedia.org/w/index.php?title=1906_Birle%C5%9Fik_Krall%C4%B1k_genel_se%C3%A7imleri&amp;action=edit&amp;redlink=1" TargetMode="External"/><Relationship Id="rId12" Type="http://schemas.openxmlformats.org/officeDocument/2006/relationships/hyperlink" Target="https://tr.wikipedia.org/w/index.php?title=1931_Birle%C5%9Fik_Krall%C4%B1k_genel_se%C3%A7imleri&amp;action=edit&amp;redlink=1" TargetMode="External"/><Relationship Id="rId17" Type="http://schemas.openxmlformats.org/officeDocument/2006/relationships/hyperlink" Target="https://tr.wikipedia.org/wiki/1951_Birle%C5%9Fik_Krall%C4%B1k_genel_se%C3%A7imleri" TargetMode="External"/><Relationship Id="rId25" Type="http://schemas.openxmlformats.org/officeDocument/2006/relationships/hyperlink" Target="https://tr.wikipedia.org/wiki/1979_Birle%C5%9Fik_Krall%C4%B1k_genel_se%C3%A7imleri" TargetMode="External"/><Relationship Id="rId33" Type="http://schemas.openxmlformats.org/officeDocument/2006/relationships/hyperlink" Target="https://tr.wikipedia.org/wiki/Liberal_Demokratlar" TargetMode="External"/><Relationship Id="rId38"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hyperlink" Target="https://tr.wikipedia.org/wiki/Tony_Blair" TargetMode="External"/><Relationship Id="rId7" Type="http://schemas.openxmlformats.org/officeDocument/2006/relationships/hyperlink" Target="https://tr.wikipedia.org/wiki/The_Daily_Telegraph" TargetMode="External"/><Relationship Id="rId2" Type="http://schemas.openxmlformats.org/officeDocument/2006/relationships/hyperlink" Target="https://tr.wikipedia.org/wiki/The_Guardian" TargetMode="External"/><Relationship Id="rId1" Type="http://schemas.openxmlformats.org/officeDocument/2006/relationships/slideLayout" Target="../slideLayouts/slideLayout2.xml"/><Relationship Id="rId6" Type="http://schemas.openxmlformats.org/officeDocument/2006/relationships/hyperlink" Target="https://tr.wikipedia.org/wiki/Analiz" TargetMode="External"/><Relationship Id="rId5" Type="http://schemas.openxmlformats.org/officeDocument/2006/relationships/hyperlink" Target="https://tr.wikipedia.org/wiki/The_Times" TargetMode="External"/><Relationship Id="rId4" Type="http://schemas.openxmlformats.org/officeDocument/2006/relationships/hyperlink" Target="https://tr.wikipedia.org/wiki/George_W._Bush"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tr.wikipedia.org/wiki/%C4%B0ngilizler" TargetMode="External"/><Relationship Id="rId13" Type="http://schemas.openxmlformats.org/officeDocument/2006/relationships/hyperlink" Target="https://tr.wikipedia.org/wiki/Birle%C5%9Fmi%C5%9F_Milletler" TargetMode="External"/><Relationship Id="rId3" Type="http://schemas.openxmlformats.org/officeDocument/2006/relationships/hyperlink" Target="https://tr.wikipedia.org/wiki/Kitle_imha_silahlar%C4%B1" TargetMode="External"/><Relationship Id="rId7" Type="http://schemas.openxmlformats.org/officeDocument/2006/relationships/hyperlink" Target="https://tr.wikipedia.org/wiki/CIA" TargetMode="External"/><Relationship Id="rId12" Type="http://schemas.openxmlformats.org/officeDocument/2006/relationships/hyperlink" Target="https://tr.wikipedia.org/w/index.php?title=Charles_Duelfer&amp;action=edit&amp;redlink=1" TargetMode="External"/><Relationship Id="rId17" Type="http://schemas.openxmlformats.org/officeDocument/2006/relationships/hyperlink" Target="https://tr.wikipedia.org/wiki/Uluslararas%C4%B1_Atom_Enerjisi_Kurumu" TargetMode="External"/><Relationship Id="rId2" Type="http://schemas.openxmlformats.org/officeDocument/2006/relationships/hyperlink" Target="https://tr.wikipedia.org/wiki/Irak_Sava%C5%9F%C4%B1" TargetMode="External"/><Relationship Id="rId16" Type="http://schemas.openxmlformats.org/officeDocument/2006/relationships/hyperlink" Target="https://tr.wikipedia.org/wiki/Muhammed_El_Baradey" TargetMode="External"/><Relationship Id="rId1" Type="http://schemas.openxmlformats.org/officeDocument/2006/relationships/slideLayout" Target="../slideLayouts/slideLayout2.xml"/><Relationship Id="rId6" Type="http://schemas.openxmlformats.org/officeDocument/2006/relationships/hyperlink" Target="https://tr.wikipedia.org/wiki/Pentagon" TargetMode="External"/><Relationship Id="rId11" Type="http://schemas.openxmlformats.org/officeDocument/2006/relationships/hyperlink" Target="https://tr.wikipedia.org/w/index.php?title=David_Kay&amp;action=edit&amp;redlink=1" TargetMode="External"/><Relationship Id="rId5" Type="http://schemas.openxmlformats.org/officeDocument/2006/relationships/hyperlink" Target="https://tr.wikipedia.org/wiki/George_W._Bush" TargetMode="External"/><Relationship Id="rId15" Type="http://schemas.openxmlformats.org/officeDocument/2006/relationships/hyperlink" Target="https://tr.wikipedia.org/w/index.php?title=UNMOVIC&amp;action=edit&amp;redlink=1" TargetMode="External"/><Relationship Id="rId10" Type="http://schemas.openxmlformats.org/officeDocument/2006/relationships/hyperlink" Target="https://tr.wikipedia.org/wiki/K%C3%B6rfez_Sava%C5%9F%C4%B1" TargetMode="External"/><Relationship Id="rId4" Type="http://schemas.openxmlformats.org/officeDocument/2006/relationships/hyperlink" Target="https://tr.wikipedia.org/wiki/Amerika_Birle%C5%9Fik_Devletleri_ba%C5%9Fkan%C4%B1" TargetMode="External"/><Relationship Id="rId9" Type="http://schemas.openxmlformats.org/officeDocument/2006/relationships/hyperlink" Target="https://tr.wikipedia.org/wiki/Avustralya" TargetMode="External"/><Relationship Id="rId14" Type="http://schemas.openxmlformats.org/officeDocument/2006/relationships/hyperlink" Target="https://tr.wikipedia.org/wiki/Hans_Blix"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tr.wikipedia.org/wiki/Petrol-G%C4%B1da_program%C4%B1" TargetMode="External"/><Relationship Id="rId2" Type="http://schemas.openxmlformats.org/officeDocument/2006/relationships/hyperlink" Target="https://tr.wikipedia.org/wiki/Saddam_H%C3%BCseyin"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tr.wikipedia.org/wiki/Birle%C5%9Fik_Krall%C4%B1k" TargetMode="External"/><Relationship Id="rId2" Type="http://schemas.openxmlformats.org/officeDocument/2006/relationships/hyperlink" Target="https://tr.wikipedia.org/wiki/George_Tenet" TargetMode="External"/><Relationship Id="rId1" Type="http://schemas.openxmlformats.org/officeDocument/2006/relationships/slideLayout" Target="../slideLayouts/slideLayout2.xml"/><Relationship Id="rId4" Type="http://schemas.openxmlformats.org/officeDocument/2006/relationships/hyperlink" Target="https://tr.wikipedia.org/wiki/Tony_Blair"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indyturk.com/tags/emperyalizm" TargetMode="External"/><Relationship Id="rId2" Type="http://schemas.openxmlformats.org/officeDocument/2006/relationships/hyperlink" Target="https://indyturk.com/tags/kapitaliz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www.aa.com.tr/tr/analiz/kuresel-britanya-nin-afganistan-ile-sinavi/2352281" TargetMode="External"/><Relationship Id="rId2" Type="http://schemas.openxmlformats.org/officeDocument/2006/relationships/hyperlink" Target="https://www.indyturk.com/node/402501/t%C3%BCrki%CC%87yeden-sesler/afrikada-i%CC%87ngiliz-talan%C4%B1" TargetMode="External"/><Relationship Id="rId1" Type="http://schemas.openxmlformats.org/officeDocument/2006/relationships/slideLayout" Target="../slideLayouts/slideLayout2.xml"/><Relationship Id="rId5" Type="http://schemas.openxmlformats.org/officeDocument/2006/relationships/hyperlink" Target="http://nek.istanbul.edu.tr:4444/ekos/TEZ/49045.pdf" TargetMode="External"/><Relationship Id="rId4" Type="http://schemas.openxmlformats.org/officeDocument/2006/relationships/hyperlink" Target="https://www.evrensel.net/haber/121454/ingiltere-nin-kanli-parmagi"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dergiler.ankara.edu.tr/https:/tr.wikipedia.org/wiki/Solculukdergiler/38/344/3557.pdf" TargetMode="External"/><Relationship Id="rId2" Type="http://schemas.openxmlformats.org/officeDocument/2006/relationships/hyperlink" Target="https://www.indyturk.com/node/402501/t%C3%BCrki%CC%87yeden-sesler/afrikada-i%CC%87ngiliz-talan%C4%B1" TargetMode="External"/><Relationship Id="rId1" Type="http://schemas.openxmlformats.org/officeDocument/2006/relationships/slideLayout" Target="../slideLayouts/slideLayout7.xml"/><Relationship Id="rId6" Type="http://schemas.openxmlformats.org/officeDocument/2006/relationships/hyperlink" Target="https://tr.wikipedia.org/wiki/Afganistan_Sava%C5%9F%C4%B1_(2001-2021)#Anakonda'ya_destek_operasyonlar" TargetMode="External"/><Relationship Id="rId5" Type="http://schemas.openxmlformats.org/officeDocument/2006/relationships/hyperlink" Target="https://www.aa.com.tr/tr/dunya/abdnin-en-uzun-savasi-afganistanda-20-yil/2351523" TargetMode="External"/><Relationship Id="rId4" Type="http://schemas.openxmlformats.org/officeDocument/2006/relationships/hyperlink" Target="https://dergipark.org.tr/tr/download/article-file/42191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tr.wikipedia.org/wiki/%C4%B0%C5%9F%C3%A7i_Partisi_(Birle%C5%9Fik_Krall%C4%B1k)#cite_note-Thorpe-2" TargetMode="External"/><Relationship Id="rId13" Type="http://schemas.openxmlformats.org/officeDocument/2006/relationships/hyperlink" Target="https://tr.wikipedia.org/wiki/Merkez_sol" TargetMode="External"/><Relationship Id="rId18" Type="http://schemas.openxmlformats.org/officeDocument/2006/relationships/hyperlink" Target="https://tr.wikipedia.org/wiki/%C4%B0sko%C3%A7ya_Parlamentosu" TargetMode="External"/><Relationship Id="rId3" Type="http://schemas.openxmlformats.org/officeDocument/2006/relationships/hyperlink" Target="https://tr.wikipedia.org/w/index.php?title=Angela_Rayner&amp;action=edit&amp;redlink=1" TargetMode="External"/><Relationship Id="rId21" Type="http://schemas.openxmlformats.org/officeDocument/2006/relationships/image" Target="../media/image7.png"/><Relationship Id="rId7" Type="http://schemas.openxmlformats.org/officeDocument/2006/relationships/hyperlink" Target="https://tr.wikipedia.org/wiki/%C4%B0%C5%9F%C3%A7i_Partisi_(Birle%C5%9Fik_Krall%C4%B1k)#cite_note-Macmillan_u.a-1" TargetMode="External"/><Relationship Id="rId12" Type="http://schemas.openxmlformats.org/officeDocument/2006/relationships/hyperlink" Target="https://tr.wikipedia.org/wiki/Demokratik_sosyalizm" TargetMode="External"/><Relationship Id="rId17" Type="http://schemas.openxmlformats.org/officeDocument/2006/relationships/hyperlink" Target="https://tr.wikipedia.org/wiki/Londra_Meclisi" TargetMode="External"/><Relationship Id="rId2" Type="http://schemas.openxmlformats.org/officeDocument/2006/relationships/hyperlink" Target="https://tr.wikipedia.org/wiki/Keir_Starmer" TargetMode="External"/><Relationship Id="rId16" Type="http://schemas.openxmlformats.org/officeDocument/2006/relationships/hyperlink" Target="https://tr.wikipedia.org/wiki/Lordlar_Kamaras%C4%B1" TargetMode="External"/><Relationship Id="rId20" Type="http://schemas.openxmlformats.org/officeDocument/2006/relationships/hyperlink" Target="http://www.labour.org.uk/" TargetMode="External"/><Relationship Id="rId1" Type="http://schemas.openxmlformats.org/officeDocument/2006/relationships/slideLayout" Target="../slideLayouts/slideLayout2.xml"/><Relationship Id="rId6" Type="http://schemas.openxmlformats.org/officeDocument/2006/relationships/hyperlink" Target="https://tr.wikipedia.org/w/index.php?title=Baroness_Smith&amp;action=edit&amp;redlink=1" TargetMode="External"/><Relationship Id="rId11" Type="http://schemas.openxmlformats.org/officeDocument/2006/relationships/hyperlink" Target="https://tr.wikipedia.org/wiki/Sosyal_demokrasi" TargetMode="External"/><Relationship Id="rId5" Type="http://schemas.openxmlformats.org/officeDocument/2006/relationships/hyperlink" Target="https://tr.wikipedia.org/w/index.php?title=Ian_Lavery&amp;action=edit&amp;redlink=1" TargetMode="External"/><Relationship Id="rId15" Type="http://schemas.openxmlformats.org/officeDocument/2006/relationships/hyperlink" Target="https://tr.wikipedia.org/wiki/Avam_Kamaras%C4%B1" TargetMode="External"/><Relationship Id="rId10" Type="http://schemas.openxmlformats.org/officeDocument/2006/relationships/hyperlink" Target="https://tr.wikipedia.org/wiki/Londra" TargetMode="External"/><Relationship Id="rId19" Type="http://schemas.openxmlformats.org/officeDocument/2006/relationships/hyperlink" Target="https://tr.wikipedia.org/wiki/Galler_Ulusal_Meclisi" TargetMode="External"/><Relationship Id="rId4" Type="http://schemas.openxmlformats.org/officeDocument/2006/relationships/hyperlink" Target="https://tr.wikipedia.org/w/index.php?title=David_Evans&amp;action=edit&amp;redlink=1" TargetMode="External"/><Relationship Id="rId9" Type="http://schemas.openxmlformats.org/officeDocument/2006/relationships/hyperlink" Target="https://tr.wikipedia.org/wiki/Westminster" TargetMode="External"/><Relationship Id="rId14" Type="http://schemas.openxmlformats.org/officeDocument/2006/relationships/hyperlink" Target="https://tr.wikipedia.org/wiki/Sosyalist_Enternasyonal" TargetMode="External"/><Relationship Id="rId2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058779"/>
            <a:ext cx="8361229" cy="3416968"/>
          </a:xfrm>
        </p:spPr>
        <p:txBody>
          <a:bodyPr/>
          <a:lstStyle/>
          <a:p>
            <a:r>
              <a:rPr lang="tr-TR" sz="6600" dirty="0" smtClean="0"/>
              <a:t>İngiliz SOLCULARI İKTİDARDA VE EMPERYALİZM</a:t>
            </a:r>
            <a:endParaRPr lang="en-US" sz="6600" dirty="0"/>
          </a:p>
        </p:txBody>
      </p:sp>
      <p:sp>
        <p:nvSpPr>
          <p:cNvPr id="3" name="Subtitle 2"/>
          <p:cNvSpPr>
            <a:spLocks noGrp="1"/>
          </p:cNvSpPr>
          <p:nvPr>
            <p:ph type="subTitle" idx="1"/>
          </p:nvPr>
        </p:nvSpPr>
        <p:spPr>
          <a:xfrm>
            <a:off x="2679906" y="4604084"/>
            <a:ext cx="6831673" cy="946484"/>
          </a:xfrm>
        </p:spPr>
        <p:txBody>
          <a:bodyPr>
            <a:normAutofit fontScale="32500" lnSpcReduction="20000"/>
          </a:bodyPr>
          <a:lstStyle/>
          <a:p>
            <a:r>
              <a:rPr lang="tr-TR" dirty="0"/>
              <a:t>KHAS ÜNİVERSİTESİ</a:t>
            </a:r>
          </a:p>
          <a:p>
            <a:r>
              <a:rPr lang="tr-TR" dirty="0"/>
              <a:t>HERKESE AÇIK DERS</a:t>
            </a:r>
          </a:p>
          <a:p>
            <a:r>
              <a:rPr lang="tr-TR" dirty="0" smtClean="0"/>
              <a:t>POST-1984 ÜTO/DİSTOPYA </a:t>
            </a:r>
          </a:p>
          <a:p>
            <a:r>
              <a:rPr lang="tr-TR" dirty="0" smtClean="0"/>
              <a:t>PROF</a:t>
            </a:r>
            <a:r>
              <a:rPr lang="tr-TR" dirty="0"/>
              <a:t>. DR NİHAT BERKER</a:t>
            </a:r>
          </a:p>
          <a:p>
            <a:endParaRPr lang="tr-TR" dirty="0" smtClean="0"/>
          </a:p>
          <a:p>
            <a:r>
              <a:rPr lang="tr-TR" dirty="0" smtClean="0"/>
              <a:t>HAZIRLAYAN: HALİSE CİHAN DURMUŞOĞLU</a:t>
            </a:r>
          </a:p>
          <a:p>
            <a:r>
              <a:rPr lang="tr-TR" dirty="0"/>
              <a:t>20/10/2021</a:t>
            </a:r>
          </a:p>
          <a:p>
            <a:endParaRPr lang="tr-TR"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1</a:t>
            </a:fld>
            <a:endParaRPr lang="en-US" dirty="0"/>
          </a:p>
        </p:txBody>
      </p:sp>
    </p:spTree>
    <p:extLst>
      <p:ext uri="{BB962C8B-B14F-4D97-AF65-F5344CB8AC3E}">
        <p14:creationId xmlns:p14="http://schemas.microsoft.com/office/powerpoint/2010/main" val="2557930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673" y="299409"/>
            <a:ext cx="11181347" cy="879686"/>
          </a:xfrm>
        </p:spPr>
        <p:txBody>
          <a:bodyPr/>
          <a:lstStyle/>
          <a:p>
            <a:r>
              <a:rPr lang="tr-TR" dirty="0"/>
              <a:t>PARTİNİN </a:t>
            </a:r>
            <a:r>
              <a:rPr lang="tr-TR" dirty="0" smtClean="0"/>
              <a:t>TARİHİ ve İKTİDAR</a:t>
            </a:r>
            <a:endParaRPr lang="en-US" dirty="0"/>
          </a:p>
        </p:txBody>
      </p:sp>
      <p:sp>
        <p:nvSpPr>
          <p:cNvPr id="3" name="Content Placeholder 2"/>
          <p:cNvSpPr>
            <a:spLocks noGrp="1"/>
          </p:cNvSpPr>
          <p:nvPr>
            <p:ph idx="1"/>
          </p:nvPr>
        </p:nvSpPr>
        <p:spPr>
          <a:xfrm>
            <a:off x="823746" y="1179095"/>
            <a:ext cx="10696908" cy="4656846"/>
          </a:xfrm>
        </p:spPr>
        <p:txBody>
          <a:bodyPr>
            <a:normAutofit fontScale="40000" lnSpcReduction="20000"/>
          </a:bodyPr>
          <a:lstStyle/>
          <a:p>
            <a:pPr algn="just"/>
            <a:r>
              <a:rPr lang="en-US" sz="3400" b="1" u="sng" dirty="0" err="1">
                <a:solidFill>
                  <a:srgbClr val="C00000"/>
                </a:solidFill>
              </a:rPr>
              <a:t>İşçi</a:t>
            </a:r>
            <a:r>
              <a:rPr lang="en-US" sz="3400" b="1" u="sng" dirty="0">
                <a:solidFill>
                  <a:srgbClr val="C00000"/>
                </a:solidFill>
              </a:rPr>
              <a:t> </a:t>
            </a:r>
            <a:r>
              <a:rPr lang="en-US" sz="3400" b="1" u="sng" dirty="0" err="1">
                <a:solidFill>
                  <a:srgbClr val="C00000"/>
                </a:solidFill>
              </a:rPr>
              <a:t>Partisi’nin</a:t>
            </a:r>
            <a:r>
              <a:rPr lang="en-US" sz="3400" b="1" u="sng" dirty="0">
                <a:solidFill>
                  <a:srgbClr val="C00000"/>
                </a:solidFill>
              </a:rPr>
              <a:t> </a:t>
            </a:r>
            <a:r>
              <a:rPr lang="en-US" sz="3400" b="1" u="sng" dirty="0" err="1">
                <a:solidFill>
                  <a:srgbClr val="C00000"/>
                </a:solidFill>
              </a:rPr>
              <a:t>asıl</a:t>
            </a:r>
            <a:r>
              <a:rPr lang="en-US" sz="3400" b="1" u="sng" dirty="0">
                <a:solidFill>
                  <a:srgbClr val="C00000"/>
                </a:solidFill>
              </a:rPr>
              <a:t> </a:t>
            </a:r>
            <a:r>
              <a:rPr lang="en-US" sz="3400" b="1" u="sng" dirty="0" err="1">
                <a:solidFill>
                  <a:srgbClr val="C00000"/>
                </a:solidFill>
              </a:rPr>
              <a:t>büyük</a:t>
            </a:r>
            <a:r>
              <a:rPr lang="en-US" sz="3400" b="1" u="sng" dirty="0">
                <a:solidFill>
                  <a:srgbClr val="C00000"/>
                </a:solidFill>
              </a:rPr>
              <a:t> </a:t>
            </a:r>
            <a:r>
              <a:rPr lang="en-US" sz="3400" b="1" u="sng" dirty="0" err="1">
                <a:solidFill>
                  <a:srgbClr val="C00000"/>
                </a:solidFill>
              </a:rPr>
              <a:t>çıkışı</a:t>
            </a:r>
            <a:r>
              <a:rPr lang="en-US" sz="3400" b="1" u="sng" dirty="0">
                <a:solidFill>
                  <a:srgbClr val="C00000"/>
                </a:solidFill>
              </a:rPr>
              <a:t>, </a:t>
            </a:r>
            <a:r>
              <a:rPr lang="en-US" sz="3400" b="1" u="sng" dirty="0" err="1">
                <a:solidFill>
                  <a:srgbClr val="C00000"/>
                </a:solidFill>
              </a:rPr>
              <a:t>savaş</a:t>
            </a:r>
            <a:r>
              <a:rPr lang="en-US" sz="3400" b="1" u="sng" dirty="0">
                <a:solidFill>
                  <a:srgbClr val="C00000"/>
                </a:solidFill>
              </a:rPr>
              <a:t> </a:t>
            </a:r>
            <a:r>
              <a:rPr lang="en-US" sz="3400" b="1" u="sng" dirty="0" err="1">
                <a:solidFill>
                  <a:srgbClr val="C00000"/>
                </a:solidFill>
              </a:rPr>
              <a:t>sonrasında</a:t>
            </a:r>
            <a:r>
              <a:rPr lang="en-US" sz="3400" b="1" u="sng" dirty="0">
                <a:solidFill>
                  <a:srgbClr val="C00000"/>
                </a:solidFill>
              </a:rPr>
              <a:t> </a:t>
            </a:r>
            <a:r>
              <a:rPr lang="en-US" sz="3400" b="1" u="sng" dirty="0" err="1">
                <a:solidFill>
                  <a:srgbClr val="C00000"/>
                </a:solidFill>
              </a:rPr>
              <a:t>yapılan</a:t>
            </a:r>
            <a:r>
              <a:rPr lang="en-US" sz="3400" b="1" u="sng" dirty="0">
                <a:solidFill>
                  <a:srgbClr val="C00000"/>
                </a:solidFill>
              </a:rPr>
              <a:t> 1945 </a:t>
            </a:r>
            <a:r>
              <a:rPr lang="en-US" sz="3400" b="1" u="sng" dirty="0" err="1">
                <a:solidFill>
                  <a:srgbClr val="C00000"/>
                </a:solidFill>
              </a:rPr>
              <a:t>genel</a:t>
            </a:r>
            <a:r>
              <a:rPr lang="en-US" sz="3400" b="1" u="sng" dirty="0">
                <a:solidFill>
                  <a:srgbClr val="C00000"/>
                </a:solidFill>
              </a:rPr>
              <a:t> </a:t>
            </a:r>
            <a:r>
              <a:rPr lang="en-US" sz="3400" b="1" u="sng" dirty="0" err="1">
                <a:solidFill>
                  <a:srgbClr val="C00000"/>
                </a:solidFill>
              </a:rPr>
              <a:t>seçimlerinde</a:t>
            </a:r>
            <a:r>
              <a:rPr lang="en-US" sz="3400" b="1" u="sng" dirty="0">
                <a:solidFill>
                  <a:srgbClr val="C00000"/>
                </a:solidFill>
              </a:rPr>
              <a:t> </a:t>
            </a:r>
            <a:r>
              <a:rPr lang="en-US" sz="3400" b="1" u="sng" dirty="0" err="1">
                <a:solidFill>
                  <a:srgbClr val="C00000"/>
                </a:solidFill>
              </a:rPr>
              <a:t>oldu</a:t>
            </a:r>
            <a:r>
              <a:rPr lang="en-US" sz="3400" b="1" u="sng" dirty="0">
                <a:solidFill>
                  <a:srgbClr val="C00000"/>
                </a:solidFill>
              </a:rPr>
              <a:t>. 1935 </a:t>
            </a:r>
            <a:r>
              <a:rPr lang="en-US" sz="3400" b="1" u="sng" dirty="0" err="1">
                <a:solidFill>
                  <a:srgbClr val="C00000"/>
                </a:solidFill>
              </a:rPr>
              <a:t>yılında</a:t>
            </a:r>
            <a:r>
              <a:rPr lang="en-US" sz="3400" b="1" u="sng" dirty="0">
                <a:solidFill>
                  <a:srgbClr val="C00000"/>
                </a:solidFill>
              </a:rPr>
              <a:t> </a:t>
            </a:r>
            <a:r>
              <a:rPr lang="en-US" sz="3400" b="1" u="sng" dirty="0" err="1">
                <a:solidFill>
                  <a:srgbClr val="C00000"/>
                </a:solidFill>
              </a:rPr>
              <a:t>partinin</a:t>
            </a:r>
            <a:r>
              <a:rPr lang="en-US" sz="3400" b="1" u="sng" dirty="0">
                <a:solidFill>
                  <a:srgbClr val="C00000"/>
                </a:solidFill>
              </a:rPr>
              <a:t> </a:t>
            </a:r>
            <a:r>
              <a:rPr lang="en-US" sz="3400" b="1" u="sng" dirty="0" err="1">
                <a:solidFill>
                  <a:srgbClr val="C00000"/>
                </a:solidFill>
              </a:rPr>
              <a:t>başına</a:t>
            </a:r>
            <a:r>
              <a:rPr lang="en-US" sz="3400" b="1" u="sng" dirty="0">
                <a:solidFill>
                  <a:srgbClr val="C00000"/>
                </a:solidFill>
              </a:rPr>
              <a:t> </a:t>
            </a:r>
            <a:r>
              <a:rPr lang="en-US" sz="3400" b="1" u="sng" dirty="0" err="1">
                <a:solidFill>
                  <a:srgbClr val="C00000"/>
                </a:solidFill>
              </a:rPr>
              <a:t>geçen</a:t>
            </a:r>
            <a:r>
              <a:rPr lang="en-US" sz="3400" b="1" u="sng" dirty="0">
                <a:solidFill>
                  <a:srgbClr val="C00000"/>
                </a:solidFill>
              </a:rPr>
              <a:t> Clement Attlee (1883-1967) </a:t>
            </a:r>
            <a:r>
              <a:rPr lang="en-US" sz="3400" b="1" u="sng" dirty="0" err="1">
                <a:solidFill>
                  <a:srgbClr val="C00000"/>
                </a:solidFill>
              </a:rPr>
              <a:t>liderliğinde</a:t>
            </a:r>
            <a:r>
              <a:rPr lang="en-US" sz="3400" b="1" u="sng" dirty="0">
                <a:solidFill>
                  <a:srgbClr val="C00000"/>
                </a:solidFill>
              </a:rPr>
              <a:t> </a:t>
            </a:r>
            <a:r>
              <a:rPr lang="en-US" sz="3400" b="1" u="sng" dirty="0" err="1">
                <a:solidFill>
                  <a:srgbClr val="C00000"/>
                </a:solidFill>
              </a:rPr>
              <a:t>bu</a:t>
            </a:r>
            <a:r>
              <a:rPr lang="en-US" sz="3400" b="1" u="sng" dirty="0">
                <a:solidFill>
                  <a:srgbClr val="C00000"/>
                </a:solidFill>
              </a:rPr>
              <a:t> </a:t>
            </a:r>
            <a:r>
              <a:rPr lang="en-US" sz="3400" b="1" u="sng" dirty="0" err="1">
                <a:solidFill>
                  <a:srgbClr val="C00000"/>
                </a:solidFill>
              </a:rPr>
              <a:t>seçimde</a:t>
            </a:r>
            <a:r>
              <a:rPr lang="en-US" sz="3400" b="1" u="sng" dirty="0">
                <a:solidFill>
                  <a:srgbClr val="C00000"/>
                </a:solidFill>
              </a:rPr>
              <a:t> </a:t>
            </a:r>
            <a:r>
              <a:rPr lang="en-US" sz="3400" b="1" u="sng" dirty="0" err="1">
                <a:solidFill>
                  <a:srgbClr val="C00000"/>
                </a:solidFill>
              </a:rPr>
              <a:t>beklenmedik</a:t>
            </a:r>
            <a:r>
              <a:rPr lang="en-US" sz="3400" b="1" u="sng" dirty="0">
                <a:solidFill>
                  <a:srgbClr val="C00000"/>
                </a:solidFill>
              </a:rPr>
              <a:t> </a:t>
            </a:r>
            <a:r>
              <a:rPr lang="en-US" sz="3400" b="1" u="sng" dirty="0" err="1">
                <a:solidFill>
                  <a:srgbClr val="C00000"/>
                </a:solidFill>
              </a:rPr>
              <a:t>büyük</a:t>
            </a:r>
            <a:r>
              <a:rPr lang="en-US" sz="3400" b="1" u="sng" dirty="0">
                <a:solidFill>
                  <a:srgbClr val="C00000"/>
                </a:solidFill>
              </a:rPr>
              <a:t> </a:t>
            </a:r>
            <a:r>
              <a:rPr lang="en-US" sz="3400" b="1" u="sng" dirty="0" err="1">
                <a:solidFill>
                  <a:srgbClr val="C00000"/>
                </a:solidFill>
              </a:rPr>
              <a:t>bir</a:t>
            </a:r>
            <a:r>
              <a:rPr lang="en-US" sz="3400" b="1" u="sng" dirty="0">
                <a:solidFill>
                  <a:srgbClr val="C00000"/>
                </a:solidFill>
              </a:rPr>
              <a:t> </a:t>
            </a:r>
            <a:r>
              <a:rPr lang="en-US" sz="3400" b="1" u="sng" dirty="0" err="1">
                <a:solidFill>
                  <a:srgbClr val="C00000"/>
                </a:solidFill>
              </a:rPr>
              <a:t>patlama</a:t>
            </a:r>
            <a:r>
              <a:rPr lang="en-US" sz="3400" b="1" u="sng" dirty="0">
                <a:solidFill>
                  <a:srgbClr val="C00000"/>
                </a:solidFill>
              </a:rPr>
              <a:t> </a:t>
            </a:r>
            <a:r>
              <a:rPr lang="en-US" sz="3400" b="1" u="sng" dirty="0" err="1">
                <a:solidFill>
                  <a:srgbClr val="C00000"/>
                </a:solidFill>
              </a:rPr>
              <a:t>yapan</a:t>
            </a:r>
            <a:r>
              <a:rPr lang="en-US" sz="3400" b="1" u="sng" dirty="0">
                <a:solidFill>
                  <a:srgbClr val="C00000"/>
                </a:solidFill>
              </a:rPr>
              <a:t> </a:t>
            </a:r>
            <a:r>
              <a:rPr lang="en-US" sz="3400" b="1" u="sng" dirty="0" err="1">
                <a:solidFill>
                  <a:srgbClr val="C00000"/>
                </a:solidFill>
              </a:rPr>
              <a:t>parti</a:t>
            </a:r>
            <a:r>
              <a:rPr lang="en-US" sz="3400" b="1" u="sng" dirty="0">
                <a:solidFill>
                  <a:srgbClr val="C00000"/>
                </a:solidFill>
              </a:rPr>
              <a:t>, 393 </a:t>
            </a:r>
            <a:r>
              <a:rPr lang="en-US" sz="3400" b="1" u="sng" dirty="0" err="1">
                <a:solidFill>
                  <a:srgbClr val="C00000"/>
                </a:solidFill>
              </a:rPr>
              <a:t>sandalye</a:t>
            </a:r>
            <a:r>
              <a:rPr lang="en-US" sz="3400" b="1" u="sng" dirty="0">
                <a:solidFill>
                  <a:srgbClr val="C00000"/>
                </a:solidFill>
              </a:rPr>
              <a:t> </a:t>
            </a:r>
            <a:r>
              <a:rPr lang="en-US" sz="3400" b="1" u="sng" dirty="0" err="1">
                <a:solidFill>
                  <a:srgbClr val="C00000"/>
                </a:solidFill>
              </a:rPr>
              <a:t>kazanarak</a:t>
            </a:r>
            <a:r>
              <a:rPr lang="en-US" sz="3400" b="1" u="sng" dirty="0">
                <a:solidFill>
                  <a:srgbClr val="C00000"/>
                </a:solidFill>
              </a:rPr>
              <a:t> ilk </a:t>
            </a:r>
            <a:r>
              <a:rPr lang="en-US" sz="3400" b="1" u="sng" dirty="0" err="1">
                <a:solidFill>
                  <a:srgbClr val="C00000"/>
                </a:solidFill>
              </a:rPr>
              <a:t>kez</a:t>
            </a:r>
            <a:r>
              <a:rPr lang="en-US" sz="3400" b="1" u="sng" dirty="0">
                <a:solidFill>
                  <a:srgbClr val="C00000"/>
                </a:solidFill>
              </a:rPr>
              <a:t> </a:t>
            </a:r>
            <a:r>
              <a:rPr lang="en-US" sz="3400" b="1" u="sng" dirty="0" err="1">
                <a:solidFill>
                  <a:srgbClr val="C00000"/>
                </a:solidFill>
              </a:rPr>
              <a:t>tek</a:t>
            </a:r>
            <a:r>
              <a:rPr lang="en-US" sz="3400" b="1" u="sng" dirty="0">
                <a:solidFill>
                  <a:srgbClr val="C00000"/>
                </a:solidFill>
              </a:rPr>
              <a:t> </a:t>
            </a:r>
            <a:r>
              <a:rPr lang="en-US" sz="3400" b="1" u="sng" dirty="0" err="1">
                <a:solidFill>
                  <a:srgbClr val="C00000"/>
                </a:solidFill>
              </a:rPr>
              <a:t>başına</a:t>
            </a:r>
            <a:r>
              <a:rPr lang="en-US" sz="3400" b="1" u="sng" dirty="0">
                <a:solidFill>
                  <a:srgbClr val="C00000"/>
                </a:solidFill>
              </a:rPr>
              <a:t> </a:t>
            </a:r>
            <a:r>
              <a:rPr lang="en-US" sz="3400" b="1" u="sng" dirty="0" err="1">
                <a:solidFill>
                  <a:srgbClr val="C00000"/>
                </a:solidFill>
              </a:rPr>
              <a:t>bir</a:t>
            </a:r>
            <a:r>
              <a:rPr lang="en-US" sz="3400" b="1" u="sng" dirty="0">
                <a:solidFill>
                  <a:srgbClr val="C00000"/>
                </a:solidFill>
              </a:rPr>
              <a:t> </a:t>
            </a:r>
            <a:r>
              <a:rPr lang="en-US" sz="3400" b="1" u="sng" dirty="0" err="1">
                <a:solidFill>
                  <a:srgbClr val="C00000"/>
                </a:solidFill>
              </a:rPr>
              <a:t>hükümet</a:t>
            </a:r>
            <a:r>
              <a:rPr lang="en-US" sz="3400" b="1" u="sng" dirty="0">
                <a:solidFill>
                  <a:srgbClr val="C00000"/>
                </a:solidFill>
              </a:rPr>
              <a:t> </a:t>
            </a:r>
            <a:r>
              <a:rPr lang="en-US" sz="3400" b="1" u="sng" dirty="0" err="1">
                <a:solidFill>
                  <a:srgbClr val="C00000"/>
                </a:solidFill>
              </a:rPr>
              <a:t>kurmayı</a:t>
            </a:r>
            <a:r>
              <a:rPr lang="en-US" sz="3400" b="1" u="sng" dirty="0">
                <a:solidFill>
                  <a:srgbClr val="C00000"/>
                </a:solidFill>
              </a:rPr>
              <a:t> </a:t>
            </a:r>
            <a:r>
              <a:rPr lang="en-US" sz="3400" b="1" u="sng" dirty="0" err="1" smtClean="0">
                <a:solidFill>
                  <a:srgbClr val="C00000"/>
                </a:solidFill>
              </a:rPr>
              <a:t>başardı</a:t>
            </a:r>
            <a:r>
              <a:rPr lang="en-US" sz="3400" b="1" u="sng" dirty="0" smtClean="0">
                <a:solidFill>
                  <a:srgbClr val="C00000"/>
                </a:solidFill>
              </a:rPr>
              <a:t>.</a:t>
            </a:r>
            <a:endParaRPr lang="tr-TR" sz="3400" b="1" u="sng" dirty="0" smtClean="0">
              <a:solidFill>
                <a:srgbClr val="C00000"/>
              </a:solidFill>
            </a:endParaRPr>
          </a:p>
          <a:p>
            <a:pPr algn="just"/>
            <a:r>
              <a:rPr lang="en-US" sz="3400" dirty="0" smtClean="0"/>
              <a:t>Bu </a:t>
            </a:r>
            <a:r>
              <a:rPr lang="en-US" sz="3400" dirty="0" err="1"/>
              <a:t>sonuç</a:t>
            </a:r>
            <a:r>
              <a:rPr lang="en-US" sz="3400" dirty="0"/>
              <a:t>, </a:t>
            </a:r>
            <a:r>
              <a:rPr lang="en-US" sz="3400" dirty="0" err="1"/>
              <a:t>savaş</a:t>
            </a:r>
            <a:r>
              <a:rPr lang="en-US" sz="3400" dirty="0"/>
              <a:t> </a:t>
            </a:r>
            <a:r>
              <a:rPr lang="en-US" sz="3400" dirty="0" err="1"/>
              <a:t>döneminde</a:t>
            </a:r>
            <a:r>
              <a:rPr lang="en-US" sz="3400" dirty="0"/>
              <a:t> </a:t>
            </a:r>
            <a:r>
              <a:rPr lang="en-US" sz="3400" dirty="0" err="1"/>
              <a:t>yaşanan</a:t>
            </a:r>
            <a:r>
              <a:rPr lang="en-US" sz="3400" dirty="0"/>
              <a:t> </a:t>
            </a:r>
            <a:r>
              <a:rPr lang="en-US" sz="3400" dirty="0" err="1"/>
              <a:t>ekonomik</a:t>
            </a:r>
            <a:r>
              <a:rPr lang="en-US" sz="3400" dirty="0"/>
              <a:t> </a:t>
            </a:r>
            <a:r>
              <a:rPr lang="en-US" sz="3400" dirty="0" err="1"/>
              <a:t>sorunlara</a:t>
            </a:r>
            <a:r>
              <a:rPr lang="en-US" sz="3400" dirty="0"/>
              <a:t> </a:t>
            </a:r>
            <a:r>
              <a:rPr lang="en-US" sz="3400" dirty="0" err="1"/>
              <a:t>halktan</a:t>
            </a:r>
            <a:r>
              <a:rPr lang="en-US" sz="3400" dirty="0"/>
              <a:t> </a:t>
            </a:r>
            <a:r>
              <a:rPr lang="en-US" sz="3400" dirty="0" err="1"/>
              <a:t>gelen</a:t>
            </a:r>
            <a:r>
              <a:rPr lang="en-US" sz="3400" dirty="0"/>
              <a:t> </a:t>
            </a:r>
            <a:r>
              <a:rPr lang="en-US" sz="3400" dirty="0" err="1"/>
              <a:t>tepkiyi</a:t>
            </a:r>
            <a:r>
              <a:rPr lang="en-US" sz="3400" dirty="0"/>
              <a:t> </a:t>
            </a:r>
            <a:r>
              <a:rPr lang="en-US" sz="3400" dirty="0" err="1"/>
              <a:t>ve</a:t>
            </a:r>
            <a:r>
              <a:rPr lang="en-US" sz="3400" dirty="0"/>
              <a:t> </a:t>
            </a:r>
            <a:r>
              <a:rPr lang="en-US" sz="3400" dirty="0" err="1"/>
              <a:t>dünyada</a:t>
            </a:r>
            <a:r>
              <a:rPr lang="en-US" sz="3400" dirty="0"/>
              <a:t> </a:t>
            </a:r>
            <a:r>
              <a:rPr lang="en-US" sz="3400" dirty="0" err="1"/>
              <a:t>yükselen</a:t>
            </a:r>
            <a:r>
              <a:rPr lang="en-US" sz="3400" dirty="0"/>
              <a:t> sol </a:t>
            </a:r>
            <a:r>
              <a:rPr lang="en-US" sz="3400" dirty="0" err="1"/>
              <a:t>ekonomik</a:t>
            </a:r>
            <a:r>
              <a:rPr lang="en-US" sz="3400" dirty="0"/>
              <a:t> </a:t>
            </a:r>
            <a:r>
              <a:rPr lang="en-US" sz="3400" dirty="0" err="1"/>
              <a:t>politikaların</a:t>
            </a:r>
            <a:r>
              <a:rPr lang="en-US" sz="3400" dirty="0"/>
              <a:t> (</a:t>
            </a:r>
            <a:r>
              <a:rPr lang="en-US" sz="3400" dirty="0" err="1"/>
              <a:t>devletin</a:t>
            </a:r>
            <a:r>
              <a:rPr lang="en-US" sz="3400" dirty="0"/>
              <a:t> </a:t>
            </a:r>
            <a:r>
              <a:rPr lang="en-US" sz="3400" dirty="0" err="1"/>
              <a:t>aktif</a:t>
            </a:r>
            <a:r>
              <a:rPr lang="en-US" sz="3400" dirty="0"/>
              <a:t> </a:t>
            </a:r>
            <a:r>
              <a:rPr lang="en-US" sz="3400" dirty="0" err="1"/>
              <a:t>yatırım</a:t>
            </a:r>
            <a:r>
              <a:rPr lang="en-US" sz="3400" dirty="0"/>
              <a:t> </a:t>
            </a:r>
            <a:r>
              <a:rPr lang="en-US" sz="3400" dirty="0" err="1"/>
              <a:t>ve</a:t>
            </a:r>
            <a:r>
              <a:rPr lang="en-US" sz="3400" dirty="0"/>
              <a:t> </a:t>
            </a:r>
            <a:r>
              <a:rPr lang="en-US" sz="3400" dirty="0" err="1"/>
              <a:t>istihdam</a:t>
            </a:r>
            <a:r>
              <a:rPr lang="en-US" sz="3400" dirty="0"/>
              <a:t> </a:t>
            </a:r>
            <a:r>
              <a:rPr lang="en-US" sz="3400" dirty="0" err="1"/>
              <a:t>politikalarını</a:t>
            </a:r>
            <a:r>
              <a:rPr lang="en-US" sz="3400" dirty="0"/>
              <a:t> </a:t>
            </a:r>
            <a:r>
              <a:rPr lang="en-US" sz="3400" dirty="0" err="1"/>
              <a:t>savunan</a:t>
            </a:r>
            <a:r>
              <a:rPr lang="en-US" sz="3400" dirty="0"/>
              <a:t> </a:t>
            </a:r>
            <a:r>
              <a:rPr lang="en-US" sz="3400" dirty="0" err="1"/>
              <a:t>Keynesçi</a:t>
            </a:r>
            <a:r>
              <a:rPr lang="en-US" sz="3400" dirty="0"/>
              <a:t> </a:t>
            </a:r>
            <a:r>
              <a:rPr lang="en-US" sz="3400" dirty="0" err="1"/>
              <a:t>ekonomik</a:t>
            </a:r>
            <a:r>
              <a:rPr lang="en-US" sz="3400" dirty="0"/>
              <a:t> </a:t>
            </a:r>
            <a:r>
              <a:rPr lang="en-US" sz="3400" dirty="0" err="1"/>
              <a:t>anlayış</a:t>
            </a:r>
            <a:r>
              <a:rPr lang="en-US" sz="3400" dirty="0"/>
              <a:t>) </a:t>
            </a:r>
            <a:r>
              <a:rPr lang="en-US" sz="3400" dirty="0" err="1"/>
              <a:t>gücünü</a:t>
            </a:r>
            <a:r>
              <a:rPr lang="en-US" sz="3400" dirty="0"/>
              <a:t> </a:t>
            </a:r>
            <a:r>
              <a:rPr lang="en-US" sz="3400" dirty="0" err="1"/>
              <a:t>gösteriyordu</a:t>
            </a:r>
            <a:r>
              <a:rPr lang="en-US" sz="3400" dirty="0"/>
              <a:t>. </a:t>
            </a:r>
            <a:r>
              <a:rPr lang="en-US" sz="3400" dirty="0" err="1"/>
              <a:t>Partinin</a:t>
            </a:r>
            <a:r>
              <a:rPr lang="en-US" sz="3400" dirty="0"/>
              <a:t> </a:t>
            </a:r>
            <a:r>
              <a:rPr lang="en-US" sz="3400" dirty="0" err="1"/>
              <a:t>seçim</a:t>
            </a:r>
            <a:r>
              <a:rPr lang="en-US" sz="3400" dirty="0"/>
              <a:t> </a:t>
            </a:r>
            <a:r>
              <a:rPr lang="en-US" sz="3400" dirty="0" err="1"/>
              <a:t>öncesinde</a:t>
            </a:r>
            <a:r>
              <a:rPr lang="en-US" sz="3400" dirty="0"/>
              <a:t> </a:t>
            </a:r>
            <a:r>
              <a:rPr lang="en-US" sz="3400" dirty="0" err="1"/>
              <a:t>ilan</a:t>
            </a:r>
            <a:r>
              <a:rPr lang="en-US" sz="3400" dirty="0"/>
              <a:t> </a:t>
            </a:r>
            <a:r>
              <a:rPr lang="en-US" sz="3400" dirty="0" err="1"/>
              <a:t>ettiği</a:t>
            </a:r>
            <a:r>
              <a:rPr lang="en-US" sz="3400" dirty="0"/>
              <a:t> </a:t>
            </a:r>
            <a:r>
              <a:rPr lang="en-US" sz="3400" dirty="0" err="1"/>
              <a:t>manifestosu</a:t>
            </a:r>
            <a:r>
              <a:rPr lang="en-US" sz="3400" dirty="0"/>
              <a:t> </a:t>
            </a:r>
            <a:r>
              <a:rPr lang="en-US" sz="3400" dirty="0" err="1"/>
              <a:t>ise</a:t>
            </a:r>
            <a:r>
              <a:rPr lang="en-US" sz="3400" dirty="0"/>
              <a:t>, “</a:t>
            </a:r>
            <a:r>
              <a:rPr lang="en-US" sz="3400" dirty="0" err="1"/>
              <a:t>Gelecekle</a:t>
            </a:r>
            <a:r>
              <a:rPr lang="en-US" sz="3400" dirty="0"/>
              <a:t> </a:t>
            </a:r>
            <a:r>
              <a:rPr lang="en-US" sz="3400" dirty="0" err="1"/>
              <a:t>Yüzleşelim</a:t>
            </a:r>
            <a:r>
              <a:rPr lang="en-US" sz="3400" dirty="0"/>
              <a:t>” (</a:t>
            </a:r>
            <a:r>
              <a:rPr lang="en-US" sz="3400" i="1" dirty="0"/>
              <a:t>Let Us Face the Future</a:t>
            </a:r>
            <a:r>
              <a:rPr lang="en-US" sz="3400" dirty="0"/>
              <a:t>) </a:t>
            </a:r>
            <a:r>
              <a:rPr lang="en-US" sz="3400" dirty="0" err="1"/>
              <a:t>adını</a:t>
            </a:r>
            <a:r>
              <a:rPr lang="en-US" sz="3400" dirty="0"/>
              <a:t> </a:t>
            </a:r>
            <a:r>
              <a:rPr lang="en-US" sz="3400" dirty="0" err="1" smtClean="0"/>
              <a:t>taşıyordu</a:t>
            </a:r>
            <a:r>
              <a:rPr lang="en-US" sz="3400" dirty="0" smtClean="0"/>
              <a:t> </a:t>
            </a:r>
            <a:r>
              <a:rPr lang="en-US" sz="3400" dirty="0" err="1" smtClean="0"/>
              <a:t>ve</a:t>
            </a:r>
            <a:r>
              <a:rPr lang="en-US" sz="3400" dirty="0" smtClean="0"/>
              <a:t> </a:t>
            </a:r>
            <a:r>
              <a:rPr lang="en-US" sz="3400" dirty="0" err="1"/>
              <a:t>sefalet</a:t>
            </a:r>
            <a:r>
              <a:rPr lang="en-US" sz="3400" dirty="0"/>
              <a:t>, </a:t>
            </a:r>
            <a:r>
              <a:rPr lang="en-US" sz="3400" dirty="0" err="1"/>
              <a:t>bakımsızlık</a:t>
            </a:r>
            <a:r>
              <a:rPr lang="en-US" sz="3400" dirty="0"/>
              <a:t>, </a:t>
            </a:r>
            <a:r>
              <a:rPr lang="en-US" sz="3400" dirty="0" err="1"/>
              <a:t>hastalık</a:t>
            </a:r>
            <a:r>
              <a:rPr lang="en-US" sz="3400" dirty="0"/>
              <a:t>, </a:t>
            </a:r>
            <a:r>
              <a:rPr lang="en-US" sz="3400" dirty="0" err="1"/>
              <a:t>cehalet</a:t>
            </a:r>
            <a:r>
              <a:rPr lang="en-US" sz="3400" dirty="0"/>
              <a:t> </a:t>
            </a:r>
            <a:r>
              <a:rPr lang="en-US" sz="3400" dirty="0" err="1"/>
              <a:t>ve</a:t>
            </a:r>
            <a:r>
              <a:rPr lang="en-US" sz="3400" dirty="0"/>
              <a:t> </a:t>
            </a:r>
            <a:r>
              <a:rPr lang="en-US" sz="3400" dirty="0" err="1"/>
              <a:t>işsizlikle</a:t>
            </a:r>
            <a:r>
              <a:rPr lang="en-US" sz="3400" dirty="0"/>
              <a:t> </a:t>
            </a:r>
            <a:r>
              <a:rPr lang="en-US" sz="3400" dirty="0" err="1"/>
              <a:t>mücadeleyi</a:t>
            </a:r>
            <a:r>
              <a:rPr lang="en-US" sz="3400" dirty="0"/>
              <a:t> </a:t>
            </a:r>
            <a:r>
              <a:rPr lang="en-US" sz="3400" dirty="0" err="1" smtClean="0"/>
              <a:t>amaçlıyordu</a:t>
            </a:r>
            <a:r>
              <a:rPr lang="en-US" sz="3400" dirty="0" smtClean="0"/>
              <a:t>. </a:t>
            </a:r>
            <a:endParaRPr lang="tr-TR" sz="3400" dirty="0" smtClean="0"/>
          </a:p>
          <a:p>
            <a:pPr algn="just"/>
            <a:r>
              <a:rPr lang="en-US" sz="3400" b="1" dirty="0" smtClean="0">
                <a:solidFill>
                  <a:srgbClr val="C00000"/>
                </a:solidFill>
              </a:rPr>
              <a:t>Attlee </a:t>
            </a:r>
            <a:r>
              <a:rPr lang="en-US" sz="3400" b="1" dirty="0" err="1">
                <a:solidFill>
                  <a:srgbClr val="C00000"/>
                </a:solidFill>
              </a:rPr>
              <a:t>liderliğinde</a:t>
            </a:r>
            <a:r>
              <a:rPr lang="en-US" sz="3400" b="1" dirty="0">
                <a:solidFill>
                  <a:srgbClr val="C00000"/>
                </a:solidFill>
              </a:rPr>
              <a:t> 6 </a:t>
            </a:r>
            <a:r>
              <a:rPr lang="en-US" sz="3400" b="1" dirty="0" err="1">
                <a:solidFill>
                  <a:srgbClr val="C00000"/>
                </a:solidFill>
              </a:rPr>
              <a:t>yıla</a:t>
            </a:r>
            <a:r>
              <a:rPr lang="en-US" sz="3400" b="1" dirty="0">
                <a:solidFill>
                  <a:srgbClr val="C00000"/>
                </a:solidFill>
              </a:rPr>
              <a:t> </a:t>
            </a:r>
            <a:r>
              <a:rPr lang="en-US" sz="3400" b="1" dirty="0" err="1">
                <a:solidFill>
                  <a:srgbClr val="C00000"/>
                </a:solidFill>
              </a:rPr>
              <a:t>yakın</a:t>
            </a:r>
            <a:r>
              <a:rPr lang="en-US" sz="3400" b="1" dirty="0">
                <a:solidFill>
                  <a:srgbClr val="C00000"/>
                </a:solidFill>
              </a:rPr>
              <a:t> </a:t>
            </a:r>
            <a:r>
              <a:rPr lang="en-US" sz="3400" b="1" dirty="0" err="1">
                <a:solidFill>
                  <a:srgbClr val="C00000"/>
                </a:solidFill>
              </a:rPr>
              <a:t>süre</a:t>
            </a:r>
            <a:r>
              <a:rPr lang="en-US" sz="3400" b="1" dirty="0">
                <a:solidFill>
                  <a:srgbClr val="C00000"/>
                </a:solidFill>
              </a:rPr>
              <a:t> </a:t>
            </a:r>
            <a:r>
              <a:rPr lang="en-US" sz="3400" b="1" dirty="0" err="1">
                <a:solidFill>
                  <a:srgbClr val="C00000"/>
                </a:solidFill>
              </a:rPr>
              <a:t>tek</a:t>
            </a:r>
            <a:r>
              <a:rPr lang="en-US" sz="3400" b="1" dirty="0">
                <a:solidFill>
                  <a:srgbClr val="C00000"/>
                </a:solidFill>
              </a:rPr>
              <a:t> </a:t>
            </a:r>
            <a:r>
              <a:rPr lang="en-US" sz="3400" b="1" dirty="0" err="1">
                <a:solidFill>
                  <a:srgbClr val="C00000"/>
                </a:solidFill>
              </a:rPr>
              <a:t>başına</a:t>
            </a:r>
            <a:r>
              <a:rPr lang="en-US" sz="3400" b="1" dirty="0">
                <a:solidFill>
                  <a:srgbClr val="C00000"/>
                </a:solidFill>
              </a:rPr>
              <a:t> </a:t>
            </a:r>
            <a:r>
              <a:rPr lang="en-US" sz="3400" b="1" dirty="0" err="1">
                <a:solidFill>
                  <a:srgbClr val="C00000"/>
                </a:solidFill>
              </a:rPr>
              <a:t>iktidarda</a:t>
            </a:r>
            <a:r>
              <a:rPr lang="en-US" sz="3400" b="1" dirty="0">
                <a:solidFill>
                  <a:srgbClr val="C00000"/>
                </a:solidFill>
              </a:rPr>
              <a:t> </a:t>
            </a:r>
            <a:r>
              <a:rPr lang="en-US" sz="3400" b="1" dirty="0" err="1">
                <a:solidFill>
                  <a:srgbClr val="C00000"/>
                </a:solidFill>
              </a:rPr>
              <a:t>kalan</a:t>
            </a:r>
            <a:r>
              <a:rPr lang="en-US" sz="3400" b="1" dirty="0">
                <a:solidFill>
                  <a:srgbClr val="C00000"/>
                </a:solidFill>
              </a:rPr>
              <a:t> </a:t>
            </a:r>
            <a:r>
              <a:rPr lang="en-US" sz="3400" b="1" dirty="0" err="1">
                <a:solidFill>
                  <a:srgbClr val="C00000"/>
                </a:solidFill>
              </a:rPr>
              <a:t>parti</a:t>
            </a:r>
            <a:r>
              <a:rPr lang="en-US" sz="3400" b="1" dirty="0">
                <a:solidFill>
                  <a:srgbClr val="C00000"/>
                </a:solidFill>
              </a:rPr>
              <a:t>, </a:t>
            </a:r>
            <a:r>
              <a:rPr lang="en-US" sz="3400" b="1" dirty="0" err="1">
                <a:solidFill>
                  <a:srgbClr val="C00000"/>
                </a:solidFill>
              </a:rPr>
              <a:t>bu</a:t>
            </a:r>
            <a:r>
              <a:rPr lang="en-US" sz="3400" b="1" dirty="0">
                <a:solidFill>
                  <a:srgbClr val="C00000"/>
                </a:solidFill>
              </a:rPr>
              <a:t> </a:t>
            </a:r>
            <a:r>
              <a:rPr lang="en-US" sz="3400" b="1" dirty="0" err="1">
                <a:solidFill>
                  <a:srgbClr val="C00000"/>
                </a:solidFill>
              </a:rPr>
              <a:t>dönemde</a:t>
            </a:r>
            <a:r>
              <a:rPr lang="en-US" sz="3400" b="1" dirty="0">
                <a:solidFill>
                  <a:srgbClr val="C00000"/>
                </a:solidFill>
              </a:rPr>
              <a:t> </a:t>
            </a:r>
            <a:r>
              <a:rPr lang="en-US" sz="3400" b="1" dirty="0" err="1">
                <a:solidFill>
                  <a:srgbClr val="C00000"/>
                </a:solidFill>
              </a:rPr>
              <a:t>birçok</a:t>
            </a:r>
            <a:r>
              <a:rPr lang="en-US" sz="3400" b="1" dirty="0">
                <a:solidFill>
                  <a:srgbClr val="C00000"/>
                </a:solidFill>
              </a:rPr>
              <a:t> </a:t>
            </a:r>
            <a:r>
              <a:rPr lang="en-US" sz="3400" b="1" dirty="0" err="1">
                <a:solidFill>
                  <a:srgbClr val="C00000"/>
                </a:solidFill>
              </a:rPr>
              <a:t>yeniliği</a:t>
            </a:r>
            <a:r>
              <a:rPr lang="en-US" sz="3400" b="1" dirty="0">
                <a:solidFill>
                  <a:srgbClr val="C00000"/>
                </a:solidFill>
              </a:rPr>
              <a:t> </a:t>
            </a:r>
            <a:r>
              <a:rPr lang="en-US" sz="3400" b="1" dirty="0" err="1">
                <a:solidFill>
                  <a:srgbClr val="C00000"/>
                </a:solidFill>
              </a:rPr>
              <a:t>gerçekleştirmeyi</a:t>
            </a:r>
            <a:r>
              <a:rPr lang="en-US" sz="3400" b="1" dirty="0">
                <a:solidFill>
                  <a:srgbClr val="C00000"/>
                </a:solidFill>
              </a:rPr>
              <a:t> </a:t>
            </a:r>
            <a:r>
              <a:rPr lang="en-US" sz="3400" b="1" dirty="0" err="1">
                <a:solidFill>
                  <a:srgbClr val="C00000"/>
                </a:solidFill>
              </a:rPr>
              <a:t>başarmıştır</a:t>
            </a:r>
            <a:r>
              <a:rPr lang="en-US" sz="3400" b="1" dirty="0">
                <a:solidFill>
                  <a:srgbClr val="C00000"/>
                </a:solidFill>
              </a:rPr>
              <a:t>. </a:t>
            </a:r>
            <a:r>
              <a:rPr lang="en-US" sz="3400" b="1" dirty="0" err="1">
                <a:solidFill>
                  <a:srgbClr val="C00000"/>
                </a:solidFill>
              </a:rPr>
              <a:t>Bunlar</a:t>
            </a:r>
            <a:r>
              <a:rPr lang="en-US" sz="3400" b="1" dirty="0">
                <a:solidFill>
                  <a:srgbClr val="C00000"/>
                </a:solidFill>
              </a:rPr>
              <a:t> </a:t>
            </a:r>
            <a:r>
              <a:rPr lang="en-US" sz="3400" b="1" dirty="0" err="1">
                <a:solidFill>
                  <a:srgbClr val="C00000"/>
                </a:solidFill>
              </a:rPr>
              <a:t>arasında</a:t>
            </a:r>
            <a:r>
              <a:rPr lang="en-US" sz="3400" b="1" dirty="0">
                <a:solidFill>
                  <a:srgbClr val="C00000"/>
                </a:solidFill>
              </a:rPr>
              <a:t> </a:t>
            </a:r>
            <a:r>
              <a:rPr lang="en-US" sz="3400" b="1" dirty="0" err="1">
                <a:solidFill>
                  <a:srgbClr val="C00000"/>
                </a:solidFill>
              </a:rPr>
              <a:t>kuşkusuz</a:t>
            </a:r>
            <a:r>
              <a:rPr lang="en-US" sz="3400" b="1" dirty="0">
                <a:solidFill>
                  <a:srgbClr val="C00000"/>
                </a:solidFill>
              </a:rPr>
              <a:t> </a:t>
            </a:r>
            <a:r>
              <a:rPr lang="en-US" sz="3400" b="1" dirty="0" err="1">
                <a:solidFill>
                  <a:srgbClr val="C00000"/>
                </a:solidFill>
              </a:rPr>
              <a:t>en</a:t>
            </a:r>
            <a:r>
              <a:rPr lang="en-US" sz="3400" b="1" dirty="0">
                <a:solidFill>
                  <a:srgbClr val="C00000"/>
                </a:solidFill>
              </a:rPr>
              <a:t> </a:t>
            </a:r>
            <a:r>
              <a:rPr lang="en-US" sz="3400" b="1" dirty="0" err="1">
                <a:solidFill>
                  <a:srgbClr val="C00000"/>
                </a:solidFill>
              </a:rPr>
              <a:t>dikkat</a:t>
            </a:r>
            <a:r>
              <a:rPr lang="en-US" sz="3400" b="1" dirty="0">
                <a:solidFill>
                  <a:srgbClr val="C00000"/>
                </a:solidFill>
              </a:rPr>
              <a:t> </a:t>
            </a:r>
            <a:r>
              <a:rPr lang="en-US" sz="3400" b="1" dirty="0" err="1">
                <a:solidFill>
                  <a:srgbClr val="C00000"/>
                </a:solidFill>
              </a:rPr>
              <a:t>çekici</a:t>
            </a:r>
            <a:r>
              <a:rPr lang="en-US" sz="3400" b="1" dirty="0">
                <a:solidFill>
                  <a:srgbClr val="C00000"/>
                </a:solidFill>
              </a:rPr>
              <a:t> </a:t>
            </a:r>
            <a:r>
              <a:rPr lang="en-US" sz="3400" b="1" dirty="0" err="1">
                <a:solidFill>
                  <a:srgbClr val="C00000"/>
                </a:solidFill>
              </a:rPr>
              <a:t>olanı</a:t>
            </a:r>
            <a:r>
              <a:rPr lang="en-US" sz="3400" b="1" dirty="0">
                <a:solidFill>
                  <a:srgbClr val="C00000"/>
                </a:solidFill>
              </a:rPr>
              <a:t>, </a:t>
            </a:r>
            <a:r>
              <a:rPr lang="en-US" sz="3400" b="1" dirty="0" err="1">
                <a:solidFill>
                  <a:srgbClr val="C00000"/>
                </a:solidFill>
              </a:rPr>
              <a:t>sosyal</a:t>
            </a:r>
            <a:r>
              <a:rPr lang="en-US" sz="3400" b="1" dirty="0">
                <a:solidFill>
                  <a:srgbClr val="C00000"/>
                </a:solidFill>
              </a:rPr>
              <a:t> </a:t>
            </a:r>
            <a:r>
              <a:rPr lang="en-US" sz="3400" b="1" dirty="0" err="1">
                <a:solidFill>
                  <a:srgbClr val="C00000"/>
                </a:solidFill>
              </a:rPr>
              <a:t>devletin</a:t>
            </a:r>
            <a:r>
              <a:rPr lang="en-US" sz="3400" b="1" dirty="0">
                <a:solidFill>
                  <a:srgbClr val="C00000"/>
                </a:solidFill>
              </a:rPr>
              <a:t> </a:t>
            </a:r>
            <a:r>
              <a:rPr lang="en-US" sz="3400" b="1" dirty="0" err="1">
                <a:solidFill>
                  <a:srgbClr val="C00000"/>
                </a:solidFill>
              </a:rPr>
              <a:t>başarılı</a:t>
            </a:r>
            <a:r>
              <a:rPr lang="en-US" sz="3400" b="1" dirty="0">
                <a:solidFill>
                  <a:srgbClr val="C00000"/>
                </a:solidFill>
              </a:rPr>
              <a:t> </a:t>
            </a:r>
            <a:r>
              <a:rPr lang="en-US" sz="3400" b="1" dirty="0" err="1">
                <a:solidFill>
                  <a:srgbClr val="C00000"/>
                </a:solidFill>
              </a:rPr>
              <a:t>bir</a:t>
            </a:r>
            <a:r>
              <a:rPr lang="en-US" sz="3400" b="1" dirty="0">
                <a:solidFill>
                  <a:srgbClr val="C00000"/>
                </a:solidFill>
              </a:rPr>
              <a:t> </a:t>
            </a:r>
            <a:r>
              <a:rPr lang="en-US" sz="3400" b="1" dirty="0" err="1">
                <a:solidFill>
                  <a:srgbClr val="C00000"/>
                </a:solidFill>
              </a:rPr>
              <a:t>uygulaması</a:t>
            </a:r>
            <a:r>
              <a:rPr lang="en-US" sz="3400" b="1" dirty="0">
                <a:solidFill>
                  <a:srgbClr val="C00000"/>
                </a:solidFill>
              </a:rPr>
              <a:t> </a:t>
            </a:r>
            <a:r>
              <a:rPr lang="en-US" sz="3400" b="1" dirty="0" err="1">
                <a:solidFill>
                  <a:srgbClr val="C00000"/>
                </a:solidFill>
              </a:rPr>
              <a:t>olarak</a:t>
            </a:r>
            <a:r>
              <a:rPr lang="en-US" sz="3400" b="1" dirty="0">
                <a:solidFill>
                  <a:srgbClr val="C00000"/>
                </a:solidFill>
              </a:rPr>
              <a:t> </a:t>
            </a:r>
            <a:r>
              <a:rPr lang="en-US" sz="3400" b="1" dirty="0" err="1">
                <a:solidFill>
                  <a:srgbClr val="C00000"/>
                </a:solidFill>
              </a:rPr>
              <a:t>kamuoyuna</a:t>
            </a:r>
            <a:r>
              <a:rPr lang="en-US" sz="3400" b="1" dirty="0">
                <a:solidFill>
                  <a:srgbClr val="C00000"/>
                </a:solidFill>
              </a:rPr>
              <a:t> </a:t>
            </a:r>
            <a:r>
              <a:rPr lang="en-US" sz="3400" b="1" dirty="0" err="1">
                <a:solidFill>
                  <a:srgbClr val="C00000"/>
                </a:solidFill>
              </a:rPr>
              <a:t>sunulan</a:t>
            </a:r>
            <a:r>
              <a:rPr lang="en-US" sz="3400" b="1" dirty="0">
                <a:solidFill>
                  <a:srgbClr val="C00000"/>
                </a:solidFill>
              </a:rPr>
              <a:t> </a:t>
            </a:r>
            <a:r>
              <a:rPr lang="en-US" sz="3400" b="1" dirty="0" err="1">
                <a:solidFill>
                  <a:srgbClr val="C00000"/>
                </a:solidFill>
              </a:rPr>
              <a:t>Ulusal</a:t>
            </a:r>
            <a:r>
              <a:rPr lang="en-US" sz="3400" b="1" dirty="0">
                <a:solidFill>
                  <a:srgbClr val="C00000"/>
                </a:solidFill>
              </a:rPr>
              <a:t> </a:t>
            </a:r>
            <a:r>
              <a:rPr lang="en-US" sz="3400" b="1" dirty="0" err="1">
                <a:solidFill>
                  <a:srgbClr val="C00000"/>
                </a:solidFill>
              </a:rPr>
              <a:t>Sağlık</a:t>
            </a:r>
            <a:r>
              <a:rPr lang="en-US" sz="3400" b="1" dirty="0">
                <a:solidFill>
                  <a:srgbClr val="C00000"/>
                </a:solidFill>
              </a:rPr>
              <a:t> </a:t>
            </a:r>
            <a:r>
              <a:rPr lang="en-US" sz="3400" b="1" dirty="0" err="1">
                <a:solidFill>
                  <a:srgbClr val="C00000"/>
                </a:solidFill>
              </a:rPr>
              <a:t>Sistemi’dir</a:t>
            </a:r>
            <a:r>
              <a:rPr lang="en-US" sz="3400" b="1" dirty="0">
                <a:solidFill>
                  <a:srgbClr val="C00000"/>
                </a:solidFill>
              </a:rPr>
              <a:t> (</a:t>
            </a:r>
            <a:r>
              <a:rPr lang="en-US" sz="3400" b="1" i="1" dirty="0">
                <a:solidFill>
                  <a:srgbClr val="C00000"/>
                </a:solidFill>
              </a:rPr>
              <a:t>National Health Service-NHS</a:t>
            </a:r>
            <a:r>
              <a:rPr lang="en-US" sz="3400" b="1" dirty="0">
                <a:solidFill>
                  <a:srgbClr val="C00000"/>
                </a:solidFill>
              </a:rPr>
              <a:t>). Bu </a:t>
            </a:r>
            <a:r>
              <a:rPr lang="en-US" sz="3400" b="1" dirty="0" err="1">
                <a:solidFill>
                  <a:srgbClr val="C00000"/>
                </a:solidFill>
              </a:rPr>
              <a:t>projenin</a:t>
            </a:r>
            <a:r>
              <a:rPr lang="en-US" sz="3400" b="1" dirty="0">
                <a:solidFill>
                  <a:srgbClr val="C00000"/>
                </a:solidFill>
              </a:rPr>
              <a:t> </a:t>
            </a:r>
            <a:r>
              <a:rPr lang="en-US" sz="3400" b="1" dirty="0" err="1">
                <a:solidFill>
                  <a:srgbClr val="C00000"/>
                </a:solidFill>
              </a:rPr>
              <a:t>mimarı</a:t>
            </a:r>
            <a:r>
              <a:rPr lang="en-US" sz="3400" b="1" dirty="0">
                <a:solidFill>
                  <a:srgbClr val="C00000"/>
                </a:solidFill>
              </a:rPr>
              <a:t> </a:t>
            </a:r>
            <a:r>
              <a:rPr lang="en-US" sz="3400" b="1" dirty="0" err="1">
                <a:solidFill>
                  <a:srgbClr val="C00000"/>
                </a:solidFill>
              </a:rPr>
              <a:t>ise</a:t>
            </a:r>
            <a:r>
              <a:rPr lang="en-US" sz="3400" b="1" dirty="0">
                <a:solidFill>
                  <a:srgbClr val="C00000"/>
                </a:solidFill>
              </a:rPr>
              <a:t>, </a:t>
            </a:r>
            <a:r>
              <a:rPr lang="en-US" sz="3400" b="1" dirty="0" err="1">
                <a:solidFill>
                  <a:srgbClr val="C00000"/>
                </a:solidFill>
              </a:rPr>
              <a:t>Başbakan</a:t>
            </a:r>
            <a:r>
              <a:rPr lang="en-US" sz="3400" b="1" dirty="0">
                <a:solidFill>
                  <a:srgbClr val="C00000"/>
                </a:solidFill>
              </a:rPr>
              <a:t> Attlee </a:t>
            </a:r>
            <a:r>
              <a:rPr lang="en-US" sz="3400" b="1" dirty="0" err="1">
                <a:solidFill>
                  <a:srgbClr val="C00000"/>
                </a:solidFill>
              </a:rPr>
              <a:t>ile</a:t>
            </a:r>
            <a:r>
              <a:rPr lang="en-US" sz="3400" b="1" dirty="0">
                <a:solidFill>
                  <a:srgbClr val="C00000"/>
                </a:solidFill>
              </a:rPr>
              <a:t> </a:t>
            </a:r>
            <a:r>
              <a:rPr lang="en-US" sz="3400" b="1" dirty="0" err="1">
                <a:solidFill>
                  <a:srgbClr val="C00000"/>
                </a:solidFill>
              </a:rPr>
              <a:t>birlikte</a:t>
            </a:r>
            <a:r>
              <a:rPr lang="en-US" sz="3400" b="1" dirty="0">
                <a:solidFill>
                  <a:srgbClr val="C00000"/>
                </a:solidFill>
              </a:rPr>
              <a:t>, </a:t>
            </a:r>
            <a:r>
              <a:rPr lang="en-US" sz="3400" b="1" dirty="0" err="1">
                <a:solidFill>
                  <a:srgbClr val="C00000"/>
                </a:solidFill>
              </a:rPr>
              <a:t>dönemin</a:t>
            </a:r>
            <a:r>
              <a:rPr lang="en-US" sz="3400" b="1" dirty="0">
                <a:solidFill>
                  <a:srgbClr val="C00000"/>
                </a:solidFill>
              </a:rPr>
              <a:t> </a:t>
            </a:r>
            <a:r>
              <a:rPr lang="en-US" sz="3400" b="1" dirty="0" err="1">
                <a:solidFill>
                  <a:srgbClr val="C00000"/>
                </a:solidFill>
              </a:rPr>
              <a:t>Sağlık</a:t>
            </a:r>
            <a:r>
              <a:rPr lang="en-US" sz="3400" b="1" dirty="0">
                <a:solidFill>
                  <a:srgbClr val="C00000"/>
                </a:solidFill>
              </a:rPr>
              <a:t> </a:t>
            </a:r>
            <a:r>
              <a:rPr lang="en-US" sz="3400" b="1" dirty="0" err="1">
                <a:solidFill>
                  <a:srgbClr val="C00000"/>
                </a:solidFill>
              </a:rPr>
              <a:t>Bakanı</a:t>
            </a:r>
            <a:r>
              <a:rPr lang="en-US" sz="3400" b="1" dirty="0">
                <a:solidFill>
                  <a:srgbClr val="C00000"/>
                </a:solidFill>
              </a:rPr>
              <a:t> Nye Bevan </a:t>
            </a:r>
            <a:r>
              <a:rPr lang="en-US" sz="3400" b="1" dirty="0" err="1">
                <a:solidFill>
                  <a:srgbClr val="C00000"/>
                </a:solidFill>
              </a:rPr>
              <a:t>veya</a:t>
            </a:r>
            <a:r>
              <a:rPr lang="en-US" sz="3400" b="1" dirty="0">
                <a:solidFill>
                  <a:srgbClr val="C00000"/>
                </a:solidFill>
              </a:rPr>
              <a:t> </a:t>
            </a:r>
            <a:r>
              <a:rPr lang="en-US" sz="3400" b="1" dirty="0" err="1">
                <a:solidFill>
                  <a:srgbClr val="C00000"/>
                </a:solidFill>
              </a:rPr>
              <a:t>Aneurin</a:t>
            </a:r>
            <a:r>
              <a:rPr lang="en-US" sz="3400" b="1" dirty="0">
                <a:solidFill>
                  <a:srgbClr val="C00000"/>
                </a:solidFill>
              </a:rPr>
              <a:t> </a:t>
            </a:r>
            <a:r>
              <a:rPr lang="en-US" sz="3400" b="1" dirty="0" err="1" smtClean="0">
                <a:solidFill>
                  <a:srgbClr val="C00000"/>
                </a:solidFill>
              </a:rPr>
              <a:t>Bevan’dır</a:t>
            </a:r>
            <a:r>
              <a:rPr lang="en-US" sz="3400" b="1" dirty="0" smtClean="0">
                <a:solidFill>
                  <a:srgbClr val="C00000"/>
                </a:solidFill>
              </a:rPr>
              <a:t>. </a:t>
            </a:r>
            <a:endParaRPr lang="tr-TR" sz="3400" b="1" dirty="0" smtClean="0">
              <a:solidFill>
                <a:srgbClr val="C00000"/>
              </a:solidFill>
            </a:endParaRPr>
          </a:p>
          <a:p>
            <a:pPr algn="just"/>
            <a:r>
              <a:rPr lang="en-US" sz="3400" dirty="0" err="1" smtClean="0"/>
              <a:t>Ayrıca</a:t>
            </a:r>
            <a:r>
              <a:rPr lang="en-US" sz="3400" dirty="0" smtClean="0"/>
              <a:t> </a:t>
            </a:r>
            <a:r>
              <a:rPr lang="en-US" sz="3400" dirty="0" err="1"/>
              <a:t>yine</a:t>
            </a:r>
            <a:r>
              <a:rPr lang="en-US" sz="3400" dirty="0"/>
              <a:t> </a:t>
            </a:r>
            <a:r>
              <a:rPr lang="en-US" sz="3400" dirty="0" err="1"/>
              <a:t>bu</a:t>
            </a:r>
            <a:r>
              <a:rPr lang="en-US" sz="3400" dirty="0"/>
              <a:t> </a:t>
            </a:r>
            <a:r>
              <a:rPr lang="en-US" sz="3400" dirty="0" err="1"/>
              <a:t>dönemde</a:t>
            </a:r>
            <a:r>
              <a:rPr lang="en-US" sz="3400" dirty="0"/>
              <a:t>, </a:t>
            </a:r>
            <a:r>
              <a:rPr lang="en-US" sz="3400" dirty="0" err="1"/>
              <a:t>imar</a:t>
            </a:r>
            <a:r>
              <a:rPr lang="en-US" sz="3400" dirty="0"/>
              <a:t> </a:t>
            </a:r>
            <a:r>
              <a:rPr lang="en-US" sz="3400" dirty="0" err="1"/>
              <a:t>ve</a:t>
            </a:r>
            <a:r>
              <a:rPr lang="en-US" sz="3400" dirty="0"/>
              <a:t> </a:t>
            </a:r>
            <a:r>
              <a:rPr lang="en-US" sz="3400" dirty="0" err="1"/>
              <a:t>toplu</a:t>
            </a:r>
            <a:r>
              <a:rPr lang="en-US" sz="3400" dirty="0"/>
              <a:t> </a:t>
            </a:r>
            <a:r>
              <a:rPr lang="en-US" sz="3400" dirty="0" err="1"/>
              <a:t>konut</a:t>
            </a:r>
            <a:r>
              <a:rPr lang="en-US" sz="3400" dirty="0"/>
              <a:t> </a:t>
            </a:r>
            <a:r>
              <a:rPr lang="en-US" sz="3400" dirty="0" err="1"/>
              <a:t>projelerinde</a:t>
            </a:r>
            <a:r>
              <a:rPr lang="en-US" sz="3400" dirty="0"/>
              <a:t> </a:t>
            </a:r>
            <a:r>
              <a:rPr lang="en-US" sz="3400" dirty="0" err="1"/>
              <a:t>yapılan</a:t>
            </a:r>
            <a:r>
              <a:rPr lang="en-US" sz="3400" dirty="0"/>
              <a:t> </a:t>
            </a:r>
            <a:r>
              <a:rPr lang="en-US" sz="3400" dirty="0" err="1"/>
              <a:t>atılımlar</a:t>
            </a:r>
            <a:r>
              <a:rPr lang="en-US" sz="3400" dirty="0"/>
              <a:t> </a:t>
            </a:r>
            <a:r>
              <a:rPr lang="en-US" sz="3400" dirty="0" err="1"/>
              <a:t>ve</a:t>
            </a:r>
            <a:r>
              <a:rPr lang="en-US" sz="3400" dirty="0"/>
              <a:t> </a:t>
            </a:r>
            <a:r>
              <a:rPr lang="en-US" sz="3400" dirty="0" err="1"/>
              <a:t>bazı</a:t>
            </a:r>
            <a:r>
              <a:rPr lang="en-US" sz="3400" dirty="0"/>
              <a:t> </a:t>
            </a:r>
            <a:r>
              <a:rPr lang="en-US" sz="3400" dirty="0" err="1"/>
              <a:t>sektörlerdeki</a:t>
            </a:r>
            <a:r>
              <a:rPr lang="en-US" sz="3400" dirty="0"/>
              <a:t> (</a:t>
            </a:r>
            <a:r>
              <a:rPr lang="en-US" sz="3400" dirty="0" err="1"/>
              <a:t>kömür</a:t>
            </a:r>
            <a:r>
              <a:rPr lang="en-US" sz="3400" dirty="0"/>
              <a:t> </a:t>
            </a:r>
            <a:r>
              <a:rPr lang="en-US" sz="3400" dirty="0" err="1"/>
              <a:t>madenleri</a:t>
            </a:r>
            <a:r>
              <a:rPr lang="en-US" sz="3400" dirty="0"/>
              <a:t>, </a:t>
            </a:r>
            <a:r>
              <a:rPr lang="en-US" sz="3400" dirty="0" err="1"/>
              <a:t>elektrik</a:t>
            </a:r>
            <a:r>
              <a:rPr lang="en-US" sz="3400" dirty="0"/>
              <a:t> </a:t>
            </a:r>
            <a:r>
              <a:rPr lang="en-US" sz="3400" dirty="0" err="1"/>
              <a:t>ve</a:t>
            </a:r>
            <a:r>
              <a:rPr lang="en-US" sz="3400" dirty="0"/>
              <a:t> </a:t>
            </a:r>
            <a:r>
              <a:rPr lang="en-US" sz="3400" dirty="0" err="1"/>
              <a:t>gaz</a:t>
            </a:r>
            <a:r>
              <a:rPr lang="en-US" sz="3400" dirty="0"/>
              <a:t>, </a:t>
            </a:r>
            <a:r>
              <a:rPr lang="en-US" sz="3400" dirty="0" err="1"/>
              <a:t>sivil</a:t>
            </a:r>
            <a:r>
              <a:rPr lang="en-US" sz="3400" dirty="0"/>
              <a:t> </a:t>
            </a:r>
            <a:r>
              <a:rPr lang="en-US" sz="3400" dirty="0" err="1"/>
              <a:t>havacılık</a:t>
            </a:r>
            <a:r>
              <a:rPr lang="en-US" sz="3400" dirty="0"/>
              <a:t>, </a:t>
            </a:r>
            <a:r>
              <a:rPr lang="en-US" sz="3400" dirty="0" err="1"/>
              <a:t>demiryolları</a:t>
            </a:r>
            <a:r>
              <a:rPr lang="en-US" sz="3400" dirty="0"/>
              <a:t> </a:t>
            </a:r>
            <a:r>
              <a:rPr lang="en-US" sz="3400" dirty="0" err="1"/>
              <a:t>ve</a:t>
            </a:r>
            <a:r>
              <a:rPr lang="en-US" sz="3400" dirty="0"/>
              <a:t> </a:t>
            </a:r>
            <a:r>
              <a:rPr lang="en-US" sz="3400" dirty="0" err="1"/>
              <a:t>İngiliz</a:t>
            </a:r>
            <a:r>
              <a:rPr lang="en-US" sz="3400" dirty="0"/>
              <a:t> </a:t>
            </a:r>
            <a:r>
              <a:rPr lang="en-US" sz="3400" dirty="0" err="1"/>
              <a:t>Bankası</a:t>
            </a:r>
            <a:r>
              <a:rPr lang="en-US" sz="3400" dirty="0"/>
              <a:t>) </a:t>
            </a:r>
            <a:r>
              <a:rPr lang="en-US" sz="3400" dirty="0" err="1"/>
              <a:t>kamulaştırma</a:t>
            </a:r>
            <a:r>
              <a:rPr lang="en-US" sz="3400" dirty="0"/>
              <a:t> </a:t>
            </a:r>
            <a:r>
              <a:rPr lang="en-US" sz="3400" dirty="0" err="1" smtClean="0"/>
              <a:t>hamleleri</a:t>
            </a:r>
            <a:r>
              <a:rPr lang="en-US" sz="3400" dirty="0"/>
              <a:t> </a:t>
            </a:r>
            <a:r>
              <a:rPr lang="en-US" sz="3400" dirty="0" err="1"/>
              <a:t>dikkat</a:t>
            </a:r>
            <a:r>
              <a:rPr lang="en-US" sz="3400" dirty="0"/>
              <a:t> </a:t>
            </a:r>
            <a:r>
              <a:rPr lang="en-US" sz="3400" dirty="0" err="1"/>
              <a:t>çekmiş</a:t>
            </a:r>
            <a:r>
              <a:rPr lang="en-US" sz="3400" dirty="0"/>
              <a:t> </a:t>
            </a:r>
            <a:r>
              <a:rPr lang="en-US" sz="3400" dirty="0" err="1"/>
              <a:t>ve</a:t>
            </a:r>
            <a:r>
              <a:rPr lang="en-US" sz="3400" dirty="0"/>
              <a:t> </a:t>
            </a:r>
            <a:r>
              <a:rPr lang="en-US" sz="3400" dirty="0" err="1"/>
              <a:t>dönemin</a:t>
            </a:r>
            <a:r>
              <a:rPr lang="en-US" sz="3400" dirty="0"/>
              <a:t> </a:t>
            </a:r>
            <a:r>
              <a:rPr lang="en-US" sz="3400" dirty="0" err="1"/>
              <a:t>koşullarında</a:t>
            </a:r>
            <a:r>
              <a:rPr lang="en-US" sz="3400" dirty="0"/>
              <a:t> </a:t>
            </a:r>
            <a:r>
              <a:rPr lang="en-US" sz="3400" dirty="0" err="1"/>
              <a:t>İşçi</a:t>
            </a:r>
            <a:r>
              <a:rPr lang="en-US" sz="3400" dirty="0"/>
              <a:t> </a:t>
            </a:r>
            <a:r>
              <a:rPr lang="en-US" sz="3400" dirty="0" err="1"/>
              <a:t>Partisi</a:t>
            </a:r>
            <a:r>
              <a:rPr lang="en-US" sz="3400" dirty="0"/>
              <a:t> </a:t>
            </a:r>
            <a:r>
              <a:rPr lang="en-US" sz="3400" dirty="0" err="1"/>
              <a:t>ile</a:t>
            </a:r>
            <a:r>
              <a:rPr lang="en-US" sz="3400" dirty="0"/>
              <a:t> </a:t>
            </a:r>
            <a:r>
              <a:rPr lang="en-US" sz="3400" dirty="0" err="1"/>
              <a:t>refah</a:t>
            </a:r>
            <a:r>
              <a:rPr lang="en-US" sz="3400" dirty="0"/>
              <a:t> </a:t>
            </a:r>
            <a:r>
              <a:rPr lang="en-US" sz="3400" dirty="0" err="1"/>
              <a:t>devleti</a:t>
            </a:r>
            <a:r>
              <a:rPr lang="en-US" sz="3400" dirty="0"/>
              <a:t> </a:t>
            </a:r>
            <a:r>
              <a:rPr lang="en-US" sz="3400" dirty="0" err="1"/>
              <a:t>temelinde</a:t>
            </a:r>
            <a:r>
              <a:rPr lang="en-US" sz="3400" dirty="0"/>
              <a:t> </a:t>
            </a:r>
            <a:r>
              <a:rPr lang="en-US" sz="3400" dirty="0" err="1"/>
              <a:t>tarihsel</a:t>
            </a:r>
            <a:r>
              <a:rPr lang="en-US" sz="3400" dirty="0"/>
              <a:t> </a:t>
            </a:r>
            <a:r>
              <a:rPr lang="en-US" sz="3400" dirty="0" err="1"/>
              <a:t>bir</a:t>
            </a:r>
            <a:r>
              <a:rPr lang="en-US" sz="3400" dirty="0"/>
              <a:t> </a:t>
            </a:r>
            <a:r>
              <a:rPr lang="en-US" sz="3400" dirty="0" err="1"/>
              <a:t>uzlaşıya</a:t>
            </a:r>
            <a:r>
              <a:rPr lang="en-US" sz="3400" dirty="0"/>
              <a:t> </a:t>
            </a:r>
            <a:r>
              <a:rPr lang="en-US" sz="3400" dirty="0" err="1"/>
              <a:t>varan</a:t>
            </a:r>
            <a:r>
              <a:rPr lang="en-US" sz="3400" dirty="0"/>
              <a:t> </a:t>
            </a:r>
            <a:r>
              <a:rPr lang="en-US" sz="3400" dirty="0" err="1"/>
              <a:t>Muhafazakâr</a:t>
            </a:r>
            <a:r>
              <a:rPr lang="en-US" sz="3400" dirty="0"/>
              <a:t> </a:t>
            </a:r>
            <a:r>
              <a:rPr lang="en-US" sz="3400" dirty="0" err="1"/>
              <a:t>Parti’den</a:t>
            </a:r>
            <a:r>
              <a:rPr lang="en-US" sz="3400" dirty="0"/>
              <a:t> de </a:t>
            </a:r>
            <a:r>
              <a:rPr lang="en-US" sz="3400" dirty="0" err="1"/>
              <a:t>fazla</a:t>
            </a:r>
            <a:r>
              <a:rPr lang="en-US" sz="3400" dirty="0"/>
              <a:t> </a:t>
            </a:r>
            <a:r>
              <a:rPr lang="en-US" sz="3400" dirty="0" err="1"/>
              <a:t>eleştiri</a:t>
            </a:r>
            <a:r>
              <a:rPr lang="en-US" sz="3400" dirty="0"/>
              <a:t> </a:t>
            </a:r>
            <a:r>
              <a:rPr lang="en-US" sz="3400" dirty="0" err="1"/>
              <a:t>almamıştır</a:t>
            </a:r>
            <a:r>
              <a:rPr lang="en-US" sz="3400" dirty="0"/>
              <a:t>. </a:t>
            </a:r>
            <a:endParaRPr lang="tr-TR" sz="3400" dirty="0" smtClean="0"/>
          </a:p>
          <a:p>
            <a:pPr algn="just"/>
            <a:r>
              <a:rPr lang="en-US" sz="3400" dirty="0" smtClean="0"/>
              <a:t>Attlee </a:t>
            </a:r>
            <a:r>
              <a:rPr lang="en-US" sz="3400" dirty="0" err="1"/>
              <a:t>döneminin</a:t>
            </a:r>
            <a:r>
              <a:rPr lang="en-US" sz="3400" dirty="0"/>
              <a:t> </a:t>
            </a:r>
            <a:r>
              <a:rPr lang="en-US" sz="3400" dirty="0" err="1"/>
              <a:t>diğer</a:t>
            </a:r>
            <a:r>
              <a:rPr lang="en-US" sz="3400" dirty="0"/>
              <a:t> </a:t>
            </a:r>
            <a:r>
              <a:rPr lang="en-US" sz="3400" dirty="0" err="1"/>
              <a:t>önemli</a:t>
            </a:r>
            <a:r>
              <a:rPr lang="en-US" sz="3400" dirty="0"/>
              <a:t> </a:t>
            </a:r>
            <a:r>
              <a:rPr lang="en-US" sz="3400" dirty="0" err="1"/>
              <a:t>icraatları</a:t>
            </a:r>
            <a:r>
              <a:rPr lang="en-US" sz="3400" dirty="0"/>
              <a:t> </a:t>
            </a:r>
            <a:r>
              <a:rPr lang="en-US" sz="3400" dirty="0" err="1"/>
              <a:t>ise</a:t>
            </a:r>
            <a:r>
              <a:rPr lang="en-US" sz="3400" dirty="0"/>
              <a:t>; 649 </a:t>
            </a:r>
            <a:r>
              <a:rPr lang="en-US" sz="3400" dirty="0" err="1"/>
              <a:t>yeni</a:t>
            </a:r>
            <a:r>
              <a:rPr lang="en-US" sz="3400" dirty="0"/>
              <a:t> </a:t>
            </a:r>
            <a:r>
              <a:rPr lang="en-US" sz="3400" dirty="0" err="1"/>
              <a:t>okulun</a:t>
            </a:r>
            <a:r>
              <a:rPr lang="en-US" sz="3400" dirty="0"/>
              <a:t> </a:t>
            </a:r>
            <a:r>
              <a:rPr lang="en-US" sz="3400" dirty="0" err="1"/>
              <a:t>açılması</a:t>
            </a:r>
            <a:r>
              <a:rPr lang="en-US" sz="3400" dirty="0"/>
              <a:t>, </a:t>
            </a:r>
            <a:r>
              <a:rPr lang="en-US" sz="3400" dirty="0" err="1"/>
              <a:t>kadın</a:t>
            </a:r>
            <a:r>
              <a:rPr lang="en-US" sz="3400" dirty="0"/>
              <a:t> </a:t>
            </a:r>
            <a:r>
              <a:rPr lang="en-US" sz="3400" dirty="0" err="1"/>
              <a:t>ve</a:t>
            </a:r>
            <a:r>
              <a:rPr lang="en-US" sz="3400" dirty="0"/>
              <a:t> </a:t>
            </a:r>
            <a:r>
              <a:rPr lang="en-US" sz="3400" dirty="0" err="1"/>
              <a:t>çocuk</a:t>
            </a:r>
            <a:r>
              <a:rPr lang="en-US" sz="3400" dirty="0"/>
              <a:t> </a:t>
            </a:r>
            <a:r>
              <a:rPr lang="en-US" sz="3400" dirty="0" err="1"/>
              <a:t>hakları</a:t>
            </a:r>
            <a:r>
              <a:rPr lang="en-US" sz="3400" dirty="0"/>
              <a:t> </a:t>
            </a:r>
            <a:r>
              <a:rPr lang="en-US" sz="3400" dirty="0" err="1"/>
              <a:t>ile</a:t>
            </a:r>
            <a:r>
              <a:rPr lang="en-US" sz="3400" dirty="0"/>
              <a:t> </a:t>
            </a:r>
            <a:r>
              <a:rPr lang="en-US" sz="3400" dirty="0" err="1"/>
              <a:t>kadınların</a:t>
            </a:r>
            <a:r>
              <a:rPr lang="en-US" sz="3400" dirty="0"/>
              <a:t> </a:t>
            </a:r>
            <a:r>
              <a:rPr lang="en-US" sz="3400" dirty="0" err="1"/>
              <a:t>iş</a:t>
            </a:r>
            <a:r>
              <a:rPr lang="en-US" sz="3400" dirty="0"/>
              <a:t> </a:t>
            </a:r>
            <a:r>
              <a:rPr lang="en-US" sz="3400" dirty="0" err="1"/>
              <a:t>hayatındaki</a:t>
            </a:r>
            <a:r>
              <a:rPr lang="en-US" sz="3400" dirty="0"/>
              <a:t> </a:t>
            </a:r>
            <a:r>
              <a:rPr lang="en-US" sz="3400" dirty="0" err="1"/>
              <a:t>konumunun</a:t>
            </a:r>
            <a:r>
              <a:rPr lang="en-US" sz="3400" dirty="0"/>
              <a:t> </a:t>
            </a:r>
            <a:r>
              <a:rPr lang="en-US" sz="3400" dirty="0" err="1"/>
              <a:t>güçlendirilmesi</a:t>
            </a:r>
            <a:r>
              <a:rPr lang="en-US" sz="3400" dirty="0"/>
              <a:t>, </a:t>
            </a:r>
            <a:r>
              <a:rPr lang="en-US" sz="3400" dirty="0" err="1"/>
              <a:t>çocuk</a:t>
            </a:r>
            <a:r>
              <a:rPr lang="en-US" sz="3400" dirty="0"/>
              <a:t> </a:t>
            </a:r>
            <a:r>
              <a:rPr lang="en-US" sz="3400" dirty="0" err="1"/>
              <a:t>hakları</a:t>
            </a:r>
            <a:r>
              <a:rPr lang="en-US" sz="3400" dirty="0"/>
              <a:t> </a:t>
            </a:r>
            <a:r>
              <a:rPr lang="en-US" sz="3400" dirty="0" err="1"/>
              <a:t>yasasının</a:t>
            </a:r>
            <a:r>
              <a:rPr lang="en-US" sz="3400" dirty="0"/>
              <a:t> </a:t>
            </a:r>
            <a:r>
              <a:rPr lang="en-US" sz="3400" dirty="0" err="1"/>
              <a:t>birleştirilerek</a:t>
            </a:r>
            <a:r>
              <a:rPr lang="en-US" sz="3400" dirty="0"/>
              <a:t> </a:t>
            </a:r>
            <a:r>
              <a:rPr lang="en-US" sz="3400" dirty="0" err="1"/>
              <a:t>özel</a:t>
            </a:r>
            <a:r>
              <a:rPr lang="en-US" sz="3400" dirty="0"/>
              <a:t> </a:t>
            </a:r>
            <a:r>
              <a:rPr lang="en-US" sz="3400" dirty="0" err="1"/>
              <a:t>yasa</a:t>
            </a:r>
            <a:r>
              <a:rPr lang="en-US" sz="3400" dirty="0"/>
              <a:t> </a:t>
            </a:r>
            <a:r>
              <a:rPr lang="en-US" sz="3400" dirty="0" err="1"/>
              <a:t>ile</a:t>
            </a:r>
            <a:r>
              <a:rPr lang="en-US" sz="3400" dirty="0"/>
              <a:t> </a:t>
            </a:r>
            <a:r>
              <a:rPr lang="en-US" sz="3400" dirty="0" err="1"/>
              <a:t>koruma</a:t>
            </a:r>
            <a:r>
              <a:rPr lang="en-US" sz="3400" dirty="0"/>
              <a:t> </a:t>
            </a:r>
            <a:r>
              <a:rPr lang="en-US" sz="3400" dirty="0" err="1"/>
              <a:t>altına</a:t>
            </a:r>
            <a:r>
              <a:rPr lang="en-US" sz="3400" dirty="0"/>
              <a:t> </a:t>
            </a:r>
            <a:r>
              <a:rPr lang="en-US" sz="3400" dirty="0" err="1"/>
              <a:t>alınması</a:t>
            </a:r>
            <a:r>
              <a:rPr lang="en-US" sz="3400" dirty="0"/>
              <a:t> </a:t>
            </a:r>
            <a:r>
              <a:rPr lang="en-US" sz="3400" dirty="0" err="1"/>
              <a:t>ve</a:t>
            </a:r>
            <a:r>
              <a:rPr lang="en-US" sz="3400" dirty="0"/>
              <a:t> </a:t>
            </a:r>
            <a:r>
              <a:rPr lang="en-US" sz="3400" dirty="0" err="1"/>
              <a:t>sendika</a:t>
            </a:r>
            <a:r>
              <a:rPr lang="en-US" sz="3400" dirty="0"/>
              <a:t> </a:t>
            </a:r>
            <a:r>
              <a:rPr lang="en-US" sz="3400" dirty="0" err="1"/>
              <a:t>yasası</a:t>
            </a:r>
            <a:r>
              <a:rPr lang="en-US" sz="3400" dirty="0"/>
              <a:t> </a:t>
            </a:r>
            <a:r>
              <a:rPr lang="en-US" sz="3400" dirty="0" err="1"/>
              <a:t>ile</a:t>
            </a:r>
            <a:r>
              <a:rPr lang="en-US" sz="3400" dirty="0"/>
              <a:t> -</a:t>
            </a:r>
            <a:r>
              <a:rPr lang="en-US" sz="3400" dirty="0" err="1"/>
              <a:t>işçilerin</a:t>
            </a:r>
            <a:r>
              <a:rPr lang="en-US" sz="3400" dirty="0"/>
              <a:t>- </a:t>
            </a:r>
            <a:r>
              <a:rPr lang="en-US" sz="3400" dirty="0" err="1"/>
              <a:t>grev</a:t>
            </a:r>
            <a:r>
              <a:rPr lang="en-US" sz="3400" dirty="0"/>
              <a:t>, </a:t>
            </a:r>
            <a:r>
              <a:rPr lang="en-US" sz="3400" dirty="0" err="1"/>
              <a:t>sendikaya</a:t>
            </a:r>
            <a:r>
              <a:rPr lang="en-US" sz="3400" dirty="0"/>
              <a:t> </a:t>
            </a:r>
            <a:r>
              <a:rPr lang="en-US" sz="3400" dirty="0" err="1"/>
              <a:t>üye</a:t>
            </a:r>
            <a:r>
              <a:rPr lang="en-US" sz="3400" dirty="0"/>
              <a:t> </a:t>
            </a:r>
            <a:r>
              <a:rPr lang="en-US" sz="3400" dirty="0" err="1"/>
              <a:t>olma</a:t>
            </a:r>
            <a:r>
              <a:rPr lang="en-US" sz="3400" dirty="0"/>
              <a:t>, </a:t>
            </a:r>
            <a:r>
              <a:rPr lang="en-US" sz="3400" dirty="0" err="1"/>
              <a:t>sözleşme</a:t>
            </a:r>
            <a:r>
              <a:rPr lang="en-US" sz="3400" dirty="0"/>
              <a:t> </a:t>
            </a:r>
            <a:r>
              <a:rPr lang="en-US" sz="3400" dirty="0" err="1"/>
              <a:t>ve</a:t>
            </a:r>
            <a:r>
              <a:rPr lang="en-US" sz="3400" dirty="0"/>
              <a:t> </a:t>
            </a:r>
            <a:r>
              <a:rPr lang="en-US" sz="3400" dirty="0" err="1"/>
              <a:t>diğer</a:t>
            </a:r>
            <a:r>
              <a:rPr lang="en-US" sz="3400" dirty="0"/>
              <a:t> </a:t>
            </a:r>
            <a:r>
              <a:rPr lang="en-US" sz="3400" dirty="0" err="1"/>
              <a:t>sendikal</a:t>
            </a:r>
            <a:r>
              <a:rPr lang="en-US" sz="3400" dirty="0"/>
              <a:t> </a:t>
            </a:r>
            <a:r>
              <a:rPr lang="en-US" sz="3400" dirty="0" err="1"/>
              <a:t>hakları</a:t>
            </a:r>
            <a:r>
              <a:rPr lang="en-US" sz="3400" dirty="0"/>
              <a:t> </a:t>
            </a:r>
            <a:r>
              <a:rPr lang="en-US" sz="3400" dirty="0" err="1"/>
              <a:t>güvence</a:t>
            </a:r>
            <a:r>
              <a:rPr lang="en-US" sz="3400" dirty="0"/>
              <a:t> </a:t>
            </a:r>
            <a:r>
              <a:rPr lang="en-US" sz="3400" dirty="0" err="1"/>
              <a:t>altına</a:t>
            </a:r>
            <a:r>
              <a:rPr lang="en-US" sz="3400" dirty="0"/>
              <a:t> </a:t>
            </a:r>
            <a:r>
              <a:rPr lang="en-US" sz="3400" dirty="0" err="1"/>
              <a:t>alınması</a:t>
            </a:r>
            <a:r>
              <a:rPr lang="en-US" sz="3400" dirty="0"/>
              <a:t> </a:t>
            </a:r>
            <a:r>
              <a:rPr lang="en-US" sz="3400" dirty="0" err="1" smtClean="0"/>
              <a:t>olmuştur</a:t>
            </a:r>
            <a:r>
              <a:rPr lang="en-US" sz="3400" dirty="0" smtClean="0"/>
              <a:t>.</a:t>
            </a:r>
            <a:r>
              <a:rPr lang="en-US" sz="3400" dirty="0"/>
              <a:t> </a:t>
            </a:r>
            <a:endParaRPr lang="tr-TR" sz="3400" dirty="0" smtClean="0"/>
          </a:p>
          <a:p>
            <a:pPr algn="just"/>
            <a:r>
              <a:rPr lang="en-US" sz="3400" dirty="0" smtClean="0"/>
              <a:t>Buna </a:t>
            </a:r>
            <a:r>
              <a:rPr lang="en-US" sz="3400" dirty="0" err="1"/>
              <a:t>karşın</a:t>
            </a:r>
            <a:r>
              <a:rPr lang="en-US" sz="3400" dirty="0"/>
              <a:t>, </a:t>
            </a:r>
            <a:r>
              <a:rPr lang="en-US" sz="3400" dirty="0" err="1"/>
              <a:t>büyük</a:t>
            </a:r>
            <a:r>
              <a:rPr lang="en-US" sz="3400" dirty="0"/>
              <a:t> </a:t>
            </a:r>
            <a:r>
              <a:rPr lang="en-US" sz="3400" dirty="0" err="1"/>
              <a:t>sanayici</a:t>
            </a:r>
            <a:r>
              <a:rPr lang="en-US" sz="3400" dirty="0"/>
              <a:t> </a:t>
            </a:r>
            <a:r>
              <a:rPr lang="en-US" sz="3400" dirty="0" err="1"/>
              <a:t>ve</a:t>
            </a:r>
            <a:r>
              <a:rPr lang="en-US" sz="3400" dirty="0"/>
              <a:t> </a:t>
            </a:r>
            <a:r>
              <a:rPr lang="en-US" sz="3400" dirty="0" err="1"/>
              <a:t>yatırımcılara</a:t>
            </a:r>
            <a:r>
              <a:rPr lang="en-US" sz="3400" dirty="0"/>
              <a:t> </a:t>
            </a:r>
            <a:r>
              <a:rPr lang="en-US" sz="3400" dirty="0" err="1"/>
              <a:t>getirilen</a:t>
            </a:r>
            <a:r>
              <a:rPr lang="en-US" sz="3400" dirty="0"/>
              <a:t> </a:t>
            </a:r>
            <a:r>
              <a:rPr lang="en-US" sz="3400" dirty="0" err="1"/>
              <a:t>yüksek</a:t>
            </a:r>
            <a:r>
              <a:rPr lang="en-US" sz="3400" dirty="0"/>
              <a:t> </a:t>
            </a:r>
            <a:r>
              <a:rPr lang="en-US" sz="3400" dirty="0" err="1"/>
              <a:t>vergiler</a:t>
            </a:r>
            <a:r>
              <a:rPr lang="en-US" sz="3400" dirty="0"/>
              <a:t>, </a:t>
            </a:r>
            <a:r>
              <a:rPr lang="en-US" sz="3400" dirty="0" err="1"/>
              <a:t>zamanla</a:t>
            </a:r>
            <a:r>
              <a:rPr lang="en-US" sz="3400" dirty="0"/>
              <a:t> </a:t>
            </a:r>
            <a:r>
              <a:rPr lang="en-US" sz="3400" dirty="0" err="1"/>
              <a:t>üretim</a:t>
            </a:r>
            <a:r>
              <a:rPr lang="en-US" sz="3400" dirty="0"/>
              <a:t> </a:t>
            </a:r>
            <a:r>
              <a:rPr lang="en-US" sz="3400" dirty="0" err="1"/>
              <a:t>ve</a:t>
            </a:r>
            <a:r>
              <a:rPr lang="en-US" sz="3400" dirty="0"/>
              <a:t> </a:t>
            </a:r>
            <a:r>
              <a:rPr lang="en-US" sz="3400" dirty="0" err="1"/>
              <a:t>işsizlik</a:t>
            </a:r>
            <a:r>
              <a:rPr lang="en-US" sz="3400" dirty="0"/>
              <a:t> </a:t>
            </a:r>
            <a:r>
              <a:rPr lang="en-US" sz="3400" dirty="0" err="1"/>
              <a:t>konusunda</a:t>
            </a:r>
            <a:r>
              <a:rPr lang="en-US" sz="3400" dirty="0"/>
              <a:t> </a:t>
            </a:r>
            <a:r>
              <a:rPr lang="en-US" sz="3400" dirty="0" err="1"/>
              <a:t>ülke</a:t>
            </a:r>
            <a:r>
              <a:rPr lang="en-US" sz="3400" dirty="0"/>
              <a:t> </a:t>
            </a:r>
            <a:r>
              <a:rPr lang="en-US" sz="3400" dirty="0" err="1"/>
              <a:t>ekonomisine</a:t>
            </a:r>
            <a:r>
              <a:rPr lang="en-US" sz="3400" dirty="0"/>
              <a:t> </a:t>
            </a:r>
            <a:r>
              <a:rPr lang="en-US" sz="3400" dirty="0" err="1"/>
              <a:t>tehdit</a:t>
            </a:r>
            <a:r>
              <a:rPr lang="en-US" sz="3400" dirty="0"/>
              <a:t> </a:t>
            </a:r>
            <a:r>
              <a:rPr lang="en-US" sz="3400" dirty="0" err="1"/>
              <a:t>oluşturmaya</a:t>
            </a:r>
            <a:r>
              <a:rPr lang="en-US" sz="3400" dirty="0"/>
              <a:t> </a:t>
            </a:r>
            <a:r>
              <a:rPr lang="en-US" sz="3400" dirty="0" err="1"/>
              <a:t>başlamış</a:t>
            </a:r>
            <a:r>
              <a:rPr lang="en-US" sz="3400" dirty="0"/>
              <a:t> </a:t>
            </a:r>
            <a:r>
              <a:rPr lang="en-US" sz="3400" dirty="0" err="1"/>
              <a:t>ve</a:t>
            </a:r>
            <a:r>
              <a:rPr lang="en-US" sz="3400" dirty="0"/>
              <a:t> </a:t>
            </a:r>
            <a:r>
              <a:rPr lang="en-US" sz="3400" dirty="0" err="1"/>
              <a:t>İşçi</a:t>
            </a:r>
            <a:r>
              <a:rPr lang="en-US" sz="3400" dirty="0"/>
              <a:t> </a:t>
            </a:r>
            <a:r>
              <a:rPr lang="en-US" sz="3400" dirty="0" err="1"/>
              <a:t>Partisi’ne</a:t>
            </a:r>
            <a:r>
              <a:rPr lang="en-US" sz="3400" dirty="0"/>
              <a:t> </a:t>
            </a:r>
            <a:r>
              <a:rPr lang="en-US" sz="3400" dirty="0" err="1"/>
              <a:t>yönelen</a:t>
            </a:r>
            <a:r>
              <a:rPr lang="en-US" sz="3400" dirty="0"/>
              <a:t> </a:t>
            </a:r>
            <a:r>
              <a:rPr lang="en-US" sz="3400" dirty="0" err="1"/>
              <a:t>orta</a:t>
            </a:r>
            <a:r>
              <a:rPr lang="en-US" sz="3400" dirty="0"/>
              <a:t> </a:t>
            </a:r>
            <a:r>
              <a:rPr lang="en-US" sz="3400" dirty="0" err="1"/>
              <a:t>sınıf</a:t>
            </a:r>
            <a:r>
              <a:rPr lang="en-US" sz="3400" dirty="0"/>
              <a:t> </a:t>
            </a:r>
            <a:r>
              <a:rPr lang="en-US" sz="3400" dirty="0" err="1"/>
              <a:t>desteğini</a:t>
            </a:r>
            <a:r>
              <a:rPr lang="en-US" sz="3400" dirty="0"/>
              <a:t> </a:t>
            </a:r>
            <a:r>
              <a:rPr lang="en-US" sz="3400" dirty="0" err="1"/>
              <a:t>azaltmıştır</a:t>
            </a:r>
            <a:r>
              <a:rPr lang="en-US" sz="3400" dirty="0"/>
              <a:t>. </a:t>
            </a:r>
            <a:endParaRPr lang="tr-TR" sz="3400" dirty="0" smtClean="0"/>
          </a:p>
          <a:p>
            <a:pPr algn="just"/>
            <a:r>
              <a:rPr lang="en-US" sz="3400" dirty="0" smtClean="0"/>
              <a:t>Bu </a:t>
            </a:r>
            <a:r>
              <a:rPr lang="en-US" sz="3400" dirty="0" err="1"/>
              <a:t>dönemde</a:t>
            </a:r>
            <a:r>
              <a:rPr lang="en-US" sz="3400" dirty="0"/>
              <a:t> </a:t>
            </a:r>
            <a:r>
              <a:rPr lang="en-US" sz="3400" b="1" dirty="0" err="1">
                <a:solidFill>
                  <a:srgbClr val="FF0000"/>
                </a:solidFill>
              </a:rPr>
              <a:t>Hindistan’ın</a:t>
            </a:r>
            <a:r>
              <a:rPr lang="en-US" sz="3400" b="1" dirty="0">
                <a:solidFill>
                  <a:srgbClr val="FF0000"/>
                </a:solidFill>
              </a:rPr>
              <a:t> </a:t>
            </a:r>
            <a:r>
              <a:rPr lang="en-US" sz="3400" b="1" dirty="0" err="1">
                <a:solidFill>
                  <a:srgbClr val="FF0000"/>
                </a:solidFill>
              </a:rPr>
              <a:t>bağımsızlığını</a:t>
            </a:r>
            <a:r>
              <a:rPr lang="en-US" sz="3400" b="1" dirty="0">
                <a:solidFill>
                  <a:srgbClr val="FF0000"/>
                </a:solidFill>
              </a:rPr>
              <a:t> </a:t>
            </a:r>
            <a:r>
              <a:rPr lang="en-US" sz="3400" b="1" dirty="0" err="1">
                <a:solidFill>
                  <a:srgbClr val="FF0000"/>
                </a:solidFill>
              </a:rPr>
              <a:t>kazanması</a:t>
            </a:r>
            <a:r>
              <a:rPr lang="en-US" sz="3400" b="1" dirty="0">
                <a:solidFill>
                  <a:srgbClr val="FF0000"/>
                </a:solidFill>
              </a:rPr>
              <a:t> </a:t>
            </a:r>
            <a:r>
              <a:rPr lang="en-US" sz="3400" dirty="0"/>
              <a:t>da </a:t>
            </a:r>
            <a:r>
              <a:rPr lang="en-US" sz="3400" dirty="0" err="1"/>
              <a:t>iktidara</a:t>
            </a:r>
            <a:r>
              <a:rPr lang="en-US" sz="3400" dirty="0"/>
              <a:t> </a:t>
            </a:r>
            <a:r>
              <a:rPr lang="en-US" sz="3400" dirty="0" err="1"/>
              <a:t>yönelen</a:t>
            </a:r>
            <a:r>
              <a:rPr lang="en-US" sz="3400" dirty="0"/>
              <a:t> </a:t>
            </a:r>
            <a:r>
              <a:rPr lang="en-US" sz="3400" dirty="0" err="1"/>
              <a:t>eleştirilerin</a:t>
            </a:r>
            <a:r>
              <a:rPr lang="en-US" sz="3400" dirty="0"/>
              <a:t> </a:t>
            </a:r>
            <a:r>
              <a:rPr lang="en-US" sz="3400" dirty="0" err="1"/>
              <a:t>sıklaşmasına</a:t>
            </a:r>
            <a:r>
              <a:rPr lang="en-US" sz="3400" dirty="0"/>
              <a:t> </a:t>
            </a:r>
            <a:r>
              <a:rPr lang="en-US" sz="3400" dirty="0" err="1"/>
              <a:t>neden</a:t>
            </a:r>
            <a:r>
              <a:rPr lang="en-US" sz="3400" dirty="0"/>
              <a:t> </a:t>
            </a:r>
            <a:r>
              <a:rPr lang="en-US" sz="3400" dirty="0" err="1"/>
              <a:t>olmuştur</a:t>
            </a:r>
            <a:r>
              <a:rPr lang="en-US" sz="3400" dirty="0"/>
              <a:t>. Bu </a:t>
            </a:r>
            <a:r>
              <a:rPr lang="en-US" sz="3400" dirty="0" err="1"/>
              <a:t>nedenle</a:t>
            </a:r>
            <a:r>
              <a:rPr lang="en-US" sz="3400" dirty="0"/>
              <a:t>, 1950 </a:t>
            </a:r>
            <a:r>
              <a:rPr lang="en-US" sz="3400" dirty="0" err="1"/>
              <a:t>seçimleri</a:t>
            </a:r>
            <a:r>
              <a:rPr lang="en-US" sz="3400" dirty="0"/>
              <a:t> </a:t>
            </a:r>
            <a:r>
              <a:rPr lang="en-US" sz="3400" dirty="0" err="1"/>
              <a:t>az</a:t>
            </a:r>
            <a:r>
              <a:rPr lang="en-US" sz="3400" dirty="0"/>
              <a:t> </a:t>
            </a:r>
            <a:r>
              <a:rPr lang="en-US" sz="3400" dirty="0" err="1"/>
              <a:t>farkla</a:t>
            </a:r>
            <a:r>
              <a:rPr lang="en-US" sz="3400" dirty="0"/>
              <a:t> </a:t>
            </a:r>
            <a:r>
              <a:rPr lang="en-US" sz="3400" dirty="0" err="1"/>
              <a:t>kazanılsa</a:t>
            </a:r>
            <a:r>
              <a:rPr lang="en-US" sz="3400" dirty="0"/>
              <a:t> da, 1951 </a:t>
            </a:r>
            <a:r>
              <a:rPr lang="en-US" sz="3400" dirty="0" err="1"/>
              <a:t>erken</a:t>
            </a:r>
            <a:r>
              <a:rPr lang="en-US" sz="3400" dirty="0"/>
              <a:t> </a:t>
            </a:r>
            <a:r>
              <a:rPr lang="en-US" sz="3400" dirty="0" err="1"/>
              <a:t>seçiminde</a:t>
            </a:r>
            <a:r>
              <a:rPr lang="en-US" sz="3400" dirty="0"/>
              <a:t> </a:t>
            </a:r>
            <a:r>
              <a:rPr lang="en-US" sz="3400" dirty="0" err="1"/>
              <a:t>iktidar</a:t>
            </a:r>
            <a:r>
              <a:rPr lang="en-US" sz="3400" dirty="0"/>
              <a:t> </a:t>
            </a:r>
            <a:r>
              <a:rPr lang="en-US" sz="3400" dirty="0" err="1"/>
              <a:t>yine</a:t>
            </a:r>
            <a:r>
              <a:rPr lang="en-US" sz="3400" dirty="0"/>
              <a:t> </a:t>
            </a:r>
            <a:r>
              <a:rPr lang="en-US" sz="3400" dirty="0" err="1"/>
              <a:t>Muhafazakârlara</a:t>
            </a:r>
            <a:r>
              <a:rPr lang="en-US" sz="3400" dirty="0"/>
              <a:t> </a:t>
            </a:r>
            <a:r>
              <a:rPr lang="en-US" sz="3400" dirty="0" err="1"/>
              <a:t>devredilmiştir</a:t>
            </a:r>
            <a:r>
              <a:rPr lang="en-US" sz="3400" dirty="0"/>
              <a:t>.</a:t>
            </a:r>
          </a:p>
          <a:p>
            <a:pPr marL="0" indent="0" algn="just">
              <a:buNone/>
            </a:pPr>
            <a:r>
              <a:rPr lang="en-US" dirty="0"/>
              <a:t/>
            </a:r>
            <a:br>
              <a:rPr lang="en-US" dirty="0"/>
            </a:br>
            <a:endParaRPr lang="en-US" dirty="0"/>
          </a:p>
        </p:txBody>
      </p:sp>
      <p:pic>
        <p:nvPicPr>
          <p:cNvPr id="21506" name="Picture 2" descr="http://politikaakademisi.org/wp-content/uploads/220px-Ramsay_MacDonald_ggbain_357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4757" y="57748"/>
            <a:ext cx="1540357" cy="104269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10</a:t>
            </a:fld>
            <a:endParaRPr lang="en-US" dirty="0"/>
          </a:p>
        </p:txBody>
      </p:sp>
    </p:spTree>
    <p:extLst>
      <p:ext uri="{BB962C8B-B14F-4D97-AF65-F5344CB8AC3E}">
        <p14:creationId xmlns:p14="http://schemas.microsoft.com/office/powerpoint/2010/main" val="2452693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726" y="240632"/>
            <a:ext cx="9601200" cy="675774"/>
          </a:xfrm>
        </p:spPr>
        <p:txBody>
          <a:bodyPr>
            <a:normAutofit fontScale="90000"/>
          </a:bodyPr>
          <a:lstStyle/>
          <a:p>
            <a:r>
              <a:rPr lang="tr-TR" dirty="0"/>
              <a:t>PARTİNİN </a:t>
            </a:r>
            <a:r>
              <a:rPr lang="tr-TR" dirty="0" smtClean="0"/>
              <a:t>TARİHİ-MUHALEFET</a:t>
            </a:r>
            <a:endParaRPr lang="en-US" dirty="0"/>
          </a:p>
        </p:txBody>
      </p:sp>
      <p:sp>
        <p:nvSpPr>
          <p:cNvPr id="3" name="Content Placeholder 2"/>
          <p:cNvSpPr>
            <a:spLocks noGrp="1"/>
          </p:cNvSpPr>
          <p:nvPr>
            <p:ph idx="1"/>
          </p:nvPr>
        </p:nvSpPr>
        <p:spPr>
          <a:xfrm>
            <a:off x="721895" y="1515979"/>
            <a:ext cx="11093116" cy="4351421"/>
          </a:xfrm>
        </p:spPr>
        <p:txBody>
          <a:bodyPr/>
          <a:lstStyle/>
          <a:p>
            <a:pPr algn="just"/>
            <a:r>
              <a:rPr lang="en-US" dirty="0"/>
              <a:t>1950’lerde </a:t>
            </a:r>
            <a:r>
              <a:rPr lang="en-US" dirty="0" err="1"/>
              <a:t>İşçi</a:t>
            </a:r>
            <a:r>
              <a:rPr lang="en-US" dirty="0"/>
              <a:t> </a:t>
            </a:r>
            <a:r>
              <a:rPr lang="en-US" dirty="0" err="1"/>
              <a:t>Partisi’nde</a:t>
            </a:r>
            <a:r>
              <a:rPr lang="en-US" dirty="0"/>
              <a:t> </a:t>
            </a:r>
            <a:r>
              <a:rPr lang="en-US" dirty="0" err="1"/>
              <a:t>sosyalizm</a:t>
            </a:r>
            <a:r>
              <a:rPr lang="en-US" dirty="0"/>
              <a:t> </a:t>
            </a:r>
            <a:r>
              <a:rPr lang="en-US" dirty="0" err="1"/>
              <a:t>tartışmaları</a:t>
            </a:r>
            <a:r>
              <a:rPr lang="en-US" dirty="0"/>
              <a:t> </a:t>
            </a:r>
            <a:r>
              <a:rPr lang="en-US" dirty="0" err="1"/>
              <a:t>yaşanmış</a:t>
            </a:r>
            <a:r>
              <a:rPr lang="en-US" dirty="0"/>
              <a:t> </a:t>
            </a:r>
            <a:r>
              <a:rPr lang="en-US" dirty="0" err="1"/>
              <a:t>ve</a:t>
            </a:r>
            <a:r>
              <a:rPr lang="en-US" dirty="0"/>
              <a:t> 1964’e </a:t>
            </a:r>
            <a:r>
              <a:rPr lang="en-US" dirty="0" err="1"/>
              <a:t>kadar</a:t>
            </a:r>
            <a:r>
              <a:rPr lang="en-US" dirty="0"/>
              <a:t> </a:t>
            </a:r>
            <a:r>
              <a:rPr lang="en-US" dirty="0" err="1"/>
              <a:t>iktidardan</a:t>
            </a:r>
            <a:r>
              <a:rPr lang="en-US" dirty="0"/>
              <a:t> </a:t>
            </a:r>
            <a:r>
              <a:rPr lang="en-US" dirty="0" err="1"/>
              <a:t>uzak</a:t>
            </a:r>
            <a:r>
              <a:rPr lang="en-US" dirty="0"/>
              <a:t> </a:t>
            </a:r>
            <a:r>
              <a:rPr lang="en-US" dirty="0" err="1"/>
              <a:t>kalınmıştır</a:t>
            </a:r>
            <a:r>
              <a:rPr lang="en-US" dirty="0"/>
              <a:t>. “</a:t>
            </a:r>
            <a:r>
              <a:rPr lang="en-US" i="1" dirty="0" err="1"/>
              <a:t>Bevanites</a:t>
            </a:r>
            <a:r>
              <a:rPr lang="en-US" dirty="0"/>
              <a:t>” (</a:t>
            </a:r>
            <a:r>
              <a:rPr lang="en-US" dirty="0" err="1"/>
              <a:t>Bevancılar</a:t>
            </a:r>
            <a:r>
              <a:rPr lang="en-US" dirty="0"/>
              <a:t>) </a:t>
            </a:r>
            <a:r>
              <a:rPr lang="en-US" dirty="0" err="1"/>
              <a:t>adı</a:t>
            </a:r>
            <a:r>
              <a:rPr lang="en-US" dirty="0"/>
              <a:t> </a:t>
            </a:r>
            <a:r>
              <a:rPr lang="en-US" dirty="0" err="1"/>
              <a:t>verilen</a:t>
            </a:r>
            <a:r>
              <a:rPr lang="en-US" dirty="0"/>
              <a:t> </a:t>
            </a:r>
            <a:r>
              <a:rPr lang="en-US" dirty="0" err="1"/>
              <a:t>parti</a:t>
            </a:r>
            <a:r>
              <a:rPr lang="en-US" dirty="0"/>
              <a:t> </a:t>
            </a:r>
            <a:r>
              <a:rPr lang="en-US" dirty="0" err="1"/>
              <a:t>içerisindeki</a:t>
            </a:r>
            <a:r>
              <a:rPr lang="en-US" dirty="0"/>
              <a:t> </a:t>
            </a:r>
            <a:r>
              <a:rPr lang="en-US" dirty="0" err="1"/>
              <a:t>etkili</a:t>
            </a:r>
            <a:r>
              <a:rPr lang="en-US" dirty="0"/>
              <a:t> </a:t>
            </a:r>
            <a:r>
              <a:rPr lang="en-US" dirty="0" err="1"/>
              <a:t>bir</a:t>
            </a:r>
            <a:r>
              <a:rPr lang="en-US" dirty="0"/>
              <a:t> </a:t>
            </a:r>
            <a:r>
              <a:rPr lang="en-US" dirty="0" err="1"/>
              <a:t>grup</a:t>
            </a:r>
            <a:r>
              <a:rPr lang="en-US" dirty="0"/>
              <a:t>, NHS </a:t>
            </a:r>
            <a:r>
              <a:rPr lang="en-US" dirty="0" err="1"/>
              <a:t>sistemini</a:t>
            </a:r>
            <a:r>
              <a:rPr lang="en-US" dirty="0"/>
              <a:t> </a:t>
            </a:r>
            <a:r>
              <a:rPr lang="en-US" dirty="0" err="1"/>
              <a:t>kuran</a:t>
            </a:r>
            <a:r>
              <a:rPr lang="en-US" dirty="0"/>
              <a:t> </a:t>
            </a:r>
            <a:r>
              <a:rPr lang="en-US" dirty="0" err="1"/>
              <a:t>Sağlık</a:t>
            </a:r>
            <a:r>
              <a:rPr lang="en-US" dirty="0"/>
              <a:t> </a:t>
            </a:r>
            <a:r>
              <a:rPr lang="en-US" dirty="0" err="1"/>
              <a:t>Bakanı</a:t>
            </a:r>
            <a:r>
              <a:rPr lang="en-US" dirty="0"/>
              <a:t> Nye Bevan/</a:t>
            </a:r>
            <a:r>
              <a:rPr lang="en-US" dirty="0" err="1"/>
              <a:t>Aneurin</a:t>
            </a:r>
            <a:r>
              <a:rPr lang="en-US" dirty="0"/>
              <a:t> </a:t>
            </a:r>
            <a:r>
              <a:rPr lang="en-US" dirty="0" err="1"/>
              <a:t>Bevan’dan</a:t>
            </a:r>
            <a:r>
              <a:rPr lang="en-US" dirty="0"/>
              <a:t> </a:t>
            </a:r>
            <a:r>
              <a:rPr lang="en-US" dirty="0" err="1"/>
              <a:t>esinlenerek</a:t>
            </a:r>
            <a:r>
              <a:rPr lang="en-US" dirty="0"/>
              <a:t> </a:t>
            </a:r>
            <a:r>
              <a:rPr lang="en-US" dirty="0" err="1"/>
              <a:t>partinin</a:t>
            </a:r>
            <a:r>
              <a:rPr lang="en-US" dirty="0"/>
              <a:t> </a:t>
            </a:r>
            <a:r>
              <a:rPr lang="en-US" dirty="0" err="1"/>
              <a:t>daha</a:t>
            </a:r>
            <a:r>
              <a:rPr lang="en-US" dirty="0"/>
              <a:t> </a:t>
            </a:r>
            <a:r>
              <a:rPr lang="en-US" dirty="0" err="1"/>
              <a:t>fazla</a:t>
            </a:r>
            <a:r>
              <a:rPr lang="en-US" dirty="0"/>
              <a:t> </a:t>
            </a:r>
            <a:r>
              <a:rPr lang="en-US" dirty="0" err="1"/>
              <a:t>sosyalist</a:t>
            </a:r>
            <a:r>
              <a:rPr lang="en-US" dirty="0"/>
              <a:t> </a:t>
            </a:r>
            <a:r>
              <a:rPr lang="en-US" dirty="0" err="1"/>
              <a:t>ve</a:t>
            </a:r>
            <a:r>
              <a:rPr lang="en-US" dirty="0"/>
              <a:t> </a:t>
            </a:r>
            <a:r>
              <a:rPr lang="en-US" dirty="0" err="1"/>
              <a:t>kamucu</a:t>
            </a:r>
            <a:r>
              <a:rPr lang="en-US" dirty="0"/>
              <a:t> </a:t>
            </a:r>
            <a:r>
              <a:rPr lang="en-US" dirty="0" err="1"/>
              <a:t>politikalara</a:t>
            </a:r>
            <a:r>
              <a:rPr lang="en-US" dirty="0"/>
              <a:t> </a:t>
            </a:r>
            <a:r>
              <a:rPr lang="en-US" dirty="0" err="1"/>
              <a:t>yönelmesini</a:t>
            </a:r>
            <a:r>
              <a:rPr lang="en-US" dirty="0"/>
              <a:t> </a:t>
            </a:r>
            <a:r>
              <a:rPr lang="en-US" dirty="0" err="1"/>
              <a:t>ve</a:t>
            </a:r>
            <a:r>
              <a:rPr lang="en-US" dirty="0"/>
              <a:t> ABD </a:t>
            </a:r>
            <a:r>
              <a:rPr lang="en-US" dirty="0" err="1"/>
              <a:t>ile</a:t>
            </a:r>
            <a:r>
              <a:rPr lang="en-US" dirty="0"/>
              <a:t> </a:t>
            </a:r>
            <a:r>
              <a:rPr lang="en-US" dirty="0" err="1"/>
              <a:t>yakın</a:t>
            </a:r>
            <a:r>
              <a:rPr lang="en-US" dirty="0"/>
              <a:t> </a:t>
            </a:r>
            <a:r>
              <a:rPr lang="en-US" dirty="0" err="1"/>
              <a:t>ilişkilerini</a:t>
            </a:r>
            <a:r>
              <a:rPr lang="en-US" dirty="0"/>
              <a:t> </a:t>
            </a:r>
            <a:r>
              <a:rPr lang="en-US" dirty="0" err="1"/>
              <a:t>gözden</a:t>
            </a:r>
            <a:r>
              <a:rPr lang="en-US" dirty="0"/>
              <a:t> </a:t>
            </a:r>
            <a:r>
              <a:rPr lang="en-US" dirty="0" err="1"/>
              <a:t>geçirmesini</a:t>
            </a:r>
            <a:r>
              <a:rPr lang="en-US" dirty="0"/>
              <a:t> </a:t>
            </a:r>
            <a:r>
              <a:rPr lang="en-US" dirty="0" err="1"/>
              <a:t>isterken</a:t>
            </a:r>
            <a:r>
              <a:rPr lang="en-US" dirty="0"/>
              <a:t>, “</a:t>
            </a:r>
            <a:r>
              <a:rPr lang="en-US" i="1" dirty="0" err="1"/>
              <a:t>Revionists</a:t>
            </a:r>
            <a:r>
              <a:rPr lang="en-US" dirty="0"/>
              <a:t>” (</a:t>
            </a:r>
            <a:r>
              <a:rPr lang="en-US" dirty="0" err="1"/>
              <a:t>Revizyonistler</a:t>
            </a:r>
            <a:r>
              <a:rPr lang="en-US" dirty="0"/>
              <a:t>) </a:t>
            </a:r>
            <a:r>
              <a:rPr lang="en-US" dirty="0" err="1"/>
              <a:t>adı</a:t>
            </a:r>
            <a:r>
              <a:rPr lang="en-US" dirty="0"/>
              <a:t> </a:t>
            </a:r>
            <a:r>
              <a:rPr lang="en-US" dirty="0" err="1"/>
              <a:t>verilen</a:t>
            </a:r>
            <a:r>
              <a:rPr lang="en-US" dirty="0"/>
              <a:t> </a:t>
            </a:r>
            <a:r>
              <a:rPr lang="en-US" dirty="0" err="1"/>
              <a:t>diğer</a:t>
            </a:r>
            <a:r>
              <a:rPr lang="en-US" dirty="0"/>
              <a:t> </a:t>
            </a:r>
            <a:r>
              <a:rPr lang="en-US" dirty="0" err="1"/>
              <a:t>grup</a:t>
            </a:r>
            <a:r>
              <a:rPr lang="en-US" dirty="0"/>
              <a:t>, </a:t>
            </a:r>
            <a:r>
              <a:rPr lang="en-US" dirty="0" err="1"/>
              <a:t>Attlee’den</a:t>
            </a:r>
            <a:r>
              <a:rPr lang="en-US" dirty="0"/>
              <a:t> </a:t>
            </a:r>
            <a:r>
              <a:rPr lang="en-US" dirty="0" err="1"/>
              <a:t>sonra</a:t>
            </a:r>
            <a:r>
              <a:rPr lang="en-US" dirty="0"/>
              <a:t> </a:t>
            </a:r>
            <a:r>
              <a:rPr lang="en-US" dirty="0" err="1"/>
              <a:t>partinin</a:t>
            </a:r>
            <a:r>
              <a:rPr lang="en-US" dirty="0"/>
              <a:t> </a:t>
            </a:r>
            <a:r>
              <a:rPr lang="en-US" dirty="0" err="1"/>
              <a:t>başına</a:t>
            </a:r>
            <a:r>
              <a:rPr lang="en-US" dirty="0"/>
              <a:t> </a:t>
            </a:r>
            <a:r>
              <a:rPr lang="en-US" dirty="0" err="1"/>
              <a:t>geçen</a:t>
            </a:r>
            <a:r>
              <a:rPr lang="en-US" dirty="0"/>
              <a:t> Hugh </a:t>
            </a:r>
            <a:r>
              <a:rPr lang="en-US" dirty="0" err="1"/>
              <a:t>Gaitskell’in</a:t>
            </a:r>
            <a:r>
              <a:rPr lang="en-US" dirty="0"/>
              <a:t> (1906-1963) </a:t>
            </a:r>
            <a:r>
              <a:rPr lang="en-US" dirty="0" err="1"/>
              <a:t>düşünceleri</a:t>
            </a:r>
            <a:r>
              <a:rPr lang="en-US" dirty="0"/>
              <a:t> </a:t>
            </a:r>
            <a:r>
              <a:rPr lang="en-US" dirty="0" err="1"/>
              <a:t>doğrultusunda</a:t>
            </a:r>
            <a:r>
              <a:rPr lang="en-US" dirty="0"/>
              <a:t>, </a:t>
            </a:r>
            <a:r>
              <a:rPr lang="en-US" dirty="0" err="1"/>
              <a:t>Labour’ın</a:t>
            </a:r>
            <a:r>
              <a:rPr lang="en-US" dirty="0"/>
              <a:t> </a:t>
            </a:r>
            <a:r>
              <a:rPr lang="en-US" dirty="0" err="1"/>
              <a:t>daha</a:t>
            </a:r>
            <a:r>
              <a:rPr lang="en-US" dirty="0"/>
              <a:t> </a:t>
            </a:r>
            <a:r>
              <a:rPr lang="en-US" dirty="0" err="1"/>
              <a:t>piyasa</a:t>
            </a:r>
            <a:r>
              <a:rPr lang="en-US" dirty="0"/>
              <a:t> </a:t>
            </a:r>
            <a:r>
              <a:rPr lang="en-US" dirty="0" err="1"/>
              <a:t>yanlısı</a:t>
            </a:r>
            <a:r>
              <a:rPr lang="en-US" dirty="0"/>
              <a:t> </a:t>
            </a:r>
            <a:r>
              <a:rPr lang="en-US" dirty="0" err="1"/>
              <a:t>hareket</a:t>
            </a:r>
            <a:r>
              <a:rPr lang="en-US" dirty="0"/>
              <a:t> </a:t>
            </a:r>
            <a:r>
              <a:rPr lang="en-US" dirty="0" err="1"/>
              <a:t>etmesini</a:t>
            </a:r>
            <a:r>
              <a:rPr lang="en-US" dirty="0"/>
              <a:t> </a:t>
            </a:r>
            <a:r>
              <a:rPr lang="en-US" dirty="0" err="1" smtClean="0"/>
              <a:t>savunmuştur</a:t>
            </a:r>
            <a:r>
              <a:rPr lang="en-US" dirty="0" smtClean="0"/>
              <a:t>.</a:t>
            </a:r>
            <a:r>
              <a:rPr lang="en-US" dirty="0"/>
              <a:t> 1951, 1955 </a:t>
            </a:r>
            <a:r>
              <a:rPr lang="en-US" dirty="0" err="1"/>
              <a:t>ve</a:t>
            </a:r>
            <a:r>
              <a:rPr lang="en-US" dirty="0"/>
              <a:t> 1959 </a:t>
            </a:r>
            <a:r>
              <a:rPr lang="en-US" dirty="0" err="1"/>
              <a:t>seçimlerinin</a:t>
            </a:r>
            <a:r>
              <a:rPr lang="en-US" dirty="0"/>
              <a:t> </a:t>
            </a:r>
            <a:r>
              <a:rPr lang="en-US" dirty="0" err="1"/>
              <a:t>kaybedilmesi</a:t>
            </a:r>
            <a:r>
              <a:rPr lang="en-US" dirty="0"/>
              <a:t> </a:t>
            </a:r>
            <a:r>
              <a:rPr lang="en-US" dirty="0" err="1"/>
              <a:t>nedeniyle</a:t>
            </a:r>
            <a:r>
              <a:rPr lang="en-US" dirty="0"/>
              <a:t> </a:t>
            </a:r>
            <a:r>
              <a:rPr lang="en-US" dirty="0" err="1"/>
              <a:t>bu</a:t>
            </a:r>
            <a:r>
              <a:rPr lang="en-US" dirty="0"/>
              <a:t> </a:t>
            </a:r>
            <a:r>
              <a:rPr lang="en-US" dirty="0" err="1"/>
              <a:t>tartışmalar</a:t>
            </a:r>
            <a:r>
              <a:rPr lang="en-US" dirty="0"/>
              <a:t> </a:t>
            </a:r>
            <a:r>
              <a:rPr lang="en-US" dirty="0" err="1"/>
              <a:t>giderek</a:t>
            </a:r>
            <a:r>
              <a:rPr lang="en-US" dirty="0"/>
              <a:t> </a:t>
            </a:r>
            <a:r>
              <a:rPr lang="en-US" dirty="0" err="1"/>
              <a:t>hararetlenmiş</a:t>
            </a:r>
            <a:r>
              <a:rPr lang="en-US" dirty="0"/>
              <a:t>; </a:t>
            </a:r>
            <a:r>
              <a:rPr lang="en-US" dirty="0" err="1"/>
              <a:t>ancak</a:t>
            </a:r>
            <a:r>
              <a:rPr lang="en-US" dirty="0"/>
              <a:t> </a:t>
            </a:r>
            <a:r>
              <a:rPr lang="en-US" dirty="0" err="1"/>
              <a:t>bu</a:t>
            </a:r>
            <a:r>
              <a:rPr lang="en-US" dirty="0"/>
              <a:t> </a:t>
            </a:r>
            <a:r>
              <a:rPr lang="en-US" dirty="0" err="1"/>
              <a:t>dönemde</a:t>
            </a:r>
            <a:r>
              <a:rPr lang="en-US" dirty="0"/>
              <a:t> </a:t>
            </a:r>
            <a:r>
              <a:rPr lang="en-US" dirty="0" err="1"/>
              <a:t>ciddi</a:t>
            </a:r>
            <a:r>
              <a:rPr lang="en-US" dirty="0"/>
              <a:t> </a:t>
            </a:r>
            <a:r>
              <a:rPr lang="en-US" dirty="0" err="1"/>
              <a:t>bir</a:t>
            </a:r>
            <a:r>
              <a:rPr lang="en-US" dirty="0"/>
              <a:t> </a:t>
            </a:r>
            <a:r>
              <a:rPr lang="en-US" dirty="0" err="1"/>
              <a:t>ideolojik</a:t>
            </a:r>
            <a:r>
              <a:rPr lang="en-US" dirty="0"/>
              <a:t> </a:t>
            </a:r>
            <a:r>
              <a:rPr lang="en-US" dirty="0" err="1"/>
              <a:t>dönüşüm</a:t>
            </a:r>
            <a:r>
              <a:rPr lang="en-US" dirty="0"/>
              <a:t> </a:t>
            </a:r>
            <a:r>
              <a:rPr lang="en-US" dirty="0" err="1"/>
              <a:t>başarılamamıştır</a:t>
            </a:r>
            <a:r>
              <a:rPr lang="en-US" dirty="0"/>
              <a:t>. Bu </a:t>
            </a:r>
            <a:r>
              <a:rPr lang="en-US" dirty="0" err="1"/>
              <a:t>nedenle</a:t>
            </a:r>
            <a:r>
              <a:rPr lang="en-US" dirty="0"/>
              <a:t>, </a:t>
            </a:r>
            <a:r>
              <a:rPr lang="en-US" dirty="0" err="1"/>
              <a:t>parti</a:t>
            </a:r>
            <a:r>
              <a:rPr lang="en-US" dirty="0"/>
              <a:t> </a:t>
            </a:r>
            <a:r>
              <a:rPr lang="en-US" dirty="0" err="1"/>
              <a:t>içerisindeki</a:t>
            </a:r>
            <a:r>
              <a:rPr lang="en-US" dirty="0"/>
              <a:t> </a:t>
            </a:r>
            <a:r>
              <a:rPr lang="en-US" dirty="0" err="1"/>
              <a:t>ikili</a:t>
            </a:r>
            <a:r>
              <a:rPr lang="en-US" dirty="0"/>
              <a:t> </a:t>
            </a:r>
            <a:r>
              <a:rPr lang="en-US" dirty="0" err="1"/>
              <a:t>yapı</a:t>
            </a:r>
            <a:r>
              <a:rPr lang="en-US" dirty="0"/>
              <a:t> (sol </a:t>
            </a:r>
            <a:r>
              <a:rPr lang="en-US" dirty="0" err="1"/>
              <a:t>ve</a:t>
            </a:r>
            <a:r>
              <a:rPr lang="en-US" dirty="0"/>
              <a:t> </a:t>
            </a:r>
            <a:r>
              <a:rPr lang="en-US" dirty="0" err="1"/>
              <a:t>revizyonist</a:t>
            </a:r>
            <a:r>
              <a:rPr lang="en-US" dirty="0"/>
              <a:t> </a:t>
            </a:r>
            <a:r>
              <a:rPr lang="en-US" dirty="0" err="1"/>
              <a:t>kanatlar</a:t>
            </a:r>
            <a:r>
              <a:rPr lang="en-US" dirty="0"/>
              <a:t> </a:t>
            </a:r>
            <a:r>
              <a:rPr lang="en-US" dirty="0" err="1"/>
              <a:t>arasındaki</a:t>
            </a:r>
            <a:r>
              <a:rPr lang="en-US" dirty="0"/>
              <a:t> </a:t>
            </a:r>
            <a:r>
              <a:rPr lang="en-US" dirty="0" err="1"/>
              <a:t>ideolojik</a:t>
            </a:r>
            <a:r>
              <a:rPr lang="en-US" dirty="0"/>
              <a:t> </a:t>
            </a:r>
            <a:r>
              <a:rPr lang="en-US" dirty="0" err="1"/>
              <a:t>mücadele</a:t>
            </a:r>
            <a:r>
              <a:rPr lang="en-US" dirty="0"/>
              <a:t>), </a:t>
            </a:r>
            <a:r>
              <a:rPr lang="en-US" dirty="0" err="1"/>
              <a:t>bu</a:t>
            </a:r>
            <a:r>
              <a:rPr lang="en-US" dirty="0"/>
              <a:t> </a:t>
            </a:r>
            <a:r>
              <a:rPr lang="en-US" dirty="0" err="1"/>
              <a:t>tarihten</a:t>
            </a:r>
            <a:r>
              <a:rPr lang="en-US" dirty="0"/>
              <a:t> </a:t>
            </a:r>
            <a:r>
              <a:rPr lang="en-US" dirty="0" err="1"/>
              <a:t>itibaren</a:t>
            </a:r>
            <a:r>
              <a:rPr lang="en-US" dirty="0"/>
              <a:t>, 1990’lara </a:t>
            </a:r>
            <a:r>
              <a:rPr lang="en-US" dirty="0" err="1"/>
              <a:t>kadar</a:t>
            </a:r>
            <a:r>
              <a:rPr lang="en-US" dirty="0"/>
              <a:t>, </a:t>
            </a:r>
            <a:r>
              <a:rPr lang="en-US" dirty="0" err="1"/>
              <a:t>sürekli</a:t>
            </a:r>
            <a:r>
              <a:rPr lang="en-US" dirty="0"/>
              <a:t> </a:t>
            </a:r>
            <a:r>
              <a:rPr lang="en-US" dirty="0" err="1"/>
              <a:t>olarak</a:t>
            </a:r>
            <a:r>
              <a:rPr lang="en-US" dirty="0"/>
              <a:t> </a:t>
            </a:r>
            <a:r>
              <a:rPr lang="en-US" dirty="0" err="1"/>
              <a:t>devam</a:t>
            </a:r>
            <a:r>
              <a:rPr lang="en-US" dirty="0"/>
              <a:t> </a:t>
            </a:r>
            <a:r>
              <a:rPr lang="en-US" dirty="0" err="1"/>
              <a:t>etmiştir</a:t>
            </a:r>
            <a:r>
              <a:rPr lang="en-US" dirty="0"/>
              <a:t>.</a:t>
            </a:r>
          </a:p>
        </p:txBody>
      </p:sp>
      <p:pic>
        <p:nvPicPr>
          <p:cNvPr id="22530" name="Picture 2" descr="http://politikaakademisi.org/wp-content/uploads/clement-attl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3506" y="4301008"/>
            <a:ext cx="1790700" cy="165434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11</a:t>
            </a:fld>
            <a:endParaRPr lang="en-US" dirty="0"/>
          </a:p>
        </p:txBody>
      </p:sp>
    </p:spTree>
    <p:extLst>
      <p:ext uri="{BB962C8B-B14F-4D97-AF65-F5344CB8AC3E}">
        <p14:creationId xmlns:p14="http://schemas.microsoft.com/office/powerpoint/2010/main" val="1063494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946484"/>
          </a:xfrm>
        </p:spPr>
        <p:txBody>
          <a:bodyPr/>
          <a:lstStyle/>
          <a:p>
            <a:r>
              <a:rPr lang="tr-TR" dirty="0"/>
              <a:t>PARTİNİN </a:t>
            </a:r>
            <a:r>
              <a:rPr lang="tr-TR" dirty="0" smtClean="0"/>
              <a:t>TARİHİ-İKTİDAR</a:t>
            </a:r>
            <a:endParaRPr lang="en-US" dirty="0"/>
          </a:p>
        </p:txBody>
      </p:sp>
      <p:sp>
        <p:nvSpPr>
          <p:cNvPr id="3" name="Content Placeholder 2"/>
          <p:cNvSpPr>
            <a:spLocks noGrp="1"/>
          </p:cNvSpPr>
          <p:nvPr>
            <p:ph idx="1"/>
          </p:nvPr>
        </p:nvSpPr>
        <p:spPr>
          <a:xfrm>
            <a:off x="1315453" y="1179094"/>
            <a:ext cx="9601200" cy="4380134"/>
          </a:xfrm>
        </p:spPr>
        <p:txBody>
          <a:bodyPr>
            <a:normAutofit fontScale="77500" lnSpcReduction="20000"/>
          </a:bodyPr>
          <a:lstStyle/>
          <a:p>
            <a:pPr algn="just"/>
            <a:r>
              <a:rPr lang="en-US" b="1" dirty="0" err="1">
                <a:solidFill>
                  <a:srgbClr val="C00000"/>
                </a:solidFill>
              </a:rPr>
              <a:t>İşçi</a:t>
            </a:r>
            <a:r>
              <a:rPr lang="en-US" b="1" dirty="0">
                <a:solidFill>
                  <a:srgbClr val="C00000"/>
                </a:solidFill>
              </a:rPr>
              <a:t> </a:t>
            </a:r>
            <a:r>
              <a:rPr lang="en-US" b="1" dirty="0" err="1">
                <a:solidFill>
                  <a:srgbClr val="C00000"/>
                </a:solidFill>
              </a:rPr>
              <a:t>Partisi</a:t>
            </a:r>
            <a:r>
              <a:rPr lang="en-US" b="1" dirty="0">
                <a:solidFill>
                  <a:srgbClr val="C00000"/>
                </a:solidFill>
              </a:rPr>
              <a:t>, 1964 </a:t>
            </a:r>
            <a:r>
              <a:rPr lang="en-US" b="1" dirty="0" err="1">
                <a:solidFill>
                  <a:srgbClr val="C00000"/>
                </a:solidFill>
              </a:rPr>
              <a:t>seçimleri</a:t>
            </a:r>
            <a:r>
              <a:rPr lang="en-US" b="1" dirty="0">
                <a:solidFill>
                  <a:srgbClr val="C00000"/>
                </a:solidFill>
              </a:rPr>
              <a:t> </a:t>
            </a:r>
            <a:r>
              <a:rPr lang="en-US" b="1" dirty="0" err="1">
                <a:solidFill>
                  <a:srgbClr val="C00000"/>
                </a:solidFill>
              </a:rPr>
              <a:t>sonucunda</a:t>
            </a:r>
            <a:r>
              <a:rPr lang="en-US" b="1" dirty="0">
                <a:solidFill>
                  <a:srgbClr val="C00000"/>
                </a:solidFill>
              </a:rPr>
              <a:t> Harold Wilson (1916-1995) </a:t>
            </a:r>
            <a:r>
              <a:rPr lang="en-US" b="1" dirty="0" err="1">
                <a:solidFill>
                  <a:srgbClr val="C00000"/>
                </a:solidFill>
              </a:rPr>
              <a:t>liderliğinde</a:t>
            </a:r>
            <a:r>
              <a:rPr lang="en-US" b="1" dirty="0">
                <a:solidFill>
                  <a:srgbClr val="C00000"/>
                </a:solidFill>
              </a:rPr>
              <a:t> </a:t>
            </a:r>
            <a:r>
              <a:rPr lang="en-US" b="1" dirty="0" err="1">
                <a:solidFill>
                  <a:srgbClr val="C00000"/>
                </a:solidFill>
              </a:rPr>
              <a:t>yeniden</a:t>
            </a:r>
            <a:r>
              <a:rPr lang="en-US" b="1" dirty="0">
                <a:solidFill>
                  <a:srgbClr val="C00000"/>
                </a:solidFill>
              </a:rPr>
              <a:t> </a:t>
            </a:r>
            <a:r>
              <a:rPr lang="en-US" b="1" dirty="0" err="1">
                <a:solidFill>
                  <a:srgbClr val="C00000"/>
                </a:solidFill>
              </a:rPr>
              <a:t>iktidarı</a:t>
            </a:r>
            <a:r>
              <a:rPr lang="en-US" b="1" dirty="0">
                <a:solidFill>
                  <a:srgbClr val="C00000"/>
                </a:solidFill>
              </a:rPr>
              <a:t> </a:t>
            </a:r>
            <a:r>
              <a:rPr lang="en-US" b="1" dirty="0" err="1">
                <a:solidFill>
                  <a:srgbClr val="C00000"/>
                </a:solidFill>
              </a:rPr>
              <a:t>kazanmıştır</a:t>
            </a:r>
            <a:r>
              <a:rPr lang="en-US" b="1" dirty="0">
                <a:solidFill>
                  <a:srgbClr val="C00000"/>
                </a:solidFill>
              </a:rPr>
              <a:t>. </a:t>
            </a:r>
            <a:endParaRPr lang="tr-TR" b="1" dirty="0" smtClean="0">
              <a:solidFill>
                <a:srgbClr val="C00000"/>
              </a:solidFill>
            </a:endParaRPr>
          </a:p>
          <a:p>
            <a:pPr algn="just"/>
            <a:r>
              <a:rPr lang="en-US" dirty="0" smtClean="0"/>
              <a:t>Wilson</a:t>
            </a:r>
            <a:r>
              <a:rPr lang="en-US" dirty="0"/>
              <a:t>, </a:t>
            </a:r>
            <a:r>
              <a:rPr lang="en-US" dirty="0" err="1"/>
              <a:t>Birleşik</a:t>
            </a:r>
            <a:r>
              <a:rPr lang="en-US" dirty="0"/>
              <a:t> </a:t>
            </a:r>
            <a:r>
              <a:rPr lang="en-US" dirty="0" err="1"/>
              <a:t>Krallık’ın</a:t>
            </a:r>
            <a:r>
              <a:rPr lang="en-US" dirty="0"/>
              <a:t> </a:t>
            </a:r>
            <a:r>
              <a:rPr lang="en-US" dirty="0" err="1"/>
              <a:t>yaşadığı</a:t>
            </a:r>
            <a:r>
              <a:rPr lang="en-US" dirty="0"/>
              <a:t> </a:t>
            </a:r>
            <a:r>
              <a:rPr lang="en-US" dirty="0" err="1"/>
              <a:t>ekonomik</a:t>
            </a:r>
            <a:r>
              <a:rPr lang="en-US" dirty="0"/>
              <a:t> </a:t>
            </a:r>
            <a:r>
              <a:rPr lang="en-US" dirty="0" err="1"/>
              <a:t>durgunluğu</a:t>
            </a:r>
            <a:r>
              <a:rPr lang="en-US" dirty="0"/>
              <a:t> </a:t>
            </a:r>
            <a:r>
              <a:rPr lang="en-US" dirty="0" err="1"/>
              <a:t>teknokratik</a:t>
            </a:r>
            <a:r>
              <a:rPr lang="en-US" dirty="0"/>
              <a:t> reform </a:t>
            </a:r>
            <a:r>
              <a:rPr lang="en-US" dirty="0" err="1"/>
              <a:t>stratejisiyle</a:t>
            </a:r>
            <a:r>
              <a:rPr lang="en-US" dirty="0"/>
              <a:t> </a:t>
            </a:r>
            <a:r>
              <a:rPr lang="en-US" dirty="0" err="1"/>
              <a:t>aşmaya</a:t>
            </a:r>
            <a:r>
              <a:rPr lang="en-US" dirty="0"/>
              <a:t> </a:t>
            </a:r>
            <a:r>
              <a:rPr lang="en-US" dirty="0" err="1"/>
              <a:t>çalışmış</a:t>
            </a:r>
            <a:r>
              <a:rPr lang="en-US" dirty="0"/>
              <a:t> </a:t>
            </a:r>
            <a:r>
              <a:rPr lang="en-US" dirty="0" err="1"/>
              <a:t>ve</a:t>
            </a:r>
            <a:r>
              <a:rPr lang="en-US" dirty="0"/>
              <a:t> hem </a:t>
            </a:r>
            <a:r>
              <a:rPr lang="en-US" dirty="0" err="1"/>
              <a:t>iş</a:t>
            </a:r>
            <a:r>
              <a:rPr lang="en-US" dirty="0"/>
              <a:t> </a:t>
            </a:r>
            <a:r>
              <a:rPr lang="en-US" dirty="0" err="1"/>
              <a:t>dünyası</a:t>
            </a:r>
            <a:r>
              <a:rPr lang="en-US" dirty="0"/>
              <a:t>, hem de </a:t>
            </a:r>
            <a:r>
              <a:rPr lang="en-US" dirty="0" err="1"/>
              <a:t>işçi</a:t>
            </a:r>
            <a:r>
              <a:rPr lang="en-US" dirty="0"/>
              <a:t> </a:t>
            </a:r>
            <a:r>
              <a:rPr lang="en-US" dirty="0" err="1"/>
              <a:t>hareketleriyle</a:t>
            </a:r>
            <a:r>
              <a:rPr lang="en-US" dirty="0"/>
              <a:t> </a:t>
            </a:r>
            <a:r>
              <a:rPr lang="en-US" dirty="0" err="1"/>
              <a:t>daha</a:t>
            </a:r>
            <a:r>
              <a:rPr lang="en-US" dirty="0"/>
              <a:t> </a:t>
            </a:r>
            <a:r>
              <a:rPr lang="en-US" dirty="0" err="1"/>
              <a:t>yakın</a:t>
            </a:r>
            <a:r>
              <a:rPr lang="en-US" dirty="0"/>
              <a:t> </a:t>
            </a:r>
            <a:r>
              <a:rPr lang="en-US" dirty="0" err="1"/>
              <a:t>ilişkiler</a:t>
            </a:r>
            <a:r>
              <a:rPr lang="en-US" dirty="0"/>
              <a:t> </a:t>
            </a:r>
            <a:r>
              <a:rPr lang="en-US" dirty="0" err="1"/>
              <a:t>geliştirmeyi</a:t>
            </a:r>
            <a:r>
              <a:rPr lang="en-US" dirty="0"/>
              <a:t> </a:t>
            </a:r>
            <a:r>
              <a:rPr lang="en-US" dirty="0" err="1" smtClean="0"/>
              <a:t>amaçlamıştır</a:t>
            </a:r>
            <a:r>
              <a:rPr lang="en-US" dirty="0" smtClean="0"/>
              <a:t>.</a:t>
            </a:r>
            <a:r>
              <a:rPr lang="en-US" dirty="0"/>
              <a:t> </a:t>
            </a:r>
            <a:endParaRPr lang="tr-TR" dirty="0" smtClean="0"/>
          </a:p>
          <a:p>
            <a:pPr algn="just"/>
            <a:r>
              <a:rPr lang="en-US" b="1" dirty="0" smtClean="0">
                <a:solidFill>
                  <a:srgbClr val="C00000"/>
                </a:solidFill>
              </a:rPr>
              <a:t>Wilson</a:t>
            </a:r>
            <a:r>
              <a:rPr lang="en-US" b="1" dirty="0">
                <a:solidFill>
                  <a:srgbClr val="C00000"/>
                </a:solidFill>
              </a:rPr>
              <a:t>, </a:t>
            </a:r>
            <a:r>
              <a:rPr lang="en-US" b="1" dirty="0" err="1">
                <a:solidFill>
                  <a:srgbClr val="C00000"/>
                </a:solidFill>
              </a:rPr>
              <a:t>ayrıca</a:t>
            </a:r>
            <a:r>
              <a:rPr lang="en-US" b="1" dirty="0">
                <a:solidFill>
                  <a:srgbClr val="C00000"/>
                </a:solidFill>
              </a:rPr>
              <a:t> 1965 </a:t>
            </a:r>
            <a:r>
              <a:rPr lang="en-US" b="1" dirty="0" err="1">
                <a:solidFill>
                  <a:srgbClr val="C00000"/>
                </a:solidFill>
              </a:rPr>
              <a:t>yılında</a:t>
            </a:r>
            <a:r>
              <a:rPr lang="en-US" b="1" dirty="0">
                <a:solidFill>
                  <a:srgbClr val="C00000"/>
                </a:solidFill>
              </a:rPr>
              <a:t> </a:t>
            </a:r>
            <a:r>
              <a:rPr lang="en-US" b="1" dirty="0" err="1">
                <a:solidFill>
                  <a:srgbClr val="C00000"/>
                </a:solidFill>
              </a:rPr>
              <a:t>idam</a:t>
            </a:r>
            <a:r>
              <a:rPr lang="en-US" b="1" dirty="0">
                <a:solidFill>
                  <a:srgbClr val="C00000"/>
                </a:solidFill>
              </a:rPr>
              <a:t> </a:t>
            </a:r>
            <a:r>
              <a:rPr lang="en-US" b="1" dirty="0" err="1">
                <a:solidFill>
                  <a:srgbClr val="C00000"/>
                </a:solidFill>
              </a:rPr>
              <a:t>cezasının</a:t>
            </a:r>
            <a:r>
              <a:rPr lang="en-US" b="1" dirty="0">
                <a:solidFill>
                  <a:srgbClr val="C00000"/>
                </a:solidFill>
              </a:rPr>
              <a:t> </a:t>
            </a:r>
            <a:r>
              <a:rPr lang="en-US" b="1" dirty="0" err="1">
                <a:solidFill>
                  <a:srgbClr val="C00000"/>
                </a:solidFill>
              </a:rPr>
              <a:t>kaldırılmasına</a:t>
            </a:r>
            <a:r>
              <a:rPr lang="en-US" b="1" dirty="0">
                <a:solidFill>
                  <a:srgbClr val="C00000"/>
                </a:solidFill>
              </a:rPr>
              <a:t> (</a:t>
            </a:r>
            <a:r>
              <a:rPr lang="en-US" b="1" i="1" dirty="0">
                <a:solidFill>
                  <a:srgbClr val="C00000"/>
                </a:solidFill>
              </a:rPr>
              <a:t>Murder -Abolition of Death Penalty- Act</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ırkçı-ayrımcı</a:t>
            </a:r>
            <a:r>
              <a:rPr lang="en-US" b="1" dirty="0">
                <a:solidFill>
                  <a:srgbClr val="C00000"/>
                </a:solidFill>
              </a:rPr>
              <a:t> </a:t>
            </a:r>
            <a:r>
              <a:rPr lang="en-US" b="1" dirty="0" err="1">
                <a:solidFill>
                  <a:srgbClr val="C00000"/>
                </a:solidFill>
              </a:rPr>
              <a:t>uygulamaların</a:t>
            </a:r>
            <a:r>
              <a:rPr lang="en-US" b="1" dirty="0">
                <a:solidFill>
                  <a:srgbClr val="C00000"/>
                </a:solidFill>
              </a:rPr>
              <a:t> </a:t>
            </a:r>
            <a:r>
              <a:rPr lang="en-US" b="1" dirty="0" err="1">
                <a:solidFill>
                  <a:srgbClr val="C00000"/>
                </a:solidFill>
              </a:rPr>
              <a:t>yasaklanmasına</a:t>
            </a:r>
            <a:r>
              <a:rPr lang="en-US" b="1" dirty="0">
                <a:solidFill>
                  <a:srgbClr val="C00000"/>
                </a:solidFill>
              </a:rPr>
              <a:t> (</a:t>
            </a:r>
            <a:r>
              <a:rPr lang="en-US" b="1" i="1" dirty="0">
                <a:solidFill>
                  <a:srgbClr val="C00000"/>
                </a:solidFill>
              </a:rPr>
              <a:t>Race Relations Act 1965</a:t>
            </a:r>
            <a:r>
              <a:rPr lang="en-US" b="1" dirty="0">
                <a:solidFill>
                  <a:srgbClr val="C00000"/>
                </a:solidFill>
              </a:rPr>
              <a:t>) </a:t>
            </a:r>
            <a:r>
              <a:rPr lang="en-US" b="1" dirty="0" err="1">
                <a:solidFill>
                  <a:srgbClr val="C00000"/>
                </a:solidFill>
              </a:rPr>
              <a:t>öncülük</a:t>
            </a:r>
            <a:r>
              <a:rPr lang="en-US" b="1" dirty="0">
                <a:solidFill>
                  <a:srgbClr val="C00000"/>
                </a:solidFill>
              </a:rPr>
              <a:t> </a:t>
            </a:r>
            <a:r>
              <a:rPr lang="en-US" b="1" dirty="0" err="1">
                <a:solidFill>
                  <a:srgbClr val="C00000"/>
                </a:solidFill>
              </a:rPr>
              <a:t>ederek</a:t>
            </a:r>
            <a:r>
              <a:rPr lang="en-US" b="1" dirty="0">
                <a:solidFill>
                  <a:srgbClr val="C00000"/>
                </a:solidFill>
              </a:rPr>
              <a:t> </a:t>
            </a:r>
            <a:r>
              <a:rPr lang="en-US" b="1" dirty="0" err="1">
                <a:solidFill>
                  <a:srgbClr val="C00000"/>
                </a:solidFill>
              </a:rPr>
              <a:t>tarihe</a:t>
            </a:r>
            <a:r>
              <a:rPr lang="en-US" b="1" dirty="0">
                <a:solidFill>
                  <a:srgbClr val="C00000"/>
                </a:solidFill>
              </a:rPr>
              <a:t> </a:t>
            </a:r>
            <a:r>
              <a:rPr lang="en-US" b="1" dirty="0" err="1" smtClean="0">
                <a:solidFill>
                  <a:srgbClr val="C00000"/>
                </a:solidFill>
              </a:rPr>
              <a:t>geçmiştir</a:t>
            </a:r>
            <a:r>
              <a:rPr lang="en-US" b="1" dirty="0" smtClean="0">
                <a:solidFill>
                  <a:srgbClr val="C00000"/>
                </a:solidFill>
              </a:rPr>
              <a:t>.</a:t>
            </a:r>
            <a:endParaRPr lang="tr-TR" b="1" dirty="0" smtClean="0">
              <a:solidFill>
                <a:srgbClr val="C00000"/>
              </a:solidFill>
            </a:endParaRPr>
          </a:p>
          <a:p>
            <a:pPr algn="just"/>
            <a:r>
              <a:rPr lang="en-US" b="1" dirty="0" err="1" smtClean="0">
                <a:solidFill>
                  <a:srgbClr val="C00000"/>
                </a:solidFill>
              </a:rPr>
              <a:t>Wilson’ın</a:t>
            </a:r>
            <a:r>
              <a:rPr lang="en-US" b="1" dirty="0" smtClean="0">
                <a:solidFill>
                  <a:srgbClr val="C00000"/>
                </a:solidFill>
              </a:rPr>
              <a:t> </a:t>
            </a:r>
            <a:r>
              <a:rPr lang="en-US" b="1" dirty="0" err="1">
                <a:solidFill>
                  <a:srgbClr val="C00000"/>
                </a:solidFill>
              </a:rPr>
              <a:t>bir</a:t>
            </a:r>
            <a:r>
              <a:rPr lang="en-US" b="1" dirty="0">
                <a:solidFill>
                  <a:srgbClr val="C00000"/>
                </a:solidFill>
              </a:rPr>
              <a:t> </a:t>
            </a:r>
            <a:r>
              <a:rPr lang="en-US" b="1" dirty="0" err="1">
                <a:solidFill>
                  <a:srgbClr val="C00000"/>
                </a:solidFill>
              </a:rPr>
              <a:t>diğer</a:t>
            </a:r>
            <a:r>
              <a:rPr lang="en-US" b="1" dirty="0">
                <a:solidFill>
                  <a:srgbClr val="C00000"/>
                </a:solidFill>
              </a:rPr>
              <a:t> </a:t>
            </a:r>
            <a:r>
              <a:rPr lang="en-US" b="1" dirty="0" err="1">
                <a:solidFill>
                  <a:srgbClr val="C00000"/>
                </a:solidFill>
              </a:rPr>
              <a:t>tarihe</a:t>
            </a:r>
            <a:r>
              <a:rPr lang="en-US" b="1" dirty="0">
                <a:solidFill>
                  <a:srgbClr val="C00000"/>
                </a:solidFill>
              </a:rPr>
              <a:t> </a:t>
            </a:r>
            <a:r>
              <a:rPr lang="en-US" b="1" dirty="0" err="1">
                <a:solidFill>
                  <a:srgbClr val="C00000"/>
                </a:solidFill>
              </a:rPr>
              <a:t>geçen</a:t>
            </a:r>
            <a:r>
              <a:rPr lang="en-US" b="1" dirty="0">
                <a:solidFill>
                  <a:srgbClr val="C00000"/>
                </a:solidFill>
              </a:rPr>
              <a:t> </a:t>
            </a:r>
            <a:r>
              <a:rPr lang="en-US" b="1" dirty="0" err="1">
                <a:solidFill>
                  <a:srgbClr val="C00000"/>
                </a:solidFill>
              </a:rPr>
              <a:t>icraatı</a:t>
            </a:r>
            <a:r>
              <a:rPr lang="en-US" b="1" dirty="0">
                <a:solidFill>
                  <a:srgbClr val="C00000"/>
                </a:solidFill>
              </a:rPr>
              <a:t> da, 1967 </a:t>
            </a:r>
            <a:r>
              <a:rPr lang="en-US" b="1" dirty="0" err="1">
                <a:solidFill>
                  <a:srgbClr val="C00000"/>
                </a:solidFill>
              </a:rPr>
              <a:t>yılındaki</a:t>
            </a:r>
            <a:r>
              <a:rPr lang="en-US" b="1" dirty="0">
                <a:solidFill>
                  <a:srgbClr val="C00000"/>
                </a:solidFill>
              </a:rPr>
              <a:t> “</a:t>
            </a:r>
            <a:r>
              <a:rPr lang="en-US" b="1" i="1" dirty="0">
                <a:solidFill>
                  <a:srgbClr val="C00000"/>
                </a:solidFill>
              </a:rPr>
              <a:t>Sexual Offences Act</a:t>
            </a:r>
            <a:r>
              <a:rPr lang="en-US" b="1" dirty="0">
                <a:solidFill>
                  <a:srgbClr val="C00000"/>
                </a:solidFill>
              </a:rPr>
              <a:t>” </a:t>
            </a:r>
            <a:r>
              <a:rPr lang="en-US" b="1" dirty="0" err="1">
                <a:solidFill>
                  <a:srgbClr val="C00000"/>
                </a:solidFill>
              </a:rPr>
              <a:t>ile</a:t>
            </a:r>
            <a:r>
              <a:rPr lang="en-US" b="1" dirty="0">
                <a:solidFill>
                  <a:srgbClr val="C00000"/>
                </a:solidFill>
              </a:rPr>
              <a:t> 21 </a:t>
            </a:r>
            <a:r>
              <a:rPr lang="en-US" b="1" dirty="0" err="1">
                <a:solidFill>
                  <a:srgbClr val="C00000"/>
                </a:solidFill>
              </a:rPr>
              <a:t>yaşından</a:t>
            </a:r>
            <a:r>
              <a:rPr lang="en-US" b="1" dirty="0">
                <a:solidFill>
                  <a:srgbClr val="C00000"/>
                </a:solidFill>
              </a:rPr>
              <a:t> </a:t>
            </a:r>
            <a:r>
              <a:rPr lang="en-US" b="1" dirty="0" err="1">
                <a:solidFill>
                  <a:srgbClr val="C00000"/>
                </a:solidFill>
              </a:rPr>
              <a:t>büyük</a:t>
            </a:r>
            <a:r>
              <a:rPr lang="en-US" b="1" dirty="0">
                <a:solidFill>
                  <a:srgbClr val="C00000"/>
                </a:solidFill>
              </a:rPr>
              <a:t> </a:t>
            </a:r>
            <a:r>
              <a:rPr lang="en-US" b="1" dirty="0" err="1">
                <a:solidFill>
                  <a:srgbClr val="C00000"/>
                </a:solidFill>
              </a:rPr>
              <a:t>erkeklere</a:t>
            </a:r>
            <a:r>
              <a:rPr lang="en-US" b="1" dirty="0">
                <a:solidFill>
                  <a:srgbClr val="C00000"/>
                </a:solidFill>
              </a:rPr>
              <a:t> </a:t>
            </a:r>
            <a:r>
              <a:rPr lang="en-US" b="1" dirty="0" err="1">
                <a:solidFill>
                  <a:srgbClr val="C00000"/>
                </a:solidFill>
              </a:rPr>
              <a:t>eşcinsel</a:t>
            </a:r>
            <a:r>
              <a:rPr lang="en-US" b="1" dirty="0">
                <a:solidFill>
                  <a:srgbClr val="C00000"/>
                </a:solidFill>
              </a:rPr>
              <a:t> </a:t>
            </a:r>
            <a:r>
              <a:rPr lang="en-US" b="1" dirty="0" err="1">
                <a:solidFill>
                  <a:srgbClr val="C00000"/>
                </a:solidFill>
              </a:rPr>
              <a:t>ilişkiyi</a:t>
            </a:r>
            <a:r>
              <a:rPr lang="en-US" b="1" dirty="0">
                <a:solidFill>
                  <a:srgbClr val="C00000"/>
                </a:solidFill>
              </a:rPr>
              <a:t> </a:t>
            </a:r>
            <a:r>
              <a:rPr lang="en-US" b="1" dirty="0" err="1">
                <a:solidFill>
                  <a:srgbClr val="C00000"/>
                </a:solidFill>
              </a:rPr>
              <a:t>yasak</a:t>
            </a:r>
            <a:r>
              <a:rPr lang="en-US" b="1" dirty="0">
                <a:solidFill>
                  <a:srgbClr val="C00000"/>
                </a:solidFill>
              </a:rPr>
              <a:t> </a:t>
            </a:r>
            <a:r>
              <a:rPr lang="en-US" b="1" dirty="0" err="1">
                <a:solidFill>
                  <a:srgbClr val="C00000"/>
                </a:solidFill>
              </a:rPr>
              <a:t>olmaktan</a:t>
            </a:r>
            <a:r>
              <a:rPr lang="en-US" b="1" dirty="0">
                <a:solidFill>
                  <a:srgbClr val="C00000"/>
                </a:solidFill>
              </a:rPr>
              <a:t> </a:t>
            </a:r>
            <a:r>
              <a:rPr lang="en-US" b="1" dirty="0" err="1">
                <a:solidFill>
                  <a:srgbClr val="C00000"/>
                </a:solidFill>
              </a:rPr>
              <a:t>çıkarması</a:t>
            </a:r>
            <a:r>
              <a:rPr lang="en-US" b="1" dirty="0">
                <a:solidFill>
                  <a:srgbClr val="C00000"/>
                </a:solidFill>
              </a:rPr>
              <a:t> </a:t>
            </a:r>
            <a:r>
              <a:rPr lang="en-US" b="1" dirty="0" err="1" smtClean="0">
                <a:solidFill>
                  <a:srgbClr val="C00000"/>
                </a:solidFill>
              </a:rPr>
              <a:t>olmuştur</a:t>
            </a:r>
            <a:r>
              <a:rPr lang="en-US" b="1" dirty="0" smtClean="0">
                <a:solidFill>
                  <a:srgbClr val="C00000"/>
                </a:solidFill>
              </a:rPr>
              <a:t>.</a:t>
            </a:r>
            <a:r>
              <a:rPr lang="en-US" b="1" dirty="0">
                <a:solidFill>
                  <a:srgbClr val="C00000"/>
                </a:solidFill>
              </a:rPr>
              <a:t> </a:t>
            </a:r>
            <a:endParaRPr lang="tr-TR" b="1" dirty="0" smtClean="0">
              <a:solidFill>
                <a:srgbClr val="C00000"/>
              </a:solidFill>
            </a:endParaRPr>
          </a:p>
          <a:p>
            <a:pPr algn="just"/>
            <a:r>
              <a:rPr lang="en-US" dirty="0" err="1" smtClean="0">
                <a:solidFill>
                  <a:srgbClr val="C00000"/>
                </a:solidFill>
              </a:rPr>
              <a:t>Wilson’ın</a:t>
            </a:r>
            <a:r>
              <a:rPr lang="en-US" dirty="0" smtClean="0">
                <a:solidFill>
                  <a:srgbClr val="C00000"/>
                </a:solidFill>
              </a:rPr>
              <a:t> </a:t>
            </a:r>
            <a:r>
              <a:rPr lang="en-US" dirty="0" err="1">
                <a:solidFill>
                  <a:srgbClr val="C00000"/>
                </a:solidFill>
              </a:rPr>
              <a:t>ilerici</a:t>
            </a:r>
            <a:r>
              <a:rPr lang="en-US" dirty="0">
                <a:solidFill>
                  <a:srgbClr val="C00000"/>
                </a:solidFill>
              </a:rPr>
              <a:t> </a:t>
            </a:r>
            <a:r>
              <a:rPr lang="en-US" dirty="0" err="1">
                <a:solidFill>
                  <a:srgbClr val="C00000"/>
                </a:solidFill>
              </a:rPr>
              <a:t>politikalarının</a:t>
            </a:r>
            <a:r>
              <a:rPr lang="en-US" dirty="0">
                <a:solidFill>
                  <a:srgbClr val="C00000"/>
                </a:solidFill>
              </a:rPr>
              <a:t> </a:t>
            </a:r>
            <a:r>
              <a:rPr lang="en-US" dirty="0" err="1">
                <a:solidFill>
                  <a:srgbClr val="C00000"/>
                </a:solidFill>
              </a:rPr>
              <a:t>bir</a:t>
            </a:r>
            <a:r>
              <a:rPr lang="en-US" dirty="0">
                <a:solidFill>
                  <a:srgbClr val="C00000"/>
                </a:solidFill>
              </a:rPr>
              <a:t> </a:t>
            </a:r>
            <a:r>
              <a:rPr lang="en-US" dirty="0" err="1">
                <a:solidFill>
                  <a:srgbClr val="C00000"/>
                </a:solidFill>
              </a:rPr>
              <a:t>diğer</a:t>
            </a:r>
            <a:r>
              <a:rPr lang="en-US" dirty="0">
                <a:solidFill>
                  <a:srgbClr val="C00000"/>
                </a:solidFill>
              </a:rPr>
              <a:t> </a:t>
            </a:r>
            <a:r>
              <a:rPr lang="en-US" dirty="0" err="1">
                <a:solidFill>
                  <a:srgbClr val="C00000"/>
                </a:solidFill>
              </a:rPr>
              <a:t>somut</a:t>
            </a:r>
            <a:r>
              <a:rPr lang="en-US" dirty="0">
                <a:solidFill>
                  <a:srgbClr val="C00000"/>
                </a:solidFill>
              </a:rPr>
              <a:t> </a:t>
            </a:r>
            <a:r>
              <a:rPr lang="en-US" dirty="0" err="1">
                <a:solidFill>
                  <a:srgbClr val="C00000"/>
                </a:solidFill>
              </a:rPr>
              <a:t>uygulaması</a:t>
            </a:r>
            <a:r>
              <a:rPr lang="en-US" dirty="0">
                <a:solidFill>
                  <a:srgbClr val="C00000"/>
                </a:solidFill>
              </a:rPr>
              <a:t> da, 1969 </a:t>
            </a:r>
            <a:r>
              <a:rPr lang="en-US" dirty="0" err="1">
                <a:solidFill>
                  <a:srgbClr val="C00000"/>
                </a:solidFill>
              </a:rPr>
              <a:t>yılında</a:t>
            </a:r>
            <a:r>
              <a:rPr lang="en-US" dirty="0">
                <a:solidFill>
                  <a:srgbClr val="C00000"/>
                </a:solidFill>
              </a:rPr>
              <a:t> </a:t>
            </a:r>
            <a:r>
              <a:rPr lang="en-US" dirty="0" err="1">
                <a:solidFill>
                  <a:srgbClr val="C00000"/>
                </a:solidFill>
              </a:rPr>
              <a:t>kurulan</a:t>
            </a:r>
            <a:r>
              <a:rPr lang="en-US" dirty="0">
                <a:solidFill>
                  <a:srgbClr val="C00000"/>
                </a:solidFill>
              </a:rPr>
              <a:t> </a:t>
            </a:r>
            <a:r>
              <a:rPr lang="en-US" dirty="0" err="1">
                <a:solidFill>
                  <a:srgbClr val="C00000"/>
                </a:solidFill>
              </a:rPr>
              <a:t>ve</a:t>
            </a:r>
            <a:r>
              <a:rPr lang="en-US" dirty="0">
                <a:solidFill>
                  <a:srgbClr val="C00000"/>
                </a:solidFill>
              </a:rPr>
              <a:t> 1971 </a:t>
            </a:r>
            <a:r>
              <a:rPr lang="en-US" dirty="0" err="1">
                <a:solidFill>
                  <a:srgbClr val="C00000"/>
                </a:solidFill>
              </a:rPr>
              <a:t>yılından</a:t>
            </a:r>
            <a:r>
              <a:rPr lang="en-US" dirty="0">
                <a:solidFill>
                  <a:srgbClr val="C00000"/>
                </a:solidFill>
              </a:rPr>
              <a:t> </a:t>
            </a:r>
            <a:r>
              <a:rPr lang="en-US" dirty="0" err="1">
                <a:solidFill>
                  <a:srgbClr val="C00000"/>
                </a:solidFill>
              </a:rPr>
              <a:t>itibaren</a:t>
            </a:r>
            <a:r>
              <a:rPr lang="en-US" dirty="0">
                <a:solidFill>
                  <a:srgbClr val="C00000"/>
                </a:solidFill>
              </a:rPr>
              <a:t> </a:t>
            </a:r>
            <a:r>
              <a:rPr lang="en-US" dirty="0" err="1">
                <a:solidFill>
                  <a:srgbClr val="C00000"/>
                </a:solidFill>
              </a:rPr>
              <a:t>öğrenci</a:t>
            </a:r>
            <a:r>
              <a:rPr lang="en-US" dirty="0">
                <a:solidFill>
                  <a:srgbClr val="C00000"/>
                </a:solidFill>
              </a:rPr>
              <a:t> </a:t>
            </a:r>
            <a:r>
              <a:rPr lang="en-US" dirty="0" err="1">
                <a:solidFill>
                  <a:srgbClr val="C00000"/>
                </a:solidFill>
              </a:rPr>
              <a:t>almaya</a:t>
            </a:r>
            <a:r>
              <a:rPr lang="en-US" dirty="0">
                <a:solidFill>
                  <a:srgbClr val="C00000"/>
                </a:solidFill>
              </a:rPr>
              <a:t> </a:t>
            </a:r>
            <a:r>
              <a:rPr lang="en-US" dirty="0" err="1">
                <a:solidFill>
                  <a:srgbClr val="C00000"/>
                </a:solidFill>
              </a:rPr>
              <a:t>başlayan</a:t>
            </a:r>
            <a:r>
              <a:rPr lang="en-US" dirty="0">
                <a:solidFill>
                  <a:srgbClr val="C00000"/>
                </a:solidFill>
              </a:rPr>
              <a:t> “</a:t>
            </a:r>
            <a:r>
              <a:rPr lang="en-US" dirty="0" err="1">
                <a:solidFill>
                  <a:srgbClr val="C00000"/>
                </a:solidFill>
              </a:rPr>
              <a:t>Açık</a:t>
            </a:r>
            <a:r>
              <a:rPr lang="en-US" dirty="0">
                <a:solidFill>
                  <a:srgbClr val="C00000"/>
                </a:solidFill>
              </a:rPr>
              <a:t> </a:t>
            </a:r>
            <a:r>
              <a:rPr lang="en-US" dirty="0" err="1">
                <a:solidFill>
                  <a:srgbClr val="C00000"/>
                </a:solidFill>
              </a:rPr>
              <a:t>Üniversite</a:t>
            </a:r>
            <a:r>
              <a:rPr lang="en-US" dirty="0">
                <a:solidFill>
                  <a:srgbClr val="C00000"/>
                </a:solidFill>
              </a:rPr>
              <a:t>” (</a:t>
            </a:r>
            <a:r>
              <a:rPr lang="en-US" i="1" dirty="0">
                <a:solidFill>
                  <a:srgbClr val="C00000"/>
                </a:solidFill>
              </a:rPr>
              <a:t>Open University</a:t>
            </a:r>
            <a:r>
              <a:rPr lang="en-US" dirty="0">
                <a:solidFill>
                  <a:srgbClr val="C00000"/>
                </a:solidFill>
              </a:rPr>
              <a:t>) </a:t>
            </a:r>
            <a:r>
              <a:rPr lang="en-US" dirty="0" err="1">
                <a:solidFill>
                  <a:srgbClr val="C00000"/>
                </a:solidFill>
              </a:rPr>
              <a:t>olmuştur</a:t>
            </a:r>
            <a:r>
              <a:rPr lang="en-US" dirty="0">
                <a:solidFill>
                  <a:srgbClr val="C00000"/>
                </a:solidFill>
              </a:rPr>
              <a:t>. Halen </a:t>
            </a:r>
            <a:r>
              <a:rPr lang="en-US" dirty="0" err="1">
                <a:solidFill>
                  <a:srgbClr val="C00000"/>
                </a:solidFill>
              </a:rPr>
              <a:t>faaliyetlerine</a:t>
            </a:r>
            <a:r>
              <a:rPr lang="en-US" dirty="0">
                <a:solidFill>
                  <a:srgbClr val="C00000"/>
                </a:solidFill>
              </a:rPr>
              <a:t> </a:t>
            </a:r>
            <a:r>
              <a:rPr lang="en-US" dirty="0" err="1">
                <a:solidFill>
                  <a:srgbClr val="C00000"/>
                </a:solidFill>
              </a:rPr>
              <a:t>devam</a:t>
            </a:r>
            <a:r>
              <a:rPr lang="en-US" dirty="0">
                <a:solidFill>
                  <a:srgbClr val="C00000"/>
                </a:solidFill>
              </a:rPr>
              <a:t> </a:t>
            </a:r>
            <a:r>
              <a:rPr lang="en-US" dirty="0" err="1">
                <a:solidFill>
                  <a:srgbClr val="C00000"/>
                </a:solidFill>
              </a:rPr>
              <a:t>eden</a:t>
            </a:r>
            <a:r>
              <a:rPr lang="en-US" dirty="0">
                <a:solidFill>
                  <a:srgbClr val="C00000"/>
                </a:solidFill>
              </a:rPr>
              <a:t> “</a:t>
            </a:r>
            <a:r>
              <a:rPr lang="en-US" dirty="0" err="1">
                <a:solidFill>
                  <a:srgbClr val="C00000"/>
                </a:solidFill>
              </a:rPr>
              <a:t>Açık</a:t>
            </a:r>
            <a:r>
              <a:rPr lang="en-US" dirty="0">
                <a:solidFill>
                  <a:srgbClr val="C00000"/>
                </a:solidFill>
              </a:rPr>
              <a:t> </a:t>
            </a:r>
            <a:r>
              <a:rPr lang="en-US" dirty="0" err="1">
                <a:solidFill>
                  <a:srgbClr val="C00000"/>
                </a:solidFill>
              </a:rPr>
              <a:t>Üniversite</a:t>
            </a:r>
            <a:r>
              <a:rPr lang="en-US" dirty="0">
                <a:solidFill>
                  <a:srgbClr val="C00000"/>
                </a:solidFill>
              </a:rPr>
              <a:t>”, </a:t>
            </a:r>
            <a:r>
              <a:rPr lang="en-US" dirty="0" err="1">
                <a:solidFill>
                  <a:srgbClr val="C00000"/>
                </a:solidFill>
              </a:rPr>
              <a:t>uzaktan</a:t>
            </a:r>
            <a:r>
              <a:rPr lang="en-US" dirty="0">
                <a:solidFill>
                  <a:srgbClr val="C00000"/>
                </a:solidFill>
              </a:rPr>
              <a:t> </a:t>
            </a:r>
            <a:r>
              <a:rPr lang="en-US" dirty="0" err="1">
                <a:solidFill>
                  <a:srgbClr val="C00000"/>
                </a:solidFill>
              </a:rPr>
              <a:t>eğitim</a:t>
            </a:r>
            <a:r>
              <a:rPr lang="en-US" dirty="0">
                <a:solidFill>
                  <a:srgbClr val="C00000"/>
                </a:solidFill>
              </a:rPr>
              <a:t> alma </a:t>
            </a:r>
            <a:r>
              <a:rPr lang="en-US" dirty="0" err="1">
                <a:solidFill>
                  <a:srgbClr val="C00000"/>
                </a:solidFill>
              </a:rPr>
              <a:t>imkânı</a:t>
            </a:r>
            <a:r>
              <a:rPr lang="en-US" dirty="0">
                <a:solidFill>
                  <a:srgbClr val="C00000"/>
                </a:solidFill>
              </a:rPr>
              <a:t> </a:t>
            </a:r>
            <a:r>
              <a:rPr lang="en-US" dirty="0" err="1">
                <a:solidFill>
                  <a:srgbClr val="C00000"/>
                </a:solidFill>
              </a:rPr>
              <a:t>sağlaması</a:t>
            </a:r>
            <a:r>
              <a:rPr lang="en-US" dirty="0">
                <a:solidFill>
                  <a:srgbClr val="C00000"/>
                </a:solidFill>
              </a:rPr>
              <a:t> </a:t>
            </a:r>
            <a:r>
              <a:rPr lang="en-US" dirty="0" err="1">
                <a:solidFill>
                  <a:srgbClr val="C00000"/>
                </a:solidFill>
              </a:rPr>
              <a:t>ve</a:t>
            </a:r>
            <a:r>
              <a:rPr lang="en-US" dirty="0">
                <a:solidFill>
                  <a:srgbClr val="C00000"/>
                </a:solidFill>
              </a:rPr>
              <a:t> </a:t>
            </a:r>
            <a:r>
              <a:rPr lang="en-US" dirty="0" err="1">
                <a:solidFill>
                  <a:srgbClr val="C00000"/>
                </a:solidFill>
              </a:rPr>
              <a:t>geliri</a:t>
            </a:r>
            <a:r>
              <a:rPr lang="en-US" dirty="0">
                <a:solidFill>
                  <a:srgbClr val="C00000"/>
                </a:solidFill>
              </a:rPr>
              <a:t> </a:t>
            </a:r>
            <a:r>
              <a:rPr lang="en-US" dirty="0" err="1">
                <a:solidFill>
                  <a:srgbClr val="C00000"/>
                </a:solidFill>
              </a:rPr>
              <a:t>düşük</a:t>
            </a:r>
            <a:r>
              <a:rPr lang="en-US" dirty="0">
                <a:solidFill>
                  <a:srgbClr val="C00000"/>
                </a:solidFill>
              </a:rPr>
              <a:t> </a:t>
            </a:r>
            <a:r>
              <a:rPr lang="en-US" dirty="0" err="1">
                <a:solidFill>
                  <a:srgbClr val="C00000"/>
                </a:solidFill>
              </a:rPr>
              <a:t>kesimlere</a:t>
            </a:r>
            <a:r>
              <a:rPr lang="en-US" dirty="0">
                <a:solidFill>
                  <a:srgbClr val="C00000"/>
                </a:solidFill>
              </a:rPr>
              <a:t> </a:t>
            </a:r>
            <a:r>
              <a:rPr lang="en-US" dirty="0" err="1">
                <a:solidFill>
                  <a:srgbClr val="C00000"/>
                </a:solidFill>
              </a:rPr>
              <a:t>yönelik</a:t>
            </a:r>
            <a:r>
              <a:rPr lang="en-US" dirty="0">
                <a:solidFill>
                  <a:srgbClr val="C00000"/>
                </a:solidFill>
              </a:rPr>
              <a:t> </a:t>
            </a:r>
            <a:r>
              <a:rPr lang="en-US" dirty="0" err="1">
                <a:solidFill>
                  <a:srgbClr val="C00000"/>
                </a:solidFill>
              </a:rPr>
              <a:t>ücretsiz</a:t>
            </a:r>
            <a:r>
              <a:rPr lang="en-US" dirty="0">
                <a:solidFill>
                  <a:srgbClr val="C00000"/>
                </a:solidFill>
              </a:rPr>
              <a:t> </a:t>
            </a:r>
            <a:r>
              <a:rPr lang="en-US" dirty="0" err="1">
                <a:solidFill>
                  <a:srgbClr val="C00000"/>
                </a:solidFill>
              </a:rPr>
              <a:t>eğitim</a:t>
            </a:r>
            <a:r>
              <a:rPr lang="en-US" dirty="0">
                <a:solidFill>
                  <a:srgbClr val="C00000"/>
                </a:solidFill>
              </a:rPr>
              <a:t> </a:t>
            </a:r>
            <a:r>
              <a:rPr lang="en-US" dirty="0" err="1">
                <a:solidFill>
                  <a:srgbClr val="C00000"/>
                </a:solidFill>
              </a:rPr>
              <a:t>programlarıyla</a:t>
            </a:r>
            <a:r>
              <a:rPr lang="en-US" dirty="0">
                <a:solidFill>
                  <a:srgbClr val="C00000"/>
                </a:solidFill>
              </a:rPr>
              <a:t> </a:t>
            </a:r>
            <a:r>
              <a:rPr lang="en-US" dirty="0" err="1">
                <a:solidFill>
                  <a:srgbClr val="C00000"/>
                </a:solidFill>
              </a:rPr>
              <a:t>Britanya’da</a:t>
            </a:r>
            <a:r>
              <a:rPr lang="en-US" dirty="0">
                <a:solidFill>
                  <a:srgbClr val="C00000"/>
                </a:solidFill>
              </a:rPr>
              <a:t> </a:t>
            </a:r>
            <a:r>
              <a:rPr lang="en-US" dirty="0" err="1">
                <a:solidFill>
                  <a:srgbClr val="C00000"/>
                </a:solidFill>
              </a:rPr>
              <a:t>eğitimin</a:t>
            </a:r>
            <a:r>
              <a:rPr lang="en-US" dirty="0">
                <a:solidFill>
                  <a:srgbClr val="C00000"/>
                </a:solidFill>
              </a:rPr>
              <a:t> </a:t>
            </a:r>
            <a:r>
              <a:rPr lang="en-US" dirty="0" err="1">
                <a:solidFill>
                  <a:srgbClr val="C00000"/>
                </a:solidFill>
              </a:rPr>
              <a:t>gelişmesine</a:t>
            </a:r>
            <a:r>
              <a:rPr lang="en-US" dirty="0">
                <a:solidFill>
                  <a:srgbClr val="C00000"/>
                </a:solidFill>
              </a:rPr>
              <a:t> </a:t>
            </a:r>
            <a:r>
              <a:rPr lang="en-US" dirty="0" err="1">
                <a:solidFill>
                  <a:srgbClr val="C00000"/>
                </a:solidFill>
              </a:rPr>
              <a:t>büyük</a:t>
            </a:r>
            <a:r>
              <a:rPr lang="en-US" dirty="0">
                <a:solidFill>
                  <a:srgbClr val="C00000"/>
                </a:solidFill>
              </a:rPr>
              <a:t> </a:t>
            </a:r>
            <a:r>
              <a:rPr lang="en-US" dirty="0" err="1">
                <a:solidFill>
                  <a:srgbClr val="C00000"/>
                </a:solidFill>
              </a:rPr>
              <a:t>katkıda</a:t>
            </a:r>
            <a:r>
              <a:rPr lang="en-US" dirty="0">
                <a:solidFill>
                  <a:srgbClr val="C00000"/>
                </a:solidFill>
              </a:rPr>
              <a:t> </a:t>
            </a:r>
            <a:r>
              <a:rPr lang="en-US" dirty="0" err="1">
                <a:solidFill>
                  <a:srgbClr val="C00000"/>
                </a:solidFill>
              </a:rPr>
              <a:t>bulunmuştur</a:t>
            </a:r>
            <a:r>
              <a:rPr lang="en-US" dirty="0">
                <a:solidFill>
                  <a:srgbClr val="C00000"/>
                </a:solidFill>
              </a:rPr>
              <a:t>. </a:t>
            </a:r>
            <a:endParaRPr lang="tr-TR" dirty="0" smtClean="0">
              <a:solidFill>
                <a:srgbClr val="C00000"/>
              </a:solidFill>
            </a:endParaRPr>
          </a:p>
          <a:p>
            <a:pPr algn="just"/>
            <a:r>
              <a:rPr lang="en-US" dirty="0" smtClean="0">
                <a:solidFill>
                  <a:srgbClr val="C00000"/>
                </a:solidFill>
              </a:rPr>
              <a:t>Barbara </a:t>
            </a:r>
            <a:r>
              <a:rPr lang="en-US" dirty="0" err="1">
                <a:solidFill>
                  <a:srgbClr val="C00000"/>
                </a:solidFill>
              </a:rPr>
              <a:t>Castle’ın</a:t>
            </a:r>
            <a:r>
              <a:rPr lang="en-US" dirty="0">
                <a:solidFill>
                  <a:srgbClr val="C00000"/>
                </a:solidFill>
              </a:rPr>
              <a:t> </a:t>
            </a:r>
            <a:r>
              <a:rPr lang="en-US" dirty="0" err="1">
                <a:solidFill>
                  <a:srgbClr val="C00000"/>
                </a:solidFill>
              </a:rPr>
              <a:t>öncülük</a:t>
            </a:r>
            <a:r>
              <a:rPr lang="en-US" dirty="0">
                <a:solidFill>
                  <a:srgbClr val="C00000"/>
                </a:solidFill>
              </a:rPr>
              <a:t> </a:t>
            </a:r>
            <a:r>
              <a:rPr lang="en-US" dirty="0" err="1">
                <a:solidFill>
                  <a:srgbClr val="C00000"/>
                </a:solidFill>
              </a:rPr>
              <a:t>ettiği</a:t>
            </a:r>
            <a:r>
              <a:rPr lang="en-US" dirty="0">
                <a:solidFill>
                  <a:srgbClr val="C00000"/>
                </a:solidFill>
              </a:rPr>
              <a:t> </a:t>
            </a:r>
            <a:r>
              <a:rPr lang="en-US" dirty="0" err="1">
                <a:solidFill>
                  <a:srgbClr val="C00000"/>
                </a:solidFill>
              </a:rPr>
              <a:t>ve</a:t>
            </a:r>
            <a:r>
              <a:rPr lang="en-US" dirty="0">
                <a:solidFill>
                  <a:srgbClr val="C00000"/>
                </a:solidFill>
              </a:rPr>
              <a:t> </a:t>
            </a:r>
            <a:r>
              <a:rPr lang="en-US" dirty="0" err="1">
                <a:solidFill>
                  <a:srgbClr val="C00000"/>
                </a:solidFill>
              </a:rPr>
              <a:t>cinsiyetler</a:t>
            </a:r>
            <a:r>
              <a:rPr lang="en-US" dirty="0">
                <a:solidFill>
                  <a:srgbClr val="C00000"/>
                </a:solidFill>
              </a:rPr>
              <a:t> </a:t>
            </a:r>
            <a:r>
              <a:rPr lang="en-US" dirty="0" err="1">
                <a:solidFill>
                  <a:srgbClr val="C00000"/>
                </a:solidFill>
              </a:rPr>
              <a:t>arasında</a:t>
            </a:r>
            <a:r>
              <a:rPr lang="en-US" dirty="0">
                <a:solidFill>
                  <a:srgbClr val="C00000"/>
                </a:solidFill>
              </a:rPr>
              <a:t> </a:t>
            </a:r>
            <a:r>
              <a:rPr lang="en-US" dirty="0" err="1">
                <a:solidFill>
                  <a:srgbClr val="C00000"/>
                </a:solidFill>
              </a:rPr>
              <a:t>maaş</a:t>
            </a:r>
            <a:r>
              <a:rPr lang="en-US" dirty="0">
                <a:solidFill>
                  <a:srgbClr val="C00000"/>
                </a:solidFill>
              </a:rPr>
              <a:t> </a:t>
            </a:r>
            <a:r>
              <a:rPr lang="en-US" dirty="0" err="1">
                <a:solidFill>
                  <a:srgbClr val="C00000"/>
                </a:solidFill>
              </a:rPr>
              <a:t>ayrımcılığını</a:t>
            </a:r>
            <a:r>
              <a:rPr lang="en-US" dirty="0">
                <a:solidFill>
                  <a:srgbClr val="C00000"/>
                </a:solidFill>
              </a:rPr>
              <a:t> </a:t>
            </a:r>
            <a:r>
              <a:rPr lang="en-US" dirty="0" err="1">
                <a:solidFill>
                  <a:srgbClr val="C00000"/>
                </a:solidFill>
              </a:rPr>
              <a:t>önlemeyi</a:t>
            </a:r>
            <a:r>
              <a:rPr lang="en-US" dirty="0">
                <a:solidFill>
                  <a:srgbClr val="C00000"/>
                </a:solidFill>
              </a:rPr>
              <a:t> </a:t>
            </a:r>
            <a:r>
              <a:rPr lang="en-US" dirty="0" err="1">
                <a:solidFill>
                  <a:srgbClr val="C00000"/>
                </a:solidFill>
              </a:rPr>
              <a:t>amaçlayan</a:t>
            </a:r>
            <a:r>
              <a:rPr lang="en-US" dirty="0">
                <a:solidFill>
                  <a:srgbClr val="C00000"/>
                </a:solidFill>
              </a:rPr>
              <a:t> “</a:t>
            </a:r>
            <a:r>
              <a:rPr lang="en-US" dirty="0" err="1">
                <a:solidFill>
                  <a:srgbClr val="C00000"/>
                </a:solidFill>
              </a:rPr>
              <a:t>Eşit</a:t>
            </a:r>
            <a:r>
              <a:rPr lang="en-US" dirty="0">
                <a:solidFill>
                  <a:srgbClr val="C00000"/>
                </a:solidFill>
              </a:rPr>
              <a:t> </a:t>
            </a:r>
            <a:r>
              <a:rPr lang="en-US" dirty="0" err="1">
                <a:solidFill>
                  <a:srgbClr val="C00000"/>
                </a:solidFill>
              </a:rPr>
              <a:t>Maaş</a:t>
            </a:r>
            <a:r>
              <a:rPr lang="en-US" dirty="0">
                <a:solidFill>
                  <a:srgbClr val="C00000"/>
                </a:solidFill>
              </a:rPr>
              <a:t> </a:t>
            </a:r>
            <a:r>
              <a:rPr lang="en-US" dirty="0" err="1">
                <a:solidFill>
                  <a:srgbClr val="C00000"/>
                </a:solidFill>
              </a:rPr>
              <a:t>Yasası</a:t>
            </a:r>
            <a:r>
              <a:rPr lang="en-US" dirty="0">
                <a:solidFill>
                  <a:srgbClr val="C00000"/>
                </a:solidFill>
              </a:rPr>
              <a:t>” da (</a:t>
            </a:r>
            <a:r>
              <a:rPr lang="en-US" i="1" dirty="0">
                <a:solidFill>
                  <a:srgbClr val="C00000"/>
                </a:solidFill>
              </a:rPr>
              <a:t>Equal Pay Act of 1970</a:t>
            </a:r>
            <a:r>
              <a:rPr lang="en-US" dirty="0">
                <a:solidFill>
                  <a:srgbClr val="C00000"/>
                </a:solidFill>
              </a:rPr>
              <a:t>), </a:t>
            </a:r>
            <a:r>
              <a:rPr lang="en-US" dirty="0" err="1">
                <a:solidFill>
                  <a:srgbClr val="C00000"/>
                </a:solidFill>
              </a:rPr>
              <a:t>bu</a:t>
            </a:r>
            <a:r>
              <a:rPr lang="en-US" dirty="0">
                <a:solidFill>
                  <a:srgbClr val="C00000"/>
                </a:solidFill>
              </a:rPr>
              <a:t> </a:t>
            </a:r>
            <a:r>
              <a:rPr lang="en-US" dirty="0" err="1">
                <a:solidFill>
                  <a:srgbClr val="C00000"/>
                </a:solidFill>
              </a:rPr>
              <a:t>dönemin</a:t>
            </a:r>
            <a:r>
              <a:rPr lang="en-US" dirty="0">
                <a:solidFill>
                  <a:srgbClr val="C00000"/>
                </a:solidFill>
              </a:rPr>
              <a:t> </a:t>
            </a:r>
            <a:r>
              <a:rPr lang="en-US" dirty="0" err="1">
                <a:solidFill>
                  <a:srgbClr val="C00000"/>
                </a:solidFill>
              </a:rPr>
              <a:t>önemli</a:t>
            </a:r>
            <a:r>
              <a:rPr lang="en-US" dirty="0">
                <a:solidFill>
                  <a:srgbClr val="C00000"/>
                </a:solidFill>
              </a:rPr>
              <a:t> </a:t>
            </a:r>
            <a:r>
              <a:rPr lang="en-US" dirty="0" err="1">
                <a:solidFill>
                  <a:srgbClr val="C00000"/>
                </a:solidFill>
              </a:rPr>
              <a:t>bir</a:t>
            </a:r>
            <a:r>
              <a:rPr lang="en-US" dirty="0">
                <a:solidFill>
                  <a:srgbClr val="C00000"/>
                </a:solidFill>
              </a:rPr>
              <a:t> </a:t>
            </a:r>
            <a:r>
              <a:rPr lang="en-US" dirty="0" err="1">
                <a:solidFill>
                  <a:srgbClr val="C00000"/>
                </a:solidFill>
              </a:rPr>
              <a:t>demokratik</a:t>
            </a:r>
            <a:r>
              <a:rPr lang="en-US" dirty="0">
                <a:solidFill>
                  <a:srgbClr val="C00000"/>
                </a:solidFill>
              </a:rPr>
              <a:t> </a:t>
            </a:r>
            <a:r>
              <a:rPr lang="en-US" dirty="0" err="1" smtClean="0">
                <a:solidFill>
                  <a:srgbClr val="C00000"/>
                </a:solidFill>
              </a:rPr>
              <a:t>kazanımıdır.Dolayısıyla</a:t>
            </a:r>
            <a:r>
              <a:rPr lang="en-US" dirty="0">
                <a:solidFill>
                  <a:srgbClr val="C00000"/>
                </a:solidFill>
              </a:rPr>
              <a:t>, </a:t>
            </a:r>
            <a:r>
              <a:rPr lang="en-US" dirty="0" err="1">
                <a:solidFill>
                  <a:srgbClr val="C00000"/>
                </a:solidFill>
              </a:rPr>
              <a:t>ekonomide</a:t>
            </a:r>
            <a:r>
              <a:rPr lang="en-US" dirty="0">
                <a:solidFill>
                  <a:srgbClr val="C00000"/>
                </a:solidFill>
              </a:rPr>
              <a:t> </a:t>
            </a:r>
            <a:r>
              <a:rPr lang="en-US" dirty="0" err="1">
                <a:solidFill>
                  <a:srgbClr val="C00000"/>
                </a:solidFill>
              </a:rPr>
              <a:t>büyük</a:t>
            </a:r>
            <a:r>
              <a:rPr lang="en-US" dirty="0">
                <a:solidFill>
                  <a:srgbClr val="C00000"/>
                </a:solidFill>
              </a:rPr>
              <a:t> </a:t>
            </a:r>
            <a:r>
              <a:rPr lang="en-US" dirty="0" err="1">
                <a:solidFill>
                  <a:srgbClr val="C00000"/>
                </a:solidFill>
              </a:rPr>
              <a:t>başarılar</a:t>
            </a:r>
            <a:r>
              <a:rPr lang="en-US" dirty="0">
                <a:solidFill>
                  <a:srgbClr val="C00000"/>
                </a:solidFill>
              </a:rPr>
              <a:t> </a:t>
            </a:r>
            <a:r>
              <a:rPr lang="en-US" dirty="0" err="1">
                <a:solidFill>
                  <a:srgbClr val="C00000"/>
                </a:solidFill>
              </a:rPr>
              <a:t>gösteremese</a:t>
            </a:r>
            <a:r>
              <a:rPr lang="en-US" dirty="0">
                <a:solidFill>
                  <a:srgbClr val="C00000"/>
                </a:solidFill>
              </a:rPr>
              <a:t> de, </a:t>
            </a:r>
            <a:r>
              <a:rPr lang="en-US" dirty="0" err="1">
                <a:solidFill>
                  <a:srgbClr val="C00000"/>
                </a:solidFill>
              </a:rPr>
              <a:t>İşçi</a:t>
            </a:r>
            <a:r>
              <a:rPr lang="en-US" dirty="0">
                <a:solidFill>
                  <a:srgbClr val="C00000"/>
                </a:solidFill>
              </a:rPr>
              <a:t> </a:t>
            </a:r>
            <a:r>
              <a:rPr lang="en-US" dirty="0" err="1">
                <a:solidFill>
                  <a:srgbClr val="C00000"/>
                </a:solidFill>
              </a:rPr>
              <a:t>Partisi</a:t>
            </a:r>
            <a:r>
              <a:rPr lang="en-US" dirty="0">
                <a:solidFill>
                  <a:srgbClr val="C00000"/>
                </a:solidFill>
              </a:rPr>
              <a:t>, Harold Wilson </a:t>
            </a:r>
            <a:r>
              <a:rPr lang="en-US" dirty="0" err="1">
                <a:solidFill>
                  <a:srgbClr val="C00000"/>
                </a:solidFill>
              </a:rPr>
              <a:t>liderliğinde</a:t>
            </a:r>
            <a:r>
              <a:rPr lang="en-US" dirty="0">
                <a:solidFill>
                  <a:srgbClr val="C00000"/>
                </a:solidFill>
              </a:rPr>
              <a:t>, </a:t>
            </a:r>
            <a:r>
              <a:rPr lang="en-US" dirty="0" err="1">
                <a:solidFill>
                  <a:srgbClr val="C00000"/>
                </a:solidFill>
              </a:rPr>
              <a:t>günümüzde</a:t>
            </a:r>
            <a:r>
              <a:rPr lang="en-US" dirty="0">
                <a:solidFill>
                  <a:srgbClr val="C00000"/>
                </a:solidFill>
              </a:rPr>
              <a:t> </a:t>
            </a:r>
            <a:r>
              <a:rPr lang="en-US" dirty="0" err="1">
                <a:solidFill>
                  <a:srgbClr val="C00000"/>
                </a:solidFill>
              </a:rPr>
              <a:t>Avrupa’da</a:t>
            </a:r>
            <a:r>
              <a:rPr lang="en-US" dirty="0">
                <a:solidFill>
                  <a:srgbClr val="C00000"/>
                </a:solidFill>
              </a:rPr>
              <a:t> </a:t>
            </a:r>
            <a:r>
              <a:rPr lang="en-US" dirty="0" err="1">
                <a:solidFill>
                  <a:srgbClr val="C00000"/>
                </a:solidFill>
              </a:rPr>
              <a:t>ve</a:t>
            </a:r>
            <a:r>
              <a:rPr lang="en-US" dirty="0">
                <a:solidFill>
                  <a:srgbClr val="C00000"/>
                </a:solidFill>
              </a:rPr>
              <a:t> </a:t>
            </a:r>
            <a:r>
              <a:rPr lang="en-US" dirty="0" err="1">
                <a:solidFill>
                  <a:srgbClr val="C00000"/>
                </a:solidFill>
              </a:rPr>
              <a:t>dünyadaki</a:t>
            </a:r>
            <a:r>
              <a:rPr lang="en-US" dirty="0">
                <a:solidFill>
                  <a:srgbClr val="C00000"/>
                </a:solidFill>
              </a:rPr>
              <a:t> </a:t>
            </a:r>
            <a:r>
              <a:rPr lang="en-US" dirty="0" err="1">
                <a:solidFill>
                  <a:srgbClr val="C00000"/>
                </a:solidFill>
              </a:rPr>
              <a:t>tüm</a:t>
            </a:r>
            <a:r>
              <a:rPr lang="en-US" dirty="0">
                <a:solidFill>
                  <a:srgbClr val="C00000"/>
                </a:solidFill>
              </a:rPr>
              <a:t> </a:t>
            </a:r>
            <a:r>
              <a:rPr lang="en-US" dirty="0" err="1">
                <a:solidFill>
                  <a:srgbClr val="C00000"/>
                </a:solidFill>
              </a:rPr>
              <a:t>gelişmiş</a:t>
            </a:r>
            <a:r>
              <a:rPr lang="en-US" dirty="0">
                <a:solidFill>
                  <a:srgbClr val="C00000"/>
                </a:solidFill>
              </a:rPr>
              <a:t> </a:t>
            </a:r>
            <a:r>
              <a:rPr lang="en-US" dirty="0" err="1">
                <a:solidFill>
                  <a:srgbClr val="C00000"/>
                </a:solidFill>
              </a:rPr>
              <a:t>demokrasilerde</a:t>
            </a:r>
            <a:r>
              <a:rPr lang="en-US" dirty="0">
                <a:solidFill>
                  <a:srgbClr val="C00000"/>
                </a:solidFill>
              </a:rPr>
              <a:t> </a:t>
            </a:r>
            <a:r>
              <a:rPr lang="en-US" dirty="0" err="1">
                <a:solidFill>
                  <a:srgbClr val="C00000"/>
                </a:solidFill>
              </a:rPr>
              <a:t>mutlak</a:t>
            </a:r>
            <a:r>
              <a:rPr lang="en-US" dirty="0">
                <a:solidFill>
                  <a:srgbClr val="C00000"/>
                </a:solidFill>
              </a:rPr>
              <a:t> </a:t>
            </a:r>
            <a:r>
              <a:rPr lang="en-US" dirty="0" err="1">
                <a:solidFill>
                  <a:srgbClr val="C00000"/>
                </a:solidFill>
              </a:rPr>
              <a:t>şartlardan</a:t>
            </a:r>
            <a:r>
              <a:rPr lang="en-US" dirty="0">
                <a:solidFill>
                  <a:srgbClr val="C00000"/>
                </a:solidFill>
              </a:rPr>
              <a:t> </a:t>
            </a:r>
            <a:r>
              <a:rPr lang="en-US" dirty="0" err="1">
                <a:solidFill>
                  <a:srgbClr val="C00000"/>
                </a:solidFill>
              </a:rPr>
              <a:t>kabul</a:t>
            </a:r>
            <a:r>
              <a:rPr lang="en-US" dirty="0">
                <a:solidFill>
                  <a:srgbClr val="C00000"/>
                </a:solidFill>
              </a:rPr>
              <a:t> </a:t>
            </a:r>
            <a:r>
              <a:rPr lang="en-US" dirty="0" err="1">
                <a:solidFill>
                  <a:srgbClr val="C00000"/>
                </a:solidFill>
              </a:rPr>
              <a:t>edilen</a:t>
            </a:r>
            <a:r>
              <a:rPr lang="en-US" dirty="0">
                <a:solidFill>
                  <a:srgbClr val="C00000"/>
                </a:solidFill>
              </a:rPr>
              <a:t> </a:t>
            </a:r>
            <a:r>
              <a:rPr lang="en-US" dirty="0" err="1">
                <a:solidFill>
                  <a:srgbClr val="C00000"/>
                </a:solidFill>
              </a:rPr>
              <a:t>birçok</a:t>
            </a:r>
            <a:r>
              <a:rPr lang="en-US" dirty="0">
                <a:solidFill>
                  <a:srgbClr val="C00000"/>
                </a:solidFill>
              </a:rPr>
              <a:t> </a:t>
            </a:r>
            <a:r>
              <a:rPr lang="en-US" dirty="0" err="1">
                <a:solidFill>
                  <a:srgbClr val="C00000"/>
                </a:solidFill>
              </a:rPr>
              <a:t>siyasal</a:t>
            </a:r>
            <a:r>
              <a:rPr lang="en-US" dirty="0">
                <a:solidFill>
                  <a:srgbClr val="C00000"/>
                </a:solidFill>
              </a:rPr>
              <a:t> </a:t>
            </a:r>
            <a:r>
              <a:rPr lang="en-US" dirty="0" err="1">
                <a:solidFill>
                  <a:srgbClr val="C00000"/>
                </a:solidFill>
              </a:rPr>
              <a:t>reforma</a:t>
            </a:r>
            <a:r>
              <a:rPr lang="en-US" dirty="0">
                <a:solidFill>
                  <a:srgbClr val="C00000"/>
                </a:solidFill>
              </a:rPr>
              <a:t> </a:t>
            </a:r>
            <a:r>
              <a:rPr lang="en-US" dirty="0" err="1">
                <a:solidFill>
                  <a:srgbClr val="C00000"/>
                </a:solidFill>
              </a:rPr>
              <a:t>öncülük</a:t>
            </a:r>
            <a:r>
              <a:rPr lang="en-US" dirty="0">
                <a:solidFill>
                  <a:srgbClr val="C00000"/>
                </a:solidFill>
              </a:rPr>
              <a:t> </a:t>
            </a:r>
            <a:r>
              <a:rPr lang="en-US" dirty="0" err="1">
                <a:solidFill>
                  <a:srgbClr val="C00000"/>
                </a:solidFill>
              </a:rPr>
              <a:t>ederek</a:t>
            </a:r>
            <a:r>
              <a:rPr lang="en-US" dirty="0">
                <a:solidFill>
                  <a:srgbClr val="C00000"/>
                </a:solidFill>
              </a:rPr>
              <a:t>, </a:t>
            </a:r>
            <a:r>
              <a:rPr lang="en-US" dirty="0" err="1">
                <a:solidFill>
                  <a:srgbClr val="C00000"/>
                </a:solidFill>
              </a:rPr>
              <a:t>bu</a:t>
            </a:r>
            <a:r>
              <a:rPr lang="en-US" dirty="0">
                <a:solidFill>
                  <a:srgbClr val="C00000"/>
                </a:solidFill>
              </a:rPr>
              <a:t> </a:t>
            </a:r>
            <a:r>
              <a:rPr lang="en-US" dirty="0" err="1">
                <a:solidFill>
                  <a:srgbClr val="C00000"/>
                </a:solidFill>
              </a:rPr>
              <a:t>dönemde</a:t>
            </a:r>
            <a:r>
              <a:rPr lang="en-US" dirty="0">
                <a:solidFill>
                  <a:srgbClr val="C00000"/>
                </a:solidFill>
              </a:rPr>
              <a:t> </a:t>
            </a:r>
            <a:r>
              <a:rPr lang="en-US" dirty="0" err="1">
                <a:solidFill>
                  <a:srgbClr val="C00000"/>
                </a:solidFill>
              </a:rPr>
              <a:t>siyasal</a:t>
            </a:r>
            <a:r>
              <a:rPr lang="en-US" dirty="0">
                <a:solidFill>
                  <a:srgbClr val="C00000"/>
                </a:solidFill>
              </a:rPr>
              <a:t> </a:t>
            </a:r>
            <a:r>
              <a:rPr lang="en-US" dirty="0" err="1">
                <a:solidFill>
                  <a:srgbClr val="C00000"/>
                </a:solidFill>
              </a:rPr>
              <a:t>açıdan</a:t>
            </a:r>
            <a:r>
              <a:rPr lang="en-US" dirty="0">
                <a:solidFill>
                  <a:srgbClr val="C00000"/>
                </a:solidFill>
              </a:rPr>
              <a:t> </a:t>
            </a:r>
            <a:r>
              <a:rPr lang="en-US" dirty="0" err="1">
                <a:solidFill>
                  <a:srgbClr val="C00000"/>
                </a:solidFill>
              </a:rPr>
              <a:t>oldukça</a:t>
            </a:r>
            <a:r>
              <a:rPr lang="en-US" dirty="0">
                <a:solidFill>
                  <a:srgbClr val="C00000"/>
                </a:solidFill>
              </a:rPr>
              <a:t> </a:t>
            </a:r>
            <a:r>
              <a:rPr lang="en-US" dirty="0" err="1">
                <a:solidFill>
                  <a:srgbClr val="C00000"/>
                </a:solidFill>
              </a:rPr>
              <a:t>başarılı</a:t>
            </a:r>
            <a:r>
              <a:rPr lang="en-US" dirty="0">
                <a:solidFill>
                  <a:srgbClr val="C00000"/>
                </a:solidFill>
              </a:rPr>
              <a:t> </a:t>
            </a:r>
            <a:r>
              <a:rPr lang="en-US" dirty="0" err="1">
                <a:solidFill>
                  <a:srgbClr val="C00000"/>
                </a:solidFill>
              </a:rPr>
              <a:t>olmuş</a:t>
            </a:r>
            <a:endParaRPr lang="en-US" dirty="0">
              <a:solidFill>
                <a:srgbClr val="C00000"/>
              </a:solidFill>
            </a:endParaRPr>
          </a:p>
        </p:txBody>
      </p:sp>
      <p:pic>
        <p:nvPicPr>
          <p:cNvPr id="23554" name="Picture 2" descr="http://politikaakademisi.org/wp-content/uploads/harold-wil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8208" y="5081798"/>
            <a:ext cx="2131010" cy="140395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12</a:t>
            </a:fld>
            <a:endParaRPr lang="en-US" dirty="0"/>
          </a:p>
        </p:txBody>
      </p:sp>
    </p:spTree>
    <p:extLst>
      <p:ext uri="{BB962C8B-B14F-4D97-AF65-F5344CB8AC3E}">
        <p14:creationId xmlns:p14="http://schemas.microsoft.com/office/powerpoint/2010/main" val="1951292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052" y="-76200"/>
            <a:ext cx="9601200" cy="1485900"/>
          </a:xfrm>
        </p:spPr>
        <p:txBody>
          <a:bodyPr/>
          <a:lstStyle/>
          <a:p>
            <a:r>
              <a:rPr lang="tr-TR" dirty="0"/>
              <a:t>PARTİNİN </a:t>
            </a:r>
            <a:r>
              <a:rPr lang="tr-TR" dirty="0" smtClean="0"/>
              <a:t>TARİHİ-İKTİDAR</a:t>
            </a:r>
            <a:endParaRPr lang="en-US" dirty="0"/>
          </a:p>
        </p:txBody>
      </p:sp>
      <p:sp>
        <p:nvSpPr>
          <p:cNvPr id="3" name="Content Placeholder 2"/>
          <p:cNvSpPr>
            <a:spLocks noGrp="1"/>
          </p:cNvSpPr>
          <p:nvPr>
            <p:ph idx="1"/>
          </p:nvPr>
        </p:nvSpPr>
        <p:spPr>
          <a:xfrm>
            <a:off x="1034717" y="1409700"/>
            <a:ext cx="9601200" cy="5189620"/>
          </a:xfrm>
        </p:spPr>
        <p:txBody>
          <a:bodyPr>
            <a:normAutofit fontScale="77500" lnSpcReduction="20000"/>
          </a:bodyPr>
          <a:lstStyle/>
          <a:p>
            <a:pPr algn="just"/>
            <a:r>
              <a:rPr lang="en-US" dirty="0"/>
              <a:t>1970-1974 </a:t>
            </a:r>
            <a:r>
              <a:rPr lang="en-US" dirty="0" err="1"/>
              <a:t>dönemindeki</a:t>
            </a:r>
            <a:r>
              <a:rPr lang="en-US" dirty="0"/>
              <a:t> </a:t>
            </a:r>
            <a:r>
              <a:rPr lang="en-US" dirty="0" err="1"/>
              <a:t>Muhafazakâr</a:t>
            </a:r>
            <a:r>
              <a:rPr lang="en-US" dirty="0"/>
              <a:t> Edward Heath </a:t>
            </a:r>
            <a:r>
              <a:rPr lang="en-US" dirty="0" err="1"/>
              <a:t>hükümeti</a:t>
            </a:r>
            <a:r>
              <a:rPr lang="en-US" dirty="0"/>
              <a:t> </a:t>
            </a:r>
            <a:r>
              <a:rPr lang="en-US" dirty="0" err="1"/>
              <a:t>sonrasında</a:t>
            </a:r>
            <a:r>
              <a:rPr lang="en-US" dirty="0"/>
              <a:t> da, </a:t>
            </a:r>
            <a:r>
              <a:rPr lang="en-US" b="1" dirty="0" err="1">
                <a:solidFill>
                  <a:srgbClr val="FF0000"/>
                </a:solidFill>
              </a:rPr>
              <a:t>parti</a:t>
            </a:r>
            <a:r>
              <a:rPr lang="en-US" b="1" dirty="0">
                <a:solidFill>
                  <a:srgbClr val="FF0000"/>
                </a:solidFill>
              </a:rPr>
              <a:t>, 1974-1976 </a:t>
            </a:r>
            <a:r>
              <a:rPr lang="en-US" b="1" dirty="0" err="1">
                <a:solidFill>
                  <a:srgbClr val="FF0000"/>
                </a:solidFill>
              </a:rPr>
              <a:t>döneminde</a:t>
            </a:r>
            <a:r>
              <a:rPr lang="en-US" b="1" dirty="0">
                <a:solidFill>
                  <a:srgbClr val="FF0000"/>
                </a:solidFill>
              </a:rPr>
              <a:t> </a:t>
            </a:r>
            <a:r>
              <a:rPr lang="en-US" b="1" dirty="0" err="1">
                <a:solidFill>
                  <a:srgbClr val="FF0000"/>
                </a:solidFill>
              </a:rPr>
              <a:t>yine</a:t>
            </a:r>
            <a:r>
              <a:rPr lang="en-US" b="1" dirty="0">
                <a:solidFill>
                  <a:srgbClr val="FF0000"/>
                </a:solidFill>
              </a:rPr>
              <a:t> Harold Wilson </a:t>
            </a:r>
            <a:r>
              <a:rPr lang="en-US" b="1" dirty="0" err="1">
                <a:solidFill>
                  <a:srgbClr val="FF0000"/>
                </a:solidFill>
              </a:rPr>
              <a:t>ve</a:t>
            </a:r>
            <a:r>
              <a:rPr lang="en-US" b="1" dirty="0">
                <a:solidFill>
                  <a:srgbClr val="FF0000"/>
                </a:solidFill>
              </a:rPr>
              <a:t> 1976-1979 </a:t>
            </a:r>
            <a:r>
              <a:rPr lang="en-US" b="1" dirty="0" err="1">
                <a:solidFill>
                  <a:srgbClr val="FF0000"/>
                </a:solidFill>
              </a:rPr>
              <a:t>döneminde</a:t>
            </a:r>
            <a:r>
              <a:rPr lang="en-US" b="1" dirty="0">
                <a:solidFill>
                  <a:srgbClr val="FF0000"/>
                </a:solidFill>
              </a:rPr>
              <a:t> James Callaghan (1912-2005) </a:t>
            </a:r>
            <a:r>
              <a:rPr lang="en-US" b="1" dirty="0" err="1">
                <a:solidFill>
                  <a:srgbClr val="FF0000"/>
                </a:solidFill>
              </a:rPr>
              <a:t>ile</a:t>
            </a:r>
            <a:r>
              <a:rPr lang="en-US" b="1" dirty="0">
                <a:solidFill>
                  <a:srgbClr val="FF0000"/>
                </a:solidFill>
              </a:rPr>
              <a:t> </a:t>
            </a:r>
            <a:r>
              <a:rPr lang="en-US" b="1" dirty="0" err="1">
                <a:solidFill>
                  <a:srgbClr val="FF0000"/>
                </a:solidFill>
              </a:rPr>
              <a:t>Başbakanlığı</a:t>
            </a:r>
            <a:r>
              <a:rPr lang="en-US" b="1" dirty="0">
                <a:solidFill>
                  <a:srgbClr val="FF0000"/>
                </a:solidFill>
              </a:rPr>
              <a:t> </a:t>
            </a:r>
            <a:r>
              <a:rPr lang="en-US" b="1" dirty="0" err="1">
                <a:solidFill>
                  <a:srgbClr val="FF0000"/>
                </a:solidFill>
              </a:rPr>
              <a:t>kontrolünde</a:t>
            </a:r>
            <a:r>
              <a:rPr lang="en-US" b="1" dirty="0">
                <a:solidFill>
                  <a:srgbClr val="FF0000"/>
                </a:solidFill>
              </a:rPr>
              <a:t> </a:t>
            </a:r>
            <a:r>
              <a:rPr lang="en-US" b="1" dirty="0" err="1">
                <a:solidFill>
                  <a:srgbClr val="FF0000"/>
                </a:solidFill>
              </a:rPr>
              <a:t>bulundurmuştur</a:t>
            </a:r>
            <a:r>
              <a:rPr lang="en-US" b="1" dirty="0">
                <a:solidFill>
                  <a:srgbClr val="FF0000"/>
                </a:solidFill>
              </a:rPr>
              <a:t>. </a:t>
            </a:r>
            <a:endParaRPr lang="tr-TR" b="1" dirty="0" smtClean="0">
              <a:solidFill>
                <a:srgbClr val="FF0000"/>
              </a:solidFill>
            </a:endParaRPr>
          </a:p>
          <a:p>
            <a:pPr algn="just"/>
            <a:r>
              <a:rPr lang="en-US" b="1" dirty="0" smtClean="0">
                <a:solidFill>
                  <a:srgbClr val="C00000"/>
                </a:solidFill>
              </a:rPr>
              <a:t>Harold </a:t>
            </a:r>
            <a:r>
              <a:rPr lang="en-US" b="1" dirty="0" err="1">
                <a:solidFill>
                  <a:srgbClr val="C00000"/>
                </a:solidFill>
              </a:rPr>
              <a:t>Wilson’ın</a:t>
            </a:r>
            <a:r>
              <a:rPr lang="en-US" b="1" dirty="0">
                <a:solidFill>
                  <a:srgbClr val="C00000"/>
                </a:solidFill>
              </a:rPr>
              <a:t> </a:t>
            </a:r>
            <a:r>
              <a:rPr lang="en-US" b="1" dirty="0" err="1">
                <a:solidFill>
                  <a:srgbClr val="C00000"/>
                </a:solidFill>
              </a:rPr>
              <a:t>ikinci</a:t>
            </a:r>
            <a:r>
              <a:rPr lang="en-US" b="1" dirty="0">
                <a:solidFill>
                  <a:srgbClr val="C00000"/>
                </a:solidFill>
              </a:rPr>
              <a:t> </a:t>
            </a:r>
            <a:r>
              <a:rPr lang="en-US" b="1" dirty="0" err="1">
                <a:solidFill>
                  <a:srgbClr val="C00000"/>
                </a:solidFill>
              </a:rPr>
              <a:t>dönemi</a:t>
            </a:r>
            <a:r>
              <a:rPr lang="en-US" b="1" dirty="0">
                <a:solidFill>
                  <a:srgbClr val="C00000"/>
                </a:solidFill>
              </a:rPr>
              <a:t>, 1976 </a:t>
            </a:r>
            <a:r>
              <a:rPr lang="en-US" b="1" dirty="0" err="1">
                <a:solidFill>
                  <a:srgbClr val="C00000"/>
                </a:solidFill>
              </a:rPr>
              <a:t>yılında</a:t>
            </a:r>
            <a:r>
              <a:rPr lang="en-US" b="1" dirty="0">
                <a:solidFill>
                  <a:srgbClr val="C00000"/>
                </a:solidFill>
              </a:rPr>
              <a:t> </a:t>
            </a:r>
            <a:r>
              <a:rPr lang="en-US" b="1" dirty="0" err="1">
                <a:solidFill>
                  <a:srgbClr val="C00000"/>
                </a:solidFill>
              </a:rPr>
              <a:t>yaşanan</a:t>
            </a:r>
            <a:r>
              <a:rPr lang="en-US" b="1" dirty="0">
                <a:solidFill>
                  <a:srgbClr val="C00000"/>
                </a:solidFill>
              </a:rPr>
              <a:t> </a:t>
            </a:r>
            <a:r>
              <a:rPr lang="en-US" b="1" dirty="0" err="1">
                <a:solidFill>
                  <a:srgbClr val="C00000"/>
                </a:solidFill>
              </a:rPr>
              <a:t>ekonomik</a:t>
            </a:r>
            <a:r>
              <a:rPr lang="en-US" b="1" dirty="0">
                <a:solidFill>
                  <a:srgbClr val="C00000"/>
                </a:solidFill>
              </a:rPr>
              <a:t> </a:t>
            </a:r>
            <a:r>
              <a:rPr lang="en-US" b="1" dirty="0" err="1">
                <a:solidFill>
                  <a:srgbClr val="C00000"/>
                </a:solidFill>
              </a:rPr>
              <a:t>kriz</a:t>
            </a:r>
            <a:r>
              <a:rPr lang="en-US" b="1" dirty="0">
                <a:solidFill>
                  <a:srgbClr val="C00000"/>
                </a:solidFill>
              </a:rPr>
              <a:t> </a:t>
            </a:r>
            <a:r>
              <a:rPr lang="en-US" b="1" dirty="0" err="1">
                <a:solidFill>
                  <a:srgbClr val="C00000"/>
                </a:solidFill>
              </a:rPr>
              <a:t>nedeniyle</a:t>
            </a:r>
            <a:r>
              <a:rPr lang="en-US" b="1" dirty="0">
                <a:solidFill>
                  <a:srgbClr val="C00000"/>
                </a:solidFill>
              </a:rPr>
              <a:t> </a:t>
            </a:r>
            <a:r>
              <a:rPr lang="en-US" b="1" dirty="0" err="1">
                <a:solidFill>
                  <a:srgbClr val="C00000"/>
                </a:solidFill>
              </a:rPr>
              <a:t>sona</a:t>
            </a:r>
            <a:r>
              <a:rPr lang="en-US" b="1" dirty="0">
                <a:solidFill>
                  <a:srgbClr val="C00000"/>
                </a:solidFill>
              </a:rPr>
              <a:t> </a:t>
            </a:r>
            <a:r>
              <a:rPr lang="en-US" b="1" dirty="0" err="1">
                <a:solidFill>
                  <a:srgbClr val="C00000"/>
                </a:solidFill>
              </a:rPr>
              <a:t>ermiştir</a:t>
            </a:r>
            <a:r>
              <a:rPr lang="en-US" b="1" dirty="0">
                <a:solidFill>
                  <a:srgbClr val="C00000"/>
                </a:solidFill>
              </a:rPr>
              <a:t>. </a:t>
            </a:r>
            <a:r>
              <a:rPr lang="en-US" b="1" dirty="0" err="1">
                <a:solidFill>
                  <a:srgbClr val="C00000"/>
                </a:solidFill>
              </a:rPr>
              <a:t>İngiliz</a:t>
            </a:r>
            <a:r>
              <a:rPr lang="en-US" b="1" dirty="0">
                <a:solidFill>
                  <a:srgbClr val="C00000"/>
                </a:solidFill>
              </a:rPr>
              <a:t> </a:t>
            </a:r>
            <a:r>
              <a:rPr lang="en-US" b="1" dirty="0" err="1">
                <a:solidFill>
                  <a:srgbClr val="C00000"/>
                </a:solidFill>
              </a:rPr>
              <a:t>sterlininin</a:t>
            </a:r>
            <a:r>
              <a:rPr lang="en-US" b="1" dirty="0">
                <a:solidFill>
                  <a:srgbClr val="C00000"/>
                </a:solidFill>
              </a:rPr>
              <a:t> </a:t>
            </a:r>
            <a:r>
              <a:rPr lang="en-US" b="1" dirty="0" err="1">
                <a:solidFill>
                  <a:srgbClr val="C00000"/>
                </a:solidFill>
              </a:rPr>
              <a:t>Amerikan</a:t>
            </a:r>
            <a:r>
              <a:rPr lang="en-US" b="1" dirty="0">
                <a:solidFill>
                  <a:srgbClr val="C00000"/>
                </a:solidFill>
              </a:rPr>
              <a:t> </a:t>
            </a:r>
            <a:r>
              <a:rPr lang="en-US" b="1" dirty="0" err="1">
                <a:solidFill>
                  <a:srgbClr val="C00000"/>
                </a:solidFill>
              </a:rPr>
              <a:t>doları</a:t>
            </a:r>
            <a:r>
              <a:rPr lang="en-US" b="1" dirty="0">
                <a:solidFill>
                  <a:srgbClr val="C00000"/>
                </a:solidFill>
              </a:rPr>
              <a:t> </a:t>
            </a:r>
            <a:r>
              <a:rPr lang="en-US" b="1" dirty="0" err="1">
                <a:solidFill>
                  <a:srgbClr val="C00000"/>
                </a:solidFill>
              </a:rPr>
              <a:t>karşısında</a:t>
            </a:r>
            <a:r>
              <a:rPr lang="en-US" b="1" dirty="0">
                <a:solidFill>
                  <a:srgbClr val="C00000"/>
                </a:solidFill>
              </a:rPr>
              <a:t> </a:t>
            </a:r>
            <a:r>
              <a:rPr lang="en-US" b="1" dirty="0" err="1">
                <a:solidFill>
                  <a:srgbClr val="C00000"/>
                </a:solidFill>
              </a:rPr>
              <a:t>devalüasyon</a:t>
            </a:r>
            <a:r>
              <a:rPr lang="en-US" b="1" dirty="0">
                <a:solidFill>
                  <a:srgbClr val="C00000"/>
                </a:solidFill>
              </a:rPr>
              <a:t> </a:t>
            </a:r>
            <a:r>
              <a:rPr lang="en-US" b="1" dirty="0" err="1">
                <a:solidFill>
                  <a:srgbClr val="C00000"/>
                </a:solidFill>
              </a:rPr>
              <a:t>yaşaması</a:t>
            </a:r>
            <a:r>
              <a:rPr lang="en-US" b="1" dirty="0">
                <a:solidFill>
                  <a:srgbClr val="C00000"/>
                </a:solidFill>
              </a:rPr>
              <a:t> </a:t>
            </a:r>
            <a:r>
              <a:rPr lang="en-US" b="1" dirty="0" err="1">
                <a:solidFill>
                  <a:srgbClr val="C00000"/>
                </a:solidFill>
              </a:rPr>
              <a:t>sonrasında</a:t>
            </a:r>
            <a:r>
              <a:rPr lang="en-US" b="1" dirty="0">
                <a:solidFill>
                  <a:srgbClr val="C00000"/>
                </a:solidFill>
              </a:rPr>
              <a:t> </a:t>
            </a:r>
            <a:r>
              <a:rPr lang="en-US" b="1" dirty="0" err="1">
                <a:solidFill>
                  <a:srgbClr val="C00000"/>
                </a:solidFill>
              </a:rPr>
              <a:t>İMF’den</a:t>
            </a:r>
            <a:r>
              <a:rPr lang="en-US" b="1" dirty="0">
                <a:solidFill>
                  <a:srgbClr val="C00000"/>
                </a:solidFill>
              </a:rPr>
              <a:t> </a:t>
            </a:r>
            <a:r>
              <a:rPr lang="en-US" b="1" dirty="0" err="1">
                <a:solidFill>
                  <a:srgbClr val="C00000"/>
                </a:solidFill>
              </a:rPr>
              <a:t>büyük</a:t>
            </a:r>
            <a:r>
              <a:rPr lang="en-US" b="1" dirty="0">
                <a:solidFill>
                  <a:srgbClr val="C00000"/>
                </a:solidFill>
              </a:rPr>
              <a:t> </a:t>
            </a:r>
            <a:r>
              <a:rPr lang="en-US" b="1" dirty="0" err="1">
                <a:solidFill>
                  <a:srgbClr val="C00000"/>
                </a:solidFill>
              </a:rPr>
              <a:t>miktarda</a:t>
            </a:r>
            <a:r>
              <a:rPr lang="en-US" b="1" dirty="0">
                <a:solidFill>
                  <a:srgbClr val="C00000"/>
                </a:solidFill>
              </a:rPr>
              <a:t> </a:t>
            </a:r>
            <a:r>
              <a:rPr lang="en-US" b="1" dirty="0" err="1">
                <a:solidFill>
                  <a:srgbClr val="C00000"/>
                </a:solidFill>
              </a:rPr>
              <a:t>borç</a:t>
            </a:r>
            <a:r>
              <a:rPr lang="en-US" b="1" dirty="0">
                <a:solidFill>
                  <a:srgbClr val="C00000"/>
                </a:solidFill>
              </a:rPr>
              <a:t> </a:t>
            </a:r>
            <a:r>
              <a:rPr lang="en-US" b="1" dirty="0" err="1">
                <a:solidFill>
                  <a:srgbClr val="C00000"/>
                </a:solidFill>
              </a:rPr>
              <a:t>istemek</a:t>
            </a:r>
            <a:r>
              <a:rPr lang="en-US" b="1" dirty="0">
                <a:solidFill>
                  <a:srgbClr val="C00000"/>
                </a:solidFill>
              </a:rPr>
              <a:t> </a:t>
            </a:r>
            <a:r>
              <a:rPr lang="en-US" b="1" dirty="0" err="1">
                <a:solidFill>
                  <a:srgbClr val="C00000"/>
                </a:solidFill>
              </a:rPr>
              <a:t>durumunda</a:t>
            </a:r>
            <a:r>
              <a:rPr lang="en-US" b="1" dirty="0">
                <a:solidFill>
                  <a:srgbClr val="C00000"/>
                </a:solidFill>
              </a:rPr>
              <a:t> </a:t>
            </a:r>
            <a:r>
              <a:rPr lang="en-US" b="1" dirty="0" err="1">
                <a:solidFill>
                  <a:srgbClr val="C00000"/>
                </a:solidFill>
              </a:rPr>
              <a:t>kalan</a:t>
            </a:r>
            <a:r>
              <a:rPr lang="en-US" b="1" dirty="0">
                <a:solidFill>
                  <a:srgbClr val="C00000"/>
                </a:solidFill>
              </a:rPr>
              <a:t> Wilson (</a:t>
            </a:r>
            <a:r>
              <a:rPr lang="en-US" b="1" dirty="0" err="1">
                <a:solidFill>
                  <a:srgbClr val="C00000"/>
                </a:solidFill>
              </a:rPr>
              <a:t>bu</a:t>
            </a:r>
            <a:r>
              <a:rPr lang="en-US" b="1" dirty="0">
                <a:solidFill>
                  <a:srgbClr val="C00000"/>
                </a:solidFill>
              </a:rPr>
              <a:t> </a:t>
            </a:r>
            <a:r>
              <a:rPr lang="en-US" b="1" dirty="0" err="1">
                <a:solidFill>
                  <a:srgbClr val="C00000"/>
                </a:solidFill>
              </a:rPr>
              <a:t>olaya</a:t>
            </a:r>
            <a:r>
              <a:rPr lang="en-US" b="1" dirty="0">
                <a:solidFill>
                  <a:srgbClr val="C00000"/>
                </a:solidFill>
              </a:rPr>
              <a:t> 1976 İMF </a:t>
            </a:r>
            <a:r>
              <a:rPr lang="en-US" b="1" dirty="0" err="1">
                <a:solidFill>
                  <a:srgbClr val="C00000"/>
                </a:solidFill>
              </a:rPr>
              <a:t>Krizi</a:t>
            </a:r>
            <a:r>
              <a:rPr lang="en-US" b="1" dirty="0">
                <a:solidFill>
                  <a:srgbClr val="C00000"/>
                </a:solidFill>
              </a:rPr>
              <a:t> </a:t>
            </a:r>
            <a:r>
              <a:rPr lang="en-US" b="1" dirty="0" err="1">
                <a:solidFill>
                  <a:srgbClr val="C00000"/>
                </a:solidFill>
              </a:rPr>
              <a:t>adı</a:t>
            </a:r>
            <a:r>
              <a:rPr lang="en-US" b="1" dirty="0">
                <a:solidFill>
                  <a:srgbClr val="C00000"/>
                </a:solidFill>
              </a:rPr>
              <a:t> </a:t>
            </a:r>
            <a:r>
              <a:rPr lang="en-US" b="1" dirty="0" err="1">
                <a:solidFill>
                  <a:srgbClr val="C00000"/>
                </a:solidFill>
              </a:rPr>
              <a:t>verilmektedir</a:t>
            </a:r>
            <a:r>
              <a:rPr lang="en-US" b="1" dirty="0">
                <a:solidFill>
                  <a:srgbClr val="C00000"/>
                </a:solidFill>
              </a:rPr>
              <a:t>), </a:t>
            </a:r>
            <a:r>
              <a:rPr lang="en-US" b="1" dirty="0" err="1">
                <a:solidFill>
                  <a:srgbClr val="C00000"/>
                </a:solidFill>
              </a:rPr>
              <a:t>yerini</a:t>
            </a:r>
            <a:r>
              <a:rPr lang="en-US" b="1" dirty="0">
                <a:solidFill>
                  <a:srgbClr val="C00000"/>
                </a:solidFill>
              </a:rPr>
              <a:t> </a:t>
            </a:r>
            <a:r>
              <a:rPr lang="en-US" b="1" dirty="0" err="1">
                <a:solidFill>
                  <a:srgbClr val="C00000"/>
                </a:solidFill>
              </a:rPr>
              <a:t>Dış</a:t>
            </a:r>
            <a:r>
              <a:rPr lang="en-US" b="1" dirty="0">
                <a:solidFill>
                  <a:srgbClr val="C00000"/>
                </a:solidFill>
              </a:rPr>
              <a:t> </a:t>
            </a:r>
            <a:r>
              <a:rPr lang="en-US" b="1" dirty="0" err="1">
                <a:solidFill>
                  <a:srgbClr val="C00000"/>
                </a:solidFill>
              </a:rPr>
              <a:t>İşleri</a:t>
            </a:r>
            <a:r>
              <a:rPr lang="en-US" b="1" dirty="0">
                <a:solidFill>
                  <a:srgbClr val="C00000"/>
                </a:solidFill>
              </a:rPr>
              <a:t> </a:t>
            </a:r>
            <a:r>
              <a:rPr lang="en-US" b="1" dirty="0" err="1">
                <a:solidFill>
                  <a:srgbClr val="C00000"/>
                </a:solidFill>
              </a:rPr>
              <a:t>Bakanı</a:t>
            </a:r>
            <a:r>
              <a:rPr lang="en-US" b="1" dirty="0">
                <a:solidFill>
                  <a:srgbClr val="C00000"/>
                </a:solidFill>
              </a:rPr>
              <a:t> James </a:t>
            </a:r>
            <a:r>
              <a:rPr lang="en-US" b="1" dirty="0" err="1">
                <a:solidFill>
                  <a:srgbClr val="C00000"/>
                </a:solidFill>
              </a:rPr>
              <a:t>Callaghan’a</a:t>
            </a:r>
            <a:r>
              <a:rPr lang="en-US" b="1" dirty="0">
                <a:solidFill>
                  <a:srgbClr val="C00000"/>
                </a:solidFill>
              </a:rPr>
              <a:t> </a:t>
            </a:r>
            <a:r>
              <a:rPr lang="en-US" b="1" dirty="0" err="1">
                <a:solidFill>
                  <a:srgbClr val="C00000"/>
                </a:solidFill>
              </a:rPr>
              <a:t>bırakmıştır</a:t>
            </a:r>
            <a:r>
              <a:rPr lang="en-US" b="1" dirty="0">
                <a:solidFill>
                  <a:srgbClr val="C00000"/>
                </a:solidFill>
              </a:rPr>
              <a:t>. </a:t>
            </a:r>
            <a:endParaRPr lang="tr-TR" b="1" dirty="0" smtClean="0">
              <a:solidFill>
                <a:srgbClr val="C00000"/>
              </a:solidFill>
            </a:endParaRPr>
          </a:p>
          <a:p>
            <a:pPr algn="just"/>
            <a:r>
              <a:rPr lang="en-US" dirty="0" smtClean="0"/>
              <a:t>Bu </a:t>
            </a:r>
            <a:r>
              <a:rPr lang="en-US" dirty="0" err="1"/>
              <a:t>dönemde</a:t>
            </a:r>
            <a:r>
              <a:rPr lang="en-US" dirty="0"/>
              <a:t>, 1974 </a:t>
            </a:r>
            <a:r>
              <a:rPr lang="en-US" dirty="0" err="1"/>
              <a:t>seçimleri</a:t>
            </a:r>
            <a:r>
              <a:rPr lang="en-US" dirty="0"/>
              <a:t> </a:t>
            </a:r>
            <a:r>
              <a:rPr lang="en-US" dirty="0" err="1"/>
              <a:t>sonucunda</a:t>
            </a:r>
            <a:r>
              <a:rPr lang="en-US" dirty="0"/>
              <a:t> </a:t>
            </a:r>
            <a:r>
              <a:rPr lang="en-US" dirty="0" err="1"/>
              <a:t>düşen</a:t>
            </a:r>
            <a:r>
              <a:rPr lang="en-US" dirty="0"/>
              <a:t> </a:t>
            </a:r>
            <a:r>
              <a:rPr lang="en-US" dirty="0" err="1"/>
              <a:t>oyu</a:t>
            </a:r>
            <a:r>
              <a:rPr lang="en-US" dirty="0"/>
              <a:t> </a:t>
            </a:r>
            <a:r>
              <a:rPr lang="en-US" dirty="0" err="1"/>
              <a:t>nedeniyle</a:t>
            </a:r>
            <a:r>
              <a:rPr lang="en-US" dirty="0"/>
              <a:t> Liberal </a:t>
            </a:r>
            <a:r>
              <a:rPr lang="en-US" dirty="0" err="1"/>
              <a:t>Parti</a:t>
            </a:r>
            <a:r>
              <a:rPr lang="en-US" dirty="0"/>
              <a:t> </a:t>
            </a:r>
            <a:r>
              <a:rPr lang="en-US" dirty="0" err="1"/>
              <a:t>ile</a:t>
            </a:r>
            <a:r>
              <a:rPr lang="en-US" dirty="0"/>
              <a:t> “Lib-Lab </a:t>
            </a:r>
            <a:r>
              <a:rPr lang="en-US" dirty="0" err="1"/>
              <a:t>Paktı</a:t>
            </a:r>
            <a:r>
              <a:rPr lang="en-US" dirty="0"/>
              <a:t>” </a:t>
            </a:r>
            <a:r>
              <a:rPr lang="en-US" dirty="0" err="1"/>
              <a:t>adı</a:t>
            </a:r>
            <a:r>
              <a:rPr lang="en-US" dirty="0"/>
              <a:t> </a:t>
            </a:r>
            <a:r>
              <a:rPr lang="en-US" dirty="0" err="1"/>
              <a:t>verilen</a:t>
            </a:r>
            <a:r>
              <a:rPr lang="en-US" dirty="0"/>
              <a:t> </a:t>
            </a:r>
            <a:r>
              <a:rPr lang="en-US" dirty="0" err="1"/>
              <a:t>bir</a:t>
            </a:r>
            <a:r>
              <a:rPr lang="en-US" dirty="0"/>
              <a:t> </a:t>
            </a:r>
            <a:r>
              <a:rPr lang="en-US" dirty="0" err="1"/>
              <a:t>işbirliğine</a:t>
            </a:r>
            <a:r>
              <a:rPr lang="en-US" dirty="0"/>
              <a:t> </a:t>
            </a:r>
            <a:r>
              <a:rPr lang="en-US" dirty="0" err="1"/>
              <a:t>yönelen</a:t>
            </a:r>
            <a:r>
              <a:rPr lang="en-US" dirty="0"/>
              <a:t> </a:t>
            </a:r>
            <a:r>
              <a:rPr lang="en-US" dirty="0" err="1"/>
              <a:t>Labour</a:t>
            </a:r>
            <a:r>
              <a:rPr lang="en-US" dirty="0"/>
              <a:t>, </a:t>
            </a:r>
            <a:r>
              <a:rPr lang="en-US" b="1" dirty="0" err="1">
                <a:solidFill>
                  <a:srgbClr val="C00000"/>
                </a:solidFill>
              </a:rPr>
              <a:t>Birleşik</a:t>
            </a:r>
            <a:r>
              <a:rPr lang="en-US" b="1" dirty="0">
                <a:solidFill>
                  <a:srgbClr val="C00000"/>
                </a:solidFill>
              </a:rPr>
              <a:t> </a:t>
            </a:r>
            <a:r>
              <a:rPr lang="en-US" b="1" dirty="0" err="1">
                <a:solidFill>
                  <a:srgbClr val="C00000"/>
                </a:solidFill>
              </a:rPr>
              <a:t>Krallık’ın</a:t>
            </a:r>
            <a:r>
              <a:rPr lang="en-US" b="1" dirty="0">
                <a:solidFill>
                  <a:srgbClr val="C00000"/>
                </a:solidFill>
              </a:rPr>
              <a:t> </a:t>
            </a:r>
            <a:r>
              <a:rPr lang="en-US" b="1" dirty="0" err="1">
                <a:solidFill>
                  <a:srgbClr val="C00000"/>
                </a:solidFill>
              </a:rPr>
              <a:t>Avrupa</a:t>
            </a:r>
            <a:r>
              <a:rPr lang="en-US" b="1" dirty="0">
                <a:solidFill>
                  <a:srgbClr val="C00000"/>
                </a:solidFill>
              </a:rPr>
              <a:t> </a:t>
            </a:r>
            <a:r>
              <a:rPr lang="en-US" b="1" dirty="0" err="1">
                <a:solidFill>
                  <a:srgbClr val="C00000"/>
                </a:solidFill>
              </a:rPr>
              <a:t>Topluluğu</a:t>
            </a:r>
            <a:r>
              <a:rPr lang="en-US" b="1" dirty="0">
                <a:solidFill>
                  <a:srgbClr val="C00000"/>
                </a:solidFill>
              </a:rPr>
              <a:t> </a:t>
            </a:r>
            <a:r>
              <a:rPr lang="en-US" b="1" dirty="0" err="1">
                <a:solidFill>
                  <a:srgbClr val="C00000"/>
                </a:solidFill>
              </a:rPr>
              <a:t>üyeliğine</a:t>
            </a:r>
            <a:r>
              <a:rPr lang="en-US" b="1" dirty="0">
                <a:solidFill>
                  <a:srgbClr val="C00000"/>
                </a:solidFill>
              </a:rPr>
              <a:t> </a:t>
            </a:r>
            <a:r>
              <a:rPr lang="en-US" b="1" dirty="0" err="1">
                <a:solidFill>
                  <a:srgbClr val="C00000"/>
                </a:solidFill>
              </a:rPr>
              <a:t>destek</a:t>
            </a:r>
            <a:r>
              <a:rPr lang="en-US" b="1" dirty="0">
                <a:solidFill>
                  <a:srgbClr val="C00000"/>
                </a:solidFill>
              </a:rPr>
              <a:t> </a:t>
            </a:r>
            <a:r>
              <a:rPr lang="en-US" b="1" dirty="0" err="1">
                <a:solidFill>
                  <a:srgbClr val="C00000"/>
                </a:solidFill>
              </a:rPr>
              <a:t>çıkmış</a:t>
            </a:r>
            <a:r>
              <a:rPr lang="en-US" b="1" dirty="0">
                <a:solidFill>
                  <a:srgbClr val="C00000"/>
                </a:solidFill>
              </a:rPr>
              <a:t> </a:t>
            </a:r>
            <a:r>
              <a:rPr lang="en-US" b="1" dirty="0" err="1">
                <a:solidFill>
                  <a:srgbClr val="C00000"/>
                </a:solidFill>
              </a:rPr>
              <a:t>ve</a:t>
            </a:r>
            <a:r>
              <a:rPr lang="en-US" b="1" dirty="0">
                <a:solidFill>
                  <a:srgbClr val="C00000"/>
                </a:solidFill>
              </a:rPr>
              <a:t> 1979 </a:t>
            </a:r>
            <a:r>
              <a:rPr lang="en-US" b="1" dirty="0" err="1">
                <a:solidFill>
                  <a:srgbClr val="C00000"/>
                </a:solidFill>
              </a:rPr>
              <a:t>yılında</a:t>
            </a:r>
            <a:r>
              <a:rPr lang="en-US" b="1" dirty="0">
                <a:solidFill>
                  <a:srgbClr val="C00000"/>
                </a:solidFill>
              </a:rPr>
              <a:t> </a:t>
            </a:r>
            <a:r>
              <a:rPr lang="en-US" b="1" dirty="0" err="1">
                <a:solidFill>
                  <a:srgbClr val="C00000"/>
                </a:solidFill>
              </a:rPr>
              <a:t>İskoçya</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Galler’de</a:t>
            </a:r>
            <a:r>
              <a:rPr lang="en-US" b="1" dirty="0">
                <a:solidFill>
                  <a:srgbClr val="C00000"/>
                </a:solidFill>
              </a:rPr>
              <a:t> </a:t>
            </a:r>
            <a:r>
              <a:rPr lang="en-US" b="1" dirty="0" err="1">
                <a:solidFill>
                  <a:srgbClr val="C00000"/>
                </a:solidFill>
              </a:rPr>
              <a:t>merkezi</a:t>
            </a:r>
            <a:r>
              <a:rPr lang="en-US" b="1" dirty="0">
                <a:solidFill>
                  <a:srgbClr val="C00000"/>
                </a:solidFill>
              </a:rPr>
              <a:t> </a:t>
            </a:r>
            <a:r>
              <a:rPr lang="en-US" b="1" dirty="0" err="1">
                <a:solidFill>
                  <a:srgbClr val="C00000"/>
                </a:solidFill>
              </a:rPr>
              <a:t>hükümetin</a:t>
            </a:r>
            <a:r>
              <a:rPr lang="en-US" b="1" dirty="0">
                <a:solidFill>
                  <a:srgbClr val="C00000"/>
                </a:solidFill>
              </a:rPr>
              <a:t> </a:t>
            </a:r>
            <a:r>
              <a:rPr lang="en-US" b="1" dirty="0" err="1">
                <a:solidFill>
                  <a:srgbClr val="C00000"/>
                </a:solidFill>
              </a:rPr>
              <a:t>yetki</a:t>
            </a:r>
            <a:r>
              <a:rPr lang="en-US" b="1" dirty="0">
                <a:solidFill>
                  <a:srgbClr val="C00000"/>
                </a:solidFill>
              </a:rPr>
              <a:t> </a:t>
            </a:r>
            <a:r>
              <a:rPr lang="en-US" b="1" dirty="0" err="1">
                <a:solidFill>
                  <a:srgbClr val="C00000"/>
                </a:solidFill>
              </a:rPr>
              <a:t>devri</a:t>
            </a:r>
            <a:r>
              <a:rPr lang="en-US" b="1" dirty="0">
                <a:solidFill>
                  <a:srgbClr val="C00000"/>
                </a:solidFill>
              </a:rPr>
              <a:t> </a:t>
            </a:r>
            <a:r>
              <a:rPr lang="en-US" b="1" dirty="0" err="1">
                <a:solidFill>
                  <a:srgbClr val="C00000"/>
                </a:solidFill>
              </a:rPr>
              <a:t>konusunda</a:t>
            </a:r>
            <a:r>
              <a:rPr lang="en-US" b="1" dirty="0">
                <a:solidFill>
                  <a:srgbClr val="C00000"/>
                </a:solidFill>
              </a:rPr>
              <a:t> </a:t>
            </a:r>
            <a:r>
              <a:rPr lang="en-US" b="1" dirty="0" err="1">
                <a:solidFill>
                  <a:srgbClr val="C00000"/>
                </a:solidFill>
              </a:rPr>
              <a:t>referandum</a:t>
            </a:r>
            <a:r>
              <a:rPr lang="en-US" b="1" dirty="0">
                <a:solidFill>
                  <a:srgbClr val="C00000"/>
                </a:solidFill>
              </a:rPr>
              <a:t> </a:t>
            </a:r>
            <a:r>
              <a:rPr lang="en-US" b="1" dirty="0" err="1">
                <a:solidFill>
                  <a:srgbClr val="C00000"/>
                </a:solidFill>
              </a:rPr>
              <a:t>düzenlenmesine</a:t>
            </a:r>
            <a:r>
              <a:rPr lang="en-US" b="1" dirty="0">
                <a:solidFill>
                  <a:srgbClr val="C00000"/>
                </a:solidFill>
              </a:rPr>
              <a:t> de </a:t>
            </a:r>
            <a:r>
              <a:rPr lang="en-US" b="1" dirty="0" err="1">
                <a:solidFill>
                  <a:srgbClr val="C00000"/>
                </a:solidFill>
              </a:rPr>
              <a:t>izin</a:t>
            </a:r>
            <a:r>
              <a:rPr lang="en-US" b="1" dirty="0">
                <a:solidFill>
                  <a:srgbClr val="C00000"/>
                </a:solidFill>
              </a:rPr>
              <a:t> </a:t>
            </a:r>
            <a:r>
              <a:rPr lang="en-US" b="1" dirty="0" err="1" smtClean="0">
                <a:solidFill>
                  <a:srgbClr val="C00000"/>
                </a:solidFill>
              </a:rPr>
              <a:t>vermiştir</a:t>
            </a:r>
            <a:r>
              <a:rPr lang="en-US" b="1" dirty="0" smtClean="0">
                <a:solidFill>
                  <a:srgbClr val="C00000"/>
                </a:solidFill>
              </a:rPr>
              <a:t>.</a:t>
            </a:r>
            <a:r>
              <a:rPr lang="en-US" dirty="0"/>
              <a:t> </a:t>
            </a:r>
            <a:endParaRPr lang="tr-TR" dirty="0" smtClean="0"/>
          </a:p>
          <a:p>
            <a:pPr algn="just"/>
            <a:r>
              <a:rPr lang="en-US" dirty="0" err="1" smtClean="0"/>
              <a:t>Referandumdan</a:t>
            </a:r>
            <a:r>
              <a:rPr lang="en-US" dirty="0" smtClean="0"/>
              <a:t> </a:t>
            </a:r>
            <a:r>
              <a:rPr lang="en-US" dirty="0"/>
              <a:t>“</a:t>
            </a:r>
            <a:r>
              <a:rPr lang="en-US" dirty="0" err="1"/>
              <a:t>hayır</a:t>
            </a:r>
            <a:r>
              <a:rPr lang="en-US" dirty="0"/>
              <a:t>” </a:t>
            </a:r>
            <a:r>
              <a:rPr lang="en-US" dirty="0" err="1"/>
              <a:t>yanıtı</a:t>
            </a:r>
            <a:r>
              <a:rPr lang="en-US" dirty="0"/>
              <a:t> </a:t>
            </a:r>
            <a:r>
              <a:rPr lang="en-US" dirty="0" err="1"/>
              <a:t>çıkmasıyla</a:t>
            </a:r>
            <a:r>
              <a:rPr lang="en-US" dirty="0"/>
              <a:t> </a:t>
            </a:r>
            <a:r>
              <a:rPr lang="en-US" dirty="0" err="1"/>
              <a:t>rahat</a:t>
            </a:r>
            <a:r>
              <a:rPr lang="en-US" dirty="0"/>
              <a:t> </a:t>
            </a:r>
            <a:r>
              <a:rPr lang="en-US" dirty="0" err="1"/>
              <a:t>bir</a:t>
            </a:r>
            <a:r>
              <a:rPr lang="en-US" dirty="0"/>
              <a:t> </a:t>
            </a:r>
            <a:r>
              <a:rPr lang="en-US" dirty="0" err="1"/>
              <a:t>nefes</a:t>
            </a:r>
            <a:r>
              <a:rPr lang="en-US" dirty="0"/>
              <a:t> </a:t>
            </a:r>
            <a:r>
              <a:rPr lang="en-US" dirty="0" err="1"/>
              <a:t>alan</a:t>
            </a:r>
            <a:r>
              <a:rPr lang="en-US" dirty="0"/>
              <a:t> </a:t>
            </a:r>
            <a:r>
              <a:rPr lang="en-US" dirty="0" err="1"/>
              <a:t>İşçi</a:t>
            </a:r>
            <a:r>
              <a:rPr lang="en-US" dirty="0"/>
              <a:t> </a:t>
            </a:r>
            <a:r>
              <a:rPr lang="en-US" dirty="0" err="1"/>
              <a:t>Partisi</a:t>
            </a:r>
            <a:r>
              <a:rPr lang="en-US" dirty="0"/>
              <a:t>, </a:t>
            </a:r>
            <a:r>
              <a:rPr lang="en-US" dirty="0" err="1"/>
              <a:t>buna</a:t>
            </a:r>
            <a:r>
              <a:rPr lang="en-US" dirty="0"/>
              <a:t> </a:t>
            </a:r>
            <a:r>
              <a:rPr lang="en-US" dirty="0" err="1"/>
              <a:t>karşın</a:t>
            </a:r>
            <a:r>
              <a:rPr lang="en-US" dirty="0"/>
              <a:t> </a:t>
            </a:r>
            <a:r>
              <a:rPr lang="en-US" dirty="0" err="1"/>
              <a:t>çok</a:t>
            </a:r>
            <a:r>
              <a:rPr lang="en-US" dirty="0"/>
              <a:t> </a:t>
            </a:r>
            <a:r>
              <a:rPr lang="en-US" dirty="0" err="1"/>
              <a:t>güçlü</a:t>
            </a:r>
            <a:r>
              <a:rPr lang="en-US" dirty="0"/>
              <a:t> </a:t>
            </a:r>
            <a:r>
              <a:rPr lang="en-US" dirty="0" err="1"/>
              <a:t>durumdaki</a:t>
            </a:r>
            <a:r>
              <a:rPr lang="en-US" dirty="0"/>
              <a:t> </a:t>
            </a:r>
            <a:r>
              <a:rPr lang="en-US" dirty="0" err="1"/>
              <a:t>işçi</a:t>
            </a:r>
            <a:r>
              <a:rPr lang="en-US" dirty="0"/>
              <a:t> </a:t>
            </a:r>
            <a:r>
              <a:rPr lang="en-US" dirty="0" err="1"/>
              <a:t>sendikalarının</a:t>
            </a:r>
            <a:r>
              <a:rPr lang="en-US" dirty="0"/>
              <a:t> </a:t>
            </a:r>
            <a:r>
              <a:rPr lang="en-US" dirty="0" err="1"/>
              <a:t>neden</a:t>
            </a:r>
            <a:r>
              <a:rPr lang="en-US" dirty="0"/>
              <a:t> </a:t>
            </a:r>
            <a:r>
              <a:rPr lang="en-US" dirty="0" err="1"/>
              <a:t>olduğu</a:t>
            </a:r>
            <a:r>
              <a:rPr lang="en-US" dirty="0"/>
              <a:t> </a:t>
            </a:r>
            <a:r>
              <a:rPr lang="en-US" dirty="0" err="1"/>
              <a:t>ve</a:t>
            </a:r>
            <a:r>
              <a:rPr lang="en-US" dirty="0"/>
              <a:t> 1978-1979 </a:t>
            </a:r>
            <a:r>
              <a:rPr lang="en-US" dirty="0" err="1"/>
              <a:t>yıllarında</a:t>
            </a:r>
            <a:r>
              <a:rPr lang="en-US" dirty="0"/>
              <a:t> </a:t>
            </a:r>
            <a:r>
              <a:rPr lang="en-US" dirty="0" err="1"/>
              <a:t>ortalığı</a:t>
            </a:r>
            <a:r>
              <a:rPr lang="en-US" dirty="0"/>
              <a:t> </a:t>
            </a:r>
            <a:r>
              <a:rPr lang="en-US" dirty="0" err="1"/>
              <a:t>yakıp</a:t>
            </a:r>
            <a:r>
              <a:rPr lang="en-US" dirty="0"/>
              <a:t> </a:t>
            </a:r>
            <a:r>
              <a:rPr lang="en-US" dirty="0" err="1"/>
              <a:t>yıkan</a:t>
            </a:r>
            <a:r>
              <a:rPr lang="en-US" dirty="0"/>
              <a:t> “</a:t>
            </a:r>
            <a:r>
              <a:rPr lang="en-US" dirty="0" err="1"/>
              <a:t>Kış</a:t>
            </a:r>
            <a:r>
              <a:rPr lang="en-US" dirty="0"/>
              <a:t> </a:t>
            </a:r>
            <a:r>
              <a:rPr lang="en-US" dirty="0" err="1"/>
              <a:t>Hoşnutsuzluğu</a:t>
            </a:r>
            <a:r>
              <a:rPr lang="en-US" dirty="0"/>
              <a:t>” (</a:t>
            </a:r>
            <a:r>
              <a:rPr lang="en-US" i="1" dirty="0"/>
              <a:t>Winter of Discontent</a:t>
            </a:r>
            <a:r>
              <a:rPr lang="en-US" dirty="0"/>
              <a:t>) </a:t>
            </a:r>
            <a:r>
              <a:rPr lang="en-US" dirty="0" err="1"/>
              <a:t>süreci</a:t>
            </a:r>
            <a:r>
              <a:rPr lang="en-US" dirty="0"/>
              <a:t> </a:t>
            </a:r>
            <a:r>
              <a:rPr lang="en-US" dirty="0" err="1"/>
              <a:t>ve</a:t>
            </a:r>
            <a:r>
              <a:rPr lang="en-US" dirty="0"/>
              <a:t> </a:t>
            </a:r>
            <a:r>
              <a:rPr lang="en-US" dirty="0" err="1"/>
              <a:t>genel</a:t>
            </a:r>
            <a:r>
              <a:rPr lang="en-US" dirty="0"/>
              <a:t> </a:t>
            </a:r>
            <a:r>
              <a:rPr lang="en-US" dirty="0" err="1"/>
              <a:t>olarak</a:t>
            </a:r>
            <a:r>
              <a:rPr lang="en-US" dirty="0"/>
              <a:t> </a:t>
            </a:r>
            <a:r>
              <a:rPr lang="en-US" dirty="0" err="1"/>
              <a:t>ekonomik</a:t>
            </a:r>
            <a:r>
              <a:rPr lang="en-US" dirty="0"/>
              <a:t> </a:t>
            </a:r>
            <a:r>
              <a:rPr lang="en-US" dirty="0" err="1"/>
              <a:t>zorluklar</a:t>
            </a:r>
            <a:r>
              <a:rPr lang="en-US" dirty="0"/>
              <a:t> </a:t>
            </a:r>
            <a:r>
              <a:rPr lang="en-US" dirty="0" err="1"/>
              <a:t>nedeniyle</a:t>
            </a:r>
            <a:r>
              <a:rPr lang="en-US" dirty="0"/>
              <a:t> 1979 </a:t>
            </a:r>
            <a:r>
              <a:rPr lang="en-US" dirty="0" err="1"/>
              <a:t>yılında</a:t>
            </a:r>
            <a:r>
              <a:rPr lang="en-US" dirty="0"/>
              <a:t> </a:t>
            </a:r>
            <a:r>
              <a:rPr lang="en-US" dirty="0" err="1"/>
              <a:t>iktidara</a:t>
            </a:r>
            <a:r>
              <a:rPr lang="en-US" dirty="0"/>
              <a:t> </a:t>
            </a:r>
            <a:r>
              <a:rPr lang="en-US" dirty="0" err="1"/>
              <a:t>veda</a:t>
            </a:r>
            <a:r>
              <a:rPr lang="en-US" dirty="0"/>
              <a:t> </a:t>
            </a:r>
            <a:r>
              <a:rPr lang="en-US" dirty="0" err="1"/>
              <a:t>etmiştir</a:t>
            </a:r>
            <a:r>
              <a:rPr lang="en-US" dirty="0"/>
              <a:t>. </a:t>
            </a:r>
            <a:endParaRPr lang="tr-TR" dirty="0" smtClean="0"/>
          </a:p>
          <a:p>
            <a:pPr algn="just"/>
            <a:r>
              <a:rPr lang="en-US" dirty="0" smtClean="0"/>
              <a:t>Bu </a:t>
            </a:r>
            <a:r>
              <a:rPr lang="en-US" dirty="0" err="1"/>
              <a:t>dönemin</a:t>
            </a:r>
            <a:r>
              <a:rPr lang="en-US" dirty="0"/>
              <a:t> </a:t>
            </a:r>
            <a:r>
              <a:rPr lang="en-US" dirty="0" err="1"/>
              <a:t>bir</a:t>
            </a:r>
            <a:r>
              <a:rPr lang="en-US" dirty="0"/>
              <a:t> </a:t>
            </a:r>
            <a:r>
              <a:rPr lang="en-US" dirty="0" err="1"/>
              <a:t>muhasebesini</a:t>
            </a:r>
            <a:r>
              <a:rPr lang="en-US" dirty="0"/>
              <a:t> </a:t>
            </a:r>
            <a:r>
              <a:rPr lang="en-US" dirty="0" err="1"/>
              <a:t>yapmak</a:t>
            </a:r>
            <a:r>
              <a:rPr lang="en-US" dirty="0"/>
              <a:t> </a:t>
            </a:r>
            <a:r>
              <a:rPr lang="en-US" dirty="0" err="1"/>
              <a:t>gerekirse</a:t>
            </a:r>
            <a:r>
              <a:rPr lang="en-US" dirty="0"/>
              <a:t>; </a:t>
            </a:r>
            <a:r>
              <a:rPr lang="en-US" dirty="0" err="1"/>
              <a:t>İşçi</a:t>
            </a:r>
            <a:r>
              <a:rPr lang="en-US" dirty="0"/>
              <a:t> </a:t>
            </a:r>
            <a:r>
              <a:rPr lang="en-US" dirty="0" err="1"/>
              <a:t>Partisi’nin</a:t>
            </a:r>
            <a:r>
              <a:rPr lang="en-US" dirty="0"/>
              <a:t> 1970’lerdeki </a:t>
            </a:r>
            <a:r>
              <a:rPr lang="en-US" dirty="0" err="1"/>
              <a:t>en</a:t>
            </a:r>
            <a:r>
              <a:rPr lang="en-US" dirty="0"/>
              <a:t> </a:t>
            </a:r>
            <a:r>
              <a:rPr lang="en-US" dirty="0" err="1"/>
              <a:t>büyük</a:t>
            </a:r>
            <a:r>
              <a:rPr lang="en-US" dirty="0"/>
              <a:t> </a:t>
            </a:r>
            <a:r>
              <a:rPr lang="en-US" dirty="0" err="1"/>
              <a:t>sıkıntısı</a:t>
            </a:r>
            <a:r>
              <a:rPr lang="en-US" dirty="0"/>
              <a:t>, </a:t>
            </a:r>
            <a:r>
              <a:rPr lang="en-US" dirty="0" err="1"/>
              <a:t>partinin</a:t>
            </a:r>
            <a:r>
              <a:rPr lang="en-US" dirty="0"/>
              <a:t> </a:t>
            </a:r>
            <a:r>
              <a:rPr lang="en-US" dirty="0" err="1"/>
              <a:t>yaslandığı</a:t>
            </a:r>
            <a:r>
              <a:rPr lang="en-US" dirty="0"/>
              <a:t> </a:t>
            </a:r>
            <a:r>
              <a:rPr lang="en-US" dirty="0" err="1"/>
              <a:t>işçi</a:t>
            </a:r>
            <a:r>
              <a:rPr lang="en-US" dirty="0"/>
              <a:t> </a:t>
            </a:r>
            <a:r>
              <a:rPr lang="en-US" dirty="0" err="1"/>
              <a:t>sendikalarının</a:t>
            </a:r>
            <a:r>
              <a:rPr lang="en-US" dirty="0"/>
              <a:t> </a:t>
            </a:r>
            <a:r>
              <a:rPr lang="en-US" dirty="0" err="1"/>
              <a:t>aşırı</a:t>
            </a:r>
            <a:r>
              <a:rPr lang="en-US" dirty="0"/>
              <a:t> </a:t>
            </a:r>
            <a:r>
              <a:rPr lang="en-US" dirty="0" err="1"/>
              <a:t>gücü</a:t>
            </a:r>
            <a:r>
              <a:rPr lang="en-US" dirty="0"/>
              <a:t> </a:t>
            </a:r>
            <a:r>
              <a:rPr lang="en-US" dirty="0" err="1"/>
              <a:t>ve</a:t>
            </a:r>
            <a:r>
              <a:rPr lang="en-US" dirty="0"/>
              <a:t> </a:t>
            </a:r>
            <a:r>
              <a:rPr lang="en-US" dirty="0" err="1"/>
              <a:t>abartılı</a:t>
            </a:r>
            <a:r>
              <a:rPr lang="en-US" dirty="0"/>
              <a:t> </a:t>
            </a:r>
            <a:r>
              <a:rPr lang="en-US" dirty="0" err="1"/>
              <a:t>talepleri</a:t>
            </a:r>
            <a:r>
              <a:rPr lang="en-US" dirty="0"/>
              <a:t> </a:t>
            </a:r>
            <a:r>
              <a:rPr lang="en-US" dirty="0" err="1"/>
              <a:t>nedeniyle</a:t>
            </a:r>
            <a:r>
              <a:rPr lang="en-US" dirty="0"/>
              <a:t>, </a:t>
            </a:r>
            <a:r>
              <a:rPr lang="en-US" dirty="0" err="1"/>
              <a:t>ülke</a:t>
            </a:r>
            <a:r>
              <a:rPr lang="en-US" dirty="0"/>
              <a:t> </a:t>
            </a:r>
            <a:r>
              <a:rPr lang="en-US" dirty="0" err="1"/>
              <a:t>genelinde</a:t>
            </a:r>
            <a:r>
              <a:rPr lang="en-US" dirty="0"/>
              <a:t> </a:t>
            </a:r>
            <a:r>
              <a:rPr lang="en-US" dirty="0" err="1"/>
              <a:t>ekonominin</a:t>
            </a:r>
            <a:r>
              <a:rPr lang="en-US" dirty="0"/>
              <a:t> </a:t>
            </a:r>
            <a:r>
              <a:rPr lang="en-US" dirty="0" err="1"/>
              <a:t>bir</a:t>
            </a:r>
            <a:r>
              <a:rPr lang="en-US" dirty="0"/>
              <a:t> </a:t>
            </a:r>
            <a:r>
              <a:rPr lang="en-US" dirty="0" err="1"/>
              <a:t>türlü</a:t>
            </a:r>
            <a:r>
              <a:rPr lang="en-US" dirty="0"/>
              <a:t> </a:t>
            </a:r>
            <a:r>
              <a:rPr lang="en-US" dirty="0" err="1"/>
              <a:t>düzeltilememesi</a:t>
            </a:r>
            <a:r>
              <a:rPr lang="en-US" dirty="0"/>
              <a:t> </a:t>
            </a:r>
            <a:r>
              <a:rPr lang="en-US" dirty="0" err="1"/>
              <a:t>ve</a:t>
            </a:r>
            <a:r>
              <a:rPr lang="en-US" dirty="0"/>
              <a:t> </a:t>
            </a:r>
            <a:r>
              <a:rPr lang="en-US" dirty="0" err="1"/>
              <a:t>işsizlik</a:t>
            </a:r>
            <a:r>
              <a:rPr lang="en-US" dirty="0"/>
              <a:t> </a:t>
            </a:r>
            <a:r>
              <a:rPr lang="en-US" dirty="0" err="1"/>
              <a:t>ve</a:t>
            </a:r>
            <a:r>
              <a:rPr lang="en-US" dirty="0"/>
              <a:t> </a:t>
            </a:r>
            <a:r>
              <a:rPr lang="en-US" dirty="0" err="1"/>
              <a:t>enflasyon</a:t>
            </a:r>
            <a:r>
              <a:rPr lang="en-US" dirty="0"/>
              <a:t> </a:t>
            </a:r>
            <a:r>
              <a:rPr lang="en-US" dirty="0" err="1"/>
              <a:t>gibi</a:t>
            </a:r>
            <a:r>
              <a:rPr lang="en-US" dirty="0"/>
              <a:t> </a:t>
            </a:r>
            <a:r>
              <a:rPr lang="en-US" dirty="0" err="1"/>
              <a:t>sorunların</a:t>
            </a:r>
            <a:r>
              <a:rPr lang="en-US" dirty="0"/>
              <a:t> </a:t>
            </a:r>
            <a:r>
              <a:rPr lang="en-US" dirty="0" err="1"/>
              <a:t>kronikleşmesi</a:t>
            </a:r>
            <a:r>
              <a:rPr lang="en-US" dirty="0"/>
              <a:t> </a:t>
            </a:r>
            <a:r>
              <a:rPr lang="en-US" dirty="0" err="1"/>
              <a:t>olmuştur</a:t>
            </a:r>
            <a:r>
              <a:rPr lang="en-US" dirty="0"/>
              <a:t>. </a:t>
            </a:r>
            <a:r>
              <a:rPr lang="en-US" dirty="0" err="1"/>
              <a:t>Nitekim</a:t>
            </a:r>
            <a:r>
              <a:rPr lang="en-US" dirty="0"/>
              <a:t> </a:t>
            </a:r>
            <a:r>
              <a:rPr lang="en-US" dirty="0" err="1"/>
              <a:t>bu</a:t>
            </a:r>
            <a:r>
              <a:rPr lang="en-US" dirty="0"/>
              <a:t> </a:t>
            </a:r>
            <a:r>
              <a:rPr lang="en-US" dirty="0" err="1"/>
              <a:t>dönemde</a:t>
            </a:r>
            <a:r>
              <a:rPr lang="en-US" dirty="0"/>
              <a:t> </a:t>
            </a:r>
            <a:r>
              <a:rPr lang="en-US" dirty="0" err="1"/>
              <a:t>ülke</a:t>
            </a:r>
            <a:r>
              <a:rPr lang="en-US" dirty="0"/>
              <a:t> </a:t>
            </a:r>
            <a:r>
              <a:rPr lang="en-US" dirty="0" err="1"/>
              <a:t>genelinde</a:t>
            </a:r>
            <a:r>
              <a:rPr lang="en-US" dirty="0"/>
              <a:t> </a:t>
            </a:r>
            <a:r>
              <a:rPr lang="en-US" dirty="0" err="1"/>
              <a:t>üretim</a:t>
            </a:r>
            <a:r>
              <a:rPr lang="en-US" dirty="0"/>
              <a:t> </a:t>
            </a:r>
            <a:r>
              <a:rPr lang="en-US" dirty="0" err="1"/>
              <a:t>düşmüş</a:t>
            </a:r>
            <a:r>
              <a:rPr lang="en-US" dirty="0"/>
              <a:t>, </a:t>
            </a:r>
            <a:r>
              <a:rPr lang="en-US" dirty="0" err="1"/>
              <a:t>bütçe</a:t>
            </a:r>
            <a:r>
              <a:rPr lang="en-US" dirty="0"/>
              <a:t> </a:t>
            </a:r>
            <a:r>
              <a:rPr lang="en-US" dirty="0" err="1"/>
              <a:t>açığı</a:t>
            </a:r>
            <a:r>
              <a:rPr lang="en-US" dirty="0"/>
              <a:t> </a:t>
            </a:r>
            <a:r>
              <a:rPr lang="en-US" dirty="0" err="1"/>
              <a:t>yüksek</a:t>
            </a:r>
            <a:r>
              <a:rPr lang="en-US" dirty="0"/>
              <a:t> </a:t>
            </a:r>
            <a:r>
              <a:rPr lang="en-US" dirty="0" err="1"/>
              <a:t>seviyelere</a:t>
            </a:r>
            <a:r>
              <a:rPr lang="en-US" dirty="0"/>
              <a:t> </a:t>
            </a:r>
            <a:r>
              <a:rPr lang="en-US" dirty="0" err="1"/>
              <a:t>ulaşmış</a:t>
            </a:r>
            <a:r>
              <a:rPr lang="en-US" dirty="0"/>
              <a:t> </a:t>
            </a:r>
            <a:r>
              <a:rPr lang="en-US" dirty="0" err="1"/>
              <a:t>ve</a:t>
            </a:r>
            <a:r>
              <a:rPr lang="en-US" dirty="0"/>
              <a:t> </a:t>
            </a:r>
            <a:r>
              <a:rPr lang="en-US" dirty="0" err="1"/>
              <a:t>işsizlik</a:t>
            </a:r>
            <a:r>
              <a:rPr lang="en-US" dirty="0"/>
              <a:t> </a:t>
            </a:r>
            <a:r>
              <a:rPr lang="en-US" dirty="0" err="1"/>
              <a:t>oranları</a:t>
            </a:r>
            <a:r>
              <a:rPr lang="en-US" dirty="0"/>
              <a:t> % 18-20 </a:t>
            </a:r>
            <a:r>
              <a:rPr lang="en-US" dirty="0" err="1"/>
              <a:t>seviyelerine</a:t>
            </a:r>
            <a:r>
              <a:rPr lang="en-US" dirty="0"/>
              <a:t> </a:t>
            </a:r>
            <a:r>
              <a:rPr lang="en-US" dirty="0" err="1" smtClean="0"/>
              <a:t>ulaşmıştır</a:t>
            </a:r>
            <a:r>
              <a:rPr lang="en-US" dirty="0" smtClean="0"/>
              <a:t>.</a:t>
            </a:r>
            <a:r>
              <a:rPr lang="en-US" dirty="0"/>
              <a:t> </a:t>
            </a:r>
            <a:r>
              <a:rPr lang="en-US" dirty="0" err="1"/>
              <a:t>Halk</a:t>
            </a:r>
            <a:r>
              <a:rPr lang="en-US" dirty="0"/>
              <a:t> da, </a:t>
            </a:r>
            <a:r>
              <a:rPr lang="en-US" dirty="0" err="1"/>
              <a:t>bu</a:t>
            </a:r>
            <a:r>
              <a:rPr lang="en-US" dirty="0"/>
              <a:t> </a:t>
            </a:r>
            <a:r>
              <a:rPr lang="en-US" dirty="0" err="1"/>
              <a:t>durumdan</a:t>
            </a:r>
            <a:r>
              <a:rPr lang="en-US" dirty="0"/>
              <a:t> </a:t>
            </a:r>
            <a:r>
              <a:rPr lang="en-US" dirty="0" err="1"/>
              <a:t>İşçi</a:t>
            </a:r>
            <a:r>
              <a:rPr lang="en-US" dirty="0"/>
              <a:t> </a:t>
            </a:r>
            <a:r>
              <a:rPr lang="en-US" dirty="0" err="1"/>
              <a:t>Partisi’ni</a:t>
            </a:r>
            <a:r>
              <a:rPr lang="en-US" dirty="0"/>
              <a:t> </a:t>
            </a:r>
            <a:r>
              <a:rPr lang="en-US" dirty="0" err="1"/>
              <a:t>ve</a:t>
            </a:r>
            <a:r>
              <a:rPr lang="en-US" dirty="0"/>
              <a:t> </a:t>
            </a:r>
            <a:r>
              <a:rPr lang="en-US" dirty="0" err="1"/>
              <a:t>sendikaları</a:t>
            </a:r>
            <a:r>
              <a:rPr lang="en-US" dirty="0"/>
              <a:t> </a:t>
            </a:r>
            <a:r>
              <a:rPr lang="en-US" dirty="0" err="1"/>
              <a:t>sorumlu</a:t>
            </a:r>
            <a:r>
              <a:rPr lang="en-US" dirty="0"/>
              <a:t> </a:t>
            </a:r>
            <a:r>
              <a:rPr lang="en-US" dirty="0" err="1"/>
              <a:t>tutmuş</a:t>
            </a:r>
            <a:r>
              <a:rPr lang="en-US" dirty="0"/>
              <a:t> </a:t>
            </a:r>
            <a:r>
              <a:rPr lang="en-US" dirty="0" err="1"/>
              <a:t>ve</a:t>
            </a:r>
            <a:r>
              <a:rPr lang="en-US" dirty="0"/>
              <a:t> Margaret </a:t>
            </a:r>
            <a:r>
              <a:rPr lang="en-US" dirty="0" err="1"/>
              <a:t>Thatcher’ın</a:t>
            </a:r>
            <a:r>
              <a:rPr lang="en-US" dirty="0"/>
              <a:t> </a:t>
            </a:r>
            <a:r>
              <a:rPr lang="en-US" dirty="0" err="1"/>
              <a:t>altın</a:t>
            </a:r>
            <a:r>
              <a:rPr lang="en-US" dirty="0"/>
              <a:t> </a:t>
            </a:r>
            <a:r>
              <a:rPr lang="en-US" dirty="0" err="1"/>
              <a:t>yılları</a:t>
            </a:r>
            <a:r>
              <a:rPr lang="en-US" dirty="0"/>
              <a:t> </a:t>
            </a:r>
            <a:r>
              <a:rPr lang="en-US" dirty="0" err="1"/>
              <a:t>için</a:t>
            </a:r>
            <a:r>
              <a:rPr lang="en-US" dirty="0"/>
              <a:t> </a:t>
            </a:r>
            <a:r>
              <a:rPr lang="en-US" dirty="0" err="1"/>
              <a:t>uygun</a:t>
            </a:r>
            <a:r>
              <a:rPr lang="en-US" dirty="0"/>
              <a:t> </a:t>
            </a:r>
            <a:r>
              <a:rPr lang="en-US" dirty="0" err="1"/>
              <a:t>bir</a:t>
            </a:r>
            <a:r>
              <a:rPr lang="en-US" dirty="0"/>
              <a:t> </a:t>
            </a:r>
            <a:r>
              <a:rPr lang="en-US" dirty="0" err="1"/>
              <a:t>ortam</a:t>
            </a:r>
            <a:r>
              <a:rPr lang="en-US" dirty="0"/>
              <a:t> </a:t>
            </a:r>
            <a:r>
              <a:rPr lang="en-US" dirty="0" err="1"/>
              <a:t>oluşmuştur</a:t>
            </a:r>
            <a:r>
              <a:rPr lang="en-US" dirty="0"/>
              <a:t>.</a:t>
            </a:r>
          </a:p>
          <a:p>
            <a:pPr marL="0" indent="0">
              <a:buNone/>
            </a:pPr>
            <a:r>
              <a:rPr lang="en-US" dirty="0"/>
              <a:t/>
            </a:r>
            <a:br>
              <a:rPr lang="en-US" dirty="0"/>
            </a:br>
            <a:endParaRPr lang="en-US" dirty="0"/>
          </a:p>
        </p:txBody>
      </p:sp>
      <p:pic>
        <p:nvPicPr>
          <p:cNvPr id="24578" name="Picture 2" descr="http://politikaakademisi.org/wp-content/uploads/james-callagh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7355" y="-334880"/>
            <a:ext cx="1983346" cy="149241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13</a:t>
            </a:fld>
            <a:endParaRPr lang="en-US" dirty="0"/>
          </a:p>
        </p:txBody>
      </p:sp>
    </p:spTree>
    <p:extLst>
      <p:ext uri="{BB962C8B-B14F-4D97-AF65-F5344CB8AC3E}">
        <p14:creationId xmlns:p14="http://schemas.microsoft.com/office/powerpoint/2010/main" val="3743410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8338"/>
            <a:ext cx="9601200" cy="1323474"/>
          </a:xfrm>
        </p:spPr>
        <p:txBody>
          <a:bodyPr/>
          <a:lstStyle/>
          <a:p>
            <a:r>
              <a:rPr lang="tr-TR" dirty="0"/>
              <a:t>PARTİNİN </a:t>
            </a:r>
            <a:r>
              <a:rPr lang="tr-TR" dirty="0" smtClean="0"/>
              <a:t>TARİHİ-MUHALEFET</a:t>
            </a:r>
            <a:endParaRPr lang="en-US" dirty="0"/>
          </a:p>
        </p:txBody>
      </p:sp>
      <p:sp>
        <p:nvSpPr>
          <p:cNvPr id="3" name="Content Placeholder 2"/>
          <p:cNvSpPr>
            <a:spLocks noGrp="1"/>
          </p:cNvSpPr>
          <p:nvPr>
            <p:ph idx="1"/>
          </p:nvPr>
        </p:nvSpPr>
        <p:spPr>
          <a:xfrm>
            <a:off x="1371600" y="1588168"/>
            <a:ext cx="9601200" cy="4279232"/>
          </a:xfrm>
        </p:spPr>
        <p:txBody>
          <a:bodyPr>
            <a:normAutofit fontScale="85000" lnSpcReduction="10000"/>
          </a:bodyPr>
          <a:lstStyle/>
          <a:p>
            <a:pPr algn="just"/>
            <a:r>
              <a:rPr lang="en-US" dirty="0"/>
              <a:t>1979 </a:t>
            </a:r>
            <a:r>
              <a:rPr lang="en-US" dirty="0" err="1"/>
              <a:t>yılında</a:t>
            </a:r>
            <a:r>
              <a:rPr lang="en-US" dirty="0"/>
              <a:t> Margaret Thatcher </a:t>
            </a:r>
            <a:r>
              <a:rPr lang="en-US" dirty="0" err="1"/>
              <a:t>liderliğinde</a:t>
            </a:r>
            <a:r>
              <a:rPr lang="en-US" dirty="0"/>
              <a:t> </a:t>
            </a:r>
            <a:r>
              <a:rPr lang="en-US" dirty="0" err="1"/>
              <a:t>Muhafazakârların</a:t>
            </a:r>
            <a:r>
              <a:rPr lang="en-US" dirty="0"/>
              <a:t> </a:t>
            </a:r>
            <a:r>
              <a:rPr lang="en-US" dirty="0" err="1"/>
              <a:t>kesintisiz</a:t>
            </a:r>
            <a:r>
              <a:rPr lang="en-US" dirty="0"/>
              <a:t> </a:t>
            </a:r>
            <a:r>
              <a:rPr lang="en-US" dirty="0" err="1"/>
              <a:t>iktidar</a:t>
            </a:r>
            <a:r>
              <a:rPr lang="en-US" dirty="0"/>
              <a:t> </a:t>
            </a:r>
            <a:r>
              <a:rPr lang="en-US" dirty="0" err="1"/>
              <a:t>döneminin</a:t>
            </a:r>
            <a:r>
              <a:rPr lang="en-US" dirty="0"/>
              <a:t> </a:t>
            </a:r>
            <a:r>
              <a:rPr lang="en-US" dirty="0" err="1"/>
              <a:t>başlamasıyla</a:t>
            </a:r>
            <a:r>
              <a:rPr lang="en-US" dirty="0"/>
              <a:t>, </a:t>
            </a:r>
            <a:r>
              <a:rPr lang="en-US" dirty="0" err="1" smtClean="0"/>
              <a:t>İşçi</a:t>
            </a:r>
            <a:r>
              <a:rPr lang="en-US" dirty="0" smtClean="0"/>
              <a:t> </a:t>
            </a:r>
            <a:r>
              <a:rPr lang="en-US" dirty="0" err="1"/>
              <a:t>Partisi</a:t>
            </a:r>
            <a:r>
              <a:rPr lang="en-US" dirty="0"/>
              <a:t>, </a:t>
            </a:r>
            <a:r>
              <a:rPr lang="en-US" dirty="0" err="1"/>
              <a:t>birkaç</a:t>
            </a:r>
            <a:r>
              <a:rPr lang="en-US" dirty="0"/>
              <a:t> </a:t>
            </a:r>
            <a:r>
              <a:rPr lang="en-US" dirty="0" err="1"/>
              <a:t>yıl</a:t>
            </a:r>
            <a:r>
              <a:rPr lang="en-US" dirty="0"/>
              <a:t> </a:t>
            </a:r>
            <a:r>
              <a:rPr lang="en-US" dirty="0" err="1"/>
              <a:t>devam</a:t>
            </a:r>
            <a:r>
              <a:rPr lang="en-US" dirty="0"/>
              <a:t> </a:t>
            </a:r>
            <a:r>
              <a:rPr lang="en-US" dirty="0" err="1"/>
              <a:t>eden</a:t>
            </a:r>
            <a:r>
              <a:rPr lang="en-US" dirty="0"/>
              <a:t> </a:t>
            </a:r>
            <a:r>
              <a:rPr lang="en-US" dirty="0" err="1"/>
              <a:t>bir</a:t>
            </a:r>
            <a:r>
              <a:rPr lang="en-US" dirty="0"/>
              <a:t> </a:t>
            </a:r>
            <a:r>
              <a:rPr lang="en-US" dirty="0" err="1"/>
              <a:t>iç</a:t>
            </a:r>
            <a:r>
              <a:rPr lang="en-US" dirty="0"/>
              <a:t> </a:t>
            </a:r>
            <a:r>
              <a:rPr lang="en-US" dirty="0" err="1"/>
              <a:t>karışıklık</a:t>
            </a:r>
            <a:r>
              <a:rPr lang="en-US" dirty="0"/>
              <a:t> </a:t>
            </a:r>
            <a:r>
              <a:rPr lang="en-US" dirty="0" err="1"/>
              <a:t>dönemine</a:t>
            </a:r>
            <a:r>
              <a:rPr lang="en-US" dirty="0"/>
              <a:t> </a:t>
            </a:r>
            <a:r>
              <a:rPr lang="en-US" dirty="0" err="1"/>
              <a:t>girmiştir</a:t>
            </a:r>
            <a:r>
              <a:rPr lang="en-US" dirty="0"/>
              <a:t>. </a:t>
            </a:r>
            <a:endParaRPr lang="tr-TR" dirty="0" smtClean="0"/>
          </a:p>
          <a:p>
            <a:pPr algn="just"/>
            <a:r>
              <a:rPr lang="en-US" dirty="0" err="1" smtClean="0"/>
              <a:t>İşçi</a:t>
            </a:r>
            <a:r>
              <a:rPr lang="en-US" dirty="0" smtClean="0"/>
              <a:t> </a:t>
            </a:r>
            <a:r>
              <a:rPr lang="en-US" dirty="0" err="1"/>
              <a:t>sendikalarının</a:t>
            </a:r>
            <a:r>
              <a:rPr lang="en-US" dirty="0"/>
              <a:t> </a:t>
            </a:r>
            <a:r>
              <a:rPr lang="en-US" dirty="0" err="1"/>
              <a:t>parti</a:t>
            </a:r>
            <a:r>
              <a:rPr lang="en-US" dirty="0"/>
              <a:t> </a:t>
            </a:r>
            <a:r>
              <a:rPr lang="en-US" dirty="0" err="1"/>
              <a:t>içerisinde</a:t>
            </a:r>
            <a:r>
              <a:rPr lang="en-US" dirty="0"/>
              <a:t> </a:t>
            </a:r>
            <a:r>
              <a:rPr lang="en-US" dirty="0" err="1"/>
              <a:t>daha</a:t>
            </a:r>
            <a:r>
              <a:rPr lang="en-US" dirty="0"/>
              <a:t> da </a:t>
            </a:r>
            <a:r>
              <a:rPr lang="en-US" dirty="0" err="1"/>
              <a:t>güç</a:t>
            </a:r>
            <a:r>
              <a:rPr lang="en-US" dirty="0"/>
              <a:t> </a:t>
            </a:r>
            <a:r>
              <a:rPr lang="en-US" dirty="0" err="1"/>
              <a:t>kazandığı</a:t>
            </a:r>
            <a:r>
              <a:rPr lang="en-US" dirty="0"/>
              <a:t> </a:t>
            </a:r>
            <a:r>
              <a:rPr lang="en-US" dirty="0" err="1"/>
              <a:t>ve</a:t>
            </a:r>
            <a:r>
              <a:rPr lang="en-US" dirty="0"/>
              <a:t> </a:t>
            </a:r>
            <a:r>
              <a:rPr lang="en-US" dirty="0" err="1"/>
              <a:t>milletvekili</a:t>
            </a:r>
            <a:r>
              <a:rPr lang="en-US" dirty="0"/>
              <a:t> </a:t>
            </a:r>
            <a:r>
              <a:rPr lang="en-US" dirty="0" err="1"/>
              <a:t>ve</a:t>
            </a:r>
            <a:r>
              <a:rPr lang="en-US" dirty="0"/>
              <a:t> </a:t>
            </a:r>
            <a:r>
              <a:rPr lang="en-US" dirty="0" err="1"/>
              <a:t>lider</a:t>
            </a:r>
            <a:r>
              <a:rPr lang="en-US" dirty="0"/>
              <a:t> </a:t>
            </a:r>
            <a:r>
              <a:rPr lang="en-US" dirty="0" err="1"/>
              <a:t>seçiminde</a:t>
            </a:r>
            <a:r>
              <a:rPr lang="en-US" dirty="0"/>
              <a:t> </a:t>
            </a:r>
            <a:r>
              <a:rPr lang="en-US" dirty="0" err="1"/>
              <a:t>önemli</a:t>
            </a:r>
            <a:r>
              <a:rPr lang="en-US" dirty="0"/>
              <a:t> </a:t>
            </a:r>
            <a:r>
              <a:rPr lang="en-US" dirty="0" err="1"/>
              <a:t>ayrıcalıklar</a:t>
            </a:r>
            <a:r>
              <a:rPr lang="en-US" dirty="0"/>
              <a:t> </a:t>
            </a:r>
            <a:r>
              <a:rPr lang="en-US" dirty="0" err="1"/>
              <a:t>kazandığı</a:t>
            </a:r>
            <a:r>
              <a:rPr lang="en-US" dirty="0"/>
              <a:t> </a:t>
            </a:r>
            <a:r>
              <a:rPr lang="en-US" dirty="0" err="1"/>
              <a:t>bu</a:t>
            </a:r>
            <a:r>
              <a:rPr lang="en-US" dirty="0"/>
              <a:t> </a:t>
            </a:r>
            <a:r>
              <a:rPr lang="en-US" dirty="0" err="1"/>
              <a:t>dönemde</a:t>
            </a:r>
            <a:r>
              <a:rPr lang="en-US" dirty="0"/>
              <a:t>, </a:t>
            </a:r>
            <a:r>
              <a:rPr lang="en-US" dirty="0" err="1"/>
              <a:t>daha</a:t>
            </a:r>
            <a:r>
              <a:rPr lang="en-US" dirty="0"/>
              <a:t> </a:t>
            </a:r>
            <a:r>
              <a:rPr lang="en-US" dirty="0" err="1"/>
              <a:t>ılımlı</a:t>
            </a:r>
            <a:r>
              <a:rPr lang="en-US" dirty="0"/>
              <a:t> </a:t>
            </a:r>
            <a:r>
              <a:rPr lang="en-US" dirty="0" err="1"/>
              <a:t>düşünen</a:t>
            </a:r>
            <a:r>
              <a:rPr lang="en-US" dirty="0"/>
              <a:t> </a:t>
            </a:r>
            <a:r>
              <a:rPr lang="en-US" dirty="0" err="1"/>
              <a:t>bir</a:t>
            </a:r>
            <a:r>
              <a:rPr lang="en-US" dirty="0"/>
              <a:t> </a:t>
            </a:r>
            <a:r>
              <a:rPr lang="en-US" dirty="0" err="1"/>
              <a:t>grup</a:t>
            </a:r>
            <a:r>
              <a:rPr lang="en-US" dirty="0"/>
              <a:t> </a:t>
            </a:r>
            <a:r>
              <a:rPr lang="en-US" dirty="0" err="1"/>
              <a:t>milletvekili</a:t>
            </a:r>
            <a:r>
              <a:rPr lang="en-US" dirty="0"/>
              <a:t>, 1981 </a:t>
            </a:r>
            <a:r>
              <a:rPr lang="en-US" dirty="0" err="1"/>
              <a:t>yılında</a:t>
            </a:r>
            <a:r>
              <a:rPr lang="en-US" dirty="0"/>
              <a:t> </a:t>
            </a:r>
            <a:r>
              <a:rPr lang="en-US" dirty="0" err="1"/>
              <a:t>Sosyal</a:t>
            </a:r>
            <a:r>
              <a:rPr lang="en-US" dirty="0"/>
              <a:t> </a:t>
            </a:r>
            <a:r>
              <a:rPr lang="en-US" dirty="0" err="1" smtClean="0"/>
              <a:t>Demokrat</a:t>
            </a:r>
            <a:r>
              <a:rPr lang="en-US" dirty="0" smtClean="0"/>
              <a:t> </a:t>
            </a:r>
            <a:r>
              <a:rPr lang="en-US" dirty="0" err="1"/>
              <a:t>Parti’yi</a:t>
            </a:r>
            <a:r>
              <a:rPr lang="en-US" dirty="0"/>
              <a:t> (</a:t>
            </a:r>
            <a:r>
              <a:rPr lang="en-US" i="1" dirty="0"/>
              <a:t>Social Democratic Party-SDP</a:t>
            </a:r>
            <a:r>
              <a:rPr lang="en-US" dirty="0"/>
              <a:t>) </a:t>
            </a:r>
            <a:r>
              <a:rPr lang="en-US" dirty="0" err="1"/>
              <a:t>kurarak</a:t>
            </a:r>
            <a:r>
              <a:rPr lang="en-US" dirty="0"/>
              <a:t> </a:t>
            </a:r>
            <a:r>
              <a:rPr lang="en-US" dirty="0" err="1"/>
              <a:t>partiden</a:t>
            </a:r>
            <a:r>
              <a:rPr lang="en-US" dirty="0"/>
              <a:t> </a:t>
            </a:r>
            <a:r>
              <a:rPr lang="en-US" dirty="0" err="1"/>
              <a:t>ayrılmışlardır</a:t>
            </a:r>
            <a:r>
              <a:rPr lang="en-US" dirty="0"/>
              <a:t>. </a:t>
            </a:r>
            <a:endParaRPr lang="tr-TR" dirty="0" smtClean="0"/>
          </a:p>
          <a:p>
            <a:pPr algn="just"/>
            <a:r>
              <a:rPr lang="en-US" dirty="0" smtClean="0"/>
              <a:t>Bu </a:t>
            </a:r>
            <a:r>
              <a:rPr lang="en-US" dirty="0" err="1"/>
              <a:t>parti</a:t>
            </a:r>
            <a:r>
              <a:rPr lang="en-US" dirty="0"/>
              <a:t> </a:t>
            </a:r>
            <a:r>
              <a:rPr lang="en-US" dirty="0" err="1"/>
              <a:t>girişimi</a:t>
            </a:r>
            <a:r>
              <a:rPr lang="en-US" dirty="0"/>
              <a:t> </a:t>
            </a:r>
            <a:r>
              <a:rPr lang="en-US" dirty="0" err="1"/>
              <a:t>başarılı</a:t>
            </a:r>
            <a:r>
              <a:rPr lang="en-US" dirty="0"/>
              <a:t> </a:t>
            </a:r>
            <a:r>
              <a:rPr lang="en-US" dirty="0" err="1"/>
              <a:t>olamasa</a:t>
            </a:r>
            <a:r>
              <a:rPr lang="en-US" dirty="0"/>
              <a:t> da, </a:t>
            </a:r>
            <a:r>
              <a:rPr lang="en-US" dirty="0" err="1"/>
              <a:t>İşçi</a:t>
            </a:r>
            <a:r>
              <a:rPr lang="en-US" dirty="0"/>
              <a:t> </a:t>
            </a:r>
            <a:r>
              <a:rPr lang="en-US" dirty="0" err="1"/>
              <a:t>Partisi’nin</a:t>
            </a:r>
            <a:r>
              <a:rPr lang="en-US" dirty="0"/>
              <a:t> </a:t>
            </a:r>
            <a:r>
              <a:rPr lang="en-US" dirty="0" err="1"/>
              <a:t>seçim</a:t>
            </a:r>
            <a:r>
              <a:rPr lang="en-US" dirty="0"/>
              <a:t> </a:t>
            </a:r>
            <a:r>
              <a:rPr lang="en-US" dirty="0" err="1"/>
              <a:t>performansları</a:t>
            </a:r>
            <a:r>
              <a:rPr lang="en-US" dirty="0"/>
              <a:t> da 1980’li </a:t>
            </a:r>
            <a:r>
              <a:rPr lang="en-US" dirty="0" err="1"/>
              <a:t>yıllar</a:t>
            </a:r>
            <a:r>
              <a:rPr lang="en-US" dirty="0"/>
              <a:t> </a:t>
            </a:r>
            <a:r>
              <a:rPr lang="en-US" dirty="0" err="1"/>
              <a:t>boyunca</a:t>
            </a:r>
            <a:r>
              <a:rPr lang="en-US" dirty="0"/>
              <a:t> Margaret Thatcher </a:t>
            </a:r>
            <a:r>
              <a:rPr lang="en-US" dirty="0" err="1"/>
              <a:t>karşısında</a:t>
            </a:r>
            <a:r>
              <a:rPr lang="en-US" dirty="0"/>
              <a:t> </a:t>
            </a:r>
            <a:r>
              <a:rPr lang="en-US" dirty="0" err="1"/>
              <a:t>yeterli</a:t>
            </a:r>
            <a:r>
              <a:rPr lang="en-US" dirty="0"/>
              <a:t> </a:t>
            </a:r>
            <a:r>
              <a:rPr lang="en-US" dirty="0" err="1"/>
              <a:t>olamamıştır</a:t>
            </a:r>
            <a:r>
              <a:rPr lang="en-US" dirty="0"/>
              <a:t>. </a:t>
            </a:r>
            <a:r>
              <a:rPr lang="en-US" dirty="0" err="1"/>
              <a:t>Partinin</a:t>
            </a:r>
            <a:r>
              <a:rPr lang="en-US" dirty="0"/>
              <a:t> James </a:t>
            </a:r>
            <a:r>
              <a:rPr lang="en-US" dirty="0" err="1"/>
              <a:t>Callaghan’dan</a:t>
            </a:r>
            <a:r>
              <a:rPr lang="en-US" dirty="0"/>
              <a:t> </a:t>
            </a:r>
            <a:r>
              <a:rPr lang="en-US" dirty="0" err="1"/>
              <a:t>sonraki</a:t>
            </a:r>
            <a:r>
              <a:rPr lang="en-US" dirty="0"/>
              <a:t> </a:t>
            </a:r>
            <a:r>
              <a:rPr lang="en-US" dirty="0" err="1"/>
              <a:t>lideri</a:t>
            </a:r>
            <a:r>
              <a:rPr lang="en-US" dirty="0"/>
              <a:t> Michael </a:t>
            </a:r>
            <a:r>
              <a:rPr lang="en-US" dirty="0" err="1"/>
              <a:t>Foot’un</a:t>
            </a:r>
            <a:r>
              <a:rPr lang="en-US" dirty="0"/>
              <a:t> (1913-2010) </a:t>
            </a:r>
            <a:r>
              <a:rPr lang="en-US" dirty="0" err="1"/>
              <a:t>ilan</a:t>
            </a:r>
            <a:r>
              <a:rPr lang="en-US" dirty="0"/>
              <a:t> </a:t>
            </a:r>
            <a:r>
              <a:rPr lang="en-US" dirty="0" err="1"/>
              <a:t>ettiği</a:t>
            </a:r>
            <a:r>
              <a:rPr lang="en-US" dirty="0"/>
              <a:t> </a:t>
            </a:r>
            <a:r>
              <a:rPr lang="en-US" dirty="0" err="1"/>
              <a:t>ve</a:t>
            </a:r>
            <a:r>
              <a:rPr lang="en-US" dirty="0"/>
              <a:t> </a:t>
            </a:r>
            <a:r>
              <a:rPr lang="en-US" dirty="0" err="1"/>
              <a:t>tek</a:t>
            </a:r>
            <a:r>
              <a:rPr lang="en-US" dirty="0"/>
              <a:t> </a:t>
            </a:r>
            <a:r>
              <a:rPr lang="en-US" dirty="0" err="1"/>
              <a:t>taraflı</a:t>
            </a:r>
            <a:r>
              <a:rPr lang="en-US" dirty="0"/>
              <a:t> </a:t>
            </a:r>
            <a:r>
              <a:rPr lang="en-US" dirty="0" err="1"/>
              <a:t>nükleer</a:t>
            </a:r>
            <a:r>
              <a:rPr lang="en-US" dirty="0"/>
              <a:t> </a:t>
            </a:r>
            <a:r>
              <a:rPr lang="en-US" dirty="0" err="1"/>
              <a:t>silahsızlanma</a:t>
            </a:r>
            <a:r>
              <a:rPr lang="en-US" dirty="0"/>
              <a:t>, </a:t>
            </a:r>
            <a:r>
              <a:rPr lang="en-US" dirty="0" err="1"/>
              <a:t>ekonomide</a:t>
            </a:r>
            <a:r>
              <a:rPr lang="en-US" dirty="0"/>
              <a:t> </a:t>
            </a:r>
            <a:r>
              <a:rPr lang="en-US" dirty="0" err="1"/>
              <a:t>büyük</a:t>
            </a:r>
            <a:r>
              <a:rPr lang="en-US" dirty="0"/>
              <a:t> </a:t>
            </a:r>
            <a:r>
              <a:rPr lang="en-US" dirty="0" err="1"/>
              <a:t>çapta</a:t>
            </a:r>
            <a:r>
              <a:rPr lang="en-US" dirty="0"/>
              <a:t> </a:t>
            </a:r>
            <a:r>
              <a:rPr lang="en-US" dirty="0" err="1"/>
              <a:t>kamulaştırmalar</a:t>
            </a:r>
            <a:r>
              <a:rPr lang="en-US" dirty="0"/>
              <a:t> </a:t>
            </a:r>
            <a:r>
              <a:rPr lang="en-US" dirty="0" err="1"/>
              <a:t>ve</a:t>
            </a:r>
            <a:r>
              <a:rPr lang="en-US" dirty="0"/>
              <a:t> </a:t>
            </a:r>
            <a:r>
              <a:rPr lang="en-US" dirty="0" err="1"/>
              <a:t>dış</a:t>
            </a:r>
            <a:r>
              <a:rPr lang="en-US" dirty="0"/>
              <a:t> </a:t>
            </a:r>
            <a:r>
              <a:rPr lang="en-US" dirty="0" err="1"/>
              <a:t>politikada</a:t>
            </a:r>
            <a:r>
              <a:rPr lang="en-US" dirty="0"/>
              <a:t> </a:t>
            </a:r>
            <a:r>
              <a:rPr lang="en-US" dirty="0" err="1"/>
              <a:t>Avrupa</a:t>
            </a:r>
            <a:r>
              <a:rPr lang="en-US" dirty="0"/>
              <a:t> </a:t>
            </a:r>
            <a:r>
              <a:rPr lang="en-US" dirty="0" err="1"/>
              <a:t>Topluluğu’ndan</a:t>
            </a:r>
            <a:r>
              <a:rPr lang="en-US" dirty="0"/>
              <a:t> </a:t>
            </a:r>
            <a:r>
              <a:rPr lang="en-US" dirty="0" err="1"/>
              <a:t>ayrılmayı</a:t>
            </a:r>
            <a:r>
              <a:rPr lang="en-US" dirty="0"/>
              <a:t> </a:t>
            </a:r>
            <a:r>
              <a:rPr lang="en-US" dirty="0" err="1"/>
              <a:t>öngören</a:t>
            </a:r>
            <a:r>
              <a:rPr lang="en-US" dirty="0"/>
              <a:t> </a:t>
            </a:r>
            <a:r>
              <a:rPr lang="en-US" dirty="0" err="1"/>
              <a:t>sosyalist</a:t>
            </a:r>
            <a:r>
              <a:rPr lang="en-US" dirty="0"/>
              <a:t> manifesto (</a:t>
            </a:r>
            <a:r>
              <a:rPr lang="en-US" dirty="0" err="1"/>
              <a:t>partinin</a:t>
            </a:r>
            <a:r>
              <a:rPr lang="en-US" dirty="0"/>
              <a:t> modern </a:t>
            </a:r>
            <a:r>
              <a:rPr lang="en-US" dirty="0" err="1"/>
              <a:t>dönemindeki</a:t>
            </a:r>
            <a:r>
              <a:rPr lang="en-US" dirty="0"/>
              <a:t> </a:t>
            </a:r>
            <a:r>
              <a:rPr lang="en-US" dirty="0" err="1"/>
              <a:t>en</a:t>
            </a:r>
            <a:r>
              <a:rPr lang="en-US" dirty="0"/>
              <a:t> </a:t>
            </a:r>
            <a:r>
              <a:rPr lang="en-US" dirty="0" err="1"/>
              <a:t>solcu</a:t>
            </a:r>
            <a:r>
              <a:rPr lang="en-US" dirty="0"/>
              <a:t> </a:t>
            </a:r>
            <a:r>
              <a:rPr lang="en-US" dirty="0" err="1"/>
              <a:t>programı</a:t>
            </a:r>
            <a:r>
              <a:rPr lang="en-US" dirty="0"/>
              <a:t> </a:t>
            </a:r>
            <a:r>
              <a:rPr lang="en-US" dirty="0" err="1"/>
              <a:t>olarak</a:t>
            </a:r>
            <a:r>
              <a:rPr lang="en-US" dirty="0"/>
              <a:t> </a:t>
            </a:r>
            <a:r>
              <a:rPr lang="en-US" dirty="0" err="1"/>
              <a:t>değerlendirilmektedir</a:t>
            </a:r>
            <a:r>
              <a:rPr lang="en-US" dirty="0"/>
              <a:t>) </a:t>
            </a:r>
            <a:r>
              <a:rPr lang="en-US" dirty="0" err="1"/>
              <a:t>sonrasında</a:t>
            </a:r>
            <a:r>
              <a:rPr lang="en-US" dirty="0"/>
              <a:t> 1983 </a:t>
            </a:r>
            <a:r>
              <a:rPr lang="en-US" dirty="0" err="1"/>
              <a:t>seçimlerinde</a:t>
            </a:r>
            <a:r>
              <a:rPr lang="en-US" dirty="0"/>
              <a:t> </a:t>
            </a:r>
            <a:r>
              <a:rPr lang="en-US" dirty="0" err="1"/>
              <a:t>büyük</a:t>
            </a:r>
            <a:r>
              <a:rPr lang="en-US" dirty="0"/>
              <a:t> </a:t>
            </a:r>
            <a:r>
              <a:rPr lang="en-US" dirty="0" err="1"/>
              <a:t>bir</a:t>
            </a:r>
            <a:r>
              <a:rPr lang="en-US" dirty="0"/>
              <a:t> </a:t>
            </a:r>
            <a:r>
              <a:rPr lang="en-US" dirty="0" err="1"/>
              <a:t>yenilgi</a:t>
            </a:r>
            <a:r>
              <a:rPr lang="en-US" dirty="0"/>
              <a:t> </a:t>
            </a:r>
            <a:r>
              <a:rPr lang="en-US" dirty="0" err="1"/>
              <a:t>alan</a:t>
            </a:r>
            <a:r>
              <a:rPr lang="en-US" dirty="0"/>
              <a:t> </a:t>
            </a:r>
            <a:r>
              <a:rPr lang="en-US" dirty="0" err="1"/>
              <a:t>Labour</a:t>
            </a:r>
            <a:r>
              <a:rPr lang="en-US" dirty="0"/>
              <a:t>, </a:t>
            </a:r>
            <a:r>
              <a:rPr lang="en-US" dirty="0" err="1"/>
              <a:t>daha</a:t>
            </a:r>
            <a:r>
              <a:rPr lang="en-US" dirty="0"/>
              <a:t> </a:t>
            </a:r>
            <a:r>
              <a:rPr lang="en-US" dirty="0" err="1"/>
              <a:t>sonra</a:t>
            </a:r>
            <a:r>
              <a:rPr lang="en-US" dirty="0"/>
              <a:t> </a:t>
            </a:r>
            <a:r>
              <a:rPr lang="en-US" dirty="0" err="1"/>
              <a:t>yeni</a:t>
            </a:r>
            <a:r>
              <a:rPr lang="en-US" dirty="0"/>
              <a:t> </a:t>
            </a:r>
            <a:r>
              <a:rPr lang="en-US" dirty="0" err="1"/>
              <a:t>lideri</a:t>
            </a:r>
            <a:r>
              <a:rPr lang="en-US" dirty="0"/>
              <a:t> </a:t>
            </a:r>
            <a:r>
              <a:rPr lang="en-US" dirty="0" err="1"/>
              <a:t>olarak</a:t>
            </a:r>
            <a:r>
              <a:rPr lang="en-US" dirty="0"/>
              <a:t> Neil </a:t>
            </a:r>
            <a:r>
              <a:rPr lang="en-US" dirty="0" err="1"/>
              <a:t>Kinnock’u</a:t>
            </a:r>
            <a:r>
              <a:rPr lang="en-US" dirty="0"/>
              <a:t> (1942-) </a:t>
            </a:r>
            <a:r>
              <a:rPr lang="en-US" dirty="0" err="1" smtClean="0"/>
              <a:t>seçmiştir</a:t>
            </a:r>
            <a:r>
              <a:rPr lang="en-US" dirty="0" smtClean="0"/>
              <a:t>.</a:t>
            </a:r>
            <a:r>
              <a:rPr lang="en-US" dirty="0"/>
              <a:t> </a:t>
            </a:r>
            <a:endParaRPr lang="tr-TR" dirty="0" smtClean="0"/>
          </a:p>
          <a:p>
            <a:pPr algn="just"/>
            <a:r>
              <a:rPr lang="en-US" dirty="0" err="1" smtClean="0"/>
              <a:t>Kinnock’un</a:t>
            </a:r>
            <a:r>
              <a:rPr lang="en-US" dirty="0" smtClean="0"/>
              <a:t> </a:t>
            </a:r>
            <a:r>
              <a:rPr lang="en-US" dirty="0" err="1"/>
              <a:t>partinin</a:t>
            </a:r>
            <a:r>
              <a:rPr lang="en-US" dirty="0"/>
              <a:t> </a:t>
            </a:r>
            <a:r>
              <a:rPr lang="en-US" dirty="0" err="1"/>
              <a:t>radikal</a:t>
            </a:r>
            <a:r>
              <a:rPr lang="en-US" dirty="0"/>
              <a:t> </a:t>
            </a:r>
            <a:r>
              <a:rPr lang="en-US" dirty="0" err="1"/>
              <a:t>Troçkist</a:t>
            </a:r>
            <a:r>
              <a:rPr lang="en-US" dirty="0"/>
              <a:t> </a:t>
            </a:r>
            <a:r>
              <a:rPr lang="en-US" dirty="0" err="1"/>
              <a:t>kanadını</a:t>
            </a:r>
            <a:r>
              <a:rPr lang="en-US" dirty="0"/>
              <a:t> </a:t>
            </a:r>
            <a:r>
              <a:rPr lang="en-US" dirty="0" err="1"/>
              <a:t>tasfiyesi</a:t>
            </a:r>
            <a:r>
              <a:rPr lang="en-US" dirty="0"/>
              <a:t> </a:t>
            </a:r>
            <a:r>
              <a:rPr lang="en-US" dirty="0" err="1"/>
              <a:t>ve</a:t>
            </a:r>
            <a:r>
              <a:rPr lang="en-US" dirty="0"/>
              <a:t> </a:t>
            </a:r>
            <a:r>
              <a:rPr lang="en-US" dirty="0" err="1"/>
              <a:t>aldığı</a:t>
            </a:r>
            <a:r>
              <a:rPr lang="en-US" dirty="0"/>
              <a:t> </a:t>
            </a:r>
            <a:r>
              <a:rPr lang="en-US" dirty="0" err="1"/>
              <a:t>bazı</a:t>
            </a:r>
            <a:r>
              <a:rPr lang="en-US" dirty="0"/>
              <a:t> </a:t>
            </a:r>
            <a:r>
              <a:rPr lang="en-US" dirty="0" err="1"/>
              <a:t>önlemlere</a:t>
            </a:r>
            <a:r>
              <a:rPr lang="en-US" dirty="0"/>
              <a:t> </a:t>
            </a:r>
            <a:r>
              <a:rPr lang="en-US" dirty="0" err="1"/>
              <a:t>karşın</a:t>
            </a:r>
            <a:r>
              <a:rPr lang="en-US" dirty="0"/>
              <a:t> (</a:t>
            </a:r>
            <a:r>
              <a:rPr lang="en-US" dirty="0" err="1"/>
              <a:t>örneğin</a:t>
            </a:r>
            <a:r>
              <a:rPr lang="en-US" dirty="0"/>
              <a:t>, 1986 </a:t>
            </a:r>
            <a:r>
              <a:rPr lang="en-US" dirty="0" err="1"/>
              <a:t>yılında</a:t>
            </a:r>
            <a:r>
              <a:rPr lang="en-US" dirty="0"/>
              <a:t> </a:t>
            </a:r>
            <a:r>
              <a:rPr lang="en-US" dirty="0" err="1"/>
              <a:t>parti</a:t>
            </a:r>
            <a:r>
              <a:rPr lang="en-US" dirty="0"/>
              <a:t> </a:t>
            </a:r>
            <a:r>
              <a:rPr lang="en-US" dirty="0" err="1"/>
              <a:t>konferansında</a:t>
            </a:r>
            <a:r>
              <a:rPr lang="en-US" dirty="0"/>
              <a:t> </a:t>
            </a:r>
            <a:r>
              <a:rPr lang="en-US" dirty="0" err="1"/>
              <a:t>partinin</a:t>
            </a:r>
            <a:r>
              <a:rPr lang="en-US" dirty="0"/>
              <a:t> </a:t>
            </a:r>
            <a:r>
              <a:rPr lang="en-US" dirty="0" err="1"/>
              <a:t>kırmızı</a:t>
            </a:r>
            <a:r>
              <a:rPr lang="en-US" dirty="0"/>
              <a:t> </a:t>
            </a:r>
            <a:r>
              <a:rPr lang="en-US" dirty="0" err="1"/>
              <a:t>bayrak</a:t>
            </a:r>
            <a:r>
              <a:rPr lang="en-US" dirty="0"/>
              <a:t> </a:t>
            </a:r>
            <a:r>
              <a:rPr lang="en-US" dirty="0" err="1"/>
              <a:t>olan</a:t>
            </a:r>
            <a:r>
              <a:rPr lang="en-US" dirty="0"/>
              <a:t> </a:t>
            </a:r>
            <a:r>
              <a:rPr lang="en-US" dirty="0" err="1"/>
              <a:t>amblemi</a:t>
            </a:r>
            <a:r>
              <a:rPr lang="en-US" dirty="0"/>
              <a:t> </a:t>
            </a:r>
            <a:r>
              <a:rPr lang="en-US" dirty="0" err="1"/>
              <a:t>değiştirilerek</a:t>
            </a:r>
            <a:r>
              <a:rPr lang="en-US" dirty="0"/>
              <a:t>, </a:t>
            </a:r>
            <a:r>
              <a:rPr lang="en-US" dirty="0" err="1"/>
              <a:t>yerine</a:t>
            </a:r>
            <a:r>
              <a:rPr lang="en-US" dirty="0"/>
              <a:t> </a:t>
            </a:r>
            <a:r>
              <a:rPr lang="en-US" dirty="0" err="1"/>
              <a:t>kırmızı</a:t>
            </a:r>
            <a:r>
              <a:rPr lang="en-US" dirty="0"/>
              <a:t> </a:t>
            </a:r>
            <a:r>
              <a:rPr lang="en-US" dirty="0" err="1"/>
              <a:t>gül</a:t>
            </a:r>
            <a:r>
              <a:rPr lang="en-US" dirty="0"/>
              <a:t> </a:t>
            </a:r>
            <a:r>
              <a:rPr lang="en-US" dirty="0" err="1"/>
              <a:t>kullanılmaya</a:t>
            </a:r>
            <a:r>
              <a:rPr lang="en-US" dirty="0"/>
              <a:t> </a:t>
            </a:r>
            <a:r>
              <a:rPr lang="en-US" dirty="0" err="1" smtClean="0"/>
              <a:t>başlanmıştır</a:t>
            </a:r>
            <a:r>
              <a:rPr lang="en-US" dirty="0" smtClean="0"/>
              <a:t> </a:t>
            </a:r>
            <a:r>
              <a:rPr lang="en-US" dirty="0"/>
              <a:t>1987 </a:t>
            </a:r>
            <a:r>
              <a:rPr lang="en-US" dirty="0" err="1"/>
              <a:t>ve</a:t>
            </a:r>
            <a:r>
              <a:rPr lang="en-US" dirty="0"/>
              <a:t> 1992 </a:t>
            </a:r>
            <a:r>
              <a:rPr lang="en-US" dirty="0" err="1"/>
              <a:t>seçimlerinde</a:t>
            </a:r>
            <a:r>
              <a:rPr lang="en-US" dirty="0"/>
              <a:t> de </a:t>
            </a:r>
            <a:r>
              <a:rPr lang="en-US" dirty="0" err="1"/>
              <a:t>Thatcherizm</a:t>
            </a:r>
            <a:r>
              <a:rPr lang="en-US" dirty="0"/>
              <a:t> </a:t>
            </a:r>
            <a:r>
              <a:rPr lang="en-US" dirty="0" err="1"/>
              <a:t>rüzgârlarının</a:t>
            </a:r>
            <a:r>
              <a:rPr lang="en-US" dirty="0"/>
              <a:t> </a:t>
            </a:r>
            <a:r>
              <a:rPr lang="en-US" dirty="0" err="1"/>
              <a:t>devam</a:t>
            </a:r>
            <a:r>
              <a:rPr lang="en-US" dirty="0"/>
              <a:t> </a:t>
            </a:r>
            <a:r>
              <a:rPr lang="en-US" dirty="0" err="1"/>
              <a:t>ettiği</a:t>
            </a:r>
            <a:r>
              <a:rPr lang="en-US" dirty="0"/>
              <a:t> </a:t>
            </a:r>
            <a:r>
              <a:rPr lang="en-US" dirty="0" err="1"/>
              <a:t>Birleşik</a:t>
            </a:r>
            <a:r>
              <a:rPr lang="en-US" dirty="0"/>
              <a:t> </a:t>
            </a:r>
            <a:r>
              <a:rPr lang="en-US" dirty="0" err="1"/>
              <a:t>Krallık’ta</a:t>
            </a:r>
            <a:r>
              <a:rPr lang="en-US" dirty="0"/>
              <a:t> </a:t>
            </a:r>
            <a:r>
              <a:rPr lang="en-US" dirty="0" err="1"/>
              <a:t>iktidarı</a:t>
            </a:r>
            <a:r>
              <a:rPr lang="en-US" dirty="0"/>
              <a:t> </a:t>
            </a:r>
            <a:r>
              <a:rPr lang="en-US" dirty="0" err="1"/>
              <a:t>kucaklayamayan</a:t>
            </a:r>
            <a:r>
              <a:rPr lang="en-US" dirty="0"/>
              <a:t> </a:t>
            </a:r>
            <a:r>
              <a:rPr lang="en-US" dirty="0" err="1"/>
              <a:t>parti</a:t>
            </a:r>
            <a:r>
              <a:rPr lang="en-US" dirty="0"/>
              <a:t>, </a:t>
            </a:r>
            <a:r>
              <a:rPr lang="en-US" b="1" dirty="0" err="1">
                <a:solidFill>
                  <a:srgbClr val="C00000"/>
                </a:solidFill>
              </a:rPr>
              <a:t>daha</a:t>
            </a:r>
            <a:r>
              <a:rPr lang="en-US" b="1" dirty="0">
                <a:solidFill>
                  <a:srgbClr val="C00000"/>
                </a:solidFill>
              </a:rPr>
              <a:t> </a:t>
            </a:r>
            <a:r>
              <a:rPr lang="en-US" b="1" dirty="0" err="1">
                <a:solidFill>
                  <a:srgbClr val="C00000"/>
                </a:solidFill>
              </a:rPr>
              <a:t>sonra</a:t>
            </a:r>
            <a:r>
              <a:rPr lang="en-US" b="1" dirty="0">
                <a:solidFill>
                  <a:srgbClr val="C00000"/>
                </a:solidFill>
              </a:rPr>
              <a:t> 1993-1994 </a:t>
            </a:r>
            <a:r>
              <a:rPr lang="en-US" b="1" dirty="0" err="1">
                <a:solidFill>
                  <a:srgbClr val="C00000"/>
                </a:solidFill>
              </a:rPr>
              <a:t>döneminde</a:t>
            </a:r>
            <a:r>
              <a:rPr lang="en-US" b="1" dirty="0">
                <a:solidFill>
                  <a:srgbClr val="C00000"/>
                </a:solidFill>
              </a:rPr>
              <a:t> </a:t>
            </a:r>
            <a:r>
              <a:rPr lang="en-US" b="1" dirty="0" err="1">
                <a:solidFill>
                  <a:srgbClr val="C00000"/>
                </a:solidFill>
              </a:rPr>
              <a:t>kısa</a:t>
            </a:r>
            <a:r>
              <a:rPr lang="en-US" b="1" dirty="0">
                <a:solidFill>
                  <a:srgbClr val="C00000"/>
                </a:solidFill>
              </a:rPr>
              <a:t> </a:t>
            </a:r>
            <a:r>
              <a:rPr lang="en-US" b="1" dirty="0" err="1">
                <a:solidFill>
                  <a:srgbClr val="C00000"/>
                </a:solidFill>
              </a:rPr>
              <a:t>bir</a:t>
            </a:r>
            <a:r>
              <a:rPr lang="en-US" b="1" dirty="0">
                <a:solidFill>
                  <a:srgbClr val="C00000"/>
                </a:solidFill>
              </a:rPr>
              <a:t> </a:t>
            </a:r>
            <a:r>
              <a:rPr lang="en-US" b="1" dirty="0" err="1">
                <a:solidFill>
                  <a:srgbClr val="C00000"/>
                </a:solidFill>
              </a:rPr>
              <a:t>süre</a:t>
            </a:r>
            <a:r>
              <a:rPr lang="en-US" b="1" dirty="0">
                <a:solidFill>
                  <a:srgbClr val="C00000"/>
                </a:solidFill>
              </a:rPr>
              <a:t> John Smith (1938-1994) </a:t>
            </a:r>
            <a:r>
              <a:rPr lang="en-US" b="1" dirty="0" err="1">
                <a:solidFill>
                  <a:srgbClr val="C00000"/>
                </a:solidFill>
              </a:rPr>
              <a:t>liderliğinde</a:t>
            </a:r>
            <a:r>
              <a:rPr lang="en-US" b="1" dirty="0">
                <a:solidFill>
                  <a:srgbClr val="C00000"/>
                </a:solidFill>
              </a:rPr>
              <a:t> </a:t>
            </a:r>
            <a:r>
              <a:rPr lang="en-US" b="1" dirty="0" err="1">
                <a:solidFill>
                  <a:srgbClr val="C00000"/>
                </a:solidFill>
              </a:rPr>
              <a:t>kalmıştır</a:t>
            </a:r>
            <a:r>
              <a:rPr lang="en-US" b="1" dirty="0">
                <a:solidFill>
                  <a:srgbClr val="C00000"/>
                </a:solidFill>
              </a:rPr>
              <a:t>.</a:t>
            </a:r>
          </a:p>
        </p:txBody>
      </p:sp>
      <p:pic>
        <p:nvPicPr>
          <p:cNvPr id="25602" name="Picture 2" descr="http://politikaakademisi.org/wp-content/uploads/tony-blai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76" y="204537"/>
            <a:ext cx="1925052" cy="131545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14</a:t>
            </a:fld>
            <a:endParaRPr lang="en-US" dirty="0"/>
          </a:p>
        </p:txBody>
      </p:sp>
    </p:spTree>
    <p:extLst>
      <p:ext uri="{BB962C8B-B14F-4D97-AF65-F5344CB8AC3E}">
        <p14:creationId xmlns:p14="http://schemas.microsoft.com/office/powerpoint/2010/main" val="2631503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06642"/>
          </a:xfrm>
        </p:spPr>
        <p:txBody>
          <a:bodyPr>
            <a:normAutofit fontScale="90000"/>
          </a:bodyPr>
          <a:lstStyle/>
          <a:p>
            <a:r>
              <a:rPr lang="tr-TR" dirty="0" smtClean="0"/>
              <a:t>PARTİNİN TARİHİ</a:t>
            </a:r>
            <a:br>
              <a:rPr lang="tr-TR" dirty="0" smtClean="0"/>
            </a:br>
            <a:r>
              <a:rPr lang="tr-TR" dirty="0" smtClean="0"/>
              <a:t>JOHN SMITH-MUHALEFET</a:t>
            </a:r>
            <a:endParaRPr lang="en-US" dirty="0"/>
          </a:p>
        </p:txBody>
      </p:sp>
      <p:sp>
        <p:nvSpPr>
          <p:cNvPr id="3" name="Content Placeholder 2"/>
          <p:cNvSpPr>
            <a:spLocks noGrp="1"/>
          </p:cNvSpPr>
          <p:nvPr>
            <p:ph idx="1"/>
          </p:nvPr>
        </p:nvSpPr>
        <p:spPr>
          <a:xfrm>
            <a:off x="1275348" y="1971675"/>
            <a:ext cx="9601200" cy="3581400"/>
          </a:xfrm>
        </p:spPr>
        <p:txBody>
          <a:bodyPr>
            <a:normAutofit fontScale="77500" lnSpcReduction="20000"/>
          </a:bodyPr>
          <a:lstStyle/>
          <a:p>
            <a:pPr algn="just"/>
            <a:r>
              <a:rPr lang="en-US" dirty="0" err="1"/>
              <a:t>İşçi</a:t>
            </a:r>
            <a:r>
              <a:rPr lang="en-US" dirty="0"/>
              <a:t> </a:t>
            </a:r>
            <a:r>
              <a:rPr lang="en-US" dirty="0" err="1"/>
              <a:t>Partisi’nin</a:t>
            </a:r>
            <a:r>
              <a:rPr lang="en-US" dirty="0"/>
              <a:t> </a:t>
            </a:r>
            <a:r>
              <a:rPr lang="en-US" dirty="0" err="1"/>
              <a:t>ideolojik</a:t>
            </a:r>
            <a:r>
              <a:rPr lang="en-US" dirty="0"/>
              <a:t> </a:t>
            </a:r>
            <a:r>
              <a:rPr lang="en-US" dirty="0" err="1"/>
              <a:t>dönüşümü</a:t>
            </a:r>
            <a:r>
              <a:rPr lang="en-US" dirty="0"/>
              <a:t> </a:t>
            </a:r>
            <a:r>
              <a:rPr lang="en-US" dirty="0" err="1"/>
              <a:t>hakkında</a:t>
            </a:r>
            <a:r>
              <a:rPr lang="en-US" dirty="0"/>
              <a:t> </a:t>
            </a:r>
            <a:r>
              <a:rPr lang="en-US" dirty="0" err="1"/>
              <a:t>kapsamlı</a:t>
            </a:r>
            <a:r>
              <a:rPr lang="en-US" dirty="0"/>
              <a:t> </a:t>
            </a:r>
            <a:r>
              <a:rPr lang="en-US" dirty="0" err="1"/>
              <a:t>bir</a:t>
            </a:r>
            <a:r>
              <a:rPr lang="en-US" dirty="0"/>
              <a:t> </a:t>
            </a:r>
            <a:r>
              <a:rPr lang="en-US" dirty="0" err="1"/>
              <a:t>kitaba</a:t>
            </a:r>
            <a:r>
              <a:rPr lang="en-US" dirty="0"/>
              <a:t> </a:t>
            </a:r>
            <a:r>
              <a:rPr lang="en-US" dirty="0" err="1"/>
              <a:t>imzasını</a:t>
            </a:r>
            <a:r>
              <a:rPr lang="en-US" dirty="0"/>
              <a:t> </a:t>
            </a:r>
            <a:r>
              <a:rPr lang="en-US" dirty="0" err="1"/>
              <a:t>atan</a:t>
            </a:r>
            <a:r>
              <a:rPr lang="en-US" dirty="0"/>
              <a:t> Noel Thompson, </a:t>
            </a:r>
            <a:r>
              <a:rPr lang="en-US" dirty="0" err="1"/>
              <a:t>İşçi</a:t>
            </a:r>
            <a:r>
              <a:rPr lang="en-US" dirty="0"/>
              <a:t> </a:t>
            </a:r>
            <a:r>
              <a:rPr lang="en-US" dirty="0" err="1"/>
              <a:t>Partisi’nde</a:t>
            </a:r>
            <a:r>
              <a:rPr lang="en-US" dirty="0"/>
              <a:t> </a:t>
            </a:r>
            <a:r>
              <a:rPr lang="en-US" dirty="0" err="1"/>
              <a:t>liberalleşme</a:t>
            </a:r>
            <a:r>
              <a:rPr lang="en-US" dirty="0"/>
              <a:t> </a:t>
            </a:r>
            <a:r>
              <a:rPr lang="en-US" dirty="0" err="1"/>
              <a:t>eğiliminin</a:t>
            </a:r>
            <a:r>
              <a:rPr lang="en-US" dirty="0"/>
              <a:t> Tony Blair </a:t>
            </a:r>
            <a:r>
              <a:rPr lang="en-US" dirty="0" err="1"/>
              <a:t>öncesinde</a:t>
            </a:r>
            <a:r>
              <a:rPr lang="en-US" dirty="0"/>
              <a:t> 1980’lerde -</a:t>
            </a:r>
            <a:r>
              <a:rPr lang="en-US" dirty="0" err="1"/>
              <a:t>Thatcherizm’in</a:t>
            </a:r>
            <a:r>
              <a:rPr lang="en-US" dirty="0"/>
              <a:t> </a:t>
            </a:r>
            <a:r>
              <a:rPr lang="en-US" dirty="0" err="1"/>
              <a:t>etkisiyle</a:t>
            </a:r>
            <a:r>
              <a:rPr lang="en-US" dirty="0"/>
              <a:t>- Neil Kinnock </a:t>
            </a:r>
            <a:r>
              <a:rPr lang="en-US" dirty="0" err="1"/>
              <a:t>ile</a:t>
            </a:r>
            <a:r>
              <a:rPr lang="en-US" dirty="0"/>
              <a:t> </a:t>
            </a:r>
            <a:r>
              <a:rPr lang="en-US" dirty="0" err="1"/>
              <a:t>başladığını</a:t>
            </a:r>
            <a:r>
              <a:rPr lang="en-US" dirty="0"/>
              <a:t> </a:t>
            </a:r>
            <a:r>
              <a:rPr lang="en-US" dirty="0" err="1" smtClean="0"/>
              <a:t>düşünmektedir</a:t>
            </a:r>
            <a:r>
              <a:rPr lang="en-US" dirty="0" smtClean="0"/>
              <a:t>.</a:t>
            </a:r>
            <a:r>
              <a:rPr lang="en-US" dirty="0"/>
              <a:t> </a:t>
            </a:r>
            <a:endParaRPr lang="tr-TR" dirty="0" smtClean="0"/>
          </a:p>
          <a:p>
            <a:pPr algn="just"/>
            <a:r>
              <a:rPr lang="en-US" dirty="0" err="1" smtClean="0"/>
              <a:t>Ancak</a:t>
            </a:r>
            <a:r>
              <a:rPr lang="en-US" dirty="0" smtClean="0"/>
              <a:t> </a:t>
            </a:r>
            <a:r>
              <a:rPr lang="en-US" dirty="0" err="1"/>
              <a:t>bu</a:t>
            </a:r>
            <a:r>
              <a:rPr lang="en-US" dirty="0"/>
              <a:t> </a:t>
            </a:r>
            <a:r>
              <a:rPr lang="en-US" dirty="0" err="1"/>
              <a:t>durumun</a:t>
            </a:r>
            <a:r>
              <a:rPr lang="en-US" dirty="0"/>
              <a:t> </a:t>
            </a:r>
            <a:r>
              <a:rPr lang="en-US" dirty="0" err="1"/>
              <a:t>somutlaşması</a:t>
            </a:r>
            <a:r>
              <a:rPr lang="en-US" dirty="0"/>
              <a:t>, </a:t>
            </a:r>
            <a:r>
              <a:rPr lang="en-US" dirty="0" err="1"/>
              <a:t>kuşkusuz</a:t>
            </a:r>
            <a:r>
              <a:rPr lang="en-US" dirty="0"/>
              <a:t>, Tony </a:t>
            </a:r>
            <a:r>
              <a:rPr lang="en-US" dirty="0" err="1"/>
              <a:t>Blair’in</a:t>
            </a:r>
            <a:r>
              <a:rPr lang="en-US" dirty="0"/>
              <a:t> </a:t>
            </a:r>
            <a:r>
              <a:rPr lang="en-US" dirty="0" err="1"/>
              <a:t>ve</a:t>
            </a:r>
            <a:r>
              <a:rPr lang="en-US" dirty="0"/>
              <a:t> </a:t>
            </a:r>
            <a:r>
              <a:rPr lang="en-US" dirty="0" err="1"/>
              <a:t>ekibinin</a:t>
            </a:r>
            <a:r>
              <a:rPr lang="en-US" dirty="0"/>
              <a:t> </a:t>
            </a:r>
            <a:r>
              <a:rPr lang="en-US" dirty="0" err="1"/>
              <a:t>partinin</a:t>
            </a:r>
            <a:r>
              <a:rPr lang="en-US" dirty="0"/>
              <a:t> </a:t>
            </a:r>
            <a:r>
              <a:rPr lang="en-US" dirty="0" err="1"/>
              <a:t>başına</a:t>
            </a:r>
            <a:r>
              <a:rPr lang="en-US" dirty="0"/>
              <a:t> </a:t>
            </a:r>
            <a:r>
              <a:rPr lang="en-US" dirty="0" err="1"/>
              <a:t>geçmesiyle</a:t>
            </a:r>
            <a:r>
              <a:rPr lang="en-US" dirty="0"/>
              <a:t> </a:t>
            </a:r>
            <a:r>
              <a:rPr lang="en-US" dirty="0" err="1"/>
              <a:t>olmuştur</a:t>
            </a:r>
            <a:r>
              <a:rPr lang="en-US" dirty="0"/>
              <a:t>. O </a:t>
            </a:r>
            <a:r>
              <a:rPr lang="en-US" dirty="0" err="1"/>
              <a:t>döneme</a:t>
            </a:r>
            <a:r>
              <a:rPr lang="en-US" dirty="0"/>
              <a:t> </a:t>
            </a:r>
            <a:r>
              <a:rPr lang="en-US" dirty="0" err="1"/>
              <a:t>damgasını</a:t>
            </a:r>
            <a:r>
              <a:rPr lang="en-US" dirty="0"/>
              <a:t> </a:t>
            </a:r>
            <a:r>
              <a:rPr lang="en-US" dirty="0" err="1"/>
              <a:t>vuran</a:t>
            </a:r>
            <a:r>
              <a:rPr lang="en-US" dirty="0"/>
              <a:t> sol </a:t>
            </a:r>
            <a:r>
              <a:rPr lang="en-US" dirty="0" err="1"/>
              <a:t>anlayışı</a:t>
            </a:r>
            <a:r>
              <a:rPr lang="en-US" dirty="0"/>
              <a:t> </a:t>
            </a:r>
            <a:r>
              <a:rPr lang="en-US" dirty="0" err="1"/>
              <a:t>kavrayabilmek</a:t>
            </a:r>
            <a:r>
              <a:rPr lang="en-US" dirty="0"/>
              <a:t> </a:t>
            </a:r>
            <a:r>
              <a:rPr lang="en-US" dirty="0" err="1"/>
              <a:t>için</a:t>
            </a:r>
            <a:r>
              <a:rPr lang="en-US" dirty="0"/>
              <a:t>, </a:t>
            </a:r>
            <a:r>
              <a:rPr lang="en-US" dirty="0" err="1"/>
              <a:t>Maliye</a:t>
            </a:r>
            <a:r>
              <a:rPr lang="en-US" dirty="0"/>
              <a:t> </a:t>
            </a:r>
            <a:r>
              <a:rPr lang="en-US" dirty="0" err="1"/>
              <a:t>Bakanı</a:t>
            </a:r>
            <a:r>
              <a:rPr lang="en-US" dirty="0"/>
              <a:t> </a:t>
            </a:r>
            <a:r>
              <a:rPr lang="en-US" dirty="0" err="1"/>
              <a:t>olan</a:t>
            </a:r>
            <a:r>
              <a:rPr lang="en-US" dirty="0"/>
              <a:t> </a:t>
            </a:r>
            <a:r>
              <a:rPr lang="en-US" dirty="0" err="1"/>
              <a:t>ve</a:t>
            </a:r>
            <a:r>
              <a:rPr lang="en-US" dirty="0"/>
              <a:t> </a:t>
            </a:r>
            <a:r>
              <a:rPr lang="en-US" dirty="0" err="1"/>
              <a:t>sonradan</a:t>
            </a:r>
            <a:r>
              <a:rPr lang="en-US" dirty="0"/>
              <a:t> </a:t>
            </a:r>
            <a:r>
              <a:rPr lang="en-US" b="1" dirty="0" err="1">
                <a:solidFill>
                  <a:srgbClr val="C00000"/>
                </a:solidFill>
              </a:rPr>
              <a:t>Blair’in</a:t>
            </a:r>
            <a:r>
              <a:rPr lang="en-US" b="1" dirty="0">
                <a:solidFill>
                  <a:srgbClr val="C00000"/>
                </a:solidFill>
              </a:rPr>
              <a:t> </a:t>
            </a:r>
            <a:r>
              <a:rPr lang="en-US" b="1" dirty="0" err="1">
                <a:solidFill>
                  <a:srgbClr val="C00000"/>
                </a:solidFill>
              </a:rPr>
              <a:t>yerine</a:t>
            </a:r>
            <a:r>
              <a:rPr lang="en-US" b="1" dirty="0">
                <a:solidFill>
                  <a:srgbClr val="C00000"/>
                </a:solidFill>
              </a:rPr>
              <a:t> </a:t>
            </a:r>
            <a:r>
              <a:rPr lang="en-US" b="1" dirty="0" err="1">
                <a:solidFill>
                  <a:srgbClr val="C00000"/>
                </a:solidFill>
              </a:rPr>
              <a:t>Başbakanlık</a:t>
            </a:r>
            <a:r>
              <a:rPr lang="en-US" b="1" dirty="0">
                <a:solidFill>
                  <a:srgbClr val="C00000"/>
                </a:solidFill>
              </a:rPr>
              <a:t> da </a:t>
            </a:r>
            <a:r>
              <a:rPr lang="en-US" b="1" dirty="0" err="1">
                <a:solidFill>
                  <a:srgbClr val="C00000"/>
                </a:solidFill>
              </a:rPr>
              <a:t>yapan</a:t>
            </a:r>
            <a:r>
              <a:rPr lang="en-US" b="1" dirty="0">
                <a:solidFill>
                  <a:srgbClr val="C00000"/>
                </a:solidFill>
              </a:rPr>
              <a:t> Gordon </a:t>
            </a:r>
            <a:r>
              <a:rPr lang="en-US" b="1" dirty="0" err="1">
                <a:solidFill>
                  <a:srgbClr val="C00000"/>
                </a:solidFill>
              </a:rPr>
              <a:t>Brown’ın</a:t>
            </a:r>
            <a:r>
              <a:rPr lang="en-US" b="1" dirty="0">
                <a:solidFill>
                  <a:srgbClr val="C00000"/>
                </a:solidFill>
              </a:rPr>
              <a:t> </a:t>
            </a:r>
            <a:r>
              <a:rPr lang="en-US" b="1" dirty="0" err="1">
                <a:solidFill>
                  <a:srgbClr val="C00000"/>
                </a:solidFill>
              </a:rPr>
              <a:t>şu</a:t>
            </a:r>
            <a:r>
              <a:rPr lang="en-US" b="1" dirty="0">
                <a:solidFill>
                  <a:srgbClr val="C00000"/>
                </a:solidFill>
              </a:rPr>
              <a:t> </a:t>
            </a:r>
            <a:r>
              <a:rPr lang="en-US" b="1" dirty="0" err="1">
                <a:solidFill>
                  <a:srgbClr val="C00000"/>
                </a:solidFill>
              </a:rPr>
              <a:t>sözüne</a:t>
            </a:r>
            <a:r>
              <a:rPr lang="en-US" b="1" dirty="0">
                <a:solidFill>
                  <a:srgbClr val="C00000"/>
                </a:solidFill>
              </a:rPr>
              <a:t> </a:t>
            </a:r>
            <a:r>
              <a:rPr lang="en-US" b="1" dirty="0" err="1">
                <a:solidFill>
                  <a:srgbClr val="C00000"/>
                </a:solidFill>
              </a:rPr>
              <a:t>bakmak</a:t>
            </a:r>
            <a:r>
              <a:rPr lang="en-US" b="1" dirty="0">
                <a:solidFill>
                  <a:srgbClr val="C00000"/>
                </a:solidFill>
              </a:rPr>
              <a:t> </a:t>
            </a:r>
            <a:r>
              <a:rPr lang="en-US" b="1" dirty="0" err="1">
                <a:solidFill>
                  <a:srgbClr val="C00000"/>
                </a:solidFill>
              </a:rPr>
              <a:t>yeterli</a:t>
            </a:r>
            <a:r>
              <a:rPr lang="en-US" b="1" dirty="0">
                <a:solidFill>
                  <a:srgbClr val="C00000"/>
                </a:solidFill>
              </a:rPr>
              <a:t> </a:t>
            </a:r>
            <a:r>
              <a:rPr lang="en-US" b="1" dirty="0" err="1">
                <a:solidFill>
                  <a:srgbClr val="C00000"/>
                </a:solidFill>
              </a:rPr>
              <a:t>olacaktır</a:t>
            </a:r>
            <a:r>
              <a:rPr lang="en-US" b="1" dirty="0">
                <a:solidFill>
                  <a:srgbClr val="C00000"/>
                </a:solidFill>
              </a:rPr>
              <a:t>: “</a:t>
            </a:r>
            <a:r>
              <a:rPr lang="en-US" b="1" i="1" dirty="0" err="1">
                <a:solidFill>
                  <a:srgbClr val="C00000"/>
                </a:solidFill>
              </a:rPr>
              <a:t>Rekabetten</a:t>
            </a:r>
            <a:r>
              <a:rPr lang="en-US" b="1" i="1" dirty="0">
                <a:solidFill>
                  <a:srgbClr val="C00000"/>
                </a:solidFill>
              </a:rPr>
              <a:t> </a:t>
            </a:r>
            <a:r>
              <a:rPr lang="en-US" b="1" i="1" dirty="0" err="1">
                <a:solidFill>
                  <a:srgbClr val="C00000"/>
                </a:solidFill>
              </a:rPr>
              <a:t>kuşku</a:t>
            </a:r>
            <a:r>
              <a:rPr lang="en-US" b="1" i="1" dirty="0">
                <a:solidFill>
                  <a:srgbClr val="C00000"/>
                </a:solidFill>
              </a:rPr>
              <a:t> </a:t>
            </a:r>
            <a:r>
              <a:rPr lang="en-US" b="1" i="1" dirty="0" err="1">
                <a:solidFill>
                  <a:srgbClr val="C00000"/>
                </a:solidFill>
              </a:rPr>
              <a:t>duymak</a:t>
            </a:r>
            <a:r>
              <a:rPr lang="en-US" b="1" i="1" dirty="0">
                <a:solidFill>
                  <a:srgbClr val="C00000"/>
                </a:solidFill>
              </a:rPr>
              <a:t> </a:t>
            </a:r>
            <a:r>
              <a:rPr lang="en-US" b="1" i="1" dirty="0" err="1">
                <a:solidFill>
                  <a:srgbClr val="C00000"/>
                </a:solidFill>
              </a:rPr>
              <a:t>yerine</a:t>
            </a:r>
            <a:r>
              <a:rPr lang="en-US" b="1" i="1" dirty="0">
                <a:solidFill>
                  <a:srgbClr val="C00000"/>
                </a:solidFill>
              </a:rPr>
              <a:t> </a:t>
            </a:r>
            <a:r>
              <a:rPr lang="en-US" b="1" i="1" dirty="0" err="1">
                <a:solidFill>
                  <a:srgbClr val="C00000"/>
                </a:solidFill>
              </a:rPr>
              <a:t>bunu</a:t>
            </a:r>
            <a:r>
              <a:rPr lang="en-US" b="1" i="1" dirty="0">
                <a:solidFill>
                  <a:srgbClr val="C00000"/>
                </a:solidFill>
              </a:rPr>
              <a:t> </a:t>
            </a:r>
            <a:r>
              <a:rPr lang="en-US" b="1" i="1" dirty="0" err="1">
                <a:solidFill>
                  <a:srgbClr val="C00000"/>
                </a:solidFill>
              </a:rPr>
              <a:t>kucaklamalıyız</a:t>
            </a:r>
            <a:r>
              <a:rPr lang="en-US" b="1" i="1" dirty="0">
                <a:solidFill>
                  <a:srgbClr val="C00000"/>
                </a:solidFill>
              </a:rPr>
              <a:t>. </a:t>
            </a:r>
            <a:r>
              <a:rPr lang="en-US" b="1" i="1" dirty="0" err="1">
                <a:solidFill>
                  <a:srgbClr val="C00000"/>
                </a:solidFill>
              </a:rPr>
              <a:t>İş</a:t>
            </a:r>
            <a:r>
              <a:rPr lang="en-US" b="1" i="1" dirty="0">
                <a:solidFill>
                  <a:srgbClr val="C00000"/>
                </a:solidFill>
              </a:rPr>
              <a:t> </a:t>
            </a:r>
            <a:r>
              <a:rPr lang="en-US" b="1" i="1" dirty="0" err="1">
                <a:solidFill>
                  <a:srgbClr val="C00000"/>
                </a:solidFill>
              </a:rPr>
              <a:t>dünyası</a:t>
            </a:r>
            <a:r>
              <a:rPr lang="en-US" b="1" i="1" dirty="0">
                <a:solidFill>
                  <a:srgbClr val="C00000"/>
                </a:solidFill>
              </a:rPr>
              <a:t> </a:t>
            </a:r>
            <a:r>
              <a:rPr lang="en-US" b="1" i="1" dirty="0" err="1">
                <a:solidFill>
                  <a:srgbClr val="C00000"/>
                </a:solidFill>
              </a:rPr>
              <a:t>ve</a:t>
            </a:r>
            <a:r>
              <a:rPr lang="en-US" b="1" i="1" dirty="0">
                <a:solidFill>
                  <a:srgbClr val="C00000"/>
                </a:solidFill>
              </a:rPr>
              <a:t> </a:t>
            </a:r>
            <a:r>
              <a:rPr lang="en-US" b="1" i="1" dirty="0" err="1">
                <a:solidFill>
                  <a:srgbClr val="C00000"/>
                </a:solidFill>
              </a:rPr>
              <a:t>girişimcilerden</a:t>
            </a:r>
            <a:r>
              <a:rPr lang="en-US" b="1" i="1" dirty="0">
                <a:solidFill>
                  <a:srgbClr val="C00000"/>
                </a:solidFill>
              </a:rPr>
              <a:t> </a:t>
            </a:r>
            <a:r>
              <a:rPr lang="en-US" b="1" i="1" dirty="0" err="1">
                <a:solidFill>
                  <a:srgbClr val="C00000"/>
                </a:solidFill>
              </a:rPr>
              <a:t>şüphe</a:t>
            </a:r>
            <a:r>
              <a:rPr lang="en-US" b="1" i="1" dirty="0">
                <a:solidFill>
                  <a:srgbClr val="C00000"/>
                </a:solidFill>
              </a:rPr>
              <a:t> </a:t>
            </a:r>
            <a:r>
              <a:rPr lang="en-US" b="1" i="1" dirty="0" err="1">
                <a:solidFill>
                  <a:srgbClr val="C00000"/>
                </a:solidFill>
              </a:rPr>
              <a:t>duymak</a:t>
            </a:r>
            <a:r>
              <a:rPr lang="en-US" b="1" i="1" dirty="0">
                <a:solidFill>
                  <a:srgbClr val="C00000"/>
                </a:solidFill>
              </a:rPr>
              <a:t> </a:t>
            </a:r>
            <a:r>
              <a:rPr lang="en-US" b="1" i="1" dirty="0" err="1">
                <a:solidFill>
                  <a:srgbClr val="C00000"/>
                </a:solidFill>
              </a:rPr>
              <a:t>yerine</a:t>
            </a:r>
            <a:r>
              <a:rPr lang="en-US" b="1" i="1" dirty="0">
                <a:solidFill>
                  <a:srgbClr val="C00000"/>
                </a:solidFill>
              </a:rPr>
              <a:t>, </a:t>
            </a:r>
            <a:r>
              <a:rPr lang="en-US" b="1" i="1" dirty="0" err="1">
                <a:solidFill>
                  <a:srgbClr val="C00000"/>
                </a:solidFill>
              </a:rPr>
              <a:t>girişimci</a:t>
            </a:r>
            <a:r>
              <a:rPr lang="en-US" b="1" i="1" dirty="0">
                <a:solidFill>
                  <a:srgbClr val="C00000"/>
                </a:solidFill>
              </a:rPr>
              <a:t> </a:t>
            </a:r>
            <a:r>
              <a:rPr lang="en-US" b="1" i="1" dirty="0" err="1">
                <a:solidFill>
                  <a:srgbClr val="C00000"/>
                </a:solidFill>
              </a:rPr>
              <a:t>kültürünü</a:t>
            </a:r>
            <a:r>
              <a:rPr lang="en-US" b="1" i="1" dirty="0">
                <a:solidFill>
                  <a:srgbClr val="C00000"/>
                </a:solidFill>
              </a:rPr>
              <a:t> </a:t>
            </a:r>
            <a:r>
              <a:rPr lang="en-US" b="1" i="1" dirty="0" err="1">
                <a:solidFill>
                  <a:srgbClr val="C00000"/>
                </a:solidFill>
              </a:rPr>
              <a:t>kutlamalıyız</a:t>
            </a:r>
            <a:r>
              <a:rPr lang="en-US" b="1" dirty="0" smtClean="0">
                <a:solidFill>
                  <a:srgbClr val="C00000"/>
                </a:solidFill>
              </a:rPr>
              <a:t>.”</a:t>
            </a:r>
            <a:r>
              <a:rPr lang="en-US" dirty="0"/>
              <a:t> </a:t>
            </a:r>
            <a:endParaRPr lang="tr-TR" dirty="0" smtClean="0"/>
          </a:p>
          <a:p>
            <a:pPr algn="just"/>
            <a:r>
              <a:rPr lang="tr-TR" b="1" dirty="0" smtClean="0">
                <a:solidFill>
                  <a:srgbClr val="C00000"/>
                </a:solidFill>
              </a:rPr>
              <a:t>P</a:t>
            </a:r>
            <a:r>
              <a:rPr lang="en-US" b="1" dirty="0" err="1" smtClean="0">
                <a:solidFill>
                  <a:srgbClr val="C00000"/>
                </a:solidFill>
              </a:rPr>
              <a:t>artinin</a:t>
            </a:r>
            <a:r>
              <a:rPr lang="en-US" b="1" dirty="0" smtClean="0">
                <a:solidFill>
                  <a:srgbClr val="C00000"/>
                </a:solidFill>
              </a:rPr>
              <a:t> </a:t>
            </a:r>
            <a:r>
              <a:rPr lang="en-US" b="1" dirty="0" err="1">
                <a:solidFill>
                  <a:srgbClr val="C00000"/>
                </a:solidFill>
              </a:rPr>
              <a:t>merkeze</a:t>
            </a:r>
            <a:r>
              <a:rPr lang="en-US" b="1" dirty="0">
                <a:solidFill>
                  <a:srgbClr val="C00000"/>
                </a:solidFill>
              </a:rPr>
              <a:t> </a:t>
            </a:r>
            <a:r>
              <a:rPr lang="en-US" b="1" dirty="0" err="1">
                <a:solidFill>
                  <a:srgbClr val="C00000"/>
                </a:solidFill>
              </a:rPr>
              <a:t>yanaşması</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çağın</a:t>
            </a:r>
            <a:r>
              <a:rPr lang="en-US" b="1" dirty="0">
                <a:solidFill>
                  <a:srgbClr val="C00000"/>
                </a:solidFill>
              </a:rPr>
              <a:t> </a:t>
            </a:r>
            <a:r>
              <a:rPr lang="en-US" b="1" dirty="0" err="1">
                <a:solidFill>
                  <a:srgbClr val="C00000"/>
                </a:solidFill>
              </a:rPr>
              <a:t>gerekleri</a:t>
            </a:r>
            <a:r>
              <a:rPr lang="en-US" b="1" dirty="0">
                <a:solidFill>
                  <a:srgbClr val="C00000"/>
                </a:solidFill>
              </a:rPr>
              <a:t> </a:t>
            </a:r>
            <a:r>
              <a:rPr lang="en-US" b="1" dirty="0" err="1">
                <a:solidFill>
                  <a:srgbClr val="C00000"/>
                </a:solidFill>
              </a:rPr>
              <a:t>doğrultusunda</a:t>
            </a:r>
            <a:r>
              <a:rPr lang="en-US" b="1" dirty="0">
                <a:solidFill>
                  <a:srgbClr val="C00000"/>
                </a:solidFill>
              </a:rPr>
              <a:t> </a:t>
            </a:r>
            <a:r>
              <a:rPr lang="en-US" b="1" dirty="0" err="1">
                <a:solidFill>
                  <a:srgbClr val="C00000"/>
                </a:solidFill>
              </a:rPr>
              <a:t>modernleşmesini</a:t>
            </a:r>
            <a:r>
              <a:rPr lang="en-US" b="1" dirty="0">
                <a:solidFill>
                  <a:srgbClr val="C00000"/>
                </a:solidFill>
              </a:rPr>
              <a:t> </a:t>
            </a:r>
            <a:r>
              <a:rPr lang="en-US" b="1" dirty="0" err="1">
                <a:solidFill>
                  <a:srgbClr val="C00000"/>
                </a:solidFill>
              </a:rPr>
              <a:t>daha</a:t>
            </a:r>
            <a:r>
              <a:rPr lang="en-US" b="1" dirty="0">
                <a:solidFill>
                  <a:srgbClr val="C00000"/>
                </a:solidFill>
              </a:rPr>
              <a:t> </a:t>
            </a:r>
            <a:r>
              <a:rPr lang="en-US" b="1" dirty="0" err="1">
                <a:solidFill>
                  <a:srgbClr val="C00000"/>
                </a:solidFill>
              </a:rPr>
              <a:t>çok</a:t>
            </a:r>
            <a:r>
              <a:rPr lang="en-US" b="1" dirty="0">
                <a:solidFill>
                  <a:srgbClr val="C00000"/>
                </a:solidFill>
              </a:rPr>
              <a:t> Neil Kinnock </a:t>
            </a:r>
            <a:r>
              <a:rPr lang="en-US" b="1" dirty="0" err="1">
                <a:solidFill>
                  <a:srgbClr val="C00000"/>
                </a:solidFill>
              </a:rPr>
              <a:t>sonrasında</a:t>
            </a:r>
            <a:r>
              <a:rPr lang="en-US" b="1" dirty="0">
                <a:solidFill>
                  <a:srgbClr val="C00000"/>
                </a:solidFill>
              </a:rPr>
              <a:t> </a:t>
            </a:r>
            <a:r>
              <a:rPr lang="en-US" b="1" dirty="0" err="1">
                <a:solidFill>
                  <a:srgbClr val="C00000"/>
                </a:solidFill>
              </a:rPr>
              <a:t>başa</a:t>
            </a:r>
            <a:r>
              <a:rPr lang="en-US" b="1" dirty="0">
                <a:solidFill>
                  <a:srgbClr val="C00000"/>
                </a:solidFill>
              </a:rPr>
              <a:t> </a:t>
            </a:r>
            <a:r>
              <a:rPr lang="en-US" b="1" dirty="0" err="1">
                <a:solidFill>
                  <a:srgbClr val="C00000"/>
                </a:solidFill>
              </a:rPr>
              <a:t>geçen</a:t>
            </a:r>
            <a:r>
              <a:rPr lang="en-US" b="1" dirty="0">
                <a:solidFill>
                  <a:srgbClr val="C00000"/>
                </a:solidFill>
              </a:rPr>
              <a:t> John Smith </a:t>
            </a:r>
            <a:r>
              <a:rPr lang="en-US" b="1" dirty="0" err="1">
                <a:solidFill>
                  <a:srgbClr val="C00000"/>
                </a:solidFill>
              </a:rPr>
              <a:t>ve</a:t>
            </a:r>
            <a:r>
              <a:rPr lang="en-US" b="1" dirty="0">
                <a:solidFill>
                  <a:srgbClr val="C00000"/>
                </a:solidFill>
              </a:rPr>
              <a:t> Tony Blair </a:t>
            </a:r>
            <a:r>
              <a:rPr lang="en-US" b="1" dirty="0" err="1">
                <a:solidFill>
                  <a:srgbClr val="C00000"/>
                </a:solidFill>
              </a:rPr>
              <a:t>ile</a:t>
            </a:r>
            <a:r>
              <a:rPr lang="en-US" b="1" dirty="0">
                <a:solidFill>
                  <a:srgbClr val="C00000"/>
                </a:solidFill>
              </a:rPr>
              <a:t> </a:t>
            </a:r>
            <a:r>
              <a:rPr lang="en-US" b="1" dirty="0" err="1" smtClean="0">
                <a:solidFill>
                  <a:srgbClr val="C00000"/>
                </a:solidFill>
              </a:rPr>
              <a:t>özdeşleştirmektedir</a:t>
            </a:r>
            <a:r>
              <a:rPr lang="en-US" dirty="0" smtClean="0"/>
              <a:t>.</a:t>
            </a:r>
            <a:r>
              <a:rPr lang="tr-TR" dirty="0" smtClean="0"/>
              <a:t> S</a:t>
            </a:r>
            <a:r>
              <a:rPr lang="en-US" dirty="0" err="1" smtClean="0"/>
              <a:t>mith’in</a:t>
            </a:r>
            <a:r>
              <a:rPr lang="en-US" dirty="0" smtClean="0"/>
              <a:t> </a:t>
            </a:r>
            <a:r>
              <a:rPr lang="en-US" dirty="0" err="1"/>
              <a:t>kutuplaştırıcı</a:t>
            </a:r>
            <a:r>
              <a:rPr lang="en-US" dirty="0"/>
              <a:t> </a:t>
            </a:r>
            <a:r>
              <a:rPr lang="en-US" dirty="0" err="1"/>
              <a:t>olmayan</a:t>
            </a:r>
            <a:r>
              <a:rPr lang="en-US" dirty="0"/>
              <a:t> </a:t>
            </a:r>
            <a:r>
              <a:rPr lang="en-US" dirty="0" err="1"/>
              <a:t>birleştirici</a:t>
            </a:r>
            <a:r>
              <a:rPr lang="en-US" dirty="0"/>
              <a:t> </a:t>
            </a:r>
            <a:r>
              <a:rPr lang="en-US" dirty="0" err="1"/>
              <a:t>liderliğinin</a:t>
            </a:r>
            <a:r>
              <a:rPr lang="en-US" dirty="0"/>
              <a:t> </a:t>
            </a:r>
            <a:r>
              <a:rPr lang="en-US" dirty="0" err="1"/>
              <a:t>partinin</a:t>
            </a:r>
            <a:r>
              <a:rPr lang="en-US" dirty="0"/>
              <a:t> </a:t>
            </a:r>
            <a:r>
              <a:rPr lang="en-US" dirty="0" err="1"/>
              <a:t>sağ</a:t>
            </a:r>
            <a:r>
              <a:rPr lang="en-US" dirty="0"/>
              <a:t> </a:t>
            </a:r>
            <a:r>
              <a:rPr lang="en-US" dirty="0" err="1"/>
              <a:t>ve</a:t>
            </a:r>
            <a:r>
              <a:rPr lang="en-US" dirty="0"/>
              <a:t> sol </a:t>
            </a:r>
            <a:r>
              <a:rPr lang="en-US" dirty="0" err="1"/>
              <a:t>kanatları</a:t>
            </a:r>
            <a:r>
              <a:rPr lang="en-US" dirty="0"/>
              <a:t> </a:t>
            </a:r>
            <a:r>
              <a:rPr lang="en-US" dirty="0" err="1"/>
              <a:t>arasında</a:t>
            </a:r>
            <a:r>
              <a:rPr lang="en-US" dirty="0"/>
              <a:t> </a:t>
            </a:r>
            <a:r>
              <a:rPr lang="en-US" dirty="0" err="1"/>
              <a:t>bir</a:t>
            </a:r>
            <a:r>
              <a:rPr lang="en-US" dirty="0"/>
              <a:t> </a:t>
            </a:r>
            <a:r>
              <a:rPr lang="en-US" dirty="0" err="1"/>
              <a:t>uzlaşı</a:t>
            </a:r>
            <a:r>
              <a:rPr lang="en-US" dirty="0"/>
              <a:t> </a:t>
            </a:r>
            <a:r>
              <a:rPr lang="en-US" dirty="0" err="1"/>
              <a:t>ortamı</a:t>
            </a:r>
            <a:r>
              <a:rPr lang="en-US" dirty="0"/>
              <a:t> </a:t>
            </a:r>
            <a:r>
              <a:rPr lang="en-US" dirty="0" err="1"/>
              <a:t>sağladığını</a:t>
            </a:r>
            <a:r>
              <a:rPr lang="en-US" dirty="0"/>
              <a:t> </a:t>
            </a:r>
            <a:r>
              <a:rPr lang="en-US" dirty="0" err="1"/>
              <a:t>düşünen</a:t>
            </a:r>
            <a:r>
              <a:rPr lang="en-US" dirty="0"/>
              <a:t> Jones, </a:t>
            </a:r>
            <a:r>
              <a:rPr lang="en-US" dirty="0" err="1"/>
              <a:t>bu</a:t>
            </a:r>
            <a:r>
              <a:rPr lang="en-US" dirty="0"/>
              <a:t> </a:t>
            </a:r>
            <a:r>
              <a:rPr lang="en-US" dirty="0" err="1"/>
              <a:t>bağlamda</a:t>
            </a:r>
            <a:r>
              <a:rPr lang="en-US" dirty="0"/>
              <a:t> </a:t>
            </a:r>
            <a:r>
              <a:rPr lang="en-US" dirty="0" err="1"/>
              <a:t>onun</a:t>
            </a:r>
            <a:r>
              <a:rPr lang="en-US" dirty="0"/>
              <a:t> </a:t>
            </a:r>
            <a:r>
              <a:rPr lang="en-US" dirty="0" err="1"/>
              <a:t>ani</a:t>
            </a:r>
            <a:r>
              <a:rPr lang="en-US" dirty="0"/>
              <a:t> </a:t>
            </a:r>
            <a:r>
              <a:rPr lang="en-US" dirty="0" err="1"/>
              <a:t>vefatı</a:t>
            </a:r>
            <a:r>
              <a:rPr lang="en-US" dirty="0"/>
              <a:t> </a:t>
            </a:r>
            <a:r>
              <a:rPr lang="en-US" dirty="0" err="1"/>
              <a:t>sonrasında</a:t>
            </a:r>
            <a:r>
              <a:rPr lang="en-US" dirty="0"/>
              <a:t> </a:t>
            </a:r>
            <a:r>
              <a:rPr lang="en-US" dirty="0" err="1"/>
              <a:t>partinin</a:t>
            </a:r>
            <a:r>
              <a:rPr lang="en-US" dirty="0"/>
              <a:t> </a:t>
            </a:r>
            <a:r>
              <a:rPr lang="en-US" dirty="0" err="1"/>
              <a:t>sembol</a:t>
            </a:r>
            <a:r>
              <a:rPr lang="en-US" dirty="0"/>
              <a:t> </a:t>
            </a:r>
            <a:r>
              <a:rPr lang="en-US" dirty="0" err="1"/>
              <a:t>isimlerinden</a:t>
            </a:r>
            <a:r>
              <a:rPr lang="en-US" dirty="0"/>
              <a:t> Tony </a:t>
            </a:r>
            <a:r>
              <a:rPr lang="en-US" dirty="0" err="1"/>
              <a:t>Benn’in</a:t>
            </a:r>
            <a:r>
              <a:rPr lang="en-US" dirty="0"/>
              <a:t> </a:t>
            </a:r>
            <a:r>
              <a:rPr lang="en-US" dirty="0" err="1"/>
              <a:t>övgü</a:t>
            </a:r>
            <a:r>
              <a:rPr lang="en-US" dirty="0"/>
              <a:t> </a:t>
            </a:r>
            <a:r>
              <a:rPr lang="en-US" dirty="0" err="1"/>
              <a:t>dolu</a:t>
            </a:r>
            <a:r>
              <a:rPr lang="en-US" dirty="0"/>
              <a:t> </a:t>
            </a:r>
            <a:r>
              <a:rPr lang="en-US" dirty="0" err="1"/>
              <a:t>sözlerine</a:t>
            </a:r>
            <a:r>
              <a:rPr lang="en-US" dirty="0"/>
              <a:t> </a:t>
            </a:r>
            <a:r>
              <a:rPr lang="en-US" dirty="0" err="1"/>
              <a:t>vurgu</a:t>
            </a:r>
            <a:r>
              <a:rPr lang="en-US" dirty="0"/>
              <a:t> </a:t>
            </a:r>
            <a:r>
              <a:rPr lang="en-US" dirty="0" err="1" smtClean="0"/>
              <a:t>yapmaktadır</a:t>
            </a:r>
            <a:r>
              <a:rPr lang="en-US" dirty="0" smtClean="0"/>
              <a:t>.</a:t>
            </a:r>
            <a:r>
              <a:rPr lang="en-US" dirty="0"/>
              <a:t> </a:t>
            </a:r>
            <a:endParaRPr lang="tr-TR" dirty="0" smtClean="0"/>
          </a:p>
          <a:p>
            <a:pPr algn="just"/>
            <a:r>
              <a:rPr lang="en-US" dirty="0" smtClean="0"/>
              <a:t>Bu </a:t>
            </a:r>
            <a:r>
              <a:rPr lang="en-US" dirty="0" err="1"/>
              <a:t>bağlamda</a:t>
            </a:r>
            <a:r>
              <a:rPr lang="en-US" dirty="0"/>
              <a:t>, Benn, Clement Attlee </a:t>
            </a:r>
            <a:r>
              <a:rPr lang="en-US" dirty="0" err="1"/>
              <a:t>ve</a:t>
            </a:r>
            <a:r>
              <a:rPr lang="en-US" dirty="0"/>
              <a:t> Harold Wilson </a:t>
            </a:r>
            <a:r>
              <a:rPr lang="en-US" dirty="0" err="1"/>
              <a:t>dönemlerinde</a:t>
            </a:r>
            <a:r>
              <a:rPr lang="en-US" dirty="0"/>
              <a:t> de </a:t>
            </a:r>
            <a:r>
              <a:rPr lang="en-US" dirty="0" err="1"/>
              <a:t>aslında</a:t>
            </a:r>
            <a:r>
              <a:rPr lang="en-US" dirty="0"/>
              <a:t> </a:t>
            </a:r>
            <a:r>
              <a:rPr lang="en-US" dirty="0" err="1"/>
              <a:t>partinin</a:t>
            </a:r>
            <a:r>
              <a:rPr lang="en-US" dirty="0"/>
              <a:t> </a:t>
            </a:r>
            <a:r>
              <a:rPr lang="en-US" dirty="0" err="1"/>
              <a:t>sağ</a:t>
            </a:r>
            <a:r>
              <a:rPr lang="en-US" dirty="0"/>
              <a:t> </a:t>
            </a:r>
            <a:r>
              <a:rPr lang="en-US" dirty="0" err="1"/>
              <a:t>ve</a:t>
            </a:r>
            <a:r>
              <a:rPr lang="en-US" dirty="0"/>
              <a:t> sol </a:t>
            </a:r>
            <a:r>
              <a:rPr lang="en-US" dirty="0" err="1"/>
              <a:t>kanatları</a:t>
            </a:r>
            <a:r>
              <a:rPr lang="en-US" dirty="0"/>
              <a:t> </a:t>
            </a:r>
            <a:r>
              <a:rPr lang="en-US" dirty="0" err="1"/>
              <a:t>arasında</a:t>
            </a:r>
            <a:r>
              <a:rPr lang="en-US" dirty="0"/>
              <a:t> </a:t>
            </a:r>
            <a:r>
              <a:rPr lang="en-US" dirty="0" err="1"/>
              <a:t>dayanışmanın</a:t>
            </a:r>
            <a:r>
              <a:rPr lang="en-US" dirty="0"/>
              <a:t> </a:t>
            </a:r>
            <a:r>
              <a:rPr lang="en-US" dirty="0" err="1"/>
              <a:t>olduğunu</a:t>
            </a:r>
            <a:r>
              <a:rPr lang="en-US" dirty="0"/>
              <a:t> </a:t>
            </a:r>
            <a:r>
              <a:rPr lang="en-US" dirty="0" err="1"/>
              <a:t>ve</a:t>
            </a:r>
            <a:r>
              <a:rPr lang="en-US" dirty="0"/>
              <a:t> John </a:t>
            </a:r>
            <a:r>
              <a:rPr lang="en-US" dirty="0" err="1"/>
              <a:t>Smith’in</a:t>
            </a:r>
            <a:r>
              <a:rPr lang="en-US" dirty="0"/>
              <a:t> de </a:t>
            </a:r>
            <a:r>
              <a:rPr lang="en-US" dirty="0" err="1"/>
              <a:t>kötü</a:t>
            </a:r>
            <a:r>
              <a:rPr lang="en-US" dirty="0"/>
              <a:t> </a:t>
            </a:r>
            <a:r>
              <a:rPr lang="en-US" dirty="0" err="1"/>
              <a:t>geçen</a:t>
            </a:r>
            <a:r>
              <a:rPr lang="en-US" dirty="0"/>
              <a:t> 1980’lerden </a:t>
            </a:r>
            <a:r>
              <a:rPr lang="en-US" dirty="0" err="1"/>
              <a:t>sonra</a:t>
            </a:r>
            <a:r>
              <a:rPr lang="en-US" dirty="0"/>
              <a:t> </a:t>
            </a:r>
            <a:r>
              <a:rPr lang="en-US" dirty="0" err="1"/>
              <a:t>bunu</a:t>
            </a:r>
            <a:r>
              <a:rPr lang="en-US" dirty="0"/>
              <a:t> </a:t>
            </a:r>
            <a:r>
              <a:rPr lang="en-US" dirty="0" err="1"/>
              <a:t>sağlamayı</a:t>
            </a:r>
            <a:r>
              <a:rPr lang="en-US" dirty="0"/>
              <a:t> </a:t>
            </a:r>
            <a:r>
              <a:rPr lang="en-US" dirty="0" err="1"/>
              <a:t>başardığını</a:t>
            </a:r>
            <a:r>
              <a:rPr lang="en-US" dirty="0"/>
              <a:t> </a:t>
            </a:r>
            <a:r>
              <a:rPr lang="en-US" dirty="0" err="1" smtClean="0"/>
              <a:t>söylemiştir</a:t>
            </a:r>
            <a:r>
              <a:rPr lang="en-US" dirty="0" smtClean="0"/>
              <a:t>.</a:t>
            </a:r>
            <a:endParaRPr lang="en-US" dirty="0"/>
          </a:p>
        </p:txBody>
      </p:sp>
      <p:pic>
        <p:nvPicPr>
          <p:cNvPr id="30722" name="Picture 2" descr="http://politikaakademisi.org/wp-content/uploads/John_Smith_Labour-300x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5094" y="231859"/>
            <a:ext cx="2230454" cy="140038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15</a:t>
            </a:fld>
            <a:endParaRPr lang="en-US" dirty="0"/>
          </a:p>
        </p:txBody>
      </p:sp>
      <p:sp>
        <p:nvSpPr>
          <p:cNvPr id="6" name="AutoShape 4" descr="Jeremy Corbyn - Wikipedia"/>
          <p:cNvSpPr>
            <a:spLocks noChangeAspect="1" noChangeArrowheads="1"/>
          </p:cNvSpPr>
          <p:nvPr/>
        </p:nvSpPr>
        <p:spPr bwMode="auto">
          <a:xfrm>
            <a:off x="155575" y="-928688"/>
            <a:ext cx="1457325"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3613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4590"/>
            <a:ext cx="9601200" cy="617622"/>
          </a:xfrm>
        </p:spPr>
        <p:txBody>
          <a:bodyPr>
            <a:normAutofit fontScale="90000"/>
          </a:bodyPr>
          <a:lstStyle/>
          <a:p>
            <a:r>
              <a:rPr lang="tr-TR" dirty="0"/>
              <a:t>PARTİNİN </a:t>
            </a:r>
            <a:r>
              <a:rPr lang="tr-TR" dirty="0" smtClean="0"/>
              <a:t>TARİHİ-İKTİDAR</a:t>
            </a:r>
            <a:endParaRPr lang="en-US" dirty="0"/>
          </a:p>
        </p:txBody>
      </p:sp>
      <p:sp>
        <p:nvSpPr>
          <p:cNvPr id="3" name="Content Placeholder 2"/>
          <p:cNvSpPr>
            <a:spLocks noGrp="1"/>
          </p:cNvSpPr>
          <p:nvPr>
            <p:ph idx="1"/>
          </p:nvPr>
        </p:nvSpPr>
        <p:spPr>
          <a:xfrm>
            <a:off x="902368" y="1246463"/>
            <a:ext cx="11201400" cy="5611537"/>
          </a:xfrm>
        </p:spPr>
        <p:txBody>
          <a:bodyPr>
            <a:normAutofit fontScale="85000" lnSpcReduction="20000"/>
          </a:bodyPr>
          <a:lstStyle/>
          <a:p>
            <a:pPr algn="just"/>
            <a:r>
              <a:rPr lang="en-US" dirty="0"/>
              <a:t>John </a:t>
            </a:r>
            <a:r>
              <a:rPr lang="en-US" dirty="0" err="1"/>
              <a:t>Smith’ten</a:t>
            </a:r>
            <a:r>
              <a:rPr lang="en-US" dirty="0"/>
              <a:t> </a:t>
            </a:r>
            <a:r>
              <a:rPr lang="en-US" dirty="0" err="1"/>
              <a:t>sonra</a:t>
            </a:r>
            <a:r>
              <a:rPr lang="en-US" dirty="0"/>
              <a:t> </a:t>
            </a:r>
            <a:r>
              <a:rPr lang="en-US" dirty="0" err="1"/>
              <a:t>başa</a:t>
            </a:r>
            <a:r>
              <a:rPr lang="en-US" dirty="0"/>
              <a:t> </a:t>
            </a:r>
            <a:r>
              <a:rPr lang="en-US" dirty="0" err="1"/>
              <a:t>geçen</a:t>
            </a:r>
            <a:r>
              <a:rPr lang="en-US" dirty="0"/>
              <a:t> Tony Blair </a:t>
            </a:r>
            <a:r>
              <a:rPr lang="en-US" dirty="0" err="1"/>
              <a:t>ise</a:t>
            </a:r>
            <a:r>
              <a:rPr lang="en-US" dirty="0"/>
              <a:t> (1953-), </a:t>
            </a:r>
            <a:r>
              <a:rPr lang="en-US" dirty="0" err="1"/>
              <a:t>sandık</a:t>
            </a:r>
            <a:r>
              <a:rPr lang="en-US" dirty="0"/>
              <a:t> </a:t>
            </a:r>
            <a:r>
              <a:rPr lang="en-US" dirty="0" err="1"/>
              <a:t>performansı</a:t>
            </a:r>
            <a:r>
              <a:rPr lang="en-US" dirty="0"/>
              <a:t> </a:t>
            </a:r>
            <a:r>
              <a:rPr lang="en-US" dirty="0" err="1"/>
              <a:t>anlamında</a:t>
            </a:r>
            <a:r>
              <a:rPr lang="en-US" dirty="0"/>
              <a:t> </a:t>
            </a:r>
            <a:r>
              <a:rPr lang="en-US" dirty="0" err="1"/>
              <a:t>parti</a:t>
            </a:r>
            <a:r>
              <a:rPr lang="en-US" dirty="0"/>
              <a:t> </a:t>
            </a:r>
            <a:r>
              <a:rPr lang="en-US" dirty="0" err="1"/>
              <a:t>tarihinin</a:t>
            </a:r>
            <a:r>
              <a:rPr lang="en-US" dirty="0"/>
              <a:t> </a:t>
            </a:r>
            <a:r>
              <a:rPr lang="en-US" dirty="0" err="1"/>
              <a:t>en</a:t>
            </a:r>
            <a:r>
              <a:rPr lang="en-US" dirty="0"/>
              <a:t> </a:t>
            </a:r>
            <a:r>
              <a:rPr lang="en-US" dirty="0" err="1"/>
              <a:t>başarılı</a:t>
            </a:r>
            <a:r>
              <a:rPr lang="en-US" dirty="0"/>
              <a:t> </a:t>
            </a:r>
            <a:r>
              <a:rPr lang="en-US" dirty="0" err="1"/>
              <a:t>lideri</a:t>
            </a:r>
            <a:r>
              <a:rPr lang="en-US" dirty="0"/>
              <a:t> </a:t>
            </a:r>
            <a:r>
              <a:rPr lang="en-US" dirty="0" err="1"/>
              <a:t>olmuş</a:t>
            </a:r>
            <a:r>
              <a:rPr lang="en-US" dirty="0"/>
              <a:t> </a:t>
            </a:r>
            <a:r>
              <a:rPr lang="en-US" dirty="0" err="1"/>
              <a:t>ve</a:t>
            </a:r>
            <a:r>
              <a:rPr lang="en-US" dirty="0"/>
              <a:t> </a:t>
            </a:r>
            <a:r>
              <a:rPr lang="en-US" b="1" dirty="0">
                <a:solidFill>
                  <a:srgbClr val="FF0000"/>
                </a:solidFill>
              </a:rPr>
              <a:t>1997, 2001 </a:t>
            </a:r>
            <a:r>
              <a:rPr lang="en-US" b="1" dirty="0" err="1">
                <a:solidFill>
                  <a:srgbClr val="FF0000"/>
                </a:solidFill>
              </a:rPr>
              <a:t>ve</a:t>
            </a:r>
            <a:r>
              <a:rPr lang="en-US" b="1" dirty="0">
                <a:solidFill>
                  <a:srgbClr val="FF0000"/>
                </a:solidFill>
              </a:rPr>
              <a:t> 2005 </a:t>
            </a:r>
            <a:r>
              <a:rPr lang="en-US" b="1" dirty="0" err="1">
                <a:solidFill>
                  <a:srgbClr val="FF0000"/>
                </a:solidFill>
              </a:rPr>
              <a:t>genel</a:t>
            </a:r>
            <a:r>
              <a:rPr lang="en-US" b="1" dirty="0">
                <a:solidFill>
                  <a:srgbClr val="FF0000"/>
                </a:solidFill>
              </a:rPr>
              <a:t> </a:t>
            </a:r>
            <a:r>
              <a:rPr lang="en-US" b="1" dirty="0" err="1">
                <a:solidFill>
                  <a:srgbClr val="FF0000"/>
                </a:solidFill>
              </a:rPr>
              <a:t>seçimlerinde</a:t>
            </a:r>
            <a:r>
              <a:rPr lang="en-US" b="1" dirty="0">
                <a:solidFill>
                  <a:srgbClr val="FF0000"/>
                </a:solidFill>
              </a:rPr>
              <a:t> </a:t>
            </a:r>
            <a:r>
              <a:rPr lang="en-US" b="1" dirty="0" err="1">
                <a:solidFill>
                  <a:srgbClr val="FF0000"/>
                </a:solidFill>
              </a:rPr>
              <a:t>üst</a:t>
            </a:r>
            <a:r>
              <a:rPr lang="en-US" b="1" dirty="0">
                <a:solidFill>
                  <a:srgbClr val="FF0000"/>
                </a:solidFill>
              </a:rPr>
              <a:t> </a:t>
            </a:r>
            <a:r>
              <a:rPr lang="en-US" b="1" dirty="0" err="1">
                <a:solidFill>
                  <a:srgbClr val="FF0000"/>
                </a:solidFill>
              </a:rPr>
              <a:t>üste</a:t>
            </a:r>
            <a:r>
              <a:rPr lang="en-US" b="1" dirty="0">
                <a:solidFill>
                  <a:srgbClr val="FF0000"/>
                </a:solidFill>
              </a:rPr>
              <a:t> </a:t>
            </a:r>
            <a:r>
              <a:rPr lang="en-US" b="1" dirty="0" err="1">
                <a:solidFill>
                  <a:srgbClr val="FF0000"/>
                </a:solidFill>
              </a:rPr>
              <a:t>üç</a:t>
            </a:r>
            <a:r>
              <a:rPr lang="en-US" b="1" dirty="0">
                <a:solidFill>
                  <a:srgbClr val="FF0000"/>
                </a:solidFill>
              </a:rPr>
              <a:t> </a:t>
            </a:r>
            <a:r>
              <a:rPr lang="en-US" b="1" dirty="0" err="1">
                <a:solidFill>
                  <a:srgbClr val="FF0000"/>
                </a:solidFill>
              </a:rPr>
              <a:t>defa</a:t>
            </a:r>
            <a:r>
              <a:rPr lang="en-US" b="1" dirty="0">
                <a:solidFill>
                  <a:srgbClr val="FF0000"/>
                </a:solidFill>
              </a:rPr>
              <a:t> </a:t>
            </a:r>
            <a:r>
              <a:rPr lang="en-US" b="1" dirty="0" err="1">
                <a:solidFill>
                  <a:srgbClr val="FF0000"/>
                </a:solidFill>
              </a:rPr>
              <a:t>Başbakan</a:t>
            </a:r>
            <a:r>
              <a:rPr lang="en-US" b="1" dirty="0">
                <a:solidFill>
                  <a:srgbClr val="FF0000"/>
                </a:solidFill>
              </a:rPr>
              <a:t> </a:t>
            </a:r>
            <a:r>
              <a:rPr lang="en-US" b="1" dirty="0" err="1">
                <a:solidFill>
                  <a:srgbClr val="FF0000"/>
                </a:solidFill>
              </a:rPr>
              <a:t>seçilmiştir</a:t>
            </a:r>
            <a:r>
              <a:rPr lang="en-US" b="1" dirty="0" smtClean="0">
                <a:solidFill>
                  <a:srgbClr val="FF0000"/>
                </a:solidFill>
              </a:rPr>
              <a:t>.</a:t>
            </a:r>
            <a:endParaRPr lang="tr-TR" b="1" dirty="0" smtClean="0">
              <a:solidFill>
                <a:srgbClr val="FF0000"/>
              </a:solidFill>
            </a:endParaRPr>
          </a:p>
          <a:p>
            <a:pPr algn="just"/>
            <a:r>
              <a:rPr lang="en-US" b="1" dirty="0" smtClean="0">
                <a:solidFill>
                  <a:srgbClr val="FF0000"/>
                </a:solidFill>
              </a:rPr>
              <a:t> </a:t>
            </a:r>
            <a:r>
              <a:rPr lang="en-US" dirty="0"/>
              <a:t>Bu </a:t>
            </a:r>
            <a:r>
              <a:rPr lang="en-US" dirty="0" err="1"/>
              <a:t>dönemde</a:t>
            </a:r>
            <a:r>
              <a:rPr lang="en-US" dirty="0"/>
              <a:t>, London School of </a:t>
            </a:r>
            <a:r>
              <a:rPr lang="en-US" dirty="0" err="1"/>
              <a:t>Economics’de</a:t>
            </a:r>
            <a:r>
              <a:rPr lang="en-US" dirty="0"/>
              <a:t> </a:t>
            </a:r>
            <a:r>
              <a:rPr lang="en-US" dirty="0" err="1"/>
              <a:t>ders</a:t>
            </a:r>
            <a:r>
              <a:rPr lang="en-US" dirty="0"/>
              <a:t> </a:t>
            </a:r>
            <a:r>
              <a:rPr lang="en-US" dirty="0" err="1"/>
              <a:t>veren</a:t>
            </a:r>
            <a:r>
              <a:rPr lang="en-US" dirty="0"/>
              <a:t> </a:t>
            </a:r>
            <a:r>
              <a:rPr lang="en-US" dirty="0" err="1"/>
              <a:t>sosyolog</a:t>
            </a:r>
            <a:r>
              <a:rPr lang="en-US" dirty="0"/>
              <a:t> Anthony </a:t>
            </a:r>
            <a:r>
              <a:rPr lang="en-US" dirty="0" err="1"/>
              <a:t>Giddens’ın</a:t>
            </a:r>
            <a:r>
              <a:rPr lang="en-US" dirty="0"/>
              <a:t> “</a:t>
            </a:r>
            <a:r>
              <a:rPr lang="en-US" dirty="0" err="1"/>
              <a:t>Üçüncü</a:t>
            </a:r>
            <a:r>
              <a:rPr lang="en-US" dirty="0"/>
              <a:t> </a:t>
            </a:r>
            <a:r>
              <a:rPr lang="en-US" dirty="0" err="1"/>
              <a:t>Yol</a:t>
            </a:r>
            <a:r>
              <a:rPr lang="en-US" dirty="0"/>
              <a:t>” (</a:t>
            </a:r>
            <a:r>
              <a:rPr lang="en-US" i="1" dirty="0"/>
              <a:t>Third Way</a:t>
            </a:r>
            <a:r>
              <a:rPr lang="en-US" dirty="0"/>
              <a:t>) </a:t>
            </a:r>
            <a:r>
              <a:rPr lang="en-US" dirty="0" err="1"/>
              <a:t>yaklaşımı</a:t>
            </a:r>
            <a:r>
              <a:rPr lang="en-US" dirty="0"/>
              <a:t> </a:t>
            </a:r>
            <a:r>
              <a:rPr lang="en-US" dirty="0" err="1"/>
              <a:t>çerçevesinde</a:t>
            </a:r>
            <a:r>
              <a:rPr lang="en-US" dirty="0"/>
              <a:t> </a:t>
            </a:r>
            <a:r>
              <a:rPr lang="en-US" dirty="0" err="1"/>
              <a:t>Avrupa</a:t>
            </a:r>
            <a:r>
              <a:rPr lang="en-US" dirty="0"/>
              <a:t> </a:t>
            </a:r>
            <a:r>
              <a:rPr lang="en-US" dirty="0" err="1"/>
              <a:t>Birliği</a:t>
            </a:r>
            <a:r>
              <a:rPr lang="en-US" dirty="0"/>
              <a:t> </a:t>
            </a:r>
            <a:r>
              <a:rPr lang="en-US" dirty="0" err="1"/>
              <a:t>yanlısı</a:t>
            </a:r>
            <a:r>
              <a:rPr lang="en-US" dirty="0"/>
              <a:t>, </a:t>
            </a:r>
            <a:r>
              <a:rPr lang="en-US" dirty="0" err="1"/>
              <a:t>merkeze</a:t>
            </a:r>
            <a:r>
              <a:rPr lang="en-US" dirty="0"/>
              <a:t> </a:t>
            </a:r>
            <a:r>
              <a:rPr lang="en-US" dirty="0" err="1"/>
              <a:t>yanaşmaktan</a:t>
            </a:r>
            <a:r>
              <a:rPr lang="en-US" dirty="0"/>
              <a:t> </a:t>
            </a:r>
            <a:r>
              <a:rPr lang="en-US" dirty="0" err="1"/>
              <a:t>çekinmeyen</a:t>
            </a:r>
            <a:r>
              <a:rPr lang="en-US" dirty="0"/>
              <a:t> </a:t>
            </a:r>
            <a:r>
              <a:rPr lang="en-US" dirty="0" err="1"/>
              <a:t>ve</a:t>
            </a:r>
            <a:r>
              <a:rPr lang="en-US" dirty="0"/>
              <a:t> </a:t>
            </a:r>
            <a:r>
              <a:rPr lang="en-US" dirty="0" err="1"/>
              <a:t>piyasa</a:t>
            </a:r>
            <a:r>
              <a:rPr lang="en-US" dirty="0"/>
              <a:t> </a:t>
            </a:r>
            <a:r>
              <a:rPr lang="en-US" dirty="0" err="1"/>
              <a:t>ekonomisini</a:t>
            </a:r>
            <a:r>
              <a:rPr lang="en-US" dirty="0"/>
              <a:t> </a:t>
            </a:r>
            <a:r>
              <a:rPr lang="en-US" dirty="0" err="1"/>
              <a:t>destekleyen</a:t>
            </a:r>
            <a:r>
              <a:rPr lang="en-US" dirty="0"/>
              <a:t> </a:t>
            </a:r>
            <a:r>
              <a:rPr lang="en-US" dirty="0" err="1"/>
              <a:t>bir</a:t>
            </a:r>
            <a:r>
              <a:rPr lang="en-US" dirty="0"/>
              <a:t> </a:t>
            </a:r>
            <a:r>
              <a:rPr lang="en-US" dirty="0" err="1"/>
              <a:t>tutum</a:t>
            </a:r>
            <a:r>
              <a:rPr lang="en-US" dirty="0"/>
              <a:t> </a:t>
            </a:r>
            <a:r>
              <a:rPr lang="en-US" dirty="0" err="1"/>
              <a:t>alan</a:t>
            </a:r>
            <a:r>
              <a:rPr lang="en-US" dirty="0"/>
              <a:t> </a:t>
            </a:r>
            <a:r>
              <a:rPr lang="en-US" dirty="0" err="1" smtClean="0"/>
              <a:t>parti</a:t>
            </a:r>
            <a:r>
              <a:rPr lang="en-US" dirty="0" smtClean="0"/>
              <a:t> </a:t>
            </a:r>
            <a:r>
              <a:rPr lang="en-US" dirty="0" err="1"/>
              <a:t>bu</a:t>
            </a:r>
            <a:r>
              <a:rPr lang="en-US" dirty="0"/>
              <a:t> </a:t>
            </a:r>
            <a:r>
              <a:rPr lang="en-US" dirty="0" err="1"/>
              <a:t>sayede</a:t>
            </a:r>
            <a:r>
              <a:rPr lang="en-US" dirty="0"/>
              <a:t> -</a:t>
            </a:r>
            <a:r>
              <a:rPr lang="en-US" dirty="0" err="1"/>
              <a:t>ABD’deki</a:t>
            </a:r>
            <a:r>
              <a:rPr lang="en-US" dirty="0"/>
              <a:t> Bill Clinton </a:t>
            </a:r>
            <a:r>
              <a:rPr lang="en-US" dirty="0" err="1"/>
              <a:t>rüzgârından</a:t>
            </a:r>
            <a:r>
              <a:rPr lang="en-US" dirty="0"/>
              <a:t> da </a:t>
            </a:r>
            <a:r>
              <a:rPr lang="en-US" dirty="0" err="1"/>
              <a:t>destek</a:t>
            </a:r>
            <a:r>
              <a:rPr lang="en-US" dirty="0"/>
              <a:t> </a:t>
            </a:r>
            <a:r>
              <a:rPr lang="en-US" dirty="0" err="1"/>
              <a:t>alarak</a:t>
            </a:r>
            <a:r>
              <a:rPr lang="en-US" dirty="0"/>
              <a:t>- </a:t>
            </a:r>
            <a:r>
              <a:rPr lang="en-US" dirty="0" err="1"/>
              <a:t>çok</a:t>
            </a:r>
            <a:r>
              <a:rPr lang="en-US" dirty="0"/>
              <a:t> </a:t>
            </a:r>
            <a:r>
              <a:rPr lang="en-US" dirty="0" err="1"/>
              <a:t>başarılı</a:t>
            </a:r>
            <a:r>
              <a:rPr lang="en-US" dirty="0"/>
              <a:t> </a:t>
            </a:r>
            <a:r>
              <a:rPr lang="en-US" dirty="0" err="1"/>
              <a:t>olmuştur</a:t>
            </a:r>
            <a:r>
              <a:rPr lang="en-US" dirty="0"/>
              <a:t>. </a:t>
            </a:r>
            <a:endParaRPr lang="tr-TR" dirty="0" smtClean="0"/>
          </a:p>
          <a:p>
            <a:pPr algn="just"/>
            <a:r>
              <a:rPr lang="en-US" dirty="0" smtClean="0"/>
              <a:t>“</a:t>
            </a:r>
            <a:r>
              <a:rPr lang="en-US" dirty="0" err="1"/>
              <a:t>Yeni</a:t>
            </a:r>
            <a:r>
              <a:rPr lang="en-US" dirty="0"/>
              <a:t> Sol” (</a:t>
            </a:r>
            <a:r>
              <a:rPr lang="en-US" i="1" dirty="0"/>
              <a:t>New </a:t>
            </a:r>
            <a:r>
              <a:rPr lang="en-US" i="1" dirty="0" err="1"/>
              <a:t>Labour</a:t>
            </a:r>
            <a:r>
              <a:rPr lang="en-US" dirty="0"/>
              <a:t>) </a:t>
            </a:r>
            <a:r>
              <a:rPr lang="en-US" dirty="0" err="1"/>
              <a:t>adı</a:t>
            </a:r>
            <a:r>
              <a:rPr lang="en-US" dirty="0"/>
              <a:t> </a:t>
            </a:r>
            <a:r>
              <a:rPr lang="en-US" dirty="0" err="1"/>
              <a:t>verilen</a:t>
            </a:r>
            <a:r>
              <a:rPr lang="en-US" dirty="0"/>
              <a:t> </a:t>
            </a:r>
            <a:r>
              <a:rPr lang="en-US" dirty="0" err="1"/>
              <a:t>bu</a:t>
            </a:r>
            <a:r>
              <a:rPr lang="en-US" dirty="0"/>
              <a:t> </a:t>
            </a:r>
            <a:r>
              <a:rPr lang="en-US" dirty="0" err="1"/>
              <a:t>yaklaşımda</a:t>
            </a:r>
            <a:r>
              <a:rPr lang="en-US" dirty="0"/>
              <a:t> </a:t>
            </a:r>
            <a:r>
              <a:rPr lang="en-US" b="1" dirty="0" err="1">
                <a:solidFill>
                  <a:srgbClr val="FF0000"/>
                </a:solidFill>
              </a:rPr>
              <a:t>ideolojik</a:t>
            </a:r>
            <a:r>
              <a:rPr lang="en-US" b="1" dirty="0">
                <a:solidFill>
                  <a:srgbClr val="FF0000"/>
                </a:solidFill>
              </a:rPr>
              <a:t>/</a:t>
            </a:r>
            <a:r>
              <a:rPr lang="en-US" b="1" dirty="0" err="1">
                <a:solidFill>
                  <a:srgbClr val="FF0000"/>
                </a:solidFill>
              </a:rPr>
              <a:t>teorik</a:t>
            </a:r>
            <a:r>
              <a:rPr lang="en-US" b="1" dirty="0">
                <a:solidFill>
                  <a:srgbClr val="FF0000"/>
                </a:solidFill>
              </a:rPr>
              <a:t> </a:t>
            </a:r>
            <a:r>
              <a:rPr lang="en-US" b="1" dirty="0" err="1">
                <a:solidFill>
                  <a:srgbClr val="FF0000"/>
                </a:solidFill>
              </a:rPr>
              <a:t>liderliği</a:t>
            </a:r>
            <a:r>
              <a:rPr lang="en-US" b="1" dirty="0">
                <a:solidFill>
                  <a:srgbClr val="FF0000"/>
                </a:solidFill>
              </a:rPr>
              <a:t> Anthony Giddens </a:t>
            </a:r>
            <a:r>
              <a:rPr lang="en-US" b="1" dirty="0" err="1">
                <a:solidFill>
                  <a:srgbClr val="FF0000"/>
                </a:solidFill>
              </a:rPr>
              <a:t>üstlenirken</a:t>
            </a:r>
            <a:r>
              <a:rPr lang="en-US" b="1" dirty="0">
                <a:solidFill>
                  <a:srgbClr val="FF0000"/>
                </a:solidFill>
              </a:rPr>
              <a:t>, </a:t>
            </a:r>
            <a:r>
              <a:rPr lang="en-US" b="1" dirty="0" err="1">
                <a:solidFill>
                  <a:srgbClr val="FF0000"/>
                </a:solidFill>
              </a:rPr>
              <a:t>pratikte</a:t>
            </a:r>
            <a:r>
              <a:rPr lang="en-US" b="1" dirty="0">
                <a:solidFill>
                  <a:srgbClr val="FF0000"/>
                </a:solidFill>
              </a:rPr>
              <a:t> de Tony Blair </a:t>
            </a:r>
            <a:r>
              <a:rPr lang="en-US" b="1" dirty="0" err="1">
                <a:solidFill>
                  <a:srgbClr val="FF0000"/>
                </a:solidFill>
              </a:rPr>
              <a:t>gibi</a:t>
            </a:r>
            <a:r>
              <a:rPr lang="en-US" b="1" dirty="0">
                <a:solidFill>
                  <a:srgbClr val="FF0000"/>
                </a:solidFill>
              </a:rPr>
              <a:t> </a:t>
            </a:r>
            <a:r>
              <a:rPr lang="en-US" b="1" dirty="0" err="1">
                <a:solidFill>
                  <a:srgbClr val="FF0000"/>
                </a:solidFill>
              </a:rPr>
              <a:t>karizmatik</a:t>
            </a:r>
            <a:r>
              <a:rPr lang="en-US" b="1" dirty="0">
                <a:solidFill>
                  <a:srgbClr val="FF0000"/>
                </a:solidFill>
              </a:rPr>
              <a:t> </a:t>
            </a:r>
            <a:r>
              <a:rPr lang="en-US" b="1" dirty="0" err="1">
                <a:solidFill>
                  <a:srgbClr val="FF0000"/>
                </a:solidFill>
              </a:rPr>
              <a:t>bir</a:t>
            </a:r>
            <a:r>
              <a:rPr lang="en-US" b="1" dirty="0">
                <a:solidFill>
                  <a:srgbClr val="FF0000"/>
                </a:solidFill>
              </a:rPr>
              <a:t> </a:t>
            </a:r>
            <a:r>
              <a:rPr lang="en-US" b="1" dirty="0" err="1">
                <a:solidFill>
                  <a:srgbClr val="FF0000"/>
                </a:solidFill>
              </a:rPr>
              <a:t>lider</a:t>
            </a:r>
            <a:r>
              <a:rPr lang="en-US" b="1" dirty="0">
                <a:solidFill>
                  <a:srgbClr val="FF0000"/>
                </a:solidFill>
              </a:rPr>
              <a:t> </a:t>
            </a:r>
            <a:r>
              <a:rPr lang="en-US" b="1" dirty="0" err="1">
                <a:solidFill>
                  <a:srgbClr val="FF0000"/>
                </a:solidFill>
              </a:rPr>
              <a:t>ve</a:t>
            </a:r>
            <a:r>
              <a:rPr lang="en-US" b="1" dirty="0">
                <a:solidFill>
                  <a:srgbClr val="FF0000"/>
                </a:solidFill>
              </a:rPr>
              <a:t> </a:t>
            </a:r>
            <a:r>
              <a:rPr lang="en-US" b="1" dirty="0" err="1">
                <a:solidFill>
                  <a:srgbClr val="FF0000"/>
                </a:solidFill>
              </a:rPr>
              <a:t>etkileyici</a:t>
            </a:r>
            <a:r>
              <a:rPr lang="en-US" b="1" dirty="0">
                <a:solidFill>
                  <a:srgbClr val="FF0000"/>
                </a:solidFill>
              </a:rPr>
              <a:t> </a:t>
            </a:r>
            <a:r>
              <a:rPr lang="en-US" b="1" dirty="0" err="1">
                <a:solidFill>
                  <a:srgbClr val="FF0000"/>
                </a:solidFill>
              </a:rPr>
              <a:t>bir</a:t>
            </a:r>
            <a:r>
              <a:rPr lang="en-US" b="1" dirty="0">
                <a:solidFill>
                  <a:srgbClr val="FF0000"/>
                </a:solidFill>
              </a:rPr>
              <a:t> </a:t>
            </a:r>
            <a:r>
              <a:rPr lang="en-US" b="1" dirty="0" err="1">
                <a:solidFill>
                  <a:srgbClr val="FF0000"/>
                </a:solidFill>
              </a:rPr>
              <a:t>hatip</a:t>
            </a:r>
            <a:r>
              <a:rPr lang="en-US" b="1" dirty="0">
                <a:solidFill>
                  <a:srgbClr val="FF0000"/>
                </a:solidFill>
              </a:rPr>
              <a:t> </a:t>
            </a:r>
            <a:r>
              <a:rPr lang="en-US" b="1" dirty="0" err="1">
                <a:solidFill>
                  <a:srgbClr val="FF0000"/>
                </a:solidFill>
              </a:rPr>
              <a:t>bulunmuş</a:t>
            </a:r>
            <a:r>
              <a:rPr lang="en-US" b="1" dirty="0">
                <a:solidFill>
                  <a:srgbClr val="FF0000"/>
                </a:solidFill>
              </a:rPr>
              <a:t> </a:t>
            </a:r>
            <a:r>
              <a:rPr lang="en-US" b="1" dirty="0" err="1">
                <a:solidFill>
                  <a:srgbClr val="FF0000"/>
                </a:solidFill>
              </a:rPr>
              <a:t>ve</a:t>
            </a:r>
            <a:r>
              <a:rPr lang="en-US" b="1" dirty="0">
                <a:solidFill>
                  <a:srgbClr val="FF0000"/>
                </a:solidFill>
              </a:rPr>
              <a:t> </a:t>
            </a:r>
            <a:r>
              <a:rPr lang="en-US" b="1" dirty="0" err="1">
                <a:solidFill>
                  <a:srgbClr val="FF0000"/>
                </a:solidFill>
              </a:rPr>
              <a:t>bu</a:t>
            </a:r>
            <a:r>
              <a:rPr lang="en-US" b="1" dirty="0">
                <a:solidFill>
                  <a:srgbClr val="FF0000"/>
                </a:solidFill>
              </a:rPr>
              <a:t> </a:t>
            </a:r>
            <a:r>
              <a:rPr lang="en-US" b="1" dirty="0" err="1">
                <a:solidFill>
                  <a:srgbClr val="FF0000"/>
                </a:solidFill>
              </a:rPr>
              <a:t>sayede</a:t>
            </a:r>
            <a:r>
              <a:rPr lang="en-US" b="1" dirty="0">
                <a:solidFill>
                  <a:srgbClr val="FF0000"/>
                </a:solidFill>
              </a:rPr>
              <a:t> 1997-2010 </a:t>
            </a:r>
            <a:r>
              <a:rPr lang="en-US" b="1" dirty="0" err="1">
                <a:solidFill>
                  <a:srgbClr val="FF0000"/>
                </a:solidFill>
              </a:rPr>
              <a:t>döneminde</a:t>
            </a:r>
            <a:r>
              <a:rPr lang="en-US" b="1" dirty="0">
                <a:solidFill>
                  <a:srgbClr val="FF0000"/>
                </a:solidFill>
              </a:rPr>
              <a:t> </a:t>
            </a:r>
            <a:r>
              <a:rPr lang="en-US" b="1" dirty="0" err="1">
                <a:solidFill>
                  <a:srgbClr val="FF0000"/>
                </a:solidFill>
              </a:rPr>
              <a:t>İşçi</a:t>
            </a:r>
            <a:r>
              <a:rPr lang="en-US" b="1" dirty="0">
                <a:solidFill>
                  <a:srgbClr val="FF0000"/>
                </a:solidFill>
              </a:rPr>
              <a:t> </a:t>
            </a:r>
            <a:r>
              <a:rPr lang="en-US" b="1" dirty="0" err="1">
                <a:solidFill>
                  <a:srgbClr val="FF0000"/>
                </a:solidFill>
              </a:rPr>
              <a:t>Partisi</a:t>
            </a:r>
            <a:r>
              <a:rPr lang="en-US" b="1" dirty="0">
                <a:solidFill>
                  <a:srgbClr val="FF0000"/>
                </a:solidFill>
              </a:rPr>
              <a:t> (1997-2007: Tony Blair, 2007-2010: Gordon Brown) </a:t>
            </a:r>
            <a:r>
              <a:rPr lang="en-US" b="1" dirty="0" err="1">
                <a:solidFill>
                  <a:srgbClr val="FF0000"/>
                </a:solidFill>
              </a:rPr>
              <a:t>iktidarda</a:t>
            </a:r>
            <a:r>
              <a:rPr lang="en-US" b="1" dirty="0">
                <a:solidFill>
                  <a:srgbClr val="FF0000"/>
                </a:solidFill>
              </a:rPr>
              <a:t> </a:t>
            </a:r>
            <a:r>
              <a:rPr lang="en-US" b="1" dirty="0" err="1">
                <a:solidFill>
                  <a:srgbClr val="FF0000"/>
                </a:solidFill>
              </a:rPr>
              <a:t>kalmayı</a:t>
            </a:r>
            <a:r>
              <a:rPr lang="en-US" b="1" dirty="0">
                <a:solidFill>
                  <a:srgbClr val="FF0000"/>
                </a:solidFill>
              </a:rPr>
              <a:t> </a:t>
            </a:r>
            <a:r>
              <a:rPr lang="en-US" b="1" dirty="0" err="1">
                <a:solidFill>
                  <a:srgbClr val="FF0000"/>
                </a:solidFill>
              </a:rPr>
              <a:t>başarmıştır</a:t>
            </a:r>
            <a:r>
              <a:rPr lang="en-US" b="1" dirty="0" smtClean="0">
                <a:solidFill>
                  <a:srgbClr val="FF0000"/>
                </a:solidFill>
              </a:rPr>
              <a:t>.</a:t>
            </a:r>
            <a:endParaRPr lang="tr-TR" b="1" dirty="0" smtClean="0">
              <a:solidFill>
                <a:srgbClr val="FF0000"/>
              </a:solidFill>
            </a:endParaRPr>
          </a:p>
          <a:p>
            <a:pPr algn="just"/>
            <a:r>
              <a:rPr lang="en-US" b="1" dirty="0" smtClean="0">
                <a:solidFill>
                  <a:srgbClr val="C00000"/>
                </a:solidFill>
              </a:rPr>
              <a:t>Bu </a:t>
            </a:r>
            <a:r>
              <a:rPr lang="en-US" b="1" dirty="0" err="1">
                <a:solidFill>
                  <a:srgbClr val="C00000"/>
                </a:solidFill>
              </a:rPr>
              <a:t>dönemin</a:t>
            </a:r>
            <a:r>
              <a:rPr lang="en-US" b="1" dirty="0">
                <a:solidFill>
                  <a:srgbClr val="C00000"/>
                </a:solidFill>
              </a:rPr>
              <a:t> </a:t>
            </a:r>
            <a:r>
              <a:rPr lang="en-US" b="1" dirty="0" err="1">
                <a:solidFill>
                  <a:srgbClr val="C00000"/>
                </a:solidFill>
              </a:rPr>
              <a:t>en</a:t>
            </a:r>
            <a:r>
              <a:rPr lang="en-US" b="1" dirty="0">
                <a:solidFill>
                  <a:srgbClr val="C00000"/>
                </a:solidFill>
              </a:rPr>
              <a:t> </a:t>
            </a:r>
            <a:r>
              <a:rPr lang="en-US" b="1" dirty="0" err="1">
                <a:solidFill>
                  <a:srgbClr val="C00000"/>
                </a:solidFill>
              </a:rPr>
              <a:t>önemli</a:t>
            </a:r>
            <a:r>
              <a:rPr lang="en-US" b="1" dirty="0">
                <a:solidFill>
                  <a:srgbClr val="C00000"/>
                </a:solidFill>
              </a:rPr>
              <a:t> </a:t>
            </a:r>
            <a:r>
              <a:rPr lang="en-US" b="1" dirty="0" err="1">
                <a:solidFill>
                  <a:srgbClr val="C00000"/>
                </a:solidFill>
              </a:rPr>
              <a:t>değişikliği</a:t>
            </a:r>
            <a:r>
              <a:rPr lang="en-US" b="1" dirty="0">
                <a:solidFill>
                  <a:srgbClr val="C00000"/>
                </a:solidFill>
              </a:rPr>
              <a:t>, 1997 </a:t>
            </a:r>
            <a:r>
              <a:rPr lang="en-US" b="1" dirty="0" err="1">
                <a:solidFill>
                  <a:srgbClr val="C00000"/>
                </a:solidFill>
              </a:rPr>
              <a:t>ve</a:t>
            </a:r>
            <a:r>
              <a:rPr lang="en-US" b="1" dirty="0">
                <a:solidFill>
                  <a:srgbClr val="C00000"/>
                </a:solidFill>
              </a:rPr>
              <a:t> 1998 </a:t>
            </a:r>
            <a:r>
              <a:rPr lang="en-US" b="1" dirty="0" err="1">
                <a:solidFill>
                  <a:srgbClr val="C00000"/>
                </a:solidFill>
              </a:rPr>
              <a:t>yıllarında</a:t>
            </a:r>
            <a:r>
              <a:rPr lang="en-US" b="1" dirty="0">
                <a:solidFill>
                  <a:srgbClr val="C00000"/>
                </a:solidFill>
              </a:rPr>
              <a:t> </a:t>
            </a:r>
            <a:r>
              <a:rPr lang="en-US" b="1" dirty="0" err="1">
                <a:solidFill>
                  <a:srgbClr val="C00000"/>
                </a:solidFill>
              </a:rPr>
              <a:t>yapılan</a:t>
            </a:r>
            <a:r>
              <a:rPr lang="en-US" b="1" dirty="0">
                <a:solidFill>
                  <a:srgbClr val="C00000"/>
                </a:solidFill>
              </a:rPr>
              <a:t> </a:t>
            </a:r>
            <a:r>
              <a:rPr lang="en-US" b="1" dirty="0" err="1">
                <a:solidFill>
                  <a:srgbClr val="C00000"/>
                </a:solidFill>
              </a:rPr>
              <a:t>referandumlar</a:t>
            </a:r>
            <a:r>
              <a:rPr lang="en-US" b="1" dirty="0">
                <a:solidFill>
                  <a:srgbClr val="C00000"/>
                </a:solidFill>
              </a:rPr>
              <a:t> </a:t>
            </a:r>
            <a:r>
              <a:rPr lang="en-US" b="1" dirty="0" err="1">
                <a:solidFill>
                  <a:srgbClr val="C00000"/>
                </a:solidFill>
              </a:rPr>
              <a:t>sonucunda</a:t>
            </a:r>
            <a:r>
              <a:rPr lang="en-US" b="1" dirty="0">
                <a:solidFill>
                  <a:srgbClr val="C00000"/>
                </a:solidFill>
              </a:rPr>
              <a:t> </a:t>
            </a:r>
            <a:r>
              <a:rPr lang="en-US" b="1" dirty="0" err="1">
                <a:solidFill>
                  <a:srgbClr val="C00000"/>
                </a:solidFill>
              </a:rPr>
              <a:t>İskoçya</a:t>
            </a:r>
            <a:r>
              <a:rPr lang="en-US" b="1" dirty="0">
                <a:solidFill>
                  <a:srgbClr val="C00000"/>
                </a:solidFill>
              </a:rPr>
              <a:t>, </a:t>
            </a:r>
            <a:r>
              <a:rPr lang="en-US" b="1" dirty="0" err="1">
                <a:solidFill>
                  <a:srgbClr val="C00000"/>
                </a:solidFill>
              </a:rPr>
              <a:t>Galler</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Kuzey</a:t>
            </a:r>
            <a:r>
              <a:rPr lang="en-US" b="1" dirty="0">
                <a:solidFill>
                  <a:srgbClr val="C00000"/>
                </a:solidFill>
              </a:rPr>
              <a:t> </a:t>
            </a:r>
            <a:r>
              <a:rPr lang="en-US" b="1" dirty="0" err="1">
                <a:solidFill>
                  <a:srgbClr val="C00000"/>
                </a:solidFill>
              </a:rPr>
              <a:t>İrlanda’da</a:t>
            </a:r>
            <a:r>
              <a:rPr lang="en-US" b="1" dirty="0">
                <a:solidFill>
                  <a:srgbClr val="C00000"/>
                </a:solidFill>
              </a:rPr>
              <a:t> </a:t>
            </a:r>
            <a:r>
              <a:rPr lang="en-US" b="1" dirty="0" err="1">
                <a:solidFill>
                  <a:srgbClr val="C00000"/>
                </a:solidFill>
              </a:rPr>
              <a:t>bölge</a:t>
            </a:r>
            <a:r>
              <a:rPr lang="en-US" b="1" dirty="0">
                <a:solidFill>
                  <a:srgbClr val="C00000"/>
                </a:solidFill>
              </a:rPr>
              <a:t> </a:t>
            </a:r>
            <a:r>
              <a:rPr lang="en-US" b="1" dirty="0" err="1">
                <a:solidFill>
                  <a:srgbClr val="C00000"/>
                </a:solidFill>
              </a:rPr>
              <a:t>meclisleri</a:t>
            </a:r>
            <a:r>
              <a:rPr lang="en-US" b="1" dirty="0">
                <a:solidFill>
                  <a:srgbClr val="C00000"/>
                </a:solidFill>
              </a:rPr>
              <a:t> </a:t>
            </a:r>
            <a:r>
              <a:rPr lang="en-US" b="1" dirty="0" err="1">
                <a:solidFill>
                  <a:srgbClr val="C00000"/>
                </a:solidFill>
              </a:rPr>
              <a:t>kurulmasına</a:t>
            </a:r>
            <a:r>
              <a:rPr lang="en-US" b="1" dirty="0">
                <a:solidFill>
                  <a:srgbClr val="C00000"/>
                </a:solidFill>
              </a:rPr>
              <a:t> </a:t>
            </a:r>
            <a:r>
              <a:rPr lang="en-US" b="1" dirty="0" err="1">
                <a:solidFill>
                  <a:srgbClr val="C00000"/>
                </a:solidFill>
              </a:rPr>
              <a:t>izin</a:t>
            </a:r>
            <a:r>
              <a:rPr lang="en-US" b="1" dirty="0">
                <a:solidFill>
                  <a:srgbClr val="C00000"/>
                </a:solidFill>
              </a:rPr>
              <a:t> </a:t>
            </a:r>
            <a:r>
              <a:rPr lang="en-US" b="1" dirty="0" err="1">
                <a:solidFill>
                  <a:srgbClr val="C00000"/>
                </a:solidFill>
              </a:rPr>
              <a:t>verilmesi</a:t>
            </a:r>
            <a:r>
              <a:rPr lang="en-US" b="1" dirty="0">
                <a:solidFill>
                  <a:srgbClr val="C00000"/>
                </a:solidFill>
              </a:rPr>
              <a:t> </a:t>
            </a:r>
            <a:r>
              <a:rPr lang="en-US" b="1" dirty="0" err="1">
                <a:solidFill>
                  <a:srgbClr val="C00000"/>
                </a:solidFill>
              </a:rPr>
              <a:t>olmuştur</a:t>
            </a:r>
            <a:r>
              <a:rPr lang="en-US" b="1" dirty="0">
                <a:solidFill>
                  <a:srgbClr val="C00000"/>
                </a:solidFill>
              </a:rPr>
              <a:t>. </a:t>
            </a:r>
            <a:endParaRPr lang="tr-TR" b="1" dirty="0" smtClean="0">
              <a:solidFill>
                <a:srgbClr val="C00000"/>
              </a:solidFill>
            </a:endParaRPr>
          </a:p>
          <a:p>
            <a:pPr algn="just"/>
            <a:r>
              <a:rPr lang="en-US" b="1" dirty="0" err="1" smtClean="0">
                <a:solidFill>
                  <a:srgbClr val="C00000"/>
                </a:solidFill>
              </a:rPr>
              <a:t>Ayrıca</a:t>
            </a:r>
            <a:r>
              <a:rPr lang="en-US" b="1" dirty="0" smtClean="0">
                <a:solidFill>
                  <a:srgbClr val="C00000"/>
                </a:solidFill>
              </a:rPr>
              <a:t> </a:t>
            </a:r>
            <a:r>
              <a:rPr lang="en-US" b="1" dirty="0" err="1">
                <a:solidFill>
                  <a:srgbClr val="C00000"/>
                </a:solidFill>
              </a:rPr>
              <a:t>ekonomide</a:t>
            </a:r>
            <a:r>
              <a:rPr lang="en-US" b="1" dirty="0">
                <a:solidFill>
                  <a:srgbClr val="C00000"/>
                </a:solidFill>
              </a:rPr>
              <a:t> </a:t>
            </a:r>
            <a:r>
              <a:rPr lang="en-US" b="1" dirty="0" err="1">
                <a:solidFill>
                  <a:srgbClr val="C00000"/>
                </a:solidFill>
              </a:rPr>
              <a:t>toparlanılan</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gelir</a:t>
            </a:r>
            <a:r>
              <a:rPr lang="en-US" b="1" dirty="0">
                <a:solidFill>
                  <a:srgbClr val="C00000"/>
                </a:solidFill>
              </a:rPr>
              <a:t> </a:t>
            </a:r>
            <a:r>
              <a:rPr lang="en-US" b="1" dirty="0" err="1">
                <a:solidFill>
                  <a:srgbClr val="C00000"/>
                </a:solidFill>
              </a:rPr>
              <a:t>adaletsizliği</a:t>
            </a:r>
            <a:r>
              <a:rPr lang="en-US" b="1" dirty="0">
                <a:solidFill>
                  <a:srgbClr val="C00000"/>
                </a:solidFill>
              </a:rPr>
              <a:t> </a:t>
            </a:r>
            <a:r>
              <a:rPr lang="en-US" b="1" dirty="0" err="1">
                <a:solidFill>
                  <a:srgbClr val="C00000"/>
                </a:solidFill>
              </a:rPr>
              <a:t>konusunda</a:t>
            </a:r>
            <a:r>
              <a:rPr lang="en-US" b="1" dirty="0">
                <a:solidFill>
                  <a:srgbClr val="C00000"/>
                </a:solidFill>
              </a:rPr>
              <a:t> </a:t>
            </a:r>
            <a:r>
              <a:rPr lang="en-US" b="1" dirty="0" err="1">
                <a:solidFill>
                  <a:srgbClr val="C00000"/>
                </a:solidFill>
              </a:rPr>
              <a:t>aşama</a:t>
            </a:r>
            <a:r>
              <a:rPr lang="en-US" b="1" dirty="0">
                <a:solidFill>
                  <a:srgbClr val="C00000"/>
                </a:solidFill>
              </a:rPr>
              <a:t> </a:t>
            </a:r>
            <a:r>
              <a:rPr lang="en-US" b="1" dirty="0" err="1">
                <a:solidFill>
                  <a:srgbClr val="C00000"/>
                </a:solidFill>
              </a:rPr>
              <a:t>yapılan</a:t>
            </a:r>
            <a:r>
              <a:rPr lang="en-US" b="1" dirty="0">
                <a:solidFill>
                  <a:srgbClr val="C00000"/>
                </a:solidFill>
              </a:rPr>
              <a:t> </a:t>
            </a:r>
            <a:r>
              <a:rPr lang="en-US" b="1" dirty="0" err="1">
                <a:solidFill>
                  <a:srgbClr val="C00000"/>
                </a:solidFill>
              </a:rPr>
              <a:t>bu</a:t>
            </a:r>
            <a:r>
              <a:rPr lang="en-US" b="1" dirty="0">
                <a:solidFill>
                  <a:srgbClr val="C00000"/>
                </a:solidFill>
              </a:rPr>
              <a:t> </a:t>
            </a:r>
            <a:r>
              <a:rPr lang="en-US" b="1" dirty="0" err="1">
                <a:solidFill>
                  <a:srgbClr val="C00000"/>
                </a:solidFill>
              </a:rPr>
              <a:t>dönemde</a:t>
            </a:r>
            <a:r>
              <a:rPr lang="en-US" b="1" dirty="0">
                <a:solidFill>
                  <a:srgbClr val="C00000"/>
                </a:solidFill>
              </a:rPr>
              <a:t> (</a:t>
            </a:r>
            <a:r>
              <a:rPr lang="en-US" b="1" dirty="0" err="1">
                <a:solidFill>
                  <a:srgbClr val="C00000"/>
                </a:solidFill>
              </a:rPr>
              <a:t>bu</a:t>
            </a:r>
            <a:r>
              <a:rPr lang="en-US" b="1" dirty="0">
                <a:solidFill>
                  <a:srgbClr val="C00000"/>
                </a:solidFill>
              </a:rPr>
              <a:t> </a:t>
            </a:r>
            <a:r>
              <a:rPr lang="en-US" b="1" dirty="0" err="1">
                <a:solidFill>
                  <a:srgbClr val="C00000"/>
                </a:solidFill>
              </a:rPr>
              <a:t>dönemde</a:t>
            </a:r>
            <a:r>
              <a:rPr lang="en-US" b="1" dirty="0">
                <a:solidFill>
                  <a:srgbClr val="C00000"/>
                </a:solidFill>
              </a:rPr>
              <a:t> 1998 </a:t>
            </a:r>
            <a:r>
              <a:rPr lang="en-US" b="1" dirty="0" err="1">
                <a:solidFill>
                  <a:srgbClr val="C00000"/>
                </a:solidFill>
              </a:rPr>
              <a:t>tarihli</a:t>
            </a:r>
            <a:r>
              <a:rPr lang="en-US" b="1" dirty="0">
                <a:solidFill>
                  <a:srgbClr val="C00000"/>
                </a:solidFill>
              </a:rPr>
              <a:t> </a:t>
            </a:r>
            <a:r>
              <a:rPr lang="en-US" b="1" i="1" dirty="0">
                <a:solidFill>
                  <a:srgbClr val="C00000"/>
                </a:solidFill>
              </a:rPr>
              <a:t>National Minimum Wage Act </a:t>
            </a:r>
            <a:r>
              <a:rPr lang="en-US" b="1" dirty="0" err="1">
                <a:solidFill>
                  <a:srgbClr val="C00000"/>
                </a:solidFill>
              </a:rPr>
              <a:t>ile</a:t>
            </a:r>
            <a:r>
              <a:rPr lang="en-US" b="1" dirty="0">
                <a:solidFill>
                  <a:srgbClr val="C00000"/>
                </a:solidFill>
              </a:rPr>
              <a:t> </a:t>
            </a:r>
            <a:r>
              <a:rPr lang="en-US" b="1" dirty="0" err="1">
                <a:solidFill>
                  <a:srgbClr val="C00000"/>
                </a:solidFill>
              </a:rPr>
              <a:t>asgari</a:t>
            </a:r>
            <a:r>
              <a:rPr lang="en-US" b="1" dirty="0">
                <a:solidFill>
                  <a:srgbClr val="C00000"/>
                </a:solidFill>
              </a:rPr>
              <a:t> </a:t>
            </a:r>
            <a:r>
              <a:rPr lang="en-US" b="1" dirty="0" err="1">
                <a:solidFill>
                  <a:srgbClr val="C00000"/>
                </a:solidFill>
              </a:rPr>
              <a:t>ücret</a:t>
            </a:r>
            <a:r>
              <a:rPr lang="en-US" b="1" dirty="0">
                <a:solidFill>
                  <a:srgbClr val="C00000"/>
                </a:solidFill>
              </a:rPr>
              <a:t> </a:t>
            </a:r>
            <a:r>
              <a:rPr lang="en-US" b="1" dirty="0" err="1">
                <a:solidFill>
                  <a:srgbClr val="C00000"/>
                </a:solidFill>
              </a:rPr>
              <a:t>standartları</a:t>
            </a:r>
            <a:r>
              <a:rPr lang="en-US" b="1" dirty="0">
                <a:solidFill>
                  <a:srgbClr val="C00000"/>
                </a:solidFill>
              </a:rPr>
              <a:t> </a:t>
            </a:r>
            <a:r>
              <a:rPr lang="en-US" b="1" dirty="0" err="1">
                <a:solidFill>
                  <a:srgbClr val="C00000"/>
                </a:solidFill>
              </a:rPr>
              <a:t>belirlenmiştir</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bu</a:t>
            </a:r>
            <a:r>
              <a:rPr lang="en-US" b="1" dirty="0">
                <a:solidFill>
                  <a:srgbClr val="C00000"/>
                </a:solidFill>
              </a:rPr>
              <a:t> </a:t>
            </a:r>
            <a:r>
              <a:rPr lang="en-US" b="1" dirty="0" err="1">
                <a:solidFill>
                  <a:srgbClr val="C00000"/>
                </a:solidFill>
              </a:rPr>
              <a:t>politika</a:t>
            </a:r>
            <a:r>
              <a:rPr lang="en-US" b="1" dirty="0">
                <a:solidFill>
                  <a:srgbClr val="C00000"/>
                </a:solidFill>
              </a:rPr>
              <a:t> </a:t>
            </a:r>
            <a:r>
              <a:rPr lang="en-US" b="1" dirty="0" err="1">
                <a:solidFill>
                  <a:srgbClr val="C00000"/>
                </a:solidFill>
              </a:rPr>
              <a:t>halen</a:t>
            </a:r>
            <a:r>
              <a:rPr lang="en-US" b="1" dirty="0">
                <a:solidFill>
                  <a:srgbClr val="C00000"/>
                </a:solidFill>
              </a:rPr>
              <a:t> </a:t>
            </a:r>
            <a:r>
              <a:rPr lang="en-US" b="1" dirty="0" err="1">
                <a:solidFill>
                  <a:srgbClr val="C00000"/>
                </a:solidFill>
              </a:rPr>
              <a:t>İngiliz</a:t>
            </a:r>
            <a:r>
              <a:rPr lang="en-US" b="1" dirty="0">
                <a:solidFill>
                  <a:srgbClr val="C00000"/>
                </a:solidFill>
              </a:rPr>
              <a:t> </a:t>
            </a:r>
            <a:r>
              <a:rPr lang="en-US" b="1" dirty="0" err="1">
                <a:solidFill>
                  <a:srgbClr val="C00000"/>
                </a:solidFill>
              </a:rPr>
              <a:t>halkınca</a:t>
            </a:r>
            <a:r>
              <a:rPr lang="en-US" b="1" dirty="0">
                <a:solidFill>
                  <a:srgbClr val="C00000"/>
                </a:solidFill>
              </a:rPr>
              <a:t> son 30 </a:t>
            </a:r>
            <a:r>
              <a:rPr lang="en-US" b="1" dirty="0" err="1">
                <a:solidFill>
                  <a:srgbClr val="C00000"/>
                </a:solidFill>
              </a:rPr>
              <a:t>yıldaki</a:t>
            </a:r>
            <a:r>
              <a:rPr lang="en-US" b="1" dirty="0">
                <a:solidFill>
                  <a:srgbClr val="C00000"/>
                </a:solidFill>
              </a:rPr>
              <a:t> </a:t>
            </a:r>
            <a:r>
              <a:rPr lang="en-US" b="1" dirty="0" err="1">
                <a:solidFill>
                  <a:srgbClr val="C00000"/>
                </a:solidFill>
              </a:rPr>
              <a:t>en</a:t>
            </a:r>
            <a:r>
              <a:rPr lang="en-US" b="1" dirty="0">
                <a:solidFill>
                  <a:srgbClr val="C00000"/>
                </a:solidFill>
              </a:rPr>
              <a:t> </a:t>
            </a:r>
            <a:r>
              <a:rPr lang="en-US" b="1" dirty="0" err="1">
                <a:solidFill>
                  <a:srgbClr val="C00000"/>
                </a:solidFill>
              </a:rPr>
              <a:t>başarılı</a:t>
            </a:r>
            <a:r>
              <a:rPr lang="en-US" b="1" dirty="0">
                <a:solidFill>
                  <a:srgbClr val="C00000"/>
                </a:solidFill>
              </a:rPr>
              <a:t> </a:t>
            </a:r>
            <a:r>
              <a:rPr lang="en-US" b="1" dirty="0" err="1">
                <a:solidFill>
                  <a:srgbClr val="C00000"/>
                </a:solidFill>
              </a:rPr>
              <a:t>siyasi</a:t>
            </a:r>
            <a:r>
              <a:rPr lang="en-US" b="1" dirty="0">
                <a:solidFill>
                  <a:srgbClr val="C00000"/>
                </a:solidFill>
              </a:rPr>
              <a:t> </a:t>
            </a:r>
            <a:r>
              <a:rPr lang="en-US" b="1" dirty="0" err="1">
                <a:solidFill>
                  <a:srgbClr val="C00000"/>
                </a:solidFill>
              </a:rPr>
              <a:t>hamle</a:t>
            </a:r>
            <a:r>
              <a:rPr lang="en-US" b="1" dirty="0">
                <a:solidFill>
                  <a:srgbClr val="C00000"/>
                </a:solidFill>
              </a:rPr>
              <a:t> </a:t>
            </a:r>
            <a:r>
              <a:rPr lang="en-US" b="1" dirty="0" err="1">
                <a:solidFill>
                  <a:srgbClr val="C00000"/>
                </a:solidFill>
              </a:rPr>
              <a:t>olarak</a:t>
            </a:r>
            <a:r>
              <a:rPr lang="en-US" b="1" dirty="0">
                <a:solidFill>
                  <a:srgbClr val="C00000"/>
                </a:solidFill>
              </a:rPr>
              <a:t> </a:t>
            </a:r>
            <a:r>
              <a:rPr lang="en-US" b="1" dirty="0" err="1" smtClean="0">
                <a:solidFill>
                  <a:srgbClr val="C00000"/>
                </a:solidFill>
              </a:rPr>
              <a:t>değerlendirilmektedir</a:t>
            </a:r>
            <a:r>
              <a:rPr lang="en-US" b="1" dirty="0" smtClean="0">
                <a:solidFill>
                  <a:srgbClr val="C00000"/>
                </a:solidFill>
              </a:rPr>
              <a:t>, </a:t>
            </a:r>
            <a:r>
              <a:rPr lang="en-US" b="1" dirty="0" err="1">
                <a:solidFill>
                  <a:srgbClr val="C00000"/>
                </a:solidFill>
              </a:rPr>
              <a:t>dünya</a:t>
            </a:r>
            <a:r>
              <a:rPr lang="en-US" b="1" dirty="0">
                <a:solidFill>
                  <a:srgbClr val="C00000"/>
                </a:solidFill>
              </a:rPr>
              <a:t> </a:t>
            </a:r>
            <a:r>
              <a:rPr lang="en-US" b="1" dirty="0" err="1">
                <a:solidFill>
                  <a:srgbClr val="C00000"/>
                </a:solidFill>
              </a:rPr>
              <a:t>siyasetinde</a:t>
            </a:r>
            <a:r>
              <a:rPr lang="en-US" b="1" dirty="0">
                <a:solidFill>
                  <a:srgbClr val="C00000"/>
                </a:solidFill>
              </a:rPr>
              <a:t> de </a:t>
            </a:r>
            <a:r>
              <a:rPr lang="en-US" b="1" dirty="0" err="1">
                <a:solidFill>
                  <a:srgbClr val="C00000"/>
                </a:solidFill>
              </a:rPr>
              <a:t>Britanya’nın</a:t>
            </a:r>
            <a:r>
              <a:rPr lang="en-US" b="1" dirty="0">
                <a:solidFill>
                  <a:srgbClr val="C00000"/>
                </a:solidFill>
              </a:rPr>
              <a:t> </a:t>
            </a:r>
            <a:r>
              <a:rPr lang="en-US" b="1" dirty="0" err="1">
                <a:solidFill>
                  <a:srgbClr val="C00000"/>
                </a:solidFill>
              </a:rPr>
              <a:t>önemi</a:t>
            </a:r>
            <a:r>
              <a:rPr lang="en-US" b="1" dirty="0">
                <a:solidFill>
                  <a:srgbClr val="C00000"/>
                </a:solidFill>
              </a:rPr>
              <a:t> </a:t>
            </a:r>
            <a:r>
              <a:rPr lang="en-US" b="1" dirty="0" err="1">
                <a:solidFill>
                  <a:srgbClr val="C00000"/>
                </a:solidFill>
              </a:rPr>
              <a:t>yeniden</a:t>
            </a:r>
            <a:r>
              <a:rPr lang="en-US" b="1" dirty="0">
                <a:solidFill>
                  <a:srgbClr val="C00000"/>
                </a:solidFill>
              </a:rPr>
              <a:t> </a:t>
            </a:r>
            <a:r>
              <a:rPr lang="en-US" b="1" dirty="0" err="1">
                <a:solidFill>
                  <a:srgbClr val="C00000"/>
                </a:solidFill>
              </a:rPr>
              <a:t>herkese</a:t>
            </a:r>
            <a:r>
              <a:rPr lang="en-US" b="1" dirty="0">
                <a:solidFill>
                  <a:srgbClr val="C00000"/>
                </a:solidFill>
              </a:rPr>
              <a:t> </a:t>
            </a:r>
            <a:r>
              <a:rPr lang="en-US" b="1" dirty="0" err="1">
                <a:solidFill>
                  <a:srgbClr val="C00000"/>
                </a:solidFill>
              </a:rPr>
              <a:t>hatırlatılmaya</a:t>
            </a:r>
            <a:r>
              <a:rPr lang="en-US" b="1" dirty="0">
                <a:solidFill>
                  <a:srgbClr val="C00000"/>
                </a:solidFill>
              </a:rPr>
              <a:t> </a:t>
            </a:r>
            <a:r>
              <a:rPr lang="en-US" b="1" dirty="0" err="1">
                <a:solidFill>
                  <a:srgbClr val="C00000"/>
                </a:solidFill>
              </a:rPr>
              <a:t>çalışılmıştır</a:t>
            </a:r>
            <a:r>
              <a:rPr lang="en-US" b="1" dirty="0">
                <a:solidFill>
                  <a:srgbClr val="C00000"/>
                </a:solidFill>
              </a:rPr>
              <a:t>. </a:t>
            </a:r>
            <a:endParaRPr lang="tr-TR" b="1" dirty="0" smtClean="0">
              <a:solidFill>
                <a:srgbClr val="C00000"/>
              </a:solidFill>
            </a:endParaRPr>
          </a:p>
          <a:p>
            <a:pPr algn="just"/>
            <a:r>
              <a:rPr lang="en-US" b="1" dirty="0" smtClean="0">
                <a:solidFill>
                  <a:srgbClr val="C00000"/>
                </a:solidFill>
              </a:rPr>
              <a:t>Bu </a:t>
            </a:r>
            <a:r>
              <a:rPr lang="en-US" b="1" dirty="0" err="1">
                <a:solidFill>
                  <a:srgbClr val="C00000"/>
                </a:solidFill>
              </a:rPr>
              <a:t>dönemin</a:t>
            </a:r>
            <a:r>
              <a:rPr lang="en-US" b="1" dirty="0">
                <a:solidFill>
                  <a:srgbClr val="C00000"/>
                </a:solidFill>
              </a:rPr>
              <a:t> </a:t>
            </a:r>
            <a:r>
              <a:rPr lang="en-US" b="1" dirty="0" err="1">
                <a:solidFill>
                  <a:srgbClr val="C00000"/>
                </a:solidFill>
              </a:rPr>
              <a:t>bir</a:t>
            </a:r>
            <a:r>
              <a:rPr lang="en-US" b="1" dirty="0">
                <a:solidFill>
                  <a:srgbClr val="C00000"/>
                </a:solidFill>
              </a:rPr>
              <a:t> </a:t>
            </a:r>
            <a:r>
              <a:rPr lang="en-US" b="1" dirty="0" err="1">
                <a:solidFill>
                  <a:srgbClr val="C00000"/>
                </a:solidFill>
              </a:rPr>
              <a:t>diğer</a:t>
            </a:r>
            <a:r>
              <a:rPr lang="en-US" b="1" dirty="0">
                <a:solidFill>
                  <a:srgbClr val="C00000"/>
                </a:solidFill>
              </a:rPr>
              <a:t> </a:t>
            </a:r>
            <a:r>
              <a:rPr lang="en-US" b="1" dirty="0" err="1">
                <a:solidFill>
                  <a:srgbClr val="C00000"/>
                </a:solidFill>
              </a:rPr>
              <a:t>önemli</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somut</a:t>
            </a:r>
            <a:r>
              <a:rPr lang="en-US" b="1" dirty="0">
                <a:solidFill>
                  <a:srgbClr val="C00000"/>
                </a:solidFill>
              </a:rPr>
              <a:t> </a:t>
            </a:r>
            <a:r>
              <a:rPr lang="en-US" b="1" dirty="0" err="1">
                <a:solidFill>
                  <a:srgbClr val="C00000"/>
                </a:solidFill>
              </a:rPr>
              <a:t>icraatı</a:t>
            </a:r>
            <a:r>
              <a:rPr lang="en-US" b="1" dirty="0">
                <a:solidFill>
                  <a:srgbClr val="C00000"/>
                </a:solidFill>
              </a:rPr>
              <a:t> da, </a:t>
            </a:r>
            <a:r>
              <a:rPr lang="en-US" b="1" dirty="0" err="1">
                <a:solidFill>
                  <a:srgbClr val="C00000"/>
                </a:solidFill>
              </a:rPr>
              <a:t>yapılan</a:t>
            </a:r>
            <a:r>
              <a:rPr lang="en-US" b="1" dirty="0">
                <a:solidFill>
                  <a:srgbClr val="C00000"/>
                </a:solidFill>
              </a:rPr>
              <a:t> </a:t>
            </a:r>
            <a:r>
              <a:rPr lang="en-US" b="1" dirty="0" err="1">
                <a:solidFill>
                  <a:srgbClr val="C00000"/>
                </a:solidFill>
              </a:rPr>
              <a:t>müzakereler</a:t>
            </a:r>
            <a:r>
              <a:rPr lang="en-US" b="1" dirty="0">
                <a:solidFill>
                  <a:srgbClr val="C00000"/>
                </a:solidFill>
              </a:rPr>
              <a:t> </a:t>
            </a:r>
            <a:r>
              <a:rPr lang="en-US" b="1" dirty="0" err="1">
                <a:solidFill>
                  <a:srgbClr val="C00000"/>
                </a:solidFill>
              </a:rPr>
              <a:t>sonucunda</a:t>
            </a:r>
            <a:r>
              <a:rPr lang="en-US" b="1" dirty="0">
                <a:solidFill>
                  <a:srgbClr val="C00000"/>
                </a:solidFill>
              </a:rPr>
              <a:t> “</a:t>
            </a:r>
            <a:r>
              <a:rPr lang="en-US" b="1" dirty="0" err="1">
                <a:solidFill>
                  <a:srgbClr val="C00000"/>
                </a:solidFill>
              </a:rPr>
              <a:t>Hayırlı</a:t>
            </a:r>
            <a:r>
              <a:rPr lang="en-US" b="1" dirty="0">
                <a:solidFill>
                  <a:srgbClr val="C00000"/>
                </a:solidFill>
              </a:rPr>
              <a:t> </a:t>
            </a:r>
            <a:r>
              <a:rPr lang="en-US" b="1" dirty="0" err="1">
                <a:solidFill>
                  <a:srgbClr val="C00000"/>
                </a:solidFill>
              </a:rPr>
              <a:t>Cuma</a:t>
            </a:r>
            <a:r>
              <a:rPr lang="en-US" b="1" dirty="0">
                <a:solidFill>
                  <a:srgbClr val="C00000"/>
                </a:solidFill>
              </a:rPr>
              <a:t> </a:t>
            </a:r>
            <a:r>
              <a:rPr lang="en-US" b="1" dirty="0" err="1">
                <a:solidFill>
                  <a:srgbClr val="C00000"/>
                </a:solidFill>
              </a:rPr>
              <a:t>Antlaşması</a:t>
            </a:r>
            <a:r>
              <a:rPr lang="en-US" b="1" dirty="0">
                <a:solidFill>
                  <a:srgbClr val="C00000"/>
                </a:solidFill>
              </a:rPr>
              <a:t>” (</a:t>
            </a:r>
            <a:r>
              <a:rPr lang="en-US" b="1" i="1" dirty="0">
                <a:solidFill>
                  <a:srgbClr val="C00000"/>
                </a:solidFill>
              </a:rPr>
              <a:t>Good Friday Agreement</a:t>
            </a:r>
            <a:r>
              <a:rPr lang="en-US" b="1" dirty="0">
                <a:solidFill>
                  <a:srgbClr val="C00000"/>
                </a:solidFill>
              </a:rPr>
              <a:t>) </a:t>
            </a:r>
            <a:r>
              <a:rPr lang="en-US" b="1" dirty="0" err="1">
                <a:solidFill>
                  <a:srgbClr val="C00000"/>
                </a:solidFill>
              </a:rPr>
              <a:t>ile</a:t>
            </a:r>
            <a:r>
              <a:rPr lang="en-US" b="1" dirty="0">
                <a:solidFill>
                  <a:srgbClr val="C00000"/>
                </a:solidFill>
              </a:rPr>
              <a:t> </a:t>
            </a:r>
            <a:r>
              <a:rPr lang="en-US" b="1" dirty="0" err="1">
                <a:solidFill>
                  <a:srgbClr val="C00000"/>
                </a:solidFill>
              </a:rPr>
              <a:t>IRA’nın</a:t>
            </a:r>
            <a:r>
              <a:rPr lang="en-US" b="1" dirty="0">
                <a:solidFill>
                  <a:srgbClr val="C00000"/>
                </a:solidFill>
              </a:rPr>
              <a:t> </a:t>
            </a:r>
            <a:r>
              <a:rPr lang="en-US" b="1" dirty="0" err="1">
                <a:solidFill>
                  <a:srgbClr val="C00000"/>
                </a:solidFill>
              </a:rPr>
              <a:t>siyasi</a:t>
            </a:r>
            <a:r>
              <a:rPr lang="en-US" b="1" dirty="0">
                <a:solidFill>
                  <a:srgbClr val="C00000"/>
                </a:solidFill>
              </a:rPr>
              <a:t> </a:t>
            </a:r>
            <a:r>
              <a:rPr lang="en-US" b="1" dirty="0" err="1">
                <a:solidFill>
                  <a:srgbClr val="C00000"/>
                </a:solidFill>
              </a:rPr>
              <a:t>kanadı</a:t>
            </a:r>
            <a:r>
              <a:rPr lang="en-US" b="1" dirty="0">
                <a:solidFill>
                  <a:srgbClr val="C00000"/>
                </a:solidFill>
              </a:rPr>
              <a:t> Sinn </a:t>
            </a:r>
            <a:r>
              <a:rPr lang="en-US" b="1" dirty="0" err="1">
                <a:solidFill>
                  <a:srgbClr val="C00000"/>
                </a:solidFill>
              </a:rPr>
              <a:t>Fein’le</a:t>
            </a:r>
            <a:r>
              <a:rPr lang="en-US" b="1" dirty="0">
                <a:solidFill>
                  <a:srgbClr val="C00000"/>
                </a:solidFill>
              </a:rPr>
              <a:t> </a:t>
            </a:r>
            <a:r>
              <a:rPr lang="en-US" b="1" dirty="0" err="1">
                <a:solidFill>
                  <a:srgbClr val="C00000"/>
                </a:solidFill>
              </a:rPr>
              <a:t>anlaşılarak</a:t>
            </a:r>
            <a:r>
              <a:rPr lang="en-US" b="1" dirty="0">
                <a:solidFill>
                  <a:srgbClr val="C00000"/>
                </a:solidFill>
              </a:rPr>
              <a:t>, </a:t>
            </a:r>
            <a:r>
              <a:rPr lang="en-US" b="1" dirty="0" err="1">
                <a:solidFill>
                  <a:srgbClr val="C00000"/>
                </a:solidFill>
              </a:rPr>
              <a:t>Kuzey</a:t>
            </a:r>
            <a:r>
              <a:rPr lang="en-US" b="1" dirty="0">
                <a:solidFill>
                  <a:srgbClr val="C00000"/>
                </a:solidFill>
              </a:rPr>
              <a:t> </a:t>
            </a:r>
            <a:r>
              <a:rPr lang="en-US" b="1" dirty="0" err="1">
                <a:solidFill>
                  <a:srgbClr val="C00000"/>
                </a:solidFill>
              </a:rPr>
              <a:t>İrlanda</a:t>
            </a:r>
            <a:r>
              <a:rPr lang="en-US" b="1" dirty="0">
                <a:solidFill>
                  <a:srgbClr val="C00000"/>
                </a:solidFill>
              </a:rPr>
              <a:t> </a:t>
            </a:r>
            <a:r>
              <a:rPr lang="en-US" b="1" dirty="0" err="1">
                <a:solidFill>
                  <a:srgbClr val="C00000"/>
                </a:solidFill>
              </a:rPr>
              <a:t>kaynaklı</a:t>
            </a:r>
            <a:r>
              <a:rPr lang="en-US" b="1" dirty="0">
                <a:solidFill>
                  <a:srgbClr val="C00000"/>
                </a:solidFill>
              </a:rPr>
              <a:t> </a:t>
            </a:r>
            <a:r>
              <a:rPr lang="en-US" b="1" dirty="0" err="1">
                <a:solidFill>
                  <a:srgbClr val="C00000"/>
                </a:solidFill>
              </a:rPr>
              <a:t>terörizmin</a:t>
            </a:r>
            <a:r>
              <a:rPr lang="en-US" b="1" dirty="0">
                <a:solidFill>
                  <a:srgbClr val="C00000"/>
                </a:solidFill>
              </a:rPr>
              <a:t> </a:t>
            </a:r>
            <a:r>
              <a:rPr lang="en-US" b="1" dirty="0" err="1">
                <a:solidFill>
                  <a:srgbClr val="C00000"/>
                </a:solidFill>
              </a:rPr>
              <a:t>tamamen</a:t>
            </a:r>
            <a:r>
              <a:rPr lang="en-US" b="1" dirty="0">
                <a:solidFill>
                  <a:srgbClr val="C00000"/>
                </a:solidFill>
              </a:rPr>
              <a:t> yok </a:t>
            </a:r>
            <a:r>
              <a:rPr lang="en-US" b="1" dirty="0" err="1">
                <a:solidFill>
                  <a:srgbClr val="C00000"/>
                </a:solidFill>
              </a:rPr>
              <a:t>edilmesi</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barışın</a:t>
            </a:r>
            <a:r>
              <a:rPr lang="en-US" b="1" dirty="0">
                <a:solidFill>
                  <a:srgbClr val="C00000"/>
                </a:solidFill>
              </a:rPr>
              <a:t> </a:t>
            </a:r>
            <a:r>
              <a:rPr lang="en-US" b="1" dirty="0" err="1">
                <a:solidFill>
                  <a:srgbClr val="C00000"/>
                </a:solidFill>
              </a:rPr>
              <a:t>sağlanması</a:t>
            </a:r>
            <a:r>
              <a:rPr lang="en-US" b="1" dirty="0">
                <a:solidFill>
                  <a:srgbClr val="C00000"/>
                </a:solidFill>
              </a:rPr>
              <a:t> </a:t>
            </a:r>
            <a:r>
              <a:rPr lang="en-US" b="1" dirty="0" err="1">
                <a:solidFill>
                  <a:srgbClr val="C00000"/>
                </a:solidFill>
              </a:rPr>
              <a:t>olmuştur</a:t>
            </a:r>
            <a:r>
              <a:rPr lang="en-US" b="1" dirty="0">
                <a:solidFill>
                  <a:srgbClr val="C00000"/>
                </a:solidFill>
              </a:rPr>
              <a:t>. </a:t>
            </a:r>
            <a:endParaRPr lang="tr-TR" b="1" dirty="0" smtClean="0">
              <a:solidFill>
                <a:srgbClr val="C00000"/>
              </a:solidFill>
            </a:endParaRPr>
          </a:p>
          <a:p>
            <a:pPr algn="just"/>
            <a:r>
              <a:rPr lang="en-US" dirty="0" err="1" smtClean="0"/>
              <a:t>Ancak</a:t>
            </a:r>
            <a:r>
              <a:rPr lang="en-US" dirty="0" smtClean="0"/>
              <a:t> </a:t>
            </a:r>
            <a:r>
              <a:rPr lang="en-US" dirty="0" err="1"/>
              <a:t>özellikle</a:t>
            </a:r>
            <a:r>
              <a:rPr lang="en-US" dirty="0"/>
              <a:t> </a:t>
            </a:r>
            <a:r>
              <a:rPr lang="en-US" b="1" dirty="0">
                <a:solidFill>
                  <a:srgbClr val="FF0000"/>
                </a:solidFill>
              </a:rPr>
              <a:t>ABD </a:t>
            </a:r>
            <a:r>
              <a:rPr lang="en-US" b="1" dirty="0" err="1">
                <a:solidFill>
                  <a:srgbClr val="FF0000"/>
                </a:solidFill>
              </a:rPr>
              <a:t>Başkanı</a:t>
            </a:r>
            <a:r>
              <a:rPr lang="en-US" b="1" dirty="0">
                <a:solidFill>
                  <a:srgbClr val="FF0000"/>
                </a:solidFill>
              </a:rPr>
              <a:t> George W. </a:t>
            </a:r>
            <a:r>
              <a:rPr lang="en-US" b="1" dirty="0" err="1">
                <a:solidFill>
                  <a:srgbClr val="FF0000"/>
                </a:solidFill>
              </a:rPr>
              <a:t>Bush’un</a:t>
            </a:r>
            <a:r>
              <a:rPr lang="en-US" b="1" dirty="0">
                <a:solidFill>
                  <a:srgbClr val="FF0000"/>
                </a:solidFill>
              </a:rPr>
              <a:t> </a:t>
            </a:r>
            <a:r>
              <a:rPr lang="en-US" b="1" dirty="0" err="1">
                <a:solidFill>
                  <a:srgbClr val="FF0000"/>
                </a:solidFill>
              </a:rPr>
              <a:t>Irak</a:t>
            </a:r>
            <a:r>
              <a:rPr lang="en-US" b="1" dirty="0">
                <a:solidFill>
                  <a:srgbClr val="FF0000"/>
                </a:solidFill>
              </a:rPr>
              <a:t> </a:t>
            </a:r>
            <a:r>
              <a:rPr lang="en-US" b="1" dirty="0" err="1">
                <a:solidFill>
                  <a:srgbClr val="FF0000"/>
                </a:solidFill>
              </a:rPr>
              <a:t>Savaşı’na</a:t>
            </a:r>
            <a:r>
              <a:rPr lang="en-US" b="1" dirty="0">
                <a:solidFill>
                  <a:srgbClr val="FF0000"/>
                </a:solidFill>
              </a:rPr>
              <a:t> </a:t>
            </a:r>
            <a:r>
              <a:rPr lang="en-US" b="1" dirty="0" err="1">
                <a:solidFill>
                  <a:srgbClr val="FF0000"/>
                </a:solidFill>
              </a:rPr>
              <a:t>destek</a:t>
            </a:r>
            <a:r>
              <a:rPr lang="en-US" b="1" dirty="0">
                <a:solidFill>
                  <a:srgbClr val="FF0000"/>
                </a:solidFill>
              </a:rPr>
              <a:t> </a:t>
            </a:r>
            <a:r>
              <a:rPr lang="en-US" b="1" dirty="0" err="1">
                <a:solidFill>
                  <a:srgbClr val="FF0000"/>
                </a:solidFill>
              </a:rPr>
              <a:t>vermesi</a:t>
            </a:r>
            <a:r>
              <a:rPr lang="en-US" b="1" dirty="0">
                <a:solidFill>
                  <a:srgbClr val="FF0000"/>
                </a:solidFill>
              </a:rPr>
              <a:t>, </a:t>
            </a:r>
            <a:r>
              <a:rPr lang="en-US" b="1" dirty="0" err="1">
                <a:solidFill>
                  <a:srgbClr val="FF0000"/>
                </a:solidFill>
              </a:rPr>
              <a:t>Başbakan</a:t>
            </a:r>
            <a:r>
              <a:rPr lang="en-US" b="1" dirty="0">
                <a:solidFill>
                  <a:srgbClr val="FF0000"/>
                </a:solidFill>
              </a:rPr>
              <a:t> Tony </a:t>
            </a:r>
            <a:r>
              <a:rPr lang="en-US" b="1" dirty="0" err="1">
                <a:solidFill>
                  <a:srgbClr val="FF0000"/>
                </a:solidFill>
              </a:rPr>
              <a:t>Blair’in</a:t>
            </a:r>
            <a:r>
              <a:rPr lang="en-US" b="1" dirty="0">
                <a:solidFill>
                  <a:srgbClr val="FF0000"/>
                </a:solidFill>
              </a:rPr>
              <a:t> </a:t>
            </a:r>
            <a:r>
              <a:rPr lang="en-US" b="1" dirty="0" err="1">
                <a:solidFill>
                  <a:srgbClr val="FF0000"/>
                </a:solidFill>
              </a:rPr>
              <a:t>popülaritesini</a:t>
            </a:r>
            <a:r>
              <a:rPr lang="en-US" b="1" dirty="0">
                <a:solidFill>
                  <a:srgbClr val="FF0000"/>
                </a:solidFill>
              </a:rPr>
              <a:t> </a:t>
            </a:r>
            <a:r>
              <a:rPr lang="en-US" b="1" dirty="0" err="1">
                <a:solidFill>
                  <a:srgbClr val="FF0000"/>
                </a:solidFill>
              </a:rPr>
              <a:t>ve</a:t>
            </a:r>
            <a:r>
              <a:rPr lang="en-US" b="1" dirty="0">
                <a:solidFill>
                  <a:srgbClr val="FF0000"/>
                </a:solidFill>
              </a:rPr>
              <a:t> </a:t>
            </a:r>
            <a:r>
              <a:rPr lang="en-US" b="1" dirty="0" err="1">
                <a:solidFill>
                  <a:srgbClr val="FF0000"/>
                </a:solidFill>
              </a:rPr>
              <a:t>başarısını</a:t>
            </a:r>
            <a:r>
              <a:rPr lang="en-US" b="1" dirty="0">
                <a:solidFill>
                  <a:srgbClr val="FF0000"/>
                </a:solidFill>
              </a:rPr>
              <a:t> </a:t>
            </a:r>
            <a:r>
              <a:rPr lang="en-US" b="1" dirty="0" err="1">
                <a:solidFill>
                  <a:srgbClr val="FF0000"/>
                </a:solidFill>
              </a:rPr>
              <a:t>ilerleyen</a:t>
            </a:r>
            <a:r>
              <a:rPr lang="en-US" b="1" dirty="0">
                <a:solidFill>
                  <a:srgbClr val="FF0000"/>
                </a:solidFill>
              </a:rPr>
              <a:t> </a:t>
            </a:r>
            <a:r>
              <a:rPr lang="en-US" b="1" dirty="0" err="1">
                <a:solidFill>
                  <a:srgbClr val="FF0000"/>
                </a:solidFill>
              </a:rPr>
              <a:t>yıllarda</a:t>
            </a:r>
            <a:r>
              <a:rPr lang="en-US" b="1" dirty="0">
                <a:solidFill>
                  <a:srgbClr val="FF0000"/>
                </a:solidFill>
              </a:rPr>
              <a:t> </a:t>
            </a:r>
            <a:r>
              <a:rPr lang="en-US" b="1" dirty="0" err="1">
                <a:solidFill>
                  <a:srgbClr val="FF0000"/>
                </a:solidFill>
              </a:rPr>
              <a:t>menfi</a:t>
            </a:r>
            <a:r>
              <a:rPr lang="en-US" b="1" dirty="0">
                <a:solidFill>
                  <a:srgbClr val="FF0000"/>
                </a:solidFill>
              </a:rPr>
              <a:t> </a:t>
            </a:r>
            <a:r>
              <a:rPr lang="en-US" b="1" dirty="0" err="1">
                <a:solidFill>
                  <a:srgbClr val="FF0000"/>
                </a:solidFill>
              </a:rPr>
              <a:t>yönde</a:t>
            </a:r>
            <a:r>
              <a:rPr lang="en-US" b="1" dirty="0">
                <a:solidFill>
                  <a:srgbClr val="FF0000"/>
                </a:solidFill>
              </a:rPr>
              <a:t> </a:t>
            </a:r>
            <a:r>
              <a:rPr lang="en-US" b="1" dirty="0" err="1">
                <a:solidFill>
                  <a:srgbClr val="FF0000"/>
                </a:solidFill>
              </a:rPr>
              <a:t>etkilemiş</a:t>
            </a:r>
            <a:r>
              <a:rPr lang="en-US" b="1" dirty="0">
                <a:solidFill>
                  <a:srgbClr val="FF0000"/>
                </a:solidFill>
              </a:rPr>
              <a:t> </a:t>
            </a:r>
            <a:r>
              <a:rPr lang="en-US" b="1" dirty="0" err="1">
                <a:solidFill>
                  <a:srgbClr val="FF0000"/>
                </a:solidFill>
              </a:rPr>
              <a:t>ve</a:t>
            </a:r>
            <a:r>
              <a:rPr lang="en-US" b="1" dirty="0">
                <a:solidFill>
                  <a:srgbClr val="FF0000"/>
                </a:solidFill>
              </a:rPr>
              <a:t> </a:t>
            </a:r>
            <a:r>
              <a:rPr lang="en-US" dirty="0" err="1"/>
              <a:t>neticede</a:t>
            </a:r>
            <a:r>
              <a:rPr lang="en-US" dirty="0"/>
              <a:t>, Blair, 2007 </a:t>
            </a:r>
            <a:r>
              <a:rPr lang="en-US" dirty="0" err="1"/>
              <a:t>yılında</a:t>
            </a:r>
            <a:r>
              <a:rPr lang="en-US" dirty="0"/>
              <a:t> </a:t>
            </a:r>
            <a:r>
              <a:rPr lang="en-US" dirty="0" err="1"/>
              <a:t>yerini</a:t>
            </a:r>
            <a:r>
              <a:rPr lang="en-US" dirty="0"/>
              <a:t> </a:t>
            </a:r>
            <a:r>
              <a:rPr lang="en-US" dirty="0" err="1"/>
              <a:t>Maliye</a:t>
            </a:r>
            <a:r>
              <a:rPr lang="en-US" dirty="0"/>
              <a:t> </a:t>
            </a:r>
            <a:r>
              <a:rPr lang="en-US" dirty="0" err="1"/>
              <a:t>Bakanı</a:t>
            </a:r>
            <a:r>
              <a:rPr lang="en-US" dirty="0"/>
              <a:t> Gordon </a:t>
            </a:r>
            <a:r>
              <a:rPr lang="en-US" dirty="0" err="1"/>
              <a:t>Brown’a</a:t>
            </a:r>
            <a:r>
              <a:rPr lang="en-US" dirty="0"/>
              <a:t> </a:t>
            </a:r>
            <a:r>
              <a:rPr lang="en-US" dirty="0" err="1"/>
              <a:t>bırakmak</a:t>
            </a:r>
            <a:r>
              <a:rPr lang="en-US" dirty="0"/>
              <a:t> </a:t>
            </a:r>
            <a:r>
              <a:rPr lang="en-US" dirty="0" err="1"/>
              <a:t>zorunda</a:t>
            </a:r>
            <a:r>
              <a:rPr lang="en-US" dirty="0"/>
              <a:t> </a:t>
            </a:r>
            <a:r>
              <a:rPr lang="en-US" dirty="0" err="1"/>
              <a:t>kalmıştır</a:t>
            </a:r>
            <a:r>
              <a:rPr lang="en-US" dirty="0"/>
              <a:t>. Brown </a:t>
            </a:r>
            <a:r>
              <a:rPr lang="en-US" dirty="0" err="1"/>
              <a:t>döneminde</a:t>
            </a:r>
            <a:r>
              <a:rPr lang="en-US" dirty="0"/>
              <a:t>, Blair </a:t>
            </a:r>
            <a:r>
              <a:rPr lang="en-US" dirty="0" err="1"/>
              <a:t>döneminde</a:t>
            </a:r>
            <a:r>
              <a:rPr lang="en-US" dirty="0"/>
              <a:t> </a:t>
            </a:r>
            <a:r>
              <a:rPr lang="en-US" dirty="0" err="1"/>
              <a:t>uygulanan</a:t>
            </a:r>
            <a:r>
              <a:rPr lang="en-US" dirty="0"/>
              <a:t> </a:t>
            </a:r>
            <a:r>
              <a:rPr lang="en-US" dirty="0" err="1"/>
              <a:t>politikalar</a:t>
            </a:r>
            <a:r>
              <a:rPr lang="en-US" dirty="0"/>
              <a:t> </a:t>
            </a:r>
            <a:r>
              <a:rPr lang="en-US" dirty="0" err="1"/>
              <a:t>devam</a:t>
            </a:r>
            <a:r>
              <a:rPr lang="en-US" dirty="0"/>
              <a:t> </a:t>
            </a:r>
            <a:r>
              <a:rPr lang="en-US" dirty="0" err="1"/>
              <a:t>ettirilmiş</a:t>
            </a:r>
            <a:r>
              <a:rPr lang="en-US" dirty="0"/>
              <a:t> </a:t>
            </a:r>
            <a:r>
              <a:rPr lang="en-US" dirty="0" err="1"/>
              <a:t>ve</a:t>
            </a:r>
            <a:r>
              <a:rPr lang="en-US" dirty="0"/>
              <a:t> </a:t>
            </a:r>
            <a:r>
              <a:rPr lang="en-US" dirty="0" err="1"/>
              <a:t>nihayetinde</a:t>
            </a:r>
            <a:r>
              <a:rPr lang="en-US" dirty="0"/>
              <a:t> 2010 </a:t>
            </a:r>
            <a:r>
              <a:rPr lang="en-US" dirty="0" err="1"/>
              <a:t>seçimlerinden</a:t>
            </a:r>
            <a:r>
              <a:rPr lang="en-US" dirty="0"/>
              <a:t> de </a:t>
            </a:r>
            <a:r>
              <a:rPr lang="en-US" dirty="0" err="1"/>
              <a:t>birinci</a:t>
            </a:r>
            <a:r>
              <a:rPr lang="en-US" dirty="0"/>
              <a:t> </a:t>
            </a:r>
            <a:r>
              <a:rPr lang="en-US" dirty="0" err="1"/>
              <a:t>parti</a:t>
            </a:r>
            <a:r>
              <a:rPr lang="en-US" dirty="0"/>
              <a:t> </a:t>
            </a:r>
            <a:r>
              <a:rPr lang="en-US" dirty="0" err="1"/>
              <a:t>olarak</a:t>
            </a:r>
            <a:r>
              <a:rPr lang="en-US" dirty="0"/>
              <a:t> </a:t>
            </a:r>
            <a:r>
              <a:rPr lang="en-US" dirty="0" err="1"/>
              <a:t>çıkılması</a:t>
            </a:r>
            <a:r>
              <a:rPr lang="en-US" dirty="0"/>
              <a:t> </a:t>
            </a:r>
            <a:r>
              <a:rPr lang="en-US" dirty="0" err="1"/>
              <a:t>sağlanmıştır</a:t>
            </a:r>
            <a:r>
              <a:rPr lang="en-US" dirty="0"/>
              <a:t>. </a:t>
            </a:r>
            <a:r>
              <a:rPr lang="en-US" dirty="0" err="1"/>
              <a:t>Ancak</a:t>
            </a:r>
            <a:r>
              <a:rPr lang="en-US" dirty="0"/>
              <a:t> </a:t>
            </a:r>
            <a:r>
              <a:rPr lang="en-US" dirty="0" err="1"/>
              <a:t>buna</a:t>
            </a:r>
            <a:r>
              <a:rPr lang="en-US" dirty="0"/>
              <a:t> </a:t>
            </a:r>
            <a:r>
              <a:rPr lang="en-US" dirty="0" err="1"/>
              <a:t>karşın</a:t>
            </a:r>
            <a:r>
              <a:rPr lang="en-US" dirty="0"/>
              <a:t>, </a:t>
            </a:r>
            <a:r>
              <a:rPr lang="en-US" dirty="0" err="1"/>
              <a:t>Muhafazakâr</a:t>
            </a:r>
            <a:r>
              <a:rPr lang="en-US" dirty="0"/>
              <a:t>-Liberal </a:t>
            </a:r>
            <a:r>
              <a:rPr lang="en-US" dirty="0" err="1"/>
              <a:t>koalisyon</a:t>
            </a:r>
            <a:r>
              <a:rPr lang="en-US" dirty="0"/>
              <a:t> </a:t>
            </a:r>
            <a:r>
              <a:rPr lang="en-US" dirty="0" err="1"/>
              <a:t>hükümeti</a:t>
            </a:r>
            <a:r>
              <a:rPr lang="en-US" dirty="0"/>
              <a:t> </a:t>
            </a:r>
            <a:r>
              <a:rPr lang="en-US" dirty="0" err="1"/>
              <a:t>kurulunca</a:t>
            </a:r>
            <a:r>
              <a:rPr lang="en-US" dirty="0"/>
              <a:t>, </a:t>
            </a:r>
            <a:r>
              <a:rPr lang="en-US" dirty="0" err="1"/>
              <a:t>yıllar</a:t>
            </a:r>
            <a:r>
              <a:rPr lang="en-US" dirty="0"/>
              <a:t> </a:t>
            </a:r>
            <a:r>
              <a:rPr lang="en-US" dirty="0" err="1"/>
              <a:t>sonra</a:t>
            </a:r>
            <a:r>
              <a:rPr lang="en-US" dirty="0"/>
              <a:t> </a:t>
            </a:r>
            <a:r>
              <a:rPr lang="en-US" dirty="0" err="1"/>
              <a:t>iktidar</a:t>
            </a:r>
            <a:r>
              <a:rPr lang="en-US" dirty="0"/>
              <a:t> </a:t>
            </a:r>
            <a:r>
              <a:rPr lang="en-US" dirty="0" err="1"/>
              <a:t>devredilmek</a:t>
            </a:r>
            <a:r>
              <a:rPr lang="en-US" dirty="0"/>
              <a:t> </a:t>
            </a:r>
            <a:r>
              <a:rPr lang="en-US" dirty="0" err="1"/>
              <a:t>zorunda</a:t>
            </a:r>
            <a:r>
              <a:rPr lang="en-US" dirty="0"/>
              <a:t> </a:t>
            </a:r>
            <a:r>
              <a:rPr lang="en-US" dirty="0" err="1"/>
              <a:t>kalmıştır</a:t>
            </a:r>
            <a:r>
              <a:rPr lang="en-US" dirty="0"/>
              <a:t>.</a:t>
            </a:r>
          </a:p>
        </p:txBody>
      </p:sp>
      <p:pic>
        <p:nvPicPr>
          <p:cNvPr id="26626" name="Picture 2" descr="http://politikaakademisi.org/wp-content/uploads/tony-blair-gordon-br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7248" y="133139"/>
            <a:ext cx="1903219" cy="97781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16</a:t>
            </a:fld>
            <a:endParaRPr lang="en-US" dirty="0"/>
          </a:p>
        </p:txBody>
      </p:sp>
    </p:spTree>
    <p:extLst>
      <p:ext uri="{BB962C8B-B14F-4D97-AF65-F5344CB8AC3E}">
        <p14:creationId xmlns:p14="http://schemas.microsoft.com/office/powerpoint/2010/main" val="3116370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272" y="0"/>
            <a:ext cx="7955323" cy="994736"/>
          </a:xfrm>
        </p:spPr>
        <p:txBody>
          <a:bodyPr>
            <a:normAutofit fontScale="90000"/>
          </a:bodyPr>
          <a:lstStyle/>
          <a:p>
            <a:r>
              <a:rPr lang="tr-TR" dirty="0" smtClean="0"/>
              <a:t>PARTİNİN TARİHİ-MUHALEFET</a:t>
            </a:r>
            <a:br>
              <a:rPr lang="tr-TR" dirty="0" smtClean="0"/>
            </a:br>
            <a:r>
              <a:rPr lang="tr-TR" dirty="0" smtClean="0"/>
              <a:t>JEREMY CORBYN</a:t>
            </a:r>
            <a:endParaRPr lang="en-US" dirty="0"/>
          </a:p>
        </p:txBody>
      </p:sp>
      <p:sp>
        <p:nvSpPr>
          <p:cNvPr id="3" name="Content Placeholder 2"/>
          <p:cNvSpPr>
            <a:spLocks noGrp="1"/>
          </p:cNvSpPr>
          <p:nvPr>
            <p:ph idx="1"/>
          </p:nvPr>
        </p:nvSpPr>
        <p:spPr>
          <a:xfrm>
            <a:off x="1259304" y="697832"/>
            <a:ext cx="9729537" cy="5566610"/>
          </a:xfrm>
        </p:spPr>
        <p:txBody>
          <a:bodyPr>
            <a:normAutofit fontScale="62500" lnSpcReduction="20000"/>
          </a:bodyPr>
          <a:lstStyle/>
          <a:p>
            <a:pPr algn="just"/>
            <a:endParaRPr lang="tr-TR" dirty="0" smtClean="0"/>
          </a:p>
          <a:p>
            <a:pPr algn="just"/>
            <a:r>
              <a:rPr lang="en-US" dirty="0" smtClean="0"/>
              <a:t>2010 </a:t>
            </a:r>
            <a:r>
              <a:rPr lang="en-US" dirty="0" err="1"/>
              <a:t>genel</a:t>
            </a:r>
            <a:r>
              <a:rPr lang="en-US" dirty="0"/>
              <a:t> </a:t>
            </a:r>
            <a:r>
              <a:rPr lang="en-US" dirty="0" err="1"/>
              <a:t>seçimlerinde</a:t>
            </a:r>
            <a:r>
              <a:rPr lang="en-US" dirty="0"/>
              <a:t> </a:t>
            </a:r>
            <a:r>
              <a:rPr lang="en-US" dirty="0" err="1"/>
              <a:t>iktidarın</a:t>
            </a:r>
            <a:r>
              <a:rPr lang="en-US" dirty="0"/>
              <a:t> </a:t>
            </a:r>
            <a:r>
              <a:rPr lang="en-US" dirty="0" err="1"/>
              <a:t>kaybedilmesi</a:t>
            </a:r>
            <a:r>
              <a:rPr lang="en-US" dirty="0"/>
              <a:t> </a:t>
            </a:r>
            <a:r>
              <a:rPr lang="en-US" dirty="0" err="1"/>
              <a:t>sonrasında</a:t>
            </a:r>
            <a:r>
              <a:rPr lang="en-US" dirty="0"/>
              <a:t>, </a:t>
            </a:r>
            <a:r>
              <a:rPr lang="en-US" dirty="0" err="1"/>
              <a:t>partinin</a:t>
            </a:r>
            <a:r>
              <a:rPr lang="en-US" dirty="0"/>
              <a:t> </a:t>
            </a:r>
            <a:r>
              <a:rPr lang="en-US" dirty="0" err="1"/>
              <a:t>yenilenmesi</a:t>
            </a:r>
            <a:r>
              <a:rPr lang="en-US" dirty="0"/>
              <a:t> </a:t>
            </a:r>
            <a:r>
              <a:rPr lang="en-US" dirty="0" err="1"/>
              <a:t>adına</a:t>
            </a:r>
            <a:r>
              <a:rPr lang="en-US" dirty="0"/>
              <a:t> </a:t>
            </a:r>
            <a:r>
              <a:rPr lang="en-US" dirty="0" err="1"/>
              <a:t>genç</a:t>
            </a:r>
            <a:r>
              <a:rPr lang="en-US" dirty="0"/>
              <a:t> </a:t>
            </a:r>
            <a:r>
              <a:rPr lang="en-US" dirty="0" err="1"/>
              <a:t>ve</a:t>
            </a:r>
            <a:r>
              <a:rPr lang="en-US" dirty="0"/>
              <a:t> </a:t>
            </a:r>
            <a:r>
              <a:rPr lang="en-US" dirty="0" err="1"/>
              <a:t>karizmatik</a:t>
            </a:r>
            <a:r>
              <a:rPr lang="en-US" dirty="0"/>
              <a:t> </a:t>
            </a:r>
            <a:r>
              <a:rPr lang="en-US" dirty="0" err="1"/>
              <a:t>bir</a:t>
            </a:r>
            <a:r>
              <a:rPr lang="en-US" dirty="0"/>
              <a:t> </a:t>
            </a:r>
            <a:r>
              <a:rPr lang="en-US" dirty="0" err="1"/>
              <a:t>siyasetçi</a:t>
            </a:r>
            <a:r>
              <a:rPr lang="en-US" dirty="0"/>
              <a:t> </a:t>
            </a:r>
            <a:r>
              <a:rPr lang="en-US" dirty="0" err="1"/>
              <a:t>olan</a:t>
            </a:r>
            <a:r>
              <a:rPr lang="en-US" dirty="0"/>
              <a:t> Ed Miliband (1969-) </a:t>
            </a:r>
            <a:r>
              <a:rPr lang="en-US" dirty="0" err="1"/>
              <a:t>İşçi</a:t>
            </a:r>
            <a:r>
              <a:rPr lang="en-US" dirty="0"/>
              <a:t> </a:t>
            </a:r>
            <a:r>
              <a:rPr lang="en-US" dirty="0" err="1"/>
              <a:t>Partisi’nin</a:t>
            </a:r>
            <a:r>
              <a:rPr lang="en-US" dirty="0"/>
              <a:t> </a:t>
            </a:r>
            <a:r>
              <a:rPr lang="en-US" dirty="0" err="1"/>
              <a:t>başına</a:t>
            </a:r>
            <a:r>
              <a:rPr lang="en-US" dirty="0"/>
              <a:t> </a:t>
            </a:r>
            <a:r>
              <a:rPr lang="en-US" dirty="0" err="1"/>
              <a:t>geçmiştir</a:t>
            </a:r>
            <a:r>
              <a:rPr lang="en-US" dirty="0"/>
              <a:t>. </a:t>
            </a:r>
            <a:endParaRPr lang="tr-TR" dirty="0" smtClean="0"/>
          </a:p>
          <a:p>
            <a:pPr algn="just"/>
            <a:r>
              <a:rPr lang="en-US" dirty="0" smtClean="0"/>
              <a:t>AB </a:t>
            </a:r>
            <a:r>
              <a:rPr lang="en-US" dirty="0" err="1"/>
              <a:t>yanlısı</a:t>
            </a:r>
            <a:r>
              <a:rPr lang="en-US" dirty="0"/>
              <a:t> </a:t>
            </a:r>
            <a:r>
              <a:rPr lang="en-US" dirty="0" err="1"/>
              <a:t>bir</a:t>
            </a:r>
            <a:r>
              <a:rPr lang="en-US" dirty="0"/>
              <a:t> </a:t>
            </a:r>
            <a:r>
              <a:rPr lang="en-US" dirty="0" err="1"/>
              <a:t>dış</a:t>
            </a:r>
            <a:r>
              <a:rPr lang="en-US" dirty="0"/>
              <a:t> </a:t>
            </a:r>
            <a:r>
              <a:rPr lang="en-US" dirty="0" err="1"/>
              <a:t>politika</a:t>
            </a:r>
            <a:r>
              <a:rPr lang="en-US" dirty="0"/>
              <a:t> </a:t>
            </a:r>
            <a:r>
              <a:rPr lang="en-US" dirty="0" err="1"/>
              <a:t>çizgisi</a:t>
            </a:r>
            <a:r>
              <a:rPr lang="en-US" dirty="0"/>
              <a:t> </a:t>
            </a:r>
            <a:r>
              <a:rPr lang="en-US" dirty="0" err="1"/>
              <a:t>benimseyen</a:t>
            </a:r>
            <a:r>
              <a:rPr lang="en-US" dirty="0"/>
              <a:t>, </a:t>
            </a:r>
            <a:r>
              <a:rPr lang="en-US" dirty="0" err="1"/>
              <a:t>ancak</a:t>
            </a:r>
            <a:r>
              <a:rPr lang="en-US" dirty="0"/>
              <a:t> </a:t>
            </a:r>
            <a:r>
              <a:rPr lang="en-US" dirty="0" err="1"/>
              <a:t>ekonomide</a:t>
            </a:r>
            <a:r>
              <a:rPr lang="en-US" dirty="0"/>
              <a:t> Tony Blair </a:t>
            </a:r>
            <a:r>
              <a:rPr lang="en-US" dirty="0" err="1"/>
              <a:t>döneminden</a:t>
            </a:r>
            <a:r>
              <a:rPr lang="en-US" dirty="0"/>
              <a:t> </a:t>
            </a:r>
            <a:r>
              <a:rPr lang="en-US" dirty="0" err="1"/>
              <a:t>farklı</a:t>
            </a:r>
            <a:r>
              <a:rPr lang="en-US" dirty="0"/>
              <a:t> </a:t>
            </a:r>
            <a:r>
              <a:rPr lang="en-US" dirty="0" err="1"/>
              <a:t>hareket</a:t>
            </a:r>
            <a:r>
              <a:rPr lang="en-US" dirty="0"/>
              <a:t> </a:t>
            </a:r>
            <a:r>
              <a:rPr lang="en-US" dirty="0" err="1"/>
              <a:t>ederek</a:t>
            </a:r>
            <a:r>
              <a:rPr lang="en-US" dirty="0"/>
              <a:t> </a:t>
            </a:r>
            <a:r>
              <a:rPr lang="en-US" dirty="0" err="1"/>
              <a:t>yeniden</a:t>
            </a:r>
            <a:r>
              <a:rPr lang="en-US" dirty="0"/>
              <a:t> </a:t>
            </a:r>
            <a:r>
              <a:rPr lang="en-US" dirty="0" err="1"/>
              <a:t>sendikalara</a:t>
            </a:r>
            <a:r>
              <a:rPr lang="en-US" dirty="0"/>
              <a:t> </a:t>
            </a:r>
            <a:r>
              <a:rPr lang="en-US" dirty="0" err="1"/>
              <a:t>ve</a:t>
            </a:r>
            <a:r>
              <a:rPr lang="en-US" dirty="0"/>
              <a:t> sol </a:t>
            </a:r>
            <a:r>
              <a:rPr lang="en-US" dirty="0" err="1"/>
              <a:t>politikalara</a:t>
            </a:r>
            <a:r>
              <a:rPr lang="en-US" dirty="0"/>
              <a:t> </a:t>
            </a:r>
            <a:r>
              <a:rPr lang="en-US" dirty="0" err="1"/>
              <a:t>yönelen</a:t>
            </a:r>
            <a:r>
              <a:rPr lang="en-US" dirty="0"/>
              <a:t> Miliband, </a:t>
            </a:r>
            <a:r>
              <a:rPr lang="en-US" dirty="0" err="1"/>
              <a:t>Avrupa’da</a:t>
            </a:r>
            <a:r>
              <a:rPr lang="en-US" dirty="0"/>
              <a:t> </a:t>
            </a:r>
            <a:r>
              <a:rPr lang="en-US" dirty="0" err="1"/>
              <a:t>ve</a:t>
            </a:r>
            <a:r>
              <a:rPr lang="en-US" dirty="0"/>
              <a:t> </a:t>
            </a:r>
            <a:r>
              <a:rPr lang="en-US" dirty="0" err="1"/>
              <a:t>dünyada</a:t>
            </a:r>
            <a:r>
              <a:rPr lang="en-US" dirty="0"/>
              <a:t> </a:t>
            </a:r>
            <a:r>
              <a:rPr lang="en-US" dirty="0" err="1"/>
              <a:t>partinin</a:t>
            </a:r>
            <a:r>
              <a:rPr lang="en-US" dirty="0"/>
              <a:t> </a:t>
            </a:r>
            <a:r>
              <a:rPr lang="en-US" dirty="0" err="1"/>
              <a:t>adından</a:t>
            </a:r>
            <a:r>
              <a:rPr lang="en-US" dirty="0"/>
              <a:t> </a:t>
            </a:r>
            <a:r>
              <a:rPr lang="en-US" dirty="0" err="1"/>
              <a:t>sıkça</a:t>
            </a:r>
            <a:r>
              <a:rPr lang="en-US" dirty="0"/>
              <a:t> </a:t>
            </a:r>
            <a:r>
              <a:rPr lang="en-US" dirty="0" err="1"/>
              <a:t>söz</a:t>
            </a:r>
            <a:r>
              <a:rPr lang="en-US" dirty="0"/>
              <a:t> </a:t>
            </a:r>
            <a:r>
              <a:rPr lang="en-US" dirty="0" err="1"/>
              <a:t>ettirmeyi</a:t>
            </a:r>
            <a:r>
              <a:rPr lang="en-US" dirty="0"/>
              <a:t> </a:t>
            </a:r>
            <a:r>
              <a:rPr lang="en-US" dirty="0" err="1"/>
              <a:t>başarmıştır</a:t>
            </a:r>
            <a:r>
              <a:rPr lang="en-US" dirty="0"/>
              <a:t>. </a:t>
            </a:r>
            <a:endParaRPr lang="tr-TR" dirty="0" smtClean="0"/>
          </a:p>
          <a:p>
            <a:pPr algn="just"/>
            <a:r>
              <a:rPr lang="en-US" dirty="0" err="1" smtClean="0"/>
              <a:t>Partinin</a:t>
            </a:r>
            <a:r>
              <a:rPr lang="en-US" dirty="0" smtClean="0"/>
              <a:t> </a:t>
            </a:r>
            <a:r>
              <a:rPr lang="en-US" dirty="0" err="1"/>
              <a:t>eski</a:t>
            </a:r>
            <a:r>
              <a:rPr lang="en-US" dirty="0"/>
              <a:t> </a:t>
            </a:r>
            <a:r>
              <a:rPr lang="en-US" dirty="0" err="1"/>
              <a:t>ideologlarından</a:t>
            </a:r>
            <a:r>
              <a:rPr lang="en-US" dirty="0"/>
              <a:t> Ralph </a:t>
            </a:r>
            <a:r>
              <a:rPr lang="en-US" dirty="0" err="1"/>
              <a:t>Miliband’ın</a:t>
            </a:r>
            <a:r>
              <a:rPr lang="en-US" dirty="0"/>
              <a:t> </a:t>
            </a:r>
            <a:r>
              <a:rPr lang="en-US" dirty="0" err="1"/>
              <a:t>oğlu</a:t>
            </a:r>
            <a:r>
              <a:rPr lang="en-US" dirty="0"/>
              <a:t> </a:t>
            </a:r>
            <a:r>
              <a:rPr lang="en-US" dirty="0" err="1"/>
              <a:t>olan</a:t>
            </a:r>
            <a:r>
              <a:rPr lang="en-US" dirty="0"/>
              <a:t> </a:t>
            </a:r>
            <a:r>
              <a:rPr lang="en-US" dirty="0" err="1"/>
              <a:t>ve</a:t>
            </a:r>
            <a:r>
              <a:rPr lang="en-US" dirty="0"/>
              <a:t> </a:t>
            </a:r>
            <a:r>
              <a:rPr lang="en-US" dirty="0" err="1"/>
              <a:t>Dış</a:t>
            </a:r>
            <a:r>
              <a:rPr lang="en-US" dirty="0"/>
              <a:t> </a:t>
            </a:r>
            <a:r>
              <a:rPr lang="en-US" dirty="0" err="1"/>
              <a:t>İşleri</a:t>
            </a:r>
            <a:r>
              <a:rPr lang="en-US" dirty="0"/>
              <a:t> </a:t>
            </a:r>
            <a:r>
              <a:rPr lang="en-US" dirty="0" err="1"/>
              <a:t>Bakanlığı</a:t>
            </a:r>
            <a:r>
              <a:rPr lang="en-US" dirty="0"/>
              <a:t> </a:t>
            </a:r>
            <a:r>
              <a:rPr lang="en-US" dirty="0" err="1"/>
              <a:t>yapmış</a:t>
            </a:r>
            <a:r>
              <a:rPr lang="en-US" dirty="0"/>
              <a:t> David Miliband </a:t>
            </a:r>
            <a:r>
              <a:rPr lang="en-US" dirty="0" err="1"/>
              <a:t>gibi</a:t>
            </a:r>
            <a:r>
              <a:rPr lang="en-US" dirty="0"/>
              <a:t> </a:t>
            </a:r>
            <a:r>
              <a:rPr lang="en-US" dirty="0" err="1"/>
              <a:t>bir</a:t>
            </a:r>
            <a:r>
              <a:rPr lang="en-US" dirty="0"/>
              <a:t> </a:t>
            </a:r>
            <a:r>
              <a:rPr lang="en-US" dirty="0" err="1"/>
              <a:t>ağabeye</a:t>
            </a:r>
            <a:r>
              <a:rPr lang="en-US" dirty="0"/>
              <a:t> </a:t>
            </a:r>
            <a:r>
              <a:rPr lang="en-US" dirty="0" err="1"/>
              <a:t>sahip</a:t>
            </a:r>
            <a:r>
              <a:rPr lang="en-US" dirty="0"/>
              <a:t> </a:t>
            </a:r>
            <a:r>
              <a:rPr lang="en-US" dirty="0" err="1"/>
              <a:t>olan</a:t>
            </a:r>
            <a:r>
              <a:rPr lang="en-US" dirty="0"/>
              <a:t> </a:t>
            </a:r>
            <a:r>
              <a:rPr lang="en-US" dirty="0" err="1"/>
              <a:t>genç</a:t>
            </a:r>
            <a:r>
              <a:rPr lang="en-US" dirty="0"/>
              <a:t> Miliband, 2015 </a:t>
            </a:r>
            <a:r>
              <a:rPr lang="en-US" dirty="0" err="1"/>
              <a:t>yılındaki</a:t>
            </a:r>
            <a:r>
              <a:rPr lang="en-US" dirty="0"/>
              <a:t> </a:t>
            </a:r>
            <a:r>
              <a:rPr lang="en-US" dirty="0" err="1"/>
              <a:t>genel</a:t>
            </a:r>
            <a:r>
              <a:rPr lang="en-US" dirty="0"/>
              <a:t> </a:t>
            </a:r>
            <a:r>
              <a:rPr lang="en-US" dirty="0" err="1"/>
              <a:t>seçimlere</a:t>
            </a:r>
            <a:r>
              <a:rPr lang="en-US" dirty="0"/>
              <a:t> de son </a:t>
            </a:r>
            <a:r>
              <a:rPr lang="en-US" dirty="0" err="1"/>
              <a:t>derece</a:t>
            </a:r>
            <a:r>
              <a:rPr lang="en-US" dirty="0"/>
              <a:t> </a:t>
            </a:r>
            <a:r>
              <a:rPr lang="en-US" dirty="0" err="1"/>
              <a:t>iddialı</a:t>
            </a:r>
            <a:r>
              <a:rPr lang="en-US" dirty="0"/>
              <a:t> </a:t>
            </a:r>
            <a:r>
              <a:rPr lang="en-US" dirty="0" err="1"/>
              <a:t>ve</a:t>
            </a:r>
            <a:r>
              <a:rPr lang="en-US" dirty="0"/>
              <a:t> </a:t>
            </a:r>
            <a:r>
              <a:rPr lang="en-US" dirty="0" err="1"/>
              <a:t>Başbakan</a:t>
            </a:r>
            <a:r>
              <a:rPr lang="en-US" dirty="0"/>
              <a:t> </a:t>
            </a:r>
            <a:r>
              <a:rPr lang="en-US" dirty="0" err="1"/>
              <a:t>olma</a:t>
            </a:r>
            <a:r>
              <a:rPr lang="en-US" dirty="0"/>
              <a:t> </a:t>
            </a:r>
            <a:r>
              <a:rPr lang="en-US" dirty="0" err="1"/>
              <a:t>umuduyla</a:t>
            </a:r>
            <a:r>
              <a:rPr lang="en-US" dirty="0"/>
              <a:t> </a:t>
            </a:r>
            <a:r>
              <a:rPr lang="en-US" dirty="0" err="1"/>
              <a:t>girmiştir</a:t>
            </a:r>
            <a:r>
              <a:rPr lang="en-US" dirty="0"/>
              <a:t>. </a:t>
            </a:r>
            <a:r>
              <a:rPr lang="en-US" dirty="0" err="1"/>
              <a:t>Ancak</a:t>
            </a:r>
            <a:r>
              <a:rPr lang="en-US" dirty="0"/>
              <a:t> </a:t>
            </a:r>
            <a:r>
              <a:rPr lang="en-US" dirty="0" err="1"/>
              <a:t>Miliband’ın</a:t>
            </a:r>
            <a:r>
              <a:rPr lang="en-US" dirty="0"/>
              <a:t> da </a:t>
            </a:r>
            <a:r>
              <a:rPr lang="en-US" dirty="0" err="1"/>
              <a:t>seçimlerde</a:t>
            </a:r>
            <a:r>
              <a:rPr lang="en-US" dirty="0"/>
              <a:t> </a:t>
            </a:r>
            <a:r>
              <a:rPr lang="en-US" dirty="0" err="1"/>
              <a:t>Muhafazakâr</a:t>
            </a:r>
            <a:r>
              <a:rPr lang="en-US" dirty="0"/>
              <a:t> </a:t>
            </a:r>
            <a:r>
              <a:rPr lang="en-US" dirty="0" err="1"/>
              <a:t>Parti’yi</a:t>
            </a:r>
            <a:r>
              <a:rPr lang="en-US" dirty="0"/>
              <a:t> alt </a:t>
            </a:r>
            <a:r>
              <a:rPr lang="en-US" dirty="0" err="1"/>
              <a:t>edememesi</a:t>
            </a:r>
            <a:r>
              <a:rPr lang="en-US" dirty="0"/>
              <a:t> </a:t>
            </a:r>
            <a:r>
              <a:rPr lang="en-US" dirty="0" err="1"/>
              <a:t>neticesinde</a:t>
            </a:r>
            <a:r>
              <a:rPr lang="en-US" dirty="0"/>
              <a:t>, 2015 </a:t>
            </a:r>
            <a:r>
              <a:rPr lang="en-US" dirty="0" err="1"/>
              <a:t>yılı</a:t>
            </a:r>
            <a:r>
              <a:rPr lang="en-US" dirty="0"/>
              <a:t> </a:t>
            </a:r>
            <a:r>
              <a:rPr lang="en-US" dirty="0" err="1"/>
              <a:t>Eylül</a:t>
            </a:r>
            <a:r>
              <a:rPr lang="en-US" dirty="0"/>
              <a:t> </a:t>
            </a:r>
            <a:r>
              <a:rPr lang="en-US" dirty="0" err="1"/>
              <a:t>ayında</a:t>
            </a:r>
            <a:r>
              <a:rPr lang="en-US" dirty="0"/>
              <a:t> </a:t>
            </a:r>
            <a:r>
              <a:rPr lang="en-US" dirty="0" err="1"/>
              <a:t>parti</a:t>
            </a:r>
            <a:r>
              <a:rPr lang="en-US" dirty="0"/>
              <a:t> </a:t>
            </a:r>
            <a:r>
              <a:rPr lang="en-US" dirty="0" err="1"/>
              <a:t>liderliğine</a:t>
            </a:r>
            <a:r>
              <a:rPr lang="en-US" dirty="0"/>
              <a:t> -Andy Burnham, Yvette Cooper </a:t>
            </a:r>
            <a:r>
              <a:rPr lang="en-US" dirty="0" err="1"/>
              <a:t>ve</a:t>
            </a:r>
            <a:r>
              <a:rPr lang="en-US" dirty="0"/>
              <a:t> Liz Kendall </a:t>
            </a:r>
            <a:r>
              <a:rPr lang="en-US" dirty="0" err="1"/>
              <a:t>gibi</a:t>
            </a:r>
            <a:r>
              <a:rPr lang="en-US" dirty="0"/>
              <a:t> </a:t>
            </a:r>
            <a:r>
              <a:rPr lang="en-US" dirty="0" err="1"/>
              <a:t>adayları</a:t>
            </a:r>
            <a:r>
              <a:rPr lang="en-US" dirty="0"/>
              <a:t> </a:t>
            </a:r>
            <a:r>
              <a:rPr lang="en-US" dirty="0" err="1"/>
              <a:t>geçerek</a:t>
            </a:r>
            <a:r>
              <a:rPr lang="en-US" dirty="0"/>
              <a:t>- </a:t>
            </a:r>
            <a:r>
              <a:rPr lang="en-US" dirty="0" err="1"/>
              <a:t>sosyalist</a:t>
            </a:r>
            <a:r>
              <a:rPr lang="en-US" dirty="0"/>
              <a:t> </a:t>
            </a:r>
            <a:r>
              <a:rPr lang="en-US" dirty="0" err="1"/>
              <a:t>çizgide</a:t>
            </a:r>
            <a:r>
              <a:rPr lang="en-US" dirty="0"/>
              <a:t> </a:t>
            </a:r>
            <a:r>
              <a:rPr lang="en-US" dirty="0" err="1"/>
              <a:t>siyaset</a:t>
            </a:r>
            <a:r>
              <a:rPr lang="en-US" dirty="0"/>
              <a:t> </a:t>
            </a:r>
            <a:r>
              <a:rPr lang="en-US" dirty="0" err="1"/>
              <a:t>yapan</a:t>
            </a:r>
            <a:r>
              <a:rPr lang="en-US" dirty="0"/>
              <a:t> </a:t>
            </a:r>
            <a:r>
              <a:rPr lang="en-US" dirty="0" err="1"/>
              <a:t>deneyimli</a:t>
            </a:r>
            <a:r>
              <a:rPr lang="en-US" dirty="0"/>
              <a:t> </a:t>
            </a:r>
            <a:r>
              <a:rPr lang="en-US" dirty="0" err="1"/>
              <a:t>politikacı</a:t>
            </a:r>
            <a:r>
              <a:rPr lang="en-US" dirty="0"/>
              <a:t> Jeremy </a:t>
            </a:r>
            <a:r>
              <a:rPr lang="en-US" dirty="0" err="1"/>
              <a:t>Corbyn</a:t>
            </a:r>
            <a:r>
              <a:rPr lang="en-US" dirty="0"/>
              <a:t> (1949-) </a:t>
            </a:r>
            <a:r>
              <a:rPr lang="en-US" dirty="0" err="1"/>
              <a:t>seçilmiştir</a:t>
            </a:r>
            <a:r>
              <a:rPr lang="en-US" dirty="0"/>
              <a:t>. </a:t>
            </a:r>
            <a:endParaRPr lang="tr-TR" dirty="0" smtClean="0"/>
          </a:p>
          <a:p>
            <a:pPr algn="just"/>
            <a:r>
              <a:rPr lang="en-US" dirty="0" err="1" smtClean="0"/>
              <a:t>Labour</a:t>
            </a:r>
            <a:r>
              <a:rPr lang="en-US" dirty="0"/>
              <a:t>, </a:t>
            </a:r>
            <a:r>
              <a:rPr lang="en-US" dirty="0" err="1"/>
              <a:t>Corbyn</a:t>
            </a:r>
            <a:r>
              <a:rPr lang="en-US" dirty="0"/>
              <a:t> </a:t>
            </a:r>
            <a:r>
              <a:rPr lang="en-US" dirty="0" err="1"/>
              <a:t>liderliğinde</a:t>
            </a:r>
            <a:r>
              <a:rPr lang="en-US" dirty="0"/>
              <a:t> 2016 </a:t>
            </a:r>
            <a:r>
              <a:rPr lang="en-US" dirty="0" err="1"/>
              <a:t>yılında</a:t>
            </a:r>
            <a:r>
              <a:rPr lang="en-US" dirty="0"/>
              <a:t> </a:t>
            </a:r>
            <a:r>
              <a:rPr lang="en-US" dirty="0" err="1"/>
              <a:t>Londra</a:t>
            </a:r>
            <a:r>
              <a:rPr lang="en-US" dirty="0"/>
              <a:t> </a:t>
            </a:r>
            <a:r>
              <a:rPr lang="en-US" dirty="0" err="1"/>
              <a:t>Belediye</a:t>
            </a:r>
            <a:r>
              <a:rPr lang="en-US" dirty="0"/>
              <a:t> </a:t>
            </a:r>
            <a:r>
              <a:rPr lang="en-US" dirty="0" err="1"/>
              <a:t>Başkanlığını</a:t>
            </a:r>
            <a:r>
              <a:rPr lang="en-US" dirty="0"/>
              <a:t> </a:t>
            </a:r>
            <a:r>
              <a:rPr lang="en-US" dirty="0" err="1"/>
              <a:t>Sadık</a:t>
            </a:r>
            <a:r>
              <a:rPr lang="en-US" dirty="0"/>
              <a:t> Han </a:t>
            </a:r>
            <a:r>
              <a:rPr lang="en-US" dirty="0" err="1"/>
              <a:t>ile</a:t>
            </a:r>
            <a:r>
              <a:rPr lang="en-US" dirty="0"/>
              <a:t> </a:t>
            </a:r>
            <a:r>
              <a:rPr lang="en-US" dirty="0" err="1"/>
              <a:t>kazanmış</a:t>
            </a:r>
            <a:r>
              <a:rPr lang="en-US" dirty="0"/>
              <a:t> </a:t>
            </a:r>
            <a:r>
              <a:rPr lang="en-US" dirty="0" err="1"/>
              <a:t>ve</a:t>
            </a:r>
            <a:r>
              <a:rPr lang="en-US" dirty="0"/>
              <a:t> </a:t>
            </a:r>
            <a:r>
              <a:rPr lang="en-US" dirty="0" err="1"/>
              <a:t>Londra’nın</a:t>
            </a:r>
            <a:r>
              <a:rPr lang="en-US" dirty="0"/>
              <a:t> ilk </a:t>
            </a:r>
            <a:r>
              <a:rPr lang="en-US" dirty="0" err="1"/>
              <a:t>Müslüman</a:t>
            </a:r>
            <a:r>
              <a:rPr lang="en-US" dirty="0"/>
              <a:t> </a:t>
            </a:r>
            <a:r>
              <a:rPr lang="en-US" dirty="0" err="1"/>
              <a:t>Belediye</a:t>
            </a:r>
            <a:r>
              <a:rPr lang="en-US" dirty="0"/>
              <a:t> </a:t>
            </a:r>
            <a:r>
              <a:rPr lang="en-US" dirty="0" err="1"/>
              <a:t>Başkanı’nın</a:t>
            </a:r>
            <a:r>
              <a:rPr lang="en-US" dirty="0"/>
              <a:t> </a:t>
            </a:r>
            <a:r>
              <a:rPr lang="en-US" dirty="0" err="1"/>
              <a:t>seçilmesine</a:t>
            </a:r>
            <a:r>
              <a:rPr lang="en-US" dirty="0"/>
              <a:t> </a:t>
            </a:r>
            <a:r>
              <a:rPr lang="en-US" dirty="0" err="1"/>
              <a:t>aracı</a:t>
            </a:r>
            <a:r>
              <a:rPr lang="en-US" dirty="0"/>
              <a:t> </a:t>
            </a:r>
            <a:r>
              <a:rPr lang="en-US" dirty="0" err="1"/>
              <a:t>olarak</a:t>
            </a:r>
            <a:r>
              <a:rPr lang="en-US" dirty="0"/>
              <a:t> </a:t>
            </a:r>
            <a:r>
              <a:rPr lang="en-US" dirty="0" err="1"/>
              <a:t>takdir</a:t>
            </a:r>
            <a:r>
              <a:rPr lang="en-US" dirty="0"/>
              <a:t> </a:t>
            </a:r>
            <a:r>
              <a:rPr lang="en-US" dirty="0" err="1"/>
              <a:t>toplamıştır</a:t>
            </a:r>
            <a:r>
              <a:rPr lang="en-US" dirty="0"/>
              <a:t>. </a:t>
            </a:r>
            <a:endParaRPr lang="tr-TR" dirty="0" smtClean="0"/>
          </a:p>
          <a:p>
            <a:pPr algn="just"/>
            <a:r>
              <a:rPr lang="en-US" dirty="0" smtClean="0"/>
              <a:t>Buna </a:t>
            </a:r>
            <a:r>
              <a:rPr lang="en-US" dirty="0" err="1"/>
              <a:t>karşın</a:t>
            </a:r>
            <a:r>
              <a:rPr lang="en-US" dirty="0"/>
              <a:t>, </a:t>
            </a:r>
            <a:r>
              <a:rPr lang="en-US" dirty="0" err="1"/>
              <a:t>parti</a:t>
            </a:r>
            <a:r>
              <a:rPr lang="en-US" dirty="0"/>
              <a:t>, </a:t>
            </a:r>
            <a:r>
              <a:rPr lang="en-US" dirty="0" err="1"/>
              <a:t>Corbyn</a:t>
            </a:r>
            <a:r>
              <a:rPr lang="en-US" dirty="0"/>
              <a:t> </a:t>
            </a:r>
            <a:r>
              <a:rPr lang="en-US" dirty="0" err="1"/>
              <a:t>liderliğinde</a:t>
            </a:r>
            <a:r>
              <a:rPr lang="en-US" dirty="0"/>
              <a:t> </a:t>
            </a:r>
            <a:r>
              <a:rPr lang="en-US" dirty="0" err="1"/>
              <a:t>beklenmedik</a:t>
            </a:r>
            <a:r>
              <a:rPr lang="en-US" dirty="0"/>
              <a:t> </a:t>
            </a:r>
            <a:r>
              <a:rPr lang="en-US" dirty="0" err="1"/>
              <a:t>bir</a:t>
            </a:r>
            <a:r>
              <a:rPr lang="en-US" dirty="0"/>
              <a:t> </a:t>
            </a:r>
            <a:r>
              <a:rPr lang="en-US" dirty="0" err="1"/>
              <a:t>şekilde</a:t>
            </a:r>
            <a:r>
              <a:rPr lang="en-US" dirty="0"/>
              <a:t> Brexit </a:t>
            </a:r>
            <a:r>
              <a:rPr lang="en-US" dirty="0" err="1"/>
              <a:t>yanlısı</a:t>
            </a:r>
            <a:r>
              <a:rPr lang="en-US" dirty="0"/>
              <a:t> </a:t>
            </a:r>
            <a:r>
              <a:rPr lang="en-US" dirty="0" err="1"/>
              <a:t>çizgide</a:t>
            </a:r>
            <a:r>
              <a:rPr lang="en-US" dirty="0"/>
              <a:t> </a:t>
            </a:r>
            <a:r>
              <a:rPr lang="en-US" dirty="0" err="1"/>
              <a:t>hareket</a:t>
            </a:r>
            <a:r>
              <a:rPr lang="en-US" dirty="0"/>
              <a:t> </a:t>
            </a:r>
            <a:r>
              <a:rPr lang="en-US" dirty="0" err="1"/>
              <a:t>etmiş</a:t>
            </a:r>
            <a:r>
              <a:rPr lang="en-US" dirty="0"/>
              <a:t> </a:t>
            </a:r>
            <a:r>
              <a:rPr lang="en-US" dirty="0" err="1"/>
              <a:t>ve</a:t>
            </a:r>
            <a:r>
              <a:rPr lang="en-US" dirty="0"/>
              <a:t> </a:t>
            </a:r>
            <a:r>
              <a:rPr lang="en-US" dirty="0" err="1"/>
              <a:t>bu</a:t>
            </a:r>
            <a:r>
              <a:rPr lang="en-US" dirty="0"/>
              <a:t> </a:t>
            </a:r>
            <a:r>
              <a:rPr lang="en-US" dirty="0" err="1"/>
              <a:t>süreci</a:t>
            </a:r>
            <a:r>
              <a:rPr lang="en-US" dirty="0"/>
              <a:t> </a:t>
            </a:r>
            <a:r>
              <a:rPr lang="en-US" dirty="0" err="1"/>
              <a:t>durdurma</a:t>
            </a:r>
            <a:r>
              <a:rPr lang="en-US" dirty="0"/>
              <a:t> </a:t>
            </a:r>
            <a:r>
              <a:rPr lang="en-US" dirty="0" err="1"/>
              <a:t>yönünde</a:t>
            </a:r>
            <a:r>
              <a:rPr lang="en-US" dirty="0"/>
              <a:t> -</a:t>
            </a:r>
            <a:r>
              <a:rPr lang="en-US" dirty="0" err="1"/>
              <a:t>önceki</a:t>
            </a:r>
            <a:r>
              <a:rPr lang="en-US" dirty="0"/>
              <a:t> </a:t>
            </a:r>
            <a:r>
              <a:rPr lang="en-US" dirty="0" err="1"/>
              <a:t>liderlerden</a:t>
            </a:r>
            <a:r>
              <a:rPr lang="en-US" dirty="0"/>
              <a:t> Tony </a:t>
            </a:r>
            <a:r>
              <a:rPr lang="en-US" dirty="0" err="1"/>
              <a:t>Blair’in</a:t>
            </a:r>
            <a:r>
              <a:rPr lang="en-US" dirty="0"/>
              <a:t> </a:t>
            </a:r>
            <a:r>
              <a:rPr lang="en-US" dirty="0" err="1"/>
              <a:t>eleştirilerine</a:t>
            </a:r>
            <a:r>
              <a:rPr lang="en-US" dirty="0"/>
              <a:t> </a:t>
            </a:r>
            <a:r>
              <a:rPr lang="en-US" dirty="0" err="1"/>
              <a:t>rağmen</a:t>
            </a:r>
            <a:r>
              <a:rPr lang="en-US" dirty="0"/>
              <a:t>- </a:t>
            </a:r>
            <a:r>
              <a:rPr lang="en-US" dirty="0" err="1"/>
              <a:t>aktif</a:t>
            </a:r>
            <a:r>
              <a:rPr lang="en-US" dirty="0"/>
              <a:t> </a:t>
            </a:r>
            <a:r>
              <a:rPr lang="en-US" dirty="0" err="1"/>
              <a:t>bir</a:t>
            </a:r>
            <a:r>
              <a:rPr lang="en-US" dirty="0"/>
              <a:t> </a:t>
            </a:r>
            <a:r>
              <a:rPr lang="en-US" dirty="0" err="1"/>
              <a:t>çaba</a:t>
            </a:r>
            <a:r>
              <a:rPr lang="en-US" dirty="0"/>
              <a:t> </a:t>
            </a:r>
            <a:r>
              <a:rPr lang="en-US" dirty="0" err="1"/>
              <a:t>içerisine</a:t>
            </a:r>
            <a:r>
              <a:rPr lang="en-US" dirty="0"/>
              <a:t> </a:t>
            </a:r>
            <a:r>
              <a:rPr lang="en-US" dirty="0" err="1"/>
              <a:t>girmemiştir</a:t>
            </a:r>
            <a:r>
              <a:rPr lang="en-US" dirty="0"/>
              <a:t>. </a:t>
            </a:r>
            <a:endParaRPr lang="tr-TR" dirty="0" smtClean="0"/>
          </a:p>
          <a:p>
            <a:pPr algn="just"/>
            <a:r>
              <a:rPr lang="en-US" dirty="0" err="1" smtClean="0"/>
              <a:t>Ekonomide</a:t>
            </a:r>
            <a:r>
              <a:rPr lang="en-US" dirty="0" smtClean="0"/>
              <a:t> </a:t>
            </a:r>
            <a:r>
              <a:rPr lang="en-US" dirty="0"/>
              <a:t>de, </a:t>
            </a:r>
            <a:r>
              <a:rPr lang="en-US" dirty="0" err="1"/>
              <a:t>Labour</a:t>
            </a:r>
            <a:r>
              <a:rPr lang="en-US" dirty="0"/>
              <a:t>, </a:t>
            </a:r>
            <a:r>
              <a:rPr lang="en-US" dirty="0" err="1"/>
              <a:t>Corbyn</a:t>
            </a:r>
            <a:r>
              <a:rPr lang="en-US" dirty="0"/>
              <a:t> </a:t>
            </a:r>
            <a:r>
              <a:rPr lang="en-US" dirty="0" err="1"/>
              <a:t>liderliğinde</a:t>
            </a:r>
            <a:r>
              <a:rPr lang="en-US" dirty="0"/>
              <a:t> </a:t>
            </a:r>
            <a:r>
              <a:rPr lang="en-US" dirty="0" err="1"/>
              <a:t>eski</a:t>
            </a:r>
            <a:r>
              <a:rPr lang="en-US" dirty="0"/>
              <a:t> tip sol </a:t>
            </a:r>
            <a:r>
              <a:rPr lang="en-US" dirty="0" err="1"/>
              <a:t>ekonomi</a:t>
            </a:r>
            <a:r>
              <a:rPr lang="en-US" dirty="0"/>
              <a:t> </a:t>
            </a:r>
            <a:r>
              <a:rPr lang="en-US" dirty="0" err="1"/>
              <a:t>politikalarını</a:t>
            </a:r>
            <a:r>
              <a:rPr lang="en-US" dirty="0"/>
              <a:t> </a:t>
            </a:r>
            <a:r>
              <a:rPr lang="en-US" dirty="0" err="1"/>
              <a:t>ve</a:t>
            </a:r>
            <a:r>
              <a:rPr lang="en-US" dirty="0"/>
              <a:t> </a:t>
            </a:r>
            <a:r>
              <a:rPr lang="en-US" dirty="0" err="1"/>
              <a:t>kamulaştırmaları</a:t>
            </a:r>
            <a:r>
              <a:rPr lang="en-US" dirty="0"/>
              <a:t> </a:t>
            </a:r>
            <a:r>
              <a:rPr lang="en-US" dirty="0" err="1"/>
              <a:t>savunmaya</a:t>
            </a:r>
            <a:r>
              <a:rPr lang="en-US" dirty="0"/>
              <a:t> </a:t>
            </a:r>
            <a:r>
              <a:rPr lang="en-US" dirty="0" err="1"/>
              <a:t>başlamıştır</a:t>
            </a:r>
            <a:r>
              <a:rPr lang="en-US" dirty="0"/>
              <a:t>. </a:t>
            </a:r>
            <a:r>
              <a:rPr lang="en-US" dirty="0" err="1"/>
              <a:t>Bunlar</a:t>
            </a:r>
            <a:r>
              <a:rPr lang="en-US" dirty="0"/>
              <a:t> liberal </a:t>
            </a:r>
            <a:r>
              <a:rPr lang="en-US" dirty="0" err="1"/>
              <a:t>ve</a:t>
            </a:r>
            <a:r>
              <a:rPr lang="en-US" dirty="0"/>
              <a:t> </a:t>
            </a:r>
            <a:r>
              <a:rPr lang="en-US" dirty="0" err="1"/>
              <a:t>sağ</a:t>
            </a:r>
            <a:r>
              <a:rPr lang="en-US" dirty="0"/>
              <a:t> </a:t>
            </a:r>
            <a:r>
              <a:rPr lang="en-US" dirty="0" err="1"/>
              <a:t>çevrelerde</a:t>
            </a:r>
            <a:r>
              <a:rPr lang="en-US" dirty="0"/>
              <a:t> </a:t>
            </a:r>
            <a:r>
              <a:rPr lang="en-US" dirty="0" err="1"/>
              <a:t>tepki</a:t>
            </a:r>
            <a:r>
              <a:rPr lang="en-US" dirty="0"/>
              <a:t> </a:t>
            </a:r>
            <a:r>
              <a:rPr lang="en-US" dirty="0" err="1"/>
              <a:t>yaratmasına</a:t>
            </a:r>
            <a:r>
              <a:rPr lang="en-US" dirty="0"/>
              <a:t> </a:t>
            </a:r>
            <a:r>
              <a:rPr lang="en-US" dirty="0" err="1"/>
              <a:t>karşın</a:t>
            </a:r>
            <a:r>
              <a:rPr lang="en-US" dirty="0"/>
              <a:t>, </a:t>
            </a:r>
            <a:r>
              <a:rPr lang="en-US" dirty="0" err="1"/>
              <a:t>parti</a:t>
            </a:r>
            <a:r>
              <a:rPr lang="en-US" dirty="0"/>
              <a:t>, </a:t>
            </a:r>
            <a:r>
              <a:rPr lang="en-US" dirty="0" err="1"/>
              <a:t>anketlerde</a:t>
            </a:r>
            <a:r>
              <a:rPr lang="en-US" dirty="0"/>
              <a:t> </a:t>
            </a:r>
            <a:r>
              <a:rPr lang="en-US" dirty="0" err="1"/>
              <a:t>şu</a:t>
            </a:r>
            <a:r>
              <a:rPr lang="en-US" dirty="0"/>
              <a:t> an </a:t>
            </a:r>
            <a:r>
              <a:rPr lang="en-US" dirty="0" err="1"/>
              <a:t>için</a:t>
            </a:r>
            <a:r>
              <a:rPr lang="en-US" dirty="0"/>
              <a:t> </a:t>
            </a:r>
            <a:r>
              <a:rPr lang="en-US" dirty="0" err="1"/>
              <a:t>başarılı</a:t>
            </a:r>
            <a:r>
              <a:rPr lang="en-US" dirty="0"/>
              <a:t> </a:t>
            </a:r>
            <a:r>
              <a:rPr lang="en-US" dirty="0" err="1"/>
              <a:t>sayılabilecek</a:t>
            </a:r>
            <a:r>
              <a:rPr lang="en-US" dirty="0"/>
              <a:t> </a:t>
            </a:r>
            <a:r>
              <a:rPr lang="en-US" dirty="0" err="1"/>
              <a:t>bir</a:t>
            </a:r>
            <a:r>
              <a:rPr lang="en-US" dirty="0"/>
              <a:t> </a:t>
            </a:r>
            <a:r>
              <a:rPr lang="en-US" dirty="0" err="1"/>
              <a:t>performans</a:t>
            </a:r>
            <a:r>
              <a:rPr lang="en-US" dirty="0"/>
              <a:t> </a:t>
            </a:r>
            <a:r>
              <a:rPr lang="en-US" dirty="0" err="1"/>
              <a:t>göstermektedir</a:t>
            </a:r>
            <a:r>
              <a:rPr lang="en-US" dirty="0"/>
              <a:t> </a:t>
            </a:r>
            <a:r>
              <a:rPr lang="en-US" dirty="0" err="1"/>
              <a:t>ve</a:t>
            </a:r>
            <a:r>
              <a:rPr lang="en-US" dirty="0"/>
              <a:t> </a:t>
            </a:r>
            <a:r>
              <a:rPr lang="en-US" dirty="0" err="1"/>
              <a:t>ülkedeki</a:t>
            </a:r>
            <a:r>
              <a:rPr lang="en-US" dirty="0"/>
              <a:t> </a:t>
            </a:r>
            <a:r>
              <a:rPr lang="en-US" dirty="0" err="1"/>
              <a:t>birinci</a:t>
            </a:r>
            <a:r>
              <a:rPr lang="en-US" dirty="0"/>
              <a:t> </a:t>
            </a:r>
            <a:r>
              <a:rPr lang="en-US" dirty="0" err="1"/>
              <a:t>parti</a:t>
            </a:r>
            <a:r>
              <a:rPr lang="en-US" dirty="0"/>
              <a:t> </a:t>
            </a:r>
            <a:r>
              <a:rPr lang="en-US" dirty="0" err="1"/>
              <a:t>konumundadır</a:t>
            </a:r>
            <a:r>
              <a:rPr lang="en-US" dirty="0"/>
              <a:t>. </a:t>
            </a:r>
            <a:endParaRPr lang="tr-TR" dirty="0" smtClean="0"/>
          </a:p>
          <a:p>
            <a:pPr algn="just"/>
            <a:r>
              <a:rPr lang="en-US" dirty="0" err="1" smtClean="0"/>
              <a:t>Ancak</a:t>
            </a:r>
            <a:r>
              <a:rPr lang="en-US" dirty="0" smtClean="0"/>
              <a:t> </a:t>
            </a:r>
            <a:r>
              <a:rPr lang="en-US" dirty="0" err="1"/>
              <a:t>bu</a:t>
            </a:r>
            <a:r>
              <a:rPr lang="en-US" dirty="0"/>
              <a:t> </a:t>
            </a:r>
            <a:r>
              <a:rPr lang="en-US" dirty="0" err="1"/>
              <a:t>süreçte</a:t>
            </a:r>
            <a:r>
              <a:rPr lang="en-US" dirty="0"/>
              <a:t> Jeremy </a:t>
            </a:r>
            <a:r>
              <a:rPr lang="en-US" dirty="0" err="1"/>
              <a:t>Corbyn’nin</a:t>
            </a:r>
            <a:r>
              <a:rPr lang="en-US" dirty="0"/>
              <a:t> </a:t>
            </a:r>
            <a:r>
              <a:rPr lang="en-US" dirty="0" err="1"/>
              <a:t>liderliğini</a:t>
            </a:r>
            <a:r>
              <a:rPr lang="en-US" dirty="0"/>
              <a:t> </a:t>
            </a:r>
            <a:r>
              <a:rPr lang="en-US" dirty="0" err="1"/>
              <a:t>eleştiren</a:t>
            </a:r>
            <a:r>
              <a:rPr lang="en-US" dirty="0"/>
              <a:t> </a:t>
            </a:r>
            <a:r>
              <a:rPr lang="en-US" dirty="0" err="1"/>
              <a:t>ve</a:t>
            </a:r>
            <a:r>
              <a:rPr lang="en-US" dirty="0"/>
              <a:t> </a:t>
            </a:r>
            <a:r>
              <a:rPr lang="en-US" dirty="0" err="1"/>
              <a:t>partinin</a:t>
            </a:r>
            <a:r>
              <a:rPr lang="en-US" dirty="0"/>
              <a:t> </a:t>
            </a:r>
            <a:r>
              <a:rPr lang="en-US" dirty="0" err="1"/>
              <a:t>antisemitizme</a:t>
            </a:r>
            <a:r>
              <a:rPr lang="en-US" dirty="0"/>
              <a:t> </a:t>
            </a:r>
            <a:r>
              <a:rPr lang="en-US" dirty="0" err="1"/>
              <a:t>savrulduğunu</a:t>
            </a:r>
            <a:r>
              <a:rPr lang="en-US" dirty="0"/>
              <a:t> </a:t>
            </a:r>
            <a:r>
              <a:rPr lang="en-US" dirty="0" err="1"/>
              <a:t>iddia</a:t>
            </a:r>
            <a:r>
              <a:rPr lang="en-US" dirty="0"/>
              <a:t> </a:t>
            </a:r>
            <a:r>
              <a:rPr lang="en-US" dirty="0" err="1"/>
              <a:t>eden</a:t>
            </a:r>
            <a:r>
              <a:rPr lang="en-US" dirty="0"/>
              <a:t> </a:t>
            </a:r>
            <a:r>
              <a:rPr lang="en-US" dirty="0" err="1"/>
              <a:t>bir</a:t>
            </a:r>
            <a:r>
              <a:rPr lang="en-US" dirty="0"/>
              <a:t> </a:t>
            </a:r>
            <a:r>
              <a:rPr lang="en-US" dirty="0" err="1"/>
              <a:t>grup</a:t>
            </a:r>
            <a:r>
              <a:rPr lang="en-US" dirty="0"/>
              <a:t> </a:t>
            </a:r>
            <a:r>
              <a:rPr lang="en-US" dirty="0" err="1"/>
              <a:t>milletvekili</a:t>
            </a:r>
            <a:r>
              <a:rPr lang="en-US" dirty="0"/>
              <a:t> de, 2019 </a:t>
            </a:r>
            <a:r>
              <a:rPr lang="en-US" dirty="0" err="1"/>
              <a:t>yılı</a:t>
            </a:r>
            <a:r>
              <a:rPr lang="en-US" dirty="0"/>
              <a:t> </a:t>
            </a:r>
            <a:r>
              <a:rPr lang="en-US" dirty="0" err="1"/>
              <a:t>başlarında</a:t>
            </a:r>
            <a:r>
              <a:rPr lang="en-US" dirty="0"/>
              <a:t> “</a:t>
            </a:r>
            <a:r>
              <a:rPr lang="en-US" i="1" dirty="0"/>
              <a:t>Change UK</a:t>
            </a:r>
            <a:r>
              <a:rPr lang="en-US" dirty="0"/>
              <a:t>” (</a:t>
            </a:r>
            <a:r>
              <a:rPr lang="en-US" dirty="0" err="1"/>
              <a:t>Birleşik</a:t>
            </a:r>
            <a:r>
              <a:rPr lang="en-US" dirty="0"/>
              <a:t> </a:t>
            </a:r>
            <a:r>
              <a:rPr lang="en-US" dirty="0" err="1"/>
              <a:t>Krallık</a:t>
            </a:r>
            <a:r>
              <a:rPr lang="en-US" dirty="0"/>
              <a:t> </a:t>
            </a:r>
            <a:r>
              <a:rPr lang="en-US" dirty="0" err="1"/>
              <a:t>Değişim</a:t>
            </a:r>
            <a:r>
              <a:rPr lang="en-US" dirty="0"/>
              <a:t> </a:t>
            </a:r>
            <a:r>
              <a:rPr lang="en-US" dirty="0" err="1"/>
              <a:t>Partisi</a:t>
            </a:r>
            <a:r>
              <a:rPr lang="en-US" dirty="0"/>
              <a:t>) </a:t>
            </a:r>
            <a:r>
              <a:rPr lang="en-US" dirty="0" err="1"/>
              <a:t>adlı</a:t>
            </a:r>
            <a:r>
              <a:rPr lang="en-US" dirty="0"/>
              <a:t> </a:t>
            </a:r>
            <a:r>
              <a:rPr lang="en-US" dirty="0" err="1"/>
              <a:t>yeni</a:t>
            </a:r>
            <a:r>
              <a:rPr lang="en-US" dirty="0"/>
              <a:t> </a:t>
            </a:r>
            <a:r>
              <a:rPr lang="en-US" dirty="0" err="1"/>
              <a:t>bir</a:t>
            </a:r>
            <a:r>
              <a:rPr lang="en-US" dirty="0"/>
              <a:t> </a:t>
            </a:r>
            <a:r>
              <a:rPr lang="en-US" dirty="0" err="1"/>
              <a:t>siyasi</a:t>
            </a:r>
            <a:r>
              <a:rPr lang="en-US" dirty="0"/>
              <a:t> </a:t>
            </a:r>
            <a:r>
              <a:rPr lang="en-US" dirty="0" err="1"/>
              <a:t>parti</a:t>
            </a:r>
            <a:r>
              <a:rPr lang="en-US" dirty="0"/>
              <a:t> </a:t>
            </a:r>
            <a:r>
              <a:rPr lang="en-US" dirty="0" err="1"/>
              <a:t>kurmuş</a:t>
            </a:r>
            <a:r>
              <a:rPr lang="en-US" dirty="0"/>
              <a:t> </a:t>
            </a:r>
            <a:r>
              <a:rPr lang="en-US" dirty="0" err="1"/>
              <a:t>ve</a:t>
            </a:r>
            <a:r>
              <a:rPr lang="en-US" dirty="0"/>
              <a:t> </a:t>
            </a:r>
            <a:r>
              <a:rPr lang="en-US" dirty="0" err="1"/>
              <a:t>Labour’ın</a:t>
            </a:r>
            <a:r>
              <a:rPr lang="en-US" dirty="0"/>
              <a:t> </a:t>
            </a:r>
            <a:r>
              <a:rPr lang="en-US" dirty="0" err="1"/>
              <a:t>soldaki</a:t>
            </a:r>
            <a:r>
              <a:rPr lang="en-US" dirty="0"/>
              <a:t> </a:t>
            </a:r>
            <a:r>
              <a:rPr lang="en-US" dirty="0" err="1"/>
              <a:t>rakibi</a:t>
            </a:r>
            <a:r>
              <a:rPr lang="en-US" dirty="0"/>
              <a:t> </a:t>
            </a:r>
            <a:r>
              <a:rPr lang="en-US" dirty="0" err="1"/>
              <a:t>haline</a:t>
            </a:r>
            <a:r>
              <a:rPr lang="en-US" dirty="0"/>
              <a:t> </a:t>
            </a:r>
            <a:r>
              <a:rPr lang="en-US" dirty="0" err="1"/>
              <a:t>gelmişlerdir</a:t>
            </a:r>
            <a:r>
              <a:rPr lang="en-US" dirty="0"/>
              <a:t>. </a:t>
            </a:r>
            <a:endParaRPr lang="tr-TR" dirty="0" smtClean="0"/>
          </a:p>
          <a:p>
            <a:pPr algn="just"/>
            <a:r>
              <a:rPr lang="en-US" b="1" dirty="0" err="1" smtClean="0">
                <a:solidFill>
                  <a:srgbClr val="C00000"/>
                </a:solidFill>
              </a:rPr>
              <a:t>Corbyn’nin</a:t>
            </a:r>
            <a:r>
              <a:rPr lang="en-US" b="1" dirty="0" smtClean="0">
                <a:solidFill>
                  <a:srgbClr val="C00000"/>
                </a:solidFill>
              </a:rPr>
              <a:t> </a:t>
            </a:r>
            <a:r>
              <a:rPr lang="en-US" b="1" dirty="0" err="1">
                <a:solidFill>
                  <a:srgbClr val="C00000"/>
                </a:solidFill>
              </a:rPr>
              <a:t>somut</a:t>
            </a:r>
            <a:r>
              <a:rPr lang="en-US" b="1" dirty="0">
                <a:solidFill>
                  <a:srgbClr val="C00000"/>
                </a:solidFill>
              </a:rPr>
              <a:t> </a:t>
            </a:r>
            <a:r>
              <a:rPr lang="en-US" b="1" dirty="0" err="1">
                <a:solidFill>
                  <a:srgbClr val="C00000"/>
                </a:solidFill>
              </a:rPr>
              <a:t>politikalarına</a:t>
            </a:r>
            <a:r>
              <a:rPr lang="en-US" b="1" dirty="0">
                <a:solidFill>
                  <a:srgbClr val="C00000"/>
                </a:solidFill>
              </a:rPr>
              <a:t> </a:t>
            </a:r>
            <a:r>
              <a:rPr lang="en-US" b="1" dirty="0" err="1">
                <a:solidFill>
                  <a:srgbClr val="C00000"/>
                </a:solidFill>
              </a:rPr>
              <a:t>bakıldığında</a:t>
            </a:r>
            <a:r>
              <a:rPr lang="en-US" b="1" dirty="0">
                <a:solidFill>
                  <a:srgbClr val="C00000"/>
                </a:solidFill>
              </a:rPr>
              <a:t>; </a:t>
            </a:r>
            <a:r>
              <a:rPr lang="en-US" b="1" dirty="0" err="1">
                <a:solidFill>
                  <a:srgbClr val="C00000"/>
                </a:solidFill>
              </a:rPr>
              <a:t>zenginlerden</a:t>
            </a:r>
            <a:r>
              <a:rPr lang="en-US" b="1" dirty="0">
                <a:solidFill>
                  <a:srgbClr val="C00000"/>
                </a:solidFill>
              </a:rPr>
              <a:t> </a:t>
            </a:r>
            <a:r>
              <a:rPr lang="en-US" b="1" dirty="0" err="1">
                <a:solidFill>
                  <a:srgbClr val="C00000"/>
                </a:solidFill>
              </a:rPr>
              <a:t>daha</a:t>
            </a:r>
            <a:r>
              <a:rPr lang="en-US" b="1" dirty="0">
                <a:solidFill>
                  <a:srgbClr val="C00000"/>
                </a:solidFill>
              </a:rPr>
              <a:t> </a:t>
            </a:r>
            <a:r>
              <a:rPr lang="en-US" b="1" dirty="0" err="1">
                <a:solidFill>
                  <a:srgbClr val="C00000"/>
                </a:solidFill>
              </a:rPr>
              <a:t>fazla</a:t>
            </a:r>
            <a:r>
              <a:rPr lang="en-US" b="1" dirty="0">
                <a:solidFill>
                  <a:srgbClr val="C00000"/>
                </a:solidFill>
              </a:rPr>
              <a:t> </a:t>
            </a:r>
            <a:r>
              <a:rPr lang="en-US" b="1" dirty="0" err="1">
                <a:solidFill>
                  <a:srgbClr val="C00000"/>
                </a:solidFill>
              </a:rPr>
              <a:t>vergi</a:t>
            </a:r>
            <a:r>
              <a:rPr lang="en-US" b="1" dirty="0">
                <a:solidFill>
                  <a:srgbClr val="C00000"/>
                </a:solidFill>
              </a:rPr>
              <a:t> </a:t>
            </a:r>
            <a:r>
              <a:rPr lang="en-US" b="1" dirty="0" err="1">
                <a:solidFill>
                  <a:srgbClr val="C00000"/>
                </a:solidFill>
              </a:rPr>
              <a:t>alınması</a:t>
            </a:r>
            <a:r>
              <a:rPr lang="en-US" b="1" dirty="0">
                <a:solidFill>
                  <a:srgbClr val="C00000"/>
                </a:solidFill>
              </a:rPr>
              <a:t>, “</a:t>
            </a:r>
            <a:r>
              <a:rPr lang="en-US" b="1" dirty="0" err="1">
                <a:solidFill>
                  <a:srgbClr val="C00000"/>
                </a:solidFill>
              </a:rPr>
              <a:t>sıfır</a:t>
            </a:r>
            <a:r>
              <a:rPr lang="en-US" b="1" dirty="0">
                <a:solidFill>
                  <a:srgbClr val="C00000"/>
                </a:solidFill>
              </a:rPr>
              <a:t> </a:t>
            </a:r>
            <a:r>
              <a:rPr lang="en-US" b="1" dirty="0" err="1">
                <a:solidFill>
                  <a:srgbClr val="C00000"/>
                </a:solidFill>
              </a:rPr>
              <a:t>saat</a:t>
            </a:r>
            <a:r>
              <a:rPr lang="en-US" b="1" dirty="0">
                <a:solidFill>
                  <a:srgbClr val="C00000"/>
                </a:solidFill>
              </a:rPr>
              <a:t>” </a:t>
            </a:r>
            <a:r>
              <a:rPr lang="en-US" b="1" dirty="0" err="1">
                <a:solidFill>
                  <a:srgbClr val="C00000"/>
                </a:solidFill>
              </a:rPr>
              <a:t>adlı</a:t>
            </a:r>
            <a:r>
              <a:rPr lang="en-US" b="1" dirty="0">
                <a:solidFill>
                  <a:srgbClr val="C00000"/>
                </a:solidFill>
              </a:rPr>
              <a:t> </a:t>
            </a:r>
            <a:r>
              <a:rPr lang="en-US" b="1" dirty="0" err="1">
                <a:solidFill>
                  <a:srgbClr val="C00000"/>
                </a:solidFill>
              </a:rPr>
              <a:t>geçici</a:t>
            </a:r>
            <a:r>
              <a:rPr lang="en-US" b="1" dirty="0">
                <a:solidFill>
                  <a:srgbClr val="C00000"/>
                </a:solidFill>
              </a:rPr>
              <a:t> </a:t>
            </a:r>
            <a:r>
              <a:rPr lang="en-US" b="1" dirty="0" err="1">
                <a:solidFill>
                  <a:srgbClr val="C00000"/>
                </a:solidFill>
              </a:rPr>
              <a:t>işçi</a:t>
            </a:r>
            <a:r>
              <a:rPr lang="en-US" b="1" dirty="0">
                <a:solidFill>
                  <a:srgbClr val="C00000"/>
                </a:solidFill>
              </a:rPr>
              <a:t> </a:t>
            </a:r>
            <a:r>
              <a:rPr lang="en-US" b="1" dirty="0" err="1">
                <a:solidFill>
                  <a:srgbClr val="C00000"/>
                </a:solidFill>
              </a:rPr>
              <a:t>sözleşme</a:t>
            </a:r>
            <a:r>
              <a:rPr lang="en-US" b="1" dirty="0">
                <a:solidFill>
                  <a:srgbClr val="C00000"/>
                </a:solidFill>
              </a:rPr>
              <a:t> </a:t>
            </a:r>
            <a:r>
              <a:rPr lang="en-US" b="1" dirty="0" err="1">
                <a:solidFill>
                  <a:srgbClr val="C00000"/>
                </a:solidFill>
              </a:rPr>
              <a:t>sisteminin</a:t>
            </a:r>
            <a:r>
              <a:rPr lang="en-US" b="1" dirty="0">
                <a:solidFill>
                  <a:srgbClr val="C00000"/>
                </a:solidFill>
              </a:rPr>
              <a:t> </a:t>
            </a:r>
            <a:r>
              <a:rPr lang="en-US" b="1" dirty="0" err="1">
                <a:solidFill>
                  <a:srgbClr val="C00000"/>
                </a:solidFill>
              </a:rPr>
              <a:t>kaldırılması</a:t>
            </a:r>
            <a:r>
              <a:rPr lang="en-US" b="1" dirty="0">
                <a:solidFill>
                  <a:srgbClr val="C00000"/>
                </a:solidFill>
              </a:rPr>
              <a:t>, </a:t>
            </a:r>
            <a:r>
              <a:rPr lang="en-US" b="1" dirty="0" err="1">
                <a:solidFill>
                  <a:srgbClr val="C00000"/>
                </a:solidFill>
              </a:rPr>
              <a:t>özelleştirmelerin</a:t>
            </a:r>
            <a:r>
              <a:rPr lang="en-US" b="1" dirty="0">
                <a:solidFill>
                  <a:srgbClr val="C00000"/>
                </a:solidFill>
              </a:rPr>
              <a:t> </a:t>
            </a:r>
            <a:r>
              <a:rPr lang="en-US" b="1" dirty="0" err="1">
                <a:solidFill>
                  <a:srgbClr val="C00000"/>
                </a:solidFill>
              </a:rPr>
              <a:t>sona</a:t>
            </a:r>
            <a:r>
              <a:rPr lang="en-US" b="1" dirty="0">
                <a:solidFill>
                  <a:srgbClr val="C00000"/>
                </a:solidFill>
              </a:rPr>
              <a:t> </a:t>
            </a:r>
            <a:r>
              <a:rPr lang="en-US" b="1" dirty="0" err="1">
                <a:solidFill>
                  <a:srgbClr val="C00000"/>
                </a:solidFill>
              </a:rPr>
              <a:t>erdirilmesi</a:t>
            </a:r>
            <a:r>
              <a:rPr lang="en-US" b="1" dirty="0">
                <a:solidFill>
                  <a:srgbClr val="C00000"/>
                </a:solidFill>
              </a:rPr>
              <a:t>, </a:t>
            </a:r>
            <a:r>
              <a:rPr lang="en-US" b="1" dirty="0" err="1">
                <a:solidFill>
                  <a:srgbClr val="C00000"/>
                </a:solidFill>
              </a:rPr>
              <a:t>demiryolu</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enerji</a:t>
            </a:r>
            <a:r>
              <a:rPr lang="en-US" b="1" dirty="0">
                <a:solidFill>
                  <a:srgbClr val="C00000"/>
                </a:solidFill>
              </a:rPr>
              <a:t> </a:t>
            </a:r>
            <a:r>
              <a:rPr lang="en-US" b="1" dirty="0" err="1">
                <a:solidFill>
                  <a:srgbClr val="C00000"/>
                </a:solidFill>
              </a:rPr>
              <a:t>sektörlerinde</a:t>
            </a:r>
            <a:r>
              <a:rPr lang="en-US" b="1" dirty="0">
                <a:solidFill>
                  <a:srgbClr val="C00000"/>
                </a:solidFill>
              </a:rPr>
              <a:t> </a:t>
            </a:r>
            <a:r>
              <a:rPr lang="en-US" b="1" dirty="0" err="1">
                <a:solidFill>
                  <a:srgbClr val="C00000"/>
                </a:solidFill>
              </a:rPr>
              <a:t>kamulaştırmaya</a:t>
            </a:r>
            <a:r>
              <a:rPr lang="en-US" b="1" dirty="0">
                <a:solidFill>
                  <a:srgbClr val="C00000"/>
                </a:solidFill>
              </a:rPr>
              <a:t> </a:t>
            </a:r>
            <a:r>
              <a:rPr lang="en-US" b="1" dirty="0" err="1">
                <a:solidFill>
                  <a:srgbClr val="C00000"/>
                </a:solidFill>
              </a:rPr>
              <a:t>gidilmesi</a:t>
            </a:r>
            <a:r>
              <a:rPr lang="en-US" b="1" dirty="0">
                <a:solidFill>
                  <a:srgbClr val="C00000"/>
                </a:solidFill>
              </a:rPr>
              <a:t>, </a:t>
            </a:r>
            <a:r>
              <a:rPr lang="en-US" b="1" dirty="0" err="1">
                <a:solidFill>
                  <a:srgbClr val="C00000"/>
                </a:solidFill>
              </a:rPr>
              <a:t>Londra</a:t>
            </a:r>
            <a:r>
              <a:rPr lang="en-US" b="1" dirty="0">
                <a:solidFill>
                  <a:srgbClr val="C00000"/>
                </a:solidFill>
              </a:rPr>
              <a:t> </a:t>
            </a:r>
            <a:r>
              <a:rPr lang="en-US" b="1" dirty="0" err="1">
                <a:solidFill>
                  <a:srgbClr val="C00000"/>
                </a:solidFill>
              </a:rPr>
              <a:t>gibi</a:t>
            </a:r>
            <a:r>
              <a:rPr lang="en-US" b="1" dirty="0">
                <a:solidFill>
                  <a:srgbClr val="C00000"/>
                </a:solidFill>
              </a:rPr>
              <a:t> </a:t>
            </a:r>
            <a:r>
              <a:rPr lang="en-US" b="1" dirty="0" err="1">
                <a:solidFill>
                  <a:srgbClr val="C00000"/>
                </a:solidFill>
              </a:rPr>
              <a:t>büyükşehirlerde</a:t>
            </a:r>
            <a:r>
              <a:rPr lang="en-US" b="1" dirty="0">
                <a:solidFill>
                  <a:srgbClr val="C00000"/>
                </a:solidFill>
              </a:rPr>
              <a:t> </a:t>
            </a:r>
            <a:r>
              <a:rPr lang="en-US" b="1" dirty="0" err="1">
                <a:solidFill>
                  <a:srgbClr val="C00000"/>
                </a:solidFill>
              </a:rPr>
              <a:t>kira</a:t>
            </a:r>
            <a:r>
              <a:rPr lang="en-US" b="1" dirty="0">
                <a:solidFill>
                  <a:srgbClr val="C00000"/>
                </a:solidFill>
              </a:rPr>
              <a:t> </a:t>
            </a:r>
            <a:r>
              <a:rPr lang="en-US" b="1" dirty="0" err="1">
                <a:solidFill>
                  <a:srgbClr val="C00000"/>
                </a:solidFill>
              </a:rPr>
              <a:t>kontrolü</a:t>
            </a:r>
            <a:r>
              <a:rPr lang="en-US" b="1" dirty="0">
                <a:solidFill>
                  <a:srgbClr val="C00000"/>
                </a:solidFill>
              </a:rPr>
              <a:t> </a:t>
            </a:r>
            <a:r>
              <a:rPr lang="en-US" b="1" dirty="0" err="1">
                <a:solidFill>
                  <a:srgbClr val="C00000"/>
                </a:solidFill>
              </a:rPr>
              <a:t>uygulaması</a:t>
            </a:r>
            <a:r>
              <a:rPr lang="en-US" b="1" dirty="0">
                <a:solidFill>
                  <a:srgbClr val="C00000"/>
                </a:solidFill>
              </a:rPr>
              <a:t> </a:t>
            </a:r>
            <a:r>
              <a:rPr lang="en-US" b="1" dirty="0" err="1">
                <a:solidFill>
                  <a:srgbClr val="C00000"/>
                </a:solidFill>
              </a:rPr>
              <a:t>yapılması</a:t>
            </a:r>
            <a:r>
              <a:rPr lang="en-US" b="1" dirty="0">
                <a:solidFill>
                  <a:srgbClr val="C00000"/>
                </a:solidFill>
              </a:rPr>
              <a:t>, </a:t>
            </a:r>
            <a:r>
              <a:rPr lang="en-US" b="1" dirty="0" err="1">
                <a:solidFill>
                  <a:srgbClr val="C00000"/>
                </a:solidFill>
              </a:rPr>
              <a:t>Birleşik</a:t>
            </a:r>
            <a:r>
              <a:rPr lang="en-US" b="1" dirty="0">
                <a:solidFill>
                  <a:srgbClr val="C00000"/>
                </a:solidFill>
              </a:rPr>
              <a:t> </a:t>
            </a:r>
            <a:r>
              <a:rPr lang="en-US" b="1" dirty="0" err="1">
                <a:solidFill>
                  <a:srgbClr val="C00000"/>
                </a:solidFill>
              </a:rPr>
              <a:t>Krallık</a:t>
            </a:r>
            <a:r>
              <a:rPr lang="en-US" b="1" dirty="0">
                <a:solidFill>
                  <a:srgbClr val="C00000"/>
                </a:solidFill>
              </a:rPr>
              <a:t> </a:t>
            </a:r>
            <a:r>
              <a:rPr lang="en-US" b="1" dirty="0" err="1">
                <a:solidFill>
                  <a:srgbClr val="C00000"/>
                </a:solidFill>
              </a:rPr>
              <a:t>bütçesinde</a:t>
            </a:r>
            <a:r>
              <a:rPr lang="en-US" b="1" dirty="0">
                <a:solidFill>
                  <a:srgbClr val="C00000"/>
                </a:solidFill>
              </a:rPr>
              <a:t> </a:t>
            </a:r>
            <a:r>
              <a:rPr lang="en-US" b="1" dirty="0" err="1">
                <a:solidFill>
                  <a:srgbClr val="C00000"/>
                </a:solidFill>
              </a:rPr>
              <a:t>savunmaya</a:t>
            </a:r>
            <a:r>
              <a:rPr lang="en-US" b="1" dirty="0">
                <a:solidFill>
                  <a:srgbClr val="C00000"/>
                </a:solidFill>
              </a:rPr>
              <a:t> </a:t>
            </a:r>
            <a:r>
              <a:rPr lang="en-US" b="1" dirty="0" err="1">
                <a:solidFill>
                  <a:srgbClr val="C00000"/>
                </a:solidFill>
              </a:rPr>
              <a:t>ayrılan</a:t>
            </a:r>
            <a:r>
              <a:rPr lang="en-US" b="1" dirty="0">
                <a:solidFill>
                  <a:srgbClr val="C00000"/>
                </a:solidFill>
              </a:rPr>
              <a:t> </a:t>
            </a:r>
            <a:r>
              <a:rPr lang="en-US" b="1" dirty="0" err="1">
                <a:solidFill>
                  <a:srgbClr val="C00000"/>
                </a:solidFill>
              </a:rPr>
              <a:t>payın</a:t>
            </a:r>
            <a:r>
              <a:rPr lang="en-US" b="1" dirty="0">
                <a:solidFill>
                  <a:srgbClr val="C00000"/>
                </a:solidFill>
              </a:rPr>
              <a:t> </a:t>
            </a:r>
            <a:r>
              <a:rPr lang="en-US" b="1" dirty="0" err="1">
                <a:solidFill>
                  <a:srgbClr val="C00000"/>
                </a:solidFill>
              </a:rPr>
              <a:t>azaltılması</a:t>
            </a:r>
            <a:r>
              <a:rPr lang="en-US" b="1" dirty="0">
                <a:solidFill>
                  <a:srgbClr val="C00000"/>
                </a:solidFill>
              </a:rPr>
              <a:t>, </a:t>
            </a:r>
            <a:r>
              <a:rPr lang="en-US" b="1" dirty="0" err="1">
                <a:solidFill>
                  <a:srgbClr val="C00000"/>
                </a:solidFill>
              </a:rPr>
              <a:t>Orta</a:t>
            </a:r>
            <a:r>
              <a:rPr lang="en-US" b="1" dirty="0">
                <a:solidFill>
                  <a:srgbClr val="C00000"/>
                </a:solidFill>
              </a:rPr>
              <a:t> </a:t>
            </a:r>
            <a:r>
              <a:rPr lang="en-US" b="1" dirty="0" err="1">
                <a:solidFill>
                  <a:srgbClr val="C00000"/>
                </a:solidFill>
              </a:rPr>
              <a:t>Doğu’da</a:t>
            </a:r>
            <a:r>
              <a:rPr lang="en-US" b="1" dirty="0">
                <a:solidFill>
                  <a:srgbClr val="C00000"/>
                </a:solidFill>
              </a:rPr>
              <a:t> </a:t>
            </a:r>
            <a:r>
              <a:rPr lang="en-US" b="1" dirty="0" err="1">
                <a:solidFill>
                  <a:srgbClr val="C00000"/>
                </a:solidFill>
              </a:rPr>
              <a:t>barış</a:t>
            </a:r>
            <a:r>
              <a:rPr lang="en-US" b="1" dirty="0">
                <a:solidFill>
                  <a:srgbClr val="C00000"/>
                </a:solidFill>
              </a:rPr>
              <a:t> </a:t>
            </a:r>
            <a:r>
              <a:rPr lang="en-US" b="1" dirty="0" err="1">
                <a:solidFill>
                  <a:srgbClr val="C00000"/>
                </a:solidFill>
              </a:rPr>
              <a:t>için</a:t>
            </a:r>
            <a:r>
              <a:rPr lang="en-US" b="1" dirty="0">
                <a:solidFill>
                  <a:srgbClr val="C00000"/>
                </a:solidFill>
              </a:rPr>
              <a:t> </a:t>
            </a:r>
            <a:r>
              <a:rPr lang="en-US" b="1" dirty="0" err="1">
                <a:solidFill>
                  <a:srgbClr val="C00000"/>
                </a:solidFill>
              </a:rPr>
              <a:t>tüm</a:t>
            </a:r>
            <a:r>
              <a:rPr lang="en-US" b="1" dirty="0">
                <a:solidFill>
                  <a:srgbClr val="C00000"/>
                </a:solidFill>
              </a:rPr>
              <a:t> </a:t>
            </a:r>
            <a:r>
              <a:rPr lang="en-US" b="1" dirty="0" err="1">
                <a:solidFill>
                  <a:srgbClr val="C00000"/>
                </a:solidFill>
              </a:rPr>
              <a:t>aktörlerle</a:t>
            </a:r>
            <a:r>
              <a:rPr lang="en-US" b="1" dirty="0">
                <a:solidFill>
                  <a:srgbClr val="C00000"/>
                </a:solidFill>
              </a:rPr>
              <a:t> </a:t>
            </a:r>
            <a:r>
              <a:rPr lang="en-US" b="1" dirty="0" err="1">
                <a:solidFill>
                  <a:srgbClr val="C00000"/>
                </a:solidFill>
              </a:rPr>
              <a:t>görüşülmesi</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IŞİD’e</a:t>
            </a:r>
            <a:r>
              <a:rPr lang="en-US" b="1" dirty="0">
                <a:solidFill>
                  <a:srgbClr val="C00000"/>
                </a:solidFill>
              </a:rPr>
              <a:t> </a:t>
            </a:r>
            <a:r>
              <a:rPr lang="en-US" b="1" dirty="0" err="1">
                <a:solidFill>
                  <a:srgbClr val="C00000"/>
                </a:solidFill>
              </a:rPr>
              <a:t>yönelik</a:t>
            </a:r>
            <a:r>
              <a:rPr lang="en-US" b="1" dirty="0">
                <a:solidFill>
                  <a:srgbClr val="C00000"/>
                </a:solidFill>
              </a:rPr>
              <a:t> </a:t>
            </a:r>
            <a:r>
              <a:rPr lang="en-US" b="1" dirty="0" err="1">
                <a:solidFill>
                  <a:srgbClr val="C00000"/>
                </a:solidFill>
              </a:rPr>
              <a:t>operasyonlar</a:t>
            </a:r>
            <a:r>
              <a:rPr lang="en-US" b="1" dirty="0">
                <a:solidFill>
                  <a:srgbClr val="C00000"/>
                </a:solidFill>
              </a:rPr>
              <a:t> da </a:t>
            </a:r>
            <a:r>
              <a:rPr lang="en-US" b="1" dirty="0" err="1">
                <a:solidFill>
                  <a:srgbClr val="C00000"/>
                </a:solidFill>
              </a:rPr>
              <a:t>dahil</a:t>
            </a:r>
            <a:r>
              <a:rPr lang="en-US" b="1" dirty="0">
                <a:solidFill>
                  <a:srgbClr val="C00000"/>
                </a:solidFill>
              </a:rPr>
              <a:t> </a:t>
            </a:r>
            <a:r>
              <a:rPr lang="en-US" b="1" dirty="0" err="1">
                <a:solidFill>
                  <a:srgbClr val="C00000"/>
                </a:solidFill>
              </a:rPr>
              <a:t>olmak</a:t>
            </a:r>
            <a:r>
              <a:rPr lang="en-US" b="1" dirty="0">
                <a:solidFill>
                  <a:srgbClr val="C00000"/>
                </a:solidFill>
              </a:rPr>
              <a:t> </a:t>
            </a:r>
            <a:r>
              <a:rPr lang="en-US" b="1" dirty="0" err="1">
                <a:solidFill>
                  <a:srgbClr val="C00000"/>
                </a:solidFill>
              </a:rPr>
              <a:t>üzere</a:t>
            </a:r>
            <a:r>
              <a:rPr lang="en-US" b="1" dirty="0">
                <a:solidFill>
                  <a:srgbClr val="C00000"/>
                </a:solidFill>
              </a:rPr>
              <a:t> </a:t>
            </a:r>
            <a:r>
              <a:rPr lang="en-US" b="1" dirty="0" err="1">
                <a:solidFill>
                  <a:srgbClr val="C00000"/>
                </a:solidFill>
              </a:rPr>
              <a:t>Orta</a:t>
            </a:r>
            <a:r>
              <a:rPr lang="en-US" b="1" dirty="0">
                <a:solidFill>
                  <a:srgbClr val="C00000"/>
                </a:solidFill>
              </a:rPr>
              <a:t> </a:t>
            </a:r>
            <a:r>
              <a:rPr lang="en-US" b="1" dirty="0" err="1">
                <a:solidFill>
                  <a:srgbClr val="C00000"/>
                </a:solidFill>
              </a:rPr>
              <a:t>Doğu’da</a:t>
            </a:r>
            <a:r>
              <a:rPr lang="en-US" b="1" dirty="0">
                <a:solidFill>
                  <a:srgbClr val="C00000"/>
                </a:solidFill>
              </a:rPr>
              <a:t> </a:t>
            </a:r>
            <a:r>
              <a:rPr lang="en-US" b="1" dirty="0" err="1">
                <a:solidFill>
                  <a:srgbClr val="C00000"/>
                </a:solidFill>
              </a:rPr>
              <a:t>hiçbir</a:t>
            </a:r>
            <a:r>
              <a:rPr lang="en-US" b="1" dirty="0">
                <a:solidFill>
                  <a:srgbClr val="C00000"/>
                </a:solidFill>
              </a:rPr>
              <a:t> </a:t>
            </a:r>
            <a:r>
              <a:rPr lang="en-US" b="1" dirty="0" err="1">
                <a:solidFill>
                  <a:srgbClr val="C00000"/>
                </a:solidFill>
              </a:rPr>
              <a:t>askeri</a:t>
            </a:r>
            <a:r>
              <a:rPr lang="en-US" b="1" dirty="0">
                <a:solidFill>
                  <a:srgbClr val="C00000"/>
                </a:solidFill>
              </a:rPr>
              <a:t> </a:t>
            </a:r>
            <a:r>
              <a:rPr lang="en-US" b="1" dirty="0" err="1">
                <a:solidFill>
                  <a:srgbClr val="C00000"/>
                </a:solidFill>
              </a:rPr>
              <a:t>müdahaleye</a:t>
            </a:r>
            <a:r>
              <a:rPr lang="en-US" b="1" dirty="0">
                <a:solidFill>
                  <a:srgbClr val="C00000"/>
                </a:solidFill>
              </a:rPr>
              <a:t> </a:t>
            </a:r>
            <a:r>
              <a:rPr lang="en-US" b="1" dirty="0" err="1">
                <a:solidFill>
                  <a:srgbClr val="C00000"/>
                </a:solidFill>
              </a:rPr>
              <a:t>girişilmemesi</a:t>
            </a:r>
            <a:r>
              <a:rPr lang="en-US" b="1" dirty="0">
                <a:solidFill>
                  <a:srgbClr val="C00000"/>
                </a:solidFill>
              </a:rPr>
              <a:t> </a:t>
            </a:r>
            <a:r>
              <a:rPr lang="en-US" b="1" dirty="0" err="1">
                <a:solidFill>
                  <a:srgbClr val="C00000"/>
                </a:solidFill>
              </a:rPr>
              <a:t>gibi</a:t>
            </a:r>
            <a:r>
              <a:rPr lang="en-US" b="1" dirty="0">
                <a:solidFill>
                  <a:srgbClr val="C00000"/>
                </a:solidFill>
              </a:rPr>
              <a:t> </a:t>
            </a:r>
            <a:r>
              <a:rPr lang="en-US" b="1" dirty="0" err="1">
                <a:solidFill>
                  <a:srgbClr val="C00000"/>
                </a:solidFill>
              </a:rPr>
              <a:t>Soğuk</a:t>
            </a:r>
            <a:r>
              <a:rPr lang="en-US" b="1" dirty="0">
                <a:solidFill>
                  <a:srgbClr val="C00000"/>
                </a:solidFill>
              </a:rPr>
              <a:t> </a:t>
            </a:r>
            <a:r>
              <a:rPr lang="en-US" b="1" dirty="0" err="1">
                <a:solidFill>
                  <a:srgbClr val="C00000"/>
                </a:solidFill>
              </a:rPr>
              <a:t>Savaş</a:t>
            </a:r>
            <a:r>
              <a:rPr lang="en-US" b="1" dirty="0">
                <a:solidFill>
                  <a:srgbClr val="C00000"/>
                </a:solidFill>
              </a:rPr>
              <a:t> </a:t>
            </a:r>
            <a:r>
              <a:rPr lang="en-US" b="1" dirty="0" err="1">
                <a:solidFill>
                  <a:srgbClr val="C00000"/>
                </a:solidFill>
              </a:rPr>
              <a:t>döneminin</a:t>
            </a:r>
            <a:r>
              <a:rPr lang="en-US" b="1" dirty="0">
                <a:solidFill>
                  <a:srgbClr val="C00000"/>
                </a:solidFill>
              </a:rPr>
              <a:t> </a:t>
            </a:r>
            <a:r>
              <a:rPr lang="en-US" b="1" dirty="0" err="1">
                <a:solidFill>
                  <a:srgbClr val="C00000"/>
                </a:solidFill>
              </a:rPr>
              <a:t>sosyalist</a:t>
            </a:r>
            <a:r>
              <a:rPr lang="en-US" b="1" dirty="0">
                <a:solidFill>
                  <a:srgbClr val="C00000"/>
                </a:solidFill>
              </a:rPr>
              <a:t> </a:t>
            </a:r>
            <a:r>
              <a:rPr lang="en-US" b="1" dirty="0" err="1">
                <a:solidFill>
                  <a:srgbClr val="C00000"/>
                </a:solidFill>
              </a:rPr>
              <a:t>politikalarını</a:t>
            </a:r>
            <a:r>
              <a:rPr lang="en-US" b="1" dirty="0">
                <a:solidFill>
                  <a:srgbClr val="C00000"/>
                </a:solidFill>
              </a:rPr>
              <a:t> </a:t>
            </a:r>
            <a:r>
              <a:rPr lang="en-US" b="1" dirty="0" err="1">
                <a:solidFill>
                  <a:srgbClr val="C00000"/>
                </a:solidFill>
              </a:rPr>
              <a:t>çağrıştıran</a:t>
            </a:r>
            <a:r>
              <a:rPr lang="en-US" b="1" dirty="0">
                <a:solidFill>
                  <a:srgbClr val="C00000"/>
                </a:solidFill>
              </a:rPr>
              <a:t> </a:t>
            </a:r>
            <a:r>
              <a:rPr lang="en-US" b="1" dirty="0" err="1">
                <a:solidFill>
                  <a:srgbClr val="C00000"/>
                </a:solidFill>
              </a:rPr>
              <a:t>bazı</a:t>
            </a:r>
            <a:r>
              <a:rPr lang="en-US" b="1" dirty="0">
                <a:solidFill>
                  <a:srgbClr val="C00000"/>
                </a:solidFill>
              </a:rPr>
              <a:t> </a:t>
            </a:r>
            <a:r>
              <a:rPr lang="en-US" b="1" dirty="0" err="1">
                <a:solidFill>
                  <a:srgbClr val="C00000"/>
                </a:solidFill>
              </a:rPr>
              <a:t>fikir</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projeler</a:t>
            </a:r>
            <a:r>
              <a:rPr lang="en-US" b="1" dirty="0">
                <a:solidFill>
                  <a:srgbClr val="C00000"/>
                </a:solidFill>
              </a:rPr>
              <a:t> </a:t>
            </a:r>
            <a:r>
              <a:rPr lang="en-US" b="1" dirty="0" err="1">
                <a:solidFill>
                  <a:srgbClr val="C00000"/>
                </a:solidFill>
              </a:rPr>
              <a:t>olduğu</a:t>
            </a:r>
            <a:r>
              <a:rPr lang="en-US" b="1" dirty="0">
                <a:solidFill>
                  <a:srgbClr val="C00000"/>
                </a:solidFill>
              </a:rPr>
              <a:t> </a:t>
            </a:r>
            <a:r>
              <a:rPr lang="en-US" b="1" dirty="0" err="1" smtClean="0">
                <a:solidFill>
                  <a:srgbClr val="C00000"/>
                </a:solidFill>
              </a:rPr>
              <a:t>görülmektedir</a:t>
            </a:r>
            <a:r>
              <a:rPr lang="en-US" b="1" dirty="0" smtClean="0">
                <a:solidFill>
                  <a:srgbClr val="C00000"/>
                </a:solidFill>
              </a:rPr>
              <a:t>.</a:t>
            </a:r>
            <a:r>
              <a:rPr lang="en-US" b="1" dirty="0">
                <a:solidFill>
                  <a:srgbClr val="C00000"/>
                </a:solidFill>
              </a:rPr>
              <a:t> </a:t>
            </a:r>
            <a:r>
              <a:rPr lang="en-US" b="1" dirty="0" err="1">
                <a:solidFill>
                  <a:srgbClr val="C00000"/>
                </a:solidFill>
              </a:rPr>
              <a:t>Blair’den</a:t>
            </a:r>
            <a:r>
              <a:rPr lang="en-US" b="1" dirty="0">
                <a:solidFill>
                  <a:srgbClr val="C00000"/>
                </a:solidFill>
              </a:rPr>
              <a:t> </a:t>
            </a:r>
            <a:r>
              <a:rPr lang="en-US" b="1" dirty="0" err="1">
                <a:solidFill>
                  <a:srgbClr val="C00000"/>
                </a:solidFill>
              </a:rPr>
              <a:t>itibaren</a:t>
            </a:r>
            <a:r>
              <a:rPr lang="en-US" b="1" dirty="0">
                <a:solidFill>
                  <a:srgbClr val="C00000"/>
                </a:solidFill>
              </a:rPr>
              <a:t> </a:t>
            </a:r>
            <a:r>
              <a:rPr lang="en-US" b="1" dirty="0" err="1">
                <a:solidFill>
                  <a:srgbClr val="C00000"/>
                </a:solidFill>
              </a:rPr>
              <a:t>iyice</a:t>
            </a:r>
            <a:r>
              <a:rPr lang="en-US" b="1" dirty="0">
                <a:solidFill>
                  <a:srgbClr val="C00000"/>
                </a:solidFill>
              </a:rPr>
              <a:t> </a:t>
            </a:r>
            <a:r>
              <a:rPr lang="en-US" b="1" dirty="0" err="1">
                <a:solidFill>
                  <a:srgbClr val="C00000"/>
                </a:solidFill>
              </a:rPr>
              <a:t>merkeze</a:t>
            </a:r>
            <a:r>
              <a:rPr lang="en-US" b="1" dirty="0">
                <a:solidFill>
                  <a:srgbClr val="C00000"/>
                </a:solidFill>
              </a:rPr>
              <a:t> </a:t>
            </a:r>
            <a:r>
              <a:rPr lang="en-US" b="1" dirty="0" err="1">
                <a:solidFill>
                  <a:srgbClr val="C00000"/>
                </a:solidFill>
              </a:rPr>
              <a:t>yanaşan</a:t>
            </a:r>
            <a:r>
              <a:rPr lang="en-US" b="1" dirty="0">
                <a:solidFill>
                  <a:srgbClr val="C00000"/>
                </a:solidFill>
              </a:rPr>
              <a:t> </a:t>
            </a:r>
            <a:r>
              <a:rPr lang="en-US" b="1" dirty="0" err="1">
                <a:solidFill>
                  <a:srgbClr val="C00000"/>
                </a:solidFill>
              </a:rPr>
              <a:t>sosyal</a:t>
            </a:r>
            <a:r>
              <a:rPr lang="en-US" b="1" dirty="0">
                <a:solidFill>
                  <a:srgbClr val="C00000"/>
                </a:solidFill>
              </a:rPr>
              <a:t> </a:t>
            </a:r>
            <a:r>
              <a:rPr lang="en-US" b="1" dirty="0" err="1">
                <a:solidFill>
                  <a:srgbClr val="C00000"/>
                </a:solidFill>
              </a:rPr>
              <a:t>demokrat</a:t>
            </a:r>
            <a:r>
              <a:rPr lang="en-US" b="1" dirty="0">
                <a:solidFill>
                  <a:srgbClr val="C00000"/>
                </a:solidFill>
              </a:rPr>
              <a:t> </a:t>
            </a:r>
            <a:r>
              <a:rPr lang="en-US" b="1" dirty="0" err="1">
                <a:solidFill>
                  <a:srgbClr val="C00000"/>
                </a:solidFill>
              </a:rPr>
              <a:t>Labour’ın</a:t>
            </a:r>
            <a:r>
              <a:rPr lang="en-US" b="1" dirty="0">
                <a:solidFill>
                  <a:srgbClr val="C00000"/>
                </a:solidFill>
              </a:rPr>
              <a:t> </a:t>
            </a:r>
            <a:r>
              <a:rPr lang="en-US" b="1" dirty="0" err="1">
                <a:solidFill>
                  <a:srgbClr val="C00000"/>
                </a:solidFill>
              </a:rPr>
              <a:t>bu</a:t>
            </a:r>
            <a:r>
              <a:rPr lang="en-US" b="1" dirty="0">
                <a:solidFill>
                  <a:srgbClr val="C00000"/>
                </a:solidFill>
              </a:rPr>
              <a:t> </a:t>
            </a:r>
            <a:r>
              <a:rPr lang="en-US" b="1" dirty="0" err="1">
                <a:solidFill>
                  <a:srgbClr val="C00000"/>
                </a:solidFill>
              </a:rPr>
              <a:t>yeni</a:t>
            </a:r>
            <a:r>
              <a:rPr lang="en-US" b="1" dirty="0">
                <a:solidFill>
                  <a:srgbClr val="C00000"/>
                </a:solidFill>
              </a:rPr>
              <a:t> </a:t>
            </a:r>
            <a:r>
              <a:rPr lang="en-US" b="1" dirty="0" err="1">
                <a:solidFill>
                  <a:srgbClr val="C00000"/>
                </a:solidFill>
              </a:rPr>
              <a:t>çizgisi</a:t>
            </a:r>
            <a:r>
              <a:rPr lang="en-US" b="1" dirty="0">
                <a:solidFill>
                  <a:srgbClr val="C00000"/>
                </a:solidFill>
              </a:rPr>
              <a:t> </a:t>
            </a:r>
            <a:r>
              <a:rPr lang="en-US" b="1" dirty="0" err="1">
                <a:solidFill>
                  <a:srgbClr val="C00000"/>
                </a:solidFill>
              </a:rPr>
              <a:t>herkesi</a:t>
            </a:r>
            <a:r>
              <a:rPr lang="en-US" b="1" dirty="0">
                <a:solidFill>
                  <a:srgbClr val="C00000"/>
                </a:solidFill>
              </a:rPr>
              <a:t> </a:t>
            </a:r>
            <a:r>
              <a:rPr lang="en-US" b="1" dirty="0" err="1">
                <a:solidFill>
                  <a:srgbClr val="C00000"/>
                </a:solidFill>
              </a:rPr>
              <a:t>memnun</a:t>
            </a:r>
            <a:r>
              <a:rPr lang="en-US" b="1" dirty="0">
                <a:solidFill>
                  <a:srgbClr val="C00000"/>
                </a:solidFill>
              </a:rPr>
              <a:t> </a:t>
            </a:r>
            <a:r>
              <a:rPr lang="en-US" b="1" dirty="0" err="1">
                <a:solidFill>
                  <a:srgbClr val="C00000"/>
                </a:solidFill>
              </a:rPr>
              <a:t>etmese</a:t>
            </a:r>
            <a:r>
              <a:rPr lang="en-US" b="1" dirty="0">
                <a:solidFill>
                  <a:srgbClr val="C00000"/>
                </a:solidFill>
              </a:rPr>
              <a:t> de, </a:t>
            </a:r>
            <a:r>
              <a:rPr lang="en-US" b="1" dirty="0" err="1">
                <a:solidFill>
                  <a:srgbClr val="C00000"/>
                </a:solidFill>
              </a:rPr>
              <a:t>Corbyn’in</a:t>
            </a:r>
            <a:r>
              <a:rPr lang="en-US" b="1" dirty="0">
                <a:solidFill>
                  <a:srgbClr val="C00000"/>
                </a:solidFill>
              </a:rPr>
              <a:t> </a:t>
            </a:r>
            <a:r>
              <a:rPr lang="en-US" b="1" dirty="0" err="1">
                <a:solidFill>
                  <a:srgbClr val="C00000"/>
                </a:solidFill>
              </a:rPr>
              <a:t>anketlerdeki</a:t>
            </a:r>
            <a:r>
              <a:rPr lang="en-US" b="1" dirty="0">
                <a:solidFill>
                  <a:srgbClr val="C00000"/>
                </a:solidFill>
              </a:rPr>
              <a:t> </a:t>
            </a:r>
            <a:r>
              <a:rPr lang="en-US" b="1" dirty="0" err="1">
                <a:solidFill>
                  <a:srgbClr val="C00000"/>
                </a:solidFill>
              </a:rPr>
              <a:t>başarısı</a:t>
            </a:r>
            <a:r>
              <a:rPr lang="en-US" b="1" dirty="0">
                <a:solidFill>
                  <a:srgbClr val="C00000"/>
                </a:solidFill>
              </a:rPr>
              <a:t>, </a:t>
            </a:r>
            <a:r>
              <a:rPr lang="en-US" b="1" dirty="0" err="1">
                <a:solidFill>
                  <a:srgbClr val="C00000"/>
                </a:solidFill>
              </a:rPr>
              <a:t>eski</a:t>
            </a:r>
            <a:r>
              <a:rPr lang="en-US" b="1" dirty="0">
                <a:solidFill>
                  <a:srgbClr val="C00000"/>
                </a:solidFill>
              </a:rPr>
              <a:t> tip sol </a:t>
            </a:r>
            <a:r>
              <a:rPr lang="en-US" b="1" dirty="0" err="1">
                <a:solidFill>
                  <a:srgbClr val="C00000"/>
                </a:solidFill>
              </a:rPr>
              <a:t>politikalara</a:t>
            </a:r>
            <a:r>
              <a:rPr lang="en-US" b="1" dirty="0">
                <a:solidFill>
                  <a:srgbClr val="C00000"/>
                </a:solidFill>
              </a:rPr>
              <a:t> </a:t>
            </a:r>
            <a:r>
              <a:rPr lang="en-US" b="1" dirty="0" err="1">
                <a:solidFill>
                  <a:srgbClr val="C00000"/>
                </a:solidFill>
              </a:rPr>
              <a:t>Britanya’da</a:t>
            </a:r>
            <a:r>
              <a:rPr lang="en-US" b="1" dirty="0">
                <a:solidFill>
                  <a:srgbClr val="C00000"/>
                </a:solidFill>
              </a:rPr>
              <a:t> </a:t>
            </a:r>
            <a:r>
              <a:rPr lang="en-US" b="1" dirty="0" err="1">
                <a:solidFill>
                  <a:srgbClr val="C00000"/>
                </a:solidFill>
              </a:rPr>
              <a:t>en</a:t>
            </a:r>
            <a:r>
              <a:rPr lang="en-US" b="1" dirty="0">
                <a:solidFill>
                  <a:srgbClr val="C00000"/>
                </a:solidFill>
              </a:rPr>
              <a:t> </a:t>
            </a:r>
            <a:r>
              <a:rPr lang="en-US" b="1" dirty="0" err="1">
                <a:solidFill>
                  <a:srgbClr val="C00000"/>
                </a:solidFill>
              </a:rPr>
              <a:t>azından</a:t>
            </a:r>
            <a:r>
              <a:rPr lang="en-US" b="1" dirty="0">
                <a:solidFill>
                  <a:srgbClr val="C00000"/>
                </a:solidFill>
              </a:rPr>
              <a:t> </a:t>
            </a:r>
            <a:r>
              <a:rPr lang="en-US" b="1" dirty="0" err="1">
                <a:solidFill>
                  <a:srgbClr val="C00000"/>
                </a:solidFill>
              </a:rPr>
              <a:t>bir</a:t>
            </a:r>
            <a:r>
              <a:rPr lang="en-US" b="1" dirty="0">
                <a:solidFill>
                  <a:srgbClr val="C00000"/>
                </a:solidFill>
              </a:rPr>
              <a:t> </a:t>
            </a:r>
            <a:r>
              <a:rPr lang="en-US" b="1" dirty="0" err="1">
                <a:solidFill>
                  <a:srgbClr val="C00000"/>
                </a:solidFill>
              </a:rPr>
              <a:t>bölüm</a:t>
            </a:r>
            <a:r>
              <a:rPr lang="en-US" b="1" dirty="0">
                <a:solidFill>
                  <a:srgbClr val="C00000"/>
                </a:solidFill>
              </a:rPr>
              <a:t> </a:t>
            </a:r>
            <a:r>
              <a:rPr lang="en-US" b="1" dirty="0" err="1">
                <a:solidFill>
                  <a:srgbClr val="C00000"/>
                </a:solidFill>
              </a:rPr>
              <a:t>seçmen</a:t>
            </a:r>
            <a:r>
              <a:rPr lang="en-US" b="1" dirty="0">
                <a:solidFill>
                  <a:srgbClr val="C00000"/>
                </a:solidFill>
              </a:rPr>
              <a:t> </a:t>
            </a:r>
            <a:r>
              <a:rPr lang="en-US" b="1" dirty="0" err="1">
                <a:solidFill>
                  <a:srgbClr val="C00000"/>
                </a:solidFill>
              </a:rPr>
              <a:t>tarafından</a:t>
            </a:r>
            <a:r>
              <a:rPr lang="en-US" b="1" dirty="0">
                <a:solidFill>
                  <a:srgbClr val="C00000"/>
                </a:solidFill>
              </a:rPr>
              <a:t> </a:t>
            </a:r>
            <a:r>
              <a:rPr lang="en-US" b="1" dirty="0" err="1">
                <a:solidFill>
                  <a:srgbClr val="C00000"/>
                </a:solidFill>
              </a:rPr>
              <a:t>özlem</a:t>
            </a:r>
            <a:r>
              <a:rPr lang="en-US" b="1" dirty="0">
                <a:solidFill>
                  <a:srgbClr val="C00000"/>
                </a:solidFill>
              </a:rPr>
              <a:t> </a:t>
            </a:r>
            <a:r>
              <a:rPr lang="en-US" b="1" dirty="0" err="1">
                <a:solidFill>
                  <a:srgbClr val="C00000"/>
                </a:solidFill>
              </a:rPr>
              <a:t>duyulduğunu</a:t>
            </a:r>
            <a:r>
              <a:rPr lang="en-US" b="1" dirty="0">
                <a:solidFill>
                  <a:srgbClr val="C00000"/>
                </a:solidFill>
              </a:rPr>
              <a:t> </a:t>
            </a:r>
            <a:r>
              <a:rPr lang="en-US" b="1" dirty="0" err="1">
                <a:solidFill>
                  <a:srgbClr val="C00000"/>
                </a:solidFill>
              </a:rPr>
              <a:t>göstermektedir</a:t>
            </a:r>
            <a:r>
              <a:rPr lang="en-US" b="1" dirty="0">
                <a:solidFill>
                  <a:srgbClr val="C00000"/>
                </a:solidFill>
              </a:rPr>
              <a:t>.</a:t>
            </a:r>
          </a:p>
        </p:txBody>
      </p:sp>
      <p:pic>
        <p:nvPicPr>
          <p:cNvPr id="27650" name="Picture 2" descr="http://politikaakademisi.org/wp-content/uploads/ed-miliband-jeremy-corby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7349" y="80212"/>
            <a:ext cx="1678407" cy="99661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17</a:t>
            </a:fld>
            <a:endParaRPr lang="en-US" dirty="0"/>
          </a:p>
        </p:txBody>
      </p:sp>
    </p:spTree>
    <p:extLst>
      <p:ext uri="{BB962C8B-B14F-4D97-AF65-F5344CB8AC3E}">
        <p14:creationId xmlns:p14="http://schemas.microsoft.com/office/powerpoint/2010/main" val="2030475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6726"/>
            <a:ext cx="9601200" cy="1218788"/>
          </a:xfrm>
        </p:spPr>
        <p:txBody>
          <a:bodyPr>
            <a:normAutofit fontScale="90000"/>
          </a:bodyPr>
          <a:lstStyle/>
          <a:p>
            <a:r>
              <a:rPr lang="tr-TR" dirty="0" smtClean="0"/>
              <a:t>PARTİNİN TARİHİ-ANTONY GİDDENS</a:t>
            </a:r>
            <a:br>
              <a:rPr lang="tr-TR" dirty="0" smtClean="0"/>
            </a:br>
            <a:r>
              <a:rPr lang="tr-TR" dirty="0" smtClean="0"/>
              <a:t>ÖZELEŞTİRİ </a:t>
            </a:r>
            <a:endParaRPr lang="en-US" dirty="0"/>
          </a:p>
        </p:txBody>
      </p:sp>
      <p:sp>
        <p:nvSpPr>
          <p:cNvPr id="3" name="Content Placeholder 2"/>
          <p:cNvSpPr>
            <a:spLocks noGrp="1"/>
          </p:cNvSpPr>
          <p:nvPr>
            <p:ph idx="1"/>
          </p:nvPr>
        </p:nvSpPr>
        <p:spPr>
          <a:xfrm>
            <a:off x="1371600" y="1367327"/>
            <a:ext cx="9601200" cy="4500073"/>
          </a:xfrm>
        </p:spPr>
        <p:txBody>
          <a:bodyPr>
            <a:normAutofit fontScale="70000" lnSpcReduction="20000"/>
          </a:bodyPr>
          <a:lstStyle/>
          <a:p>
            <a:pPr algn="just"/>
            <a:endParaRPr lang="tr-TR" dirty="0" smtClean="0"/>
          </a:p>
          <a:p>
            <a:pPr algn="just"/>
            <a:r>
              <a:rPr lang="en-US" dirty="0" err="1" smtClean="0"/>
              <a:t>Günümüzde</a:t>
            </a:r>
            <a:r>
              <a:rPr lang="en-US" dirty="0"/>
              <a:t>, Jeremy </a:t>
            </a:r>
            <a:r>
              <a:rPr lang="en-US" dirty="0" err="1"/>
              <a:t>Corbyn</a:t>
            </a:r>
            <a:r>
              <a:rPr lang="en-US" dirty="0"/>
              <a:t> </a:t>
            </a:r>
            <a:r>
              <a:rPr lang="en-US" dirty="0" err="1"/>
              <a:t>liderliğinde</a:t>
            </a:r>
            <a:r>
              <a:rPr lang="en-US" dirty="0"/>
              <a:t> sol </a:t>
            </a:r>
            <a:r>
              <a:rPr lang="en-US" dirty="0" err="1"/>
              <a:t>kanadın</a:t>
            </a:r>
            <a:r>
              <a:rPr lang="en-US" dirty="0"/>
              <a:t> </a:t>
            </a:r>
            <a:r>
              <a:rPr lang="en-US" dirty="0" err="1"/>
              <a:t>yeniden</a:t>
            </a:r>
            <a:r>
              <a:rPr lang="en-US" dirty="0"/>
              <a:t> </a:t>
            </a:r>
            <a:r>
              <a:rPr lang="en-US" dirty="0" err="1"/>
              <a:t>güçlenmeye</a:t>
            </a:r>
            <a:r>
              <a:rPr lang="en-US" dirty="0"/>
              <a:t> </a:t>
            </a:r>
            <a:r>
              <a:rPr lang="en-US" dirty="0" err="1"/>
              <a:t>başlandığı</a:t>
            </a:r>
            <a:r>
              <a:rPr lang="en-US" dirty="0"/>
              <a:t> </a:t>
            </a:r>
            <a:r>
              <a:rPr lang="en-US" dirty="0" err="1"/>
              <a:t>ve</a:t>
            </a:r>
            <a:r>
              <a:rPr lang="en-US" dirty="0"/>
              <a:t> Tony </a:t>
            </a:r>
            <a:r>
              <a:rPr lang="en-US" dirty="0" err="1"/>
              <a:t>Blair’in</a:t>
            </a:r>
            <a:r>
              <a:rPr lang="en-US" dirty="0"/>
              <a:t> </a:t>
            </a:r>
            <a:r>
              <a:rPr lang="en-US" dirty="0" err="1"/>
              <a:t>partiyi</a:t>
            </a:r>
            <a:r>
              <a:rPr lang="en-US" dirty="0"/>
              <a:t> </a:t>
            </a:r>
            <a:r>
              <a:rPr lang="en-US" dirty="0" err="1"/>
              <a:t>üç</a:t>
            </a:r>
            <a:r>
              <a:rPr lang="en-US" dirty="0"/>
              <a:t> </a:t>
            </a:r>
            <a:r>
              <a:rPr lang="en-US" dirty="0" err="1"/>
              <a:t>defa</a:t>
            </a:r>
            <a:r>
              <a:rPr lang="en-US" dirty="0"/>
              <a:t> </a:t>
            </a:r>
            <a:r>
              <a:rPr lang="en-US" dirty="0" err="1"/>
              <a:t>üstüste</a:t>
            </a:r>
            <a:r>
              <a:rPr lang="en-US" dirty="0"/>
              <a:t> </a:t>
            </a:r>
            <a:r>
              <a:rPr lang="en-US" dirty="0" err="1"/>
              <a:t>iktidara</a:t>
            </a:r>
            <a:r>
              <a:rPr lang="en-US" dirty="0"/>
              <a:t> </a:t>
            </a:r>
            <a:r>
              <a:rPr lang="en-US" dirty="0" err="1"/>
              <a:t>taşıdığı</a:t>
            </a:r>
            <a:r>
              <a:rPr lang="en-US" dirty="0"/>
              <a:t> “</a:t>
            </a:r>
            <a:r>
              <a:rPr lang="en-US" dirty="0" err="1"/>
              <a:t>Yeni</a:t>
            </a:r>
            <a:r>
              <a:rPr lang="en-US" dirty="0"/>
              <a:t> Sol” </a:t>
            </a:r>
            <a:r>
              <a:rPr lang="en-US" dirty="0" err="1"/>
              <a:t>döneminin</a:t>
            </a:r>
            <a:r>
              <a:rPr lang="en-US" dirty="0"/>
              <a:t> </a:t>
            </a:r>
            <a:r>
              <a:rPr lang="en-US" dirty="0" err="1"/>
              <a:t>eleştirildiği</a:t>
            </a:r>
            <a:r>
              <a:rPr lang="en-US" dirty="0"/>
              <a:t> </a:t>
            </a:r>
            <a:r>
              <a:rPr lang="en-US" dirty="0" err="1"/>
              <a:t>görülmektedir</a:t>
            </a:r>
            <a:r>
              <a:rPr lang="en-US" dirty="0"/>
              <a:t>. Bu </a:t>
            </a:r>
            <a:r>
              <a:rPr lang="en-US" dirty="0" err="1"/>
              <a:t>bağlamda</a:t>
            </a:r>
            <a:r>
              <a:rPr lang="en-US" dirty="0"/>
              <a:t>, </a:t>
            </a:r>
            <a:r>
              <a:rPr lang="en-US" dirty="0" err="1"/>
              <a:t>partinin</a:t>
            </a:r>
            <a:r>
              <a:rPr lang="en-US" dirty="0"/>
              <a:t> Tony Blair </a:t>
            </a:r>
            <a:r>
              <a:rPr lang="en-US" dirty="0" err="1"/>
              <a:t>dönemi</a:t>
            </a:r>
            <a:r>
              <a:rPr lang="en-US" dirty="0"/>
              <a:t> </a:t>
            </a:r>
            <a:r>
              <a:rPr lang="en-US" dirty="0" err="1"/>
              <a:t>politikasına</a:t>
            </a:r>
            <a:r>
              <a:rPr lang="en-US" dirty="0"/>
              <a:t> </a:t>
            </a:r>
            <a:r>
              <a:rPr lang="en-US" dirty="0" err="1"/>
              <a:t>yön</a:t>
            </a:r>
            <a:r>
              <a:rPr lang="en-US" dirty="0"/>
              <a:t> </a:t>
            </a:r>
            <a:r>
              <a:rPr lang="en-US" dirty="0" err="1"/>
              <a:t>veren</a:t>
            </a:r>
            <a:r>
              <a:rPr lang="en-US" dirty="0"/>
              <a:t> Anthony </a:t>
            </a:r>
            <a:r>
              <a:rPr lang="en-US" dirty="0" err="1"/>
              <a:t>Giddens’ın</a:t>
            </a:r>
            <a:r>
              <a:rPr lang="en-US" dirty="0"/>
              <a:t> </a:t>
            </a:r>
            <a:r>
              <a:rPr lang="en-US" dirty="0" err="1"/>
              <a:t>fikirlerini</a:t>
            </a:r>
            <a:r>
              <a:rPr lang="en-US" dirty="0"/>
              <a:t> </a:t>
            </a:r>
            <a:r>
              <a:rPr lang="en-US" dirty="0" err="1"/>
              <a:t>incelemekte</a:t>
            </a:r>
            <a:r>
              <a:rPr lang="en-US" dirty="0"/>
              <a:t> </a:t>
            </a:r>
            <a:r>
              <a:rPr lang="en-US" dirty="0" err="1"/>
              <a:t>fayda</a:t>
            </a:r>
            <a:r>
              <a:rPr lang="en-US" dirty="0"/>
              <a:t> </a:t>
            </a:r>
            <a:r>
              <a:rPr lang="en-US" dirty="0" err="1"/>
              <a:t>vardır</a:t>
            </a:r>
            <a:r>
              <a:rPr lang="en-US" dirty="0"/>
              <a:t>. </a:t>
            </a:r>
            <a:endParaRPr lang="tr-TR" dirty="0" smtClean="0"/>
          </a:p>
          <a:p>
            <a:pPr algn="just"/>
            <a:r>
              <a:rPr lang="en-US" dirty="0" smtClean="0"/>
              <a:t>2010 </a:t>
            </a:r>
            <a:r>
              <a:rPr lang="en-US" dirty="0" err="1"/>
              <a:t>yılında</a:t>
            </a:r>
            <a:r>
              <a:rPr lang="en-US" dirty="0"/>
              <a:t> </a:t>
            </a:r>
            <a:r>
              <a:rPr lang="en-US" dirty="0" err="1"/>
              <a:t>İşçi</a:t>
            </a:r>
            <a:r>
              <a:rPr lang="en-US" dirty="0"/>
              <a:t> </a:t>
            </a:r>
            <a:r>
              <a:rPr lang="en-US" dirty="0" err="1"/>
              <a:t>Partisi’nin</a:t>
            </a:r>
            <a:r>
              <a:rPr lang="en-US" dirty="0"/>
              <a:t> </a:t>
            </a:r>
            <a:r>
              <a:rPr lang="en-US" dirty="0" err="1"/>
              <a:t>iktidarda</a:t>
            </a:r>
            <a:r>
              <a:rPr lang="en-US" dirty="0"/>
              <a:t> </a:t>
            </a:r>
            <a:r>
              <a:rPr lang="en-US" dirty="0" err="1"/>
              <a:t>olduğu</a:t>
            </a:r>
            <a:r>
              <a:rPr lang="en-US" dirty="0"/>
              <a:t> </a:t>
            </a:r>
            <a:r>
              <a:rPr lang="en-US" dirty="0" err="1"/>
              <a:t>ve</a:t>
            </a:r>
            <a:r>
              <a:rPr lang="en-US" dirty="0"/>
              <a:t> </a:t>
            </a:r>
            <a:r>
              <a:rPr lang="en-US" dirty="0" err="1"/>
              <a:t>kendi</a:t>
            </a:r>
            <a:r>
              <a:rPr lang="en-US" dirty="0"/>
              <a:t> </a:t>
            </a:r>
            <a:r>
              <a:rPr lang="en-US" dirty="0" err="1"/>
              <a:t>fikirlerini</a:t>
            </a:r>
            <a:r>
              <a:rPr lang="en-US" dirty="0"/>
              <a:t> </a:t>
            </a:r>
            <a:r>
              <a:rPr lang="en-US" dirty="0" err="1"/>
              <a:t>uyguladığı</a:t>
            </a:r>
            <a:r>
              <a:rPr lang="en-US" dirty="0"/>
              <a:t> </a:t>
            </a:r>
            <a:r>
              <a:rPr lang="en-US" dirty="0" err="1"/>
              <a:t>bu</a:t>
            </a:r>
            <a:r>
              <a:rPr lang="en-US" dirty="0"/>
              <a:t> </a:t>
            </a:r>
            <a:r>
              <a:rPr lang="en-US" dirty="0" err="1"/>
              <a:t>dönemde</a:t>
            </a:r>
            <a:r>
              <a:rPr lang="en-US" dirty="0"/>
              <a:t> </a:t>
            </a:r>
            <a:r>
              <a:rPr lang="en-US" dirty="0" err="1"/>
              <a:t>yaşananların</a:t>
            </a:r>
            <a:r>
              <a:rPr lang="en-US" dirty="0"/>
              <a:t> </a:t>
            </a:r>
            <a:r>
              <a:rPr lang="en-US" dirty="0" err="1"/>
              <a:t>bir</a:t>
            </a:r>
            <a:r>
              <a:rPr lang="en-US" dirty="0"/>
              <a:t> </a:t>
            </a:r>
            <a:r>
              <a:rPr lang="en-US" dirty="0" err="1"/>
              <a:t>özeleştirisini</a:t>
            </a:r>
            <a:r>
              <a:rPr lang="en-US" dirty="0"/>
              <a:t> </a:t>
            </a:r>
            <a:r>
              <a:rPr lang="en-US" dirty="0" err="1"/>
              <a:t>yapan</a:t>
            </a:r>
            <a:r>
              <a:rPr lang="en-US" dirty="0"/>
              <a:t> </a:t>
            </a:r>
            <a:r>
              <a:rPr lang="en-US" dirty="0" err="1"/>
              <a:t>düşünür</a:t>
            </a:r>
            <a:r>
              <a:rPr lang="en-US" dirty="0"/>
              <a:t> Anthony Giddens, </a:t>
            </a:r>
            <a:r>
              <a:rPr lang="en-US" dirty="0" err="1"/>
              <a:t>Labour</a:t>
            </a:r>
            <a:r>
              <a:rPr lang="en-US" dirty="0"/>
              <a:t> </a:t>
            </a:r>
            <a:r>
              <a:rPr lang="en-US" dirty="0" err="1"/>
              <a:t>hegemonyasının</a:t>
            </a:r>
            <a:r>
              <a:rPr lang="en-US" dirty="0"/>
              <a:t> </a:t>
            </a:r>
            <a:r>
              <a:rPr lang="en-US" dirty="0" err="1"/>
              <a:t>sona</a:t>
            </a:r>
            <a:r>
              <a:rPr lang="en-US" dirty="0"/>
              <a:t> </a:t>
            </a:r>
            <a:r>
              <a:rPr lang="en-US" dirty="0" err="1"/>
              <a:t>erdiği</a:t>
            </a:r>
            <a:r>
              <a:rPr lang="en-US" dirty="0"/>
              <a:t> </a:t>
            </a:r>
            <a:r>
              <a:rPr lang="en-US" dirty="0" err="1"/>
              <a:t>bu</a:t>
            </a:r>
            <a:r>
              <a:rPr lang="en-US" dirty="0"/>
              <a:t> </a:t>
            </a:r>
            <a:r>
              <a:rPr lang="en-US" dirty="0" err="1"/>
              <a:t>yeni</a:t>
            </a:r>
            <a:r>
              <a:rPr lang="en-US" dirty="0"/>
              <a:t> </a:t>
            </a:r>
            <a:r>
              <a:rPr lang="en-US" dirty="0" err="1"/>
              <a:t>dönemde</a:t>
            </a:r>
            <a:r>
              <a:rPr lang="en-US" dirty="0"/>
              <a:t> </a:t>
            </a:r>
            <a:r>
              <a:rPr lang="en-US" dirty="0" err="1"/>
              <a:t>İşçi</a:t>
            </a:r>
            <a:r>
              <a:rPr lang="en-US" dirty="0"/>
              <a:t> </a:t>
            </a:r>
            <a:r>
              <a:rPr lang="en-US" dirty="0" err="1"/>
              <a:t>Partisi’ni</a:t>
            </a:r>
            <a:r>
              <a:rPr lang="en-US" dirty="0"/>
              <a:t> </a:t>
            </a:r>
            <a:r>
              <a:rPr lang="en-US" dirty="0" err="1"/>
              <a:t>eleştirmenin</a:t>
            </a:r>
            <a:r>
              <a:rPr lang="en-US" dirty="0"/>
              <a:t> </a:t>
            </a:r>
            <a:r>
              <a:rPr lang="en-US" dirty="0" err="1"/>
              <a:t>kolay</a:t>
            </a:r>
            <a:r>
              <a:rPr lang="en-US" dirty="0"/>
              <a:t> </a:t>
            </a:r>
            <a:r>
              <a:rPr lang="en-US" dirty="0" err="1"/>
              <a:t>olduğunu</a:t>
            </a:r>
            <a:r>
              <a:rPr lang="en-US" dirty="0"/>
              <a:t>, </a:t>
            </a:r>
            <a:r>
              <a:rPr lang="en-US" dirty="0" err="1"/>
              <a:t>ancak</a:t>
            </a:r>
            <a:r>
              <a:rPr lang="en-US" dirty="0"/>
              <a:t> </a:t>
            </a:r>
            <a:r>
              <a:rPr lang="en-US" dirty="0" err="1"/>
              <a:t>partinin</a:t>
            </a:r>
            <a:r>
              <a:rPr lang="en-US" dirty="0"/>
              <a:t> </a:t>
            </a:r>
            <a:r>
              <a:rPr lang="en-US" dirty="0" err="1"/>
              <a:t>aslında</a:t>
            </a:r>
            <a:r>
              <a:rPr lang="en-US" dirty="0"/>
              <a:t> </a:t>
            </a:r>
            <a:r>
              <a:rPr lang="en-US" dirty="0" err="1"/>
              <a:t>döneminin</a:t>
            </a:r>
            <a:r>
              <a:rPr lang="en-US" dirty="0"/>
              <a:t> </a:t>
            </a:r>
            <a:r>
              <a:rPr lang="en-US" dirty="0" err="1"/>
              <a:t>diğer</a:t>
            </a:r>
            <a:r>
              <a:rPr lang="en-US" dirty="0"/>
              <a:t> </a:t>
            </a:r>
            <a:r>
              <a:rPr lang="en-US" dirty="0" err="1"/>
              <a:t>sosyal</a:t>
            </a:r>
            <a:r>
              <a:rPr lang="en-US" dirty="0"/>
              <a:t> </a:t>
            </a:r>
            <a:r>
              <a:rPr lang="en-US" dirty="0" err="1"/>
              <a:t>demokrat</a:t>
            </a:r>
            <a:r>
              <a:rPr lang="en-US" dirty="0"/>
              <a:t> </a:t>
            </a:r>
            <a:r>
              <a:rPr lang="en-US" dirty="0" err="1"/>
              <a:t>hareketlerinin</a:t>
            </a:r>
            <a:r>
              <a:rPr lang="en-US" dirty="0"/>
              <a:t> </a:t>
            </a:r>
            <a:r>
              <a:rPr lang="en-US" dirty="0" err="1"/>
              <a:t>hepsinden</a:t>
            </a:r>
            <a:r>
              <a:rPr lang="en-US" dirty="0"/>
              <a:t> (</a:t>
            </a:r>
            <a:r>
              <a:rPr lang="en-US" dirty="0" err="1"/>
              <a:t>Almanya’daki</a:t>
            </a:r>
            <a:r>
              <a:rPr lang="en-US" dirty="0"/>
              <a:t> SPD </a:t>
            </a:r>
            <a:r>
              <a:rPr lang="en-US" dirty="0" err="1"/>
              <a:t>ve</a:t>
            </a:r>
            <a:r>
              <a:rPr lang="en-US" dirty="0"/>
              <a:t> </a:t>
            </a:r>
            <a:r>
              <a:rPr lang="en-US" dirty="0" err="1"/>
              <a:t>lideri</a:t>
            </a:r>
            <a:r>
              <a:rPr lang="en-US" dirty="0"/>
              <a:t> Gerhard </a:t>
            </a:r>
            <a:r>
              <a:rPr lang="en-US" dirty="0" err="1"/>
              <a:t>Schröder</a:t>
            </a:r>
            <a:r>
              <a:rPr lang="en-US" dirty="0"/>
              <a:t>, </a:t>
            </a:r>
            <a:r>
              <a:rPr lang="en-US" dirty="0" err="1"/>
              <a:t>Fransa’daki</a:t>
            </a:r>
            <a:r>
              <a:rPr lang="en-US" dirty="0"/>
              <a:t> </a:t>
            </a:r>
            <a:r>
              <a:rPr lang="en-US" dirty="0" err="1"/>
              <a:t>Sosyalist</a:t>
            </a:r>
            <a:r>
              <a:rPr lang="en-US" dirty="0"/>
              <a:t> </a:t>
            </a:r>
            <a:r>
              <a:rPr lang="en-US" dirty="0" err="1"/>
              <a:t>Parti</a:t>
            </a:r>
            <a:r>
              <a:rPr lang="en-US" dirty="0"/>
              <a:t>-PS </a:t>
            </a:r>
            <a:r>
              <a:rPr lang="en-US" dirty="0" err="1"/>
              <a:t>ve</a:t>
            </a:r>
            <a:r>
              <a:rPr lang="en-US" dirty="0"/>
              <a:t> Lionel Jospin, </a:t>
            </a:r>
            <a:r>
              <a:rPr lang="en-US" dirty="0" err="1"/>
              <a:t>ABD’deki</a:t>
            </a:r>
            <a:r>
              <a:rPr lang="en-US" dirty="0"/>
              <a:t> </a:t>
            </a:r>
            <a:r>
              <a:rPr lang="en-US" dirty="0" err="1"/>
              <a:t>Demokratlar</a:t>
            </a:r>
            <a:r>
              <a:rPr lang="en-US" dirty="0"/>
              <a:t> </a:t>
            </a:r>
            <a:r>
              <a:rPr lang="en-US" dirty="0" err="1"/>
              <a:t>ve</a:t>
            </a:r>
            <a:r>
              <a:rPr lang="en-US" dirty="0"/>
              <a:t> </a:t>
            </a:r>
            <a:r>
              <a:rPr lang="en-US" dirty="0" err="1"/>
              <a:t>lideri</a:t>
            </a:r>
            <a:r>
              <a:rPr lang="en-US" dirty="0"/>
              <a:t> Bill Clinton </a:t>
            </a:r>
            <a:r>
              <a:rPr lang="en-US" dirty="0" err="1"/>
              <a:t>ve</a:t>
            </a:r>
            <a:r>
              <a:rPr lang="en-US" dirty="0"/>
              <a:t> </a:t>
            </a:r>
            <a:r>
              <a:rPr lang="en-US" dirty="0" err="1"/>
              <a:t>hatta</a:t>
            </a:r>
            <a:r>
              <a:rPr lang="en-US" dirty="0"/>
              <a:t> </a:t>
            </a:r>
            <a:r>
              <a:rPr lang="en-US" dirty="0" err="1"/>
              <a:t>İskandinavya’daki</a:t>
            </a:r>
            <a:r>
              <a:rPr lang="en-US" dirty="0"/>
              <a:t> </a:t>
            </a:r>
            <a:r>
              <a:rPr lang="en-US" dirty="0" err="1"/>
              <a:t>sosyal</a:t>
            </a:r>
            <a:r>
              <a:rPr lang="en-US" dirty="0"/>
              <a:t> </a:t>
            </a:r>
            <a:r>
              <a:rPr lang="en-US" dirty="0" err="1"/>
              <a:t>demokrat</a:t>
            </a:r>
            <a:r>
              <a:rPr lang="en-US" dirty="0"/>
              <a:t> </a:t>
            </a:r>
            <a:r>
              <a:rPr lang="en-US" dirty="0" err="1"/>
              <a:t>partiler</a:t>
            </a:r>
            <a:r>
              <a:rPr lang="en-US" dirty="0"/>
              <a:t>) </a:t>
            </a:r>
            <a:r>
              <a:rPr lang="en-US" dirty="0" err="1"/>
              <a:t>daha</a:t>
            </a:r>
            <a:r>
              <a:rPr lang="en-US" dirty="0"/>
              <a:t> </a:t>
            </a:r>
            <a:r>
              <a:rPr lang="en-US" dirty="0" err="1"/>
              <a:t>uzun</a:t>
            </a:r>
            <a:r>
              <a:rPr lang="en-US" dirty="0"/>
              <a:t> </a:t>
            </a:r>
            <a:r>
              <a:rPr lang="en-US" dirty="0" err="1"/>
              <a:t>süre</a:t>
            </a:r>
            <a:r>
              <a:rPr lang="en-US" dirty="0"/>
              <a:t> (14 </a:t>
            </a:r>
            <a:r>
              <a:rPr lang="en-US" dirty="0" err="1"/>
              <a:t>yıl</a:t>
            </a:r>
            <a:r>
              <a:rPr lang="en-US" dirty="0"/>
              <a:t>) </a:t>
            </a:r>
            <a:r>
              <a:rPr lang="en-US" dirty="0" err="1"/>
              <a:t>başta</a:t>
            </a:r>
            <a:r>
              <a:rPr lang="en-US" dirty="0"/>
              <a:t> </a:t>
            </a:r>
            <a:r>
              <a:rPr lang="en-US" dirty="0" err="1"/>
              <a:t>kalabildiğini</a:t>
            </a:r>
            <a:r>
              <a:rPr lang="en-US" dirty="0"/>
              <a:t> </a:t>
            </a:r>
            <a:r>
              <a:rPr lang="en-US" dirty="0" err="1" smtClean="0"/>
              <a:t>yazmıştır.Giddens</a:t>
            </a:r>
            <a:r>
              <a:rPr lang="en-US" dirty="0"/>
              <a:t>, </a:t>
            </a:r>
            <a:r>
              <a:rPr lang="en-US" dirty="0" err="1"/>
              <a:t>ayrıca</a:t>
            </a:r>
            <a:r>
              <a:rPr lang="en-US" dirty="0"/>
              <a:t> </a:t>
            </a:r>
            <a:r>
              <a:rPr lang="en-US" dirty="0" err="1"/>
              <a:t>İşçi</a:t>
            </a:r>
            <a:r>
              <a:rPr lang="en-US" dirty="0"/>
              <a:t> </a:t>
            </a:r>
            <a:r>
              <a:rPr lang="en-US" dirty="0" err="1"/>
              <a:t>Partisi’nin</a:t>
            </a:r>
            <a:r>
              <a:rPr lang="en-US" dirty="0"/>
              <a:t> </a:t>
            </a:r>
            <a:r>
              <a:rPr lang="en-US" dirty="0" err="1"/>
              <a:t>yeni</a:t>
            </a:r>
            <a:r>
              <a:rPr lang="en-US" dirty="0"/>
              <a:t> </a:t>
            </a:r>
            <a:r>
              <a:rPr lang="en-US" dirty="0" err="1"/>
              <a:t>programını</a:t>
            </a:r>
            <a:r>
              <a:rPr lang="en-US" dirty="0"/>
              <a:t> </a:t>
            </a:r>
            <a:r>
              <a:rPr lang="en-US" dirty="0" err="1"/>
              <a:t>oluştururken</a:t>
            </a:r>
            <a:r>
              <a:rPr lang="en-US" dirty="0"/>
              <a:t> </a:t>
            </a:r>
            <a:r>
              <a:rPr lang="en-US" dirty="0" err="1"/>
              <a:t>dünyadaki</a:t>
            </a:r>
            <a:r>
              <a:rPr lang="en-US" dirty="0"/>
              <a:t> </a:t>
            </a:r>
            <a:r>
              <a:rPr lang="en-US" dirty="0" err="1"/>
              <a:t>önemli</a:t>
            </a:r>
            <a:r>
              <a:rPr lang="en-US" dirty="0"/>
              <a:t> </a:t>
            </a:r>
            <a:r>
              <a:rPr lang="en-US" dirty="0" err="1"/>
              <a:t>gelişmelerden</a:t>
            </a:r>
            <a:r>
              <a:rPr lang="en-US" dirty="0"/>
              <a:t> (</a:t>
            </a:r>
            <a:r>
              <a:rPr lang="en-US" dirty="0" err="1"/>
              <a:t>küreselleşme</a:t>
            </a:r>
            <a:r>
              <a:rPr lang="en-US" dirty="0"/>
              <a:t>, </a:t>
            </a:r>
            <a:r>
              <a:rPr lang="en-US" dirty="0" err="1"/>
              <a:t>bilgi</a:t>
            </a:r>
            <a:r>
              <a:rPr lang="en-US" dirty="0"/>
              <a:t> </a:t>
            </a:r>
            <a:r>
              <a:rPr lang="en-US" dirty="0" err="1"/>
              <a:t>çağının</a:t>
            </a:r>
            <a:r>
              <a:rPr lang="en-US" dirty="0"/>
              <a:t> </a:t>
            </a:r>
            <a:r>
              <a:rPr lang="en-US" dirty="0" err="1"/>
              <a:t>gelişi</a:t>
            </a:r>
            <a:r>
              <a:rPr lang="en-US" dirty="0"/>
              <a:t>, </a:t>
            </a:r>
            <a:r>
              <a:rPr lang="en-US" dirty="0" err="1"/>
              <a:t>daha</a:t>
            </a:r>
            <a:r>
              <a:rPr lang="en-US" dirty="0"/>
              <a:t> </a:t>
            </a:r>
            <a:r>
              <a:rPr lang="en-US" dirty="0" err="1"/>
              <a:t>konuşkan</a:t>
            </a:r>
            <a:r>
              <a:rPr lang="en-US" dirty="0"/>
              <a:t> </a:t>
            </a:r>
            <a:r>
              <a:rPr lang="en-US" dirty="0" err="1"/>
              <a:t>ve</a:t>
            </a:r>
            <a:r>
              <a:rPr lang="en-US" dirty="0"/>
              <a:t> </a:t>
            </a:r>
            <a:r>
              <a:rPr lang="en-US" dirty="0" err="1"/>
              <a:t>eleştirel</a:t>
            </a:r>
            <a:r>
              <a:rPr lang="en-US" dirty="0"/>
              <a:t> </a:t>
            </a:r>
            <a:r>
              <a:rPr lang="en-US" dirty="0" err="1"/>
              <a:t>bir</a:t>
            </a:r>
            <a:r>
              <a:rPr lang="en-US" dirty="0"/>
              <a:t> </a:t>
            </a:r>
            <a:r>
              <a:rPr lang="en-US" dirty="0" err="1"/>
              <a:t>vatandaş</a:t>
            </a:r>
            <a:r>
              <a:rPr lang="en-US" dirty="0"/>
              <a:t> </a:t>
            </a:r>
            <a:r>
              <a:rPr lang="en-US" dirty="0" err="1"/>
              <a:t>kitlesinin</a:t>
            </a:r>
            <a:r>
              <a:rPr lang="en-US" dirty="0"/>
              <a:t> </a:t>
            </a:r>
            <a:r>
              <a:rPr lang="en-US" dirty="0" err="1"/>
              <a:t>yetişmesi</a:t>
            </a:r>
            <a:r>
              <a:rPr lang="en-US" dirty="0"/>
              <a:t> </a:t>
            </a:r>
            <a:r>
              <a:rPr lang="en-US" dirty="0" err="1"/>
              <a:t>ve</a:t>
            </a:r>
            <a:r>
              <a:rPr lang="en-US" dirty="0"/>
              <a:t> </a:t>
            </a:r>
            <a:r>
              <a:rPr lang="en-US" dirty="0" err="1"/>
              <a:t>otoriteye</a:t>
            </a:r>
            <a:r>
              <a:rPr lang="en-US" dirty="0"/>
              <a:t> </a:t>
            </a:r>
            <a:r>
              <a:rPr lang="en-US" dirty="0" err="1"/>
              <a:t>saygının</a:t>
            </a:r>
            <a:r>
              <a:rPr lang="en-US" dirty="0"/>
              <a:t> </a:t>
            </a:r>
            <a:r>
              <a:rPr lang="en-US" dirty="0" err="1"/>
              <a:t>azalması</a:t>
            </a:r>
            <a:r>
              <a:rPr lang="en-US" dirty="0"/>
              <a:t> </a:t>
            </a:r>
            <a:r>
              <a:rPr lang="en-US" dirty="0" err="1"/>
              <a:t>gibi</a:t>
            </a:r>
            <a:r>
              <a:rPr lang="en-US" dirty="0"/>
              <a:t>) </a:t>
            </a:r>
            <a:r>
              <a:rPr lang="en-US" dirty="0" err="1"/>
              <a:t>esinlendiklerini</a:t>
            </a:r>
            <a:r>
              <a:rPr lang="en-US" dirty="0"/>
              <a:t>, </a:t>
            </a:r>
            <a:r>
              <a:rPr lang="en-US" dirty="0" err="1"/>
              <a:t>ekonomide</a:t>
            </a:r>
            <a:r>
              <a:rPr lang="en-US" dirty="0"/>
              <a:t> </a:t>
            </a:r>
            <a:r>
              <a:rPr lang="en-US" dirty="0" err="1"/>
              <a:t>Keynesçiliğin</a:t>
            </a:r>
            <a:r>
              <a:rPr lang="en-US" dirty="0"/>
              <a:t> </a:t>
            </a:r>
            <a:r>
              <a:rPr lang="en-US" dirty="0" err="1"/>
              <a:t>yerini</a:t>
            </a:r>
            <a:r>
              <a:rPr lang="en-US" dirty="0"/>
              <a:t> </a:t>
            </a:r>
            <a:r>
              <a:rPr lang="en-US" dirty="0" err="1"/>
              <a:t>piyasa</a:t>
            </a:r>
            <a:r>
              <a:rPr lang="en-US" dirty="0"/>
              <a:t> </a:t>
            </a:r>
            <a:r>
              <a:rPr lang="en-US" dirty="0" err="1"/>
              <a:t>mantığının</a:t>
            </a:r>
            <a:r>
              <a:rPr lang="en-US" dirty="0"/>
              <a:t> </a:t>
            </a:r>
            <a:r>
              <a:rPr lang="en-US" dirty="0" err="1"/>
              <a:t>alması</a:t>
            </a:r>
            <a:r>
              <a:rPr lang="en-US" dirty="0"/>
              <a:t> </a:t>
            </a:r>
            <a:r>
              <a:rPr lang="en-US" dirty="0" err="1"/>
              <a:t>ve</a:t>
            </a:r>
            <a:r>
              <a:rPr lang="en-US" dirty="0"/>
              <a:t> Tony Blair </a:t>
            </a:r>
            <a:r>
              <a:rPr lang="en-US" dirty="0" err="1"/>
              <a:t>gibi</a:t>
            </a:r>
            <a:r>
              <a:rPr lang="en-US" dirty="0"/>
              <a:t> </a:t>
            </a:r>
            <a:r>
              <a:rPr lang="en-US" dirty="0" err="1"/>
              <a:t>karizmatik</a:t>
            </a:r>
            <a:r>
              <a:rPr lang="en-US" dirty="0"/>
              <a:t> </a:t>
            </a:r>
            <a:r>
              <a:rPr lang="en-US" dirty="0" err="1"/>
              <a:t>bir</a:t>
            </a:r>
            <a:r>
              <a:rPr lang="en-US" dirty="0"/>
              <a:t> </a:t>
            </a:r>
            <a:r>
              <a:rPr lang="en-US" dirty="0" err="1"/>
              <a:t>lider</a:t>
            </a:r>
            <a:r>
              <a:rPr lang="en-US" dirty="0"/>
              <a:t> </a:t>
            </a:r>
            <a:r>
              <a:rPr lang="en-US" dirty="0" err="1"/>
              <a:t>bulunması</a:t>
            </a:r>
            <a:r>
              <a:rPr lang="en-US" dirty="0"/>
              <a:t> </a:t>
            </a:r>
            <a:r>
              <a:rPr lang="en-US" dirty="0" err="1"/>
              <a:t>gibi</a:t>
            </a:r>
            <a:r>
              <a:rPr lang="en-US" dirty="0"/>
              <a:t> </a:t>
            </a:r>
            <a:r>
              <a:rPr lang="en-US" dirty="0" err="1"/>
              <a:t>gelişmelerle</a:t>
            </a:r>
            <a:r>
              <a:rPr lang="en-US" dirty="0"/>
              <a:t> de </a:t>
            </a:r>
            <a:r>
              <a:rPr lang="en-US" dirty="0" err="1"/>
              <a:t>partinin</a:t>
            </a:r>
            <a:r>
              <a:rPr lang="en-US" dirty="0"/>
              <a:t> </a:t>
            </a:r>
            <a:r>
              <a:rPr lang="en-US" dirty="0" err="1"/>
              <a:t>yükselişi</a:t>
            </a:r>
            <a:r>
              <a:rPr lang="en-US" dirty="0"/>
              <a:t> </a:t>
            </a:r>
            <a:r>
              <a:rPr lang="en-US" dirty="0" err="1"/>
              <a:t>için</a:t>
            </a:r>
            <a:r>
              <a:rPr lang="en-US" dirty="0"/>
              <a:t> </a:t>
            </a:r>
            <a:r>
              <a:rPr lang="en-US" dirty="0" err="1"/>
              <a:t>uygun</a:t>
            </a:r>
            <a:r>
              <a:rPr lang="en-US" dirty="0"/>
              <a:t> </a:t>
            </a:r>
            <a:r>
              <a:rPr lang="en-US" dirty="0" err="1"/>
              <a:t>bir</a:t>
            </a:r>
            <a:r>
              <a:rPr lang="en-US" dirty="0"/>
              <a:t> </a:t>
            </a:r>
            <a:r>
              <a:rPr lang="en-US" dirty="0" err="1"/>
              <a:t>ortamın</a:t>
            </a:r>
            <a:r>
              <a:rPr lang="en-US" dirty="0"/>
              <a:t> </a:t>
            </a:r>
            <a:r>
              <a:rPr lang="en-US" dirty="0" err="1"/>
              <a:t>oluştuğunu</a:t>
            </a:r>
            <a:r>
              <a:rPr lang="en-US" dirty="0"/>
              <a:t> </a:t>
            </a:r>
            <a:r>
              <a:rPr lang="en-US" dirty="0" err="1" smtClean="0"/>
              <a:t>belirtmiştir</a:t>
            </a:r>
            <a:r>
              <a:rPr lang="en-US" dirty="0" smtClean="0"/>
              <a:t>.</a:t>
            </a:r>
            <a:r>
              <a:rPr lang="en-US" dirty="0"/>
              <a:t> Giddens, </a:t>
            </a:r>
            <a:r>
              <a:rPr lang="en-US" dirty="0" err="1"/>
              <a:t>ayrıca</a:t>
            </a:r>
            <a:r>
              <a:rPr lang="en-US" dirty="0"/>
              <a:t> </a:t>
            </a:r>
            <a:r>
              <a:rPr lang="en-US" dirty="0" err="1"/>
              <a:t>küreselleşmenin</a:t>
            </a:r>
            <a:r>
              <a:rPr lang="en-US" dirty="0"/>
              <a:t> </a:t>
            </a:r>
            <a:r>
              <a:rPr lang="en-US" dirty="0" err="1"/>
              <a:t>patladığı</a:t>
            </a:r>
            <a:r>
              <a:rPr lang="en-US" dirty="0"/>
              <a:t> </a:t>
            </a:r>
            <a:r>
              <a:rPr lang="en-US" dirty="0" err="1"/>
              <a:t>ve</a:t>
            </a:r>
            <a:r>
              <a:rPr lang="en-US" dirty="0"/>
              <a:t> </a:t>
            </a:r>
            <a:r>
              <a:rPr lang="en-US" dirty="0" err="1"/>
              <a:t>terör</a:t>
            </a:r>
            <a:r>
              <a:rPr lang="en-US" dirty="0"/>
              <a:t> </a:t>
            </a:r>
            <a:r>
              <a:rPr lang="en-US" dirty="0" err="1"/>
              <a:t>örgütlerinin</a:t>
            </a:r>
            <a:r>
              <a:rPr lang="en-US" dirty="0"/>
              <a:t> bile ulus-</a:t>
            </a:r>
            <a:r>
              <a:rPr lang="en-US" dirty="0" err="1"/>
              <a:t>aşırı</a:t>
            </a:r>
            <a:r>
              <a:rPr lang="en-US" dirty="0"/>
              <a:t> hale </a:t>
            </a:r>
            <a:r>
              <a:rPr lang="en-US" dirty="0" err="1"/>
              <a:t>geldiği</a:t>
            </a:r>
            <a:r>
              <a:rPr lang="en-US" dirty="0"/>
              <a:t> </a:t>
            </a:r>
            <a:r>
              <a:rPr lang="en-US" dirty="0" err="1"/>
              <a:t>bir</a:t>
            </a:r>
            <a:r>
              <a:rPr lang="en-US" dirty="0"/>
              <a:t> </a:t>
            </a:r>
            <a:r>
              <a:rPr lang="en-US" dirty="0" err="1"/>
              <a:t>dönemde</a:t>
            </a:r>
            <a:r>
              <a:rPr lang="en-US" dirty="0"/>
              <a:t> </a:t>
            </a:r>
            <a:r>
              <a:rPr lang="en-US" dirty="0" err="1"/>
              <a:t>ulusal</a:t>
            </a:r>
            <a:r>
              <a:rPr lang="en-US" dirty="0"/>
              <a:t> </a:t>
            </a:r>
            <a:r>
              <a:rPr lang="en-US" dirty="0" err="1"/>
              <a:t>egemenlik</a:t>
            </a:r>
            <a:r>
              <a:rPr lang="en-US" dirty="0"/>
              <a:t> </a:t>
            </a:r>
            <a:r>
              <a:rPr lang="en-US" dirty="0" err="1"/>
              <a:t>kavramının</a:t>
            </a:r>
            <a:r>
              <a:rPr lang="en-US" dirty="0"/>
              <a:t> da </a:t>
            </a:r>
            <a:r>
              <a:rPr lang="en-US" dirty="0" err="1"/>
              <a:t>haliyle</a:t>
            </a:r>
            <a:r>
              <a:rPr lang="en-US" dirty="0"/>
              <a:t> </a:t>
            </a:r>
            <a:r>
              <a:rPr lang="en-US" dirty="0" err="1"/>
              <a:t>sorgulanmaya</a:t>
            </a:r>
            <a:r>
              <a:rPr lang="en-US" dirty="0"/>
              <a:t> </a:t>
            </a:r>
            <a:r>
              <a:rPr lang="en-US" dirty="0" err="1"/>
              <a:t>başladığını</a:t>
            </a:r>
            <a:r>
              <a:rPr lang="en-US" dirty="0"/>
              <a:t> </a:t>
            </a:r>
            <a:r>
              <a:rPr lang="en-US" dirty="0" err="1"/>
              <a:t>ve</a:t>
            </a:r>
            <a:r>
              <a:rPr lang="en-US" dirty="0"/>
              <a:t> </a:t>
            </a:r>
            <a:r>
              <a:rPr lang="en-US" dirty="0" err="1"/>
              <a:t>dış</a:t>
            </a:r>
            <a:r>
              <a:rPr lang="en-US" dirty="0"/>
              <a:t> </a:t>
            </a:r>
            <a:r>
              <a:rPr lang="en-US" dirty="0" err="1"/>
              <a:t>müdahalelerin</a:t>
            </a:r>
            <a:r>
              <a:rPr lang="en-US" dirty="0"/>
              <a:t> </a:t>
            </a:r>
            <a:r>
              <a:rPr lang="en-US" dirty="0" err="1"/>
              <a:t>meşru</a:t>
            </a:r>
            <a:r>
              <a:rPr lang="en-US" dirty="0"/>
              <a:t> </a:t>
            </a:r>
            <a:r>
              <a:rPr lang="en-US" dirty="0" err="1"/>
              <a:t>ve</a:t>
            </a:r>
            <a:r>
              <a:rPr lang="en-US" dirty="0"/>
              <a:t> </a:t>
            </a:r>
            <a:r>
              <a:rPr lang="en-US" dirty="0" err="1"/>
              <a:t>gerekli</a:t>
            </a:r>
            <a:r>
              <a:rPr lang="en-US" dirty="0"/>
              <a:t> hale </a:t>
            </a:r>
            <a:r>
              <a:rPr lang="en-US" dirty="0" err="1"/>
              <a:t>gelebildiğini</a:t>
            </a:r>
            <a:r>
              <a:rPr lang="en-US" dirty="0"/>
              <a:t> </a:t>
            </a:r>
            <a:r>
              <a:rPr lang="en-US" dirty="0" err="1"/>
              <a:t>açıklamıştır</a:t>
            </a:r>
            <a:r>
              <a:rPr lang="en-US" dirty="0"/>
              <a:t>. </a:t>
            </a:r>
            <a:endParaRPr lang="tr-TR" dirty="0" smtClean="0"/>
          </a:p>
          <a:p>
            <a:pPr algn="just"/>
            <a:r>
              <a:rPr lang="en-US" dirty="0" smtClean="0"/>
              <a:t>Bu </a:t>
            </a:r>
            <a:r>
              <a:rPr lang="en-US" dirty="0" err="1"/>
              <a:t>bağlamda</a:t>
            </a:r>
            <a:r>
              <a:rPr lang="en-US" dirty="0"/>
              <a:t>, </a:t>
            </a:r>
            <a:r>
              <a:rPr lang="en-US" dirty="0" err="1"/>
              <a:t>Blair’in</a:t>
            </a:r>
            <a:r>
              <a:rPr lang="en-US" dirty="0"/>
              <a:t> </a:t>
            </a:r>
            <a:r>
              <a:rPr lang="en-US" dirty="0" err="1"/>
              <a:t>desteği</a:t>
            </a:r>
            <a:r>
              <a:rPr lang="en-US" dirty="0"/>
              <a:t> </a:t>
            </a:r>
            <a:r>
              <a:rPr lang="en-US" dirty="0" err="1"/>
              <a:t>ve</a:t>
            </a:r>
            <a:r>
              <a:rPr lang="en-US" dirty="0"/>
              <a:t> </a:t>
            </a:r>
            <a:r>
              <a:rPr lang="en-US" dirty="0" err="1"/>
              <a:t>teşvikiyle</a:t>
            </a:r>
            <a:r>
              <a:rPr lang="en-US" dirty="0"/>
              <a:t> </a:t>
            </a:r>
            <a:r>
              <a:rPr lang="en-US" dirty="0" err="1"/>
              <a:t>Amerikalıların</a:t>
            </a:r>
            <a:r>
              <a:rPr lang="en-US" dirty="0"/>
              <a:t> </a:t>
            </a:r>
            <a:r>
              <a:rPr lang="en-US" dirty="0" err="1"/>
              <a:t>gerçekleştirdiği</a:t>
            </a:r>
            <a:r>
              <a:rPr lang="en-US" dirty="0"/>
              <a:t> Bosna, </a:t>
            </a:r>
            <a:r>
              <a:rPr lang="en-US" dirty="0" err="1"/>
              <a:t>Kosova</a:t>
            </a:r>
            <a:r>
              <a:rPr lang="en-US" dirty="0"/>
              <a:t> </a:t>
            </a:r>
            <a:r>
              <a:rPr lang="en-US" dirty="0" err="1"/>
              <a:t>ve</a:t>
            </a:r>
            <a:r>
              <a:rPr lang="en-US" dirty="0"/>
              <a:t> Sierra Leone </a:t>
            </a:r>
            <a:r>
              <a:rPr lang="en-US" dirty="0" err="1"/>
              <a:t>askeri</a:t>
            </a:r>
            <a:r>
              <a:rPr lang="en-US" dirty="0"/>
              <a:t> </a:t>
            </a:r>
            <a:r>
              <a:rPr lang="en-US" dirty="0" err="1"/>
              <a:t>müdahalelerini</a:t>
            </a:r>
            <a:r>
              <a:rPr lang="en-US" dirty="0"/>
              <a:t> </a:t>
            </a:r>
            <a:r>
              <a:rPr lang="en-US" dirty="0" err="1"/>
              <a:t>başarılı</a:t>
            </a:r>
            <a:r>
              <a:rPr lang="en-US" dirty="0"/>
              <a:t> </a:t>
            </a:r>
            <a:r>
              <a:rPr lang="en-US" dirty="0" err="1"/>
              <a:t>örnekler</a:t>
            </a:r>
            <a:r>
              <a:rPr lang="en-US" dirty="0"/>
              <a:t> </a:t>
            </a:r>
            <a:r>
              <a:rPr lang="en-US" dirty="0" err="1"/>
              <a:t>olarak</a:t>
            </a:r>
            <a:r>
              <a:rPr lang="en-US" dirty="0"/>
              <a:t> </a:t>
            </a:r>
            <a:r>
              <a:rPr lang="en-US" dirty="0" err="1"/>
              <a:t>öne</a:t>
            </a:r>
            <a:r>
              <a:rPr lang="en-US" dirty="0"/>
              <a:t> </a:t>
            </a:r>
            <a:r>
              <a:rPr lang="en-US" dirty="0" err="1"/>
              <a:t>çıkaran</a:t>
            </a:r>
            <a:r>
              <a:rPr lang="en-US" dirty="0"/>
              <a:t> Giddens, </a:t>
            </a:r>
            <a:r>
              <a:rPr lang="en-US" dirty="0" err="1"/>
              <a:t>Irak</a:t>
            </a:r>
            <a:r>
              <a:rPr lang="en-US" dirty="0"/>
              <a:t> </a:t>
            </a:r>
            <a:r>
              <a:rPr lang="en-US" dirty="0" err="1"/>
              <a:t>Savaşı’nın</a:t>
            </a:r>
            <a:r>
              <a:rPr lang="en-US" dirty="0"/>
              <a:t> </a:t>
            </a:r>
            <a:r>
              <a:rPr lang="en-US" dirty="0" err="1"/>
              <a:t>ise</a:t>
            </a:r>
            <a:r>
              <a:rPr lang="en-US" dirty="0"/>
              <a:t> </a:t>
            </a:r>
            <a:r>
              <a:rPr lang="en-US" dirty="0" err="1"/>
              <a:t>bir</a:t>
            </a:r>
            <a:r>
              <a:rPr lang="en-US" dirty="0"/>
              <a:t> </a:t>
            </a:r>
            <a:r>
              <a:rPr lang="en-US" dirty="0" err="1"/>
              <a:t>başarısızlığa</a:t>
            </a:r>
            <a:r>
              <a:rPr lang="en-US" dirty="0"/>
              <a:t> </a:t>
            </a:r>
            <a:r>
              <a:rPr lang="en-US" dirty="0" err="1"/>
              <a:t>dönüştüğünü</a:t>
            </a:r>
            <a:r>
              <a:rPr lang="en-US" dirty="0"/>
              <a:t> </a:t>
            </a:r>
            <a:r>
              <a:rPr lang="en-US" dirty="0" err="1"/>
              <a:t>kabul</a:t>
            </a:r>
            <a:r>
              <a:rPr lang="en-US" dirty="0"/>
              <a:t> </a:t>
            </a:r>
            <a:r>
              <a:rPr lang="en-US" dirty="0" err="1" smtClean="0"/>
              <a:t>etmektedir</a:t>
            </a:r>
            <a:r>
              <a:rPr lang="en-US" dirty="0" smtClean="0"/>
              <a:t>.</a:t>
            </a:r>
            <a:r>
              <a:rPr lang="en-US" dirty="0"/>
              <a:t> </a:t>
            </a:r>
            <a:r>
              <a:rPr lang="en-US" dirty="0" err="1"/>
              <a:t>Ayrıca</a:t>
            </a:r>
            <a:r>
              <a:rPr lang="en-US" dirty="0"/>
              <a:t> “</a:t>
            </a:r>
            <a:r>
              <a:rPr lang="en-US" dirty="0" err="1"/>
              <a:t>Yeni</a:t>
            </a:r>
            <a:r>
              <a:rPr lang="en-US" dirty="0"/>
              <a:t> Sol” </a:t>
            </a:r>
            <a:r>
              <a:rPr lang="en-US" dirty="0" err="1"/>
              <a:t>programının</a:t>
            </a:r>
            <a:r>
              <a:rPr lang="en-US" dirty="0"/>
              <a:t> </a:t>
            </a:r>
            <a:r>
              <a:rPr lang="en-US" dirty="0" err="1"/>
              <a:t>Thatcherizm’in</a:t>
            </a:r>
            <a:r>
              <a:rPr lang="en-US" dirty="0"/>
              <a:t> </a:t>
            </a:r>
            <a:r>
              <a:rPr lang="en-US" dirty="0" err="1"/>
              <a:t>devamı</a:t>
            </a:r>
            <a:r>
              <a:rPr lang="en-US" dirty="0"/>
              <a:t> </a:t>
            </a:r>
            <a:r>
              <a:rPr lang="en-US" dirty="0" err="1"/>
              <a:t>olduğu</a:t>
            </a:r>
            <a:r>
              <a:rPr lang="en-US" dirty="0"/>
              <a:t> </a:t>
            </a:r>
            <a:r>
              <a:rPr lang="en-US" dirty="0" err="1"/>
              <a:t>yönündeki</a:t>
            </a:r>
            <a:r>
              <a:rPr lang="en-US" dirty="0"/>
              <a:t> </a:t>
            </a:r>
            <a:r>
              <a:rPr lang="en-US" dirty="0" err="1"/>
              <a:t>görüşleri</a:t>
            </a:r>
            <a:r>
              <a:rPr lang="en-US" dirty="0"/>
              <a:t> de </a:t>
            </a:r>
            <a:r>
              <a:rPr lang="en-US" dirty="0" err="1"/>
              <a:t>reddeden</a:t>
            </a:r>
            <a:r>
              <a:rPr lang="en-US" dirty="0"/>
              <a:t> </a:t>
            </a:r>
            <a:r>
              <a:rPr lang="en-US" dirty="0" err="1"/>
              <a:t>İngiliz</a:t>
            </a:r>
            <a:r>
              <a:rPr lang="en-US" dirty="0"/>
              <a:t> </a:t>
            </a:r>
            <a:r>
              <a:rPr lang="en-US" dirty="0" err="1"/>
              <a:t>akademisyen</a:t>
            </a:r>
            <a:r>
              <a:rPr lang="en-US" dirty="0"/>
              <a:t>, Thatcher </a:t>
            </a:r>
            <a:r>
              <a:rPr lang="en-US" dirty="0" err="1"/>
              <a:t>ve</a:t>
            </a:r>
            <a:r>
              <a:rPr lang="en-US" dirty="0"/>
              <a:t> neo-</a:t>
            </a:r>
            <a:r>
              <a:rPr lang="en-US" dirty="0" err="1"/>
              <a:t>liberaller</a:t>
            </a:r>
            <a:r>
              <a:rPr lang="en-US" dirty="0"/>
              <a:t> </a:t>
            </a:r>
            <a:r>
              <a:rPr lang="en-US" dirty="0" err="1"/>
              <a:t>için</a:t>
            </a:r>
            <a:r>
              <a:rPr lang="en-US" dirty="0"/>
              <a:t> </a:t>
            </a:r>
            <a:r>
              <a:rPr lang="en-US" dirty="0" err="1"/>
              <a:t>gelir</a:t>
            </a:r>
            <a:r>
              <a:rPr lang="en-US" dirty="0"/>
              <a:t> </a:t>
            </a:r>
            <a:r>
              <a:rPr lang="en-US" dirty="0" err="1"/>
              <a:t>adaletsizliğinin</a:t>
            </a:r>
            <a:r>
              <a:rPr lang="en-US" dirty="0"/>
              <a:t> </a:t>
            </a:r>
            <a:r>
              <a:rPr lang="en-US" dirty="0" err="1"/>
              <a:t>önemli</a:t>
            </a:r>
            <a:r>
              <a:rPr lang="en-US" dirty="0"/>
              <a:t> </a:t>
            </a:r>
            <a:r>
              <a:rPr lang="en-US" dirty="0" err="1"/>
              <a:t>bir</a:t>
            </a:r>
            <a:r>
              <a:rPr lang="en-US" dirty="0"/>
              <a:t> </a:t>
            </a:r>
            <a:r>
              <a:rPr lang="en-US" dirty="0" err="1"/>
              <a:t>mesele</a:t>
            </a:r>
            <a:r>
              <a:rPr lang="en-US" dirty="0"/>
              <a:t> </a:t>
            </a:r>
            <a:r>
              <a:rPr lang="en-US" dirty="0" err="1"/>
              <a:t>olmadığını</a:t>
            </a:r>
            <a:r>
              <a:rPr lang="en-US" dirty="0"/>
              <a:t>, </a:t>
            </a:r>
            <a:r>
              <a:rPr lang="en-US" dirty="0" err="1"/>
              <a:t>oysa</a:t>
            </a:r>
            <a:r>
              <a:rPr lang="en-US" dirty="0"/>
              <a:t> </a:t>
            </a:r>
            <a:r>
              <a:rPr lang="en-US" dirty="0" err="1"/>
              <a:t>kendi</a:t>
            </a:r>
            <a:r>
              <a:rPr lang="en-US" dirty="0"/>
              <a:t> </a:t>
            </a:r>
            <a:r>
              <a:rPr lang="en-US" dirty="0" err="1"/>
              <a:t>programlarının</a:t>
            </a:r>
            <a:r>
              <a:rPr lang="en-US" dirty="0"/>
              <a:t> </a:t>
            </a:r>
            <a:r>
              <a:rPr lang="en-US" dirty="0" err="1"/>
              <a:t>merkezinde</a:t>
            </a:r>
            <a:r>
              <a:rPr lang="en-US" dirty="0"/>
              <a:t> </a:t>
            </a:r>
            <a:r>
              <a:rPr lang="en-US" dirty="0" err="1"/>
              <a:t>bu</a:t>
            </a:r>
            <a:r>
              <a:rPr lang="en-US" dirty="0"/>
              <a:t> </a:t>
            </a:r>
            <a:r>
              <a:rPr lang="en-US" dirty="0" err="1"/>
              <a:t>konuda</a:t>
            </a:r>
            <a:r>
              <a:rPr lang="en-US" dirty="0"/>
              <a:t> </a:t>
            </a:r>
            <a:r>
              <a:rPr lang="en-US" dirty="0" err="1"/>
              <a:t>mücadele</a:t>
            </a:r>
            <a:r>
              <a:rPr lang="en-US" dirty="0"/>
              <a:t> </a:t>
            </a:r>
            <a:r>
              <a:rPr lang="en-US" dirty="0" err="1"/>
              <a:t>vermek</a:t>
            </a:r>
            <a:r>
              <a:rPr lang="en-US" dirty="0"/>
              <a:t> </a:t>
            </a:r>
            <a:r>
              <a:rPr lang="en-US" dirty="0" err="1"/>
              <a:t>olduğunu</a:t>
            </a:r>
            <a:r>
              <a:rPr lang="en-US" dirty="0"/>
              <a:t> </a:t>
            </a:r>
            <a:r>
              <a:rPr lang="en-US" dirty="0" err="1" smtClean="0"/>
              <a:t>hatırlatmaktadır</a:t>
            </a:r>
            <a:r>
              <a:rPr lang="en-US" dirty="0" smtClean="0"/>
              <a:t>.</a:t>
            </a:r>
            <a:r>
              <a:rPr lang="en-US" dirty="0"/>
              <a:t> </a:t>
            </a:r>
            <a:r>
              <a:rPr lang="en-US" dirty="0" err="1"/>
              <a:t>İşçi</a:t>
            </a:r>
            <a:r>
              <a:rPr lang="en-US" dirty="0"/>
              <a:t> </a:t>
            </a:r>
            <a:r>
              <a:rPr lang="en-US" dirty="0" err="1"/>
              <a:t>Partisi</a:t>
            </a:r>
            <a:r>
              <a:rPr lang="en-US" dirty="0"/>
              <a:t> </a:t>
            </a:r>
            <a:r>
              <a:rPr lang="en-US" dirty="0" err="1"/>
              <a:t>içerisinde</a:t>
            </a:r>
            <a:r>
              <a:rPr lang="en-US" dirty="0"/>
              <a:t> </a:t>
            </a:r>
            <a:r>
              <a:rPr lang="en-US" dirty="0" err="1"/>
              <a:t>aradan</a:t>
            </a:r>
            <a:r>
              <a:rPr lang="en-US" dirty="0"/>
              <a:t> </a:t>
            </a:r>
            <a:r>
              <a:rPr lang="en-US" dirty="0" err="1"/>
              <a:t>yıllar</a:t>
            </a:r>
            <a:r>
              <a:rPr lang="en-US" dirty="0"/>
              <a:t> </a:t>
            </a:r>
            <a:r>
              <a:rPr lang="en-US" dirty="0" err="1"/>
              <a:t>geçmesine</a:t>
            </a:r>
            <a:r>
              <a:rPr lang="en-US" dirty="0"/>
              <a:t> </a:t>
            </a:r>
            <a:r>
              <a:rPr lang="en-US" dirty="0" err="1"/>
              <a:t>karşın</a:t>
            </a:r>
            <a:r>
              <a:rPr lang="en-US" dirty="0"/>
              <a:t> </a:t>
            </a:r>
            <a:r>
              <a:rPr lang="en-US" dirty="0" err="1"/>
              <a:t>halen</a:t>
            </a:r>
            <a:r>
              <a:rPr lang="en-US" dirty="0"/>
              <a:t> </a:t>
            </a:r>
            <a:r>
              <a:rPr lang="en-US" dirty="0" err="1"/>
              <a:t>Blaircilerin</a:t>
            </a:r>
            <a:r>
              <a:rPr lang="en-US" dirty="0"/>
              <a:t> (</a:t>
            </a:r>
            <a:r>
              <a:rPr lang="en-US" i="1" dirty="0"/>
              <a:t>Blairites</a:t>
            </a:r>
            <a:r>
              <a:rPr lang="en-US" dirty="0"/>
              <a:t>) </a:t>
            </a:r>
            <a:r>
              <a:rPr lang="en-US" dirty="0" err="1"/>
              <a:t>bulunduğunu</a:t>
            </a:r>
            <a:r>
              <a:rPr lang="en-US" dirty="0"/>
              <a:t> da </a:t>
            </a:r>
            <a:r>
              <a:rPr lang="en-US" dirty="0" err="1"/>
              <a:t>sözlerine</a:t>
            </a:r>
            <a:r>
              <a:rPr lang="en-US" dirty="0"/>
              <a:t> </a:t>
            </a:r>
            <a:r>
              <a:rPr lang="en-US" dirty="0" err="1"/>
              <a:t>ekleyen</a:t>
            </a:r>
            <a:r>
              <a:rPr lang="en-US" dirty="0"/>
              <a:t> Giddens, </a:t>
            </a:r>
            <a:r>
              <a:rPr lang="en-US" dirty="0" err="1"/>
              <a:t>bu</a:t>
            </a:r>
            <a:r>
              <a:rPr lang="en-US" dirty="0"/>
              <a:t> </a:t>
            </a:r>
            <a:r>
              <a:rPr lang="en-US" dirty="0" err="1"/>
              <a:t>anlamda</a:t>
            </a:r>
            <a:r>
              <a:rPr lang="en-US" dirty="0"/>
              <a:t> o </a:t>
            </a:r>
            <a:r>
              <a:rPr lang="en-US" dirty="0" err="1"/>
              <a:t>dönemi</a:t>
            </a:r>
            <a:r>
              <a:rPr lang="en-US" dirty="0"/>
              <a:t> </a:t>
            </a:r>
            <a:r>
              <a:rPr lang="en-US" dirty="0" err="1"/>
              <a:t>bir</a:t>
            </a:r>
            <a:r>
              <a:rPr lang="en-US" dirty="0"/>
              <a:t> </a:t>
            </a:r>
            <a:r>
              <a:rPr lang="en-US" dirty="0" err="1"/>
              <a:t>başarı</a:t>
            </a:r>
            <a:r>
              <a:rPr lang="en-US" dirty="0"/>
              <a:t> </a:t>
            </a:r>
            <a:r>
              <a:rPr lang="en-US" dirty="0" err="1"/>
              <a:t>hikâyesi</a:t>
            </a:r>
            <a:r>
              <a:rPr lang="en-US" dirty="0"/>
              <a:t> </a:t>
            </a:r>
            <a:r>
              <a:rPr lang="en-US" dirty="0" err="1"/>
              <a:t>olarak</a:t>
            </a:r>
            <a:r>
              <a:rPr lang="en-US" dirty="0"/>
              <a:t> </a:t>
            </a:r>
            <a:r>
              <a:rPr lang="en-US" dirty="0" err="1"/>
              <a:t>algılamaya</a:t>
            </a:r>
            <a:r>
              <a:rPr lang="en-US" dirty="0"/>
              <a:t> </a:t>
            </a:r>
            <a:r>
              <a:rPr lang="en-US" dirty="0" err="1"/>
              <a:t>devam</a:t>
            </a:r>
            <a:r>
              <a:rPr lang="en-US" dirty="0"/>
              <a:t> </a:t>
            </a:r>
            <a:r>
              <a:rPr lang="en-US" dirty="0" err="1"/>
              <a:t>etmektedir</a:t>
            </a:r>
            <a:r>
              <a:rPr lang="en-US" dirty="0"/>
              <a:t>.</a:t>
            </a:r>
          </a:p>
          <a:p>
            <a:pPr algn="just"/>
            <a:r>
              <a:rPr lang="en-US" dirty="0"/>
              <a:t/>
            </a:r>
            <a:br>
              <a:rPr lang="en-US" dirty="0"/>
            </a:br>
            <a:endParaRPr lang="en-US" dirty="0"/>
          </a:p>
        </p:txBody>
      </p:sp>
      <p:pic>
        <p:nvPicPr>
          <p:cNvPr id="31746" name="Picture 2" descr="http://politikaakademisi.org/wp-content/uploads/anthony-gidde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1667" y="158368"/>
            <a:ext cx="2042266" cy="145550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18</a:t>
            </a:fld>
            <a:endParaRPr lang="en-US" dirty="0"/>
          </a:p>
        </p:txBody>
      </p:sp>
    </p:spTree>
    <p:extLst>
      <p:ext uri="{BB962C8B-B14F-4D97-AF65-F5344CB8AC3E}">
        <p14:creationId xmlns:p14="http://schemas.microsoft.com/office/powerpoint/2010/main" val="401079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546" y="228601"/>
            <a:ext cx="9601200" cy="1485900"/>
          </a:xfrm>
        </p:spPr>
        <p:txBody>
          <a:bodyPr/>
          <a:lstStyle/>
          <a:p>
            <a:r>
              <a:rPr lang="tr-TR" dirty="0" smtClean="0">
                <a:solidFill>
                  <a:schemeClr val="tx1"/>
                </a:solidFill>
              </a:rPr>
              <a:t>PARTİNİN İDEOLOJİSİ</a:t>
            </a:r>
            <a:endParaRPr lang="en-US" dirty="0">
              <a:solidFill>
                <a:schemeClr val="tx1"/>
              </a:solidFill>
            </a:endParaRPr>
          </a:p>
        </p:txBody>
      </p:sp>
      <p:sp>
        <p:nvSpPr>
          <p:cNvPr id="3" name="Content Placeholder 2"/>
          <p:cNvSpPr>
            <a:spLocks noGrp="1"/>
          </p:cNvSpPr>
          <p:nvPr>
            <p:ph idx="1"/>
          </p:nvPr>
        </p:nvSpPr>
        <p:spPr>
          <a:xfrm>
            <a:off x="1371600" y="1211179"/>
            <a:ext cx="9601200" cy="4656221"/>
          </a:xfrm>
        </p:spPr>
        <p:txBody>
          <a:bodyPr>
            <a:normAutofit fontScale="77500" lnSpcReduction="20000"/>
          </a:bodyPr>
          <a:lstStyle/>
          <a:p>
            <a:pPr algn="just"/>
            <a:r>
              <a:rPr lang="en-US" b="1" dirty="0" err="1">
                <a:solidFill>
                  <a:srgbClr val="FF0000"/>
                </a:solidFill>
              </a:rPr>
              <a:t>İşçi</a:t>
            </a:r>
            <a:r>
              <a:rPr lang="en-US" b="1" dirty="0">
                <a:solidFill>
                  <a:srgbClr val="FF0000"/>
                </a:solidFill>
              </a:rPr>
              <a:t> </a:t>
            </a:r>
            <a:r>
              <a:rPr lang="en-US" b="1" dirty="0" err="1">
                <a:solidFill>
                  <a:srgbClr val="FF0000"/>
                </a:solidFill>
              </a:rPr>
              <a:t>Partisi</a:t>
            </a:r>
            <a:r>
              <a:rPr lang="en-US" b="1" dirty="0">
                <a:solidFill>
                  <a:srgbClr val="FF0000"/>
                </a:solidFill>
              </a:rPr>
              <a:t>, </a:t>
            </a:r>
            <a:r>
              <a:rPr lang="en-US" b="1" dirty="0" err="1">
                <a:solidFill>
                  <a:srgbClr val="FF0000"/>
                </a:solidFill>
              </a:rPr>
              <a:t>kuruluşundan</a:t>
            </a:r>
            <a:r>
              <a:rPr lang="en-US" b="1" dirty="0">
                <a:solidFill>
                  <a:srgbClr val="FF0000"/>
                </a:solidFill>
              </a:rPr>
              <a:t> </a:t>
            </a:r>
            <a:r>
              <a:rPr lang="en-US" b="1" dirty="0" err="1">
                <a:solidFill>
                  <a:srgbClr val="FF0000"/>
                </a:solidFill>
              </a:rPr>
              <a:t>itibaren</a:t>
            </a:r>
            <a:r>
              <a:rPr lang="en-US" b="1" dirty="0">
                <a:solidFill>
                  <a:srgbClr val="FF0000"/>
                </a:solidFill>
              </a:rPr>
              <a:t> </a:t>
            </a:r>
            <a:r>
              <a:rPr lang="en-US" b="1" dirty="0" err="1">
                <a:solidFill>
                  <a:srgbClr val="FF0000"/>
                </a:solidFill>
              </a:rPr>
              <a:t>bir</a:t>
            </a:r>
            <a:r>
              <a:rPr lang="en-US" b="1" dirty="0">
                <a:solidFill>
                  <a:srgbClr val="FF0000"/>
                </a:solidFill>
              </a:rPr>
              <a:t> “sol </a:t>
            </a:r>
            <a:r>
              <a:rPr lang="en-US" b="1" dirty="0" err="1">
                <a:solidFill>
                  <a:srgbClr val="FF0000"/>
                </a:solidFill>
              </a:rPr>
              <a:t>parti</a:t>
            </a:r>
            <a:r>
              <a:rPr lang="en-US" b="1" dirty="0">
                <a:solidFill>
                  <a:srgbClr val="FF0000"/>
                </a:solidFill>
              </a:rPr>
              <a:t>” </a:t>
            </a:r>
            <a:r>
              <a:rPr lang="en-US" b="1" dirty="0" err="1">
                <a:solidFill>
                  <a:srgbClr val="FF0000"/>
                </a:solidFill>
              </a:rPr>
              <a:t>kimliği</a:t>
            </a:r>
            <a:r>
              <a:rPr lang="en-US" b="1" dirty="0">
                <a:solidFill>
                  <a:srgbClr val="FF0000"/>
                </a:solidFill>
              </a:rPr>
              <a:t> </a:t>
            </a:r>
            <a:r>
              <a:rPr lang="en-US" b="1" dirty="0" err="1">
                <a:solidFill>
                  <a:srgbClr val="FF0000"/>
                </a:solidFill>
              </a:rPr>
              <a:t>taşımaktadır</a:t>
            </a:r>
            <a:r>
              <a:rPr lang="en-US" dirty="0"/>
              <a:t>. </a:t>
            </a:r>
            <a:endParaRPr lang="tr-TR" dirty="0" smtClean="0"/>
          </a:p>
          <a:p>
            <a:pPr algn="just"/>
            <a:r>
              <a:rPr lang="en-US" dirty="0" err="1" smtClean="0"/>
              <a:t>Partinin</a:t>
            </a:r>
            <a:r>
              <a:rPr lang="en-US" dirty="0" smtClean="0"/>
              <a:t> </a:t>
            </a:r>
            <a:r>
              <a:rPr lang="en-US" dirty="0" err="1"/>
              <a:t>tarihi</a:t>
            </a:r>
            <a:r>
              <a:rPr lang="en-US" dirty="0"/>
              <a:t> de </a:t>
            </a:r>
            <a:r>
              <a:rPr lang="en-US" dirty="0" err="1"/>
              <a:t>ispatlamaktadır</a:t>
            </a:r>
            <a:r>
              <a:rPr lang="en-US" dirty="0"/>
              <a:t> </a:t>
            </a:r>
            <a:r>
              <a:rPr lang="en-US" dirty="0" err="1"/>
              <a:t>ki</a:t>
            </a:r>
            <a:r>
              <a:rPr lang="en-US" dirty="0"/>
              <a:t>, </a:t>
            </a:r>
            <a:r>
              <a:rPr lang="en-US" dirty="0" err="1"/>
              <a:t>Labour</a:t>
            </a:r>
            <a:r>
              <a:rPr lang="en-US" dirty="0"/>
              <a:t>, </a:t>
            </a:r>
            <a:r>
              <a:rPr lang="en-US" dirty="0" err="1"/>
              <a:t>Britanya’daki</a:t>
            </a:r>
            <a:r>
              <a:rPr lang="en-US" dirty="0"/>
              <a:t> </a:t>
            </a:r>
            <a:r>
              <a:rPr lang="en-US" dirty="0" err="1"/>
              <a:t>işçi</a:t>
            </a:r>
            <a:r>
              <a:rPr lang="en-US" dirty="0"/>
              <a:t>/</a:t>
            </a:r>
            <a:r>
              <a:rPr lang="en-US" dirty="0" err="1"/>
              <a:t>emekçi</a:t>
            </a:r>
            <a:r>
              <a:rPr lang="en-US" dirty="0"/>
              <a:t> </a:t>
            </a:r>
            <a:r>
              <a:rPr lang="en-US" dirty="0" err="1"/>
              <a:t>sınıfının</a:t>
            </a:r>
            <a:r>
              <a:rPr lang="en-US" dirty="0"/>
              <a:t> </a:t>
            </a:r>
            <a:r>
              <a:rPr lang="en-US" dirty="0" err="1"/>
              <a:t>sorunlarını</a:t>
            </a:r>
            <a:r>
              <a:rPr lang="en-US" dirty="0"/>
              <a:t> </a:t>
            </a:r>
            <a:r>
              <a:rPr lang="en-US" dirty="0" err="1"/>
              <a:t>ulusal</a:t>
            </a:r>
            <a:r>
              <a:rPr lang="en-US" dirty="0"/>
              <a:t> </a:t>
            </a:r>
            <a:r>
              <a:rPr lang="en-US" dirty="0" err="1"/>
              <a:t>siyasetin</a:t>
            </a:r>
            <a:r>
              <a:rPr lang="en-US" dirty="0"/>
              <a:t> </a:t>
            </a:r>
            <a:r>
              <a:rPr lang="en-US" dirty="0" err="1"/>
              <a:t>konusu</a:t>
            </a:r>
            <a:r>
              <a:rPr lang="en-US" dirty="0"/>
              <a:t> </a:t>
            </a:r>
            <a:r>
              <a:rPr lang="en-US" dirty="0" err="1"/>
              <a:t>yapmak</a:t>
            </a:r>
            <a:r>
              <a:rPr lang="en-US" dirty="0"/>
              <a:t> </a:t>
            </a:r>
            <a:r>
              <a:rPr lang="en-US" dirty="0" err="1"/>
              <a:t>ve</a:t>
            </a:r>
            <a:r>
              <a:rPr lang="en-US" dirty="0"/>
              <a:t> </a:t>
            </a:r>
            <a:r>
              <a:rPr lang="en-US" dirty="0" err="1"/>
              <a:t>bunları</a:t>
            </a:r>
            <a:r>
              <a:rPr lang="en-US" dirty="0"/>
              <a:t> </a:t>
            </a:r>
            <a:r>
              <a:rPr lang="en-US" dirty="0" err="1"/>
              <a:t>çözmek</a:t>
            </a:r>
            <a:r>
              <a:rPr lang="en-US" dirty="0"/>
              <a:t> </a:t>
            </a:r>
            <a:r>
              <a:rPr lang="en-US" dirty="0" err="1"/>
              <a:t>amacıyla</a:t>
            </a:r>
            <a:r>
              <a:rPr lang="en-US" dirty="0"/>
              <a:t> 20. </a:t>
            </a:r>
            <a:r>
              <a:rPr lang="en-US" dirty="0" err="1"/>
              <a:t>yüzyıl</a:t>
            </a:r>
            <a:r>
              <a:rPr lang="en-US" dirty="0"/>
              <a:t> </a:t>
            </a:r>
            <a:r>
              <a:rPr lang="en-US" dirty="0" err="1"/>
              <a:t>başlarında</a:t>
            </a:r>
            <a:r>
              <a:rPr lang="en-US" dirty="0"/>
              <a:t> </a:t>
            </a:r>
            <a:r>
              <a:rPr lang="en-US" dirty="0" err="1"/>
              <a:t>kurulmuştur</a:t>
            </a:r>
            <a:r>
              <a:rPr lang="en-US" dirty="0"/>
              <a:t>. </a:t>
            </a:r>
            <a:r>
              <a:rPr lang="en-US" dirty="0" err="1"/>
              <a:t>Nitekim</a:t>
            </a:r>
            <a:r>
              <a:rPr lang="en-US" dirty="0"/>
              <a:t> </a:t>
            </a:r>
            <a:r>
              <a:rPr lang="en-US" dirty="0" err="1"/>
              <a:t>partinin</a:t>
            </a:r>
            <a:r>
              <a:rPr lang="en-US" dirty="0"/>
              <a:t> </a:t>
            </a:r>
            <a:r>
              <a:rPr lang="en-US" dirty="0" err="1"/>
              <a:t>kurucuları</a:t>
            </a:r>
            <a:r>
              <a:rPr lang="en-US" dirty="0"/>
              <a:t> </a:t>
            </a:r>
            <a:r>
              <a:rPr lang="en-US" dirty="0" err="1"/>
              <a:t>arasında</a:t>
            </a:r>
            <a:r>
              <a:rPr lang="en-US" dirty="0"/>
              <a:t> </a:t>
            </a:r>
            <a:r>
              <a:rPr lang="en-US" dirty="0" err="1"/>
              <a:t>dönemin</a:t>
            </a:r>
            <a:r>
              <a:rPr lang="en-US" dirty="0"/>
              <a:t> </a:t>
            </a:r>
            <a:r>
              <a:rPr lang="en-US" dirty="0" err="1"/>
              <a:t>etkili</a:t>
            </a:r>
            <a:r>
              <a:rPr lang="en-US" dirty="0"/>
              <a:t> </a:t>
            </a:r>
            <a:r>
              <a:rPr lang="en-US" dirty="0" err="1"/>
              <a:t>işçi</a:t>
            </a:r>
            <a:r>
              <a:rPr lang="en-US" dirty="0"/>
              <a:t> </a:t>
            </a:r>
            <a:r>
              <a:rPr lang="en-US" dirty="0" err="1"/>
              <a:t>sendikalarının</a:t>
            </a:r>
            <a:r>
              <a:rPr lang="en-US" dirty="0"/>
              <a:t> </a:t>
            </a:r>
            <a:r>
              <a:rPr lang="en-US" dirty="0" err="1"/>
              <a:t>liderleri</a:t>
            </a:r>
            <a:r>
              <a:rPr lang="en-US" dirty="0"/>
              <a:t> </a:t>
            </a:r>
            <a:r>
              <a:rPr lang="en-US" dirty="0" err="1"/>
              <a:t>ve</a:t>
            </a:r>
            <a:r>
              <a:rPr lang="en-US" dirty="0"/>
              <a:t> Fabian </a:t>
            </a:r>
            <a:r>
              <a:rPr lang="en-US" dirty="0" err="1"/>
              <a:t>Topluluğu</a:t>
            </a:r>
            <a:r>
              <a:rPr lang="en-US" dirty="0"/>
              <a:t> </a:t>
            </a:r>
            <a:r>
              <a:rPr lang="en-US" dirty="0" err="1"/>
              <a:t>gibi</a:t>
            </a:r>
            <a:r>
              <a:rPr lang="en-US" dirty="0"/>
              <a:t> </a:t>
            </a:r>
            <a:r>
              <a:rPr lang="en-US" dirty="0" err="1"/>
              <a:t>sosyalist</a:t>
            </a:r>
            <a:r>
              <a:rPr lang="en-US" dirty="0"/>
              <a:t> </a:t>
            </a:r>
            <a:r>
              <a:rPr lang="en-US" dirty="0" err="1"/>
              <a:t>entelektüel</a:t>
            </a:r>
            <a:r>
              <a:rPr lang="en-US" dirty="0"/>
              <a:t> </a:t>
            </a:r>
            <a:r>
              <a:rPr lang="en-US" dirty="0" err="1"/>
              <a:t>gruplara</a:t>
            </a:r>
            <a:r>
              <a:rPr lang="en-US" dirty="0"/>
              <a:t> </a:t>
            </a:r>
            <a:r>
              <a:rPr lang="en-US" dirty="0" err="1"/>
              <a:t>mensup</a:t>
            </a:r>
            <a:r>
              <a:rPr lang="en-US" dirty="0"/>
              <a:t> </a:t>
            </a:r>
            <a:r>
              <a:rPr lang="en-US" dirty="0" err="1"/>
              <a:t>etkili</a:t>
            </a:r>
            <a:r>
              <a:rPr lang="en-US" dirty="0"/>
              <a:t> </a:t>
            </a:r>
            <a:r>
              <a:rPr lang="en-US" dirty="0" err="1"/>
              <a:t>kişiler</a:t>
            </a:r>
            <a:r>
              <a:rPr lang="en-US" dirty="0"/>
              <a:t> </a:t>
            </a:r>
            <a:r>
              <a:rPr lang="en-US" dirty="0" err="1"/>
              <a:t>bulunmaktadır</a:t>
            </a:r>
            <a:r>
              <a:rPr lang="en-US" dirty="0"/>
              <a:t>. </a:t>
            </a:r>
            <a:endParaRPr lang="tr-TR" dirty="0" smtClean="0"/>
          </a:p>
          <a:p>
            <a:pPr algn="just"/>
            <a:r>
              <a:rPr lang="en-US" dirty="0" err="1" smtClean="0"/>
              <a:t>İşçi</a:t>
            </a:r>
            <a:r>
              <a:rPr lang="en-US" dirty="0" smtClean="0"/>
              <a:t> </a:t>
            </a:r>
            <a:r>
              <a:rPr lang="en-US" dirty="0" err="1"/>
              <a:t>Partisi</a:t>
            </a:r>
            <a:r>
              <a:rPr lang="en-US" dirty="0"/>
              <a:t>, </a:t>
            </a:r>
            <a:r>
              <a:rPr lang="en-US" dirty="0" err="1"/>
              <a:t>zamanla</a:t>
            </a:r>
            <a:r>
              <a:rPr lang="en-US" dirty="0"/>
              <a:t> “</a:t>
            </a:r>
            <a:r>
              <a:rPr lang="en-US" dirty="0" err="1"/>
              <a:t>sınıf</a:t>
            </a:r>
            <a:r>
              <a:rPr lang="en-US" dirty="0"/>
              <a:t> </a:t>
            </a:r>
            <a:r>
              <a:rPr lang="en-US" dirty="0" err="1"/>
              <a:t>partisi</a:t>
            </a:r>
            <a:r>
              <a:rPr lang="en-US" dirty="0"/>
              <a:t>” </a:t>
            </a:r>
            <a:r>
              <a:rPr lang="en-US" dirty="0" err="1"/>
              <a:t>kimliğinden</a:t>
            </a:r>
            <a:r>
              <a:rPr lang="en-US" dirty="0"/>
              <a:t> </a:t>
            </a:r>
            <a:r>
              <a:rPr lang="en-US" dirty="0" err="1"/>
              <a:t>sıyrılarak</a:t>
            </a:r>
            <a:r>
              <a:rPr lang="en-US" dirty="0"/>
              <a:t> </a:t>
            </a:r>
            <a:r>
              <a:rPr lang="en-US" dirty="0" err="1"/>
              <a:t>bir</a:t>
            </a:r>
            <a:r>
              <a:rPr lang="en-US" dirty="0"/>
              <a:t> “</a:t>
            </a:r>
            <a:r>
              <a:rPr lang="en-US" dirty="0" err="1"/>
              <a:t>kitle</a:t>
            </a:r>
            <a:r>
              <a:rPr lang="en-US" dirty="0"/>
              <a:t> </a:t>
            </a:r>
            <a:r>
              <a:rPr lang="en-US" dirty="0" err="1"/>
              <a:t>partisi</a:t>
            </a:r>
            <a:r>
              <a:rPr lang="en-US" dirty="0"/>
              <a:t>” </a:t>
            </a:r>
            <a:r>
              <a:rPr lang="en-US" dirty="0" err="1"/>
              <a:t>haline</a:t>
            </a:r>
            <a:r>
              <a:rPr lang="en-US" dirty="0"/>
              <a:t> </a:t>
            </a:r>
            <a:r>
              <a:rPr lang="en-US" dirty="0" err="1"/>
              <a:t>gelmiştir</a:t>
            </a:r>
            <a:r>
              <a:rPr lang="en-US" dirty="0"/>
              <a:t>. </a:t>
            </a:r>
            <a:r>
              <a:rPr lang="en-US" dirty="0" err="1"/>
              <a:t>Partiye</a:t>
            </a:r>
            <a:r>
              <a:rPr lang="en-US" dirty="0"/>
              <a:t> </a:t>
            </a:r>
            <a:r>
              <a:rPr lang="en-US" dirty="0" err="1"/>
              <a:t>üye</a:t>
            </a:r>
            <a:r>
              <a:rPr lang="en-US" dirty="0"/>
              <a:t> </a:t>
            </a:r>
            <a:r>
              <a:rPr lang="en-US" dirty="0" err="1"/>
              <a:t>olan</a:t>
            </a:r>
            <a:r>
              <a:rPr lang="en-US" dirty="0"/>
              <a:t> </a:t>
            </a:r>
            <a:r>
              <a:rPr lang="en-US" dirty="0" err="1"/>
              <a:t>ve</a:t>
            </a:r>
            <a:r>
              <a:rPr lang="en-US" dirty="0"/>
              <a:t> </a:t>
            </a:r>
            <a:r>
              <a:rPr lang="en-US" dirty="0" err="1"/>
              <a:t>destek</a:t>
            </a:r>
            <a:r>
              <a:rPr lang="en-US" dirty="0"/>
              <a:t> </a:t>
            </a:r>
            <a:r>
              <a:rPr lang="en-US" dirty="0" err="1"/>
              <a:t>veren</a:t>
            </a:r>
            <a:r>
              <a:rPr lang="en-US" dirty="0"/>
              <a:t> </a:t>
            </a:r>
            <a:r>
              <a:rPr lang="en-US" dirty="0" err="1"/>
              <a:t>gruplar</a:t>
            </a:r>
            <a:r>
              <a:rPr lang="en-US" dirty="0"/>
              <a:t> </a:t>
            </a:r>
            <a:r>
              <a:rPr lang="en-US" dirty="0" err="1"/>
              <a:t>incelendiğinde</a:t>
            </a:r>
            <a:r>
              <a:rPr lang="en-US" dirty="0"/>
              <a:t>; </a:t>
            </a:r>
            <a:r>
              <a:rPr lang="en-US" dirty="0" err="1"/>
              <a:t>daha</a:t>
            </a:r>
            <a:r>
              <a:rPr lang="en-US" dirty="0"/>
              <a:t> 20. </a:t>
            </a:r>
            <a:r>
              <a:rPr lang="en-US" dirty="0" err="1"/>
              <a:t>yüzyıl</a:t>
            </a:r>
            <a:r>
              <a:rPr lang="en-US" dirty="0"/>
              <a:t> </a:t>
            </a:r>
            <a:r>
              <a:rPr lang="en-US" dirty="0" err="1"/>
              <a:t>başından</a:t>
            </a:r>
            <a:r>
              <a:rPr lang="en-US" dirty="0"/>
              <a:t> </a:t>
            </a:r>
            <a:r>
              <a:rPr lang="en-US" dirty="0" err="1"/>
              <a:t>itibaren</a:t>
            </a:r>
            <a:r>
              <a:rPr lang="en-US" dirty="0"/>
              <a:t> </a:t>
            </a:r>
            <a:r>
              <a:rPr lang="en-US" dirty="0" err="1"/>
              <a:t>sadece</a:t>
            </a:r>
            <a:r>
              <a:rPr lang="en-US" dirty="0"/>
              <a:t> </a:t>
            </a:r>
            <a:r>
              <a:rPr lang="en-US" dirty="0" err="1"/>
              <a:t>emekçi</a:t>
            </a:r>
            <a:r>
              <a:rPr lang="en-US" dirty="0"/>
              <a:t> </a:t>
            </a:r>
            <a:r>
              <a:rPr lang="en-US" dirty="0" err="1"/>
              <a:t>sınıfların</a:t>
            </a:r>
            <a:r>
              <a:rPr lang="en-US" dirty="0"/>
              <a:t> </a:t>
            </a:r>
            <a:r>
              <a:rPr lang="en-US" dirty="0" err="1"/>
              <a:t>değil</a:t>
            </a:r>
            <a:r>
              <a:rPr lang="en-US" dirty="0"/>
              <a:t>, </a:t>
            </a:r>
            <a:r>
              <a:rPr lang="en-US" dirty="0" err="1"/>
              <a:t>orta</a:t>
            </a:r>
            <a:r>
              <a:rPr lang="en-US" dirty="0"/>
              <a:t> </a:t>
            </a:r>
            <a:r>
              <a:rPr lang="en-US" dirty="0" err="1"/>
              <a:t>ve</a:t>
            </a:r>
            <a:r>
              <a:rPr lang="en-US" dirty="0"/>
              <a:t> </a:t>
            </a:r>
            <a:r>
              <a:rPr lang="en-US" dirty="0" err="1"/>
              <a:t>üst</a:t>
            </a:r>
            <a:r>
              <a:rPr lang="en-US" dirty="0"/>
              <a:t> </a:t>
            </a:r>
            <a:r>
              <a:rPr lang="en-US" dirty="0" err="1"/>
              <a:t>sınıflardan</a:t>
            </a:r>
            <a:r>
              <a:rPr lang="en-US" dirty="0"/>
              <a:t> </a:t>
            </a:r>
            <a:r>
              <a:rPr lang="en-US" dirty="0" err="1"/>
              <a:t>kimselerin</a:t>
            </a:r>
            <a:r>
              <a:rPr lang="en-US" dirty="0"/>
              <a:t> de </a:t>
            </a:r>
            <a:r>
              <a:rPr lang="en-US" dirty="0" err="1"/>
              <a:t>partide</a:t>
            </a:r>
            <a:r>
              <a:rPr lang="en-US" dirty="0"/>
              <a:t> </a:t>
            </a:r>
            <a:r>
              <a:rPr lang="en-US" dirty="0" err="1"/>
              <a:t>yer</a:t>
            </a:r>
            <a:r>
              <a:rPr lang="en-US" dirty="0"/>
              <a:t> </a:t>
            </a:r>
            <a:r>
              <a:rPr lang="en-US" dirty="0" err="1"/>
              <a:t>aldığı</a:t>
            </a:r>
            <a:r>
              <a:rPr lang="en-US" dirty="0"/>
              <a:t> </a:t>
            </a:r>
            <a:r>
              <a:rPr lang="en-US" dirty="0" err="1"/>
              <a:t>görülmektedir</a:t>
            </a:r>
            <a:r>
              <a:rPr lang="en-US" dirty="0"/>
              <a:t>. </a:t>
            </a:r>
            <a:endParaRPr lang="tr-TR" dirty="0" smtClean="0"/>
          </a:p>
          <a:p>
            <a:pPr algn="just"/>
            <a:r>
              <a:rPr lang="en-US" dirty="0" smtClean="0"/>
              <a:t>1990’lardan </a:t>
            </a:r>
            <a:r>
              <a:rPr lang="en-US" dirty="0" err="1"/>
              <a:t>itibaren</a:t>
            </a:r>
            <a:r>
              <a:rPr lang="en-US" dirty="0"/>
              <a:t>, </a:t>
            </a:r>
            <a:r>
              <a:rPr lang="en-US" dirty="0" err="1"/>
              <a:t>parti</a:t>
            </a:r>
            <a:r>
              <a:rPr lang="en-US" dirty="0"/>
              <a:t>, Tony Blair </a:t>
            </a:r>
            <a:r>
              <a:rPr lang="en-US" dirty="0" err="1"/>
              <a:t>liderliğinde</a:t>
            </a:r>
            <a:r>
              <a:rPr lang="en-US" dirty="0"/>
              <a:t>, “</a:t>
            </a:r>
            <a:r>
              <a:rPr lang="en-US" dirty="0" err="1"/>
              <a:t>kitle</a:t>
            </a:r>
            <a:r>
              <a:rPr lang="en-US" dirty="0"/>
              <a:t> </a:t>
            </a:r>
            <a:r>
              <a:rPr lang="en-US" dirty="0" err="1"/>
              <a:t>partisi”nin</a:t>
            </a:r>
            <a:r>
              <a:rPr lang="en-US" dirty="0"/>
              <a:t> </a:t>
            </a:r>
            <a:r>
              <a:rPr lang="en-US" dirty="0" err="1"/>
              <a:t>daha</a:t>
            </a:r>
            <a:r>
              <a:rPr lang="en-US" dirty="0"/>
              <a:t> </a:t>
            </a:r>
            <a:r>
              <a:rPr lang="en-US" dirty="0" err="1"/>
              <a:t>güncel</a:t>
            </a:r>
            <a:r>
              <a:rPr lang="en-US" dirty="0"/>
              <a:t> </a:t>
            </a:r>
            <a:r>
              <a:rPr lang="en-US" dirty="0" err="1"/>
              <a:t>bir</a:t>
            </a:r>
            <a:r>
              <a:rPr lang="en-US" dirty="0"/>
              <a:t> </a:t>
            </a:r>
            <a:r>
              <a:rPr lang="en-US" dirty="0" err="1"/>
              <a:t>yorumu</a:t>
            </a:r>
            <a:r>
              <a:rPr lang="en-US" dirty="0"/>
              <a:t> </a:t>
            </a:r>
            <a:r>
              <a:rPr lang="en-US" dirty="0" err="1"/>
              <a:t>olan</a:t>
            </a:r>
            <a:r>
              <a:rPr lang="en-US" dirty="0"/>
              <a:t> “</a:t>
            </a:r>
            <a:r>
              <a:rPr lang="en-US" i="1" dirty="0"/>
              <a:t>catch-all party</a:t>
            </a:r>
            <a:r>
              <a:rPr lang="en-US" dirty="0"/>
              <a:t>” (</a:t>
            </a:r>
            <a:r>
              <a:rPr lang="en-US" dirty="0" err="1"/>
              <a:t>herkese</a:t>
            </a:r>
            <a:r>
              <a:rPr lang="en-US" dirty="0"/>
              <a:t> </a:t>
            </a:r>
            <a:r>
              <a:rPr lang="en-US" dirty="0" err="1"/>
              <a:t>hitap</a:t>
            </a:r>
            <a:r>
              <a:rPr lang="en-US" dirty="0"/>
              <a:t> </a:t>
            </a:r>
            <a:r>
              <a:rPr lang="en-US" dirty="0" err="1"/>
              <a:t>eden</a:t>
            </a:r>
            <a:r>
              <a:rPr lang="en-US" dirty="0"/>
              <a:t> </a:t>
            </a:r>
            <a:r>
              <a:rPr lang="en-US" dirty="0" err="1"/>
              <a:t>parti</a:t>
            </a:r>
            <a:r>
              <a:rPr lang="en-US" dirty="0"/>
              <a:t>) </a:t>
            </a:r>
            <a:r>
              <a:rPr lang="en-US" dirty="0" err="1"/>
              <a:t>dönüşümünü</a:t>
            </a:r>
            <a:r>
              <a:rPr lang="en-US" dirty="0"/>
              <a:t> de </a:t>
            </a:r>
            <a:r>
              <a:rPr lang="en-US" dirty="0" err="1"/>
              <a:t>tamamlamıştır</a:t>
            </a:r>
            <a:r>
              <a:rPr lang="en-US" dirty="0"/>
              <a:t>. Buna </a:t>
            </a:r>
            <a:r>
              <a:rPr lang="en-US" dirty="0" err="1"/>
              <a:t>karşın</a:t>
            </a:r>
            <a:r>
              <a:rPr lang="en-US" dirty="0"/>
              <a:t>, </a:t>
            </a:r>
            <a:r>
              <a:rPr lang="en-US" dirty="0" err="1"/>
              <a:t>parti</a:t>
            </a:r>
            <a:r>
              <a:rPr lang="en-US" dirty="0"/>
              <a:t> </a:t>
            </a:r>
            <a:r>
              <a:rPr lang="en-US" dirty="0" err="1"/>
              <a:t>içerisindeki</a:t>
            </a:r>
            <a:r>
              <a:rPr lang="en-US" dirty="0"/>
              <a:t> </a:t>
            </a:r>
            <a:r>
              <a:rPr lang="en-US" dirty="0" err="1"/>
              <a:t>farklı</a:t>
            </a:r>
            <a:r>
              <a:rPr lang="en-US" dirty="0"/>
              <a:t> </a:t>
            </a:r>
            <a:r>
              <a:rPr lang="en-US" dirty="0" err="1"/>
              <a:t>ideolojik</a:t>
            </a:r>
            <a:r>
              <a:rPr lang="en-US" dirty="0"/>
              <a:t> </a:t>
            </a:r>
            <a:r>
              <a:rPr lang="en-US" dirty="0" err="1"/>
              <a:t>grup</a:t>
            </a:r>
            <a:r>
              <a:rPr lang="en-US" dirty="0"/>
              <a:t> </a:t>
            </a:r>
            <a:r>
              <a:rPr lang="en-US" dirty="0" err="1"/>
              <a:t>ve</a:t>
            </a:r>
            <a:r>
              <a:rPr lang="en-US" dirty="0"/>
              <a:t> </a:t>
            </a:r>
            <a:r>
              <a:rPr lang="en-US" dirty="0" err="1"/>
              <a:t>akımlar</a:t>
            </a:r>
            <a:r>
              <a:rPr lang="en-US" dirty="0"/>
              <a:t> </a:t>
            </a:r>
            <a:r>
              <a:rPr lang="en-US" dirty="0" err="1"/>
              <a:t>halen</a:t>
            </a:r>
            <a:r>
              <a:rPr lang="en-US" dirty="0"/>
              <a:t> </a:t>
            </a:r>
            <a:r>
              <a:rPr lang="en-US" dirty="0" err="1"/>
              <a:t>varlığını</a:t>
            </a:r>
            <a:r>
              <a:rPr lang="en-US" dirty="0"/>
              <a:t> </a:t>
            </a:r>
            <a:r>
              <a:rPr lang="en-US" dirty="0" err="1"/>
              <a:t>sürdürmektedir</a:t>
            </a:r>
            <a:r>
              <a:rPr lang="en-US" dirty="0"/>
              <a:t>. Bu </a:t>
            </a:r>
            <a:r>
              <a:rPr lang="en-US" dirty="0" err="1"/>
              <a:t>grupları</a:t>
            </a:r>
            <a:r>
              <a:rPr lang="en-US" dirty="0"/>
              <a:t> </a:t>
            </a:r>
            <a:r>
              <a:rPr lang="en-US" dirty="0" err="1"/>
              <a:t>iki</a:t>
            </a:r>
            <a:r>
              <a:rPr lang="en-US" dirty="0"/>
              <a:t> </a:t>
            </a:r>
            <a:r>
              <a:rPr lang="en-US" dirty="0" err="1"/>
              <a:t>ana</a:t>
            </a:r>
            <a:r>
              <a:rPr lang="en-US" dirty="0"/>
              <a:t> </a:t>
            </a:r>
            <a:r>
              <a:rPr lang="en-US" dirty="0" err="1"/>
              <a:t>eksende</a:t>
            </a:r>
            <a:r>
              <a:rPr lang="en-US" dirty="0"/>
              <a:t> </a:t>
            </a:r>
            <a:r>
              <a:rPr lang="en-US" dirty="0" err="1"/>
              <a:t>toplamak</a:t>
            </a:r>
            <a:r>
              <a:rPr lang="en-US" dirty="0"/>
              <a:t> </a:t>
            </a:r>
            <a:r>
              <a:rPr lang="en-US" dirty="0" err="1"/>
              <a:t>gerekirse</a:t>
            </a:r>
            <a:r>
              <a:rPr lang="en-US" dirty="0"/>
              <a:t>; </a:t>
            </a:r>
            <a:r>
              <a:rPr lang="en-US" dirty="0" err="1"/>
              <a:t>bir</a:t>
            </a:r>
            <a:r>
              <a:rPr lang="en-US" dirty="0"/>
              <a:t> </a:t>
            </a:r>
            <a:r>
              <a:rPr lang="en-US" dirty="0" err="1"/>
              <a:t>tarafta</a:t>
            </a:r>
            <a:r>
              <a:rPr lang="en-US" dirty="0"/>
              <a:t> </a:t>
            </a:r>
            <a:r>
              <a:rPr lang="en-US" dirty="0" err="1"/>
              <a:t>partinin</a:t>
            </a:r>
            <a:r>
              <a:rPr lang="en-US" dirty="0"/>
              <a:t> </a:t>
            </a:r>
            <a:r>
              <a:rPr lang="en-US" dirty="0" err="1"/>
              <a:t>klasik</a:t>
            </a:r>
            <a:r>
              <a:rPr lang="en-US" dirty="0"/>
              <a:t> sol </a:t>
            </a:r>
            <a:r>
              <a:rPr lang="en-US" dirty="0" err="1"/>
              <a:t>politikalarını</a:t>
            </a:r>
            <a:r>
              <a:rPr lang="en-US" dirty="0"/>
              <a:t> </a:t>
            </a:r>
            <a:r>
              <a:rPr lang="en-US" dirty="0" err="1"/>
              <a:t>sürdürmesini</a:t>
            </a:r>
            <a:r>
              <a:rPr lang="en-US" dirty="0"/>
              <a:t> </a:t>
            </a:r>
            <a:r>
              <a:rPr lang="en-US" dirty="0" err="1"/>
              <a:t>isteyen</a:t>
            </a:r>
            <a:r>
              <a:rPr lang="en-US" dirty="0"/>
              <a:t> “</a:t>
            </a:r>
            <a:r>
              <a:rPr lang="en-US" dirty="0" err="1"/>
              <a:t>radikal</a:t>
            </a:r>
            <a:r>
              <a:rPr lang="en-US" dirty="0"/>
              <a:t>” </a:t>
            </a:r>
            <a:r>
              <a:rPr lang="en-US" dirty="0" err="1"/>
              <a:t>kanat</a:t>
            </a:r>
            <a:r>
              <a:rPr lang="en-US" dirty="0"/>
              <a:t>, </a:t>
            </a:r>
            <a:r>
              <a:rPr lang="en-US" dirty="0" err="1"/>
              <a:t>diğer</a:t>
            </a:r>
            <a:r>
              <a:rPr lang="en-US" dirty="0"/>
              <a:t> </a:t>
            </a:r>
            <a:r>
              <a:rPr lang="en-US" dirty="0" err="1"/>
              <a:t>tarafta</a:t>
            </a:r>
            <a:r>
              <a:rPr lang="en-US" dirty="0"/>
              <a:t> </a:t>
            </a:r>
            <a:r>
              <a:rPr lang="en-US" dirty="0" err="1"/>
              <a:t>ise</a:t>
            </a:r>
            <a:r>
              <a:rPr lang="en-US" dirty="0"/>
              <a:t> </a:t>
            </a:r>
            <a:r>
              <a:rPr lang="en-US" dirty="0" err="1"/>
              <a:t>partinin</a:t>
            </a:r>
            <a:r>
              <a:rPr lang="en-US" dirty="0"/>
              <a:t> </a:t>
            </a:r>
            <a:r>
              <a:rPr lang="en-US" dirty="0" err="1"/>
              <a:t>merkeze</a:t>
            </a:r>
            <a:r>
              <a:rPr lang="en-US" dirty="0"/>
              <a:t> </a:t>
            </a:r>
            <a:r>
              <a:rPr lang="en-US" dirty="0" err="1"/>
              <a:t>yanaşmasını</a:t>
            </a:r>
            <a:r>
              <a:rPr lang="en-US" dirty="0"/>
              <a:t> </a:t>
            </a:r>
            <a:r>
              <a:rPr lang="en-US" dirty="0" err="1"/>
              <a:t>isteyen</a:t>
            </a:r>
            <a:r>
              <a:rPr lang="en-US" dirty="0"/>
              <a:t> “</a:t>
            </a:r>
            <a:r>
              <a:rPr lang="en-US" dirty="0" err="1"/>
              <a:t>ılımlı</a:t>
            </a:r>
            <a:r>
              <a:rPr lang="en-US" dirty="0"/>
              <a:t>” </a:t>
            </a:r>
            <a:r>
              <a:rPr lang="en-US" dirty="0" err="1"/>
              <a:t>kanat</a:t>
            </a:r>
            <a:r>
              <a:rPr lang="en-US" dirty="0"/>
              <a:t> </a:t>
            </a:r>
            <a:r>
              <a:rPr lang="en-US" dirty="0" err="1"/>
              <a:t>bulunmaktadır</a:t>
            </a:r>
            <a:r>
              <a:rPr lang="en-US" dirty="0"/>
              <a:t>. </a:t>
            </a:r>
            <a:endParaRPr lang="tr-TR" dirty="0" smtClean="0"/>
          </a:p>
          <a:p>
            <a:pPr algn="just"/>
            <a:r>
              <a:rPr lang="en-US" dirty="0" smtClean="0"/>
              <a:t>Tony </a:t>
            </a:r>
            <a:r>
              <a:rPr lang="en-US" dirty="0"/>
              <a:t>Blair </a:t>
            </a:r>
            <a:r>
              <a:rPr lang="en-US" dirty="0" err="1"/>
              <a:t>dönemi</a:t>
            </a:r>
            <a:r>
              <a:rPr lang="en-US" dirty="0"/>
              <a:t> “</a:t>
            </a:r>
            <a:r>
              <a:rPr lang="en-US" dirty="0" err="1"/>
              <a:t>ılımlı</a:t>
            </a:r>
            <a:r>
              <a:rPr lang="en-US" dirty="0"/>
              <a:t>” </a:t>
            </a:r>
            <a:r>
              <a:rPr lang="en-US" dirty="0" err="1"/>
              <a:t>kanadın</a:t>
            </a:r>
            <a:r>
              <a:rPr lang="en-US" dirty="0"/>
              <a:t> </a:t>
            </a:r>
            <a:r>
              <a:rPr lang="en-US" dirty="0" err="1"/>
              <a:t>iktidarına</a:t>
            </a:r>
            <a:r>
              <a:rPr lang="en-US" dirty="0"/>
              <a:t> </a:t>
            </a:r>
            <a:r>
              <a:rPr lang="en-US" dirty="0" err="1"/>
              <a:t>iyi</a:t>
            </a:r>
            <a:r>
              <a:rPr lang="en-US" dirty="0"/>
              <a:t> </a:t>
            </a:r>
            <a:r>
              <a:rPr lang="en-US" dirty="0" err="1"/>
              <a:t>bir</a:t>
            </a:r>
            <a:r>
              <a:rPr lang="en-US" dirty="0"/>
              <a:t> </a:t>
            </a:r>
            <a:r>
              <a:rPr lang="en-US" dirty="0" err="1"/>
              <a:t>örnek</a:t>
            </a:r>
            <a:r>
              <a:rPr lang="en-US" dirty="0"/>
              <a:t> </a:t>
            </a:r>
            <a:r>
              <a:rPr lang="en-US" dirty="0" err="1"/>
              <a:t>olarak</a:t>
            </a:r>
            <a:r>
              <a:rPr lang="en-US" dirty="0"/>
              <a:t> </a:t>
            </a:r>
            <a:r>
              <a:rPr lang="en-US" dirty="0" err="1"/>
              <a:t>verilebilir</a:t>
            </a:r>
            <a:r>
              <a:rPr lang="en-US" dirty="0"/>
              <a:t>. Halen </a:t>
            </a:r>
            <a:r>
              <a:rPr lang="en-US" dirty="0" err="1"/>
              <a:t>devam</a:t>
            </a:r>
            <a:r>
              <a:rPr lang="en-US" dirty="0"/>
              <a:t> </a:t>
            </a:r>
            <a:r>
              <a:rPr lang="en-US" dirty="0" err="1"/>
              <a:t>eden</a:t>
            </a:r>
            <a:r>
              <a:rPr lang="en-US" dirty="0"/>
              <a:t> Jeremy </a:t>
            </a:r>
            <a:r>
              <a:rPr lang="en-US" dirty="0" err="1"/>
              <a:t>Corbyn</a:t>
            </a:r>
            <a:r>
              <a:rPr lang="en-US" dirty="0"/>
              <a:t> </a:t>
            </a:r>
            <a:r>
              <a:rPr lang="en-US" dirty="0" err="1"/>
              <a:t>dönemi</a:t>
            </a:r>
            <a:r>
              <a:rPr lang="en-US" dirty="0"/>
              <a:t> </a:t>
            </a:r>
            <a:r>
              <a:rPr lang="en-US" dirty="0" err="1"/>
              <a:t>ise</a:t>
            </a:r>
            <a:r>
              <a:rPr lang="en-US" dirty="0"/>
              <a:t>, “</a:t>
            </a:r>
            <a:r>
              <a:rPr lang="en-US" dirty="0" err="1"/>
              <a:t>radikal</a:t>
            </a:r>
            <a:r>
              <a:rPr lang="en-US" dirty="0"/>
              <a:t>” </a:t>
            </a:r>
            <a:r>
              <a:rPr lang="en-US" dirty="0" err="1"/>
              <a:t>kanadın</a:t>
            </a:r>
            <a:r>
              <a:rPr lang="en-US" dirty="0"/>
              <a:t> </a:t>
            </a:r>
            <a:r>
              <a:rPr lang="en-US" dirty="0" err="1"/>
              <a:t>öne</a:t>
            </a:r>
            <a:r>
              <a:rPr lang="en-US" dirty="0"/>
              <a:t> </a:t>
            </a:r>
            <a:r>
              <a:rPr lang="en-US" dirty="0" err="1"/>
              <a:t>çıktığı</a:t>
            </a:r>
            <a:r>
              <a:rPr lang="en-US" dirty="0"/>
              <a:t> </a:t>
            </a:r>
            <a:r>
              <a:rPr lang="en-US" dirty="0" err="1"/>
              <a:t>bir</a:t>
            </a:r>
            <a:r>
              <a:rPr lang="en-US" dirty="0"/>
              <a:t> </a:t>
            </a:r>
            <a:r>
              <a:rPr lang="en-US" dirty="0" err="1"/>
              <a:t>dönem</a:t>
            </a:r>
            <a:r>
              <a:rPr lang="en-US" dirty="0"/>
              <a:t> </a:t>
            </a:r>
            <a:r>
              <a:rPr lang="en-US" dirty="0" err="1"/>
              <a:t>olarak</a:t>
            </a:r>
            <a:r>
              <a:rPr lang="en-US" dirty="0"/>
              <a:t> </a:t>
            </a:r>
            <a:r>
              <a:rPr lang="en-US" dirty="0" err="1"/>
              <a:t>dikkat</a:t>
            </a:r>
            <a:r>
              <a:rPr lang="en-US" dirty="0"/>
              <a:t> </a:t>
            </a:r>
            <a:r>
              <a:rPr lang="en-US" dirty="0" err="1"/>
              <a:t>çekmektedir</a:t>
            </a:r>
            <a:r>
              <a:rPr lang="en-US" dirty="0"/>
              <a:t>. </a:t>
            </a:r>
            <a:endParaRPr lang="tr-TR" dirty="0" smtClean="0"/>
          </a:p>
          <a:p>
            <a:pPr algn="just"/>
            <a:r>
              <a:rPr lang="en-US" dirty="0" smtClean="0"/>
              <a:t>Bu </a:t>
            </a:r>
            <a:r>
              <a:rPr lang="en-US" dirty="0" err="1"/>
              <a:t>iki</a:t>
            </a:r>
            <a:r>
              <a:rPr lang="en-US" dirty="0"/>
              <a:t> </a:t>
            </a:r>
            <a:r>
              <a:rPr lang="en-US" dirty="0" err="1"/>
              <a:t>grubun</a:t>
            </a:r>
            <a:r>
              <a:rPr lang="en-US" dirty="0"/>
              <a:t> </a:t>
            </a:r>
            <a:r>
              <a:rPr lang="en-US" dirty="0" err="1"/>
              <a:t>ideolojik</a:t>
            </a:r>
            <a:r>
              <a:rPr lang="en-US" dirty="0"/>
              <a:t> </a:t>
            </a:r>
            <a:r>
              <a:rPr lang="en-US" dirty="0" err="1"/>
              <a:t>mücadelesinin</a:t>
            </a:r>
            <a:r>
              <a:rPr lang="en-US" dirty="0"/>
              <a:t> </a:t>
            </a:r>
            <a:r>
              <a:rPr lang="en-US" dirty="0" err="1"/>
              <a:t>ekseninde</a:t>
            </a:r>
            <a:r>
              <a:rPr lang="en-US" dirty="0"/>
              <a:t> </a:t>
            </a:r>
            <a:r>
              <a:rPr lang="en-US" dirty="0" err="1"/>
              <a:t>ise</a:t>
            </a:r>
            <a:r>
              <a:rPr lang="en-US" dirty="0"/>
              <a:t> </a:t>
            </a:r>
            <a:r>
              <a:rPr lang="en-US" dirty="0" err="1"/>
              <a:t>ekonomi</a:t>
            </a:r>
            <a:r>
              <a:rPr lang="en-US" dirty="0"/>
              <a:t> </a:t>
            </a:r>
            <a:r>
              <a:rPr lang="en-US" dirty="0" err="1"/>
              <a:t>bulunmaktadır</a:t>
            </a:r>
            <a:r>
              <a:rPr lang="en-US" dirty="0"/>
              <a:t>. </a:t>
            </a:r>
            <a:r>
              <a:rPr lang="en-US" dirty="0" err="1"/>
              <a:t>Radikal</a:t>
            </a:r>
            <a:r>
              <a:rPr lang="en-US" dirty="0"/>
              <a:t> </a:t>
            </a:r>
            <a:r>
              <a:rPr lang="en-US" dirty="0" err="1"/>
              <a:t>kanat</a:t>
            </a:r>
            <a:r>
              <a:rPr lang="en-US" dirty="0"/>
              <a:t> </a:t>
            </a:r>
            <a:r>
              <a:rPr lang="en-US" dirty="0" err="1"/>
              <a:t>ekonomide</a:t>
            </a:r>
            <a:r>
              <a:rPr lang="en-US" dirty="0"/>
              <a:t> </a:t>
            </a:r>
            <a:r>
              <a:rPr lang="en-US" dirty="0" err="1"/>
              <a:t>sosyalist</a:t>
            </a:r>
            <a:r>
              <a:rPr lang="en-US" dirty="0"/>
              <a:t> </a:t>
            </a:r>
            <a:r>
              <a:rPr lang="en-US" dirty="0" err="1"/>
              <a:t>uygulamaların</a:t>
            </a:r>
            <a:r>
              <a:rPr lang="en-US" dirty="0"/>
              <a:t> </a:t>
            </a:r>
            <a:r>
              <a:rPr lang="en-US" dirty="0" err="1"/>
              <a:t>devamını</a:t>
            </a:r>
            <a:r>
              <a:rPr lang="en-US" dirty="0"/>
              <a:t> </a:t>
            </a:r>
            <a:r>
              <a:rPr lang="en-US" dirty="0" err="1"/>
              <a:t>ve</a:t>
            </a:r>
            <a:r>
              <a:rPr lang="en-US" dirty="0"/>
              <a:t> </a:t>
            </a:r>
            <a:r>
              <a:rPr lang="en-US" dirty="0" err="1"/>
              <a:t>hatta</a:t>
            </a:r>
            <a:r>
              <a:rPr lang="en-US" dirty="0"/>
              <a:t> </a:t>
            </a:r>
            <a:r>
              <a:rPr lang="en-US" dirty="0" err="1"/>
              <a:t>yaygınlaştırılmasını</a:t>
            </a:r>
            <a:r>
              <a:rPr lang="en-US" dirty="0"/>
              <a:t> </a:t>
            </a:r>
            <a:r>
              <a:rPr lang="en-US" dirty="0" err="1"/>
              <a:t>savunurken</a:t>
            </a:r>
            <a:r>
              <a:rPr lang="en-US" dirty="0"/>
              <a:t>, </a:t>
            </a:r>
            <a:r>
              <a:rPr lang="en-US" dirty="0" err="1"/>
              <a:t>ılımlı</a:t>
            </a:r>
            <a:r>
              <a:rPr lang="en-US" dirty="0"/>
              <a:t> </a:t>
            </a:r>
            <a:r>
              <a:rPr lang="en-US" dirty="0" err="1"/>
              <a:t>kanat</a:t>
            </a:r>
            <a:r>
              <a:rPr lang="en-US" dirty="0"/>
              <a:t> </a:t>
            </a:r>
            <a:r>
              <a:rPr lang="en-US" dirty="0" err="1"/>
              <a:t>piyasa</a:t>
            </a:r>
            <a:r>
              <a:rPr lang="en-US" dirty="0"/>
              <a:t> </a:t>
            </a:r>
            <a:r>
              <a:rPr lang="en-US" dirty="0" err="1"/>
              <a:t>ekonomisi</a:t>
            </a:r>
            <a:r>
              <a:rPr lang="en-US" dirty="0"/>
              <a:t> </a:t>
            </a:r>
            <a:r>
              <a:rPr lang="en-US" dirty="0" err="1"/>
              <a:t>yanlısı</a:t>
            </a:r>
            <a:r>
              <a:rPr lang="en-US" dirty="0"/>
              <a:t> </a:t>
            </a:r>
            <a:r>
              <a:rPr lang="en-US" dirty="0" err="1"/>
              <a:t>politikalar</a:t>
            </a:r>
            <a:r>
              <a:rPr lang="en-US" dirty="0"/>
              <a:t> </a:t>
            </a:r>
            <a:r>
              <a:rPr lang="en-US" dirty="0" err="1"/>
              <a:t>önermektedir</a:t>
            </a:r>
            <a:r>
              <a:rPr lang="en-US" dirty="0"/>
              <a:t>. </a:t>
            </a:r>
            <a:endParaRPr lang="tr-TR" dirty="0" smtClean="0"/>
          </a:p>
          <a:p>
            <a:pPr algn="just"/>
            <a:r>
              <a:rPr lang="en-US" dirty="0" err="1" smtClean="0"/>
              <a:t>Dış</a:t>
            </a:r>
            <a:r>
              <a:rPr lang="en-US" dirty="0" smtClean="0"/>
              <a:t> </a:t>
            </a:r>
            <a:r>
              <a:rPr lang="en-US" dirty="0" err="1"/>
              <a:t>politikada</a:t>
            </a:r>
            <a:r>
              <a:rPr lang="en-US" dirty="0"/>
              <a:t> da, </a:t>
            </a:r>
            <a:r>
              <a:rPr lang="en-US" dirty="0" err="1"/>
              <a:t>radikal</a:t>
            </a:r>
            <a:r>
              <a:rPr lang="en-US" dirty="0"/>
              <a:t> </a:t>
            </a:r>
            <a:r>
              <a:rPr lang="en-US" dirty="0" err="1"/>
              <a:t>kanadın</a:t>
            </a:r>
            <a:r>
              <a:rPr lang="en-US" dirty="0"/>
              <a:t> </a:t>
            </a:r>
            <a:r>
              <a:rPr lang="en-US" dirty="0" err="1"/>
              <a:t>barış</a:t>
            </a:r>
            <a:r>
              <a:rPr lang="en-US" dirty="0"/>
              <a:t> </a:t>
            </a:r>
            <a:r>
              <a:rPr lang="en-US" dirty="0" err="1"/>
              <a:t>vizyonu</a:t>
            </a:r>
            <a:r>
              <a:rPr lang="en-US" dirty="0"/>
              <a:t> </a:t>
            </a:r>
            <a:r>
              <a:rPr lang="en-US" dirty="0" err="1"/>
              <a:t>daha</a:t>
            </a:r>
            <a:r>
              <a:rPr lang="en-US" dirty="0"/>
              <a:t> </a:t>
            </a:r>
            <a:r>
              <a:rPr lang="en-US" b="1" dirty="0">
                <a:solidFill>
                  <a:srgbClr val="FF0000"/>
                </a:solidFill>
              </a:rPr>
              <a:t>anti-</a:t>
            </a:r>
            <a:r>
              <a:rPr lang="en-US" b="1" dirty="0" err="1">
                <a:solidFill>
                  <a:srgbClr val="FF0000"/>
                </a:solidFill>
              </a:rPr>
              <a:t>emperyalist</a:t>
            </a:r>
            <a:r>
              <a:rPr lang="en-US" b="1" dirty="0">
                <a:solidFill>
                  <a:srgbClr val="FF0000"/>
                </a:solidFill>
              </a:rPr>
              <a:t> </a:t>
            </a:r>
            <a:r>
              <a:rPr lang="en-US" b="1" dirty="0" err="1">
                <a:solidFill>
                  <a:srgbClr val="FF0000"/>
                </a:solidFill>
              </a:rPr>
              <a:t>ve</a:t>
            </a:r>
            <a:r>
              <a:rPr lang="en-US" b="1" dirty="0">
                <a:solidFill>
                  <a:srgbClr val="FF0000"/>
                </a:solidFill>
              </a:rPr>
              <a:t> </a:t>
            </a:r>
            <a:r>
              <a:rPr lang="en-US" b="1" dirty="0" err="1">
                <a:solidFill>
                  <a:srgbClr val="FF0000"/>
                </a:solidFill>
              </a:rPr>
              <a:t>sert</a:t>
            </a:r>
            <a:r>
              <a:rPr lang="en-US" b="1" dirty="0">
                <a:solidFill>
                  <a:srgbClr val="FF0000"/>
                </a:solidFill>
              </a:rPr>
              <a:t> </a:t>
            </a:r>
            <a:r>
              <a:rPr lang="en-US" b="1" dirty="0" err="1">
                <a:solidFill>
                  <a:srgbClr val="FF0000"/>
                </a:solidFill>
              </a:rPr>
              <a:t>tedbirler</a:t>
            </a:r>
            <a:r>
              <a:rPr lang="en-US" b="1" dirty="0">
                <a:solidFill>
                  <a:srgbClr val="FF0000"/>
                </a:solidFill>
              </a:rPr>
              <a:t> </a:t>
            </a:r>
            <a:r>
              <a:rPr lang="en-US" b="1" dirty="0" err="1">
                <a:solidFill>
                  <a:srgbClr val="FF0000"/>
                </a:solidFill>
              </a:rPr>
              <a:t>içerirken</a:t>
            </a:r>
            <a:r>
              <a:rPr lang="en-US" b="1" dirty="0">
                <a:solidFill>
                  <a:srgbClr val="FF0000"/>
                </a:solidFill>
              </a:rPr>
              <a:t>, </a:t>
            </a:r>
            <a:r>
              <a:rPr lang="en-US" b="1" dirty="0" err="1">
                <a:solidFill>
                  <a:srgbClr val="FF0000"/>
                </a:solidFill>
              </a:rPr>
              <a:t>ılımlı</a:t>
            </a:r>
            <a:r>
              <a:rPr lang="en-US" b="1" dirty="0">
                <a:solidFill>
                  <a:srgbClr val="FF0000"/>
                </a:solidFill>
              </a:rPr>
              <a:t> </a:t>
            </a:r>
            <a:r>
              <a:rPr lang="en-US" b="1" dirty="0" err="1">
                <a:solidFill>
                  <a:srgbClr val="FF0000"/>
                </a:solidFill>
              </a:rPr>
              <a:t>kanat</a:t>
            </a:r>
            <a:r>
              <a:rPr lang="en-US" b="1" dirty="0">
                <a:solidFill>
                  <a:srgbClr val="FF0000"/>
                </a:solidFill>
              </a:rPr>
              <a:t> da ABD </a:t>
            </a:r>
            <a:r>
              <a:rPr lang="en-US" b="1" dirty="0" err="1">
                <a:solidFill>
                  <a:srgbClr val="FF0000"/>
                </a:solidFill>
              </a:rPr>
              <a:t>ve</a:t>
            </a:r>
            <a:r>
              <a:rPr lang="en-US" b="1" dirty="0">
                <a:solidFill>
                  <a:srgbClr val="FF0000"/>
                </a:solidFill>
              </a:rPr>
              <a:t> NATO </a:t>
            </a:r>
            <a:r>
              <a:rPr lang="en-US" b="1" dirty="0" err="1">
                <a:solidFill>
                  <a:srgbClr val="FF0000"/>
                </a:solidFill>
              </a:rPr>
              <a:t>yanlısı</a:t>
            </a:r>
            <a:r>
              <a:rPr lang="en-US" b="1" dirty="0">
                <a:solidFill>
                  <a:srgbClr val="FF0000"/>
                </a:solidFill>
              </a:rPr>
              <a:t> </a:t>
            </a:r>
            <a:r>
              <a:rPr lang="en-US" b="1" dirty="0" err="1">
                <a:solidFill>
                  <a:srgbClr val="FF0000"/>
                </a:solidFill>
              </a:rPr>
              <a:t>duruş</a:t>
            </a:r>
            <a:r>
              <a:rPr lang="en-US" b="1" dirty="0">
                <a:solidFill>
                  <a:srgbClr val="FF0000"/>
                </a:solidFill>
              </a:rPr>
              <a:t> </a:t>
            </a:r>
            <a:r>
              <a:rPr lang="en-US" b="1" dirty="0" err="1">
                <a:solidFill>
                  <a:srgbClr val="FF0000"/>
                </a:solidFill>
              </a:rPr>
              <a:t>daha</a:t>
            </a:r>
            <a:r>
              <a:rPr lang="en-US" b="1" dirty="0">
                <a:solidFill>
                  <a:srgbClr val="FF0000"/>
                </a:solidFill>
              </a:rPr>
              <a:t> </a:t>
            </a:r>
            <a:r>
              <a:rPr lang="en-US" b="1" dirty="0" err="1">
                <a:solidFill>
                  <a:srgbClr val="FF0000"/>
                </a:solidFill>
              </a:rPr>
              <a:t>belirgindir</a:t>
            </a:r>
            <a:r>
              <a:rPr lang="en-US" b="1" dirty="0">
                <a:solidFill>
                  <a:srgbClr val="FF0000"/>
                </a:solidFill>
              </a:rPr>
              <a:t>.</a:t>
            </a:r>
          </a:p>
        </p:txBody>
      </p:sp>
      <p:pic>
        <p:nvPicPr>
          <p:cNvPr id="28674" name="Picture 2" descr="http://politikaakademisi.org/wp-content/uploads/politician-hugh-gaitskell-in-his-office-E0T0F6-300x2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8347" y="5627731"/>
            <a:ext cx="1295399" cy="143384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19</a:t>
            </a:fld>
            <a:endParaRPr lang="en-US" dirty="0"/>
          </a:p>
        </p:txBody>
      </p:sp>
    </p:spTree>
    <p:extLst>
      <p:ext uri="{BB962C8B-B14F-4D97-AF65-F5344CB8AC3E}">
        <p14:creationId xmlns:p14="http://schemas.microsoft.com/office/powerpoint/2010/main" val="4018554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828" y="111096"/>
            <a:ext cx="9601200" cy="803304"/>
          </a:xfrm>
        </p:spPr>
        <p:txBody>
          <a:bodyPr/>
          <a:lstStyle/>
          <a:p>
            <a:r>
              <a:rPr lang="tr-TR" dirty="0" smtClean="0"/>
              <a:t>SOLCULUK NEDİR?</a:t>
            </a:r>
            <a:endParaRPr lang="en-US" dirty="0"/>
          </a:p>
        </p:txBody>
      </p:sp>
      <p:sp>
        <p:nvSpPr>
          <p:cNvPr id="3" name="Content Placeholder 2"/>
          <p:cNvSpPr>
            <a:spLocks noGrp="1"/>
          </p:cNvSpPr>
          <p:nvPr>
            <p:ph idx="1"/>
          </p:nvPr>
        </p:nvSpPr>
        <p:spPr>
          <a:xfrm>
            <a:off x="1371600" y="914400"/>
            <a:ext cx="9601200" cy="4952999"/>
          </a:xfrm>
        </p:spPr>
        <p:txBody>
          <a:bodyPr>
            <a:normAutofit/>
          </a:bodyPr>
          <a:lstStyle/>
          <a:p>
            <a:r>
              <a:rPr lang="en-US" b="1" dirty="0" err="1"/>
              <a:t>Solculuk</a:t>
            </a:r>
            <a:r>
              <a:rPr lang="en-US" dirty="0"/>
              <a:t>, </a:t>
            </a:r>
            <a:r>
              <a:rPr lang="en-US" dirty="0" err="1"/>
              <a:t>var</a:t>
            </a:r>
            <a:r>
              <a:rPr lang="en-US" dirty="0"/>
              <a:t> </a:t>
            </a:r>
            <a:r>
              <a:rPr lang="en-US" dirty="0" err="1"/>
              <a:t>olan</a:t>
            </a:r>
            <a:r>
              <a:rPr lang="en-US" dirty="0"/>
              <a:t> </a:t>
            </a:r>
            <a:r>
              <a:rPr lang="en-US" dirty="0" err="1"/>
              <a:t>sosyal</a:t>
            </a:r>
            <a:r>
              <a:rPr lang="en-US" dirty="0"/>
              <a:t> </a:t>
            </a:r>
            <a:r>
              <a:rPr lang="en-US" dirty="0" err="1"/>
              <a:t>hiyerarşiyi</a:t>
            </a:r>
            <a:r>
              <a:rPr lang="en-US" dirty="0"/>
              <a:t> </a:t>
            </a:r>
            <a:r>
              <a:rPr lang="en-US" dirty="0" err="1"/>
              <a:t>kaldırmak</a:t>
            </a:r>
            <a:r>
              <a:rPr lang="en-US" dirty="0"/>
              <a:t> </a:t>
            </a:r>
            <a:r>
              <a:rPr lang="en-US" dirty="0" err="1"/>
              <a:t>isteyen</a:t>
            </a:r>
            <a:r>
              <a:rPr lang="en-US" dirty="0"/>
              <a:t> </a:t>
            </a:r>
            <a:r>
              <a:rPr lang="en-US" dirty="0" err="1"/>
              <a:t>ve</a:t>
            </a:r>
            <a:r>
              <a:rPr lang="en-US" dirty="0"/>
              <a:t> </a:t>
            </a:r>
            <a:r>
              <a:rPr lang="en-US" dirty="0" err="1"/>
              <a:t>zenginliğin</a:t>
            </a:r>
            <a:r>
              <a:rPr lang="en-US" dirty="0"/>
              <a:t> </a:t>
            </a:r>
            <a:r>
              <a:rPr lang="en-US" dirty="0" err="1"/>
              <a:t>eşit</a:t>
            </a:r>
            <a:r>
              <a:rPr lang="en-US" dirty="0"/>
              <a:t> </a:t>
            </a:r>
            <a:r>
              <a:rPr lang="en-US" dirty="0" err="1"/>
              <a:t>dağılımını</a:t>
            </a:r>
            <a:r>
              <a:rPr lang="en-US" dirty="0"/>
              <a:t> </a:t>
            </a:r>
            <a:r>
              <a:rPr lang="en-US" dirty="0" err="1"/>
              <a:t>destekleyen</a:t>
            </a:r>
            <a:r>
              <a:rPr lang="en-US" dirty="0"/>
              <a:t> </a:t>
            </a:r>
            <a:r>
              <a:rPr lang="en-US" dirty="0" err="1"/>
              <a:t>politik</a:t>
            </a:r>
            <a:r>
              <a:rPr lang="en-US" dirty="0"/>
              <a:t> </a:t>
            </a:r>
            <a:r>
              <a:rPr lang="en-US" dirty="0" err="1"/>
              <a:t>hareketlere</a:t>
            </a:r>
            <a:r>
              <a:rPr lang="en-US" dirty="0"/>
              <a:t> </a:t>
            </a:r>
            <a:r>
              <a:rPr lang="en-US" dirty="0" err="1"/>
              <a:t>karşılık</a:t>
            </a:r>
            <a:r>
              <a:rPr lang="en-US" dirty="0"/>
              <a:t> </a:t>
            </a:r>
            <a:r>
              <a:rPr lang="en-US" dirty="0" err="1"/>
              <a:t>gelen</a:t>
            </a:r>
            <a:r>
              <a:rPr lang="en-US" dirty="0"/>
              <a:t> </a:t>
            </a:r>
            <a:r>
              <a:rPr lang="en-US" dirty="0" err="1"/>
              <a:t>terimdir</a:t>
            </a:r>
            <a:r>
              <a:rPr lang="en-US" dirty="0"/>
              <a:t>. </a:t>
            </a:r>
            <a:endParaRPr lang="tr-TR" dirty="0" smtClean="0"/>
          </a:p>
          <a:p>
            <a:r>
              <a:rPr lang="en-US" dirty="0" err="1" smtClean="0"/>
              <a:t>Emek-sermaye</a:t>
            </a:r>
            <a:r>
              <a:rPr lang="en-US" dirty="0" smtClean="0"/>
              <a:t> </a:t>
            </a:r>
            <a:r>
              <a:rPr lang="en-US" dirty="0" err="1"/>
              <a:t>çelişkisinde</a:t>
            </a:r>
            <a:r>
              <a:rPr lang="en-US" dirty="0"/>
              <a:t> </a:t>
            </a:r>
            <a:r>
              <a:rPr lang="en-US" dirty="0" err="1"/>
              <a:t>emekten</a:t>
            </a:r>
            <a:r>
              <a:rPr lang="en-US" dirty="0"/>
              <a:t> </a:t>
            </a:r>
            <a:r>
              <a:rPr lang="en-US" dirty="0" err="1"/>
              <a:t>taraftır</a:t>
            </a:r>
            <a:r>
              <a:rPr lang="en-US" dirty="0"/>
              <a:t>. </a:t>
            </a:r>
            <a:endParaRPr lang="tr-TR" dirty="0" smtClean="0"/>
          </a:p>
          <a:p>
            <a:r>
              <a:rPr lang="en-US" dirty="0" err="1" smtClean="0"/>
              <a:t>İnsan</a:t>
            </a:r>
            <a:r>
              <a:rPr lang="en-US" dirty="0" smtClean="0"/>
              <a:t> </a:t>
            </a:r>
            <a:r>
              <a:rPr lang="en-US" dirty="0" err="1"/>
              <a:t>merkezlidir</a:t>
            </a:r>
            <a:r>
              <a:rPr lang="en-US" dirty="0"/>
              <a:t>, </a:t>
            </a:r>
            <a:r>
              <a:rPr lang="en-US" dirty="0" err="1"/>
              <a:t>odağına</a:t>
            </a:r>
            <a:r>
              <a:rPr lang="en-US" dirty="0"/>
              <a:t> din, ırk, </a:t>
            </a:r>
            <a:r>
              <a:rPr lang="en-US" dirty="0" err="1"/>
              <a:t>milliyet</a:t>
            </a:r>
            <a:r>
              <a:rPr lang="en-US" dirty="0"/>
              <a:t>, </a:t>
            </a:r>
            <a:r>
              <a:rPr lang="en-US" dirty="0" err="1"/>
              <a:t>cinsiyet</a:t>
            </a:r>
            <a:r>
              <a:rPr lang="en-US" dirty="0"/>
              <a:t> vb. </a:t>
            </a:r>
            <a:r>
              <a:rPr lang="en-US" dirty="0" err="1"/>
              <a:t>kavramlar</a:t>
            </a:r>
            <a:r>
              <a:rPr lang="en-US" dirty="0"/>
              <a:t> </a:t>
            </a:r>
            <a:r>
              <a:rPr lang="en-US" dirty="0" err="1"/>
              <a:t>yerine</a:t>
            </a:r>
            <a:r>
              <a:rPr lang="en-US" dirty="0"/>
              <a:t> </a:t>
            </a:r>
            <a:r>
              <a:rPr lang="en-US" dirty="0" err="1"/>
              <a:t>insanı</a:t>
            </a:r>
            <a:r>
              <a:rPr lang="en-US" dirty="0"/>
              <a:t> </a:t>
            </a:r>
            <a:r>
              <a:rPr lang="en-US" dirty="0" err="1"/>
              <a:t>alır</a:t>
            </a:r>
            <a:r>
              <a:rPr lang="en-US" dirty="0"/>
              <a:t>. </a:t>
            </a:r>
            <a:r>
              <a:rPr lang="en-US" dirty="0" err="1"/>
              <a:t>Burada</a:t>
            </a:r>
            <a:r>
              <a:rPr lang="en-US" dirty="0"/>
              <a:t> </a:t>
            </a:r>
            <a:r>
              <a:rPr lang="en-US" dirty="0" err="1"/>
              <a:t>kastedilen</a:t>
            </a:r>
            <a:r>
              <a:rPr lang="en-US" dirty="0"/>
              <a:t> </a:t>
            </a:r>
            <a:r>
              <a:rPr lang="en-US" dirty="0" err="1"/>
              <a:t>istisnasız</a:t>
            </a:r>
            <a:r>
              <a:rPr lang="en-US" dirty="0"/>
              <a:t> </a:t>
            </a:r>
            <a:r>
              <a:rPr lang="en-US" dirty="0" err="1"/>
              <a:t>tüm</a:t>
            </a:r>
            <a:r>
              <a:rPr lang="en-US" dirty="0"/>
              <a:t> </a:t>
            </a:r>
            <a:r>
              <a:rPr lang="en-US" dirty="0" err="1"/>
              <a:t>insanlardır</a:t>
            </a:r>
            <a:r>
              <a:rPr lang="en-US" dirty="0"/>
              <a:t>.</a:t>
            </a:r>
          </a:p>
          <a:p>
            <a:r>
              <a:rPr lang="en-US" dirty="0" err="1"/>
              <a:t>Solculuk</a:t>
            </a:r>
            <a:r>
              <a:rPr lang="en-US" dirty="0"/>
              <a:t> </a:t>
            </a:r>
            <a:r>
              <a:rPr lang="en-US" dirty="0" err="1"/>
              <a:t>kavramı</a:t>
            </a:r>
            <a:r>
              <a:rPr lang="en-US" dirty="0"/>
              <a:t> ilk </a:t>
            </a:r>
            <a:r>
              <a:rPr lang="en-US" dirty="0" err="1"/>
              <a:t>olarak</a:t>
            </a:r>
            <a:r>
              <a:rPr lang="en-US" dirty="0"/>
              <a:t>, </a:t>
            </a:r>
            <a:r>
              <a:rPr lang="en-US" dirty="0" err="1">
                <a:hlinkClick r:id="rId2" tooltip="Fransız Devrimi"/>
              </a:rPr>
              <a:t>Fransız</a:t>
            </a:r>
            <a:r>
              <a:rPr lang="en-US" dirty="0">
                <a:hlinkClick r:id="rId2" tooltip="Fransız Devrimi"/>
              </a:rPr>
              <a:t> </a:t>
            </a:r>
            <a:r>
              <a:rPr lang="en-US" dirty="0" err="1">
                <a:hlinkClick r:id="rId2" tooltip="Fransız Devrimi"/>
              </a:rPr>
              <a:t>Devrimi</a:t>
            </a:r>
            <a:r>
              <a:rPr lang="en-US" dirty="0"/>
              <a:t> </a:t>
            </a:r>
            <a:r>
              <a:rPr lang="en-US" dirty="0" err="1"/>
              <a:t>sonrasında</a:t>
            </a:r>
            <a:r>
              <a:rPr lang="en-US" dirty="0"/>
              <a:t> </a:t>
            </a:r>
            <a:r>
              <a:rPr lang="en-US" dirty="0" err="1"/>
              <a:t>kurulan</a:t>
            </a:r>
            <a:r>
              <a:rPr lang="en-US" dirty="0"/>
              <a:t> </a:t>
            </a:r>
            <a:r>
              <a:rPr lang="en-US" dirty="0" err="1"/>
              <a:t>meclisteki</a:t>
            </a:r>
            <a:r>
              <a:rPr lang="en-US" dirty="0"/>
              <a:t> </a:t>
            </a:r>
            <a:r>
              <a:rPr lang="en-US" dirty="0" err="1"/>
              <a:t>oturma</a:t>
            </a:r>
            <a:r>
              <a:rPr lang="en-US" dirty="0"/>
              <a:t> </a:t>
            </a:r>
            <a:r>
              <a:rPr lang="en-US" dirty="0" err="1"/>
              <a:t>düzeninden</a:t>
            </a:r>
            <a:r>
              <a:rPr lang="en-US" dirty="0"/>
              <a:t> </a:t>
            </a:r>
            <a:r>
              <a:rPr lang="en-US" dirty="0" err="1"/>
              <a:t>esinlenilerek</a:t>
            </a:r>
            <a:r>
              <a:rPr lang="en-US" dirty="0"/>
              <a:t> </a:t>
            </a:r>
            <a:r>
              <a:rPr lang="en-US" dirty="0" err="1"/>
              <a:t>oluşturulmuştur</a:t>
            </a:r>
            <a:r>
              <a:rPr lang="en-US" dirty="0"/>
              <a:t>.</a:t>
            </a:r>
          </a:p>
          <a:p>
            <a:pPr algn="just"/>
            <a:r>
              <a:rPr lang="en-US" dirty="0"/>
              <a:t>Sol </a:t>
            </a:r>
            <a:r>
              <a:rPr lang="en-US" dirty="0" err="1"/>
              <a:t>ile</a:t>
            </a:r>
            <a:r>
              <a:rPr lang="en-US" dirty="0"/>
              <a:t> </a:t>
            </a:r>
            <a:r>
              <a:rPr lang="en-US" dirty="0" err="1"/>
              <a:t>özdeşleştirilen</a:t>
            </a:r>
            <a:r>
              <a:rPr lang="en-US" dirty="0"/>
              <a:t> </a:t>
            </a:r>
            <a:r>
              <a:rPr lang="en-US" dirty="0" err="1"/>
              <a:t>ideolojiler</a:t>
            </a:r>
            <a:r>
              <a:rPr lang="en-US" dirty="0"/>
              <a:t> </a:t>
            </a:r>
            <a:r>
              <a:rPr lang="en-US" dirty="0" err="1">
                <a:hlinkClick r:id="rId3" tooltip="Marksizm"/>
              </a:rPr>
              <a:t>Marksizm</a:t>
            </a:r>
            <a:r>
              <a:rPr lang="en-US" dirty="0"/>
              <a:t>, </a:t>
            </a:r>
            <a:r>
              <a:rPr lang="en-US" dirty="0" err="1">
                <a:hlinkClick r:id="rId4" tooltip="Sosyalizm"/>
              </a:rPr>
              <a:t>sosyalizm</a:t>
            </a:r>
            <a:r>
              <a:rPr lang="en-US" dirty="0"/>
              <a:t>, </a:t>
            </a:r>
            <a:r>
              <a:rPr lang="en-US" dirty="0" err="1">
                <a:hlinkClick r:id="rId5" tooltip="Sosyal demokrasi"/>
              </a:rPr>
              <a:t>sosyal</a:t>
            </a:r>
            <a:r>
              <a:rPr lang="en-US" dirty="0">
                <a:hlinkClick r:id="rId5" tooltip="Sosyal demokrasi"/>
              </a:rPr>
              <a:t> </a:t>
            </a:r>
            <a:r>
              <a:rPr lang="en-US" dirty="0" err="1">
                <a:hlinkClick r:id="rId5" tooltip="Sosyal demokrasi"/>
              </a:rPr>
              <a:t>demokrasi</a:t>
            </a:r>
            <a:r>
              <a:rPr lang="en-US" dirty="0"/>
              <a:t>, </a:t>
            </a:r>
            <a:r>
              <a:rPr lang="en-US" dirty="0">
                <a:hlinkClick r:id="rId6" tooltip="Sol liberteryenizm"/>
              </a:rPr>
              <a:t>sol </a:t>
            </a:r>
            <a:r>
              <a:rPr lang="en-US" dirty="0" err="1">
                <a:hlinkClick r:id="rId6" tooltip="Sol liberteryenizm"/>
              </a:rPr>
              <a:t>liberteryenizm</a:t>
            </a:r>
            <a:r>
              <a:rPr lang="en-US" dirty="0"/>
              <a:t>, </a:t>
            </a:r>
            <a:r>
              <a:rPr lang="en-US" dirty="0" err="1">
                <a:hlinkClick r:id="rId7" tooltip="Sosyal liberalizm"/>
              </a:rPr>
              <a:t>sosyal</a:t>
            </a:r>
            <a:r>
              <a:rPr lang="en-US" dirty="0">
                <a:hlinkClick r:id="rId7" tooltip="Sosyal liberalizm"/>
              </a:rPr>
              <a:t> </a:t>
            </a:r>
            <a:r>
              <a:rPr lang="tr-TR" dirty="0" smtClean="0">
                <a:hlinkClick r:id="rId7" tooltip="Sosyal liberalizm"/>
              </a:rPr>
              <a:t>l</a:t>
            </a:r>
            <a:r>
              <a:rPr lang="en-US" dirty="0" err="1" smtClean="0">
                <a:hlinkClick r:id="rId7" tooltip="Sosyal liberalizm"/>
              </a:rPr>
              <a:t>iberalizm</a:t>
            </a:r>
            <a:r>
              <a:rPr lang="en-US" dirty="0"/>
              <a:t>, </a:t>
            </a:r>
            <a:r>
              <a:rPr lang="en-US" dirty="0" err="1" smtClean="0">
                <a:hlinkClick r:id="rId8" tooltip="Sendikacılık"/>
              </a:rPr>
              <a:t>sendikacılık</a:t>
            </a:r>
            <a:r>
              <a:rPr lang="en-US" dirty="0"/>
              <a:t>, </a:t>
            </a:r>
            <a:r>
              <a:rPr lang="en-US" dirty="0" err="1">
                <a:hlinkClick r:id="rId9" tooltip="İlerlemecilik"/>
              </a:rPr>
              <a:t>ilerlemecilik</a:t>
            </a:r>
            <a:r>
              <a:rPr lang="en-US" dirty="0"/>
              <a:t>, </a:t>
            </a:r>
            <a:r>
              <a:rPr lang="en-US" dirty="0" err="1">
                <a:hlinkClick r:id="rId10" tooltip="Otonomizm"/>
              </a:rPr>
              <a:t>otonomculuk</a:t>
            </a:r>
            <a:r>
              <a:rPr lang="en-US" dirty="0"/>
              <a:t> </a:t>
            </a:r>
            <a:r>
              <a:rPr lang="en-US" dirty="0" err="1"/>
              <a:t>ve</a:t>
            </a:r>
            <a:r>
              <a:rPr lang="en-US" dirty="0"/>
              <a:t> </a:t>
            </a:r>
            <a:r>
              <a:rPr lang="en-US" dirty="0" err="1">
                <a:hlinkClick r:id="rId11" tooltip="Anarşizm"/>
              </a:rPr>
              <a:t>anarşizmin</a:t>
            </a:r>
            <a:r>
              <a:rPr lang="en-US" dirty="0"/>
              <a:t> </a:t>
            </a:r>
            <a:r>
              <a:rPr lang="en-US" dirty="0" err="1"/>
              <a:t>birçok</a:t>
            </a:r>
            <a:r>
              <a:rPr lang="en-US" dirty="0"/>
              <a:t> </a:t>
            </a:r>
            <a:r>
              <a:rPr lang="en-US" dirty="0" err="1"/>
              <a:t>biçimidir</a:t>
            </a:r>
            <a:r>
              <a:rPr lang="en-US" dirty="0"/>
              <a:t>.</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2</a:t>
            </a:fld>
            <a:endParaRPr lang="en-US" dirty="0"/>
          </a:p>
        </p:txBody>
      </p:sp>
    </p:spTree>
    <p:extLst>
      <p:ext uri="{BB962C8B-B14F-4D97-AF65-F5344CB8AC3E}">
        <p14:creationId xmlns:p14="http://schemas.microsoft.com/office/powerpoint/2010/main" val="2871929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631" y="176463"/>
            <a:ext cx="9601200" cy="681790"/>
          </a:xfrm>
        </p:spPr>
        <p:txBody>
          <a:bodyPr>
            <a:normAutofit fontScale="90000"/>
          </a:bodyPr>
          <a:lstStyle/>
          <a:p>
            <a:r>
              <a:rPr lang="tr-TR" dirty="0" smtClean="0"/>
              <a:t>PARTİNİN İDEOLOJİSİ</a:t>
            </a:r>
            <a:endParaRPr lang="en-US" dirty="0"/>
          </a:p>
        </p:txBody>
      </p:sp>
      <p:sp>
        <p:nvSpPr>
          <p:cNvPr id="3" name="Content Placeholder 2"/>
          <p:cNvSpPr>
            <a:spLocks noGrp="1"/>
          </p:cNvSpPr>
          <p:nvPr>
            <p:ph idx="1"/>
          </p:nvPr>
        </p:nvSpPr>
        <p:spPr>
          <a:xfrm>
            <a:off x="1163052" y="1015164"/>
            <a:ext cx="9601200" cy="4062162"/>
          </a:xfrm>
        </p:spPr>
        <p:txBody>
          <a:bodyPr>
            <a:normAutofit fontScale="70000" lnSpcReduction="20000"/>
          </a:bodyPr>
          <a:lstStyle/>
          <a:p>
            <a:pPr algn="just"/>
            <a:r>
              <a:rPr lang="en-US" dirty="0"/>
              <a:t>Bu </a:t>
            </a:r>
            <a:r>
              <a:rPr lang="en-US" dirty="0" err="1"/>
              <a:t>iki</a:t>
            </a:r>
            <a:r>
              <a:rPr lang="en-US" dirty="0"/>
              <a:t> </a:t>
            </a:r>
            <a:r>
              <a:rPr lang="en-US" dirty="0" err="1"/>
              <a:t>grup</a:t>
            </a:r>
            <a:r>
              <a:rPr lang="en-US" dirty="0"/>
              <a:t> </a:t>
            </a:r>
            <a:r>
              <a:rPr lang="en-US" dirty="0" err="1"/>
              <a:t>arasındaki</a:t>
            </a:r>
            <a:r>
              <a:rPr lang="en-US" dirty="0"/>
              <a:t> </a:t>
            </a:r>
            <a:r>
              <a:rPr lang="en-US" dirty="0" err="1"/>
              <a:t>tarihsel</a:t>
            </a:r>
            <a:r>
              <a:rPr lang="en-US" dirty="0"/>
              <a:t> </a:t>
            </a:r>
            <a:r>
              <a:rPr lang="en-US" dirty="0" err="1"/>
              <a:t>kırılmaya</a:t>
            </a:r>
            <a:r>
              <a:rPr lang="en-US" dirty="0"/>
              <a:t> </a:t>
            </a:r>
            <a:r>
              <a:rPr lang="en-US" dirty="0" err="1"/>
              <a:t>bakıldığında</a:t>
            </a:r>
            <a:r>
              <a:rPr lang="en-US" dirty="0"/>
              <a:t>, 1950’li </a:t>
            </a:r>
            <a:r>
              <a:rPr lang="en-US" dirty="0" err="1"/>
              <a:t>yıllar</a:t>
            </a:r>
            <a:r>
              <a:rPr lang="en-US" dirty="0"/>
              <a:t> </a:t>
            </a:r>
            <a:r>
              <a:rPr lang="en-US" dirty="0" err="1"/>
              <a:t>ön</a:t>
            </a:r>
            <a:r>
              <a:rPr lang="en-US" dirty="0"/>
              <a:t> </a:t>
            </a:r>
            <a:r>
              <a:rPr lang="en-US" dirty="0" err="1"/>
              <a:t>plana</a:t>
            </a:r>
            <a:r>
              <a:rPr lang="en-US" dirty="0"/>
              <a:t> </a:t>
            </a:r>
            <a:r>
              <a:rPr lang="en-US" dirty="0" err="1"/>
              <a:t>çıkmaktadır</a:t>
            </a:r>
            <a:r>
              <a:rPr lang="en-US" dirty="0"/>
              <a:t>. </a:t>
            </a:r>
            <a:endParaRPr lang="tr-TR" dirty="0" smtClean="0"/>
          </a:p>
          <a:p>
            <a:pPr algn="just"/>
            <a:r>
              <a:rPr lang="en-US" dirty="0" smtClean="0"/>
              <a:t>1950’lere </a:t>
            </a:r>
            <a:r>
              <a:rPr lang="en-US" dirty="0" err="1"/>
              <a:t>kadar</a:t>
            </a:r>
            <a:r>
              <a:rPr lang="en-US" dirty="0"/>
              <a:t> </a:t>
            </a:r>
            <a:r>
              <a:rPr lang="en-US" dirty="0" err="1"/>
              <a:t>partide</a:t>
            </a:r>
            <a:r>
              <a:rPr lang="en-US" dirty="0"/>
              <a:t> </a:t>
            </a:r>
            <a:r>
              <a:rPr lang="en-US" dirty="0" err="1"/>
              <a:t>farklı</a:t>
            </a:r>
            <a:r>
              <a:rPr lang="en-US" dirty="0"/>
              <a:t> </a:t>
            </a:r>
            <a:r>
              <a:rPr lang="en-US" dirty="0" err="1"/>
              <a:t>düşünen</a:t>
            </a:r>
            <a:r>
              <a:rPr lang="en-US" dirty="0"/>
              <a:t> </a:t>
            </a:r>
            <a:r>
              <a:rPr lang="en-US" dirty="0" err="1"/>
              <a:t>grup</a:t>
            </a:r>
            <a:r>
              <a:rPr lang="en-US" dirty="0"/>
              <a:t> </a:t>
            </a:r>
            <a:r>
              <a:rPr lang="en-US" dirty="0" err="1"/>
              <a:t>ve</a:t>
            </a:r>
            <a:r>
              <a:rPr lang="en-US" dirty="0"/>
              <a:t> </a:t>
            </a:r>
            <a:r>
              <a:rPr lang="en-US" dirty="0" err="1"/>
              <a:t>kişiler</a:t>
            </a:r>
            <a:r>
              <a:rPr lang="en-US" dirty="0"/>
              <a:t> </a:t>
            </a:r>
            <a:r>
              <a:rPr lang="en-US" dirty="0" err="1"/>
              <a:t>olsa</a:t>
            </a:r>
            <a:r>
              <a:rPr lang="en-US" dirty="0"/>
              <a:t> da, </a:t>
            </a:r>
            <a:r>
              <a:rPr lang="en-US" dirty="0" err="1"/>
              <a:t>genel</a:t>
            </a:r>
            <a:r>
              <a:rPr lang="en-US" dirty="0"/>
              <a:t> </a:t>
            </a:r>
            <a:r>
              <a:rPr lang="en-US" dirty="0" err="1"/>
              <a:t>anlamda</a:t>
            </a:r>
            <a:r>
              <a:rPr lang="en-US" dirty="0"/>
              <a:t> </a:t>
            </a:r>
            <a:r>
              <a:rPr lang="en-US" dirty="0" err="1"/>
              <a:t>devletçi-kamucu</a:t>
            </a:r>
            <a:r>
              <a:rPr lang="en-US" dirty="0"/>
              <a:t> </a:t>
            </a:r>
            <a:r>
              <a:rPr lang="en-US" dirty="0" err="1"/>
              <a:t>ekonomi</a:t>
            </a:r>
            <a:r>
              <a:rPr lang="en-US" dirty="0"/>
              <a:t> </a:t>
            </a:r>
            <a:r>
              <a:rPr lang="en-US" dirty="0" err="1"/>
              <a:t>politikalarının</a:t>
            </a:r>
            <a:r>
              <a:rPr lang="en-US" dirty="0"/>
              <a:t> </a:t>
            </a:r>
            <a:r>
              <a:rPr lang="en-US" dirty="0" err="1"/>
              <a:t>uygulanması</a:t>
            </a:r>
            <a:r>
              <a:rPr lang="en-US" dirty="0"/>
              <a:t> </a:t>
            </a:r>
            <a:r>
              <a:rPr lang="en-US" dirty="0" err="1"/>
              <a:t>konusunda</a:t>
            </a:r>
            <a:r>
              <a:rPr lang="en-US" dirty="0"/>
              <a:t> </a:t>
            </a:r>
            <a:r>
              <a:rPr lang="en-US" dirty="0" err="1"/>
              <a:t>bir</a:t>
            </a:r>
            <a:r>
              <a:rPr lang="en-US" dirty="0"/>
              <a:t> </a:t>
            </a:r>
            <a:r>
              <a:rPr lang="en-US" dirty="0" err="1"/>
              <a:t>görüş</a:t>
            </a:r>
            <a:r>
              <a:rPr lang="en-US" dirty="0"/>
              <a:t> </a:t>
            </a:r>
            <a:r>
              <a:rPr lang="en-US" dirty="0" err="1"/>
              <a:t>birlliği</a:t>
            </a:r>
            <a:r>
              <a:rPr lang="en-US" dirty="0"/>
              <a:t> </a:t>
            </a:r>
            <a:r>
              <a:rPr lang="en-US" dirty="0" err="1"/>
              <a:t>vardır</a:t>
            </a:r>
            <a:r>
              <a:rPr lang="en-US" dirty="0"/>
              <a:t>. </a:t>
            </a:r>
            <a:endParaRPr lang="tr-TR" dirty="0" smtClean="0"/>
          </a:p>
          <a:p>
            <a:pPr algn="just"/>
            <a:r>
              <a:rPr lang="en-US" dirty="0" smtClean="0"/>
              <a:t>1950’lerde</a:t>
            </a:r>
            <a:r>
              <a:rPr lang="en-US" dirty="0"/>
              <a:t>, </a:t>
            </a:r>
            <a:r>
              <a:rPr lang="en-US" dirty="0" err="1"/>
              <a:t>Ulusal</a:t>
            </a:r>
            <a:r>
              <a:rPr lang="en-US" dirty="0"/>
              <a:t> </a:t>
            </a:r>
            <a:r>
              <a:rPr lang="en-US" dirty="0" err="1"/>
              <a:t>Sağlık</a:t>
            </a:r>
            <a:r>
              <a:rPr lang="en-US" dirty="0"/>
              <a:t> </a:t>
            </a:r>
            <a:r>
              <a:rPr lang="en-US" dirty="0" err="1"/>
              <a:t>Sistemi-NHS’yi</a:t>
            </a:r>
            <a:r>
              <a:rPr lang="en-US" dirty="0"/>
              <a:t> </a:t>
            </a:r>
            <a:r>
              <a:rPr lang="en-US" dirty="0" err="1"/>
              <a:t>kuran</a:t>
            </a:r>
            <a:r>
              <a:rPr lang="en-US" dirty="0"/>
              <a:t> </a:t>
            </a:r>
            <a:r>
              <a:rPr lang="en-US" dirty="0" err="1"/>
              <a:t>sosyalist</a:t>
            </a:r>
            <a:r>
              <a:rPr lang="en-US" dirty="0"/>
              <a:t> Nye Bevan/</a:t>
            </a:r>
            <a:r>
              <a:rPr lang="en-US" dirty="0" err="1"/>
              <a:t>Aneurin</a:t>
            </a:r>
            <a:r>
              <a:rPr lang="en-US" dirty="0"/>
              <a:t> Bevan </a:t>
            </a:r>
            <a:r>
              <a:rPr lang="en-US" dirty="0" err="1"/>
              <a:t>destekçisi</a:t>
            </a:r>
            <a:r>
              <a:rPr lang="en-US" dirty="0"/>
              <a:t> </a:t>
            </a:r>
            <a:r>
              <a:rPr lang="en-US" dirty="0" err="1"/>
              <a:t>olan</a:t>
            </a:r>
            <a:r>
              <a:rPr lang="en-US" dirty="0"/>
              <a:t> “</a:t>
            </a:r>
            <a:r>
              <a:rPr lang="en-US" i="1" dirty="0" err="1"/>
              <a:t>Bevanites</a:t>
            </a:r>
            <a:r>
              <a:rPr lang="en-US" dirty="0"/>
              <a:t>” (</a:t>
            </a:r>
            <a:r>
              <a:rPr lang="en-US" dirty="0" err="1"/>
              <a:t>Bevancılar</a:t>
            </a:r>
            <a:r>
              <a:rPr lang="en-US" dirty="0"/>
              <a:t>) </a:t>
            </a:r>
            <a:r>
              <a:rPr lang="en-US" dirty="0" err="1"/>
              <a:t>grubu</a:t>
            </a:r>
            <a:r>
              <a:rPr lang="en-US" dirty="0"/>
              <a:t> </a:t>
            </a:r>
            <a:r>
              <a:rPr lang="en-US" dirty="0" err="1"/>
              <a:t>ile</a:t>
            </a:r>
            <a:r>
              <a:rPr lang="en-US" dirty="0"/>
              <a:t> (</a:t>
            </a:r>
            <a:r>
              <a:rPr lang="en-US" dirty="0" err="1"/>
              <a:t>bazı</a:t>
            </a:r>
            <a:r>
              <a:rPr lang="en-US" dirty="0"/>
              <a:t> </a:t>
            </a:r>
            <a:r>
              <a:rPr lang="en-US" dirty="0" err="1"/>
              <a:t>kaynaklarda</a:t>
            </a:r>
            <a:r>
              <a:rPr lang="en-US" dirty="0"/>
              <a:t> </a:t>
            </a:r>
            <a:r>
              <a:rPr lang="en-US" dirty="0" err="1"/>
              <a:t>bu</a:t>
            </a:r>
            <a:r>
              <a:rPr lang="en-US" dirty="0"/>
              <a:t> </a:t>
            </a:r>
            <a:r>
              <a:rPr lang="en-US" dirty="0" err="1"/>
              <a:t>gruba</a:t>
            </a:r>
            <a:r>
              <a:rPr lang="en-US" dirty="0"/>
              <a:t> </a:t>
            </a:r>
            <a:r>
              <a:rPr lang="en-US" dirty="0" err="1"/>
              <a:t>Gelenekçiler</a:t>
            </a:r>
            <a:r>
              <a:rPr lang="en-US" dirty="0"/>
              <a:t>-</a:t>
            </a:r>
            <a:r>
              <a:rPr lang="en-US" i="1" dirty="0"/>
              <a:t>Traditionalists</a:t>
            </a:r>
            <a:r>
              <a:rPr lang="en-US" dirty="0"/>
              <a:t> </a:t>
            </a:r>
            <a:r>
              <a:rPr lang="en-US" dirty="0" err="1"/>
              <a:t>adı</a:t>
            </a:r>
            <a:r>
              <a:rPr lang="en-US" dirty="0"/>
              <a:t> </a:t>
            </a:r>
            <a:r>
              <a:rPr lang="en-US" dirty="0" err="1"/>
              <a:t>verilmektedir</a:t>
            </a:r>
            <a:r>
              <a:rPr lang="en-US" dirty="0"/>
              <a:t>) </a:t>
            </a:r>
            <a:r>
              <a:rPr lang="en-US" dirty="0" err="1"/>
              <a:t>daha</a:t>
            </a:r>
            <a:r>
              <a:rPr lang="en-US" dirty="0"/>
              <a:t> liberal </a:t>
            </a:r>
            <a:r>
              <a:rPr lang="en-US" dirty="0" err="1"/>
              <a:t>çizgideki</a:t>
            </a:r>
            <a:r>
              <a:rPr lang="en-US" dirty="0"/>
              <a:t> Hugh Gaitskell </a:t>
            </a:r>
            <a:r>
              <a:rPr lang="en-US" dirty="0" err="1"/>
              <a:t>destekçisi</a:t>
            </a:r>
            <a:r>
              <a:rPr lang="en-US" dirty="0"/>
              <a:t> </a:t>
            </a:r>
            <a:r>
              <a:rPr lang="en-US" dirty="0" err="1"/>
              <a:t>olan</a:t>
            </a:r>
            <a:r>
              <a:rPr lang="en-US" dirty="0"/>
              <a:t> “</a:t>
            </a:r>
            <a:r>
              <a:rPr lang="en-US" i="1" dirty="0" err="1"/>
              <a:t>Revionists</a:t>
            </a:r>
            <a:r>
              <a:rPr lang="en-US" dirty="0"/>
              <a:t>” (</a:t>
            </a:r>
            <a:r>
              <a:rPr lang="en-US" dirty="0" err="1"/>
              <a:t>Revizyonistler</a:t>
            </a:r>
            <a:r>
              <a:rPr lang="en-US" dirty="0"/>
              <a:t>) </a:t>
            </a:r>
            <a:r>
              <a:rPr lang="en-US" dirty="0" err="1"/>
              <a:t>grubu</a:t>
            </a:r>
            <a:r>
              <a:rPr lang="en-US" dirty="0"/>
              <a:t> (</a:t>
            </a:r>
            <a:r>
              <a:rPr lang="en-US" dirty="0" err="1"/>
              <a:t>bu</a:t>
            </a:r>
            <a:r>
              <a:rPr lang="en-US" dirty="0"/>
              <a:t> </a:t>
            </a:r>
            <a:r>
              <a:rPr lang="en-US" dirty="0" err="1"/>
              <a:t>gruba</a:t>
            </a:r>
            <a:r>
              <a:rPr lang="en-US" dirty="0"/>
              <a:t> </a:t>
            </a:r>
            <a:r>
              <a:rPr lang="en-US" dirty="0" err="1"/>
              <a:t>bazı</a:t>
            </a:r>
            <a:r>
              <a:rPr lang="en-US" dirty="0"/>
              <a:t> </a:t>
            </a:r>
            <a:r>
              <a:rPr lang="en-US" dirty="0" err="1"/>
              <a:t>kaynaklarda</a:t>
            </a:r>
            <a:r>
              <a:rPr lang="en-US" dirty="0"/>
              <a:t> </a:t>
            </a:r>
            <a:r>
              <a:rPr lang="en-US" dirty="0" err="1"/>
              <a:t>Modernleşmeciler</a:t>
            </a:r>
            <a:r>
              <a:rPr lang="en-US" dirty="0"/>
              <a:t>-</a:t>
            </a:r>
            <a:r>
              <a:rPr lang="en-US" i="1" dirty="0"/>
              <a:t>Modernizers</a:t>
            </a:r>
            <a:r>
              <a:rPr lang="en-US" dirty="0"/>
              <a:t> </a:t>
            </a:r>
            <a:r>
              <a:rPr lang="en-US" dirty="0" err="1"/>
              <a:t>olarak</a:t>
            </a:r>
            <a:r>
              <a:rPr lang="en-US" dirty="0"/>
              <a:t> </a:t>
            </a:r>
            <a:r>
              <a:rPr lang="en-US" dirty="0" err="1"/>
              <a:t>işaret</a:t>
            </a:r>
            <a:r>
              <a:rPr lang="en-US" dirty="0"/>
              <a:t> </a:t>
            </a:r>
            <a:r>
              <a:rPr lang="en-US" dirty="0" err="1"/>
              <a:t>edilmektedir</a:t>
            </a:r>
            <a:r>
              <a:rPr lang="en-US" dirty="0"/>
              <a:t>) </a:t>
            </a:r>
            <a:r>
              <a:rPr lang="en-US" dirty="0" err="1"/>
              <a:t>arasındaki</a:t>
            </a:r>
            <a:r>
              <a:rPr lang="en-US" dirty="0"/>
              <a:t> </a:t>
            </a:r>
            <a:r>
              <a:rPr lang="en-US" dirty="0" err="1"/>
              <a:t>ideolojik</a:t>
            </a:r>
            <a:r>
              <a:rPr lang="en-US" dirty="0"/>
              <a:t> </a:t>
            </a:r>
            <a:r>
              <a:rPr lang="en-US" dirty="0" err="1"/>
              <a:t>zıtlaşma</a:t>
            </a:r>
            <a:r>
              <a:rPr lang="en-US" dirty="0"/>
              <a:t> </a:t>
            </a:r>
            <a:r>
              <a:rPr lang="en-US" dirty="0" err="1"/>
              <a:t>ile</a:t>
            </a:r>
            <a:r>
              <a:rPr lang="en-US" dirty="0"/>
              <a:t> </a:t>
            </a:r>
            <a:r>
              <a:rPr lang="en-US" dirty="0" err="1"/>
              <a:t>başlayan</a:t>
            </a:r>
            <a:r>
              <a:rPr lang="en-US" dirty="0"/>
              <a:t> </a:t>
            </a:r>
            <a:r>
              <a:rPr lang="en-US" dirty="0" err="1"/>
              <a:t>bu</a:t>
            </a:r>
            <a:r>
              <a:rPr lang="en-US" dirty="0"/>
              <a:t> </a:t>
            </a:r>
            <a:r>
              <a:rPr lang="en-US" dirty="0" err="1"/>
              <a:t>ikili</a:t>
            </a:r>
            <a:r>
              <a:rPr lang="en-US" dirty="0"/>
              <a:t> </a:t>
            </a:r>
            <a:r>
              <a:rPr lang="en-US" dirty="0" err="1"/>
              <a:t>yapı</a:t>
            </a:r>
            <a:r>
              <a:rPr lang="en-US" dirty="0"/>
              <a:t>, </a:t>
            </a:r>
            <a:r>
              <a:rPr lang="en-US" dirty="0" err="1"/>
              <a:t>günümüze</a:t>
            </a:r>
            <a:r>
              <a:rPr lang="en-US" dirty="0"/>
              <a:t> </a:t>
            </a:r>
            <a:r>
              <a:rPr lang="en-US" dirty="0" err="1"/>
              <a:t>kadar</a:t>
            </a:r>
            <a:r>
              <a:rPr lang="en-US" dirty="0"/>
              <a:t> bile </a:t>
            </a:r>
            <a:r>
              <a:rPr lang="en-US" dirty="0" err="1"/>
              <a:t>devam</a:t>
            </a:r>
            <a:r>
              <a:rPr lang="en-US" dirty="0"/>
              <a:t> </a:t>
            </a:r>
            <a:r>
              <a:rPr lang="en-US" dirty="0" err="1"/>
              <a:t>etmiş</a:t>
            </a:r>
            <a:r>
              <a:rPr lang="en-US" dirty="0"/>
              <a:t> </a:t>
            </a:r>
            <a:r>
              <a:rPr lang="en-US" dirty="0" err="1"/>
              <a:t>ve</a:t>
            </a:r>
            <a:r>
              <a:rPr lang="en-US" dirty="0"/>
              <a:t> </a:t>
            </a:r>
            <a:r>
              <a:rPr lang="en-US" b="1" dirty="0" err="1">
                <a:solidFill>
                  <a:srgbClr val="C00000"/>
                </a:solidFill>
              </a:rPr>
              <a:t>parti</a:t>
            </a:r>
            <a:r>
              <a:rPr lang="en-US" b="1" dirty="0">
                <a:solidFill>
                  <a:srgbClr val="C00000"/>
                </a:solidFill>
              </a:rPr>
              <a:t> </a:t>
            </a:r>
            <a:r>
              <a:rPr lang="en-US" b="1" dirty="0" err="1">
                <a:solidFill>
                  <a:srgbClr val="C00000"/>
                </a:solidFill>
              </a:rPr>
              <a:t>içerisinde</a:t>
            </a:r>
            <a:r>
              <a:rPr lang="en-US" b="1" dirty="0">
                <a:solidFill>
                  <a:srgbClr val="C00000"/>
                </a:solidFill>
              </a:rPr>
              <a:t> </a:t>
            </a:r>
            <a:r>
              <a:rPr lang="en-US" b="1" dirty="0" err="1">
                <a:solidFill>
                  <a:srgbClr val="C00000"/>
                </a:solidFill>
              </a:rPr>
              <a:t>hep</a:t>
            </a:r>
            <a:r>
              <a:rPr lang="en-US" b="1" dirty="0">
                <a:solidFill>
                  <a:srgbClr val="C00000"/>
                </a:solidFill>
              </a:rPr>
              <a:t> </a:t>
            </a:r>
            <a:r>
              <a:rPr lang="en-US" b="1" dirty="0" err="1">
                <a:solidFill>
                  <a:srgbClr val="C00000"/>
                </a:solidFill>
              </a:rPr>
              <a:t>daha</a:t>
            </a:r>
            <a:r>
              <a:rPr lang="en-US" b="1" dirty="0">
                <a:solidFill>
                  <a:srgbClr val="C00000"/>
                </a:solidFill>
              </a:rPr>
              <a:t> </a:t>
            </a:r>
            <a:r>
              <a:rPr lang="en-US" b="1" dirty="0" err="1">
                <a:solidFill>
                  <a:srgbClr val="C00000"/>
                </a:solidFill>
              </a:rPr>
              <a:t>soldaki</a:t>
            </a:r>
            <a:r>
              <a:rPr lang="en-US" b="1" dirty="0">
                <a:solidFill>
                  <a:srgbClr val="C00000"/>
                </a:solidFill>
              </a:rPr>
              <a:t> </a:t>
            </a:r>
            <a:r>
              <a:rPr lang="en-US" b="1" dirty="0" err="1">
                <a:solidFill>
                  <a:srgbClr val="C00000"/>
                </a:solidFill>
              </a:rPr>
              <a:t>bir</a:t>
            </a:r>
            <a:r>
              <a:rPr lang="en-US" b="1" dirty="0">
                <a:solidFill>
                  <a:srgbClr val="C00000"/>
                </a:solidFill>
              </a:rPr>
              <a:t> </a:t>
            </a:r>
            <a:r>
              <a:rPr lang="en-US" b="1" dirty="0" err="1">
                <a:solidFill>
                  <a:srgbClr val="C00000"/>
                </a:solidFill>
              </a:rPr>
              <a:t>kanatla</a:t>
            </a:r>
            <a:r>
              <a:rPr lang="en-US" b="1" dirty="0">
                <a:solidFill>
                  <a:srgbClr val="C00000"/>
                </a:solidFill>
              </a:rPr>
              <a:t> </a:t>
            </a:r>
            <a:r>
              <a:rPr lang="en-US" b="1" dirty="0" err="1">
                <a:solidFill>
                  <a:srgbClr val="C00000"/>
                </a:solidFill>
              </a:rPr>
              <a:t>daha</a:t>
            </a:r>
            <a:r>
              <a:rPr lang="en-US" b="1" dirty="0">
                <a:solidFill>
                  <a:srgbClr val="C00000"/>
                </a:solidFill>
              </a:rPr>
              <a:t> </a:t>
            </a:r>
            <a:r>
              <a:rPr lang="en-US" b="1" dirty="0" err="1">
                <a:solidFill>
                  <a:srgbClr val="C00000"/>
                </a:solidFill>
              </a:rPr>
              <a:t>merkezdeki</a:t>
            </a:r>
            <a:r>
              <a:rPr lang="en-US" b="1" dirty="0">
                <a:solidFill>
                  <a:srgbClr val="C00000"/>
                </a:solidFill>
              </a:rPr>
              <a:t> </a:t>
            </a:r>
            <a:r>
              <a:rPr lang="en-US" b="1" dirty="0" err="1">
                <a:solidFill>
                  <a:srgbClr val="C00000"/>
                </a:solidFill>
              </a:rPr>
              <a:t>bir</a:t>
            </a:r>
            <a:r>
              <a:rPr lang="en-US" b="1" dirty="0">
                <a:solidFill>
                  <a:srgbClr val="C00000"/>
                </a:solidFill>
              </a:rPr>
              <a:t> </a:t>
            </a:r>
            <a:r>
              <a:rPr lang="en-US" b="1" dirty="0" err="1">
                <a:solidFill>
                  <a:srgbClr val="C00000"/>
                </a:solidFill>
              </a:rPr>
              <a:t>kanat</a:t>
            </a:r>
            <a:r>
              <a:rPr lang="en-US" b="1" dirty="0">
                <a:solidFill>
                  <a:srgbClr val="C00000"/>
                </a:solidFill>
              </a:rPr>
              <a:t> </a:t>
            </a:r>
            <a:r>
              <a:rPr lang="en-US" b="1" dirty="0" err="1">
                <a:solidFill>
                  <a:srgbClr val="C00000"/>
                </a:solidFill>
              </a:rPr>
              <a:t>arasında</a:t>
            </a:r>
            <a:r>
              <a:rPr lang="en-US" b="1" dirty="0">
                <a:solidFill>
                  <a:srgbClr val="C00000"/>
                </a:solidFill>
              </a:rPr>
              <a:t> </a:t>
            </a:r>
            <a:r>
              <a:rPr lang="en-US" b="1" dirty="0" err="1">
                <a:solidFill>
                  <a:srgbClr val="C00000"/>
                </a:solidFill>
              </a:rPr>
              <a:t>rekabet</a:t>
            </a:r>
            <a:r>
              <a:rPr lang="en-US" b="1" dirty="0">
                <a:solidFill>
                  <a:srgbClr val="C00000"/>
                </a:solidFill>
              </a:rPr>
              <a:t> </a:t>
            </a:r>
            <a:r>
              <a:rPr lang="en-US" b="1" dirty="0" err="1">
                <a:solidFill>
                  <a:srgbClr val="C00000"/>
                </a:solidFill>
              </a:rPr>
              <a:t>varolagelmiştir</a:t>
            </a:r>
            <a:r>
              <a:rPr lang="en-US" b="1" dirty="0">
                <a:solidFill>
                  <a:srgbClr val="C00000"/>
                </a:solidFill>
              </a:rPr>
              <a:t>. </a:t>
            </a:r>
            <a:endParaRPr lang="tr-TR" b="1" dirty="0" smtClean="0">
              <a:solidFill>
                <a:srgbClr val="C00000"/>
              </a:solidFill>
            </a:endParaRPr>
          </a:p>
          <a:p>
            <a:pPr algn="just"/>
            <a:r>
              <a:rPr lang="en-US" b="1" dirty="0" err="1" smtClean="0">
                <a:solidFill>
                  <a:srgbClr val="C00000"/>
                </a:solidFill>
              </a:rPr>
              <a:t>Güncel</a:t>
            </a:r>
            <a:r>
              <a:rPr lang="en-US" b="1" dirty="0" smtClean="0">
                <a:solidFill>
                  <a:srgbClr val="C00000"/>
                </a:solidFill>
              </a:rPr>
              <a:t> </a:t>
            </a:r>
            <a:r>
              <a:rPr lang="en-US" b="1" dirty="0" err="1">
                <a:solidFill>
                  <a:srgbClr val="C00000"/>
                </a:solidFill>
              </a:rPr>
              <a:t>bir</a:t>
            </a:r>
            <a:r>
              <a:rPr lang="en-US" b="1" dirty="0">
                <a:solidFill>
                  <a:srgbClr val="C00000"/>
                </a:solidFill>
              </a:rPr>
              <a:t> </a:t>
            </a:r>
            <a:r>
              <a:rPr lang="en-US" b="1" dirty="0" err="1">
                <a:solidFill>
                  <a:srgbClr val="C00000"/>
                </a:solidFill>
              </a:rPr>
              <a:t>değerlendirme</a:t>
            </a:r>
            <a:r>
              <a:rPr lang="en-US" b="1" dirty="0">
                <a:solidFill>
                  <a:srgbClr val="C00000"/>
                </a:solidFill>
              </a:rPr>
              <a:t> </a:t>
            </a:r>
            <a:r>
              <a:rPr lang="en-US" b="1" dirty="0" err="1">
                <a:solidFill>
                  <a:srgbClr val="C00000"/>
                </a:solidFill>
              </a:rPr>
              <a:t>yapmak</a:t>
            </a:r>
            <a:r>
              <a:rPr lang="en-US" b="1" dirty="0">
                <a:solidFill>
                  <a:srgbClr val="C00000"/>
                </a:solidFill>
              </a:rPr>
              <a:t> </a:t>
            </a:r>
            <a:r>
              <a:rPr lang="en-US" b="1" dirty="0" err="1">
                <a:solidFill>
                  <a:srgbClr val="C00000"/>
                </a:solidFill>
              </a:rPr>
              <a:t>gerekirse</a:t>
            </a:r>
            <a:r>
              <a:rPr lang="en-US" b="1" dirty="0">
                <a:solidFill>
                  <a:srgbClr val="C00000"/>
                </a:solidFill>
              </a:rPr>
              <a:t>; </a:t>
            </a:r>
            <a:r>
              <a:rPr lang="en-US" b="1" dirty="0" err="1">
                <a:solidFill>
                  <a:srgbClr val="C00000"/>
                </a:solidFill>
              </a:rPr>
              <a:t>partinin</a:t>
            </a:r>
            <a:r>
              <a:rPr lang="en-US" b="1" dirty="0">
                <a:solidFill>
                  <a:srgbClr val="C00000"/>
                </a:solidFill>
              </a:rPr>
              <a:t> </a:t>
            </a:r>
            <a:r>
              <a:rPr lang="en-US" b="1" dirty="0" err="1">
                <a:solidFill>
                  <a:srgbClr val="C00000"/>
                </a:solidFill>
              </a:rPr>
              <a:t>daha</a:t>
            </a:r>
            <a:r>
              <a:rPr lang="en-US" b="1" dirty="0">
                <a:solidFill>
                  <a:srgbClr val="C00000"/>
                </a:solidFill>
              </a:rPr>
              <a:t> liberal </a:t>
            </a:r>
            <a:r>
              <a:rPr lang="en-US" b="1" dirty="0" err="1">
                <a:solidFill>
                  <a:srgbClr val="C00000"/>
                </a:solidFill>
              </a:rPr>
              <a:t>olan</a:t>
            </a:r>
            <a:r>
              <a:rPr lang="en-US" b="1" dirty="0">
                <a:solidFill>
                  <a:srgbClr val="C00000"/>
                </a:solidFill>
              </a:rPr>
              <a:t> “</a:t>
            </a:r>
            <a:r>
              <a:rPr lang="en-US" b="1" dirty="0" err="1">
                <a:solidFill>
                  <a:srgbClr val="C00000"/>
                </a:solidFill>
              </a:rPr>
              <a:t>merkez</a:t>
            </a:r>
            <a:r>
              <a:rPr lang="en-US" b="1" dirty="0">
                <a:solidFill>
                  <a:srgbClr val="C00000"/>
                </a:solidFill>
              </a:rPr>
              <a:t>” </a:t>
            </a:r>
            <a:r>
              <a:rPr lang="en-US" b="1" dirty="0" err="1">
                <a:solidFill>
                  <a:srgbClr val="C00000"/>
                </a:solidFill>
              </a:rPr>
              <a:t>kanadını</a:t>
            </a:r>
            <a:r>
              <a:rPr lang="en-US" b="1" dirty="0">
                <a:solidFill>
                  <a:srgbClr val="C00000"/>
                </a:solidFill>
              </a:rPr>
              <a:t> Tony Blair </a:t>
            </a:r>
            <a:r>
              <a:rPr lang="en-US" b="1" dirty="0" err="1">
                <a:solidFill>
                  <a:srgbClr val="C00000"/>
                </a:solidFill>
              </a:rPr>
              <a:t>çizgisini</a:t>
            </a:r>
            <a:r>
              <a:rPr lang="en-US" b="1" dirty="0">
                <a:solidFill>
                  <a:srgbClr val="C00000"/>
                </a:solidFill>
              </a:rPr>
              <a:t> </a:t>
            </a:r>
            <a:r>
              <a:rPr lang="en-US" b="1" dirty="0" err="1">
                <a:solidFill>
                  <a:srgbClr val="C00000"/>
                </a:solidFill>
              </a:rPr>
              <a:t>savunan</a:t>
            </a:r>
            <a:r>
              <a:rPr lang="en-US" b="1" dirty="0">
                <a:solidFill>
                  <a:srgbClr val="C00000"/>
                </a:solidFill>
              </a:rPr>
              <a:t> </a:t>
            </a:r>
            <a:r>
              <a:rPr lang="en-US" b="1" dirty="0" err="1">
                <a:solidFill>
                  <a:srgbClr val="C00000"/>
                </a:solidFill>
              </a:rPr>
              <a:t>Blairciler</a:t>
            </a:r>
            <a:r>
              <a:rPr lang="en-US" b="1" dirty="0">
                <a:solidFill>
                  <a:srgbClr val="C00000"/>
                </a:solidFill>
              </a:rPr>
              <a:t> (</a:t>
            </a:r>
            <a:r>
              <a:rPr lang="en-US" b="1" i="1" dirty="0">
                <a:solidFill>
                  <a:srgbClr val="C00000"/>
                </a:solidFill>
              </a:rPr>
              <a:t>Blairites</a:t>
            </a:r>
            <a:r>
              <a:rPr lang="en-US" b="1" dirty="0">
                <a:solidFill>
                  <a:srgbClr val="C00000"/>
                </a:solidFill>
              </a:rPr>
              <a:t>), </a:t>
            </a:r>
            <a:r>
              <a:rPr lang="en-US" b="1" dirty="0" err="1">
                <a:solidFill>
                  <a:srgbClr val="C00000"/>
                </a:solidFill>
              </a:rPr>
              <a:t>sosyalist</a:t>
            </a:r>
            <a:r>
              <a:rPr lang="en-US" b="1" dirty="0">
                <a:solidFill>
                  <a:srgbClr val="C00000"/>
                </a:solidFill>
              </a:rPr>
              <a:t> </a:t>
            </a:r>
            <a:r>
              <a:rPr lang="en-US" b="1" dirty="0" err="1">
                <a:solidFill>
                  <a:srgbClr val="C00000"/>
                </a:solidFill>
              </a:rPr>
              <a:t>çizgideki</a:t>
            </a:r>
            <a:r>
              <a:rPr lang="en-US" b="1" dirty="0">
                <a:solidFill>
                  <a:srgbClr val="C00000"/>
                </a:solidFill>
              </a:rPr>
              <a:t> “sol” </a:t>
            </a:r>
            <a:r>
              <a:rPr lang="en-US" b="1" dirty="0" err="1">
                <a:solidFill>
                  <a:srgbClr val="C00000"/>
                </a:solidFill>
              </a:rPr>
              <a:t>kanadını</a:t>
            </a:r>
            <a:r>
              <a:rPr lang="en-US" b="1" dirty="0">
                <a:solidFill>
                  <a:srgbClr val="C00000"/>
                </a:solidFill>
              </a:rPr>
              <a:t> </a:t>
            </a:r>
            <a:r>
              <a:rPr lang="en-US" b="1" dirty="0" err="1">
                <a:solidFill>
                  <a:srgbClr val="C00000"/>
                </a:solidFill>
              </a:rPr>
              <a:t>ise</a:t>
            </a:r>
            <a:r>
              <a:rPr lang="en-US" b="1" dirty="0">
                <a:solidFill>
                  <a:srgbClr val="C00000"/>
                </a:solidFill>
              </a:rPr>
              <a:t> </a:t>
            </a:r>
            <a:r>
              <a:rPr lang="en-US" b="1" dirty="0" err="1">
                <a:solidFill>
                  <a:srgbClr val="C00000"/>
                </a:solidFill>
              </a:rPr>
              <a:t>Corbynciler</a:t>
            </a:r>
            <a:r>
              <a:rPr lang="en-US" b="1" dirty="0">
                <a:solidFill>
                  <a:srgbClr val="C00000"/>
                </a:solidFill>
              </a:rPr>
              <a:t> (</a:t>
            </a:r>
            <a:r>
              <a:rPr lang="en-US" b="1" i="1" dirty="0" err="1">
                <a:solidFill>
                  <a:srgbClr val="C00000"/>
                </a:solidFill>
              </a:rPr>
              <a:t>Corbynistas</a:t>
            </a:r>
            <a:r>
              <a:rPr lang="en-US" b="1" dirty="0">
                <a:solidFill>
                  <a:srgbClr val="C00000"/>
                </a:solidFill>
              </a:rPr>
              <a:t>) </a:t>
            </a:r>
            <a:r>
              <a:rPr lang="en-US" b="1" dirty="0" err="1" smtClean="0">
                <a:solidFill>
                  <a:srgbClr val="C00000"/>
                </a:solidFill>
              </a:rPr>
              <a:t>savunmaktadır</a:t>
            </a:r>
            <a:r>
              <a:rPr lang="en-US" dirty="0" smtClean="0"/>
              <a:t>.</a:t>
            </a:r>
            <a:r>
              <a:rPr lang="en-US" dirty="0"/>
              <a:t> </a:t>
            </a:r>
            <a:endParaRPr lang="tr-TR" dirty="0" smtClean="0"/>
          </a:p>
          <a:p>
            <a:pPr algn="just"/>
            <a:r>
              <a:rPr lang="en-US" b="1" dirty="0" smtClean="0">
                <a:solidFill>
                  <a:srgbClr val="C00000"/>
                </a:solidFill>
              </a:rPr>
              <a:t>Sol </a:t>
            </a:r>
            <a:r>
              <a:rPr lang="en-US" b="1" dirty="0" err="1">
                <a:solidFill>
                  <a:srgbClr val="C00000"/>
                </a:solidFill>
              </a:rPr>
              <a:t>kanadın</a:t>
            </a:r>
            <a:r>
              <a:rPr lang="en-US" b="1" dirty="0">
                <a:solidFill>
                  <a:srgbClr val="C00000"/>
                </a:solidFill>
              </a:rPr>
              <a:t> </a:t>
            </a:r>
            <a:r>
              <a:rPr lang="en-US" b="1" dirty="0" err="1">
                <a:solidFill>
                  <a:srgbClr val="C00000"/>
                </a:solidFill>
              </a:rPr>
              <a:t>destekçisi</a:t>
            </a:r>
            <a:r>
              <a:rPr lang="en-US" b="1" dirty="0">
                <a:solidFill>
                  <a:srgbClr val="C00000"/>
                </a:solidFill>
              </a:rPr>
              <a:t> </a:t>
            </a:r>
            <a:r>
              <a:rPr lang="en-US" b="1" dirty="0" err="1">
                <a:solidFill>
                  <a:srgbClr val="C00000"/>
                </a:solidFill>
              </a:rPr>
              <a:t>geleneksel</a:t>
            </a:r>
            <a:r>
              <a:rPr lang="en-US" b="1" dirty="0">
                <a:solidFill>
                  <a:srgbClr val="C00000"/>
                </a:solidFill>
              </a:rPr>
              <a:t> </a:t>
            </a:r>
            <a:r>
              <a:rPr lang="en-US" b="1" dirty="0" err="1">
                <a:solidFill>
                  <a:srgbClr val="C00000"/>
                </a:solidFill>
              </a:rPr>
              <a:t>olarak</a:t>
            </a:r>
            <a:r>
              <a:rPr lang="en-US" b="1" dirty="0">
                <a:solidFill>
                  <a:srgbClr val="C00000"/>
                </a:solidFill>
              </a:rPr>
              <a:t> </a:t>
            </a:r>
            <a:r>
              <a:rPr lang="en-US" b="1" dirty="0" err="1">
                <a:solidFill>
                  <a:srgbClr val="C00000"/>
                </a:solidFill>
              </a:rPr>
              <a:t>işçi</a:t>
            </a:r>
            <a:r>
              <a:rPr lang="en-US" b="1" dirty="0">
                <a:solidFill>
                  <a:srgbClr val="C00000"/>
                </a:solidFill>
              </a:rPr>
              <a:t> </a:t>
            </a:r>
            <a:r>
              <a:rPr lang="en-US" b="1" dirty="0" err="1">
                <a:solidFill>
                  <a:srgbClr val="C00000"/>
                </a:solidFill>
              </a:rPr>
              <a:t>sendikaları</a:t>
            </a:r>
            <a:r>
              <a:rPr lang="en-US" b="1" dirty="0">
                <a:solidFill>
                  <a:srgbClr val="C00000"/>
                </a:solidFill>
              </a:rPr>
              <a:t> </a:t>
            </a:r>
            <a:r>
              <a:rPr lang="en-US" b="1" dirty="0" err="1">
                <a:solidFill>
                  <a:srgbClr val="C00000"/>
                </a:solidFill>
              </a:rPr>
              <a:t>üyeleri</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temsilcileriyken</a:t>
            </a:r>
            <a:r>
              <a:rPr lang="en-US" b="1" dirty="0">
                <a:solidFill>
                  <a:srgbClr val="C00000"/>
                </a:solidFill>
              </a:rPr>
              <a:t>, </a:t>
            </a:r>
            <a:r>
              <a:rPr lang="en-US" b="1" dirty="0" err="1">
                <a:solidFill>
                  <a:srgbClr val="C00000"/>
                </a:solidFill>
              </a:rPr>
              <a:t>merkez</a:t>
            </a:r>
            <a:r>
              <a:rPr lang="en-US" b="1" dirty="0">
                <a:solidFill>
                  <a:srgbClr val="C00000"/>
                </a:solidFill>
              </a:rPr>
              <a:t> </a:t>
            </a:r>
            <a:r>
              <a:rPr lang="en-US" b="1" dirty="0" err="1">
                <a:solidFill>
                  <a:srgbClr val="C00000"/>
                </a:solidFill>
              </a:rPr>
              <a:t>kanadı</a:t>
            </a:r>
            <a:r>
              <a:rPr lang="en-US" b="1" dirty="0">
                <a:solidFill>
                  <a:srgbClr val="C00000"/>
                </a:solidFill>
              </a:rPr>
              <a:t> </a:t>
            </a:r>
            <a:r>
              <a:rPr lang="en-US" b="1" dirty="0" err="1">
                <a:solidFill>
                  <a:srgbClr val="C00000"/>
                </a:solidFill>
              </a:rPr>
              <a:t>daha</a:t>
            </a:r>
            <a:r>
              <a:rPr lang="en-US" b="1" dirty="0">
                <a:solidFill>
                  <a:srgbClr val="C00000"/>
                </a:solidFill>
              </a:rPr>
              <a:t> </a:t>
            </a:r>
            <a:r>
              <a:rPr lang="en-US" b="1" dirty="0" err="1">
                <a:solidFill>
                  <a:srgbClr val="C00000"/>
                </a:solidFill>
              </a:rPr>
              <a:t>çok</a:t>
            </a:r>
            <a:r>
              <a:rPr lang="en-US" b="1" dirty="0">
                <a:solidFill>
                  <a:srgbClr val="C00000"/>
                </a:solidFill>
              </a:rPr>
              <a:t> </a:t>
            </a:r>
            <a:r>
              <a:rPr lang="en-US" b="1" dirty="0" err="1">
                <a:solidFill>
                  <a:srgbClr val="C00000"/>
                </a:solidFill>
              </a:rPr>
              <a:t>ortak</a:t>
            </a:r>
            <a:r>
              <a:rPr lang="en-US" b="1" dirty="0">
                <a:solidFill>
                  <a:srgbClr val="C00000"/>
                </a:solidFill>
              </a:rPr>
              <a:t> </a:t>
            </a:r>
            <a:r>
              <a:rPr lang="en-US" b="1" dirty="0" err="1">
                <a:solidFill>
                  <a:srgbClr val="C00000"/>
                </a:solidFill>
              </a:rPr>
              <a:t>sınıflar</a:t>
            </a:r>
            <a:r>
              <a:rPr lang="en-US" b="1" dirty="0">
                <a:solidFill>
                  <a:srgbClr val="C00000"/>
                </a:solidFill>
              </a:rPr>
              <a:t> </a:t>
            </a:r>
            <a:r>
              <a:rPr lang="en-US" b="1" dirty="0" err="1">
                <a:solidFill>
                  <a:srgbClr val="C00000"/>
                </a:solidFill>
              </a:rPr>
              <a:t>desteklemektedir</a:t>
            </a:r>
            <a:r>
              <a:rPr lang="en-US" b="1" dirty="0">
                <a:solidFill>
                  <a:srgbClr val="C00000"/>
                </a:solidFill>
              </a:rPr>
              <a:t>. </a:t>
            </a:r>
            <a:endParaRPr lang="tr-TR" b="1" dirty="0" smtClean="0">
              <a:solidFill>
                <a:srgbClr val="C00000"/>
              </a:solidFill>
            </a:endParaRPr>
          </a:p>
          <a:p>
            <a:pPr algn="just"/>
            <a:r>
              <a:rPr lang="en-US" dirty="0" err="1" smtClean="0"/>
              <a:t>Partinin</a:t>
            </a:r>
            <a:r>
              <a:rPr lang="en-US" dirty="0" smtClean="0"/>
              <a:t> </a:t>
            </a:r>
            <a:r>
              <a:rPr lang="en-US" dirty="0" err="1"/>
              <a:t>seçmen</a:t>
            </a:r>
            <a:r>
              <a:rPr lang="en-US" dirty="0"/>
              <a:t> </a:t>
            </a:r>
            <a:r>
              <a:rPr lang="en-US" dirty="0" err="1"/>
              <a:t>tabanına</a:t>
            </a:r>
            <a:r>
              <a:rPr lang="en-US" dirty="0"/>
              <a:t> </a:t>
            </a:r>
            <a:r>
              <a:rPr lang="en-US" dirty="0" err="1"/>
              <a:t>bakıldığındaysa</a:t>
            </a:r>
            <a:r>
              <a:rPr lang="en-US" dirty="0"/>
              <a:t>; </a:t>
            </a:r>
            <a:r>
              <a:rPr lang="en-US" dirty="0" err="1"/>
              <a:t>halen</a:t>
            </a:r>
            <a:r>
              <a:rPr lang="en-US" dirty="0"/>
              <a:t> </a:t>
            </a:r>
            <a:r>
              <a:rPr lang="en-US" dirty="0" err="1"/>
              <a:t>seçmenlerin</a:t>
            </a:r>
            <a:r>
              <a:rPr lang="en-US" dirty="0"/>
              <a:t> 2/3’ünün </a:t>
            </a:r>
            <a:r>
              <a:rPr lang="en-US" dirty="0" err="1"/>
              <a:t>mavi</a:t>
            </a:r>
            <a:r>
              <a:rPr lang="en-US" dirty="0"/>
              <a:t> </a:t>
            </a:r>
            <a:r>
              <a:rPr lang="en-US" dirty="0" err="1"/>
              <a:t>yakalı</a:t>
            </a:r>
            <a:r>
              <a:rPr lang="en-US" dirty="0"/>
              <a:t> </a:t>
            </a:r>
            <a:r>
              <a:rPr lang="en-US" dirty="0" err="1"/>
              <a:t>işçi</a:t>
            </a:r>
            <a:r>
              <a:rPr lang="en-US" dirty="0"/>
              <a:t> </a:t>
            </a:r>
            <a:r>
              <a:rPr lang="en-US" dirty="0" err="1"/>
              <a:t>sınıfı</a:t>
            </a:r>
            <a:r>
              <a:rPr lang="en-US" dirty="0"/>
              <a:t> </a:t>
            </a:r>
            <a:r>
              <a:rPr lang="en-US" dirty="0" err="1"/>
              <a:t>mensuplarından</a:t>
            </a:r>
            <a:r>
              <a:rPr lang="en-US" dirty="0"/>
              <a:t> </a:t>
            </a:r>
            <a:r>
              <a:rPr lang="en-US" dirty="0" err="1"/>
              <a:t>oluştuğu</a:t>
            </a:r>
            <a:r>
              <a:rPr lang="en-US" dirty="0"/>
              <a:t> </a:t>
            </a:r>
            <a:r>
              <a:rPr lang="en-US" dirty="0" err="1"/>
              <a:t>ve</a:t>
            </a:r>
            <a:r>
              <a:rPr lang="en-US" dirty="0"/>
              <a:t> </a:t>
            </a:r>
            <a:r>
              <a:rPr lang="en-US" dirty="0" err="1"/>
              <a:t>bu</a:t>
            </a:r>
            <a:r>
              <a:rPr lang="en-US" dirty="0"/>
              <a:t> </a:t>
            </a:r>
            <a:r>
              <a:rPr lang="en-US" dirty="0" err="1"/>
              <a:t>nedenle</a:t>
            </a:r>
            <a:r>
              <a:rPr lang="en-US" dirty="0"/>
              <a:t> </a:t>
            </a:r>
            <a:r>
              <a:rPr lang="en-US" dirty="0" err="1"/>
              <a:t>partinin</a:t>
            </a:r>
            <a:r>
              <a:rPr lang="en-US" dirty="0"/>
              <a:t> sol </a:t>
            </a:r>
            <a:r>
              <a:rPr lang="en-US" dirty="0" err="1"/>
              <a:t>politikalara</a:t>
            </a:r>
            <a:r>
              <a:rPr lang="en-US" dirty="0"/>
              <a:t> </a:t>
            </a:r>
            <a:r>
              <a:rPr lang="en-US" dirty="0" err="1"/>
              <a:t>tamamen</a:t>
            </a:r>
            <a:r>
              <a:rPr lang="en-US" dirty="0"/>
              <a:t> </a:t>
            </a:r>
            <a:r>
              <a:rPr lang="en-US" dirty="0" err="1"/>
              <a:t>sırt</a:t>
            </a:r>
            <a:r>
              <a:rPr lang="en-US" dirty="0"/>
              <a:t> </a:t>
            </a:r>
            <a:r>
              <a:rPr lang="en-US" dirty="0" err="1"/>
              <a:t>çevirmesinin</a:t>
            </a:r>
            <a:r>
              <a:rPr lang="en-US" dirty="0"/>
              <a:t> </a:t>
            </a:r>
            <a:r>
              <a:rPr lang="en-US" dirty="0" err="1"/>
              <a:t>sandıkta</a:t>
            </a:r>
            <a:r>
              <a:rPr lang="en-US" dirty="0"/>
              <a:t> </a:t>
            </a:r>
            <a:r>
              <a:rPr lang="en-US" dirty="0" err="1"/>
              <a:t>başarı</a:t>
            </a:r>
            <a:r>
              <a:rPr lang="en-US" dirty="0"/>
              <a:t> </a:t>
            </a:r>
            <a:r>
              <a:rPr lang="en-US" dirty="0" err="1"/>
              <a:t>anlamında</a:t>
            </a:r>
            <a:r>
              <a:rPr lang="en-US" dirty="0"/>
              <a:t> </a:t>
            </a:r>
            <a:r>
              <a:rPr lang="en-US" dirty="0" err="1"/>
              <a:t>sorun</a:t>
            </a:r>
            <a:r>
              <a:rPr lang="en-US" dirty="0"/>
              <a:t> </a:t>
            </a:r>
            <a:r>
              <a:rPr lang="en-US" dirty="0" err="1"/>
              <a:t>yaratabileceği</a:t>
            </a:r>
            <a:r>
              <a:rPr lang="en-US" dirty="0"/>
              <a:t> </a:t>
            </a:r>
            <a:r>
              <a:rPr lang="en-US" dirty="0" err="1" smtClean="0"/>
              <a:t>görülmektedir</a:t>
            </a:r>
            <a:r>
              <a:rPr lang="en-US" dirty="0" smtClean="0"/>
              <a:t>.</a:t>
            </a:r>
            <a:r>
              <a:rPr lang="en-US" dirty="0"/>
              <a:t> </a:t>
            </a:r>
            <a:r>
              <a:rPr lang="en-US" dirty="0" err="1"/>
              <a:t>Ancak</a:t>
            </a:r>
            <a:r>
              <a:rPr lang="en-US" dirty="0"/>
              <a:t> </a:t>
            </a:r>
            <a:r>
              <a:rPr lang="en-US" dirty="0" err="1"/>
              <a:t>mavi</a:t>
            </a:r>
            <a:r>
              <a:rPr lang="en-US" dirty="0"/>
              <a:t> </a:t>
            </a:r>
            <a:r>
              <a:rPr lang="en-US" dirty="0" err="1"/>
              <a:t>yakalılardan</a:t>
            </a:r>
            <a:r>
              <a:rPr lang="en-US" dirty="0"/>
              <a:t> </a:t>
            </a:r>
            <a:r>
              <a:rPr lang="en-US" dirty="0" err="1"/>
              <a:t>oluşan</a:t>
            </a:r>
            <a:r>
              <a:rPr lang="en-US" dirty="0"/>
              <a:t> sol </a:t>
            </a:r>
            <a:r>
              <a:rPr lang="en-US" dirty="0" err="1"/>
              <a:t>tabanın</a:t>
            </a:r>
            <a:r>
              <a:rPr lang="en-US" dirty="0"/>
              <a:t> </a:t>
            </a:r>
            <a:r>
              <a:rPr lang="en-US" dirty="0" err="1"/>
              <a:t>ve</a:t>
            </a:r>
            <a:r>
              <a:rPr lang="en-US" dirty="0"/>
              <a:t> </a:t>
            </a:r>
            <a:r>
              <a:rPr lang="en-US" dirty="0" err="1"/>
              <a:t>orta</a:t>
            </a:r>
            <a:r>
              <a:rPr lang="en-US" dirty="0"/>
              <a:t> </a:t>
            </a:r>
            <a:r>
              <a:rPr lang="en-US" dirty="0" err="1"/>
              <a:t>sınıfların</a:t>
            </a:r>
            <a:r>
              <a:rPr lang="en-US" dirty="0"/>
              <a:t> </a:t>
            </a:r>
            <a:r>
              <a:rPr lang="en-US" dirty="0" err="1"/>
              <a:t>merkez</a:t>
            </a:r>
            <a:r>
              <a:rPr lang="en-US" dirty="0"/>
              <a:t> </a:t>
            </a:r>
            <a:r>
              <a:rPr lang="en-US" dirty="0" err="1"/>
              <a:t>grup</a:t>
            </a:r>
            <a:r>
              <a:rPr lang="en-US" dirty="0"/>
              <a:t> </a:t>
            </a:r>
            <a:r>
              <a:rPr lang="en-US" dirty="0" err="1"/>
              <a:t>liderliğinde</a:t>
            </a:r>
            <a:r>
              <a:rPr lang="en-US" dirty="0"/>
              <a:t> </a:t>
            </a:r>
            <a:r>
              <a:rPr lang="en-US" dirty="0" err="1"/>
              <a:t>bir</a:t>
            </a:r>
            <a:r>
              <a:rPr lang="en-US" dirty="0"/>
              <a:t> </a:t>
            </a:r>
            <a:r>
              <a:rPr lang="en-US" dirty="0" err="1"/>
              <a:t>yapıyı</a:t>
            </a:r>
            <a:r>
              <a:rPr lang="en-US" dirty="0"/>
              <a:t> </a:t>
            </a:r>
            <a:r>
              <a:rPr lang="en-US" dirty="0" err="1"/>
              <a:t>birlikte</a:t>
            </a:r>
            <a:r>
              <a:rPr lang="en-US" dirty="0"/>
              <a:t> </a:t>
            </a:r>
            <a:r>
              <a:rPr lang="en-US" dirty="0" err="1"/>
              <a:t>desteklemesi</a:t>
            </a:r>
            <a:r>
              <a:rPr lang="en-US" dirty="0"/>
              <a:t> de, -Tony </a:t>
            </a:r>
            <a:r>
              <a:rPr lang="en-US" dirty="0" err="1"/>
              <a:t>Blair’in</a:t>
            </a:r>
            <a:r>
              <a:rPr lang="en-US" dirty="0"/>
              <a:t> </a:t>
            </a:r>
            <a:r>
              <a:rPr lang="en-US" dirty="0" err="1"/>
              <a:t>sandık</a:t>
            </a:r>
            <a:r>
              <a:rPr lang="en-US" dirty="0"/>
              <a:t> </a:t>
            </a:r>
            <a:r>
              <a:rPr lang="en-US" dirty="0" err="1"/>
              <a:t>başarısından</a:t>
            </a:r>
            <a:r>
              <a:rPr lang="en-US" dirty="0"/>
              <a:t> </a:t>
            </a:r>
            <a:r>
              <a:rPr lang="en-US" dirty="0" err="1"/>
              <a:t>görülebileceği</a:t>
            </a:r>
            <a:r>
              <a:rPr lang="en-US" dirty="0"/>
              <a:t> </a:t>
            </a:r>
            <a:r>
              <a:rPr lang="en-US" dirty="0" err="1"/>
              <a:t>üzere</a:t>
            </a:r>
            <a:r>
              <a:rPr lang="en-US" dirty="0"/>
              <a:t>- </a:t>
            </a:r>
            <a:r>
              <a:rPr lang="en-US" dirty="0" err="1"/>
              <a:t>gayet</a:t>
            </a:r>
            <a:r>
              <a:rPr lang="en-US" dirty="0"/>
              <a:t> </a:t>
            </a:r>
            <a:r>
              <a:rPr lang="en-US" dirty="0" err="1"/>
              <a:t>mümkündür</a:t>
            </a:r>
            <a:r>
              <a:rPr lang="en-US" dirty="0"/>
              <a:t>.</a:t>
            </a:r>
          </a:p>
        </p:txBody>
      </p:sp>
      <p:pic>
        <p:nvPicPr>
          <p:cNvPr id="29698" name="Picture 2" descr="http://politikaakademisi.org/wp-content/uploads/neil-kinn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852" y="4385236"/>
            <a:ext cx="2165851" cy="138012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20</a:t>
            </a:fld>
            <a:endParaRPr lang="en-US" dirty="0"/>
          </a:p>
        </p:txBody>
      </p:sp>
    </p:spTree>
    <p:extLst>
      <p:ext uri="{BB962C8B-B14F-4D97-AF65-F5344CB8AC3E}">
        <p14:creationId xmlns:p14="http://schemas.microsoft.com/office/powerpoint/2010/main" val="2865722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1612" y="259338"/>
            <a:ext cx="9601200" cy="726500"/>
          </a:xfrm>
        </p:spPr>
        <p:txBody>
          <a:bodyPr/>
          <a:lstStyle/>
          <a:p>
            <a:r>
              <a:rPr lang="tr-TR" dirty="0" smtClean="0"/>
              <a:t>PATİ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914675"/>
              </p:ext>
            </p:extLst>
          </p:nvPr>
        </p:nvGraphicFramePr>
        <p:xfrm>
          <a:off x="1471612" y="1620254"/>
          <a:ext cx="9401176" cy="4972508"/>
        </p:xfrm>
        <a:graphic>
          <a:graphicData uri="http://schemas.openxmlformats.org/drawingml/2006/table">
            <a:tbl>
              <a:tblPr/>
              <a:tblGrid>
                <a:gridCol w="2350294">
                  <a:extLst>
                    <a:ext uri="{9D8B030D-6E8A-4147-A177-3AD203B41FA5}">
                      <a16:colId xmlns:a16="http://schemas.microsoft.com/office/drawing/2014/main" val="20000"/>
                    </a:ext>
                  </a:extLst>
                </a:gridCol>
                <a:gridCol w="204470">
                  <a:extLst>
                    <a:ext uri="{9D8B030D-6E8A-4147-A177-3AD203B41FA5}">
                      <a16:colId xmlns:a16="http://schemas.microsoft.com/office/drawing/2014/main" val="20001"/>
                    </a:ext>
                  </a:extLst>
                </a:gridCol>
                <a:gridCol w="2927877">
                  <a:extLst>
                    <a:ext uri="{9D8B030D-6E8A-4147-A177-3AD203B41FA5}">
                      <a16:colId xmlns:a16="http://schemas.microsoft.com/office/drawing/2014/main" val="20002"/>
                    </a:ext>
                  </a:extLst>
                </a:gridCol>
                <a:gridCol w="3918535">
                  <a:extLst>
                    <a:ext uri="{9D8B030D-6E8A-4147-A177-3AD203B41FA5}">
                      <a16:colId xmlns:a16="http://schemas.microsoft.com/office/drawing/2014/main" val="20003"/>
                    </a:ext>
                  </a:extLst>
                </a:gridCol>
              </a:tblGrid>
              <a:tr h="416557">
                <a:tc>
                  <a:txBody>
                    <a:bodyPr/>
                    <a:lstStyle/>
                    <a:p>
                      <a:pPr algn="ctr"/>
                      <a:r>
                        <a:rPr lang="en-US" sz="1800" dirty="0" err="1">
                          <a:effectLst/>
                        </a:rPr>
                        <a:t>İsim</a:t>
                      </a:r>
                      <a:endParaRPr lang="en-US" sz="1800" dirty="0">
                        <a:effectLst/>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endParaRPr lang="en-US" sz="1800" dirty="0">
                        <a:effectLst/>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800" dirty="0" err="1">
                          <a:effectLst/>
                        </a:rPr>
                        <a:t>Doğum</a:t>
                      </a:r>
                      <a:r>
                        <a:rPr lang="en-US" sz="1800" dirty="0">
                          <a:effectLst/>
                        </a:rPr>
                        <a:t> </a:t>
                      </a:r>
                      <a:r>
                        <a:rPr lang="en-US" sz="1800" dirty="0" err="1">
                          <a:effectLst/>
                        </a:rPr>
                        <a:t>Yeri</a:t>
                      </a:r>
                      <a:endParaRPr lang="en-US" sz="1800" dirty="0">
                        <a:effectLst/>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800">
                          <a:effectLst/>
                        </a:rPr>
                        <a:t>Görev Dönemi</a:t>
                      </a: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0"/>
                  </a:ext>
                </a:extLst>
              </a:tr>
              <a:tr h="416557">
                <a:tc>
                  <a:txBody>
                    <a:bodyPr/>
                    <a:lstStyle/>
                    <a:p>
                      <a:r>
                        <a:rPr lang="en-US" sz="1800" u="none" strike="noStrike">
                          <a:solidFill>
                            <a:srgbClr val="0645AD"/>
                          </a:solidFill>
                          <a:effectLst/>
                          <a:hlinkClick r:id="rId2" tooltip="Ramsay MacDonald"/>
                        </a:rPr>
                        <a:t>Ramsay MacDonald</a:t>
                      </a:r>
                      <a:endParaRPr lang="en-US" sz="1800">
                        <a:effectLst/>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1800">
                        <a:effectLst/>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İskoçya</a:t>
                      </a: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1924; 1929–1931</a:t>
                      </a: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1"/>
                  </a:ext>
                </a:extLst>
              </a:tr>
              <a:tr h="717523">
                <a:tc>
                  <a:txBody>
                    <a:bodyPr/>
                    <a:lstStyle/>
                    <a:p>
                      <a:r>
                        <a:rPr lang="en-US" sz="1800" u="none" strike="noStrike">
                          <a:solidFill>
                            <a:srgbClr val="0645AD"/>
                          </a:solidFill>
                          <a:effectLst/>
                          <a:hlinkClick r:id="rId3" tooltip="Clement Attlee"/>
                        </a:rPr>
                        <a:t>Clement Attlee</a:t>
                      </a:r>
                      <a:endParaRPr lang="en-US" sz="1800">
                        <a:effectLst/>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1800">
                        <a:effectLst/>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dirty="0" err="1">
                          <a:effectLst/>
                        </a:rPr>
                        <a:t>İngiltere</a:t>
                      </a:r>
                      <a:endParaRPr lang="en-US" sz="1800" dirty="0">
                        <a:effectLst/>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1945–1950; 1950–1951</a:t>
                      </a: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1025033">
                <a:tc>
                  <a:txBody>
                    <a:bodyPr/>
                    <a:lstStyle/>
                    <a:p>
                      <a:r>
                        <a:rPr lang="en-US" sz="1800" u="none" strike="noStrike">
                          <a:solidFill>
                            <a:srgbClr val="0645AD"/>
                          </a:solidFill>
                          <a:effectLst/>
                          <a:hlinkClick r:id="rId4" tooltip="Harold Wilson"/>
                        </a:rPr>
                        <a:t>Harold Wilson</a:t>
                      </a:r>
                      <a:endParaRPr lang="en-US" sz="1800">
                        <a:effectLst/>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1800">
                        <a:effectLst/>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İngiltere</a:t>
                      </a: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1964–1966; 1966–1970; 1974; 1974–1976</a:t>
                      </a: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3"/>
                  </a:ext>
                </a:extLst>
              </a:tr>
              <a:tr h="416557">
                <a:tc>
                  <a:txBody>
                    <a:bodyPr/>
                    <a:lstStyle/>
                    <a:p>
                      <a:r>
                        <a:rPr lang="en-US" sz="1800" u="none" strike="noStrike">
                          <a:solidFill>
                            <a:srgbClr val="0645AD"/>
                          </a:solidFill>
                          <a:effectLst/>
                          <a:hlinkClick r:id="rId5" tooltip="James Callaghan"/>
                        </a:rPr>
                        <a:t>James Callaghan</a:t>
                      </a:r>
                      <a:endParaRPr lang="en-US" sz="1800">
                        <a:effectLst/>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1800">
                        <a:effectLst/>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İngiltere</a:t>
                      </a: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1976–1979</a:t>
                      </a: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4"/>
                  </a:ext>
                </a:extLst>
              </a:tr>
              <a:tr h="730610">
                <a:tc>
                  <a:txBody>
                    <a:bodyPr/>
                    <a:lstStyle/>
                    <a:p>
                      <a:r>
                        <a:rPr lang="en-US" sz="1800" u="none" strike="noStrike">
                          <a:solidFill>
                            <a:srgbClr val="0645AD"/>
                          </a:solidFill>
                          <a:effectLst/>
                          <a:hlinkClick r:id="rId6" tooltip="Tony Blair"/>
                        </a:rPr>
                        <a:t>Tony Blair</a:t>
                      </a:r>
                      <a:endParaRPr lang="en-US" sz="1800">
                        <a:effectLst/>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1800">
                        <a:effectLst/>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İskoçya</a:t>
                      </a: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1997–2001; 2001–2005; 2005–2007</a:t>
                      </a: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5"/>
                  </a:ext>
                </a:extLst>
              </a:tr>
              <a:tr h="416557">
                <a:tc>
                  <a:txBody>
                    <a:bodyPr/>
                    <a:lstStyle/>
                    <a:p>
                      <a:r>
                        <a:rPr lang="en-US" sz="1800" u="none" strike="noStrike">
                          <a:solidFill>
                            <a:srgbClr val="0645AD"/>
                          </a:solidFill>
                          <a:effectLst/>
                          <a:hlinkClick r:id="rId7" tooltip="Gordon Brown"/>
                        </a:rPr>
                        <a:t>Gordon Brown</a:t>
                      </a:r>
                      <a:endParaRPr lang="en-US" sz="1800">
                        <a:effectLst/>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1800">
                        <a:effectLst/>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a:effectLst/>
                        </a:rPr>
                        <a:t>İskoçya</a:t>
                      </a: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800" dirty="0">
                          <a:effectLst/>
                        </a:rPr>
                        <a:t>2007–2010</a:t>
                      </a: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6"/>
                  </a:ext>
                </a:extLst>
              </a:tr>
              <a:tr h="416557">
                <a:tc>
                  <a:txBody>
                    <a:bodyPr/>
                    <a:lstStyle/>
                    <a:p>
                      <a:pPr>
                        <a:buFont typeface="Arial" panose="020B0604020202020204" pitchFamily="34" charset="0"/>
                        <a:buNone/>
                      </a:pPr>
                      <a:r>
                        <a:rPr lang="en-US" sz="1800" dirty="0" smtClean="0">
                          <a:solidFill>
                            <a:srgbClr val="0645AD"/>
                          </a:solidFill>
                          <a:latin typeface="Arial" panose="020B0604020202020204" pitchFamily="34" charset="0"/>
                          <a:hlinkClick r:id="rId8" tooltip="Jeremy Corbyn"/>
                        </a:rPr>
                        <a:t>Jeremy </a:t>
                      </a:r>
                      <a:r>
                        <a:rPr lang="en-US" sz="1800" dirty="0" err="1" smtClean="0">
                          <a:solidFill>
                            <a:srgbClr val="0645AD"/>
                          </a:solidFill>
                          <a:latin typeface="Arial" panose="020B0604020202020204" pitchFamily="34" charset="0"/>
                          <a:hlinkClick r:id="rId8" tooltip="Jeremy Corbyn"/>
                        </a:rPr>
                        <a:t>Corbyn</a:t>
                      </a:r>
                      <a:r>
                        <a:rPr lang="en-US" sz="1800" dirty="0" smtClean="0">
                          <a:solidFill>
                            <a:srgbClr val="202122"/>
                          </a:solidFill>
                          <a:latin typeface="Arial" panose="020B0604020202020204" pitchFamily="34" charset="0"/>
                        </a:rPr>
                        <a:t>, </a:t>
                      </a:r>
                      <a:endParaRPr lang="en-US" sz="1800" dirty="0">
                        <a:solidFill>
                          <a:srgbClr val="202122"/>
                        </a:solidFill>
                        <a:latin typeface="Arial" panose="020B0604020202020204" pitchFamily="34" charset="0"/>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1800">
                        <a:effectLst/>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1800">
                        <a:effectLst/>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buFont typeface="Arial" panose="020B0604020202020204" pitchFamily="34" charset="0"/>
                        <a:buNone/>
                      </a:pPr>
                      <a:r>
                        <a:rPr lang="en-US" sz="1800" dirty="0" smtClean="0">
                          <a:solidFill>
                            <a:srgbClr val="202122"/>
                          </a:solidFill>
                          <a:latin typeface="Arial" panose="020B0604020202020204" pitchFamily="34" charset="0"/>
                        </a:rPr>
                        <a:t>2015–2020</a:t>
                      </a:r>
                      <a:endParaRPr lang="en-US" sz="1800" dirty="0">
                        <a:solidFill>
                          <a:srgbClr val="202122"/>
                        </a:solidFill>
                        <a:latin typeface="Arial" panose="020B0604020202020204" pitchFamily="34" charset="0"/>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7"/>
                  </a:ext>
                </a:extLst>
              </a:tr>
              <a:tr h="416557">
                <a:tc>
                  <a:txBody>
                    <a:bodyPr/>
                    <a:lstStyle/>
                    <a:p>
                      <a:pPr>
                        <a:buFont typeface="Arial" panose="020B0604020202020204" pitchFamily="34" charset="0"/>
                        <a:buNone/>
                      </a:pPr>
                      <a:r>
                        <a:rPr lang="en-US" sz="1800" dirty="0" smtClean="0">
                          <a:solidFill>
                            <a:srgbClr val="0645AD"/>
                          </a:solidFill>
                          <a:latin typeface="Arial" panose="020B0604020202020204" pitchFamily="34" charset="0"/>
                          <a:hlinkClick r:id="rId9" tooltip="Keir Starmer"/>
                        </a:rPr>
                        <a:t>Keir </a:t>
                      </a:r>
                      <a:r>
                        <a:rPr lang="en-US" sz="1800" dirty="0" err="1" smtClean="0">
                          <a:solidFill>
                            <a:srgbClr val="0645AD"/>
                          </a:solidFill>
                          <a:latin typeface="Arial" panose="020B0604020202020204" pitchFamily="34" charset="0"/>
                          <a:hlinkClick r:id="rId9" tooltip="Keir Starmer"/>
                        </a:rPr>
                        <a:t>Starmer</a:t>
                      </a:r>
                      <a:endParaRPr lang="en-US" sz="1800" dirty="0">
                        <a:solidFill>
                          <a:srgbClr val="202122"/>
                        </a:solidFill>
                        <a:latin typeface="Arial" panose="020B0604020202020204" pitchFamily="34" charset="0"/>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1800">
                        <a:effectLst/>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1800">
                        <a:effectLst/>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buFont typeface="Arial" panose="020B0604020202020204" pitchFamily="34" charset="0"/>
                        <a:buNone/>
                      </a:pPr>
                      <a:r>
                        <a:rPr lang="tr-TR" sz="1800" dirty="0" smtClean="0">
                          <a:solidFill>
                            <a:srgbClr val="202122"/>
                          </a:solidFill>
                          <a:latin typeface="Arial" panose="020B0604020202020204" pitchFamily="34" charset="0"/>
                        </a:rPr>
                        <a:t>2020-</a:t>
                      </a:r>
                      <a:endParaRPr lang="en-US" sz="1800" dirty="0">
                        <a:solidFill>
                          <a:srgbClr val="202122"/>
                        </a:solidFill>
                        <a:latin typeface="Arial" panose="020B0604020202020204" pitchFamily="34" charset="0"/>
                      </a:endParaRPr>
                    </a:p>
                  </a:txBody>
                  <a:tcPr marL="89535" marR="89535" marT="44768" marB="4476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8"/>
                  </a:ext>
                </a:extLst>
              </a:tr>
            </a:tbl>
          </a:graphicData>
        </a:graphic>
      </p:graphicFrame>
      <p:pic>
        <p:nvPicPr>
          <p:cNvPr id="32770" name="Picture 2" descr="Ramsay MacDonald ggbain.29588.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8578" y="1025090"/>
            <a:ext cx="619125" cy="857250"/>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descr="Clement Attle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12308" y="918696"/>
            <a:ext cx="619125" cy="85725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Dodwils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17126" y="1034916"/>
            <a:ext cx="619125" cy="819150"/>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5" descr="James Callaghan.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99702" y="1081087"/>
            <a:ext cx="619125" cy="790575"/>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Tony Blair in 2002.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76002" y="1015866"/>
            <a:ext cx="619125" cy="838200"/>
          </a:xfrm>
          <a:prstGeom prst="rect">
            <a:avLst/>
          </a:prstGeom>
          <a:noFill/>
          <a:extLst>
            <a:ext uri="{909E8E84-426E-40DD-AFC4-6F175D3DCCD1}">
              <a14:hiddenFill xmlns:a14="http://schemas.microsoft.com/office/drawing/2010/main">
                <a:solidFill>
                  <a:srgbClr val="FFFFFF"/>
                </a:solidFill>
              </a14:hiddenFill>
            </a:ext>
          </a:extLst>
        </p:spPr>
      </p:pic>
      <p:pic>
        <p:nvPicPr>
          <p:cNvPr id="32775" name="Picture 7" descr="GordonBrown1234 cropped.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35807" y="985837"/>
            <a:ext cx="619125" cy="88582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21</a:t>
            </a:fld>
            <a:endParaRPr lang="en-US" dirty="0"/>
          </a:p>
        </p:txBody>
      </p:sp>
    </p:spTree>
    <p:extLst>
      <p:ext uri="{BB962C8B-B14F-4D97-AF65-F5344CB8AC3E}">
        <p14:creationId xmlns:p14="http://schemas.microsoft.com/office/powerpoint/2010/main" val="3594304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398393" y="2211534"/>
          <a:ext cx="3547614" cy="3730332"/>
        </p:xfrm>
        <a:graphic>
          <a:graphicData uri="http://schemas.openxmlformats.org/drawingml/2006/table">
            <a:tbl>
              <a:tblPr/>
              <a:tblGrid>
                <a:gridCol w="1773807">
                  <a:extLst>
                    <a:ext uri="{9D8B030D-6E8A-4147-A177-3AD203B41FA5}">
                      <a16:colId xmlns:a16="http://schemas.microsoft.com/office/drawing/2014/main" val="20000"/>
                    </a:ext>
                  </a:extLst>
                </a:gridCol>
                <a:gridCol w="1773807">
                  <a:extLst>
                    <a:ext uri="{9D8B030D-6E8A-4147-A177-3AD203B41FA5}">
                      <a16:colId xmlns:a16="http://schemas.microsoft.com/office/drawing/2014/main" val="20001"/>
                    </a:ext>
                  </a:extLst>
                </a:gridCol>
              </a:tblGrid>
              <a:tr h="135147">
                <a:tc gridSpan="2">
                  <a:txBody>
                    <a:bodyPr/>
                    <a:lstStyle/>
                    <a:p>
                      <a:pPr algn="ctr" fontAlgn="t"/>
                      <a:r>
                        <a:rPr lang="en-US" sz="700" b="1" i="1" dirty="0">
                          <a:effectLst/>
                        </a:rPr>
                        <a:t>Party</a:t>
                      </a:r>
                      <a:endParaRPr lang="en-US" sz="700" b="1" dirty="0">
                        <a:effectLst/>
                      </a:endParaRP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19050" cap="flat" cmpd="sng" algn="ctr">
                      <a:solidFill>
                        <a:srgbClr val="DC241F"/>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hMerge="1">
                  <a:txBody>
                    <a:bodyPr/>
                    <a:lstStyle/>
                    <a:p>
                      <a:endParaRPr lang="en-US"/>
                    </a:p>
                  </a:txBody>
                  <a:tcPr/>
                </a:tc>
                <a:extLst>
                  <a:ext uri="{0D108BD9-81ED-4DB2-BD59-A6C34878D82A}">
                    <a16:rowId xmlns:a16="http://schemas.microsoft.com/office/drawing/2014/main" val="10000"/>
                  </a:ext>
                </a:extLst>
              </a:tr>
              <a:tr h="135147">
                <a:tc gridSpan="2">
                  <a:txBody>
                    <a:bodyPr/>
                    <a:lstStyle/>
                    <a:p>
                      <a:pPr algn="ctr" fontAlgn="t"/>
                      <a:endParaRPr lang="en-US" sz="700">
                        <a:effectLst/>
                      </a:endParaRP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hMerge="1">
                  <a:txBody>
                    <a:bodyPr/>
                    <a:lstStyle/>
                    <a:p>
                      <a:endParaRPr lang="en-US"/>
                    </a:p>
                  </a:txBody>
                  <a:tcPr/>
                </a:tc>
                <a:extLst>
                  <a:ext uri="{0D108BD9-81ED-4DB2-BD59-A6C34878D82A}">
                    <a16:rowId xmlns:a16="http://schemas.microsoft.com/office/drawing/2014/main" val="10001"/>
                  </a:ext>
                </a:extLst>
              </a:tr>
              <a:tr h="135147">
                <a:tc>
                  <a:txBody>
                    <a:bodyPr/>
                    <a:lstStyle/>
                    <a:p>
                      <a:pPr algn="l" fontAlgn="t"/>
                      <a:r>
                        <a:rPr lang="en-US" sz="700">
                          <a:effectLst/>
                        </a:rPr>
                        <a:t>Kısaltma</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700">
                          <a:effectLst/>
                        </a:rPr>
                        <a:t>LP</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135147">
                <a:tc>
                  <a:txBody>
                    <a:bodyPr/>
                    <a:lstStyle/>
                    <a:p>
                      <a:pPr algn="l" fontAlgn="t"/>
                      <a:r>
                        <a:rPr lang="en-US" sz="700">
                          <a:effectLst/>
                        </a:rPr>
                        <a:t>Lider</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700" u="none" strike="noStrike">
                          <a:solidFill>
                            <a:srgbClr val="0645AD"/>
                          </a:solidFill>
                          <a:effectLst/>
                          <a:hlinkClick r:id="rId2" tooltip="Keir Starmer"/>
                        </a:rPr>
                        <a:t>Keir Starmer</a:t>
                      </a:r>
                      <a:endParaRPr lang="en-US" sz="700">
                        <a:effectLst/>
                      </a:endParaRP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3"/>
                  </a:ext>
                </a:extLst>
              </a:tr>
              <a:tr h="135147">
                <a:tc>
                  <a:txBody>
                    <a:bodyPr/>
                    <a:lstStyle/>
                    <a:p>
                      <a:pPr algn="l" fontAlgn="t"/>
                      <a:r>
                        <a:rPr lang="en-US" sz="700">
                          <a:effectLst/>
                        </a:rPr>
                        <a:t>Lider Yardımcısı</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700" u="none" strike="noStrike">
                          <a:solidFill>
                            <a:srgbClr val="DD3333"/>
                          </a:solidFill>
                          <a:effectLst/>
                          <a:hlinkClick r:id="rId3" tooltip="Angela Rayner (sayfa mevcut değil)"/>
                        </a:rPr>
                        <a:t>Angela Rayner</a:t>
                      </a:r>
                      <a:endParaRPr lang="en-US" sz="700">
                        <a:effectLst/>
                      </a:endParaRP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4"/>
                  </a:ext>
                </a:extLst>
              </a:tr>
              <a:tr h="135147">
                <a:tc>
                  <a:txBody>
                    <a:bodyPr/>
                    <a:lstStyle/>
                    <a:p>
                      <a:pPr algn="l" fontAlgn="t"/>
                      <a:r>
                        <a:rPr lang="en-US" sz="700">
                          <a:effectLst/>
                        </a:rPr>
                        <a:t>Genel Sekreter</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700" u="none" strike="noStrike">
                          <a:solidFill>
                            <a:srgbClr val="DD3333"/>
                          </a:solidFill>
                          <a:effectLst/>
                          <a:hlinkClick r:id="rId4" tooltip="David Evans (sayfa mevcut değil)"/>
                        </a:rPr>
                        <a:t>David Evans</a:t>
                      </a:r>
                      <a:endParaRPr lang="en-US" sz="700">
                        <a:effectLst/>
                      </a:endParaRP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5"/>
                  </a:ext>
                </a:extLst>
              </a:tr>
              <a:tr h="135147">
                <a:tc>
                  <a:txBody>
                    <a:bodyPr/>
                    <a:lstStyle/>
                    <a:p>
                      <a:pPr algn="l" fontAlgn="t"/>
                      <a:r>
                        <a:rPr lang="en-US" sz="700">
                          <a:effectLst/>
                        </a:rPr>
                        <a:t>Başkan</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700" u="none" strike="noStrike">
                          <a:solidFill>
                            <a:srgbClr val="DD3333"/>
                          </a:solidFill>
                          <a:effectLst/>
                          <a:hlinkClick r:id="rId5" tooltip="Ian Lavery (sayfa mevcut değil)"/>
                        </a:rPr>
                        <a:t>Ian Lavery</a:t>
                      </a:r>
                      <a:endParaRPr lang="en-US" sz="700">
                        <a:effectLst/>
                      </a:endParaRP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6"/>
                  </a:ext>
                </a:extLst>
              </a:tr>
              <a:tr h="135147">
                <a:tc>
                  <a:txBody>
                    <a:bodyPr/>
                    <a:lstStyle/>
                    <a:p>
                      <a:pPr algn="l" fontAlgn="t"/>
                      <a:r>
                        <a:rPr lang="en-US" sz="700">
                          <a:effectLst/>
                        </a:rPr>
                        <a:t>Lordlar Kamarası Lideri</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700" u="none" strike="noStrike">
                          <a:solidFill>
                            <a:srgbClr val="DD3333"/>
                          </a:solidFill>
                          <a:effectLst/>
                          <a:hlinkClick r:id="rId6" tooltip="Baroness Smith (sayfa mevcut değil)"/>
                        </a:rPr>
                        <a:t>Baroness Smith</a:t>
                      </a:r>
                      <a:endParaRPr lang="en-US" sz="700">
                        <a:effectLst/>
                      </a:endParaRP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7"/>
                  </a:ext>
                </a:extLst>
              </a:tr>
              <a:tr h="135147">
                <a:tc>
                  <a:txBody>
                    <a:bodyPr/>
                    <a:lstStyle/>
                    <a:p>
                      <a:pPr algn="l" fontAlgn="t"/>
                      <a:r>
                        <a:rPr lang="en-US" sz="700">
                          <a:effectLst/>
                        </a:rPr>
                        <a:t>Kuruluş tarihi</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700">
                          <a:effectLst/>
                        </a:rPr>
                        <a:t>27 Şubat 1900</a:t>
                      </a:r>
                      <a:r>
                        <a:rPr lang="en-US" sz="700" b="0" i="0" u="none" strike="noStrike" baseline="30000">
                          <a:solidFill>
                            <a:srgbClr val="0645AD"/>
                          </a:solidFill>
                          <a:effectLst/>
                          <a:hlinkClick r:id="rId7"/>
                        </a:rPr>
                        <a:t>[1]</a:t>
                      </a:r>
                      <a:r>
                        <a:rPr lang="en-US" sz="700" b="0" i="0" u="none" strike="noStrike" baseline="30000">
                          <a:solidFill>
                            <a:srgbClr val="0645AD"/>
                          </a:solidFill>
                          <a:effectLst/>
                          <a:hlinkClick r:id="rId8"/>
                        </a:rPr>
                        <a:t>[2]</a:t>
                      </a:r>
                      <a:endParaRPr lang="en-US" sz="700">
                        <a:effectLst/>
                      </a:endParaRP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8"/>
                  </a:ext>
                </a:extLst>
              </a:tr>
              <a:tr h="135147">
                <a:tc>
                  <a:txBody>
                    <a:bodyPr/>
                    <a:lstStyle/>
                    <a:p>
                      <a:pPr algn="l" fontAlgn="t"/>
                      <a:r>
                        <a:rPr lang="en-US" sz="700">
                          <a:effectLst/>
                        </a:rPr>
                        <a:t>Merkez</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700" u="none" strike="noStrike">
                          <a:solidFill>
                            <a:srgbClr val="0645AD"/>
                          </a:solidFill>
                          <a:effectLst/>
                          <a:hlinkClick r:id="rId9" tooltip="Westminster"/>
                        </a:rPr>
                        <a:t>One Brewer's Green</a:t>
                      </a:r>
                      <a:r>
                        <a:rPr lang="en-US" sz="700">
                          <a:effectLst/>
                        </a:rPr>
                        <a:t>, </a:t>
                      </a:r>
                      <a:r>
                        <a:rPr lang="en-US" sz="700" u="none" strike="noStrike">
                          <a:solidFill>
                            <a:srgbClr val="0645AD"/>
                          </a:solidFill>
                          <a:effectLst/>
                          <a:hlinkClick r:id="rId10" tooltip="Londra"/>
                        </a:rPr>
                        <a:t>Londra</a:t>
                      </a:r>
                      <a:endParaRPr lang="en-US" sz="700">
                        <a:effectLst/>
                      </a:endParaRP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9"/>
                  </a:ext>
                </a:extLst>
              </a:tr>
              <a:tr h="135147">
                <a:tc>
                  <a:txBody>
                    <a:bodyPr/>
                    <a:lstStyle/>
                    <a:p>
                      <a:pPr algn="l" fontAlgn="t"/>
                      <a:r>
                        <a:rPr lang="en-US" sz="700">
                          <a:effectLst/>
                        </a:rPr>
                        <a:t>Üyelik</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700">
                          <a:effectLst/>
                        </a:rPr>
                        <a:t>512,000</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0"/>
                  </a:ext>
                </a:extLst>
              </a:tr>
              <a:tr h="236508">
                <a:tc>
                  <a:txBody>
                    <a:bodyPr/>
                    <a:lstStyle/>
                    <a:p>
                      <a:pPr algn="l" fontAlgn="t"/>
                      <a:r>
                        <a:rPr lang="en-US" sz="700">
                          <a:effectLst/>
                        </a:rPr>
                        <a:t>İdeoloji</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700" u="none" strike="noStrike">
                          <a:solidFill>
                            <a:srgbClr val="0645AD"/>
                          </a:solidFill>
                          <a:effectLst/>
                          <a:hlinkClick r:id="rId11" tooltip="Sosyal demokrasi"/>
                        </a:rPr>
                        <a:t>Sosyal demokrasi</a:t>
                      </a:r>
                      <a:r>
                        <a:rPr lang="en-US" sz="700">
                          <a:effectLst/>
                        </a:rPr>
                        <a:t/>
                      </a:r>
                      <a:br>
                        <a:rPr lang="en-US" sz="700">
                          <a:effectLst/>
                        </a:rPr>
                      </a:br>
                      <a:r>
                        <a:rPr lang="en-US" sz="700" u="none" strike="noStrike">
                          <a:solidFill>
                            <a:srgbClr val="0645AD"/>
                          </a:solidFill>
                          <a:effectLst/>
                          <a:hlinkClick r:id="rId12" tooltip="Demokratik sosyalizm"/>
                        </a:rPr>
                        <a:t>Demokratik sosyalizm</a:t>
                      </a:r>
                      <a:endParaRPr lang="en-US" sz="700">
                        <a:effectLst/>
                      </a:endParaRP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1"/>
                  </a:ext>
                </a:extLst>
              </a:tr>
              <a:tr h="135147">
                <a:tc>
                  <a:txBody>
                    <a:bodyPr/>
                    <a:lstStyle/>
                    <a:p>
                      <a:pPr algn="l" fontAlgn="t"/>
                      <a:r>
                        <a:rPr lang="en-US" sz="700">
                          <a:effectLst/>
                        </a:rPr>
                        <a:t>Siyasi pozisyon</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700" u="none" strike="noStrike">
                          <a:solidFill>
                            <a:srgbClr val="0645AD"/>
                          </a:solidFill>
                          <a:effectLst/>
                          <a:hlinkClick r:id="rId13" tooltip="Merkez sol"/>
                        </a:rPr>
                        <a:t>Merkez sol</a:t>
                      </a:r>
                      <a:endParaRPr lang="en-US" sz="700">
                        <a:effectLst/>
                      </a:endParaRP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2"/>
                  </a:ext>
                </a:extLst>
              </a:tr>
              <a:tr h="135147">
                <a:tc>
                  <a:txBody>
                    <a:bodyPr/>
                    <a:lstStyle/>
                    <a:p>
                      <a:pPr algn="l" fontAlgn="t"/>
                      <a:r>
                        <a:rPr lang="en-US" sz="700">
                          <a:effectLst/>
                        </a:rPr>
                        <a:t>Uluslararası üyelik</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700" u="none" strike="noStrike">
                          <a:solidFill>
                            <a:srgbClr val="0645AD"/>
                          </a:solidFill>
                          <a:effectLst/>
                          <a:hlinkClick r:id="rId14" tooltip="Sosyalist Enternasyonal"/>
                        </a:rPr>
                        <a:t>Sosyalist Enternasyonal</a:t>
                      </a:r>
                      <a:r>
                        <a:rPr lang="en-US" sz="700">
                          <a:effectLst/>
                        </a:rPr>
                        <a:t> (Gözlemci)</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3"/>
                  </a:ext>
                </a:extLst>
              </a:tr>
              <a:tr h="135147">
                <a:tc>
                  <a:txBody>
                    <a:bodyPr/>
                    <a:lstStyle/>
                    <a:p>
                      <a:pPr algn="l" fontAlgn="t"/>
                      <a:r>
                        <a:rPr lang="en-US" sz="700">
                          <a:effectLst/>
                        </a:rPr>
                        <a:t>Resmî renkleri</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700">
                          <a:effectLst/>
                        </a:rPr>
                        <a:t>Kırmızı ve beyaz</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4"/>
                  </a:ext>
                </a:extLst>
              </a:tr>
              <a:tr h="236508">
                <a:tc>
                  <a:txBody>
                    <a:bodyPr/>
                    <a:lstStyle/>
                    <a:p>
                      <a:pPr algn="l" fontAlgn="t"/>
                      <a:r>
                        <a:rPr lang="en-US" sz="700" u="none" strike="noStrike">
                          <a:solidFill>
                            <a:srgbClr val="0645AD"/>
                          </a:solidFill>
                          <a:effectLst/>
                          <a:hlinkClick r:id="rId15" tooltip="Avam Kamarası"/>
                        </a:rPr>
                        <a:t>Avam Kamarası</a:t>
                      </a:r>
                      <a:endParaRPr lang="en-US" sz="700">
                        <a:effectLst/>
                      </a:endParaRP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endParaRPr lang="en-US" sz="700">
                        <a:effectLst/>
                      </a:endParaRPr>
                    </a:p>
                    <a:p>
                      <a:pPr algn="ctr" fontAlgn="t"/>
                      <a:r>
                        <a:rPr lang="en-US" sz="700" b="1">
                          <a:solidFill>
                            <a:srgbClr val="000000"/>
                          </a:solidFill>
                          <a:effectLst/>
                        </a:rPr>
                        <a:t>200 / 650</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5"/>
                  </a:ext>
                </a:extLst>
              </a:tr>
              <a:tr h="236508">
                <a:tc>
                  <a:txBody>
                    <a:bodyPr/>
                    <a:lstStyle/>
                    <a:p>
                      <a:pPr algn="l" fontAlgn="t"/>
                      <a:r>
                        <a:rPr lang="en-US" sz="700" u="none" strike="noStrike">
                          <a:solidFill>
                            <a:srgbClr val="0645AD"/>
                          </a:solidFill>
                          <a:effectLst/>
                          <a:hlinkClick r:id="rId16" tooltip="Lordlar Kamarası"/>
                        </a:rPr>
                        <a:t>Lordlar Kamarası</a:t>
                      </a:r>
                      <a:endParaRPr lang="en-US" sz="700">
                        <a:effectLst/>
                      </a:endParaRP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endParaRPr lang="en-US" sz="700">
                        <a:effectLst/>
                      </a:endParaRPr>
                    </a:p>
                    <a:p>
                      <a:pPr algn="ctr" fontAlgn="t"/>
                      <a:r>
                        <a:rPr lang="en-US" sz="700" b="1">
                          <a:solidFill>
                            <a:srgbClr val="000000"/>
                          </a:solidFill>
                          <a:effectLst/>
                        </a:rPr>
                        <a:t>175 / 790</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6"/>
                  </a:ext>
                </a:extLst>
              </a:tr>
              <a:tr h="236508">
                <a:tc>
                  <a:txBody>
                    <a:bodyPr/>
                    <a:lstStyle/>
                    <a:p>
                      <a:pPr algn="l" fontAlgn="t"/>
                      <a:r>
                        <a:rPr lang="en-US" sz="700" u="none" strike="noStrike" dirty="0" err="1">
                          <a:solidFill>
                            <a:srgbClr val="0645AD"/>
                          </a:solidFill>
                          <a:effectLst/>
                          <a:hlinkClick r:id="rId17" tooltip="Londra Meclisi"/>
                        </a:rPr>
                        <a:t>Londra</a:t>
                      </a:r>
                      <a:r>
                        <a:rPr lang="en-US" sz="700" u="none" strike="noStrike" dirty="0">
                          <a:solidFill>
                            <a:srgbClr val="0645AD"/>
                          </a:solidFill>
                          <a:effectLst/>
                          <a:hlinkClick r:id="rId17" tooltip="Londra Meclisi"/>
                        </a:rPr>
                        <a:t> </a:t>
                      </a:r>
                      <a:r>
                        <a:rPr lang="en-US" sz="700" u="none" strike="noStrike" dirty="0" err="1">
                          <a:solidFill>
                            <a:srgbClr val="0645AD"/>
                          </a:solidFill>
                          <a:effectLst/>
                          <a:hlinkClick r:id="rId17" tooltip="Londra Meclisi"/>
                        </a:rPr>
                        <a:t>Meclisi</a:t>
                      </a:r>
                      <a:endParaRPr lang="en-US" sz="700" dirty="0">
                        <a:effectLst/>
                      </a:endParaRP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endParaRPr lang="en-US" sz="700">
                        <a:effectLst/>
                      </a:endParaRPr>
                    </a:p>
                    <a:p>
                      <a:pPr algn="ctr" fontAlgn="t"/>
                      <a:r>
                        <a:rPr lang="en-US" sz="700" b="1">
                          <a:solidFill>
                            <a:srgbClr val="000000"/>
                          </a:solidFill>
                          <a:effectLst/>
                        </a:rPr>
                        <a:t>11 / 25</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7"/>
                  </a:ext>
                </a:extLst>
              </a:tr>
              <a:tr h="236508">
                <a:tc>
                  <a:txBody>
                    <a:bodyPr/>
                    <a:lstStyle/>
                    <a:p>
                      <a:pPr algn="l" fontAlgn="t"/>
                      <a:r>
                        <a:rPr lang="en-US" sz="700" u="none" strike="noStrike">
                          <a:solidFill>
                            <a:srgbClr val="0645AD"/>
                          </a:solidFill>
                          <a:effectLst/>
                          <a:hlinkClick r:id="rId18" tooltip="İskoçya Parlamentosu"/>
                        </a:rPr>
                        <a:t>İskoçya Parlamentosu</a:t>
                      </a:r>
                      <a:endParaRPr lang="en-US" sz="700">
                        <a:effectLst/>
                      </a:endParaRP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endParaRPr lang="en-US" sz="700">
                        <a:effectLst/>
                      </a:endParaRPr>
                    </a:p>
                    <a:p>
                      <a:pPr algn="ctr" fontAlgn="t"/>
                      <a:r>
                        <a:rPr lang="en-US" sz="700" b="1">
                          <a:solidFill>
                            <a:srgbClr val="000000"/>
                          </a:solidFill>
                          <a:effectLst/>
                        </a:rPr>
                        <a:t>22 / 129</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8"/>
                  </a:ext>
                </a:extLst>
              </a:tr>
              <a:tr h="236508">
                <a:tc>
                  <a:txBody>
                    <a:bodyPr/>
                    <a:lstStyle/>
                    <a:p>
                      <a:pPr algn="l" fontAlgn="t"/>
                      <a:r>
                        <a:rPr lang="en-US" sz="700" u="none" strike="noStrike">
                          <a:solidFill>
                            <a:srgbClr val="0645AD"/>
                          </a:solidFill>
                          <a:effectLst/>
                          <a:hlinkClick r:id="rId19" tooltip="Galler Ulusal Meclisi"/>
                        </a:rPr>
                        <a:t>Galler Ulusal Meclisi</a:t>
                      </a:r>
                      <a:endParaRPr lang="en-US" sz="700">
                        <a:effectLst/>
                      </a:endParaRP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endParaRPr lang="en-US" sz="700">
                        <a:effectLst/>
                      </a:endParaRPr>
                    </a:p>
                    <a:p>
                      <a:pPr algn="ctr" fontAlgn="t"/>
                      <a:r>
                        <a:rPr lang="en-US" sz="700" b="1">
                          <a:solidFill>
                            <a:srgbClr val="000000"/>
                          </a:solidFill>
                          <a:effectLst/>
                        </a:rPr>
                        <a:t>30 / 60</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9"/>
                  </a:ext>
                </a:extLst>
              </a:tr>
              <a:tr h="135147">
                <a:tc gridSpan="2">
                  <a:txBody>
                    <a:bodyPr/>
                    <a:lstStyle/>
                    <a:p>
                      <a:pPr algn="ctr" fontAlgn="t"/>
                      <a:r>
                        <a:rPr lang="en-US" sz="700">
                          <a:effectLst/>
                        </a:rPr>
                        <a:t>İnternet sitesi</a:t>
                      </a: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hMerge="1">
                  <a:txBody>
                    <a:bodyPr/>
                    <a:lstStyle/>
                    <a:p>
                      <a:endParaRPr lang="en-US"/>
                    </a:p>
                  </a:txBody>
                  <a:tcPr/>
                </a:tc>
                <a:extLst>
                  <a:ext uri="{0D108BD9-81ED-4DB2-BD59-A6C34878D82A}">
                    <a16:rowId xmlns:a16="http://schemas.microsoft.com/office/drawing/2014/main" val="10020"/>
                  </a:ext>
                </a:extLst>
              </a:tr>
              <a:tr h="135147">
                <a:tc gridSpan="2">
                  <a:txBody>
                    <a:bodyPr/>
                    <a:lstStyle/>
                    <a:p>
                      <a:pPr algn="ctr" fontAlgn="t"/>
                      <a:r>
                        <a:rPr lang="en-US" sz="700" u="none" strike="noStrike" dirty="0">
                          <a:solidFill>
                            <a:srgbClr val="3366BB"/>
                          </a:solidFill>
                          <a:effectLst/>
                          <a:hlinkClick r:id="rId20"/>
                        </a:rPr>
                        <a:t>labour.org.uk</a:t>
                      </a:r>
                      <a:endParaRPr lang="en-US" sz="700" dirty="0">
                        <a:effectLst/>
                      </a:endParaRPr>
                    </a:p>
                  </a:txBody>
                  <a:tcPr marL="33787" marR="33787" marT="16893" marB="16893">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hMerge="1">
                  <a:txBody>
                    <a:bodyPr/>
                    <a:lstStyle/>
                    <a:p>
                      <a:endParaRPr lang="en-US"/>
                    </a:p>
                  </a:txBody>
                  <a:tcPr/>
                </a:tc>
                <a:extLst>
                  <a:ext uri="{0D108BD9-81ED-4DB2-BD59-A6C34878D82A}">
                    <a16:rowId xmlns:a16="http://schemas.microsoft.com/office/drawing/2014/main" val="10021"/>
                  </a:ext>
                </a:extLst>
              </a:tr>
            </a:tbl>
          </a:graphicData>
        </a:graphic>
      </p:graphicFrame>
      <p:pic>
        <p:nvPicPr>
          <p:cNvPr id="34818" name="Picture 2" descr="Logo Labour Party.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98393" y="1108980"/>
            <a:ext cx="2381250" cy="51435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22</a:t>
            </a:fld>
            <a:endParaRPr lang="en-US" dirty="0"/>
          </a:p>
        </p:txBody>
      </p:sp>
    </p:spTree>
    <p:extLst>
      <p:ext uri="{BB962C8B-B14F-4D97-AF65-F5344CB8AC3E}">
        <p14:creationId xmlns:p14="http://schemas.microsoft.com/office/powerpoint/2010/main" val="2418487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72127" y="-94099"/>
            <a:ext cx="10619873" cy="6771084"/>
          </a:xfrm>
          <a:prstGeom prst="rect">
            <a:avLst/>
          </a:prstGeom>
        </p:spPr>
        <p:txBody>
          <a:bodyPr wrap="square">
            <a:spAutoFit/>
          </a:bodyPr>
          <a:lstStyle/>
          <a:p>
            <a:r>
              <a:rPr lang="en-US" b="1" dirty="0">
                <a:solidFill>
                  <a:srgbClr val="000000"/>
                </a:solidFill>
                <a:latin typeface="Arial" panose="020B0604020202020204" pitchFamily="34" charset="0"/>
              </a:rPr>
              <a:t>1906'dan </a:t>
            </a:r>
            <a:r>
              <a:rPr lang="en-US" b="1" dirty="0" err="1">
                <a:solidFill>
                  <a:srgbClr val="000000"/>
                </a:solidFill>
                <a:latin typeface="Arial" panose="020B0604020202020204" pitchFamily="34" charset="0"/>
              </a:rPr>
              <a:t>beri</a:t>
            </a:r>
            <a:r>
              <a:rPr lang="en-US" b="1" dirty="0">
                <a:solidFill>
                  <a:srgbClr val="000000"/>
                </a:solidFill>
                <a:latin typeface="Arial" panose="020B0604020202020204" pitchFamily="34" charset="0"/>
              </a:rPr>
              <a:t> </a:t>
            </a:r>
            <a:r>
              <a:rPr lang="en-US" b="1" dirty="0" err="1">
                <a:solidFill>
                  <a:srgbClr val="000000"/>
                </a:solidFill>
                <a:latin typeface="Arial" panose="020B0604020202020204" pitchFamily="34" charset="0"/>
              </a:rPr>
              <a:t>İşçi</a:t>
            </a:r>
            <a:r>
              <a:rPr lang="en-US" b="1" dirty="0">
                <a:solidFill>
                  <a:srgbClr val="000000"/>
                </a:solidFill>
                <a:latin typeface="Arial" panose="020B0604020202020204" pitchFamily="34" charset="0"/>
              </a:rPr>
              <a:t> </a:t>
            </a:r>
            <a:r>
              <a:rPr lang="en-US" b="1" dirty="0" err="1">
                <a:solidFill>
                  <a:srgbClr val="000000"/>
                </a:solidFill>
                <a:latin typeface="Arial" panose="020B0604020202020204" pitchFamily="34" charset="0"/>
              </a:rPr>
              <a:t>Partisi</a:t>
            </a:r>
            <a:r>
              <a:rPr lang="en-US" b="1" dirty="0">
                <a:solidFill>
                  <a:srgbClr val="000000"/>
                </a:solidFill>
                <a:latin typeface="Arial" panose="020B0604020202020204" pitchFamily="34" charset="0"/>
              </a:rPr>
              <a:t> </a:t>
            </a:r>
            <a:r>
              <a:rPr lang="en-US" b="1" dirty="0" err="1" smtClean="0">
                <a:solidFill>
                  <a:srgbClr val="000000"/>
                </a:solidFill>
                <a:latin typeface="Arial" panose="020B0604020202020204" pitchFamily="34" charset="0"/>
              </a:rPr>
              <a:t>Başkanları</a:t>
            </a:r>
            <a:r>
              <a:rPr lang="en-US" dirty="0">
                <a:solidFill>
                  <a:srgbClr val="54595D"/>
                </a:solidFill>
                <a:latin typeface="Arial" panose="020B0604020202020204" pitchFamily="34" charset="0"/>
              </a:rPr>
              <a:t> </a:t>
            </a:r>
            <a:endParaRPr lang="tr-TR" dirty="0">
              <a:solidFill>
                <a:srgbClr val="0645AD"/>
              </a:solidFill>
              <a:latin typeface="Arial" panose="020B0604020202020204" pitchFamily="34" charset="0"/>
            </a:endParaRPr>
          </a:p>
          <a:p>
            <a:r>
              <a:rPr lang="en-US" b="1" dirty="0" smtClean="0">
                <a:solidFill>
                  <a:srgbClr val="000000"/>
                </a:solidFill>
                <a:latin typeface="Arial" panose="020B0604020202020204" pitchFamily="34" charset="0"/>
              </a:rPr>
              <a:t> </a:t>
            </a:r>
            <a:r>
              <a:rPr lang="en-US" sz="1600" dirty="0" smtClean="0">
                <a:solidFill>
                  <a:srgbClr val="DD3333"/>
                </a:solidFill>
                <a:latin typeface="Arial" panose="020B0604020202020204" pitchFamily="34" charset="0"/>
                <a:hlinkClick r:id="rId2" tooltip="Keir Hardie (sayfa mevcut değil)"/>
              </a:rPr>
              <a:t>Keir </a:t>
            </a:r>
            <a:r>
              <a:rPr lang="en-US" sz="1600" dirty="0" err="1">
                <a:solidFill>
                  <a:srgbClr val="DD3333"/>
                </a:solidFill>
                <a:latin typeface="Arial" panose="020B0604020202020204" pitchFamily="34" charset="0"/>
                <a:hlinkClick r:id="rId2" tooltip="Keir Hardie (sayfa mevcut değil)"/>
              </a:rPr>
              <a:t>Hardie</a:t>
            </a:r>
            <a:r>
              <a:rPr lang="en-US" sz="1600" dirty="0">
                <a:solidFill>
                  <a:srgbClr val="202122"/>
                </a:solidFill>
                <a:latin typeface="Arial" panose="020B0604020202020204" pitchFamily="34" charset="0"/>
              </a:rPr>
              <a:t>, 1906–08</a:t>
            </a:r>
          </a:p>
          <a:p>
            <a:pPr>
              <a:buFont typeface="Arial" panose="020B0604020202020204" pitchFamily="34" charset="0"/>
              <a:buChar char="•"/>
            </a:pPr>
            <a:r>
              <a:rPr lang="en-US" sz="1600" dirty="0">
                <a:solidFill>
                  <a:srgbClr val="0645AD"/>
                </a:solidFill>
                <a:latin typeface="Arial" panose="020B0604020202020204" pitchFamily="34" charset="0"/>
                <a:hlinkClick r:id="rId3" tooltip="Arthur Henderson"/>
              </a:rPr>
              <a:t>Arthur Henderson</a:t>
            </a:r>
            <a:r>
              <a:rPr lang="en-US" sz="1600" dirty="0">
                <a:solidFill>
                  <a:srgbClr val="202122"/>
                </a:solidFill>
                <a:latin typeface="Arial" panose="020B0604020202020204" pitchFamily="34" charset="0"/>
              </a:rPr>
              <a:t>, 1908–10</a:t>
            </a:r>
          </a:p>
          <a:p>
            <a:pPr>
              <a:buFont typeface="Arial" panose="020B0604020202020204" pitchFamily="34" charset="0"/>
              <a:buChar char="•"/>
            </a:pPr>
            <a:r>
              <a:rPr lang="en-US" sz="1600" dirty="0">
                <a:solidFill>
                  <a:srgbClr val="DD3333"/>
                </a:solidFill>
                <a:latin typeface="Arial" panose="020B0604020202020204" pitchFamily="34" charset="0"/>
                <a:hlinkClick r:id="rId4" tooltip="George Nicoll Barnes (sayfa mevcut değil)"/>
              </a:rPr>
              <a:t>George Nicoll Barnes</a:t>
            </a:r>
            <a:r>
              <a:rPr lang="en-US" sz="1600" dirty="0">
                <a:solidFill>
                  <a:srgbClr val="202122"/>
                </a:solidFill>
                <a:latin typeface="Arial" panose="020B0604020202020204" pitchFamily="34" charset="0"/>
              </a:rPr>
              <a:t>, 1910–11</a:t>
            </a:r>
          </a:p>
          <a:p>
            <a:pPr>
              <a:buFont typeface="Arial" panose="020B0604020202020204" pitchFamily="34" charset="0"/>
              <a:buChar char="•"/>
            </a:pPr>
            <a:r>
              <a:rPr lang="en-US" sz="1600" dirty="0">
                <a:solidFill>
                  <a:srgbClr val="0645AD"/>
                </a:solidFill>
                <a:latin typeface="Arial" panose="020B0604020202020204" pitchFamily="34" charset="0"/>
                <a:hlinkClick r:id="rId5" tooltip="Ramsay MacDonald"/>
              </a:rPr>
              <a:t>Ramsay MacDonald</a:t>
            </a:r>
            <a:r>
              <a:rPr lang="en-US" sz="1600" dirty="0">
                <a:solidFill>
                  <a:srgbClr val="202122"/>
                </a:solidFill>
                <a:latin typeface="Arial" panose="020B0604020202020204" pitchFamily="34" charset="0"/>
              </a:rPr>
              <a:t>, 1911–14</a:t>
            </a:r>
          </a:p>
          <a:p>
            <a:pPr>
              <a:buFont typeface="Arial" panose="020B0604020202020204" pitchFamily="34" charset="0"/>
              <a:buChar char="•"/>
            </a:pPr>
            <a:r>
              <a:rPr lang="en-US" sz="1600" dirty="0">
                <a:solidFill>
                  <a:srgbClr val="0645AD"/>
                </a:solidFill>
                <a:latin typeface="Arial" panose="020B0604020202020204" pitchFamily="34" charset="0"/>
                <a:hlinkClick r:id="rId3" tooltip="Arthur Henderson"/>
              </a:rPr>
              <a:t>Arthur Henderson</a:t>
            </a:r>
            <a:r>
              <a:rPr lang="en-US" sz="1600" dirty="0">
                <a:solidFill>
                  <a:srgbClr val="202122"/>
                </a:solidFill>
                <a:latin typeface="Arial" panose="020B0604020202020204" pitchFamily="34" charset="0"/>
              </a:rPr>
              <a:t>, 1914–17</a:t>
            </a:r>
          </a:p>
          <a:p>
            <a:pPr>
              <a:buFont typeface="Arial" panose="020B0604020202020204" pitchFamily="34" charset="0"/>
              <a:buChar char="•"/>
            </a:pPr>
            <a:r>
              <a:rPr lang="en-US" sz="1600" dirty="0">
                <a:solidFill>
                  <a:srgbClr val="DD3333"/>
                </a:solidFill>
                <a:latin typeface="Arial" panose="020B0604020202020204" pitchFamily="34" charset="0"/>
                <a:hlinkClick r:id="rId6" tooltip="William Adamson (sayfa mevcut değil)"/>
              </a:rPr>
              <a:t>William Adamson</a:t>
            </a:r>
            <a:r>
              <a:rPr lang="en-US" sz="1600" dirty="0">
                <a:solidFill>
                  <a:srgbClr val="202122"/>
                </a:solidFill>
                <a:latin typeface="Arial" panose="020B0604020202020204" pitchFamily="34" charset="0"/>
              </a:rPr>
              <a:t>, 1917–21</a:t>
            </a:r>
          </a:p>
          <a:p>
            <a:pPr>
              <a:buFont typeface="Arial" panose="020B0604020202020204" pitchFamily="34" charset="0"/>
              <a:buChar char="•"/>
            </a:pPr>
            <a:r>
              <a:rPr lang="en-US" sz="1600" dirty="0">
                <a:solidFill>
                  <a:srgbClr val="DD3333"/>
                </a:solidFill>
                <a:latin typeface="Arial" panose="020B0604020202020204" pitchFamily="34" charset="0"/>
                <a:hlinkClick r:id="rId7" tooltip="John Robert Clynes (sayfa mevcut değil)"/>
              </a:rPr>
              <a:t>John Robert </a:t>
            </a:r>
            <a:r>
              <a:rPr lang="en-US" sz="1600" dirty="0" err="1">
                <a:solidFill>
                  <a:srgbClr val="DD3333"/>
                </a:solidFill>
                <a:latin typeface="Arial" panose="020B0604020202020204" pitchFamily="34" charset="0"/>
                <a:hlinkClick r:id="rId7" tooltip="John Robert Clynes (sayfa mevcut değil)"/>
              </a:rPr>
              <a:t>Clynes</a:t>
            </a:r>
            <a:r>
              <a:rPr lang="en-US" sz="1600" dirty="0">
                <a:solidFill>
                  <a:srgbClr val="202122"/>
                </a:solidFill>
                <a:latin typeface="Arial" panose="020B0604020202020204" pitchFamily="34" charset="0"/>
              </a:rPr>
              <a:t>, 1921–22</a:t>
            </a:r>
          </a:p>
          <a:p>
            <a:pPr>
              <a:buFont typeface="Arial" panose="020B0604020202020204" pitchFamily="34" charset="0"/>
              <a:buChar char="•"/>
            </a:pPr>
            <a:r>
              <a:rPr lang="en-US" sz="1600" dirty="0">
                <a:solidFill>
                  <a:srgbClr val="0645AD"/>
                </a:solidFill>
                <a:latin typeface="Arial" panose="020B0604020202020204" pitchFamily="34" charset="0"/>
                <a:hlinkClick r:id="rId5" tooltip="Ramsay MacDonald"/>
              </a:rPr>
              <a:t>Ramsay MacDonald</a:t>
            </a:r>
            <a:r>
              <a:rPr lang="en-US" sz="1600" dirty="0">
                <a:solidFill>
                  <a:srgbClr val="202122"/>
                </a:solidFill>
                <a:latin typeface="Arial" panose="020B0604020202020204" pitchFamily="34" charset="0"/>
              </a:rPr>
              <a:t>, 1922–31</a:t>
            </a:r>
          </a:p>
          <a:p>
            <a:pPr>
              <a:buFont typeface="Arial" panose="020B0604020202020204" pitchFamily="34" charset="0"/>
              <a:buChar char="•"/>
            </a:pPr>
            <a:r>
              <a:rPr lang="en-US" sz="1600" dirty="0">
                <a:solidFill>
                  <a:srgbClr val="0645AD"/>
                </a:solidFill>
                <a:latin typeface="Arial" panose="020B0604020202020204" pitchFamily="34" charset="0"/>
                <a:hlinkClick r:id="rId3" tooltip="Arthur Henderson"/>
              </a:rPr>
              <a:t>Arthur Henderson</a:t>
            </a:r>
            <a:r>
              <a:rPr lang="en-US" sz="1600" dirty="0">
                <a:solidFill>
                  <a:srgbClr val="202122"/>
                </a:solidFill>
                <a:latin typeface="Arial" panose="020B0604020202020204" pitchFamily="34" charset="0"/>
              </a:rPr>
              <a:t>, 1931–32</a:t>
            </a:r>
          </a:p>
          <a:p>
            <a:pPr>
              <a:buFont typeface="Arial" panose="020B0604020202020204" pitchFamily="34" charset="0"/>
              <a:buChar char="•"/>
            </a:pPr>
            <a:r>
              <a:rPr lang="en-US" sz="1600" dirty="0">
                <a:solidFill>
                  <a:srgbClr val="0645AD"/>
                </a:solidFill>
                <a:latin typeface="Arial" panose="020B0604020202020204" pitchFamily="34" charset="0"/>
                <a:hlinkClick r:id="rId8" tooltip="George Lansbury"/>
              </a:rPr>
              <a:t>George Lansbury</a:t>
            </a:r>
            <a:r>
              <a:rPr lang="en-US" sz="1600" dirty="0">
                <a:solidFill>
                  <a:srgbClr val="202122"/>
                </a:solidFill>
                <a:latin typeface="Arial" panose="020B0604020202020204" pitchFamily="34" charset="0"/>
              </a:rPr>
              <a:t>, 1932–35</a:t>
            </a:r>
          </a:p>
          <a:p>
            <a:pPr>
              <a:buFont typeface="Arial" panose="020B0604020202020204" pitchFamily="34" charset="0"/>
              <a:buChar char="•"/>
            </a:pPr>
            <a:r>
              <a:rPr lang="en-US" sz="1600" dirty="0">
                <a:solidFill>
                  <a:srgbClr val="0645AD"/>
                </a:solidFill>
                <a:latin typeface="Arial" panose="020B0604020202020204" pitchFamily="34" charset="0"/>
                <a:hlinkClick r:id="rId9" tooltip="Clement Attlee"/>
              </a:rPr>
              <a:t>Clement Attlee</a:t>
            </a:r>
            <a:r>
              <a:rPr lang="en-US" sz="1600" dirty="0">
                <a:solidFill>
                  <a:srgbClr val="202122"/>
                </a:solidFill>
                <a:latin typeface="Arial" panose="020B0604020202020204" pitchFamily="34" charset="0"/>
              </a:rPr>
              <a:t>, 1935–55</a:t>
            </a:r>
          </a:p>
          <a:p>
            <a:pPr>
              <a:buFont typeface="Arial" panose="020B0604020202020204" pitchFamily="34" charset="0"/>
              <a:buChar char="•"/>
            </a:pPr>
            <a:r>
              <a:rPr lang="en-US" sz="1600" dirty="0">
                <a:solidFill>
                  <a:srgbClr val="DD3333"/>
                </a:solidFill>
                <a:latin typeface="Arial" panose="020B0604020202020204" pitchFamily="34" charset="0"/>
                <a:hlinkClick r:id="rId10" tooltip="Hugh Gaitskell (sayfa mevcut değil)"/>
              </a:rPr>
              <a:t>Hugh Gaitskell</a:t>
            </a:r>
            <a:r>
              <a:rPr lang="en-US" sz="1600" dirty="0">
                <a:solidFill>
                  <a:srgbClr val="202122"/>
                </a:solidFill>
                <a:latin typeface="Arial" panose="020B0604020202020204" pitchFamily="34" charset="0"/>
              </a:rPr>
              <a:t>, </a:t>
            </a:r>
            <a:r>
              <a:rPr lang="en-US" sz="1600" dirty="0" smtClean="0">
                <a:solidFill>
                  <a:srgbClr val="202122"/>
                </a:solidFill>
                <a:latin typeface="Arial" panose="020B0604020202020204" pitchFamily="34" charset="0"/>
              </a:rPr>
              <a:t>1955–63</a:t>
            </a:r>
            <a:endParaRPr lang="tr-TR" sz="1600" dirty="0" smtClean="0">
              <a:solidFill>
                <a:srgbClr val="202122"/>
              </a:solidFill>
              <a:latin typeface="Arial" panose="020B0604020202020204" pitchFamily="34" charset="0"/>
            </a:endParaRPr>
          </a:p>
          <a:p>
            <a:pPr>
              <a:buFont typeface="Arial" panose="020B0604020202020204" pitchFamily="34" charset="0"/>
              <a:buChar char="•"/>
            </a:pPr>
            <a:r>
              <a:rPr lang="en-US" sz="1600" dirty="0" smtClean="0">
                <a:solidFill>
                  <a:srgbClr val="0645AD"/>
                </a:solidFill>
                <a:latin typeface="Arial" panose="020B0604020202020204" pitchFamily="34" charset="0"/>
                <a:hlinkClick r:id="rId11" tooltip="George Brown"/>
              </a:rPr>
              <a:t>George </a:t>
            </a:r>
            <a:r>
              <a:rPr lang="en-US" sz="1600" dirty="0">
                <a:solidFill>
                  <a:srgbClr val="0645AD"/>
                </a:solidFill>
                <a:latin typeface="Arial" panose="020B0604020202020204" pitchFamily="34" charset="0"/>
                <a:hlinkClick r:id="rId11" tooltip="George Brown"/>
              </a:rPr>
              <a:t>Brown</a:t>
            </a:r>
            <a:r>
              <a:rPr lang="en-US" sz="1600" dirty="0">
                <a:solidFill>
                  <a:srgbClr val="202122"/>
                </a:solidFill>
                <a:latin typeface="Arial" panose="020B0604020202020204" pitchFamily="34" charset="0"/>
              </a:rPr>
              <a:t>, 1963 (</a:t>
            </a:r>
            <a:r>
              <a:rPr lang="en-US" sz="1600" dirty="0" err="1">
                <a:solidFill>
                  <a:srgbClr val="202122"/>
                </a:solidFill>
                <a:latin typeface="Arial" panose="020B0604020202020204" pitchFamily="34" charset="0"/>
              </a:rPr>
              <a:t>geçici</a:t>
            </a:r>
            <a:r>
              <a:rPr lang="en-US" sz="1600" dirty="0">
                <a:solidFill>
                  <a:srgbClr val="202122"/>
                </a:solidFill>
                <a:latin typeface="Arial" panose="020B0604020202020204" pitchFamily="34" charset="0"/>
              </a:rPr>
              <a:t>)</a:t>
            </a:r>
          </a:p>
          <a:p>
            <a:pPr>
              <a:buFont typeface="Arial" panose="020B0604020202020204" pitchFamily="34" charset="0"/>
              <a:buChar char="•"/>
            </a:pPr>
            <a:r>
              <a:rPr lang="en-US" sz="1600" dirty="0">
                <a:solidFill>
                  <a:srgbClr val="0645AD"/>
                </a:solidFill>
                <a:latin typeface="Arial" panose="020B0604020202020204" pitchFamily="34" charset="0"/>
                <a:hlinkClick r:id="rId12" tooltip="Harold Wilson"/>
              </a:rPr>
              <a:t>Harold Wilson</a:t>
            </a:r>
            <a:r>
              <a:rPr lang="en-US" sz="1600" dirty="0">
                <a:solidFill>
                  <a:srgbClr val="202122"/>
                </a:solidFill>
                <a:latin typeface="Arial" panose="020B0604020202020204" pitchFamily="34" charset="0"/>
              </a:rPr>
              <a:t>, 1963–76</a:t>
            </a:r>
          </a:p>
          <a:p>
            <a:pPr>
              <a:buFont typeface="Arial" panose="020B0604020202020204" pitchFamily="34" charset="0"/>
              <a:buChar char="•"/>
            </a:pPr>
            <a:r>
              <a:rPr lang="en-US" sz="1600" dirty="0">
                <a:solidFill>
                  <a:srgbClr val="0645AD"/>
                </a:solidFill>
                <a:latin typeface="Arial" panose="020B0604020202020204" pitchFamily="34" charset="0"/>
                <a:hlinkClick r:id="rId13" tooltip="James Callaghan"/>
              </a:rPr>
              <a:t>James Callaghan</a:t>
            </a:r>
            <a:r>
              <a:rPr lang="en-US" sz="1600" dirty="0">
                <a:solidFill>
                  <a:srgbClr val="202122"/>
                </a:solidFill>
                <a:latin typeface="Arial" panose="020B0604020202020204" pitchFamily="34" charset="0"/>
              </a:rPr>
              <a:t>, 1976–80</a:t>
            </a:r>
          </a:p>
          <a:p>
            <a:pPr>
              <a:buFont typeface="Arial" panose="020B0604020202020204" pitchFamily="34" charset="0"/>
              <a:buChar char="•"/>
            </a:pPr>
            <a:r>
              <a:rPr lang="en-US" sz="1600" dirty="0">
                <a:solidFill>
                  <a:srgbClr val="DD3333"/>
                </a:solidFill>
                <a:latin typeface="Arial" panose="020B0604020202020204" pitchFamily="34" charset="0"/>
                <a:hlinkClick r:id="rId14" tooltip="Michael Foot (sayfa mevcut değil)"/>
              </a:rPr>
              <a:t>Michael Foot</a:t>
            </a:r>
            <a:r>
              <a:rPr lang="en-US" sz="1600" dirty="0">
                <a:solidFill>
                  <a:srgbClr val="202122"/>
                </a:solidFill>
                <a:latin typeface="Arial" panose="020B0604020202020204" pitchFamily="34" charset="0"/>
              </a:rPr>
              <a:t>, 1980–83</a:t>
            </a:r>
          </a:p>
          <a:p>
            <a:pPr>
              <a:buFont typeface="Arial" panose="020B0604020202020204" pitchFamily="34" charset="0"/>
              <a:buChar char="•"/>
            </a:pPr>
            <a:r>
              <a:rPr lang="en-US" sz="1600" dirty="0">
                <a:solidFill>
                  <a:srgbClr val="DD3333"/>
                </a:solidFill>
                <a:latin typeface="Arial" panose="020B0604020202020204" pitchFamily="34" charset="0"/>
                <a:hlinkClick r:id="rId15" tooltip="Neil Kinnock (sayfa mevcut değil)"/>
              </a:rPr>
              <a:t>Neil Kinnock</a:t>
            </a:r>
            <a:r>
              <a:rPr lang="en-US" sz="1600" dirty="0">
                <a:solidFill>
                  <a:srgbClr val="202122"/>
                </a:solidFill>
                <a:latin typeface="Arial" panose="020B0604020202020204" pitchFamily="34" charset="0"/>
              </a:rPr>
              <a:t>, 1983–92</a:t>
            </a:r>
          </a:p>
          <a:p>
            <a:pPr>
              <a:buFont typeface="Arial" panose="020B0604020202020204" pitchFamily="34" charset="0"/>
              <a:buChar char="•"/>
            </a:pPr>
            <a:r>
              <a:rPr lang="en-US" sz="1600" dirty="0">
                <a:solidFill>
                  <a:srgbClr val="DD3333"/>
                </a:solidFill>
                <a:latin typeface="Arial" panose="020B0604020202020204" pitchFamily="34" charset="0"/>
                <a:hlinkClick r:id="rId16" tooltip="John Smith (sayfa mevcut değil)"/>
              </a:rPr>
              <a:t>John Smith</a:t>
            </a:r>
            <a:r>
              <a:rPr lang="en-US" sz="1600" dirty="0">
                <a:solidFill>
                  <a:srgbClr val="202122"/>
                </a:solidFill>
                <a:latin typeface="Arial" panose="020B0604020202020204" pitchFamily="34" charset="0"/>
              </a:rPr>
              <a:t>, </a:t>
            </a:r>
            <a:r>
              <a:rPr lang="en-US" sz="1600" dirty="0" smtClean="0">
                <a:solidFill>
                  <a:srgbClr val="202122"/>
                </a:solidFill>
                <a:latin typeface="Arial" panose="020B0604020202020204" pitchFamily="34" charset="0"/>
              </a:rPr>
              <a:t>1992–94</a:t>
            </a:r>
            <a:endParaRPr lang="tr-TR" sz="1600" dirty="0" smtClean="0">
              <a:solidFill>
                <a:srgbClr val="202122"/>
              </a:solidFill>
              <a:latin typeface="Arial" panose="020B0604020202020204" pitchFamily="34" charset="0"/>
            </a:endParaRPr>
          </a:p>
          <a:p>
            <a:pPr>
              <a:buFont typeface="Arial" panose="020B0604020202020204" pitchFamily="34" charset="0"/>
              <a:buChar char="•"/>
            </a:pPr>
            <a:r>
              <a:rPr lang="en-US" sz="1600" dirty="0" smtClean="0">
                <a:solidFill>
                  <a:srgbClr val="0645AD"/>
                </a:solidFill>
                <a:latin typeface="Arial" panose="020B0604020202020204" pitchFamily="34" charset="0"/>
                <a:hlinkClick r:id="rId17" tooltip="Margaret Beckett"/>
              </a:rPr>
              <a:t>Margaret </a:t>
            </a:r>
            <a:r>
              <a:rPr lang="en-US" sz="1600" dirty="0">
                <a:solidFill>
                  <a:srgbClr val="0645AD"/>
                </a:solidFill>
                <a:latin typeface="Arial" panose="020B0604020202020204" pitchFamily="34" charset="0"/>
                <a:hlinkClick r:id="rId17" tooltip="Margaret Beckett"/>
              </a:rPr>
              <a:t>Beckett</a:t>
            </a:r>
            <a:r>
              <a:rPr lang="en-US" sz="1600" dirty="0">
                <a:solidFill>
                  <a:srgbClr val="202122"/>
                </a:solidFill>
                <a:latin typeface="Arial" panose="020B0604020202020204" pitchFamily="34" charset="0"/>
              </a:rPr>
              <a:t>, 1994 (</a:t>
            </a:r>
            <a:r>
              <a:rPr lang="en-US" sz="1600" dirty="0" err="1">
                <a:solidFill>
                  <a:srgbClr val="202122"/>
                </a:solidFill>
                <a:latin typeface="Arial" panose="020B0604020202020204" pitchFamily="34" charset="0"/>
              </a:rPr>
              <a:t>geçici</a:t>
            </a:r>
            <a:r>
              <a:rPr lang="en-US" sz="1600" dirty="0">
                <a:solidFill>
                  <a:srgbClr val="202122"/>
                </a:solidFill>
                <a:latin typeface="Arial" panose="020B0604020202020204" pitchFamily="34" charset="0"/>
              </a:rPr>
              <a:t>)</a:t>
            </a:r>
            <a:r>
              <a:rPr lang="en-US" sz="1600" baseline="30000" dirty="0">
                <a:solidFill>
                  <a:srgbClr val="0645AD"/>
                </a:solidFill>
                <a:latin typeface="Arial" panose="020B0604020202020204" pitchFamily="34" charset="0"/>
                <a:hlinkClick r:id="rId18"/>
              </a:rPr>
              <a:t>[3]</a:t>
            </a:r>
            <a:endParaRPr lang="en-US" sz="1600" dirty="0">
              <a:solidFill>
                <a:srgbClr val="202122"/>
              </a:solidFill>
              <a:latin typeface="Arial" panose="020B0604020202020204" pitchFamily="34" charset="0"/>
            </a:endParaRPr>
          </a:p>
          <a:p>
            <a:pPr>
              <a:buFont typeface="Arial" panose="020B0604020202020204" pitchFamily="34" charset="0"/>
              <a:buChar char="•"/>
            </a:pPr>
            <a:r>
              <a:rPr lang="en-US" sz="1600" dirty="0">
                <a:solidFill>
                  <a:srgbClr val="0645AD"/>
                </a:solidFill>
                <a:latin typeface="Arial" panose="020B0604020202020204" pitchFamily="34" charset="0"/>
                <a:hlinkClick r:id="rId19" tooltip="Tony Blair"/>
              </a:rPr>
              <a:t>Tony Blair</a:t>
            </a:r>
            <a:r>
              <a:rPr lang="en-US" sz="1600" dirty="0">
                <a:solidFill>
                  <a:srgbClr val="202122"/>
                </a:solidFill>
                <a:latin typeface="Arial" panose="020B0604020202020204" pitchFamily="34" charset="0"/>
              </a:rPr>
              <a:t>, 1994–2007</a:t>
            </a:r>
          </a:p>
          <a:p>
            <a:pPr>
              <a:buFont typeface="Arial" panose="020B0604020202020204" pitchFamily="34" charset="0"/>
              <a:buChar char="•"/>
            </a:pPr>
            <a:r>
              <a:rPr lang="en-US" sz="1600" dirty="0">
                <a:solidFill>
                  <a:srgbClr val="0645AD"/>
                </a:solidFill>
                <a:latin typeface="Arial" panose="020B0604020202020204" pitchFamily="34" charset="0"/>
                <a:hlinkClick r:id="rId20" tooltip="Gordon Brown"/>
              </a:rPr>
              <a:t>Gordon Brown</a:t>
            </a:r>
            <a:r>
              <a:rPr lang="en-US" sz="1600" dirty="0">
                <a:solidFill>
                  <a:srgbClr val="202122"/>
                </a:solidFill>
                <a:latin typeface="Arial" panose="020B0604020202020204" pitchFamily="34" charset="0"/>
              </a:rPr>
              <a:t>, </a:t>
            </a:r>
            <a:r>
              <a:rPr lang="en-US" sz="1600" dirty="0" smtClean="0">
                <a:solidFill>
                  <a:srgbClr val="202122"/>
                </a:solidFill>
                <a:latin typeface="Arial" panose="020B0604020202020204" pitchFamily="34" charset="0"/>
              </a:rPr>
              <a:t>2007–2010</a:t>
            </a:r>
            <a:endParaRPr lang="tr-TR" sz="1600" dirty="0" smtClean="0">
              <a:solidFill>
                <a:srgbClr val="202122"/>
              </a:solidFill>
              <a:latin typeface="Arial" panose="020B0604020202020204" pitchFamily="34" charset="0"/>
            </a:endParaRPr>
          </a:p>
          <a:p>
            <a:pPr>
              <a:buFont typeface="Arial" panose="020B0604020202020204" pitchFamily="34" charset="0"/>
              <a:buChar char="•"/>
            </a:pPr>
            <a:r>
              <a:rPr lang="en-US" sz="1600" dirty="0" smtClean="0">
                <a:solidFill>
                  <a:srgbClr val="DD3333"/>
                </a:solidFill>
                <a:latin typeface="Arial" panose="020B0604020202020204" pitchFamily="34" charset="0"/>
                <a:hlinkClick r:id="rId21" tooltip="Harriet Harman (sayfa mevcut değil)"/>
              </a:rPr>
              <a:t>Harriet </a:t>
            </a:r>
            <a:r>
              <a:rPr lang="en-US" sz="1600" dirty="0">
                <a:solidFill>
                  <a:srgbClr val="DD3333"/>
                </a:solidFill>
                <a:latin typeface="Arial" panose="020B0604020202020204" pitchFamily="34" charset="0"/>
                <a:hlinkClick r:id="rId21" tooltip="Harriet Harman (sayfa mevcut değil)"/>
              </a:rPr>
              <a:t>Harman</a:t>
            </a:r>
            <a:r>
              <a:rPr lang="en-US" sz="1600" dirty="0">
                <a:solidFill>
                  <a:srgbClr val="202122"/>
                </a:solidFill>
                <a:latin typeface="Arial" panose="020B0604020202020204" pitchFamily="34" charset="0"/>
              </a:rPr>
              <a:t>, 2010 (</a:t>
            </a:r>
            <a:r>
              <a:rPr lang="en-US" sz="1600" dirty="0" err="1">
                <a:solidFill>
                  <a:srgbClr val="202122"/>
                </a:solidFill>
                <a:latin typeface="Arial" panose="020B0604020202020204" pitchFamily="34" charset="0"/>
              </a:rPr>
              <a:t>geçici</a:t>
            </a:r>
            <a:r>
              <a:rPr lang="en-US" sz="1600" dirty="0">
                <a:solidFill>
                  <a:srgbClr val="202122"/>
                </a:solidFill>
                <a:latin typeface="Arial" panose="020B0604020202020204" pitchFamily="34" charset="0"/>
              </a:rPr>
              <a:t>)</a:t>
            </a:r>
            <a:r>
              <a:rPr lang="en-US" sz="1600" baseline="30000" dirty="0">
                <a:solidFill>
                  <a:srgbClr val="0645AD"/>
                </a:solidFill>
                <a:latin typeface="Arial" panose="020B0604020202020204" pitchFamily="34" charset="0"/>
                <a:hlinkClick r:id="rId18"/>
              </a:rPr>
              <a:t>[3]</a:t>
            </a:r>
            <a:endParaRPr lang="en-US" sz="1600" dirty="0">
              <a:solidFill>
                <a:srgbClr val="202122"/>
              </a:solidFill>
              <a:latin typeface="Arial" panose="020B0604020202020204" pitchFamily="34" charset="0"/>
            </a:endParaRPr>
          </a:p>
          <a:p>
            <a:pPr>
              <a:buFont typeface="Arial" panose="020B0604020202020204" pitchFamily="34" charset="0"/>
              <a:buChar char="•"/>
            </a:pPr>
            <a:r>
              <a:rPr lang="en-US" sz="1600" dirty="0">
                <a:solidFill>
                  <a:srgbClr val="0645AD"/>
                </a:solidFill>
                <a:latin typeface="Arial" panose="020B0604020202020204" pitchFamily="34" charset="0"/>
                <a:hlinkClick r:id="rId22" tooltip="Ed Miliband"/>
              </a:rPr>
              <a:t>Ed Miliband</a:t>
            </a:r>
            <a:r>
              <a:rPr lang="en-US" sz="1600" dirty="0">
                <a:solidFill>
                  <a:srgbClr val="202122"/>
                </a:solidFill>
                <a:latin typeface="Arial" panose="020B0604020202020204" pitchFamily="34" charset="0"/>
              </a:rPr>
              <a:t>, </a:t>
            </a:r>
            <a:r>
              <a:rPr lang="en-US" sz="1600" dirty="0" smtClean="0">
                <a:solidFill>
                  <a:srgbClr val="202122"/>
                </a:solidFill>
                <a:latin typeface="Arial" panose="020B0604020202020204" pitchFamily="34" charset="0"/>
              </a:rPr>
              <a:t>2010–2015</a:t>
            </a:r>
            <a:endParaRPr lang="tr-TR" sz="1600" dirty="0" smtClean="0">
              <a:solidFill>
                <a:srgbClr val="202122"/>
              </a:solidFill>
              <a:latin typeface="Arial" panose="020B0604020202020204" pitchFamily="34" charset="0"/>
            </a:endParaRPr>
          </a:p>
          <a:p>
            <a:pPr>
              <a:buFont typeface="Arial" panose="020B0604020202020204" pitchFamily="34" charset="0"/>
              <a:buChar char="•"/>
            </a:pPr>
            <a:r>
              <a:rPr lang="en-US" sz="1600" dirty="0" smtClean="0">
                <a:solidFill>
                  <a:srgbClr val="DD3333"/>
                </a:solidFill>
                <a:latin typeface="Arial" panose="020B0604020202020204" pitchFamily="34" charset="0"/>
                <a:hlinkClick r:id="rId21" tooltip="Harriet Harman (sayfa mevcut değil)"/>
              </a:rPr>
              <a:t>Harriet </a:t>
            </a:r>
            <a:r>
              <a:rPr lang="en-US" sz="1600" dirty="0">
                <a:solidFill>
                  <a:srgbClr val="DD3333"/>
                </a:solidFill>
                <a:latin typeface="Arial" panose="020B0604020202020204" pitchFamily="34" charset="0"/>
                <a:hlinkClick r:id="rId21" tooltip="Harriet Harman (sayfa mevcut değil)"/>
              </a:rPr>
              <a:t>Harman</a:t>
            </a:r>
            <a:r>
              <a:rPr lang="en-US" sz="1600" dirty="0">
                <a:solidFill>
                  <a:srgbClr val="202122"/>
                </a:solidFill>
                <a:latin typeface="Arial" panose="020B0604020202020204" pitchFamily="34" charset="0"/>
              </a:rPr>
              <a:t>, 2015 (</a:t>
            </a:r>
            <a:r>
              <a:rPr lang="en-US" sz="1600" dirty="0" err="1">
                <a:solidFill>
                  <a:srgbClr val="202122"/>
                </a:solidFill>
                <a:latin typeface="Arial" panose="020B0604020202020204" pitchFamily="34" charset="0"/>
              </a:rPr>
              <a:t>geçici</a:t>
            </a:r>
            <a:r>
              <a:rPr lang="en-US" sz="1600" dirty="0">
                <a:solidFill>
                  <a:srgbClr val="202122"/>
                </a:solidFill>
                <a:latin typeface="Arial" panose="020B0604020202020204" pitchFamily="34" charset="0"/>
              </a:rPr>
              <a:t>)</a:t>
            </a:r>
          </a:p>
          <a:p>
            <a:pPr>
              <a:buFont typeface="Arial" panose="020B0604020202020204" pitchFamily="34" charset="0"/>
              <a:buChar char="•"/>
            </a:pPr>
            <a:r>
              <a:rPr lang="en-US" sz="1600" dirty="0">
                <a:solidFill>
                  <a:srgbClr val="0645AD"/>
                </a:solidFill>
                <a:latin typeface="Arial" panose="020B0604020202020204" pitchFamily="34" charset="0"/>
                <a:hlinkClick r:id="rId23" tooltip="Jeremy Corbyn"/>
              </a:rPr>
              <a:t>Jeremy </a:t>
            </a:r>
            <a:r>
              <a:rPr lang="en-US" sz="1600" dirty="0" err="1">
                <a:solidFill>
                  <a:srgbClr val="0645AD"/>
                </a:solidFill>
                <a:latin typeface="Arial" panose="020B0604020202020204" pitchFamily="34" charset="0"/>
                <a:hlinkClick r:id="rId23" tooltip="Jeremy Corbyn"/>
              </a:rPr>
              <a:t>Corbyn</a:t>
            </a:r>
            <a:r>
              <a:rPr lang="en-US" sz="1600" dirty="0">
                <a:solidFill>
                  <a:srgbClr val="202122"/>
                </a:solidFill>
                <a:latin typeface="Arial" panose="020B0604020202020204" pitchFamily="34" charset="0"/>
              </a:rPr>
              <a:t>, 2015–2020</a:t>
            </a:r>
          </a:p>
          <a:p>
            <a:pPr>
              <a:buFont typeface="Arial" panose="020B0604020202020204" pitchFamily="34" charset="0"/>
              <a:buChar char="•"/>
            </a:pPr>
            <a:r>
              <a:rPr lang="en-US" sz="1600" dirty="0">
                <a:solidFill>
                  <a:srgbClr val="0645AD"/>
                </a:solidFill>
                <a:latin typeface="Arial" panose="020B0604020202020204" pitchFamily="34" charset="0"/>
                <a:hlinkClick r:id="rId24" tooltip="Keir Starmer"/>
              </a:rPr>
              <a:t>Keir </a:t>
            </a:r>
            <a:r>
              <a:rPr lang="en-US" sz="1600" dirty="0" err="1">
                <a:solidFill>
                  <a:srgbClr val="0645AD"/>
                </a:solidFill>
                <a:latin typeface="Arial" panose="020B0604020202020204" pitchFamily="34" charset="0"/>
                <a:hlinkClick r:id="rId24" tooltip="Keir Starmer"/>
              </a:rPr>
              <a:t>Starmer</a:t>
            </a:r>
            <a:r>
              <a:rPr lang="en-US" sz="1600" dirty="0">
                <a:solidFill>
                  <a:srgbClr val="202122"/>
                </a:solidFill>
                <a:latin typeface="Arial" panose="020B0604020202020204" pitchFamily="34" charset="0"/>
              </a:rPr>
              <a:t>, 2020–</a:t>
            </a:r>
            <a:endParaRPr lang="en-US" sz="1600" b="0" i="0" dirty="0">
              <a:solidFill>
                <a:srgbClr val="202122"/>
              </a:solidFill>
              <a:effectLst/>
              <a:latin typeface="Arial" panose="020B0604020202020204" pitchFamily="34" charset="0"/>
            </a:endParaRPr>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69E57DC2-970A-4B3E-BB1C-7A09969E49DF}" type="slidenum">
              <a:rPr lang="en-US" smtClean="0"/>
              <a:t>23</a:t>
            </a:fld>
            <a:endParaRPr lang="en-US" dirty="0"/>
          </a:p>
        </p:txBody>
      </p:sp>
      <p:pic>
        <p:nvPicPr>
          <p:cNvPr id="35842" name="Picture 2" descr="Sabit"/>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3"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45" name="Picture 5"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47" name="Picture 7"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49" name="Picture 9"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50" name="Picture 10"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51" name="Picture 11"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52" name="Picture 12"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53" name="Picture 13"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54" name="Picture 14"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55" name="Picture 15"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56" name="Picture 16"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57" name="Picture 17"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58" name="Picture 18"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59" name="Picture 19"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60" name="Picture 20"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61" name="Picture 21"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62" name="Picture 22"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63" name="Picture 23"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64" name="Picture 24"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65" name="Picture 25"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66" name="Picture 26"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67" name="Picture 27"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68" name="Picture 28"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69" name="Picture 29"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70" name="Picture 30"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71" name="Picture 31"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72" name="Picture 32"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73" name="Picture 33"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74" name="Picture 34"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75" name="Picture 35"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76" name="Picture 36"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77" name="Picture 37"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78" name="Picture 38"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79" name="Picture 39"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80" name="Picture 40"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81" name="Picture 41"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82" name="Picture 42"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83" name="Picture 43"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84" name="Picture 44"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85" name="Picture 45"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86" name="Picture 46"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87" name="Picture 47"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88" name="Picture 48"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89" name="Picture 49"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90" name="Picture 50"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91" name="Picture 51"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92" name="Picture 52"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93" name="Picture 53"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94" name="Picture 54"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95" name="Picture 55"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96" name="Picture 56"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97" name="Picture 57"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898" name="Picture 58"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899" name="Picture 59"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00" name="Picture 60"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01" name="Picture 61"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02" name="Picture 62"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03" name="Picture 63"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04" name="Picture 64"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05" name="Picture 65"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07" name="Picture 67" descr="Sabit"/>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08" name="Picture 68"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09" name="Picture 69"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10" name="Picture 70"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11" name="Picture 71"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12" name="Picture 72"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13" name="Picture 73"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14" name="Picture 74"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15" name="Picture 75"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16" name="Picture 76"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17" name="Picture 77"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18" name="Picture 78"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19" name="Picture 79"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20" name="Picture 80"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21" name="Picture 81"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22" name="Picture 82"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23" name="Picture 83"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24" name="Picture 84"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25" name="Picture 85"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26" name="Picture 86"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27" name="Picture 87"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28" name="Picture 88"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29" name="Picture 89"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30" name="Picture 90"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31" name="Picture 91"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32" name="Picture 92"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33" name="Picture 93"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34" name="Picture 94"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35" name="Picture 95"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36" name="Picture 96"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37" name="Picture 97"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38" name="Picture 98"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39" name="Picture 99"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40" name="Picture 100"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41" name="Picture 101"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42" name="Picture 102"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43" name="Picture 103"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44" name="Picture 104"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45" name="Picture 105"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46" name="Picture 106"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47" name="Picture 107"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48" name="Picture 108"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49" name="Picture 109"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50" name="Picture 110"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51" name="Picture 111"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52" name="Picture 112"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53" name="Picture 113"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54" name="Picture 114"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55" name="Picture 115"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56" name="Picture 116"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57" name="Picture 117"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58" name="Picture 118"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59" name="Picture 119"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60" name="Picture 120"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61" name="Picture 121"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62" name="Picture 122" descr="Evet"/>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63" name="Picture 123"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64" name="Picture 124"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65" name="Picture 125"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66" name="Picture 126"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67" name="Picture 127" descr="artış"/>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68" name="Picture 128"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5969" name="Picture 129" descr="azalış"/>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35970" name="Picture 130" descr="Hayı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506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612845"/>
            <a:ext cx="6096000" cy="5355312"/>
          </a:xfrm>
          <a:prstGeom prst="rect">
            <a:avLst/>
          </a:prstGeom>
        </p:spPr>
        <p:txBody>
          <a:bodyPr>
            <a:spAutoFit/>
          </a:bodyPr>
          <a:lstStyle/>
          <a:p>
            <a:r>
              <a:rPr lang="en-US" b="1" dirty="0">
                <a:solidFill>
                  <a:srgbClr val="000000"/>
                </a:solidFill>
                <a:latin typeface="Arial" panose="020B0604020202020204" pitchFamily="34" charset="0"/>
              </a:rPr>
              <a:t>1922'den </a:t>
            </a:r>
            <a:r>
              <a:rPr lang="en-US" b="1" dirty="0" err="1">
                <a:solidFill>
                  <a:srgbClr val="000000"/>
                </a:solidFill>
                <a:latin typeface="Arial" panose="020B0604020202020204" pitchFamily="34" charset="0"/>
              </a:rPr>
              <a:t>beri</a:t>
            </a:r>
            <a:r>
              <a:rPr lang="en-US" b="1" dirty="0">
                <a:solidFill>
                  <a:srgbClr val="000000"/>
                </a:solidFill>
                <a:latin typeface="Arial" panose="020B0604020202020204" pitchFamily="34" charset="0"/>
              </a:rPr>
              <a:t> </a:t>
            </a:r>
            <a:r>
              <a:rPr lang="en-US" b="1" dirty="0" err="1">
                <a:solidFill>
                  <a:srgbClr val="000000"/>
                </a:solidFill>
                <a:latin typeface="Arial" panose="020B0604020202020204" pitchFamily="34" charset="0"/>
              </a:rPr>
              <a:t>İşçi</a:t>
            </a:r>
            <a:r>
              <a:rPr lang="en-US" b="1" dirty="0">
                <a:solidFill>
                  <a:srgbClr val="000000"/>
                </a:solidFill>
                <a:latin typeface="Arial" panose="020B0604020202020204" pitchFamily="34" charset="0"/>
              </a:rPr>
              <a:t> </a:t>
            </a:r>
            <a:r>
              <a:rPr lang="en-US" b="1" dirty="0" err="1">
                <a:solidFill>
                  <a:srgbClr val="000000"/>
                </a:solidFill>
                <a:latin typeface="Arial" panose="020B0604020202020204" pitchFamily="34" charset="0"/>
              </a:rPr>
              <a:t>Partisi</a:t>
            </a:r>
            <a:r>
              <a:rPr lang="en-US" b="1" dirty="0">
                <a:solidFill>
                  <a:srgbClr val="000000"/>
                </a:solidFill>
                <a:latin typeface="Arial" panose="020B0604020202020204" pitchFamily="34" charset="0"/>
              </a:rPr>
              <a:t> </a:t>
            </a:r>
            <a:r>
              <a:rPr lang="en-US" b="1" dirty="0" err="1">
                <a:solidFill>
                  <a:srgbClr val="000000"/>
                </a:solidFill>
                <a:latin typeface="Arial" panose="020B0604020202020204" pitchFamily="34" charset="0"/>
              </a:rPr>
              <a:t>Başkan</a:t>
            </a:r>
            <a:r>
              <a:rPr lang="en-US" b="1" dirty="0">
                <a:solidFill>
                  <a:srgbClr val="000000"/>
                </a:solidFill>
                <a:latin typeface="Arial" panose="020B0604020202020204" pitchFamily="34" charset="0"/>
              </a:rPr>
              <a:t> </a:t>
            </a:r>
            <a:r>
              <a:rPr lang="en-US" b="1" dirty="0" err="1" smtClean="0">
                <a:solidFill>
                  <a:srgbClr val="000000"/>
                </a:solidFill>
                <a:latin typeface="Arial" panose="020B0604020202020204" pitchFamily="34" charset="0"/>
              </a:rPr>
              <a:t>Yardımcıları</a:t>
            </a:r>
            <a:endParaRPr lang="en-US" b="1" dirty="0">
              <a:solidFill>
                <a:srgbClr val="000000"/>
              </a:solidFill>
              <a:latin typeface="Arial" panose="020B0604020202020204" pitchFamily="34" charset="0"/>
            </a:endParaRPr>
          </a:p>
          <a:p>
            <a:pPr>
              <a:buFont typeface="Arial" panose="020B0604020202020204" pitchFamily="34" charset="0"/>
              <a:buChar char="•"/>
            </a:pPr>
            <a:r>
              <a:rPr lang="en-US" dirty="0">
                <a:solidFill>
                  <a:srgbClr val="DD3333"/>
                </a:solidFill>
                <a:latin typeface="Arial" panose="020B0604020202020204" pitchFamily="34" charset="0"/>
                <a:hlinkClick r:id="rId2" tooltip="John Robert Clynes (sayfa mevcut değil)"/>
              </a:rPr>
              <a:t>John Robert </a:t>
            </a:r>
            <a:r>
              <a:rPr lang="en-US" dirty="0" err="1">
                <a:solidFill>
                  <a:srgbClr val="DD3333"/>
                </a:solidFill>
                <a:latin typeface="Arial" panose="020B0604020202020204" pitchFamily="34" charset="0"/>
                <a:hlinkClick r:id="rId2" tooltip="John Robert Clynes (sayfa mevcut değil)"/>
              </a:rPr>
              <a:t>Clynes</a:t>
            </a:r>
            <a:r>
              <a:rPr lang="en-US" dirty="0">
                <a:solidFill>
                  <a:srgbClr val="202122"/>
                </a:solidFill>
                <a:latin typeface="Arial" panose="020B0604020202020204" pitchFamily="34" charset="0"/>
              </a:rPr>
              <a:t>, 1922–32</a:t>
            </a:r>
          </a:p>
          <a:p>
            <a:pPr>
              <a:buFont typeface="Arial" panose="020B0604020202020204" pitchFamily="34" charset="0"/>
              <a:buChar char="•"/>
            </a:pPr>
            <a:r>
              <a:rPr lang="en-US" dirty="0">
                <a:solidFill>
                  <a:srgbClr val="DD3333"/>
                </a:solidFill>
                <a:latin typeface="Arial" panose="020B0604020202020204" pitchFamily="34" charset="0"/>
                <a:hlinkClick r:id="rId3" tooltip="William Graham (İskoç siyasetçi) (sayfa mevcut değil)"/>
              </a:rPr>
              <a:t>William Graham</a:t>
            </a:r>
            <a:r>
              <a:rPr lang="en-US" dirty="0">
                <a:solidFill>
                  <a:srgbClr val="202122"/>
                </a:solidFill>
                <a:latin typeface="Arial" panose="020B0604020202020204" pitchFamily="34" charset="0"/>
              </a:rPr>
              <a:t>, 1931–32</a:t>
            </a:r>
          </a:p>
          <a:p>
            <a:pPr>
              <a:buFont typeface="Arial" panose="020B0604020202020204" pitchFamily="34" charset="0"/>
              <a:buChar char="•"/>
            </a:pPr>
            <a:r>
              <a:rPr lang="en-US" dirty="0">
                <a:solidFill>
                  <a:srgbClr val="0645AD"/>
                </a:solidFill>
                <a:latin typeface="Arial" panose="020B0604020202020204" pitchFamily="34" charset="0"/>
                <a:hlinkClick r:id="rId4" tooltip="Clement Attlee"/>
              </a:rPr>
              <a:t>Clement Attlee</a:t>
            </a:r>
            <a:r>
              <a:rPr lang="en-US" dirty="0">
                <a:solidFill>
                  <a:srgbClr val="202122"/>
                </a:solidFill>
                <a:latin typeface="Arial" panose="020B0604020202020204" pitchFamily="34" charset="0"/>
              </a:rPr>
              <a:t>, 1932–35</a:t>
            </a:r>
          </a:p>
          <a:p>
            <a:pPr>
              <a:buFont typeface="Arial" panose="020B0604020202020204" pitchFamily="34" charset="0"/>
              <a:buChar char="•"/>
            </a:pPr>
            <a:r>
              <a:rPr lang="en-US" dirty="0">
                <a:solidFill>
                  <a:srgbClr val="DD3333"/>
                </a:solidFill>
                <a:latin typeface="Arial" panose="020B0604020202020204" pitchFamily="34" charset="0"/>
                <a:hlinkClick r:id="rId5" tooltip="Arthur Greenwood (sayfa mevcut değil)"/>
              </a:rPr>
              <a:t>Arthur Greenwood</a:t>
            </a:r>
            <a:r>
              <a:rPr lang="en-US" dirty="0">
                <a:solidFill>
                  <a:srgbClr val="202122"/>
                </a:solidFill>
                <a:latin typeface="Arial" panose="020B0604020202020204" pitchFamily="34" charset="0"/>
              </a:rPr>
              <a:t>, 1935–45</a:t>
            </a:r>
          </a:p>
          <a:p>
            <a:pPr>
              <a:buFont typeface="Arial" panose="020B0604020202020204" pitchFamily="34" charset="0"/>
              <a:buChar char="•"/>
            </a:pPr>
            <a:r>
              <a:rPr lang="en-US" dirty="0">
                <a:solidFill>
                  <a:srgbClr val="DD3333"/>
                </a:solidFill>
                <a:latin typeface="Arial" panose="020B0604020202020204" pitchFamily="34" charset="0"/>
                <a:hlinkClick r:id="rId6" tooltip="Herbert Morrison (sayfa mevcut değil)"/>
              </a:rPr>
              <a:t>Herbert Morrison</a:t>
            </a:r>
            <a:r>
              <a:rPr lang="en-US" dirty="0">
                <a:solidFill>
                  <a:srgbClr val="202122"/>
                </a:solidFill>
                <a:latin typeface="Arial" panose="020B0604020202020204" pitchFamily="34" charset="0"/>
              </a:rPr>
              <a:t>, 1945–55</a:t>
            </a:r>
          </a:p>
          <a:p>
            <a:pPr>
              <a:buFont typeface="Arial" panose="020B0604020202020204" pitchFamily="34" charset="0"/>
              <a:buChar char="•"/>
            </a:pPr>
            <a:r>
              <a:rPr lang="en-US" dirty="0">
                <a:solidFill>
                  <a:srgbClr val="DD3333"/>
                </a:solidFill>
                <a:latin typeface="Arial" panose="020B0604020202020204" pitchFamily="34" charset="0"/>
                <a:hlinkClick r:id="rId7" tooltip="Jim Griffiths (sayfa mevcut değil)"/>
              </a:rPr>
              <a:t>Jim Griffiths</a:t>
            </a:r>
            <a:r>
              <a:rPr lang="en-US" dirty="0">
                <a:solidFill>
                  <a:srgbClr val="202122"/>
                </a:solidFill>
                <a:latin typeface="Arial" panose="020B0604020202020204" pitchFamily="34" charset="0"/>
              </a:rPr>
              <a:t>, 1955–59</a:t>
            </a:r>
          </a:p>
          <a:p>
            <a:pPr>
              <a:buFont typeface="Arial" panose="020B0604020202020204" pitchFamily="34" charset="0"/>
              <a:buChar char="•"/>
            </a:pPr>
            <a:r>
              <a:rPr lang="en-US" dirty="0" err="1">
                <a:solidFill>
                  <a:srgbClr val="DD3333"/>
                </a:solidFill>
                <a:latin typeface="Arial" panose="020B0604020202020204" pitchFamily="34" charset="0"/>
                <a:hlinkClick r:id="rId8" tooltip="Aneurin Bevan (sayfa mevcut değil)"/>
              </a:rPr>
              <a:t>Aneurin</a:t>
            </a:r>
            <a:r>
              <a:rPr lang="en-US" dirty="0">
                <a:solidFill>
                  <a:srgbClr val="DD3333"/>
                </a:solidFill>
                <a:latin typeface="Arial" panose="020B0604020202020204" pitchFamily="34" charset="0"/>
                <a:hlinkClick r:id="rId8" tooltip="Aneurin Bevan (sayfa mevcut değil)"/>
              </a:rPr>
              <a:t> Bevan</a:t>
            </a:r>
            <a:r>
              <a:rPr lang="en-US" dirty="0">
                <a:solidFill>
                  <a:srgbClr val="202122"/>
                </a:solidFill>
                <a:latin typeface="Arial" panose="020B0604020202020204" pitchFamily="34" charset="0"/>
              </a:rPr>
              <a:t>, 1959–60</a:t>
            </a:r>
          </a:p>
          <a:p>
            <a:pPr>
              <a:buFont typeface="Arial" panose="020B0604020202020204" pitchFamily="34" charset="0"/>
              <a:buChar char="•"/>
            </a:pPr>
            <a:r>
              <a:rPr lang="en-US" dirty="0">
                <a:solidFill>
                  <a:srgbClr val="0645AD"/>
                </a:solidFill>
                <a:latin typeface="Arial" panose="020B0604020202020204" pitchFamily="34" charset="0"/>
                <a:hlinkClick r:id="rId9" tooltip="George Brown"/>
              </a:rPr>
              <a:t>George Brown</a:t>
            </a:r>
            <a:r>
              <a:rPr lang="en-US" dirty="0">
                <a:solidFill>
                  <a:srgbClr val="202122"/>
                </a:solidFill>
                <a:latin typeface="Arial" panose="020B0604020202020204" pitchFamily="34" charset="0"/>
              </a:rPr>
              <a:t>, 1960–70</a:t>
            </a:r>
          </a:p>
          <a:p>
            <a:pPr>
              <a:buFont typeface="Arial" panose="020B0604020202020204" pitchFamily="34" charset="0"/>
              <a:buChar char="•"/>
            </a:pPr>
            <a:r>
              <a:rPr lang="en-US" dirty="0">
                <a:solidFill>
                  <a:srgbClr val="DD3333"/>
                </a:solidFill>
                <a:latin typeface="Arial" panose="020B0604020202020204" pitchFamily="34" charset="0"/>
                <a:hlinkClick r:id="rId10" tooltip="Roy Jenkins (sayfa mevcut değil)"/>
              </a:rPr>
              <a:t>Roy Jenkins</a:t>
            </a:r>
            <a:r>
              <a:rPr lang="en-US" dirty="0">
                <a:solidFill>
                  <a:srgbClr val="202122"/>
                </a:solidFill>
                <a:latin typeface="Arial" panose="020B0604020202020204" pitchFamily="34" charset="0"/>
              </a:rPr>
              <a:t>, 1970–72</a:t>
            </a:r>
          </a:p>
          <a:p>
            <a:pPr>
              <a:buFont typeface="Arial" panose="020B0604020202020204" pitchFamily="34" charset="0"/>
              <a:buChar char="•"/>
            </a:pPr>
            <a:r>
              <a:rPr lang="en-US" dirty="0">
                <a:solidFill>
                  <a:srgbClr val="0645AD"/>
                </a:solidFill>
                <a:latin typeface="Arial" panose="020B0604020202020204" pitchFamily="34" charset="0"/>
                <a:hlinkClick r:id="rId11" tooltip="Edward Short"/>
              </a:rPr>
              <a:t>Edward Short</a:t>
            </a:r>
            <a:r>
              <a:rPr lang="en-US" dirty="0">
                <a:solidFill>
                  <a:srgbClr val="202122"/>
                </a:solidFill>
                <a:latin typeface="Arial" panose="020B0604020202020204" pitchFamily="34" charset="0"/>
              </a:rPr>
              <a:t>, 1972–76</a:t>
            </a:r>
          </a:p>
          <a:p>
            <a:pPr>
              <a:buFont typeface="Arial" panose="020B0604020202020204" pitchFamily="34" charset="0"/>
              <a:buChar char="•"/>
            </a:pPr>
            <a:r>
              <a:rPr lang="en-US" dirty="0">
                <a:solidFill>
                  <a:srgbClr val="DD3333"/>
                </a:solidFill>
                <a:latin typeface="Arial" panose="020B0604020202020204" pitchFamily="34" charset="0"/>
                <a:hlinkClick r:id="rId12" tooltip="Michael Foot (sayfa mevcut değil)"/>
              </a:rPr>
              <a:t>Michael Foot</a:t>
            </a:r>
            <a:r>
              <a:rPr lang="en-US" dirty="0">
                <a:solidFill>
                  <a:srgbClr val="202122"/>
                </a:solidFill>
                <a:latin typeface="Arial" panose="020B0604020202020204" pitchFamily="34" charset="0"/>
              </a:rPr>
              <a:t>, 1976–80</a:t>
            </a:r>
          </a:p>
          <a:p>
            <a:pPr>
              <a:buFont typeface="Arial" panose="020B0604020202020204" pitchFamily="34" charset="0"/>
              <a:buChar char="•"/>
            </a:pPr>
            <a:r>
              <a:rPr lang="en-US" dirty="0">
                <a:solidFill>
                  <a:srgbClr val="0645AD"/>
                </a:solidFill>
                <a:latin typeface="Arial" panose="020B0604020202020204" pitchFamily="34" charset="0"/>
                <a:hlinkClick r:id="rId13" tooltip="Denis Healey"/>
              </a:rPr>
              <a:t>Denis Healey</a:t>
            </a:r>
            <a:r>
              <a:rPr lang="en-US" dirty="0">
                <a:solidFill>
                  <a:srgbClr val="202122"/>
                </a:solidFill>
                <a:latin typeface="Arial" panose="020B0604020202020204" pitchFamily="34" charset="0"/>
              </a:rPr>
              <a:t>, 1980–83</a:t>
            </a:r>
          </a:p>
          <a:p>
            <a:pPr>
              <a:buFont typeface="Arial" panose="020B0604020202020204" pitchFamily="34" charset="0"/>
              <a:buChar char="•"/>
            </a:pPr>
            <a:r>
              <a:rPr lang="en-US" dirty="0">
                <a:solidFill>
                  <a:srgbClr val="DD3333"/>
                </a:solidFill>
                <a:latin typeface="Arial" panose="020B0604020202020204" pitchFamily="34" charset="0"/>
                <a:hlinkClick r:id="rId14" tooltip="Roy Hattersley (sayfa mevcut değil)"/>
              </a:rPr>
              <a:t>Roy Hattersley</a:t>
            </a:r>
            <a:r>
              <a:rPr lang="en-US" dirty="0">
                <a:solidFill>
                  <a:srgbClr val="202122"/>
                </a:solidFill>
                <a:latin typeface="Arial" panose="020B0604020202020204" pitchFamily="34" charset="0"/>
              </a:rPr>
              <a:t>, 1983–92</a:t>
            </a:r>
          </a:p>
          <a:p>
            <a:pPr>
              <a:buFont typeface="Arial" panose="020B0604020202020204" pitchFamily="34" charset="0"/>
              <a:buChar char="•"/>
            </a:pPr>
            <a:r>
              <a:rPr lang="en-US" dirty="0">
                <a:solidFill>
                  <a:srgbClr val="0645AD"/>
                </a:solidFill>
                <a:latin typeface="Arial" panose="020B0604020202020204" pitchFamily="34" charset="0"/>
                <a:hlinkClick r:id="rId15" tooltip="Margaret Beckett"/>
              </a:rPr>
              <a:t>Margaret Beckett</a:t>
            </a:r>
            <a:r>
              <a:rPr lang="en-US" dirty="0">
                <a:solidFill>
                  <a:srgbClr val="202122"/>
                </a:solidFill>
                <a:latin typeface="Arial" panose="020B0604020202020204" pitchFamily="34" charset="0"/>
              </a:rPr>
              <a:t>, 1992–94</a:t>
            </a:r>
          </a:p>
          <a:p>
            <a:pPr>
              <a:buFont typeface="Arial" panose="020B0604020202020204" pitchFamily="34" charset="0"/>
              <a:buChar char="•"/>
            </a:pPr>
            <a:r>
              <a:rPr lang="en-US" dirty="0">
                <a:solidFill>
                  <a:srgbClr val="0645AD"/>
                </a:solidFill>
                <a:latin typeface="Arial" panose="020B0604020202020204" pitchFamily="34" charset="0"/>
                <a:hlinkClick r:id="rId16" tooltip="John Prescott"/>
              </a:rPr>
              <a:t>John Prescott</a:t>
            </a:r>
            <a:r>
              <a:rPr lang="en-US" dirty="0">
                <a:solidFill>
                  <a:srgbClr val="202122"/>
                </a:solidFill>
                <a:latin typeface="Arial" panose="020B0604020202020204" pitchFamily="34" charset="0"/>
              </a:rPr>
              <a:t>, 1994–2007</a:t>
            </a:r>
          </a:p>
          <a:p>
            <a:pPr>
              <a:buFont typeface="Arial" panose="020B0604020202020204" pitchFamily="34" charset="0"/>
              <a:buChar char="•"/>
            </a:pPr>
            <a:r>
              <a:rPr lang="en-US" dirty="0">
                <a:solidFill>
                  <a:srgbClr val="DD3333"/>
                </a:solidFill>
                <a:latin typeface="Arial" panose="020B0604020202020204" pitchFamily="34" charset="0"/>
                <a:hlinkClick r:id="rId17" tooltip="Harriet Harman (sayfa mevcut değil)"/>
              </a:rPr>
              <a:t>Harriet Harman</a:t>
            </a:r>
            <a:r>
              <a:rPr lang="en-US" dirty="0">
                <a:solidFill>
                  <a:srgbClr val="202122"/>
                </a:solidFill>
                <a:latin typeface="Arial" panose="020B0604020202020204" pitchFamily="34" charset="0"/>
              </a:rPr>
              <a:t>, 2007–15</a:t>
            </a:r>
          </a:p>
          <a:p>
            <a:pPr>
              <a:buFont typeface="Arial" panose="020B0604020202020204" pitchFamily="34" charset="0"/>
              <a:buChar char="•"/>
            </a:pPr>
            <a:r>
              <a:rPr lang="en-US" dirty="0">
                <a:solidFill>
                  <a:srgbClr val="0645AD"/>
                </a:solidFill>
                <a:latin typeface="Arial" panose="020B0604020202020204" pitchFamily="34" charset="0"/>
                <a:hlinkClick r:id="rId18" tooltip="Tom Watson"/>
              </a:rPr>
              <a:t>Tom Watson</a:t>
            </a:r>
            <a:r>
              <a:rPr lang="en-US" dirty="0">
                <a:solidFill>
                  <a:srgbClr val="202122"/>
                </a:solidFill>
                <a:latin typeface="Arial" panose="020B0604020202020204" pitchFamily="34" charset="0"/>
              </a:rPr>
              <a:t>, 2015–2019</a:t>
            </a:r>
          </a:p>
          <a:p>
            <a:pPr>
              <a:buFont typeface="Arial" panose="020B0604020202020204" pitchFamily="34" charset="0"/>
              <a:buChar char="•"/>
            </a:pPr>
            <a:r>
              <a:rPr lang="en-US" dirty="0">
                <a:solidFill>
                  <a:srgbClr val="DD3333"/>
                </a:solidFill>
                <a:latin typeface="Arial" panose="020B0604020202020204" pitchFamily="34" charset="0"/>
                <a:hlinkClick r:id="rId19" tooltip="Angela Rayner (sayfa mevcut değil)"/>
              </a:rPr>
              <a:t>Angela Rayner</a:t>
            </a:r>
            <a:r>
              <a:rPr lang="en-US" dirty="0">
                <a:solidFill>
                  <a:srgbClr val="202122"/>
                </a:solidFill>
                <a:latin typeface="Arial" panose="020B0604020202020204" pitchFamily="34" charset="0"/>
              </a:rPr>
              <a:t>, 2020–</a:t>
            </a:r>
            <a:endParaRPr lang="en-US" b="0" i="0" dirty="0">
              <a:solidFill>
                <a:srgbClr val="202122"/>
              </a:solidFill>
              <a:effectLst/>
              <a:latin typeface="Arial" panose="020B0604020202020204" pitchFamily="34" charset="0"/>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24</a:t>
            </a:fld>
            <a:endParaRPr lang="en-US" dirty="0"/>
          </a:p>
        </p:txBody>
      </p:sp>
    </p:spTree>
    <p:extLst>
      <p:ext uri="{BB962C8B-B14F-4D97-AF65-F5344CB8AC3E}">
        <p14:creationId xmlns:p14="http://schemas.microsoft.com/office/powerpoint/2010/main" val="3921287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474345"/>
            <a:ext cx="6096000" cy="5632311"/>
          </a:xfrm>
          <a:prstGeom prst="rect">
            <a:avLst/>
          </a:prstGeom>
        </p:spPr>
        <p:txBody>
          <a:bodyPr>
            <a:spAutoFit/>
          </a:bodyPr>
          <a:lstStyle/>
          <a:p>
            <a:r>
              <a:rPr lang="en-US" b="1" dirty="0">
                <a:solidFill>
                  <a:srgbClr val="000000"/>
                </a:solidFill>
                <a:latin typeface="Arial" panose="020B0604020202020204" pitchFamily="34" charset="0"/>
              </a:rPr>
              <a:t>924'ten </a:t>
            </a:r>
            <a:r>
              <a:rPr lang="en-US" b="1" dirty="0" err="1">
                <a:solidFill>
                  <a:srgbClr val="000000"/>
                </a:solidFill>
                <a:latin typeface="Arial" panose="020B0604020202020204" pitchFamily="34" charset="0"/>
              </a:rPr>
              <a:t>beri</a:t>
            </a:r>
            <a:r>
              <a:rPr lang="en-US" b="1" dirty="0">
                <a:solidFill>
                  <a:srgbClr val="000000"/>
                </a:solidFill>
                <a:latin typeface="Arial" panose="020B0604020202020204" pitchFamily="34" charset="0"/>
              </a:rPr>
              <a:t> </a:t>
            </a:r>
            <a:r>
              <a:rPr lang="en-US" b="1" dirty="0" err="1">
                <a:solidFill>
                  <a:srgbClr val="000000"/>
                </a:solidFill>
                <a:latin typeface="Arial" panose="020B0604020202020204" pitchFamily="34" charset="0"/>
              </a:rPr>
              <a:t>İşçi</a:t>
            </a:r>
            <a:r>
              <a:rPr lang="en-US" b="1" dirty="0">
                <a:solidFill>
                  <a:srgbClr val="000000"/>
                </a:solidFill>
                <a:latin typeface="Arial" panose="020B0604020202020204" pitchFamily="34" charset="0"/>
              </a:rPr>
              <a:t> </a:t>
            </a:r>
            <a:r>
              <a:rPr lang="en-US" b="1" dirty="0" err="1">
                <a:solidFill>
                  <a:srgbClr val="000000"/>
                </a:solidFill>
                <a:latin typeface="Arial" panose="020B0604020202020204" pitchFamily="34" charset="0"/>
              </a:rPr>
              <a:t>Partisi</a:t>
            </a:r>
            <a:r>
              <a:rPr lang="en-US" b="1" dirty="0">
                <a:solidFill>
                  <a:srgbClr val="000000"/>
                </a:solidFill>
                <a:latin typeface="Arial" panose="020B0604020202020204" pitchFamily="34" charset="0"/>
              </a:rPr>
              <a:t> </a:t>
            </a:r>
            <a:r>
              <a:rPr lang="en-US" b="1" dirty="0" err="1">
                <a:solidFill>
                  <a:srgbClr val="000000"/>
                </a:solidFill>
                <a:latin typeface="Arial" panose="020B0604020202020204" pitchFamily="34" charset="0"/>
              </a:rPr>
              <a:t>Lordlar</a:t>
            </a:r>
            <a:r>
              <a:rPr lang="en-US" b="1" dirty="0">
                <a:solidFill>
                  <a:srgbClr val="000000"/>
                </a:solidFill>
                <a:latin typeface="Arial" panose="020B0604020202020204" pitchFamily="34" charset="0"/>
              </a:rPr>
              <a:t> </a:t>
            </a:r>
            <a:r>
              <a:rPr lang="en-US" b="1" dirty="0" err="1">
                <a:solidFill>
                  <a:srgbClr val="000000"/>
                </a:solidFill>
                <a:latin typeface="Arial" panose="020B0604020202020204" pitchFamily="34" charset="0"/>
              </a:rPr>
              <a:t>Kamarası</a:t>
            </a:r>
            <a:r>
              <a:rPr lang="en-US" b="1" dirty="0">
                <a:solidFill>
                  <a:srgbClr val="000000"/>
                </a:solidFill>
                <a:latin typeface="Arial" panose="020B0604020202020204" pitchFamily="34" charset="0"/>
              </a:rPr>
              <a:t> </a:t>
            </a:r>
            <a:r>
              <a:rPr lang="en-US" b="1" dirty="0" err="1" smtClean="0">
                <a:solidFill>
                  <a:srgbClr val="000000"/>
                </a:solidFill>
                <a:latin typeface="Arial" panose="020B0604020202020204" pitchFamily="34" charset="0"/>
              </a:rPr>
              <a:t>Başkanları</a:t>
            </a:r>
            <a:endParaRPr lang="en-US" b="1" dirty="0">
              <a:solidFill>
                <a:srgbClr val="000000"/>
              </a:solidFill>
              <a:latin typeface="Arial" panose="020B0604020202020204" pitchFamily="34" charset="0"/>
            </a:endParaRPr>
          </a:p>
          <a:p>
            <a:pPr>
              <a:buFont typeface="Arial" panose="020B0604020202020204" pitchFamily="34" charset="0"/>
              <a:buChar char="•"/>
            </a:pPr>
            <a:r>
              <a:rPr lang="en-US" dirty="0">
                <a:solidFill>
                  <a:srgbClr val="DD3333"/>
                </a:solidFill>
                <a:latin typeface="Arial" panose="020B0604020202020204" pitchFamily="34" charset="0"/>
                <a:hlinkClick r:id="rId2" tooltip="Richard Haldane (sayfa mevcut değil)"/>
              </a:rPr>
              <a:t>Richard Haldane</a:t>
            </a:r>
            <a:r>
              <a:rPr lang="en-US" dirty="0">
                <a:solidFill>
                  <a:srgbClr val="202122"/>
                </a:solidFill>
                <a:latin typeface="Arial" panose="020B0604020202020204" pitchFamily="34" charset="0"/>
              </a:rPr>
              <a:t>, 1924–28</a:t>
            </a:r>
          </a:p>
          <a:p>
            <a:pPr>
              <a:buFont typeface="Arial" panose="020B0604020202020204" pitchFamily="34" charset="0"/>
              <a:buChar char="•"/>
            </a:pPr>
            <a:r>
              <a:rPr lang="en-US" dirty="0">
                <a:solidFill>
                  <a:srgbClr val="DD3333"/>
                </a:solidFill>
                <a:latin typeface="Arial" panose="020B0604020202020204" pitchFamily="34" charset="0"/>
                <a:hlinkClick r:id="rId3" tooltip="Charles Cripps (sayfa mevcut değil)"/>
              </a:rPr>
              <a:t>Charles Cripps</a:t>
            </a:r>
            <a:r>
              <a:rPr lang="en-US" dirty="0">
                <a:solidFill>
                  <a:srgbClr val="202122"/>
                </a:solidFill>
                <a:latin typeface="Arial" panose="020B0604020202020204" pitchFamily="34" charset="0"/>
              </a:rPr>
              <a:t>, 1928–31</a:t>
            </a:r>
          </a:p>
          <a:p>
            <a:pPr>
              <a:buFont typeface="Arial" panose="020B0604020202020204" pitchFamily="34" charset="0"/>
              <a:buChar char="•"/>
            </a:pPr>
            <a:r>
              <a:rPr lang="en-US" dirty="0">
                <a:solidFill>
                  <a:srgbClr val="DD3333"/>
                </a:solidFill>
                <a:latin typeface="Arial" panose="020B0604020202020204" pitchFamily="34" charset="0"/>
                <a:hlinkClick r:id="rId4" tooltip="Arthur Ponsonby (sayfa mevcut değil)"/>
              </a:rPr>
              <a:t>Arthur </a:t>
            </a:r>
            <a:r>
              <a:rPr lang="en-US" dirty="0" err="1">
                <a:solidFill>
                  <a:srgbClr val="DD3333"/>
                </a:solidFill>
                <a:latin typeface="Arial" panose="020B0604020202020204" pitchFamily="34" charset="0"/>
                <a:hlinkClick r:id="rId4" tooltip="Arthur Ponsonby (sayfa mevcut değil)"/>
              </a:rPr>
              <a:t>Ponsonby</a:t>
            </a:r>
            <a:r>
              <a:rPr lang="en-US" dirty="0">
                <a:solidFill>
                  <a:srgbClr val="202122"/>
                </a:solidFill>
                <a:latin typeface="Arial" panose="020B0604020202020204" pitchFamily="34" charset="0"/>
              </a:rPr>
              <a:t>, 1931–35</a:t>
            </a:r>
          </a:p>
          <a:p>
            <a:pPr>
              <a:buFont typeface="Arial" panose="020B0604020202020204" pitchFamily="34" charset="0"/>
              <a:buChar char="•"/>
            </a:pPr>
            <a:r>
              <a:rPr lang="en-US" dirty="0">
                <a:solidFill>
                  <a:srgbClr val="DD3333"/>
                </a:solidFill>
                <a:latin typeface="Arial" panose="020B0604020202020204" pitchFamily="34" charset="0"/>
                <a:hlinkClick r:id="rId5" tooltip="Harry Snell (sayfa mevcut değil)"/>
              </a:rPr>
              <a:t>Harry Snell</a:t>
            </a:r>
            <a:r>
              <a:rPr lang="en-US" dirty="0">
                <a:solidFill>
                  <a:srgbClr val="202122"/>
                </a:solidFill>
                <a:latin typeface="Arial" panose="020B0604020202020204" pitchFamily="34" charset="0"/>
              </a:rPr>
              <a:t>, 1935–40</a:t>
            </a:r>
          </a:p>
          <a:p>
            <a:pPr>
              <a:buFont typeface="Arial" panose="020B0604020202020204" pitchFamily="34" charset="0"/>
              <a:buChar char="•"/>
            </a:pPr>
            <a:r>
              <a:rPr lang="en-US" dirty="0">
                <a:solidFill>
                  <a:srgbClr val="DD3333"/>
                </a:solidFill>
                <a:latin typeface="Arial" panose="020B0604020202020204" pitchFamily="34" charset="0"/>
                <a:hlinkClick r:id="rId6" tooltip="Christopher Addison (sayfa mevcut değil)"/>
              </a:rPr>
              <a:t>Christopher Addison</a:t>
            </a:r>
            <a:r>
              <a:rPr lang="en-US" dirty="0">
                <a:solidFill>
                  <a:srgbClr val="202122"/>
                </a:solidFill>
                <a:latin typeface="Arial" panose="020B0604020202020204" pitchFamily="34" charset="0"/>
              </a:rPr>
              <a:t>, 1940–52</a:t>
            </a:r>
          </a:p>
          <a:p>
            <a:pPr>
              <a:buFont typeface="Arial" panose="020B0604020202020204" pitchFamily="34" charset="0"/>
              <a:buChar char="•"/>
            </a:pPr>
            <a:r>
              <a:rPr lang="en-US" dirty="0">
                <a:solidFill>
                  <a:srgbClr val="DD3333"/>
                </a:solidFill>
                <a:latin typeface="Arial" panose="020B0604020202020204" pitchFamily="34" charset="0"/>
                <a:hlinkClick r:id="rId7" tooltip="William Jowitt (sayfa mevcut değil)"/>
              </a:rPr>
              <a:t>William </a:t>
            </a:r>
            <a:r>
              <a:rPr lang="en-US" dirty="0" err="1">
                <a:solidFill>
                  <a:srgbClr val="DD3333"/>
                </a:solidFill>
                <a:latin typeface="Arial" panose="020B0604020202020204" pitchFamily="34" charset="0"/>
                <a:hlinkClick r:id="rId7" tooltip="William Jowitt (sayfa mevcut değil)"/>
              </a:rPr>
              <a:t>Jowitt</a:t>
            </a:r>
            <a:r>
              <a:rPr lang="en-US" dirty="0">
                <a:solidFill>
                  <a:srgbClr val="202122"/>
                </a:solidFill>
                <a:latin typeface="Arial" panose="020B0604020202020204" pitchFamily="34" charset="0"/>
              </a:rPr>
              <a:t>, 1952–55</a:t>
            </a:r>
          </a:p>
          <a:p>
            <a:pPr>
              <a:buFont typeface="Arial" panose="020B0604020202020204" pitchFamily="34" charset="0"/>
              <a:buChar char="•"/>
            </a:pPr>
            <a:r>
              <a:rPr lang="en-US" dirty="0">
                <a:solidFill>
                  <a:srgbClr val="DD3333"/>
                </a:solidFill>
                <a:latin typeface="Arial" panose="020B0604020202020204" pitchFamily="34" charset="0"/>
                <a:hlinkClick r:id="rId8" tooltip="Albert Victor Alexander (sayfa mevcut değil)"/>
              </a:rPr>
              <a:t>Albert Victor Alexander</a:t>
            </a:r>
            <a:r>
              <a:rPr lang="en-US" dirty="0">
                <a:solidFill>
                  <a:srgbClr val="202122"/>
                </a:solidFill>
                <a:latin typeface="Arial" panose="020B0604020202020204" pitchFamily="34" charset="0"/>
              </a:rPr>
              <a:t>, 1955–64</a:t>
            </a:r>
          </a:p>
          <a:p>
            <a:pPr>
              <a:buFont typeface="Arial" panose="020B0604020202020204" pitchFamily="34" charset="0"/>
              <a:buChar char="•"/>
            </a:pPr>
            <a:r>
              <a:rPr lang="en-US" dirty="0">
                <a:solidFill>
                  <a:srgbClr val="DD3333"/>
                </a:solidFill>
                <a:latin typeface="Arial" panose="020B0604020202020204" pitchFamily="34" charset="0"/>
                <a:hlinkClick r:id="rId9" tooltip="Frank Pakenham (sayfa mevcut değil)"/>
              </a:rPr>
              <a:t>Frank Pakenham</a:t>
            </a:r>
            <a:r>
              <a:rPr lang="en-US" dirty="0">
                <a:solidFill>
                  <a:srgbClr val="202122"/>
                </a:solidFill>
                <a:latin typeface="Arial" panose="020B0604020202020204" pitchFamily="34" charset="0"/>
              </a:rPr>
              <a:t>, 1964–68</a:t>
            </a:r>
          </a:p>
          <a:p>
            <a:pPr>
              <a:buFont typeface="Arial" panose="020B0604020202020204" pitchFamily="34" charset="0"/>
              <a:buChar char="•"/>
            </a:pPr>
            <a:r>
              <a:rPr lang="en-US" dirty="0">
                <a:solidFill>
                  <a:srgbClr val="DD3333"/>
                </a:solidFill>
                <a:latin typeface="Arial" panose="020B0604020202020204" pitchFamily="34" charset="0"/>
                <a:hlinkClick r:id="rId10" tooltip="Edward Shackleton (sayfa mevcut değil)"/>
              </a:rPr>
              <a:t>Edward Shackleton</a:t>
            </a:r>
            <a:r>
              <a:rPr lang="en-US" dirty="0">
                <a:solidFill>
                  <a:srgbClr val="202122"/>
                </a:solidFill>
                <a:latin typeface="Arial" panose="020B0604020202020204" pitchFamily="34" charset="0"/>
              </a:rPr>
              <a:t>, 1968–74</a:t>
            </a:r>
          </a:p>
          <a:p>
            <a:pPr>
              <a:buFont typeface="Arial" panose="020B0604020202020204" pitchFamily="34" charset="0"/>
              <a:buChar char="•"/>
            </a:pPr>
            <a:r>
              <a:rPr lang="en-US" dirty="0">
                <a:solidFill>
                  <a:srgbClr val="DD3333"/>
                </a:solidFill>
                <a:latin typeface="Arial" panose="020B0604020202020204" pitchFamily="34" charset="0"/>
                <a:hlinkClick r:id="rId11" tooltip="Malcolm Shepherd (sayfa mevcut değil)"/>
              </a:rPr>
              <a:t>Malcolm Shepherd</a:t>
            </a:r>
            <a:r>
              <a:rPr lang="en-US" dirty="0">
                <a:solidFill>
                  <a:srgbClr val="202122"/>
                </a:solidFill>
                <a:latin typeface="Arial" panose="020B0604020202020204" pitchFamily="34" charset="0"/>
              </a:rPr>
              <a:t>, 1974–76</a:t>
            </a:r>
          </a:p>
          <a:p>
            <a:pPr>
              <a:buFont typeface="Arial" panose="020B0604020202020204" pitchFamily="34" charset="0"/>
              <a:buChar char="•"/>
            </a:pPr>
            <a:r>
              <a:rPr lang="en-US" dirty="0">
                <a:solidFill>
                  <a:srgbClr val="DD3333"/>
                </a:solidFill>
                <a:latin typeface="Arial" panose="020B0604020202020204" pitchFamily="34" charset="0"/>
                <a:hlinkClick r:id="rId12" tooltip="Fred Peart (sayfa mevcut değil)"/>
              </a:rPr>
              <a:t>Fred Peart</a:t>
            </a:r>
            <a:r>
              <a:rPr lang="en-US" dirty="0">
                <a:solidFill>
                  <a:srgbClr val="202122"/>
                </a:solidFill>
                <a:latin typeface="Arial" panose="020B0604020202020204" pitchFamily="34" charset="0"/>
              </a:rPr>
              <a:t>, 1976–82</a:t>
            </a:r>
          </a:p>
          <a:p>
            <a:pPr>
              <a:buFont typeface="Arial" panose="020B0604020202020204" pitchFamily="34" charset="0"/>
              <a:buChar char="•"/>
            </a:pPr>
            <a:r>
              <a:rPr lang="en-US" dirty="0" err="1">
                <a:solidFill>
                  <a:srgbClr val="DD3333"/>
                </a:solidFill>
                <a:latin typeface="Arial" panose="020B0604020202020204" pitchFamily="34" charset="0"/>
                <a:hlinkClick r:id="rId13" tooltip="Cledwyn Hughes (sayfa mevcut değil)"/>
              </a:rPr>
              <a:t>Cledwyn</a:t>
            </a:r>
            <a:r>
              <a:rPr lang="en-US" dirty="0">
                <a:solidFill>
                  <a:srgbClr val="DD3333"/>
                </a:solidFill>
                <a:latin typeface="Arial" panose="020B0604020202020204" pitchFamily="34" charset="0"/>
                <a:hlinkClick r:id="rId13" tooltip="Cledwyn Hughes (sayfa mevcut değil)"/>
              </a:rPr>
              <a:t> Hughes</a:t>
            </a:r>
            <a:r>
              <a:rPr lang="en-US" dirty="0">
                <a:solidFill>
                  <a:srgbClr val="202122"/>
                </a:solidFill>
                <a:latin typeface="Arial" panose="020B0604020202020204" pitchFamily="34" charset="0"/>
              </a:rPr>
              <a:t>, 1982–92</a:t>
            </a:r>
          </a:p>
          <a:p>
            <a:pPr>
              <a:buFont typeface="Arial" panose="020B0604020202020204" pitchFamily="34" charset="0"/>
              <a:buChar char="•"/>
            </a:pPr>
            <a:r>
              <a:rPr lang="en-US" dirty="0">
                <a:solidFill>
                  <a:srgbClr val="DD3333"/>
                </a:solidFill>
                <a:latin typeface="Arial" panose="020B0604020202020204" pitchFamily="34" charset="0"/>
                <a:hlinkClick r:id="rId14" tooltip="Ivor Richard (sayfa mevcut değil)"/>
              </a:rPr>
              <a:t>Ivor Richard</a:t>
            </a:r>
            <a:r>
              <a:rPr lang="en-US" dirty="0">
                <a:solidFill>
                  <a:srgbClr val="202122"/>
                </a:solidFill>
                <a:latin typeface="Arial" panose="020B0604020202020204" pitchFamily="34" charset="0"/>
              </a:rPr>
              <a:t>, 1992–98</a:t>
            </a:r>
          </a:p>
          <a:p>
            <a:pPr>
              <a:buFont typeface="Arial" panose="020B0604020202020204" pitchFamily="34" charset="0"/>
              <a:buChar char="•"/>
            </a:pPr>
            <a:r>
              <a:rPr lang="en-US" dirty="0">
                <a:solidFill>
                  <a:srgbClr val="DD3333"/>
                </a:solidFill>
                <a:latin typeface="Arial" panose="020B0604020202020204" pitchFamily="34" charset="0"/>
                <a:hlinkClick r:id="rId15" tooltip="Margaret Jay (sayfa mevcut değil)"/>
              </a:rPr>
              <a:t>Margaret Jay</a:t>
            </a:r>
            <a:r>
              <a:rPr lang="en-US" dirty="0">
                <a:solidFill>
                  <a:srgbClr val="202122"/>
                </a:solidFill>
                <a:latin typeface="Arial" panose="020B0604020202020204" pitchFamily="34" charset="0"/>
              </a:rPr>
              <a:t>, 1998–2001</a:t>
            </a:r>
          </a:p>
          <a:p>
            <a:pPr>
              <a:buFont typeface="Arial" panose="020B0604020202020204" pitchFamily="34" charset="0"/>
              <a:buChar char="•"/>
            </a:pPr>
            <a:r>
              <a:rPr lang="en-US" dirty="0">
                <a:solidFill>
                  <a:srgbClr val="DD3333"/>
                </a:solidFill>
                <a:latin typeface="Arial" panose="020B0604020202020204" pitchFamily="34" charset="0"/>
                <a:hlinkClick r:id="rId16" tooltip="Gareth Williams (sayfa mevcut değil)"/>
              </a:rPr>
              <a:t>Gareth Williams</a:t>
            </a:r>
            <a:r>
              <a:rPr lang="en-US" dirty="0">
                <a:solidFill>
                  <a:srgbClr val="202122"/>
                </a:solidFill>
                <a:latin typeface="Arial" panose="020B0604020202020204" pitchFamily="34" charset="0"/>
              </a:rPr>
              <a:t>, 2001–2003</a:t>
            </a:r>
          </a:p>
          <a:p>
            <a:pPr>
              <a:buFont typeface="Arial" panose="020B0604020202020204" pitchFamily="34" charset="0"/>
              <a:buChar char="•"/>
            </a:pPr>
            <a:r>
              <a:rPr lang="en-US" dirty="0">
                <a:solidFill>
                  <a:srgbClr val="DD3333"/>
                </a:solidFill>
                <a:latin typeface="Arial" panose="020B0604020202020204" pitchFamily="34" charset="0"/>
                <a:hlinkClick r:id="rId17" tooltip="Valerie Amos (sayfa mevcut değil)"/>
              </a:rPr>
              <a:t>Valerie Amos</a:t>
            </a:r>
            <a:r>
              <a:rPr lang="en-US" dirty="0">
                <a:solidFill>
                  <a:srgbClr val="202122"/>
                </a:solidFill>
                <a:latin typeface="Arial" panose="020B0604020202020204" pitchFamily="34" charset="0"/>
              </a:rPr>
              <a:t>, 2003–2007</a:t>
            </a:r>
          </a:p>
          <a:p>
            <a:pPr>
              <a:buFont typeface="Arial" panose="020B0604020202020204" pitchFamily="34" charset="0"/>
              <a:buChar char="•"/>
            </a:pPr>
            <a:r>
              <a:rPr lang="en-US" dirty="0">
                <a:solidFill>
                  <a:srgbClr val="0645AD"/>
                </a:solidFill>
                <a:latin typeface="Arial" panose="020B0604020202020204" pitchFamily="34" charset="0"/>
                <a:hlinkClick r:id="rId18" tooltip="Catherine Ashton"/>
              </a:rPr>
              <a:t>Catherine Ashton</a:t>
            </a:r>
            <a:r>
              <a:rPr lang="en-US" dirty="0">
                <a:solidFill>
                  <a:srgbClr val="202122"/>
                </a:solidFill>
                <a:latin typeface="Arial" panose="020B0604020202020204" pitchFamily="34" charset="0"/>
              </a:rPr>
              <a:t>, 2007–2008</a:t>
            </a:r>
          </a:p>
          <a:p>
            <a:pPr>
              <a:buFont typeface="Arial" panose="020B0604020202020204" pitchFamily="34" charset="0"/>
              <a:buChar char="•"/>
            </a:pPr>
            <a:r>
              <a:rPr lang="en-US" dirty="0">
                <a:solidFill>
                  <a:srgbClr val="DD3333"/>
                </a:solidFill>
                <a:latin typeface="Arial" panose="020B0604020202020204" pitchFamily="34" charset="0"/>
                <a:hlinkClick r:id="rId19" tooltip="Janet Royall (sayfa mevcut değil)"/>
              </a:rPr>
              <a:t>Janet Royall</a:t>
            </a:r>
            <a:r>
              <a:rPr lang="en-US" dirty="0">
                <a:solidFill>
                  <a:srgbClr val="202122"/>
                </a:solidFill>
                <a:latin typeface="Arial" panose="020B0604020202020204" pitchFamily="34" charset="0"/>
              </a:rPr>
              <a:t>, 2008–2015</a:t>
            </a:r>
          </a:p>
          <a:p>
            <a:pPr>
              <a:buFont typeface="Arial" panose="020B0604020202020204" pitchFamily="34" charset="0"/>
              <a:buChar char="•"/>
            </a:pPr>
            <a:r>
              <a:rPr lang="en-US" dirty="0">
                <a:solidFill>
                  <a:srgbClr val="DD3333"/>
                </a:solidFill>
                <a:latin typeface="Arial" panose="020B0604020202020204" pitchFamily="34" charset="0"/>
                <a:hlinkClick r:id="rId20" tooltip="Angela Smith (sayfa mevcut değil)"/>
              </a:rPr>
              <a:t>Angela Smith</a:t>
            </a:r>
            <a:r>
              <a:rPr lang="en-US" dirty="0">
                <a:solidFill>
                  <a:srgbClr val="202122"/>
                </a:solidFill>
                <a:latin typeface="Arial" panose="020B0604020202020204" pitchFamily="34" charset="0"/>
              </a:rPr>
              <a:t>, 2015–</a:t>
            </a:r>
            <a:r>
              <a:rPr lang="en-US" dirty="0" err="1">
                <a:solidFill>
                  <a:srgbClr val="202122"/>
                </a:solidFill>
                <a:latin typeface="Arial" panose="020B0604020202020204" pitchFamily="34" charset="0"/>
              </a:rPr>
              <a:t>günümüz</a:t>
            </a:r>
            <a:endParaRPr lang="en-US" b="0" i="0" dirty="0">
              <a:solidFill>
                <a:srgbClr val="202122"/>
              </a:solidFill>
              <a:effectLst/>
              <a:latin typeface="Arial" panose="020B0604020202020204" pitchFamily="34" charset="0"/>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25</a:t>
            </a:fld>
            <a:endParaRPr lang="en-US" dirty="0"/>
          </a:p>
        </p:txBody>
      </p:sp>
    </p:spTree>
    <p:extLst>
      <p:ext uri="{BB962C8B-B14F-4D97-AF65-F5344CB8AC3E}">
        <p14:creationId xmlns:p14="http://schemas.microsoft.com/office/powerpoint/2010/main" val="1015278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YENİ İŞÇİ PARTİSİ VE TONY BLAİR DÖNEMİ DIŞ POLİTİKALAR-HEDEFLERİ</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tr-TR" b="1" dirty="0" smtClean="0"/>
              <a:t>HEDEFLERİ</a:t>
            </a:r>
          </a:p>
          <a:p>
            <a:r>
              <a:rPr lang="tr-TR" dirty="0" smtClean="0"/>
              <a:t>Göreceli olarak iyi bir ekonomi</a:t>
            </a:r>
          </a:p>
          <a:p>
            <a:r>
              <a:rPr lang="tr-TR" dirty="0" smtClean="0"/>
              <a:t>Bill Clinton ile iyi ilişkiler </a:t>
            </a:r>
          </a:p>
          <a:p>
            <a:r>
              <a:rPr lang="tr-TR" dirty="0" smtClean="0"/>
              <a:t>Avrupalı ortakları tarafından hoş karşılanma</a:t>
            </a:r>
          </a:p>
          <a:p>
            <a:pPr marL="0" indent="0">
              <a:buNone/>
            </a:pPr>
            <a:r>
              <a:rPr lang="tr-TR" dirty="0" smtClean="0"/>
              <a:t>1997 seçim manifestosunda iç politik hedeflere daha çok yer verilmekle birlikte dış politika ile ilgili de Avrupa ile ilişkilerin geliştirilmesi,uluslararası alanda insan haklarının desteklenmesi ve silah kontrolü gibi sınırlı hedefler belirlenmiştir.</a:t>
            </a:r>
          </a:p>
          <a:p>
            <a:pPr marL="0" indent="0">
              <a:buNone/>
            </a:pPr>
            <a:r>
              <a:rPr lang="tr-TR" dirty="0" smtClean="0"/>
              <a:t>Yurt dışında güçsüz bir İngilterenin yurt içinde de güçlü olamayacağı vurgulanmıştır.</a:t>
            </a:r>
          </a:p>
          <a:p>
            <a:pPr marL="0" indent="0">
              <a:buNone/>
            </a:pPr>
            <a:r>
              <a:rPr lang="tr-TR" dirty="0" smtClean="0"/>
              <a:t>Bu çerçevede daha aktif bir dış politika müdahalecilik, etik dış politika hedeflenmiştir. </a:t>
            </a:r>
            <a:endParaRPr lang="tr-TR" dirty="0"/>
          </a:p>
          <a:p>
            <a:endParaRPr lang="tr-TR" dirty="0" smtClean="0"/>
          </a:p>
          <a:p>
            <a:pPr marL="0" indent="0">
              <a:buNone/>
            </a:pPr>
            <a:endParaRPr lang="tr-TR"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26</a:t>
            </a:fld>
            <a:endParaRPr lang="en-US" dirty="0"/>
          </a:p>
        </p:txBody>
      </p:sp>
    </p:spTree>
    <p:extLst>
      <p:ext uri="{BB962C8B-B14F-4D97-AF65-F5344CB8AC3E}">
        <p14:creationId xmlns:p14="http://schemas.microsoft.com/office/powerpoint/2010/main" val="3219280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8547"/>
            <a:ext cx="9601200" cy="1010653"/>
          </a:xfrm>
        </p:spPr>
        <p:txBody>
          <a:bodyPr>
            <a:normAutofit fontScale="90000"/>
          </a:bodyPr>
          <a:lstStyle/>
          <a:p>
            <a:r>
              <a:rPr lang="tr-TR" dirty="0"/>
              <a:t>YENİ İŞÇİ PARTİSİ VE TONY BLAİR DÖNEMİ DIŞ POLİTİKALAR-HEDEFLERİ</a:t>
            </a:r>
            <a:endParaRPr lang="en-US" dirty="0"/>
          </a:p>
        </p:txBody>
      </p:sp>
      <p:sp>
        <p:nvSpPr>
          <p:cNvPr id="3" name="Content Placeholder 2"/>
          <p:cNvSpPr>
            <a:spLocks noGrp="1"/>
          </p:cNvSpPr>
          <p:nvPr>
            <p:ph idx="1"/>
          </p:nvPr>
        </p:nvSpPr>
        <p:spPr>
          <a:xfrm>
            <a:off x="1371600" y="1379621"/>
            <a:ext cx="9601200" cy="4487779"/>
          </a:xfrm>
        </p:spPr>
        <p:txBody>
          <a:bodyPr>
            <a:normAutofit fontScale="92500" lnSpcReduction="10000"/>
          </a:bodyPr>
          <a:lstStyle/>
          <a:p>
            <a:pPr algn="just"/>
            <a:r>
              <a:rPr lang="en-US" b="1" dirty="0" err="1">
                <a:solidFill>
                  <a:srgbClr val="C00000"/>
                </a:solidFill>
              </a:rPr>
              <a:t>Kendisi</a:t>
            </a:r>
            <a:r>
              <a:rPr lang="en-US" b="1" dirty="0">
                <a:solidFill>
                  <a:srgbClr val="C00000"/>
                </a:solidFill>
              </a:rPr>
              <a:t> </a:t>
            </a:r>
            <a:r>
              <a:rPr lang="en-US" b="1" dirty="0" err="1">
                <a:solidFill>
                  <a:srgbClr val="C00000"/>
                </a:solidFill>
              </a:rPr>
              <a:t>ile</a:t>
            </a:r>
            <a:r>
              <a:rPr lang="en-US" b="1" dirty="0">
                <a:solidFill>
                  <a:srgbClr val="C00000"/>
                </a:solidFill>
              </a:rPr>
              <a:t> </a:t>
            </a:r>
            <a:r>
              <a:rPr lang="en-US" b="1" dirty="0" err="1">
                <a:solidFill>
                  <a:srgbClr val="C00000"/>
                </a:solidFill>
              </a:rPr>
              <a:t>başlayacak</a:t>
            </a:r>
            <a:r>
              <a:rPr lang="en-US" b="1" dirty="0">
                <a:solidFill>
                  <a:srgbClr val="C00000"/>
                </a:solidFill>
              </a:rPr>
              <a:t> </a:t>
            </a:r>
            <a:r>
              <a:rPr lang="en-US" b="1" dirty="0" err="1">
                <a:solidFill>
                  <a:srgbClr val="C00000"/>
                </a:solidFill>
              </a:rPr>
              <a:t>olan</a:t>
            </a:r>
            <a:r>
              <a:rPr lang="en-US" b="1" dirty="0">
                <a:solidFill>
                  <a:srgbClr val="C00000"/>
                </a:solidFill>
              </a:rPr>
              <a:t> </a:t>
            </a:r>
            <a:r>
              <a:rPr lang="en-US" b="1" dirty="0" err="1">
                <a:solidFill>
                  <a:srgbClr val="C00000"/>
                </a:solidFill>
              </a:rPr>
              <a:t>bu</a:t>
            </a:r>
            <a:r>
              <a:rPr lang="en-US" b="1" dirty="0">
                <a:solidFill>
                  <a:srgbClr val="C00000"/>
                </a:solidFill>
              </a:rPr>
              <a:t> </a:t>
            </a:r>
            <a:r>
              <a:rPr lang="en-US" b="1" dirty="0" err="1">
                <a:solidFill>
                  <a:srgbClr val="C00000"/>
                </a:solidFill>
              </a:rPr>
              <a:t>yeni</a:t>
            </a:r>
            <a:r>
              <a:rPr lang="en-US" b="1" dirty="0">
                <a:solidFill>
                  <a:srgbClr val="C00000"/>
                </a:solidFill>
              </a:rPr>
              <a:t> </a:t>
            </a:r>
            <a:r>
              <a:rPr lang="en-US" b="1" dirty="0" err="1">
                <a:solidFill>
                  <a:srgbClr val="C00000"/>
                </a:solidFill>
              </a:rPr>
              <a:t>dönemde</a:t>
            </a:r>
            <a:r>
              <a:rPr lang="en-US" b="1" dirty="0">
                <a:solidFill>
                  <a:srgbClr val="C00000"/>
                </a:solidFill>
              </a:rPr>
              <a:t> </a:t>
            </a:r>
            <a:r>
              <a:rPr lang="en-US" b="1" dirty="0" err="1">
                <a:solidFill>
                  <a:srgbClr val="C00000"/>
                </a:solidFill>
              </a:rPr>
              <a:t>İngiltere’nin</a:t>
            </a:r>
            <a:r>
              <a:rPr lang="en-US" b="1" dirty="0">
                <a:solidFill>
                  <a:srgbClr val="C00000"/>
                </a:solidFill>
              </a:rPr>
              <a:t>, </a:t>
            </a:r>
            <a:r>
              <a:rPr lang="en-US" b="1" dirty="0" err="1">
                <a:solidFill>
                  <a:srgbClr val="C00000"/>
                </a:solidFill>
              </a:rPr>
              <a:t>etkili</a:t>
            </a:r>
            <a:r>
              <a:rPr lang="en-US" b="1" dirty="0">
                <a:solidFill>
                  <a:srgbClr val="C00000"/>
                </a:solidFill>
              </a:rPr>
              <a:t> </a:t>
            </a:r>
            <a:r>
              <a:rPr lang="en-US" b="1" dirty="0" err="1">
                <a:solidFill>
                  <a:srgbClr val="C00000"/>
                </a:solidFill>
              </a:rPr>
              <a:t>bir</a:t>
            </a:r>
            <a:r>
              <a:rPr lang="en-US" b="1" dirty="0">
                <a:solidFill>
                  <a:srgbClr val="C00000"/>
                </a:solidFill>
              </a:rPr>
              <a:t> </a:t>
            </a:r>
            <a:r>
              <a:rPr lang="en-US" b="1" dirty="0" err="1">
                <a:solidFill>
                  <a:srgbClr val="C00000"/>
                </a:solidFill>
              </a:rPr>
              <a:t>dış</a:t>
            </a:r>
            <a:r>
              <a:rPr lang="en-US" b="1" dirty="0">
                <a:solidFill>
                  <a:srgbClr val="C00000"/>
                </a:solidFill>
              </a:rPr>
              <a:t> </a:t>
            </a:r>
            <a:r>
              <a:rPr lang="en-US" b="1" dirty="0" err="1">
                <a:solidFill>
                  <a:srgbClr val="C00000"/>
                </a:solidFill>
              </a:rPr>
              <a:t>politika</a:t>
            </a:r>
            <a:r>
              <a:rPr lang="en-US" b="1" dirty="0">
                <a:solidFill>
                  <a:srgbClr val="C00000"/>
                </a:solidFill>
              </a:rPr>
              <a:t> </a:t>
            </a:r>
            <a:r>
              <a:rPr lang="en-US" b="1" dirty="0" err="1">
                <a:solidFill>
                  <a:srgbClr val="C00000"/>
                </a:solidFill>
              </a:rPr>
              <a:t>ile</a:t>
            </a:r>
            <a:r>
              <a:rPr lang="en-US" b="1" dirty="0">
                <a:solidFill>
                  <a:srgbClr val="C00000"/>
                </a:solidFill>
              </a:rPr>
              <a:t> “</a:t>
            </a:r>
            <a:r>
              <a:rPr lang="en-US" b="1" dirty="0" err="1">
                <a:solidFill>
                  <a:srgbClr val="C00000"/>
                </a:solidFill>
              </a:rPr>
              <a:t>sınırlar</a:t>
            </a:r>
            <a:r>
              <a:rPr lang="en-US" b="1" dirty="0">
                <a:solidFill>
                  <a:srgbClr val="C00000"/>
                </a:solidFill>
              </a:rPr>
              <a:t> </a:t>
            </a:r>
            <a:r>
              <a:rPr lang="en-US" b="1" dirty="0" err="1">
                <a:solidFill>
                  <a:srgbClr val="C00000"/>
                </a:solidFill>
              </a:rPr>
              <a:t>yerine</a:t>
            </a:r>
            <a:r>
              <a:rPr lang="en-US" b="1" dirty="0">
                <a:solidFill>
                  <a:srgbClr val="C00000"/>
                </a:solidFill>
              </a:rPr>
              <a:t> </a:t>
            </a:r>
            <a:r>
              <a:rPr lang="en-US" b="1" dirty="0" err="1">
                <a:solidFill>
                  <a:srgbClr val="C00000"/>
                </a:solidFill>
              </a:rPr>
              <a:t>uluslararası</a:t>
            </a:r>
            <a:r>
              <a:rPr lang="en-US" b="1" dirty="0">
                <a:solidFill>
                  <a:srgbClr val="C00000"/>
                </a:solidFill>
              </a:rPr>
              <a:t> </a:t>
            </a:r>
            <a:r>
              <a:rPr lang="en-US" b="1" dirty="0" err="1">
                <a:solidFill>
                  <a:srgbClr val="C00000"/>
                </a:solidFill>
              </a:rPr>
              <a:t>karar</a:t>
            </a:r>
            <a:r>
              <a:rPr lang="en-US" b="1" dirty="0">
                <a:solidFill>
                  <a:srgbClr val="C00000"/>
                </a:solidFill>
              </a:rPr>
              <a:t> alma </a:t>
            </a:r>
            <a:r>
              <a:rPr lang="en-US" b="1" dirty="0" err="1">
                <a:solidFill>
                  <a:srgbClr val="C00000"/>
                </a:solidFill>
              </a:rPr>
              <a:t>merkezinde</a:t>
            </a:r>
            <a:r>
              <a:rPr lang="en-US" b="1" dirty="0">
                <a:solidFill>
                  <a:srgbClr val="C00000"/>
                </a:solidFill>
              </a:rPr>
              <a:t>” </a:t>
            </a:r>
            <a:r>
              <a:rPr lang="en-US" b="1" dirty="0" err="1">
                <a:solidFill>
                  <a:srgbClr val="C00000"/>
                </a:solidFill>
              </a:rPr>
              <a:t>yer</a:t>
            </a:r>
            <a:r>
              <a:rPr lang="en-US" b="1" dirty="0">
                <a:solidFill>
                  <a:srgbClr val="C00000"/>
                </a:solidFill>
              </a:rPr>
              <a:t> </a:t>
            </a:r>
            <a:r>
              <a:rPr lang="en-US" b="1" dirty="0" err="1">
                <a:solidFill>
                  <a:srgbClr val="C00000"/>
                </a:solidFill>
              </a:rPr>
              <a:t>alabileceğini</a:t>
            </a:r>
            <a:r>
              <a:rPr lang="en-US" b="1" dirty="0">
                <a:solidFill>
                  <a:srgbClr val="C00000"/>
                </a:solidFill>
              </a:rPr>
              <a:t> </a:t>
            </a:r>
            <a:r>
              <a:rPr lang="en-US" b="1" dirty="0" err="1">
                <a:solidFill>
                  <a:srgbClr val="C00000"/>
                </a:solidFill>
              </a:rPr>
              <a:t>öne</a:t>
            </a:r>
            <a:r>
              <a:rPr lang="en-US" b="1" dirty="0">
                <a:solidFill>
                  <a:srgbClr val="C00000"/>
                </a:solidFill>
              </a:rPr>
              <a:t> </a:t>
            </a:r>
            <a:r>
              <a:rPr lang="en-US" b="1" dirty="0" err="1" smtClean="0">
                <a:solidFill>
                  <a:srgbClr val="C00000"/>
                </a:solidFill>
              </a:rPr>
              <a:t>sürmüştür</a:t>
            </a:r>
            <a:r>
              <a:rPr lang="en-US" b="1" dirty="0" smtClean="0">
                <a:solidFill>
                  <a:srgbClr val="C00000"/>
                </a:solidFill>
              </a:rPr>
              <a:t>.</a:t>
            </a:r>
            <a:endParaRPr lang="tr-TR" b="1" dirty="0" smtClean="0">
              <a:solidFill>
                <a:srgbClr val="C00000"/>
              </a:solidFill>
            </a:endParaRPr>
          </a:p>
          <a:p>
            <a:pPr algn="just"/>
            <a:r>
              <a:rPr lang="en-US" b="1" dirty="0" smtClean="0">
                <a:solidFill>
                  <a:srgbClr val="C00000"/>
                </a:solidFill>
              </a:rPr>
              <a:t>Bu </a:t>
            </a:r>
            <a:r>
              <a:rPr lang="en-US" b="1" dirty="0" err="1">
                <a:solidFill>
                  <a:srgbClr val="C00000"/>
                </a:solidFill>
              </a:rPr>
              <a:t>doğrultuda</a:t>
            </a:r>
            <a:r>
              <a:rPr lang="en-US" b="1" dirty="0">
                <a:solidFill>
                  <a:srgbClr val="C00000"/>
                </a:solidFill>
              </a:rPr>
              <a:t>, </a:t>
            </a:r>
            <a:r>
              <a:rPr lang="en-US" b="1" dirty="0" err="1">
                <a:solidFill>
                  <a:srgbClr val="C00000"/>
                </a:solidFill>
              </a:rPr>
              <a:t>İngiltere’yi</a:t>
            </a:r>
            <a:r>
              <a:rPr lang="en-US" b="1" dirty="0">
                <a:solidFill>
                  <a:srgbClr val="C00000"/>
                </a:solidFill>
              </a:rPr>
              <a:t> </a:t>
            </a:r>
            <a:r>
              <a:rPr lang="en-US" b="1" dirty="0" err="1">
                <a:solidFill>
                  <a:srgbClr val="C00000"/>
                </a:solidFill>
              </a:rPr>
              <a:t>yeniden</a:t>
            </a:r>
            <a:r>
              <a:rPr lang="en-US" b="1" dirty="0">
                <a:solidFill>
                  <a:srgbClr val="C00000"/>
                </a:solidFill>
              </a:rPr>
              <a:t> </a:t>
            </a:r>
            <a:r>
              <a:rPr lang="en-US" b="1" dirty="0" err="1">
                <a:solidFill>
                  <a:srgbClr val="C00000"/>
                </a:solidFill>
              </a:rPr>
              <a:t>büyük</a:t>
            </a:r>
            <a:r>
              <a:rPr lang="en-US" b="1" dirty="0">
                <a:solidFill>
                  <a:srgbClr val="C00000"/>
                </a:solidFill>
              </a:rPr>
              <a:t> </a:t>
            </a:r>
            <a:r>
              <a:rPr lang="en-US" b="1" dirty="0" err="1">
                <a:solidFill>
                  <a:srgbClr val="C00000"/>
                </a:solidFill>
              </a:rPr>
              <a:t>bir</a:t>
            </a:r>
            <a:r>
              <a:rPr lang="en-US" b="1" dirty="0">
                <a:solidFill>
                  <a:srgbClr val="C00000"/>
                </a:solidFill>
              </a:rPr>
              <a:t> </a:t>
            </a:r>
            <a:r>
              <a:rPr lang="en-US" b="1" dirty="0" err="1">
                <a:solidFill>
                  <a:srgbClr val="C00000"/>
                </a:solidFill>
              </a:rPr>
              <a:t>güç</a:t>
            </a:r>
            <a:r>
              <a:rPr lang="en-US" b="1" dirty="0">
                <a:solidFill>
                  <a:srgbClr val="C00000"/>
                </a:solidFill>
              </a:rPr>
              <a:t> </a:t>
            </a:r>
            <a:r>
              <a:rPr lang="en-US" b="1" dirty="0" err="1">
                <a:solidFill>
                  <a:srgbClr val="C00000"/>
                </a:solidFill>
              </a:rPr>
              <a:t>haline</a:t>
            </a:r>
            <a:r>
              <a:rPr lang="en-US" b="1" dirty="0">
                <a:solidFill>
                  <a:srgbClr val="C00000"/>
                </a:solidFill>
              </a:rPr>
              <a:t> </a:t>
            </a:r>
            <a:r>
              <a:rPr lang="en-US" b="1" dirty="0" err="1">
                <a:solidFill>
                  <a:srgbClr val="C00000"/>
                </a:solidFill>
              </a:rPr>
              <a:t>getirmek</a:t>
            </a:r>
            <a:r>
              <a:rPr lang="en-US" b="1" dirty="0">
                <a:solidFill>
                  <a:srgbClr val="C00000"/>
                </a:solidFill>
              </a:rPr>
              <a:t>, </a:t>
            </a:r>
            <a:r>
              <a:rPr lang="en-US" b="1" dirty="0" err="1">
                <a:solidFill>
                  <a:srgbClr val="C00000"/>
                </a:solidFill>
              </a:rPr>
              <a:t>uluslararası</a:t>
            </a:r>
            <a:r>
              <a:rPr lang="en-US" b="1" dirty="0">
                <a:solidFill>
                  <a:srgbClr val="C00000"/>
                </a:solidFill>
              </a:rPr>
              <a:t> </a:t>
            </a:r>
            <a:r>
              <a:rPr lang="en-US" b="1" dirty="0" err="1">
                <a:solidFill>
                  <a:srgbClr val="C00000"/>
                </a:solidFill>
              </a:rPr>
              <a:t>alanda</a:t>
            </a:r>
            <a:r>
              <a:rPr lang="en-US" b="1" dirty="0">
                <a:solidFill>
                  <a:srgbClr val="C00000"/>
                </a:solidFill>
              </a:rPr>
              <a:t> </a:t>
            </a:r>
            <a:r>
              <a:rPr lang="en-US" b="1" dirty="0" err="1">
                <a:solidFill>
                  <a:srgbClr val="C00000"/>
                </a:solidFill>
              </a:rPr>
              <a:t>söz</a:t>
            </a:r>
            <a:r>
              <a:rPr lang="en-US" b="1" dirty="0">
                <a:solidFill>
                  <a:srgbClr val="C00000"/>
                </a:solidFill>
              </a:rPr>
              <a:t> </a:t>
            </a:r>
            <a:r>
              <a:rPr lang="en-US" b="1" dirty="0" err="1">
                <a:solidFill>
                  <a:srgbClr val="C00000"/>
                </a:solidFill>
              </a:rPr>
              <a:t>sahibi</a:t>
            </a:r>
            <a:r>
              <a:rPr lang="en-US" b="1" dirty="0">
                <a:solidFill>
                  <a:srgbClr val="C00000"/>
                </a:solidFill>
              </a:rPr>
              <a:t> </a:t>
            </a:r>
            <a:r>
              <a:rPr lang="en-US" b="1" dirty="0" err="1">
                <a:solidFill>
                  <a:srgbClr val="C00000"/>
                </a:solidFill>
              </a:rPr>
              <a:t>yapmak</a:t>
            </a:r>
            <a:r>
              <a:rPr lang="en-US" b="1" dirty="0">
                <a:solidFill>
                  <a:srgbClr val="C00000"/>
                </a:solidFill>
              </a:rPr>
              <a:t>, Blair </a:t>
            </a:r>
            <a:r>
              <a:rPr lang="en-US" b="1" dirty="0" err="1">
                <a:solidFill>
                  <a:srgbClr val="C00000"/>
                </a:solidFill>
              </a:rPr>
              <a:t>hükümetinin</a:t>
            </a:r>
            <a:r>
              <a:rPr lang="en-US" b="1" dirty="0">
                <a:solidFill>
                  <a:srgbClr val="C00000"/>
                </a:solidFill>
              </a:rPr>
              <a:t> </a:t>
            </a:r>
            <a:r>
              <a:rPr lang="en-US" b="1" dirty="0" err="1">
                <a:solidFill>
                  <a:srgbClr val="C00000"/>
                </a:solidFill>
              </a:rPr>
              <a:t>öne</a:t>
            </a:r>
            <a:r>
              <a:rPr lang="en-US" b="1" dirty="0">
                <a:solidFill>
                  <a:srgbClr val="C00000"/>
                </a:solidFill>
              </a:rPr>
              <a:t> </a:t>
            </a:r>
            <a:r>
              <a:rPr lang="en-US" b="1" dirty="0" err="1">
                <a:solidFill>
                  <a:srgbClr val="C00000"/>
                </a:solidFill>
              </a:rPr>
              <a:t>çıkan</a:t>
            </a:r>
            <a:r>
              <a:rPr lang="en-US" b="1" dirty="0">
                <a:solidFill>
                  <a:srgbClr val="C00000"/>
                </a:solidFill>
              </a:rPr>
              <a:t> </a:t>
            </a:r>
            <a:r>
              <a:rPr lang="en-US" b="1" dirty="0" err="1">
                <a:solidFill>
                  <a:srgbClr val="C00000"/>
                </a:solidFill>
              </a:rPr>
              <a:t>dış</a:t>
            </a:r>
            <a:r>
              <a:rPr lang="en-US" b="1" dirty="0">
                <a:solidFill>
                  <a:srgbClr val="C00000"/>
                </a:solidFill>
              </a:rPr>
              <a:t> </a:t>
            </a:r>
            <a:r>
              <a:rPr lang="en-US" b="1" dirty="0" err="1">
                <a:solidFill>
                  <a:srgbClr val="C00000"/>
                </a:solidFill>
              </a:rPr>
              <a:t>politika</a:t>
            </a:r>
            <a:r>
              <a:rPr lang="en-US" b="1" dirty="0">
                <a:solidFill>
                  <a:srgbClr val="C00000"/>
                </a:solidFill>
              </a:rPr>
              <a:t> </a:t>
            </a:r>
            <a:r>
              <a:rPr lang="en-US" b="1" dirty="0" err="1">
                <a:solidFill>
                  <a:srgbClr val="C00000"/>
                </a:solidFill>
              </a:rPr>
              <a:t>hedefi</a:t>
            </a:r>
            <a:r>
              <a:rPr lang="en-US" b="1" dirty="0">
                <a:solidFill>
                  <a:srgbClr val="C00000"/>
                </a:solidFill>
              </a:rPr>
              <a:t> </a:t>
            </a:r>
            <a:r>
              <a:rPr lang="en-US" b="1" dirty="0" err="1" smtClean="0">
                <a:solidFill>
                  <a:srgbClr val="C00000"/>
                </a:solidFill>
              </a:rPr>
              <a:t>olmuş</a:t>
            </a:r>
            <a:r>
              <a:rPr lang="en-US" b="1" dirty="0" smtClean="0">
                <a:solidFill>
                  <a:srgbClr val="C00000"/>
                </a:solidFill>
              </a:rPr>
              <a:t>;</a:t>
            </a:r>
            <a:endParaRPr lang="tr-TR" b="1" dirty="0" smtClean="0">
              <a:solidFill>
                <a:srgbClr val="C00000"/>
              </a:solidFill>
            </a:endParaRPr>
          </a:p>
          <a:p>
            <a:pPr algn="just"/>
            <a:r>
              <a:rPr lang="en-US" b="1" dirty="0" smtClean="0">
                <a:solidFill>
                  <a:srgbClr val="C00000"/>
                </a:solidFill>
              </a:rPr>
              <a:t>Bu </a:t>
            </a:r>
            <a:r>
              <a:rPr lang="en-US" b="1" dirty="0" err="1">
                <a:solidFill>
                  <a:srgbClr val="C00000"/>
                </a:solidFill>
              </a:rPr>
              <a:t>dış</a:t>
            </a:r>
            <a:r>
              <a:rPr lang="en-US" b="1" dirty="0">
                <a:solidFill>
                  <a:srgbClr val="C00000"/>
                </a:solidFill>
              </a:rPr>
              <a:t> </a:t>
            </a:r>
            <a:r>
              <a:rPr lang="en-US" b="1" dirty="0" err="1">
                <a:solidFill>
                  <a:srgbClr val="C00000"/>
                </a:solidFill>
              </a:rPr>
              <a:t>politika</a:t>
            </a:r>
            <a:r>
              <a:rPr lang="en-US" b="1" dirty="0">
                <a:solidFill>
                  <a:srgbClr val="C00000"/>
                </a:solidFill>
              </a:rPr>
              <a:t> ABD </a:t>
            </a:r>
            <a:r>
              <a:rPr lang="en-US" b="1" dirty="0" err="1">
                <a:solidFill>
                  <a:srgbClr val="C00000"/>
                </a:solidFill>
              </a:rPr>
              <a:t>ile</a:t>
            </a:r>
            <a:r>
              <a:rPr lang="en-US" b="1" dirty="0">
                <a:solidFill>
                  <a:srgbClr val="C00000"/>
                </a:solidFill>
              </a:rPr>
              <a:t> </a:t>
            </a:r>
            <a:r>
              <a:rPr lang="en-US" b="1" dirty="0" err="1">
                <a:solidFill>
                  <a:srgbClr val="C00000"/>
                </a:solidFill>
              </a:rPr>
              <a:t>özel</a:t>
            </a:r>
            <a:r>
              <a:rPr lang="en-US" b="1" dirty="0">
                <a:solidFill>
                  <a:srgbClr val="C00000"/>
                </a:solidFill>
              </a:rPr>
              <a:t> </a:t>
            </a:r>
            <a:r>
              <a:rPr lang="en-US" b="1" dirty="0" err="1">
                <a:solidFill>
                  <a:srgbClr val="C00000"/>
                </a:solidFill>
              </a:rPr>
              <a:t>ilişkinin</a:t>
            </a:r>
            <a:r>
              <a:rPr lang="en-US" b="1" dirty="0">
                <a:solidFill>
                  <a:srgbClr val="C00000"/>
                </a:solidFill>
              </a:rPr>
              <a:t> </a:t>
            </a:r>
            <a:r>
              <a:rPr lang="en-US" b="1" dirty="0" err="1">
                <a:solidFill>
                  <a:srgbClr val="C00000"/>
                </a:solidFill>
              </a:rPr>
              <a:t>sürdürülmesi</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İngiltere’yi</a:t>
            </a:r>
            <a:r>
              <a:rPr lang="en-US" b="1" dirty="0">
                <a:solidFill>
                  <a:srgbClr val="C00000"/>
                </a:solidFill>
              </a:rPr>
              <a:t> </a:t>
            </a:r>
            <a:r>
              <a:rPr lang="en-US" b="1" dirty="0" err="1">
                <a:solidFill>
                  <a:srgbClr val="C00000"/>
                </a:solidFill>
              </a:rPr>
              <a:t>Avrupa’nın</a:t>
            </a:r>
            <a:r>
              <a:rPr lang="en-US" b="1" dirty="0">
                <a:solidFill>
                  <a:srgbClr val="C00000"/>
                </a:solidFill>
              </a:rPr>
              <a:t> </a:t>
            </a:r>
            <a:r>
              <a:rPr lang="en-US" b="1" dirty="0" err="1">
                <a:solidFill>
                  <a:srgbClr val="C00000"/>
                </a:solidFill>
              </a:rPr>
              <a:t>merkezine</a:t>
            </a:r>
            <a:r>
              <a:rPr lang="en-US" b="1" dirty="0">
                <a:solidFill>
                  <a:srgbClr val="C00000"/>
                </a:solidFill>
              </a:rPr>
              <a:t> </a:t>
            </a:r>
            <a:r>
              <a:rPr lang="en-US" b="1" dirty="0" err="1">
                <a:solidFill>
                  <a:srgbClr val="C00000"/>
                </a:solidFill>
              </a:rPr>
              <a:t>yerleştirmek</a:t>
            </a:r>
            <a:r>
              <a:rPr lang="en-US" b="1" dirty="0">
                <a:solidFill>
                  <a:srgbClr val="C00000"/>
                </a:solidFill>
              </a:rPr>
              <a:t> </a:t>
            </a:r>
            <a:r>
              <a:rPr lang="en-US" b="1" dirty="0" err="1">
                <a:solidFill>
                  <a:srgbClr val="C00000"/>
                </a:solidFill>
              </a:rPr>
              <a:t>ki</a:t>
            </a:r>
            <a:r>
              <a:rPr lang="en-US" b="1" dirty="0">
                <a:solidFill>
                  <a:srgbClr val="C00000"/>
                </a:solidFill>
              </a:rPr>
              <a:t> Blair </a:t>
            </a:r>
            <a:r>
              <a:rPr lang="en-US" b="1" dirty="0" err="1">
                <a:solidFill>
                  <a:srgbClr val="C00000"/>
                </a:solidFill>
              </a:rPr>
              <a:t>hükümeti</a:t>
            </a:r>
            <a:r>
              <a:rPr lang="en-US" b="1" dirty="0">
                <a:solidFill>
                  <a:srgbClr val="C00000"/>
                </a:solidFill>
              </a:rPr>
              <a:t> </a:t>
            </a:r>
            <a:r>
              <a:rPr lang="en-US" b="1" dirty="0" err="1">
                <a:solidFill>
                  <a:srgbClr val="C00000"/>
                </a:solidFill>
              </a:rPr>
              <a:t>bunu</a:t>
            </a:r>
            <a:r>
              <a:rPr lang="en-US" b="1" dirty="0">
                <a:solidFill>
                  <a:srgbClr val="C00000"/>
                </a:solidFill>
              </a:rPr>
              <a:t> </a:t>
            </a:r>
            <a:r>
              <a:rPr lang="en-US" b="1" dirty="0" err="1">
                <a:solidFill>
                  <a:srgbClr val="C00000"/>
                </a:solidFill>
              </a:rPr>
              <a:t>daha</a:t>
            </a:r>
            <a:r>
              <a:rPr lang="en-US" b="1" dirty="0">
                <a:solidFill>
                  <a:srgbClr val="C00000"/>
                </a:solidFill>
              </a:rPr>
              <a:t> da </a:t>
            </a:r>
            <a:r>
              <a:rPr lang="en-US" b="1" dirty="0" err="1">
                <a:solidFill>
                  <a:srgbClr val="C00000"/>
                </a:solidFill>
              </a:rPr>
              <a:t>etkin</a:t>
            </a:r>
            <a:r>
              <a:rPr lang="en-US" b="1" dirty="0">
                <a:solidFill>
                  <a:srgbClr val="C00000"/>
                </a:solidFill>
              </a:rPr>
              <a:t> </a:t>
            </a:r>
            <a:r>
              <a:rPr lang="en-US" b="1" dirty="0" err="1">
                <a:solidFill>
                  <a:srgbClr val="C00000"/>
                </a:solidFill>
              </a:rPr>
              <a:t>kılmak</a:t>
            </a:r>
            <a:r>
              <a:rPr lang="en-US" b="1" dirty="0">
                <a:solidFill>
                  <a:srgbClr val="C00000"/>
                </a:solidFill>
              </a:rPr>
              <a:t> </a:t>
            </a:r>
            <a:r>
              <a:rPr lang="en-US" b="1" dirty="0" err="1">
                <a:solidFill>
                  <a:srgbClr val="C00000"/>
                </a:solidFill>
              </a:rPr>
              <a:t>için</a:t>
            </a:r>
            <a:r>
              <a:rPr lang="en-US" b="1" dirty="0">
                <a:solidFill>
                  <a:srgbClr val="C00000"/>
                </a:solidFill>
              </a:rPr>
              <a:t> ABD </a:t>
            </a:r>
            <a:r>
              <a:rPr lang="en-US" b="1" dirty="0" err="1">
                <a:solidFill>
                  <a:srgbClr val="C00000"/>
                </a:solidFill>
              </a:rPr>
              <a:t>ve</a:t>
            </a:r>
            <a:r>
              <a:rPr lang="en-US" b="1" dirty="0">
                <a:solidFill>
                  <a:srgbClr val="C00000"/>
                </a:solidFill>
              </a:rPr>
              <a:t> </a:t>
            </a:r>
            <a:r>
              <a:rPr lang="en-US" b="1" dirty="0" err="1">
                <a:solidFill>
                  <a:srgbClr val="C00000"/>
                </a:solidFill>
              </a:rPr>
              <a:t>Avrupa</a:t>
            </a:r>
            <a:r>
              <a:rPr lang="en-US" b="1" dirty="0">
                <a:solidFill>
                  <a:srgbClr val="C00000"/>
                </a:solidFill>
              </a:rPr>
              <a:t> </a:t>
            </a:r>
            <a:r>
              <a:rPr lang="en-US" b="1" dirty="0" err="1">
                <a:solidFill>
                  <a:srgbClr val="C00000"/>
                </a:solidFill>
              </a:rPr>
              <a:t>arasında</a:t>
            </a:r>
            <a:r>
              <a:rPr lang="en-US" b="1" dirty="0">
                <a:solidFill>
                  <a:srgbClr val="C00000"/>
                </a:solidFill>
              </a:rPr>
              <a:t> </a:t>
            </a:r>
            <a:r>
              <a:rPr lang="en-US" b="1" dirty="0" err="1">
                <a:solidFill>
                  <a:srgbClr val="C00000"/>
                </a:solidFill>
              </a:rPr>
              <a:t>transatlantik</a:t>
            </a:r>
            <a:r>
              <a:rPr lang="en-US" b="1" dirty="0">
                <a:solidFill>
                  <a:srgbClr val="C00000"/>
                </a:solidFill>
              </a:rPr>
              <a:t> </a:t>
            </a:r>
            <a:r>
              <a:rPr lang="en-US" b="1" dirty="0" err="1">
                <a:solidFill>
                  <a:srgbClr val="C00000"/>
                </a:solidFill>
              </a:rPr>
              <a:t>köprü</a:t>
            </a:r>
            <a:r>
              <a:rPr lang="en-US" b="1" dirty="0">
                <a:solidFill>
                  <a:srgbClr val="C00000"/>
                </a:solidFill>
              </a:rPr>
              <a:t> </a:t>
            </a:r>
            <a:r>
              <a:rPr lang="en-US" b="1" dirty="0" err="1">
                <a:solidFill>
                  <a:srgbClr val="C00000"/>
                </a:solidFill>
              </a:rPr>
              <a:t>görevi</a:t>
            </a:r>
            <a:r>
              <a:rPr lang="en-US" b="1" dirty="0">
                <a:solidFill>
                  <a:srgbClr val="C00000"/>
                </a:solidFill>
              </a:rPr>
              <a:t> </a:t>
            </a:r>
            <a:r>
              <a:rPr lang="en-US" b="1" dirty="0" err="1">
                <a:solidFill>
                  <a:srgbClr val="C00000"/>
                </a:solidFill>
              </a:rPr>
              <a:t>görme</a:t>
            </a:r>
            <a:r>
              <a:rPr lang="en-US" b="1" dirty="0">
                <a:solidFill>
                  <a:srgbClr val="C00000"/>
                </a:solidFill>
              </a:rPr>
              <a:t> </a:t>
            </a:r>
            <a:r>
              <a:rPr lang="en-US" b="1" dirty="0" err="1">
                <a:solidFill>
                  <a:srgbClr val="C00000"/>
                </a:solidFill>
              </a:rPr>
              <a:t>arzusu</a:t>
            </a:r>
            <a:r>
              <a:rPr lang="en-US" b="1" dirty="0">
                <a:solidFill>
                  <a:srgbClr val="C00000"/>
                </a:solidFill>
              </a:rPr>
              <a:t> </a:t>
            </a:r>
            <a:r>
              <a:rPr lang="en-US" b="1" dirty="0" err="1">
                <a:solidFill>
                  <a:srgbClr val="C00000"/>
                </a:solidFill>
              </a:rPr>
              <a:t>taşımıştır</a:t>
            </a:r>
            <a:r>
              <a:rPr lang="en-US" b="1" dirty="0">
                <a:solidFill>
                  <a:srgbClr val="C00000"/>
                </a:solidFill>
              </a:rPr>
              <a:t>. </a:t>
            </a:r>
            <a:endParaRPr lang="tr-TR" b="1" dirty="0" smtClean="0">
              <a:solidFill>
                <a:srgbClr val="C00000"/>
              </a:solidFill>
            </a:endParaRPr>
          </a:p>
          <a:p>
            <a:pPr algn="just"/>
            <a:r>
              <a:rPr lang="en-US" b="1" dirty="0" err="1" smtClean="0">
                <a:solidFill>
                  <a:srgbClr val="C00000"/>
                </a:solidFill>
              </a:rPr>
              <a:t>Uluslararası</a:t>
            </a:r>
            <a:r>
              <a:rPr lang="en-US" b="1" dirty="0" smtClean="0">
                <a:solidFill>
                  <a:srgbClr val="C00000"/>
                </a:solidFill>
              </a:rPr>
              <a:t> </a:t>
            </a:r>
            <a:r>
              <a:rPr lang="en-US" b="1" dirty="0" err="1">
                <a:solidFill>
                  <a:srgbClr val="C00000"/>
                </a:solidFill>
              </a:rPr>
              <a:t>meselelerde</a:t>
            </a:r>
            <a:r>
              <a:rPr lang="en-US" b="1" dirty="0">
                <a:solidFill>
                  <a:srgbClr val="C00000"/>
                </a:solidFill>
              </a:rPr>
              <a:t> </a:t>
            </a:r>
            <a:r>
              <a:rPr lang="en-US" b="1" dirty="0" err="1">
                <a:solidFill>
                  <a:srgbClr val="C00000"/>
                </a:solidFill>
              </a:rPr>
              <a:t>daha</a:t>
            </a:r>
            <a:r>
              <a:rPr lang="en-US" b="1" dirty="0">
                <a:solidFill>
                  <a:srgbClr val="C00000"/>
                </a:solidFill>
              </a:rPr>
              <a:t> </a:t>
            </a:r>
            <a:r>
              <a:rPr lang="en-US" b="1" dirty="0" err="1">
                <a:solidFill>
                  <a:srgbClr val="C00000"/>
                </a:solidFill>
              </a:rPr>
              <a:t>aktif</a:t>
            </a:r>
            <a:r>
              <a:rPr lang="en-US" b="1" dirty="0">
                <a:solidFill>
                  <a:srgbClr val="C00000"/>
                </a:solidFill>
              </a:rPr>
              <a:t> </a:t>
            </a:r>
            <a:r>
              <a:rPr lang="en-US" b="1" dirty="0" err="1">
                <a:solidFill>
                  <a:srgbClr val="C00000"/>
                </a:solidFill>
              </a:rPr>
              <a:t>bir</a:t>
            </a:r>
            <a:r>
              <a:rPr lang="en-US" b="1" dirty="0">
                <a:solidFill>
                  <a:srgbClr val="C00000"/>
                </a:solidFill>
              </a:rPr>
              <a:t> </a:t>
            </a:r>
            <a:r>
              <a:rPr lang="en-US" b="1" dirty="0" err="1">
                <a:solidFill>
                  <a:srgbClr val="C00000"/>
                </a:solidFill>
              </a:rPr>
              <a:t>İngiltere’nin</a:t>
            </a:r>
            <a:r>
              <a:rPr lang="en-US" b="1" dirty="0">
                <a:solidFill>
                  <a:srgbClr val="C00000"/>
                </a:solidFill>
              </a:rPr>
              <a:t> </a:t>
            </a:r>
            <a:r>
              <a:rPr lang="en-US" b="1" dirty="0" err="1">
                <a:solidFill>
                  <a:srgbClr val="C00000"/>
                </a:solidFill>
              </a:rPr>
              <a:t>dış</a:t>
            </a:r>
            <a:r>
              <a:rPr lang="en-US" b="1" dirty="0">
                <a:solidFill>
                  <a:srgbClr val="C00000"/>
                </a:solidFill>
              </a:rPr>
              <a:t> </a:t>
            </a:r>
            <a:r>
              <a:rPr lang="en-US" b="1" dirty="0" err="1">
                <a:solidFill>
                  <a:srgbClr val="C00000"/>
                </a:solidFill>
              </a:rPr>
              <a:t>politikasının</a:t>
            </a:r>
            <a:r>
              <a:rPr lang="en-US" b="1" dirty="0">
                <a:solidFill>
                  <a:srgbClr val="C00000"/>
                </a:solidFill>
              </a:rPr>
              <a:t> </a:t>
            </a:r>
            <a:r>
              <a:rPr lang="en-US" b="1" dirty="0" err="1">
                <a:solidFill>
                  <a:srgbClr val="C00000"/>
                </a:solidFill>
              </a:rPr>
              <a:t>diğer</a:t>
            </a:r>
            <a:r>
              <a:rPr lang="en-US" b="1" dirty="0">
                <a:solidFill>
                  <a:srgbClr val="C00000"/>
                </a:solidFill>
              </a:rPr>
              <a:t> </a:t>
            </a:r>
            <a:r>
              <a:rPr lang="en-US" b="1" dirty="0" err="1">
                <a:solidFill>
                  <a:srgbClr val="C00000"/>
                </a:solidFill>
              </a:rPr>
              <a:t>bir</a:t>
            </a:r>
            <a:r>
              <a:rPr lang="en-US" b="1" dirty="0">
                <a:solidFill>
                  <a:srgbClr val="C00000"/>
                </a:solidFill>
              </a:rPr>
              <a:t> </a:t>
            </a:r>
            <a:r>
              <a:rPr lang="en-US" b="1" dirty="0" err="1">
                <a:solidFill>
                  <a:srgbClr val="C00000"/>
                </a:solidFill>
              </a:rPr>
              <a:t>önemli</a:t>
            </a:r>
            <a:r>
              <a:rPr lang="en-US" b="1" dirty="0">
                <a:solidFill>
                  <a:srgbClr val="C00000"/>
                </a:solidFill>
              </a:rPr>
              <a:t> </a:t>
            </a:r>
            <a:r>
              <a:rPr lang="en-US" b="1" dirty="0" err="1">
                <a:solidFill>
                  <a:srgbClr val="C00000"/>
                </a:solidFill>
              </a:rPr>
              <a:t>bir</a:t>
            </a:r>
            <a:r>
              <a:rPr lang="en-US" b="1" dirty="0">
                <a:solidFill>
                  <a:srgbClr val="C00000"/>
                </a:solidFill>
              </a:rPr>
              <a:t> </a:t>
            </a:r>
            <a:r>
              <a:rPr lang="en-US" b="1" dirty="0" err="1">
                <a:solidFill>
                  <a:srgbClr val="C00000"/>
                </a:solidFill>
              </a:rPr>
              <a:t>unsuru</a:t>
            </a:r>
            <a:r>
              <a:rPr lang="en-US" b="1" dirty="0">
                <a:solidFill>
                  <a:srgbClr val="C00000"/>
                </a:solidFill>
              </a:rPr>
              <a:t> da </a:t>
            </a:r>
            <a:r>
              <a:rPr lang="en-US" b="1" dirty="0" err="1">
                <a:solidFill>
                  <a:srgbClr val="C00000"/>
                </a:solidFill>
              </a:rPr>
              <a:t>müdahalecilik</a:t>
            </a:r>
            <a:r>
              <a:rPr lang="en-US" b="1" dirty="0">
                <a:solidFill>
                  <a:srgbClr val="C00000"/>
                </a:solidFill>
              </a:rPr>
              <a:t> </a:t>
            </a:r>
            <a:r>
              <a:rPr lang="en-US" b="1" dirty="0" err="1">
                <a:solidFill>
                  <a:srgbClr val="C00000"/>
                </a:solidFill>
              </a:rPr>
              <a:t>olmuş</a:t>
            </a:r>
            <a:r>
              <a:rPr lang="en-US" b="1" dirty="0">
                <a:solidFill>
                  <a:srgbClr val="C00000"/>
                </a:solidFill>
              </a:rPr>
              <a:t> </a:t>
            </a:r>
            <a:r>
              <a:rPr lang="en-US" b="1" dirty="0" err="1">
                <a:solidFill>
                  <a:srgbClr val="C00000"/>
                </a:solidFill>
              </a:rPr>
              <a:t>ve</a:t>
            </a:r>
            <a:r>
              <a:rPr lang="en-US" b="1" dirty="0">
                <a:solidFill>
                  <a:srgbClr val="C00000"/>
                </a:solidFill>
              </a:rPr>
              <a:t> Blair </a:t>
            </a:r>
            <a:r>
              <a:rPr lang="en-US" b="1" dirty="0" err="1">
                <a:solidFill>
                  <a:srgbClr val="C00000"/>
                </a:solidFill>
              </a:rPr>
              <a:t>hükümeti</a:t>
            </a:r>
            <a:r>
              <a:rPr lang="en-US" b="1" dirty="0">
                <a:solidFill>
                  <a:srgbClr val="C00000"/>
                </a:solidFill>
              </a:rPr>
              <a:t> </a:t>
            </a:r>
            <a:r>
              <a:rPr lang="en-US" b="1" dirty="0" err="1">
                <a:solidFill>
                  <a:srgbClr val="C00000"/>
                </a:solidFill>
              </a:rPr>
              <a:t>bu</a:t>
            </a:r>
            <a:r>
              <a:rPr lang="en-US" b="1" dirty="0">
                <a:solidFill>
                  <a:srgbClr val="C00000"/>
                </a:solidFill>
              </a:rPr>
              <a:t> </a:t>
            </a:r>
            <a:r>
              <a:rPr lang="en-US" b="1" dirty="0" err="1">
                <a:solidFill>
                  <a:srgbClr val="C00000"/>
                </a:solidFill>
              </a:rPr>
              <a:t>müdahaleci</a:t>
            </a:r>
            <a:r>
              <a:rPr lang="en-US" b="1" dirty="0">
                <a:solidFill>
                  <a:srgbClr val="C00000"/>
                </a:solidFill>
              </a:rPr>
              <a:t> </a:t>
            </a:r>
            <a:r>
              <a:rPr lang="en-US" b="1" dirty="0" err="1">
                <a:solidFill>
                  <a:srgbClr val="C00000"/>
                </a:solidFill>
              </a:rPr>
              <a:t>anlayışını</a:t>
            </a:r>
            <a:r>
              <a:rPr lang="en-US" b="1" dirty="0">
                <a:solidFill>
                  <a:srgbClr val="C00000"/>
                </a:solidFill>
              </a:rPr>
              <a:t>, </a:t>
            </a:r>
            <a:r>
              <a:rPr lang="en-US" b="1" dirty="0" err="1">
                <a:solidFill>
                  <a:srgbClr val="C00000"/>
                </a:solidFill>
              </a:rPr>
              <a:t>daha</a:t>
            </a:r>
            <a:r>
              <a:rPr lang="en-US" b="1" dirty="0">
                <a:solidFill>
                  <a:srgbClr val="C00000"/>
                </a:solidFill>
              </a:rPr>
              <a:t> </a:t>
            </a:r>
            <a:r>
              <a:rPr lang="en-US" b="1" dirty="0" err="1">
                <a:solidFill>
                  <a:srgbClr val="C00000"/>
                </a:solidFill>
              </a:rPr>
              <a:t>görevinin</a:t>
            </a:r>
            <a:r>
              <a:rPr lang="en-US" b="1" dirty="0">
                <a:solidFill>
                  <a:srgbClr val="C00000"/>
                </a:solidFill>
              </a:rPr>
              <a:t> </a:t>
            </a:r>
            <a:r>
              <a:rPr lang="en-US" b="1" dirty="0" err="1">
                <a:solidFill>
                  <a:srgbClr val="C00000"/>
                </a:solidFill>
              </a:rPr>
              <a:t>başlangıcında</a:t>
            </a:r>
            <a:r>
              <a:rPr lang="en-US" b="1" dirty="0">
                <a:solidFill>
                  <a:srgbClr val="C00000"/>
                </a:solidFill>
              </a:rPr>
              <a:t>, </a:t>
            </a:r>
            <a:r>
              <a:rPr lang="en-US" b="1" dirty="0" err="1">
                <a:solidFill>
                  <a:srgbClr val="C00000"/>
                </a:solidFill>
              </a:rPr>
              <a:t>ilan</a:t>
            </a:r>
            <a:r>
              <a:rPr lang="en-US" b="1" dirty="0">
                <a:solidFill>
                  <a:srgbClr val="C00000"/>
                </a:solidFill>
              </a:rPr>
              <a:t> </a:t>
            </a:r>
            <a:r>
              <a:rPr lang="en-US" b="1" dirty="0" err="1">
                <a:solidFill>
                  <a:srgbClr val="C00000"/>
                </a:solidFill>
              </a:rPr>
              <a:t>ettiği</a:t>
            </a:r>
            <a:r>
              <a:rPr lang="en-US" b="1" dirty="0">
                <a:solidFill>
                  <a:srgbClr val="C00000"/>
                </a:solidFill>
              </a:rPr>
              <a:t> </a:t>
            </a:r>
            <a:r>
              <a:rPr lang="en-US" b="1" dirty="0" err="1">
                <a:solidFill>
                  <a:srgbClr val="C00000"/>
                </a:solidFill>
              </a:rPr>
              <a:t>etik</a:t>
            </a:r>
            <a:r>
              <a:rPr lang="en-US" b="1" dirty="0">
                <a:solidFill>
                  <a:srgbClr val="C00000"/>
                </a:solidFill>
              </a:rPr>
              <a:t> </a:t>
            </a:r>
            <a:r>
              <a:rPr lang="en-US" b="1" dirty="0" err="1">
                <a:solidFill>
                  <a:srgbClr val="C00000"/>
                </a:solidFill>
              </a:rPr>
              <a:t>dış</a:t>
            </a:r>
            <a:r>
              <a:rPr lang="en-US" b="1" dirty="0">
                <a:solidFill>
                  <a:srgbClr val="C00000"/>
                </a:solidFill>
              </a:rPr>
              <a:t> </a:t>
            </a:r>
            <a:r>
              <a:rPr lang="en-US" b="1" dirty="0" err="1">
                <a:solidFill>
                  <a:srgbClr val="C00000"/>
                </a:solidFill>
              </a:rPr>
              <a:t>politikası</a:t>
            </a:r>
            <a:r>
              <a:rPr lang="en-US" b="1" dirty="0">
                <a:solidFill>
                  <a:srgbClr val="C00000"/>
                </a:solidFill>
              </a:rPr>
              <a:t> </a:t>
            </a:r>
            <a:r>
              <a:rPr lang="en-US" b="1" dirty="0" err="1">
                <a:solidFill>
                  <a:srgbClr val="C00000"/>
                </a:solidFill>
              </a:rPr>
              <a:t>üzerinden</a:t>
            </a:r>
            <a:r>
              <a:rPr lang="en-US" b="1" dirty="0">
                <a:solidFill>
                  <a:srgbClr val="C00000"/>
                </a:solidFill>
              </a:rPr>
              <a:t> </a:t>
            </a:r>
            <a:r>
              <a:rPr lang="en-US" b="1" dirty="0" err="1">
                <a:solidFill>
                  <a:srgbClr val="C00000"/>
                </a:solidFill>
              </a:rPr>
              <a:t>şekillendirmeye</a:t>
            </a:r>
            <a:r>
              <a:rPr lang="en-US" b="1" dirty="0">
                <a:solidFill>
                  <a:srgbClr val="C00000"/>
                </a:solidFill>
              </a:rPr>
              <a:t> </a:t>
            </a:r>
            <a:r>
              <a:rPr lang="en-US" b="1" dirty="0" err="1">
                <a:solidFill>
                  <a:srgbClr val="C00000"/>
                </a:solidFill>
              </a:rPr>
              <a:t>başlamış</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ardından</a:t>
            </a:r>
            <a:r>
              <a:rPr lang="en-US" b="1" dirty="0">
                <a:solidFill>
                  <a:srgbClr val="C00000"/>
                </a:solidFill>
              </a:rPr>
              <a:t> Blair </a:t>
            </a:r>
            <a:r>
              <a:rPr lang="en-US" b="1" dirty="0" err="1">
                <a:solidFill>
                  <a:srgbClr val="C00000"/>
                </a:solidFill>
              </a:rPr>
              <a:t>doktrini</a:t>
            </a:r>
            <a:r>
              <a:rPr lang="en-US" b="1" dirty="0">
                <a:solidFill>
                  <a:srgbClr val="C00000"/>
                </a:solidFill>
              </a:rPr>
              <a:t> </a:t>
            </a:r>
            <a:r>
              <a:rPr lang="en-US" b="1" dirty="0" err="1">
                <a:solidFill>
                  <a:srgbClr val="C00000"/>
                </a:solidFill>
              </a:rPr>
              <a:t>ile</a:t>
            </a:r>
            <a:r>
              <a:rPr lang="en-US" b="1" dirty="0">
                <a:solidFill>
                  <a:srgbClr val="C00000"/>
                </a:solidFill>
              </a:rPr>
              <a:t> liberal-</a:t>
            </a:r>
            <a:r>
              <a:rPr lang="en-US" b="1" dirty="0" err="1">
                <a:solidFill>
                  <a:srgbClr val="C00000"/>
                </a:solidFill>
              </a:rPr>
              <a:t>müdahaleci</a:t>
            </a:r>
            <a:r>
              <a:rPr lang="en-US" b="1" dirty="0">
                <a:solidFill>
                  <a:srgbClr val="C00000"/>
                </a:solidFill>
              </a:rPr>
              <a:t> </a:t>
            </a:r>
            <a:r>
              <a:rPr lang="en-US" b="1" dirty="0" err="1">
                <a:solidFill>
                  <a:srgbClr val="C00000"/>
                </a:solidFill>
              </a:rPr>
              <a:t>bir</a:t>
            </a:r>
            <a:r>
              <a:rPr lang="en-US" b="1" dirty="0">
                <a:solidFill>
                  <a:srgbClr val="C00000"/>
                </a:solidFill>
              </a:rPr>
              <a:t> </a:t>
            </a:r>
            <a:r>
              <a:rPr lang="en-US" b="1" dirty="0" err="1">
                <a:solidFill>
                  <a:srgbClr val="C00000"/>
                </a:solidFill>
              </a:rPr>
              <a:t>yol</a:t>
            </a:r>
            <a:r>
              <a:rPr lang="en-US" b="1" dirty="0">
                <a:solidFill>
                  <a:srgbClr val="C00000"/>
                </a:solidFill>
              </a:rPr>
              <a:t> </a:t>
            </a:r>
            <a:r>
              <a:rPr lang="en-US" b="1" dirty="0" err="1">
                <a:solidFill>
                  <a:srgbClr val="C00000"/>
                </a:solidFill>
              </a:rPr>
              <a:t>haritası</a:t>
            </a:r>
            <a:r>
              <a:rPr lang="en-US" b="1" dirty="0">
                <a:solidFill>
                  <a:srgbClr val="C00000"/>
                </a:solidFill>
              </a:rPr>
              <a:t> </a:t>
            </a:r>
            <a:r>
              <a:rPr lang="en-US" b="1" dirty="0" err="1">
                <a:solidFill>
                  <a:srgbClr val="C00000"/>
                </a:solidFill>
              </a:rPr>
              <a:t>çizmiştir</a:t>
            </a:r>
            <a:r>
              <a:rPr lang="en-US" b="1" dirty="0">
                <a:solidFill>
                  <a:srgbClr val="C00000"/>
                </a:solidFill>
              </a:rPr>
              <a:t>. </a:t>
            </a:r>
            <a:endParaRPr lang="tr-TR" b="1" dirty="0" smtClean="0">
              <a:solidFill>
                <a:srgbClr val="C00000"/>
              </a:solidFill>
            </a:endParaRPr>
          </a:p>
          <a:p>
            <a:pPr algn="just"/>
            <a:r>
              <a:rPr lang="en-US" dirty="0" err="1" smtClean="0"/>
              <a:t>Avrupa</a:t>
            </a:r>
            <a:r>
              <a:rPr lang="en-US" dirty="0" smtClean="0"/>
              <a:t> </a:t>
            </a:r>
            <a:r>
              <a:rPr lang="en-US" dirty="0" err="1"/>
              <a:t>ve</a:t>
            </a:r>
            <a:r>
              <a:rPr lang="en-US" dirty="0"/>
              <a:t> ABD </a:t>
            </a:r>
            <a:r>
              <a:rPr lang="en-US" dirty="0" err="1"/>
              <a:t>gibi</a:t>
            </a:r>
            <a:r>
              <a:rPr lang="en-US" dirty="0"/>
              <a:t> </a:t>
            </a:r>
            <a:r>
              <a:rPr lang="en-US" dirty="0" err="1"/>
              <a:t>İngiltere’nin</a:t>
            </a:r>
            <a:r>
              <a:rPr lang="en-US" dirty="0"/>
              <a:t> </a:t>
            </a:r>
            <a:r>
              <a:rPr lang="en-US" dirty="0" err="1"/>
              <a:t>geleneksel</a:t>
            </a:r>
            <a:r>
              <a:rPr lang="en-US" dirty="0"/>
              <a:t> </a:t>
            </a:r>
            <a:r>
              <a:rPr lang="en-US" dirty="0" err="1"/>
              <a:t>dış</a:t>
            </a:r>
            <a:r>
              <a:rPr lang="en-US" dirty="0"/>
              <a:t> </a:t>
            </a:r>
            <a:r>
              <a:rPr lang="en-US" dirty="0" err="1"/>
              <a:t>politikalarına</a:t>
            </a:r>
            <a:r>
              <a:rPr lang="en-US" dirty="0"/>
              <a:t> </a:t>
            </a:r>
            <a:r>
              <a:rPr lang="en-US" dirty="0" err="1"/>
              <a:t>nazaran</a:t>
            </a:r>
            <a:r>
              <a:rPr lang="en-US" dirty="0"/>
              <a:t> </a:t>
            </a:r>
            <a:r>
              <a:rPr lang="en-US" dirty="0" err="1"/>
              <a:t>etik</a:t>
            </a:r>
            <a:r>
              <a:rPr lang="en-US" dirty="0"/>
              <a:t> </a:t>
            </a:r>
            <a:r>
              <a:rPr lang="en-US" dirty="0" err="1"/>
              <a:t>dış</a:t>
            </a:r>
            <a:r>
              <a:rPr lang="en-US" dirty="0"/>
              <a:t> </a:t>
            </a:r>
            <a:r>
              <a:rPr lang="en-US" dirty="0" err="1"/>
              <a:t>politika</a:t>
            </a:r>
            <a:r>
              <a:rPr lang="en-US" dirty="0"/>
              <a:t>, </a:t>
            </a:r>
            <a:r>
              <a:rPr lang="en-US" dirty="0" err="1"/>
              <a:t>dış</a:t>
            </a:r>
            <a:r>
              <a:rPr lang="en-US" dirty="0"/>
              <a:t> </a:t>
            </a:r>
            <a:r>
              <a:rPr lang="en-US" dirty="0" err="1"/>
              <a:t>politikada</a:t>
            </a:r>
            <a:r>
              <a:rPr lang="en-US" dirty="0"/>
              <a:t> </a:t>
            </a:r>
            <a:r>
              <a:rPr lang="en-US" dirty="0" err="1"/>
              <a:t>yeni</a:t>
            </a:r>
            <a:r>
              <a:rPr lang="en-US" dirty="0"/>
              <a:t> </a:t>
            </a:r>
            <a:r>
              <a:rPr lang="en-US" dirty="0" err="1"/>
              <a:t>bir</a:t>
            </a:r>
            <a:r>
              <a:rPr lang="en-US" dirty="0"/>
              <a:t> </a:t>
            </a:r>
            <a:r>
              <a:rPr lang="en-US" dirty="0" err="1"/>
              <a:t>unsur</a:t>
            </a:r>
            <a:r>
              <a:rPr lang="en-US" dirty="0"/>
              <a:t> </a:t>
            </a:r>
            <a:r>
              <a:rPr lang="en-US" dirty="0" err="1"/>
              <a:t>olarak</a:t>
            </a:r>
            <a:r>
              <a:rPr lang="en-US" dirty="0"/>
              <a:t> </a:t>
            </a:r>
            <a:r>
              <a:rPr lang="en-US" dirty="0" err="1"/>
              <a:t>ortaya</a:t>
            </a:r>
            <a:r>
              <a:rPr lang="en-US" dirty="0"/>
              <a:t> </a:t>
            </a:r>
            <a:r>
              <a:rPr lang="en-US" dirty="0" err="1"/>
              <a:t>çıkarken</a:t>
            </a:r>
            <a:r>
              <a:rPr lang="en-US" dirty="0"/>
              <a:t>, </a:t>
            </a:r>
            <a:r>
              <a:rPr lang="en-US" dirty="0" err="1"/>
              <a:t>dönemin</a:t>
            </a:r>
            <a:r>
              <a:rPr lang="en-US" dirty="0"/>
              <a:t> </a:t>
            </a:r>
            <a:r>
              <a:rPr lang="en-US" dirty="0" err="1"/>
              <a:t>etik</a:t>
            </a:r>
            <a:r>
              <a:rPr lang="en-US" dirty="0"/>
              <a:t> </a:t>
            </a:r>
            <a:r>
              <a:rPr lang="en-US" dirty="0" err="1"/>
              <a:t>dış</a:t>
            </a:r>
            <a:r>
              <a:rPr lang="en-US" dirty="0"/>
              <a:t> </a:t>
            </a:r>
            <a:r>
              <a:rPr lang="en-US" dirty="0" err="1"/>
              <a:t>politika</a:t>
            </a:r>
            <a:r>
              <a:rPr lang="en-US" dirty="0"/>
              <a:t> </a:t>
            </a:r>
            <a:r>
              <a:rPr lang="en-US" dirty="0" err="1"/>
              <a:t>tartışmalarına</a:t>
            </a:r>
            <a:r>
              <a:rPr lang="en-US" dirty="0"/>
              <a:t> da </a:t>
            </a:r>
            <a:r>
              <a:rPr lang="en-US" dirty="0" err="1"/>
              <a:t>uygulamalı</a:t>
            </a:r>
            <a:r>
              <a:rPr lang="en-US" dirty="0"/>
              <a:t> </a:t>
            </a:r>
            <a:r>
              <a:rPr lang="en-US" dirty="0" err="1"/>
              <a:t>bir</a:t>
            </a:r>
            <a:r>
              <a:rPr lang="en-US" dirty="0"/>
              <a:t> </a:t>
            </a:r>
            <a:r>
              <a:rPr lang="en-US" dirty="0" err="1"/>
              <a:t>örnek</a:t>
            </a:r>
            <a:r>
              <a:rPr lang="en-US" dirty="0"/>
              <a:t> </a:t>
            </a:r>
            <a:r>
              <a:rPr lang="en-US" dirty="0" err="1"/>
              <a:t>teşkil</a:t>
            </a:r>
            <a:r>
              <a:rPr lang="en-US" dirty="0"/>
              <a:t> </a:t>
            </a:r>
            <a:r>
              <a:rPr lang="en-US" dirty="0" err="1"/>
              <a:t>etmiştir</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27</a:t>
            </a:fld>
            <a:endParaRPr lang="en-US" dirty="0"/>
          </a:p>
        </p:txBody>
      </p:sp>
    </p:spTree>
    <p:extLst>
      <p:ext uri="{BB962C8B-B14F-4D97-AF65-F5344CB8AC3E}">
        <p14:creationId xmlns:p14="http://schemas.microsoft.com/office/powerpoint/2010/main" val="2625134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8548"/>
            <a:ext cx="9601200" cy="938464"/>
          </a:xfrm>
        </p:spPr>
        <p:txBody>
          <a:bodyPr/>
          <a:lstStyle/>
          <a:p>
            <a:r>
              <a:rPr lang="tr-TR" dirty="0" smtClean="0"/>
              <a:t>İNGİLTERENİN ETİK DIŞ POLİTKASI</a:t>
            </a:r>
            <a:endParaRPr lang="en-US" dirty="0"/>
          </a:p>
        </p:txBody>
      </p:sp>
      <p:sp>
        <p:nvSpPr>
          <p:cNvPr id="3" name="Content Placeholder 2"/>
          <p:cNvSpPr>
            <a:spLocks noGrp="1"/>
          </p:cNvSpPr>
          <p:nvPr>
            <p:ph idx="1"/>
          </p:nvPr>
        </p:nvSpPr>
        <p:spPr>
          <a:xfrm>
            <a:off x="1371600" y="1147012"/>
            <a:ext cx="9601200" cy="4720388"/>
          </a:xfrm>
        </p:spPr>
        <p:txBody>
          <a:bodyPr>
            <a:normAutofit/>
          </a:bodyPr>
          <a:lstStyle/>
          <a:p>
            <a:pPr algn="just"/>
            <a:r>
              <a:rPr lang="en-US" dirty="0" err="1"/>
              <a:t>Uluslararası</a:t>
            </a:r>
            <a:r>
              <a:rPr lang="en-US" dirty="0"/>
              <a:t> </a:t>
            </a:r>
            <a:r>
              <a:rPr lang="en-US" dirty="0" err="1"/>
              <a:t>alanda</a:t>
            </a:r>
            <a:r>
              <a:rPr lang="en-US" dirty="0"/>
              <a:t> </a:t>
            </a:r>
            <a:r>
              <a:rPr lang="en-US" dirty="0" err="1"/>
              <a:t>daha</a:t>
            </a:r>
            <a:r>
              <a:rPr lang="en-US" dirty="0"/>
              <a:t> </a:t>
            </a:r>
            <a:r>
              <a:rPr lang="en-US" dirty="0" err="1"/>
              <a:t>etkin</a:t>
            </a:r>
            <a:r>
              <a:rPr lang="en-US" dirty="0"/>
              <a:t> </a:t>
            </a:r>
            <a:r>
              <a:rPr lang="en-US" dirty="0" err="1"/>
              <a:t>bir</a:t>
            </a:r>
            <a:r>
              <a:rPr lang="en-US" dirty="0"/>
              <a:t> </a:t>
            </a:r>
            <a:r>
              <a:rPr lang="en-US" dirty="0" err="1"/>
              <a:t>rol</a:t>
            </a:r>
            <a:r>
              <a:rPr lang="en-US" dirty="0"/>
              <a:t> </a:t>
            </a:r>
            <a:r>
              <a:rPr lang="en-US" dirty="0" err="1"/>
              <a:t>oynamak</a:t>
            </a:r>
            <a:r>
              <a:rPr lang="en-US" dirty="0"/>
              <a:t> </a:t>
            </a:r>
            <a:r>
              <a:rPr lang="en-US" dirty="0" err="1"/>
              <a:t>isteyen</a:t>
            </a:r>
            <a:r>
              <a:rPr lang="en-US" dirty="0"/>
              <a:t> Blair </a:t>
            </a:r>
            <a:r>
              <a:rPr lang="en-US" dirty="0" err="1"/>
              <a:t>hükümetinin</a:t>
            </a:r>
            <a:r>
              <a:rPr lang="en-US" dirty="0"/>
              <a:t>, </a:t>
            </a:r>
            <a:r>
              <a:rPr lang="en-US" dirty="0" err="1"/>
              <a:t>bu</a:t>
            </a:r>
            <a:r>
              <a:rPr lang="en-US" dirty="0"/>
              <a:t> </a:t>
            </a:r>
            <a:r>
              <a:rPr lang="en-US" dirty="0" err="1"/>
              <a:t>amaçla</a:t>
            </a:r>
            <a:r>
              <a:rPr lang="en-US" dirty="0"/>
              <a:t> </a:t>
            </a:r>
            <a:r>
              <a:rPr lang="en-US" dirty="0" err="1"/>
              <a:t>belirlediği</a:t>
            </a:r>
            <a:r>
              <a:rPr lang="en-US" dirty="0"/>
              <a:t> </a:t>
            </a:r>
            <a:r>
              <a:rPr lang="en-US" dirty="0" err="1"/>
              <a:t>dış</a:t>
            </a:r>
            <a:r>
              <a:rPr lang="en-US" dirty="0"/>
              <a:t> </a:t>
            </a:r>
            <a:r>
              <a:rPr lang="en-US" dirty="0" err="1"/>
              <a:t>politika</a:t>
            </a:r>
            <a:r>
              <a:rPr lang="en-US" dirty="0"/>
              <a:t> </a:t>
            </a:r>
            <a:r>
              <a:rPr lang="en-US" dirty="0" err="1"/>
              <a:t>yöneliminin</a:t>
            </a:r>
            <a:r>
              <a:rPr lang="en-US" dirty="0"/>
              <a:t> </a:t>
            </a:r>
            <a:r>
              <a:rPr lang="en-US" dirty="0" err="1"/>
              <a:t>öne</a:t>
            </a:r>
            <a:r>
              <a:rPr lang="en-US" dirty="0"/>
              <a:t> </a:t>
            </a:r>
            <a:r>
              <a:rPr lang="en-US" dirty="0" err="1"/>
              <a:t>çıkan</a:t>
            </a:r>
            <a:r>
              <a:rPr lang="en-US" dirty="0"/>
              <a:t> </a:t>
            </a:r>
            <a:r>
              <a:rPr lang="en-US" dirty="0" err="1"/>
              <a:t>önemli</a:t>
            </a:r>
            <a:r>
              <a:rPr lang="en-US" dirty="0"/>
              <a:t> </a:t>
            </a:r>
            <a:r>
              <a:rPr lang="en-US" dirty="0" err="1"/>
              <a:t>bir</a:t>
            </a:r>
            <a:r>
              <a:rPr lang="en-US" dirty="0"/>
              <a:t> </a:t>
            </a:r>
            <a:r>
              <a:rPr lang="en-US" dirty="0" err="1"/>
              <a:t>özelliği</a:t>
            </a:r>
            <a:r>
              <a:rPr lang="en-US" dirty="0"/>
              <a:t> de </a:t>
            </a:r>
            <a:r>
              <a:rPr lang="en-US" dirty="0" err="1"/>
              <a:t>dış</a:t>
            </a:r>
            <a:r>
              <a:rPr lang="en-US" dirty="0"/>
              <a:t> </a:t>
            </a:r>
            <a:r>
              <a:rPr lang="en-US" dirty="0" err="1"/>
              <a:t>politikanın</a:t>
            </a:r>
            <a:r>
              <a:rPr lang="en-US" dirty="0"/>
              <a:t> ‘</a:t>
            </a:r>
            <a:r>
              <a:rPr lang="en-US" b="1" dirty="0" err="1"/>
              <a:t>etik</a:t>
            </a:r>
            <a:r>
              <a:rPr lang="en-US" b="1" dirty="0"/>
              <a:t> </a:t>
            </a:r>
            <a:r>
              <a:rPr lang="en-US" b="1" dirty="0" err="1"/>
              <a:t>bir</a:t>
            </a:r>
            <a:r>
              <a:rPr lang="en-US" b="1" dirty="0"/>
              <a:t> </a:t>
            </a:r>
            <a:r>
              <a:rPr lang="en-US" b="1" dirty="0" err="1"/>
              <a:t>boyut</a:t>
            </a:r>
            <a:r>
              <a:rPr lang="en-US" b="1" dirty="0"/>
              <a:t>’</a:t>
            </a:r>
            <a:r>
              <a:rPr lang="en-US" dirty="0"/>
              <a:t> </a:t>
            </a:r>
            <a:r>
              <a:rPr lang="en-US" dirty="0" err="1"/>
              <a:t>taşıyacağı</a:t>
            </a:r>
            <a:r>
              <a:rPr lang="en-US" dirty="0"/>
              <a:t> </a:t>
            </a:r>
            <a:r>
              <a:rPr lang="en-US" dirty="0" err="1"/>
              <a:t>iddiası</a:t>
            </a:r>
            <a:r>
              <a:rPr lang="en-US" dirty="0"/>
              <a:t> </a:t>
            </a:r>
            <a:r>
              <a:rPr lang="en-US" dirty="0" err="1" smtClean="0"/>
              <a:t>olmuştur</a:t>
            </a:r>
            <a:r>
              <a:rPr lang="en-US" dirty="0" smtClean="0"/>
              <a:t>.</a:t>
            </a:r>
            <a:endParaRPr lang="tr-TR" dirty="0" smtClean="0"/>
          </a:p>
          <a:p>
            <a:pPr algn="just"/>
            <a:r>
              <a:rPr lang="tr-TR" dirty="0" smtClean="0"/>
              <a:t>Li</a:t>
            </a:r>
            <a:r>
              <a:rPr lang="en-US" dirty="0" err="1" smtClean="0"/>
              <a:t>beral</a:t>
            </a:r>
            <a:r>
              <a:rPr lang="en-US" dirty="0" smtClean="0"/>
              <a:t> </a:t>
            </a:r>
            <a:r>
              <a:rPr lang="en-US" dirty="0" err="1"/>
              <a:t>enternasyonal</a:t>
            </a:r>
            <a:r>
              <a:rPr lang="en-US" dirty="0"/>
              <a:t> </a:t>
            </a:r>
            <a:r>
              <a:rPr lang="en-US" dirty="0" err="1"/>
              <a:t>bir</a:t>
            </a:r>
            <a:r>
              <a:rPr lang="en-US" dirty="0"/>
              <a:t> </a:t>
            </a:r>
            <a:r>
              <a:rPr lang="en-US" dirty="0" err="1"/>
              <a:t>geleneğe</a:t>
            </a:r>
            <a:r>
              <a:rPr lang="en-US" dirty="0"/>
              <a:t> </a:t>
            </a:r>
            <a:r>
              <a:rPr lang="en-US" dirty="0" err="1"/>
              <a:t>sahip</a:t>
            </a:r>
            <a:r>
              <a:rPr lang="en-US" dirty="0"/>
              <a:t> </a:t>
            </a:r>
            <a:r>
              <a:rPr lang="en-US" dirty="0" err="1"/>
              <a:t>parti</a:t>
            </a:r>
            <a:r>
              <a:rPr lang="en-US" dirty="0"/>
              <a:t> </a:t>
            </a:r>
            <a:r>
              <a:rPr lang="en-US" dirty="0" err="1"/>
              <a:t>için</a:t>
            </a:r>
            <a:r>
              <a:rPr lang="en-US" dirty="0"/>
              <a:t> </a:t>
            </a:r>
            <a:r>
              <a:rPr lang="en-US" dirty="0" err="1"/>
              <a:t>etik</a:t>
            </a:r>
            <a:r>
              <a:rPr lang="en-US" dirty="0"/>
              <a:t> </a:t>
            </a:r>
            <a:r>
              <a:rPr lang="en-US" dirty="0" err="1"/>
              <a:t>söylemler</a:t>
            </a:r>
            <a:r>
              <a:rPr lang="en-US" dirty="0"/>
              <a:t> 1990’lı </a:t>
            </a:r>
            <a:r>
              <a:rPr lang="en-US" dirty="0" err="1"/>
              <a:t>yılların</a:t>
            </a:r>
            <a:r>
              <a:rPr lang="en-US" dirty="0"/>
              <a:t> </a:t>
            </a:r>
            <a:r>
              <a:rPr lang="en-US" dirty="0" err="1"/>
              <a:t>başından</a:t>
            </a:r>
            <a:r>
              <a:rPr lang="en-US" dirty="0"/>
              <a:t> </a:t>
            </a:r>
            <a:r>
              <a:rPr lang="en-US" dirty="0" err="1"/>
              <a:t>itibaren</a:t>
            </a:r>
            <a:r>
              <a:rPr lang="en-US" dirty="0"/>
              <a:t>, </a:t>
            </a:r>
            <a:r>
              <a:rPr lang="en-US" dirty="0" err="1"/>
              <a:t>dünyada</a:t>
            </a:r>
            <a:r>
              <a:rPr lang="en-US" dirty="0"/>
              <a:t> </a:t>
            </a:r>
            <a:r>
              <a:rPr lang="en-US" dirty="0" err="1"/>
              <a:t>artan</a:t>
            </a:r>
            <a:r>
              <a:rPr lang="en-US" dirty="0"/>
              <a:t> </a:t>
            </a:r>
            <a:r>
              <a:rPr lang="en-US" dirty="0" err="1"/>
              <a:t>ağır</a:t>
            </a:r>
            <a:r>
              <a:rPr lang="en-US" dirty="0"/>
              <a:t> </a:t>
            </a:r>
            <a:r>
              <a:rPr lang="en-US" dirty="0" err="1"/>
              <a:t>insan</a:t>
            </a:r>
            <a:r>
              <a:rPr lang="en-US" dirty="0"/>
              <a:t> </a:t>
            </a:r>
            <a:r>
              <a:rPr lang="en-US" dirty="0" err="1"/>
              <a:t>hakları</a:t>
            </a:r>
            <a:r>
              <a:rPr lang="en-US" dirty="0"/>
              <a:t> </a:t>
            </a:r>
            <a:r>
              <a:rPr lang="en-US" dirty="0" err="1"/>
              <a:t>ihlalleri</a:t>
            </a:r>
            <a:r>
              <a:rPr lang="en-US" dirty="0"/>
              <a:t> </a:t>
            </a:r>
            <a:r>
              <a:rPr lang="en-US" dirty="0" err="1"/>
              <a:t>ve</a:t>
            </a:r>
            <a:r>
              <a:rPr lang="en-US" dirty="0"/>
              <a:t> </a:t>
            </a:r>
            <a:r>
              <a:rPr lang="en-US" dirty="0" err="1"/>
              <a:t>bu</a:t>
            </a:r>
            <a:r>
              <a:rPr lang="en-US" dirty="0"/>
              <a:t> </a:t>
            </a:r>
            <a:r>
              <a:rPr lang="en-US" dirty="0" err="1"/>
              <a:t>ihlallerin</a:t>
            </a:r>
            <a:r>
              <a:rPr lang="en-US" dirty="0"/>
              <a:t> </a:t>
            </a:r>
            <a:r>
              <a:rPr lang="en-US" dirty="0" err="1"/>
              <a:t>dünya</a:t>
            </a:r>
            <a:r>
              <a:rPr lang="en-US" dirty="0"/>
              <a:t> </a:t>
            </a:r>
            <a:r>
              <a:rPr lang="en-US" dirty="0" err="1"/>
              <a:t>medyasında</a:t>
            </a:r>
            <a:r>
              <a:rPr lang="en-US" dirty="0"/>
              <a:t> </a:t>
            </a:r>
            <a:r>
              <a:rPr lang="en-US" dirty="0" err="1"/>
              <a:t>edindiği</a:t>
            </a:r>
            <a:r>
              <a:rPr lang="en-US" dirty="0"/>
              <a:t> </a:t>
            </a:r>
            <a:r>
              <a:rPr lang="en-US" dirty="0" err="1"/>
              <a:t>yer</a:t>
            </a:r>
            <a:r>
              <a:rPr lang="en-US" dirty="0"/>
              <a:t> </a:t>
            </a:r>
            <a:r>
              <a:rPr lang="en-US" dirty="0" err="1"/>
              <a:t>ile</a:t>
            </a:r>
            <a:r>
              <a:rPr lang="en-US" dirty="0"/>
              <a:t> </a:t>
            </a:r>
            <a:r>
              <a:rPr lang="en-US" dirty="0" err="1"/>
              <a:t>artmış</a:t>
            </a:r>
            <a:r>
              <a:rPr lang="en-US" dirty="0"/>
              <a:t> </a:t>
            </a:r>
            <a:r>
              <a:rPr lang="en-US" dirty="0" err="1"/>
              <a:t>ve</a:t>
            </a:r>
            <a:r>
              <a:rPr lang="en-US" dirty="0"/>
              <a:t> </a:t>
            </a:r>
            <a:r>
              <a:rPr lang="en-US" dirty="0" err="1"/>
              <a:t>nihayet</a:t>
            </a:r>
            <a:r>
              <a:rPr lang="en-US" dirty="0"/>
              <a:t> </a:t>
            </a:r>
            <a:r>
              <a:rPr lang="en-US" dirty="0" err="1"/>
              <a:t>partinin</a:t>
            </a:r>
            <a:r>
              <a:rPr lang="en-US" dirty="0"/>
              <a:t> 1997 </a:t>
            </a:r>
            <a:r>
              <a:rPr lang="en-US" dirty="0" err="1"/>
              <a:t>yılında</a:t>
            </a:r>
            <a:r>
              <a:rPr lang="en-US" dirty="0"/>
              <a:t> </a:t>
            </a:r>
            <a:r>
              <a:rPr lang="en-US" dirty="0" err="1"/>
              <a:t>iktidara</a:t>
            </a:r>
            <a:r>
              <a:rPr lang="en-US" dirty="0"/>
              <a:t> </a:t>
            </a:r>
            <a:r>
              <a:rPr lang="en-US" dirty="0" err="1"/>
              <a:t>gelişi</a:t>
            </a:r>
            <a:r>
              <a:rPr lang="en-US" dirty="0"/>
              <a:t> </a:t>
            </a:r>
            <a:r>
              <a:rPr lang="en-US" dirty="0" err="1"/>
              <a:t>ile</a:t>
            </a:r>
            <a:r>
              <a:rPr lang="en-US" dirty="0"/>
              <a:t> </a:t>
            </a:r>
            <a:r>
              <a:rPr lang="en-US" dirty="0" err="1"/>
              <a:t>birlikte</a:t>
            </a:r>
            <a:r>
              <a:rPr lang="en-US" dirty="0"/>
              <a:t> </a:t>
            </a:r>
            <a:r>
              <a:rPr lang="en-US" dirty="0" err="1"/>
              <a:t>etik</a:t>
            </a:r>
            <a:r>
              <a:rPr lang="en-US" dirty="0"/>
              <a:t> </a:t>
            </a:r>
            <a:r>
              <a:rPr lang="en-US" dirty="0" err="1"/>
              <a:t>bir</a:t>
            </a:r>
            <a:r>
              <a:rPr lang="en-US" dirty="0"/>
              <a:t> </a:t>
            </a:r>
            <a:r>
              <a:rPr lang="en-US" dirty="0" err="1"/>
              <a:t>dış</a:t>
            </a:r>
            <a:r>
              <a:rPr lang="en-US" dirty="0"/>
              <a:t> </a:t>
            </a:r>
            <a:r>
              <a:rPr lang="en-US" dirty="0" err="1"/>
              <a:t>politika</a:t>
            </a:r>
            <a:r>
              <a:rPr lang="en-US" dirty="0"/>
              <a:t> da </a:t>
            </a:r>
            <a:r>
              <a:rPr lang="en-US" dirty="0" err="1"/>
              <a:t>gündeme</a:t>
            </a:r>
            <a:r>
              <a:rPr lang="en-US" dirty="0"/>
              <a:t> </a:t>
            </a:r>
            <a:r>
              <a:rPr lang="en-US" dirty="0" err="1"/>
              <a:t>gelmiştir</a:t>
            </a:r>
            <a:r>
              <a:rPr lang="en-US" dirty="0"/>
              <a:t>. </a:t>
            </a:r>
            <a:endParaRPr lang="tr-TR" dirty="0" smtClean="0"/>
          </a:p>
          <a:p>
            <a:pPr algn="just"/>
            <a:r>
              <a:rPr lang="en-US" b="1" dirty="0" err="1" smtClean="0">
                <a:solidFill>
                  <a:srgbClr val="C00000"/>
                </a:solidFill>
              </a:rPr>
              <a:t>Ülkeyi</a:t>
            </a:r>
            <a:r>
              <a:rPr lang="en-US" b="1" dirty="0" smtClean="0">
                <a:solidFill>
                  <a:srgbClr val="C00000"/>
                </a:solidFill>
              </a:rPr>
              <a:t> </a:t>
            </a:r>
            <a:r>
              <a:rPr lang="en-US" b="1" dirty="0" err="1">
                <a:solidFill>
                  <a:srgbClr val="C00000"/>
                </a:solidFill>
              </a:rPr>
              <a:t>dış</a:t>
            </a:r>
            <a:r>
              <a:rPr lang="en-US" b="1" dirty="0">
                <a:solidFill>
                  <a:srgbClr val="C00000"/>
                </a:solidFill>
              </a:rPr>
              <a:t> </a:t>
            </a:r>
            <a:r>
              <a:rPr lang="en-US" b="1" dirty="0" err="1">
                <a:solidFill>
                  <a:srgbClr val="C00000"/>
                </a:solidFill>
              </a:rPr>
              <a:t>politik</a:t>
            </a:r>
            <a:r>
              <a:rPr lang="en-US" b="1" dirty="0">
                <a:solidFill>
                  <a:srgbClr val="C00000"/>
                </a:solidFill>
              </a:rPr>
              <a:t> </a:t>
            </a:r>
            <a:r>
              <a:rPr lang="en-US" b="1" dirty="0" err="1">
                <a:solidFill>
                  <a:srgbClr val="C00000"/>
                </a:solidFill>
              </a:rPr>
              <a:t>meselelere</a:t>
            </a:r>
            <a:r>
              <a:rPr lang="en-US" b="1" dirty="0">
                <a:solidFill>
                  <a:srgbClr val="C00000"/>
                </a:solidFill>
              </a:rPr>
              <a:t> </a:t>
            </a:r>
            <a:r>
              <a:rPr lang="en-US" b="1" dirty="0" err="1">
                <a:solidFill>
                  <a:srgbClr val="C00000"/>
                </a:solidFill>
              </a:rPr>
              <a:t>daha</a:t>
            </a:r>
            <a:r>
              <a:rPr lang="en-US" b="1" dirty="0">
                <a:solidFill>
                  <a:srgbClr val="C00000"/>
                </a:solidFill>
              </a:rPr>
              <a:t> </a:t>
            </a:r>
            <a:r>
              <a:rPr lang="en-US" b="1" dirty="0" err="1">
                <a:solidFill>
                  <a:srgbClr val="C00000"/>
                </a:solidFill>
              </a:rPr>
              <a:t>fazla</a:t>
            </a:r>
            <a:r>
              <a:rPr lang="en-US" b="1" dirty="0">
                <a:solidFill>
                  <a:srgbClr val="C00000"/>
                </a:solidFill>
              </a:rPr>
              <a:t> </a:t>
            </a:r>
            <a:r>
              <a:rPr lang="en-US" b="1" dirty="0" err="1">
                <a:solidFill>
                  <a:srgbClr val="C00000"/>
                </a:solidFill>
              </a:rPr>
              <a:t>dahil</a:t>
            </a:r>
            <a:r>
              <a:rPr lang="en-US" b="1" dirty="0">
                <a:solidFill>
                  <a:srgbClr val="C00000"/>
                </a:solidFill>
              </a:rPr>
              <a:t> </a:t>
            </a:r>
            <a:r>
              <a:rPr lang="en-US" b="1" dirty="0" err="1">
                <a:solidFill>
                  <a:srgbClr val="C00000"/>
                </a:solidFill>
              </a:rPr>
              <a:t>edecek</a:t>
            </a:r>
            <a:r>
              <a:rPr lang="en-US" b="1" dirty="0">
                <a:solidFill>
                  <a:srgbClr val="C00000"/>
                </a:solidFill>
              </a:rPr>
              <a:t> </a:t>
            </a:r>
            <a:r>
              <a:rPr lang="en-US" b="1" dirty="0" err="1">
                <a:solidFill>
                  <a:srgbClr val="C00000"/>
                </a:solidFill>
              </a:rPr>
              <a:t>bu</a:t>
            </a:r>
            <a:r>
              <a:rPr lang="en-US" b="1" dirty="0">
                <a:solidFill>
                  <a:srgbClr val="C00000"/>
                </a:solidFill>
              </a:rPr>
              <a:t> </a:t>
            </a:r>
            <a:r>
              <a:rPr lang="en-US" b="1" dirty="0" err="1">
                <a:solidFill>
                  <a:srgbClr val="C00000"/>
                </a:solidFill>
              </a:rPr>
              <a:t>politik</a:t>
            </a:r>
            <a:r>
              <a:rPr lang="en-US" b="1" dirty="0">
                <a:solidFill>
                  <a:srgbClr val="C00000"/>
                </a:solidFill>
              </a:rPr>
              <a:t> </a:t>
            </a:r>
            <a:r>
              <a:rPr lang="en-US" b="1" dirty="0" err="1">
                <a:solidFill>
                  <a:srgbClr val="C00000"/>
                </a:solidFill>
              </a:rPr>
              <a:t>yaklaşım</a:t>
            </a:r>
            <a:r>
              <a:rPr lang="en-US" b="1" dirty="0">
                <a:solidFill>
                  <a:srgbClr val="C00000"/>
                </a:solidFill>
              </a:rPr>
              <a:t>, </a:t>
            </a:r>
            <a:r>
              <a:rPr lang="en-US" b="1" dirty="0" err="1">
                <a:solidFill>
                  <a:srgbClr val="C00000"/>
                </a:solidFill>
              </a:rPr>
              <a:t>aynı</a:t>
            </a:r>
            <a:r>
              <a:rPr lang="en-US" b="1" dirty="0">
                <a:solidFill>
                  <a:srgbClr val="C00000"/>
                </a:solidFill>
              </a:rPr>
              <a:t> </a:t>
            </a:r>
            <a:r>
              <a:rPr lang="en-US" b="1" dirty="0" err="1">
                <a:solidFill>
                  <a:srgbClr val="C00000"/>
                </a:solidFill>
              </a:rPr>
              <a:t>zamanda</a:t>
            </a:r>
            <a:r>
              <a:rPr lang="en-US" b="1" dirty="0">
                <a:solidFill>
                  <a:srgbClr val="C00000"/>
                </a:solidFill>
              </a:rPr>
              <a:t>, </a:t>
            </a:r>
            <a:r>
              <a:rPr lang="en-US" b="1" dirty="0" err="1">
                <a:solidFill>
                  <a:srgbClr val="C00000"/>
                </a:solidFill>
              </a:rPr>
              <a:t>onu</a:t>
            </a:r>
            <a:r>
              <a:rPr lang="en-US" b="1" dirty="0">
                <a:solidFill>
                  <a:srgbClr val="C00000"/>
                </a:solidFill>
              </a:rPr>
              <a:t> </a:t>
            </a:r>
            <a:r>
              <a:rPr lang="en-US" b="1" dirty="0" err="1">
                <a:solidFill>
                  <a:srgbClr val="C00000"/>
                </a:solidFill>
              </a:rPr>
              <a:t>önceki</a:t>
            </a:r>
            <a:r>
              <a:rPr lang="en-US" b="1" dirty="0">
                <a:solidFill>
                  <a:srgbClr val="C00000"/>
                </a:solidFill>
              </a:rPr>
              <a:t> </a:t>
            </a:r>
            <a:r>
              <a:rPr lang="en-US" b="1" dirty="0" err="1">
                <a:solidFill>
                  <a:srgbClr val="C00000"/>
                </a:solidFill>
              </a:rPr>
              <a:t>muhafazakar</a:t>
            </a:r>
            <a:r>
              <a:rPr lang="en-US" b="1" dirty="0">
                <a:solidFill>
                  <a:srgbClr val="C00000"/>
                </a:solidFill>
              </a:rPr>
              <a:t> </a:t>
            </a:r>
            <a:r>
              <a:rPr lang="en-US" b="1" dirty="0" err="1">
                <a:solidFill>
                  <a:srgbClr val="C00000"/>
                </a:solidFill>
              </a:rPr>
              <a:t>hükümetlerden</a:t>
            </a:r>
            <a:r>
              <a:rPr lang="en-US" b="1" dirty="0">
                <a:solidFill>
                  <a:srgbClr val="C00000"/>
                </a:solidFill>
              </a:rPr>
              <a:t> </a:t>
            </a:r>
            <a:r>
              <a:rPr lang="en-US" b="1" dirty="0" err="1">
                <a:solidFill>
                  <a:srgbClr val="C00000"/>
                </a:solidFill>
              </a:rPr>
              <a:t>farklı</a:t>
            </a:r>
            <a:r>
              <a:rPr lang="en-US" b="1" dirty="0">
                <a:solidFill>
                  <a:srgbClr val="C00000"/>
                </a:solidFill>
              </a:rPr>
              <a:t> </a:t>
            </a:r>
            <a:r>
              <a:rPr lang="en-US" b="1" dirty="0" err="1">
                <a:solidFill>
                  <a:srgbClr val="C00000"/>
                </a:solidFill>
              </a:rPr>
              <a:t>kılmayı</a:t>
            </a:r>
            <a:r>
              <a:rPr lang="en-US" b="1" dirty="0">
                <a:solidFill>
                  <a:srgbClr val="C00000"/>
                </a:solidFill>
              </a:rPr>
              <a:t> da </a:t>
            </a:r>
            <a:r>
              <a:rPr lang="en-US" b="1" dirty="0" err="1">
                <a:solidFill>
                  <a:srgbClr val="C00000"/>
                </a:solidFill>
              </a:rPr>
              <a:t>amaçlamıştır</a:t>
            </a:r>
            <a:r>
              <a:rPr lang="en-US" b="1" dirty="0" smtClean="0">
                <a:solidFill>
                  <a:srgbClr val="C00000"/>
                </a:solidFill>
              </a:rPr>
              <a:t>. </a:t>
            </a:r>
            <a:endParaRPr lang="tr-TR" b="1" dirty="0" smtClean="0">
              <a:solidFill>
                <a:srgbClr val="C00000"/>
              </a:solidFill>
            </a:endParaRPr>
          </a:p>
          <a:p>
            <a:pPr algn="just"/>
            <a:r>
              <a:rPr lang="en-US" dirty="0" smtClean="0"/>
              <a:t>Bu </a:t>
            </a:r>
            <a:r>
              <a:rPr lang="en-US" dirty="0" err="1"/>
              <a:t>doğrultuda</a:t>
            </a:r>
            <a:r>
              <a:rPr lang="en-US" dirty="0"/>
              <a:t>, </a:t>
            </a:r>
            <a:r>
              <a:rPr lang="en-US" dirty="0" err="1"/>
              <a:t>selefi</a:t>
            </a:r>
            <a:r>
              <a:rPr lang="en-US" dirty="0"/>
              <a:t> </a:t>
            </a:r>
            <a:r>
              <a:rPr lang="en-US" dirty="0" err="1"/>
              <a:t>hükümetin</a:t>
            </a:r>
            <a:r>
              <a:rPr lang="en-US" dirty="0"/>
              <a:t> </a:t>
            </a:r>
            <a:r>
              <a:rPr lang="en-US" b="1" dirty="0" err="1">
                <a:solidFill>
                  <a:srgbClr val="C00000"/>
                </a:solidFill>
              </a:rPr>
              <a:t>Irak’a</a:t>
            </a:r>
            <a:r>
              <a:rPr lang="en-US" b="1" dirty="0">
                <a:solidFill>
                  <a:srgbClr val="C00000"/>
                </a:solidFill>
              </a:rPr>
              <a:t> </a:t>
            </a:r>
            <a:r>
              <a:rPr lang="en-US" b="1" dirty="0" err="1">
                <a:solidFill>
                  <a:srgbClr val="C00000"/>
                </a:solidFill>
              </a:rPr>
              <a:t>silah</a:t>
            </a:r>
            <a:r>
              <a:rPr lang="en-US" b="1" dirty="0">
                <a:solidFill>
                  <a:srgbClr val="C00000"/>
                </a:solidFill>
              </a:rPr>
              <a:t> </a:t>
            </a:r>
            <a:r>
              <a:rPr lang="en-US" b="1" dirty="0" err="1">
                <a:solidFill>
                  <a:srgbClr val="C00000"/>
                </a:solidFill>
              </a:rPr>
              <a:t>satışıyla</a:t>
            </a:r>
            <a:r>
              <a:rPr lang="en-US" b="1" dirty="0">
                <a:solidFill>
                  <a:srgbClr val="C00000"/>
                </a:solidFill>
              </a:rPr>
              <a:t> </a:t>
            </a:r>
            <a:r>
              <a:rPr lang="en-US" b="1" dirty="0" err="1">
                <a:solidFill>
                  <a:srgbClr val="C00000"/>
                </a:solidFill>
              </a:rPr>
              <a:t>gündeme</a:t>
            </a:r>
            <a:r>
              <a:rPr lang="en-US" b="1" dirty="0">
                <a:solidFill>
                  <a:srgbClr val="C00000"/>
                </a:solidFill>
              </a:rPr>
              <a:t> </a:t>
            </a:r>
            <a:r>
              <a:rPr lang="en-US" b="1" dirty="0" err="1">
                <a:solidFill>
                  <a:srgbClr val="C00000"/>
                </a:solidFill>
              </a:rPr>
              <a:t>gelmesi</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dünyanın</a:t>
            </a:r>
            <a:r>
              <a:rPr lang="en-US" b="1" dirty="0">
                <a:solidFill>
                  <a:srgbClr val="C00000"/>
                </a:solidFill>
              </a:rPr>
              <a:t> </a:t>
            </a:r>
            <a:r>
              <a:rPr lang="en-US" b="1" dirty="0" err="1">
                <a:solidFill>
                  <a:srgbClr val="C00000"/>
                </a:solidFill>
              </a:rPr>
              <a:t>geri</a:t>
            </a:r>
            <a:r>
              <a:rPr lang="en-US" b="1" dirty="0">
                <a:solidFill>
                  <a:srgbClr val="C00000"/>
                </a:solidFill>
              </a:rPr>
              <a:t> </a:t>
            </a:r>
            <a:r>
              <a:rPr lang="en-US" b="1" dirty="0" err="1">
                <a:solidFill>
                  <a:srgbClr val="C00000"/>
                </a:solidFill>
              </a:rPr>
              <a:t>kalanı</a:t>
            </a:r>
            <a:r>
              <a:rPr lang="en-US" b="1" dirty="0">
                <a:solidFill>
                  <a:srgbClr val="C00000"/>
                </a:solidFill>
              </a:rPr>
              <a:t> </a:t>
            </a:r>
            <a:r>
              <a:rPr lang="en-US" b="1" dirty="0" err="1">
                <a:solidFill>
                  <a:srgbClr val="C00000"/>
                </a:solidFill>
              </a:rPr>
              <a:t>ile</a:t>
            </a:r>
            <a:r>
              <a:rPr lang="en-US" b="1" dirty="0">
                <a:solidFill>
                  <a:srgbClr val="C00000"/>
                </a:solidFill>
              </a:rPr>
              <a:t> </a:t>
            </a:r>
            <a:r>
              <a:rPr lang="en-US" b="1" dirty="0" err="1">
                <a:solidFill>
                  <a:srgbClr val="C00000"/>
                </a:solidFill>
              </a:rPr>
              <a:t>birlikte</a:t>
            </a:r>
            <a:r>
              <a:rPr lang="en-US" b="1" dirty="0">
                <a:solidFill>
                  <a:srgbClr val="C00000"/>
                </a:solidFill>
              </a:rPr>
              <a:t> Ruanda </a:t>
            </a:r>
            <a:r>
              <a:rPr lang="en-US" b="1" dirty="0" err="1">
                <a:solidFill>
                  <a:srgbClr val="C00000"/>
                </a:solidFill>
              </a:rPr>
              <a:t>ve</a:t>
            </a:r>
            <a:r>
              <a:rPr lang="en-US" b="1" dirty="0">
                <a:solidFill>
                  <a:srgbClr val="C00000"/>
                </a:solidFill>
              </a:rPr>
              <a:t> </a:t>
            </a:r>
            <a:r>
              <a:rPr lang="en-US" b="1" dirty="0" err="1">
                <a:solidFill>
                  <a:srgbClr val="C00000"/>
                </a:solidFill>
              </a:rPr>
              <a:t>Bosna’da</a:t>
            </a:r>
            <a:r>
              <a:rPr lang="en-US" b="1" dirty="0">
                <a:solidFill>
                  <a:srgbClr val="C00000"/>
                </a:solidFill>
              </a:rPr>
              <a:t> </a:t>
            </a:r>
            <a:r>
              <a:rPr lang="en-US" b="1" dirty="0" err="1">
                <a:solidFill>
                  <a:srgbClr val="C00000"/>
                </a:solidFill>
              </a:rPr>
              <a:t>yaşananlara</a:t>
            </a:r>
            <a:r>
              <a:rPr lang="en-US" b="1" dirty="0">
                <a:solidFill>
                  <a:srgbClr val="C00000"/>
                </a:solidFill>
              </a:rPr>
              <a:t> </a:t>
            </a:r>
            <a:r>
              <a:rPr lang="en-US" b="1" dirty="0" err="1">
                <a:solidFill>
                  <a:srgbClr val="C00000"/>
                </a:solidFill>
              </a:rPr>
              <a:t>gösterdiği</a:t>
            </a:r>
            <a:r>
              <a:rPr lang="en-US" b="1" dirty="0">
                <a:solidFill>
                  <a:srgbClr val="C00000"/>
                </a:solidFill>
              </a:rPr>
              <a:t> </a:t>
            </a:r>
            <a:r>
              <a:rPr lang="en-US" b="1" dirty="0" err="1">
                <a:solidFill>
                  <a:srgbClr val="C00000"/>
                </a:solidFill>
              </a:rPr>
              <a:t>ahlaki</a:t>
            </a:r>
            <a:r>
              <a:rPr lang="en-US" b="1" dirty="0">
                <a:solidFill>
                  <a:srgbClr val="C00000"/>
                </a:solidFill>
              </a:rPr>
              <a:t> </a:t>
            </a:r>
            <a:r>
              <a:rPr lang="en-US" b="1" dirty="0" err="1">
                <a:solidFill>
                  <a:srgbClr val="C00000"/>
                </a:solidFill>
              </a:rPr>
              <a:t>kayıtsızlık</a:t>
            </a:r>
            <a:r>
              <a:rPr lang="en-US" b="1" dirty="0">
                <a:solidFill>
                  <a:srgbClr val="C00000"/>
                </a:solidFill>
              </a:rPr>
              <a:t> </a:t>
            </a:r>
            <a:r>
              <a:rPr lang="en-US" b="1" dirty="0" err="1">
                <a:solidFill>
                  <a:srgbClr val="C00000"/>
                </a:solidFill>
              </a:rPr>
              <a:t>sebebiyle</a:t>
            </a:r>
            <a:r>
              <a:rPr lang="en-US" b="1" dirty="0">
                <a:solidFill>
                  <a:srgbClr val="C00000"/>
                </a:solidFill>
              </a:rPr>
              <a:t> </a:t>
            </a:r>
            <a:r>
              <a:rPr lang="en-US" b="1" dirty="0" err="1">
                <a:solidFill>
                  <a:srgbClr val="C00000"/>
                </a:solidFill>
              </a:rPr>
              <a:t>ülke</a:t>
            </a:r>
            <a:r>
              <a:rPr lang="en-US" b="1" dirty="0">
                <a:solidFill>
                  <a:srgbClr val="C00000"/>
                </a:solidFill>
              </a:rPr>
              <a:t> </a:t>
            </a:r>
            <a:r>
              <a:rPr lang="en-US" b="1" dirty="0" err="1">
                <a:solidFill>
                  <a:srgbClr val="C00000"/>
                </a:solidFill>
              </a:rPr>
              <a:t>içinde</a:t>
            </a:r>
            <a:r>
              <a:rPr lang="en-US" b="1" dirty="0">
                <a:solidFill>
                  <a:srgbClr val="C00000"/>
                </a:solidFill>
              </a:rPr>
              <a:t> </a:t>
            </a:r>
            <a:r>
              <a:rPr lang="en-US" b="1" dirty="0" err="1">
                <a:solidFill>
                  <a:srgbClr val="C00000"/>
                </a:solidFill>
              </a:rPr>
              <a:t>Yeni</a:t>
            </a:r>
            <a:r>
              <a:rPr lang="en-US" b="1" dirty="0">
                <a:solidFill>
                  <a:srgbClr val="C00000"/>
                </a:solidFill>
              </a:rPr>
              <a:t> </a:t>
            </a:r>
            <a:r>
              <a:rPr lang="en-US" b="1" dirty="0" err="1">
                <a:solidFill>
                  <a:srgbClr val="C00000"/>
                </a:solidFill>
              </a:rPr>
              <a:t>İşçi</a:t>
            </a:r>
            <a:r>
              <a:rPr lang="en-US" b="1" dirty="0">
                <a:solidFill>
                  <a:srgbClr val="C00000"/>
                </a:solidFill>
              </a:rPr>
              <a:t> </a:t>
            </a:r>
            <a:r>
              <a:rPr lang="en-US" b="1" dirty="0" err="1">
                <a:solidFill>
                  <a:srgbClr val="C00000"/>
                </a:solidFill>
              </a:rPr>
              <a:t>Partisi’nin</a:t>
            </a:r>
            <a:r>
              <a:rPr lang="en-US" b="1" dirty="0">
                <a:solidFill>
                  <a:srgbClr val="C00000"/>
                </a:solidFill>
              </a:rPr>
              <a:t> de </a:t>
            </a:r>
            <a:r>
              <a:rPr lang="en-US" b="1" dirty="0" err="1">
                <a:solidFill>
                  <a:srgbClr val="C00000"/>
                </a:solidFill>
              </a:rPr>
              <a:t>dahil</a:t>
            </a:r>
            <a:r>
              <a:rPr lang="en-US" b="1" dirty="0">
                <a:solidFill>
                  <a:srgbClr val="C00000"/>
                </a:solidFill>
              </a:rPr>
              <a:t> </a:t>
            </a:r>
            <a:r>
              <a:rPr lang="en-US" b="1" dirty="0" err="1">
                <a:solidFill>
                  <a:srgbClr val="C00000"/>
                </a:solidFill>
              </a:rPr>
              <a:t>olduğu</a:t>
            </a:r>
            <a:r>
              <a:rPr lang="en-US" b="1" dirty="0">
                <a:solidFill>
                  <a:srgbClr val="C00000"/>
                </a:solidFill>
              </a:rPr>
              <a:t> </a:t>
            </a:r>
            <a:r>
              <a:rPr lang="en-US" b="1" dirty="0" err="1">
                <a:solidFill>
                  <a:srgbClr val="C00000"/>
                </a:solidFill>
              </a:rPr>
              <a:t>önemli</a:t>
            </a:r>
            <a:r>
              <a:rPr lang="en-US" b="1" dirty="0">
                <a:solidFill>
                  <a:srgbClr val="C00000"/>
                </a:solidFill>
              </a:rPr>
              <a:t> </a:t>
            </a:r>
            <a:r>
              <a:rPr lang="en-US" b="1" dirty="0" err="1">
                <a:solidFill>
                  <a:srgbClr val="C00000"/>
                </a:solidFill>
              </a:rPr>
              <a:t>bir</a:t>
            </a:r>
            <a:r>
              <a:rPr lang="en-US" b="1" dirty="0">
                <a:solidFill>
                  <a:srgbClr val="C00000"/>
                </a:solidFill>
              </a:rPr>
              <a:t> </a:t>
            </a:r>
            <a:r>
              <a:rPr lang="en-US" b="1" dirty="0" err="1">
                <a:solidFill>
                  <a:srgbClr val="C00000"/>
                </a:solidFill>
              </a:rPr>
              <a:t>kesimden</a:t>
            </a:r>
            <a:r>
              <a:rPr lang="en-US" b="1" dirty="0">
                <a:solidFill>
                  <a:srgbClr val="C00000"/>
                </a:solidFill>
              </a:rPr>
              <a:t> </a:t>
            </a:r>
            <a:r>
              <a:rPr lang="en-US" b="1" dirty="0" err="1">
                <a:solidFill>
                  <a:srgbClr val="C00000"/>
                </a:solidFill>
              </a:rPr>
              <a:t>aldığı</a:t>
            </a:r>
            <a:r>
              <a:rPr lang="en-US" b="1" dirty="0">
                <a:solidFill>
                  <a:srgbClr val="C00000"/>
                </a:solidFill>
              </a:rPr>
              <a:t> </a:t>
            </a:r>
            <a:r>
              <a:rPr lang="en-US" b="1" dirty="0" err="1">
                <a:solidFill>
                  <a:srgbClr val="C00000"/>
                </a:solidFill>
              </a:rPr>
              <a:t>tepki</a:t>
            </a:r>
            <a:r>
              <a:rPr lang="en-US" b="1" dirty="0">
                <a:solidFill>
                  <a:srgbClr val="C00000"/>
                </a:solidFill>
              </a:rPr>
              <a:t> de </a:t>
            </a:r>
            <a:r>
              <a:rPr lang="en-US" b="1" dirty="0" err="1">
                <a:solidFill>
                  <a:srgbClr val="C00000"/>
                </a:solidFill>
              </a:rPr>
              <a:t>etik</a:t>
            </a:r>
            <a:r>
              <a:rPr lang="en-US" b="1" dirty="0">
                <a:solidFill>
                  <a:srgbClr val="C00000"/>
                </a:solidFill>
              </a:rPr>
              <a:t> </a:t>
            </a:r>
            <a:r>
              <a:rPr lang="en-US" b="1" dirty="0" err="1">
                <a:solidFill>
                  <a:srgbClr val="C00000"/>
                </a:solidFill>
              </a:rPr>
              <a:t>bir</a:t>
            </a:r>
            <a:r>
              <a:rPr lang="en-US" b="1" dirty="0">
                <a:solidFill>
                  <a:srgbClr val="C00000"/>
                </a:solidFill>
              </a:rPr>
              <a:t> </a:t>
            </a:r>
            <a:r>
              <a:rPr lang="en-US" b="1" dirty="0" err="1">
                <a:solidFill>
                  <a:srgbClr val="C00000"/>
                </a:solidFill>
              </a:rPr>
              <a:t>dış</a:t>
            </a:r>
            <a:r>
              <a:rPr lang="en-US" b="1" dirty="0">
                <a:solidFill>
                  <a:srgbClr val="C00000"/>
                </a:solidFill>
              </a:rPr>
              <a:t> </a:t>
            </a:r>
            <a:r>
              <a:rPr lang="en-US" b="1" dirty="0" err="1">
                <a:solidFill>
                  <a:srgbClr val="C00000"/>
                </a:solidFill>
              </a:rPr>
              <a:t>politikanın</a:t>
            </a:r>
            <a:r>
              <a:rPr lang="en-US" b="1" dirty="0">
                <a:solidFill>
                  <a:srgbClr val="C00000"/>
                </a:solidFill>
              </a:rPr>
              <a:t> </a:t>
            </a:r>
            <a:r>
              <a:rPr lang="en-US" b="1" dirty="0" err="1">
                <a:solidFill>
                  <a:srgbClr val="C00000"/>
                </a:solidFill>
              </a:rPr>
              <a:t>ortaya</a:t>
            </a:r>
            <a:r>
              <a:rPr lang="en-US" b="1" dirty="0">
                <a:solidFill>
                  <a:srgbClr val="C00000"/>
                </a:solidFill>
              </a:rPr>
              <a:t> </a:t>
            </a:r>
            <a:r>
              <a:rPr lang="en-US" b="1" dirty="0" err="1">
                <a:solidFill>
                  <a:srgbClr val="C00000"/>
                </a:solidFill>
              </a:rPr>
              <a:t>konması</a:t>
            </a:r>
            <a:r>
              <a:rPr lang="en-US" b="1" dirty="0">
                <a:solidFill>
                  <a:srgbClr val="C00000"/>
                </a:solidFill>
              </a:rPr>
              <a:t> </a:t>
            </a:r>
            <a:r>
              <a:rPr lang="en-US" b="1" dirty="0" err="1">
                <a:solidFill>
                  <a:srgbClr val="C00000"/>
                </a:solidFill>
              </a:rPr>
              <a:t>açısından</a:t>
            </a:r>
            <a:r>
              <a:rPr lang="en-US" b="1" dirty="0">
                <a:solidFill>
                  <a:srgbClr val="C00000"/>
                </a:solidFill>
              </a:rPr>
              <a:t> </a:t>
            </a:r>
            <a:r>
              <a:rPr lang="en-US" b="1" dirty="0" err="1">
                <a:solidFill>
                  <a:srgbClr val="C00000"/>
                </a:solidFill>
              </a:rPr>
              <a:t>anlam</a:t>
            </a:r>
            <a:r>
              <a:rPr lang="en-US" b="1" dirty="0">
                <a:solidFill>
                  <a:srgbClr val="C00000"/>
                </a:solidFill>
              </a:rPr>
              <a:t> </a:t>
            </a:r>
            <a:r>
              <a:rPr lang="en-US" b="1" dirty="0" err="1">
                <a:solidFill>
                  <a:srgbClr val="C00000"/>
                </a:solidFill>
              </a:rPr>
              <a:t>ifade</a:t>
            </a:r>
            <a:r>
              <a:rPr lang="en-US" b="1" dirty="0">
                <a:solidFill>
                  <a:srgbClr val="C00000"/>
                </a:solidFill>
              </a:rPr>
              <a:t> </a:t>
            </a:r>
            <a:r>
              <a:rPr lang="en-US" b="1" dirty="0" err="1">
                <a:solidFill>
                  <a:srgbClr val="C00000"/>
                </a:solidFill>
              </a:rPr>
              <a:t>etmiştir</a:t>
            </a:r>
            <a:r>
              <a:rPr lang="en-US" b="1" dirty="0">
                <a:solidFill>
                  <a:srgbClr val="C00000"/>
                </a:solidFill>
              </a:rPr>
              <a:t>. </a:t>
            </a:r>
            <a:endParaRPr lang="tr-TR" b="1" dirty="0" smtClean="0">
              <a:solidFill>
                <a:srgbClr val="C0000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28</a:t>
            </a:fld>
            <a:endParaRPr lang="en-US" dirty="0"/>
          </a:p>
        </p:txBody>
      </p:sp>
    </p:spTree>
    <p:extLst>
      <p:ext uri="{BB962C8B-B14F-4D97-AF65-F5344CB8AC3E}">
        <p14:creationId xmlns:p14="http://schemas.microsoft.com/office/powerpoint/2010/main" val="3306761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73505"/>
            <a:ext cx="9601200" cy="1485900"/>
          </a:xfrm>
        </p:spPr>
        <p:txBody>
          <a:bodyPr/>
          <a:lstStyle/>
          <a:p>
            <a:r>
              <a:rPr lang="tr-TR" dirty="0"/>
              <a:t>İNGİLTERENİN ETİK DIŞ POLİTKASI</a:t>
            </a:r>
            <a:endParaRPr lang="en-US" dirty="0"/>
          </a:p>
        </p:txBody>
      </p:sp>
      <p:sp>
        <p:nvSpPr>
          <p:cNvPr id="3" name="Content Placeholder 2"/>
          <p:cNvSpPr>
            <a:spLocks noGrp="1"/>
          </p:cNvSpPr>
          <p:nvPr>
            <p:ph idx="1"/>
          </p:nvPr>
        </p:nvSpPr>
        <p:spPr>
          <a:xfrm>
            <a:off x="1371600" y="1227221"/>
            <a:ext cx="9601200" cy="4640179"/>
          </a:xfrm>
        </p:spPr>
        <p:txBody>
          <a:bodyPr>
            <a:normAutofit fontScale="92500" lnSpcReduction="10000"/>
          </a:bodyPr>
          <a:lstStyle/>
          <a:p>
            <a:pPr algn="just"/>
            <a:r>
              <a:rPr lang="en-US" b="1" dirty="0" err="1">
                <a:solidFill>
                  <a:srgbClr val="C00000"/>
                </a:solidFill>
              </a:rPr>
              <a:t>Kosova</a:t>
            </a:r>
            <a:r>
              <a:rPr lang="en-US" b="1" dirty="0">
                <a:solidFill>
                  <a:srgbClr val="C00000"/>
                </a:solidFill>
              </a:rPr>
              <a:t> </a:t>
            </a:r>
            <a:r>
              <a:rPr lang="en-US" b="1" dirty="0" err="1">
                <a:solidFill>
                  <a:srgbClr val="C00000"/>
                </a:solidFill>
              </a:rPr>
              <a:t>ve</a:t>
            </a:r>
            <a:r>
              <a:rPr lang="en-US" b="1" dirty="0">
                <a:solidFill>
                  <a:srgbClr val="C00000"/>
                </a:solidFill>
              </a:rPr>
              <a:t> Sierra Leone </a:t>
            </a:r>
            <a:r>
              <a:rPr lang="en-US" b="1" dirty="0" err="1">
                <a:solidFill>
                  <a:srgbClr val="C00000"/>
                </a:solidFill>
              </a:rPr>
              <a:t>müdahalelerine</a:t>
            </a:r>
            <a:r>
              <a:rPr lang="en-US" b="1" dirty="0">
                <a:solidFill>
                  <a:srgbClr val="C00000"/>
                </a:solidFill>
              </a:rPr>
              <a:t> </a:t>
            </a:r>
            <a:r>
              <a:rPr lang="en-US" b="1" dirty="0" err="1">
                <a:solidFill>
                  <a:srgbClr val="C00000"/>
                </a:solidFill>
              </a:rPr>
              <a:t>öncülük</a:t>
            </a:r>
            <a:r>
              <a:rPr lang="en-US" b="1" dirty="0">
                <a:solidFill>
                  <a:srgbClr val="C00000"/>
                </a:solidFill>
              </a:rPr>
              <a:t> </a:t>
            </a:r>
            <a:r>
              <a:rPr lang="en-US" b="1" dirty="0" err="1">
                <a:solidFill>
                  <a:srgbClr val="C00000"/>
                </a:solidFill>
              </a:rPr>
              <a:t>edilmesi</a:t>
            </a:r>
            <a:r>
              <a:rPr lang="en-US" b="1" dirty="0">
                <a:solidFill>
                  <a:srgbClr val="C00000"/>
                </a:solidFill>
              </a:rPr>
              <a:t>, </a:t>
            </a:r>
            <a:r>
              <a:rPr lang="en-US" b="1" dirty="0" err="1">
                <a:solidFill>
                  <a:srgbClr val="C00000"/>
                </a:solidFill>
              </a:rPr>
              <a:t>İngiliz</a:t>
            </a:r>
            <a:r>
              <a:rPr lang="en-US" b="1" dirty="0">
                <a:solidFill>
                  <a:srgbClr val="C00000"/>
                </a:solidFill>
              </a:rPr>
              <a:t> </a:t>
            </a:r>
            <a:r>
              <a:rPr lang="en-US" b="1" dirty="0" err="1">
                <a:solidFill>
                  <a:srgbClr val="C00000"/>
                </a:solidFill>
              </a:rPr>
              <a:t>Ordusu</a:t>
            </a:r>
            <a:r>
              <a:rPr lang="en-US" b="1" dirty="0">
                <a:solidFill>
                  <a:srgbClr val="C00000"/>
                </a:solidFill>
              </a:rPr>
              <a:t> </a:t>
            </a:r>
            <a:r>
              <a:rPr lang="en-US" b="1" dirty="0" err="1">
                <a:solidFill>
                  <a:srgbClr val="C00000"/>
                </a:solidFill>
              </a:rPr>
              <a:t>tarafından</a:t>
            </a:r>
            <a:r>
              <a:rPr lang="en-US" b="1" dirty="0">
                <a:solidFill>
                  <a:srgbClr val="C00000"/>
                </a:solidFill>
              </a:rPr>
              <a:t> </a:t>
            </a:r>
            <a:r>
              <a:rPr lang="en-US" b="1" dirty="0" err="1">
                <a:solidFill>
                  <a:srgbClr val="C00000"/>
                </a:solidFill>
              </a:rPr>
              <a:t>yabancı</a:t>
            </a:r>
            <a:r>
              <a:rPr lang="en-US" b="1" dirty="0">
                <a:solidFill>
                  <a:srgbClr val="C00000"/>
                </a:solidFill>
              </a:rPr>
              <a:t> </a:t>
            </a:r>
            <a:r>
              <a:rPr lang="en-US" b="1" dirty="0" err="1">
                <a:solidFill>
                  <a:srgbClr val="C00000"/>
                </a:solidFill>
              </a:rPr>
              <a:t>birliklere</a:t>
            </a:r>
            <a:r>
              <a:rPr lang="en-US" b="1" dirty="0">
                <a:solidFill>
                  <a:srgbClr val="C00000"/>
                </a:solidFill>
              </a:rPr>
              <a:t> </a:t>
            </a:r>
            <a:r>
              <a:rPr lang="en-US" b="1" dirty="0" err="1">
                <a:solidFill>
                  <a:srgbClr val="C00000"/>
                </a:solidFill>
              </a:rPr>
              <a:t>verilen</a:t>
            </a:r>
            <a:r>
              <a:rPr lang="en-US" b="1" dirty="0">
                <a:solidFill>
                  <a:srgbClr val="C00000"/>
                </a:solidFill>
              </a:rPr>
              <a:t> </a:t>
            </a:r>
            <a:r>
              <a:rPr lang="en-US" b="1" dirty="0" err="1">
                <a:solidFill>
                  <a:srgbClr val="C00000"/>
                </a:solidFill>
              </a:rPr>
              <a:t>eğitimin</a:t>
            </a:r>
            <a:r>
              <a:rPr lang="en-US" b="1" dirty="0">
                <a:solidFill>
                  <a:srgbClr val="C00000"/>
                </a:solidFill>
              </a:rPr>
              <a:t> </a:t>
            </a:r>
            <a:r>
              <a:rPr lang="en-US" b="1" dirty="0" err="1">
                <a:solidFill>
                  <a:srgbClr val="C00000"/>
                </a:solidFill>
              </a:rPr>
              <a:t>insan</a:t>
            </a:r>
            <a:r>
              <a:rPr lang="en-US" b="1" dirty="0">
                <a:solidFill>
                  <a:srgbClr val="C00000"/>
                </a:solidFill>
              </a:rPr>
              <a:t> </a:t>
            </a:r>
            <a:r>
              <a:rPr lang="en-US" b="1" dirty="0" err="1">
                <a:solidFill>
                  <a:srgbClr val="C00000"/>
                </a:solidFill>
              </a:rPr>
              <a:t>hakları</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ordunun</a:t>
            </a:r>
            <a:r>
              <a:rPr lang="en-US" b="1" dirty="0">
                <a:solidFill>
                  <a:srgbClr val="C00000"/>
                </a:solidFill>
              </a:rPr>
              <a:t> </a:t>
            </a:r>
            <a:r>
              <a:rPr lang="en-US" b="1" dirty="0" err="1">
                <a:solidFill>
                  <a:srgbClr val="C00000"/>
                </a:solidFill>
              </a:rPr>
              <a:t>sivil</a:t>
            </a:r>
            <a:r>
              <a:rPr lang="en-US" b="1" dirty="0">
                <a:solidFill>
                  <a:srgbClr val="C00000"/>
                </a:solidFill>
              </a:rPr>
              <a:t> </a:t>
            </a:r>
            <a:r>
              <a:rPr lang="en-US" b="1" dirty="0" err="1">
                <a:solidFill>
                  <a:srgbClr val="C00000"/>
                </a:solidFill>
              </a:rPr>
              <a:t>hesap</a:t>
            </a:r>
            <a:r>
              <a:rPr lang="en-US" b="1" dirty="0">
                <a:solidFill>
                  <a:srgbClr val="C00000"/>
                </a:solidFill>
              </a:rPr>
              <a:t> </a:t>
            </a:r>
            <a:r>
              <a:rPr lang="en-US" b="1" dirty="0" err="1">
                <a:solidFill>
                  <a:srgbClr val="C00000"/>
                </a:solidFill>
              </a:rPr>
              <a:t>verebilirliğini</a:t>
            </a:r>
            <a:r>
              <a:rPr lang="en-US" b="1" dirty="0">
                <a:solidFill>
                  <a:srgbClr val="C00000"/>
                </a:solidFill>
              </a:rPr>
              <a:t> </a:t>
            </a:r>
            <a:r>
              <a:rPr lang="en-US" b="1" dirty="0" err="1">
                <a:solidFill>
                  <a:srgbClr val="C00000"/>
                </a:solidFill>
              </a:rPr>
              <a:t>gözetecek</a:t>
            </a:r>
            <a:r>
              <a:rPr lang="en-US" b="1" dirty="0">
                <a:solidFill>
                  <a:srgbClr val="C00000"/>
                </a:solidFill>
              </a:rPr>
              <a:t> </a:t>
            </a:r>
            <a:r>
              <a:rPr lang="en-US" b="1" dirty="0" err="1">
                <a:solidFill>
                  <a:srgbClr val="C00000"/>
                </a:solidFill>
              </a:rPr>
              <a:t>şekilde</a:t>
            </a:r>
            <a:r>
              <a:rPr lang="en-US" b="1" dirty="0">
                <a:solidFill>
                  <a:srgbClr val="C00000"/>
                </a:solidFill>
              </a:rPr>
              <a:t> </a:t>
            </a:r>
            <a:r>
              <a:rPr lang="en-US" b="1" dirty="0" err="1">
                <a:solidFill>
                  <a:srgbClr val="C00000"/>
                </a:solidFill>
              </a:rPr>
              <a:t>düzenlenmesi</a:t>
            </a:r>
            <a:r>
              <a:rPr lang="en-US" b="1" dirty="0">
                <a:solidFill>
                  <a:srgbClr val="C00000"/>
                </a:solidFill>
              </a:rPr>
              <a:t>, </a:t>
            </a:r>
            <a:r>
              <a:rPr lang="en-US" b="1" dirty="0" err="1">
                <a:solidFill>
                  <a:srgbClr val="C00000"/>
                </a:solidFill>
              </a:rPr>
              <a:t>hükümetin</a:t>
            </a:r>
            <a:r>
              <a:rPr lang="en-US" b="1" dirty="0">
                <a:solidFill>
                  <a:srgbClr val="C00000"/>
                </a:solidFill>
              </a:rPr>
              <a:t> </a:t>
            </a:r>
            <a:r>
              <a:rPr lang="en-US" b="1" dirty="0" err="1">
                <a:solidFill>
                  <a:srgbClr val="C00000"/>
                </a:solidFill>
              </a:rPr>
              <a:t>insan</a:t>
            </a:r>
            <a:r>
              <a:rPr lang="en-US" b="1" dirty="0">
                <a:solidFill>
                  <a:srgbClr val="C00000"/>
                </a:solidFill>
              </a:rPr>
              <a:t> </a:t>
            </a:r>
            <a:r>
              <a:rPr lang="en-US" b="1" dirty="0" err="1">
                <a:solidFill>
                  <a:srgbClr val="C00000"/>
                </a:solidFill>
              </a:rPr>
              <a:t>hakları</a:t>
            </a:r>
            <a:r>
              <a:rPr lang="en-US" b="1" dirty="0">
                <a:solidFill>
                  <a:srgbClr val="C00000"/>
                </a:solidFill>
              </a:rPr>
              <a:t> </a:t>
            </a:r>
            <a:r>
              <a:rPr lang="en-US" b="1" dirty="0" err="1">
                <a:solidFill>
                  <a:srgbClr val="C00000"/>
                </a:solidFill>
              </a:rPr>
              <a:t>lobisine</a:t>
            </a:r>
            <a:r>
              <a:rPr lang="en-US" b="1" dirty="0">
                <a:solidFill>
                  <a:srgbClr val="C00000"/>
                </a:solidFill>
              </a:rPr>
              <a:t> </a:t>
            </a:r>
            <a:r>
              <a:rPr lang="en-US" b="1" dirty="0" err="1">
                <a:solidFill>
                  <a:srgbClr val="C00000"/>
                </a:solidFill>
              </a:rPr>
              <a:t>verdiği</a:t>
            </a:r>
            <a:r>
              <a:rPr lang="en-US" b="1" dirty="0">
                <a:solidFill>
                  <a:srgbClr val="C00000"/>
                </a:solidFill>
              </a:rPr>
              <a:t> </a:t>
            </a:r>
            <a:r>
              <a:rPr lang="en-US" b="1" dirty="0" err="1">
                <a:solidFill>
                  <a:srgbClr val="C00000"/>
                </a:solidFill>
              </a:rPr>
              <a:t>destek</a:t>
            </a:r>
            <a:r>
              <a:rPr lang="en-US" b="1" dirty="0">
                <a:solidFill>
                  <a:srgbClr val="C00000"/>
                </a:solidFill>
              </a:rPr>
              <a:t> </a:t>
            </a:r>
            <a:r>
              <a:rPr lang="en-US" b="1" dirty="0" err="1">
                <a:solidFill>
                  <a:srgbClr val="C00000"/>
                </a:solidFill>
              </a:rPr>
              <a:t>gibi</a:t>
            </a:r>
            <a:r>
              <a:rPr lang="en-US" b="1" dirty="0">
                <a:solidFill>
                  <a:srgbClr val="C00000"/>
                </a:solidFill>
              </a:rPr>
              <a:t> </a:t>
            </a:r>
            <a:r>
              <a:rPr lang="en-US" b="1" dirty="0" err="1">
                <a:solidFill>
                  <a:srgbClr val="C00000"/>
                </a:solidFill>
              </a:rPr>
              <a:t>birtakım</a:t>
            </a:r>
            <a:r>
              <a:rPr lang="en-US" b="1" dirty="0">
                <a:solidFill>
                  <a:srgbClr val="C00000"/>
                </a:solidFill>
              </a:rPr>
              <a:t> </a:t>
            </a:r>
            <a:r>
              <a:rPr lang="en-US" b="1" dirty="0" err="1">
                <a:solidFill>
                  <a:srgbClr val="C00000"/>
                </a:solidFill>
              </a:rPr>
              <a:t>politikalar</a:t>
            </a:r>
            <a:r>
              <a:rPr lang="en-US" b="1" dirty="0">
                <a:solidFill>
                  <a:srgbClr val="C00000"/>
                </a:solidFill>
              </a:rPr>
              <a:t> </a:t>
            </a:r>
            <a:r>
              <a:rPr lang="en-US" b="1" dirty="0" err="1">
                <a:solidFill>
                  <a:srgbClr val="C00000"/>
                </a:solidFill>
              </a:rPr>
              <a:t>etik</a:t>
            </a:r>
            <a:r>
              <a:rPr lang="en-US" b="1" dirty="0">
                <a:solidFill>
                  <a:srgbClr val="C00000"/>
                </a:solidFill>
              </a:rPr>
              <a:t> </a:t>
            </a:r>
            <a:r>
              <a:rPr lang="en-US" b="1" dirty="0" err="1">
                <a:solidFill>
                  <a:srgbClr val="C00000"/>
                </a:solidFill>
              </a:rPr>
              <a:t>dış</a:t>
            </a:r>
            <a:r>
              <a:rPr lang="en-US" b="1" dirty="0">
                <a:solidFill>
                  <a:srgbClr val="C00000"/>
                </a:solidFill>
              </a:rPr>
              <a:t> </a:t>
            </a:r>
            <a:r>
              <a:rPr lang="en-US" b="1" dirty="0" err="1">
                <a:solidFill>
                  <a:srgbClr val="C00000"/>
                </a:solidFill>
              </a:rPr>
              <a:t>politikanın</a:t>
            </a:r>
            <a:r>
              <a:rPr lang="en-US" b="1" dirty="0">
                <a:solidFill>
                  <a:srgbClr val="C00000"/>
                </a:solidFill>
              </a:rPr>
              <a:t> </a:t>
            </a:r>
            <a:r>
              <a:rPr lang="en-US" b="1" dirty="0" err="1">
                <a:solidFill>
                  <a:srgbClr val="C00000"/>
                </a:solidFill>
              </a:rPr>
              <a:t>olumlu</a:t>
            </a:r>
            <a:r>
              <a:rPr lang="en-US" b="1" dirty="0">
                <a:solidFill>
                  <a:srgbClr val="C00000"/>
                </a:solidFill>
              </a:rPr>
              <a:t> </a:t>
            </a:r>
            <a:r>
              <a:rPr lang="en-US" b="1" dirty="0" err="1">
                <a:solidFill>
                  <a:srgbClr val="C00000"/>
                </a:solidFill>
              </a:rPr>
              <a:t>yansımaları</a:t>
            </a:r>
            <a:r>
              <a:rPr lang="en-US" b="1" dirty="0">
                <a:solidFill>
                  <a:srgbClr val="C00000"/>
                </a:solidFill>
              </a:rPr>
              <a:t> </a:t>
            </a:r>
            <a:r>
              <a:rPr lang="en-US" b="1" dirty="0" err="1">
                <a:solidFill>
                  <a:srgbClr val="C00000"/>
                </a:solidFill>
              </a:rPr>
              <a:t>olarak</a:t>
            </a:r>
            <a:r>
              <a:rPr lang="en-US" b="1" dirty="0">
                <a:solidFill>
                  <a:srgbClr val="C00000"/>
                </a:solidFill>
              </a:rPr>
              <a:t> </a:t>
            </a:r>
            <a:r>
              <a:rPr lang="en-US" b="1" dirty="0" err="1">
                <a:solidFill>
                  <a:srgbClr val="C00000"/>
                </a:solidFill>
              </a:rPr>
              <a:t>ortaya</a:t>
            </a:r>
            <a:r>
              <a:rPr lang="en-US" b="1" dirty="0">
                <a:solidFill>
                  <a:srgbClr val="C00000"/>
                </a:solidFill>
              </a:rPr>
              <a:t> </a:t>
            </a:r>
            <a:r>
              <a:rPr lang="en-US" b="1" dirty="0" err="1">
                <a:solidFill>
                  <a:srgbClr val="C00000"/>
                </a:solidFill>
              </a:rPr>
              <a:t>çıkmıştır</a:t>
            </a:r>
            <a:r>
              <a:rPr lang="en-US" b="1" dirty="0" smtClean="0">
                <a:solidFill>
                  <a:srgbClr val="C00000"/>
                </a:solidFill>
              </a:rPr>
              <a:t>.</a:t>
            </a:r>
            <a:r>
              <a:rPr lang="tr-TR" b="1" dirty="0" smtClean="0">
                <a:solidFill>
                  <a:srgbClr val="C00000"/>
                </a:solidFill>
              </a:rPr>
              <a:t> (??)</a:t>
            </a:r>
          </a:p>
          <a:p>
            <a:pPr algn="just"/>
            <a:r>
              <a:rPr lang="tr-TR" b="1" dirty="0" err="1">
                <a:solidFill>
                  <a:srgbClr val="C00000"/>
                </a:solidFill>
              </a:rPr>
              <a:t>H</a:t>
            </a:r>
            <a:r>
              <a:rPr lang="en-US" b="1" dirty="0" err="1" smtClean="0">
                <a:solidFill>
                  <a:srgbClr val="C00000"/>
                </a:solidFill>
              </a:rPr>
              <a:t>ükümetin</a:t>
            </a:r>
            <a:r>
              <a:rPr lang="en-US" b="1" dirty="0" smtClean="0">
                <a:solidFill>
                  <a:srgbClr val="C00000"/>
                </a:solidFill>
              </a:rPr>
              <a:t> </a:t>
            </a:r>
            <a:r>
              <a:rPr lang="en-US" b="1" dirty="0" err="1">
                <a:solidFill>
                  <a:srgbClr val="C00000"/>
                </a:solidFill>
              </a:rPr>
              <a:t>en</a:t>
            </a:r>
            <a:r>
              <a:rPr lang="en-US" b="1" dirty="0">
                <a:solidFill>
                  <a:srgbClr val="C00000"/>
                </a:solidFill>
              </a:rPr>
              <a:t> </a:t>
            </a:r>
            <a:r>
              <a:rPr lang="en-US" b="1" dirty="0" err="1">
                <a:solidFill>
                  <a:srgbClr val="C00000"/>
                </a:solidFill>
              </a:rPr>
              <a:t>çok</a:t>
            </a:r>
            <a:r>
              <a:rPr lang="en-US" b="1" dirty="0">
                <a:solidFill>
                  <a:srgbClr val="C00000"/>
                </a:solidFill>
              </a:rPr>
              <a:t> </a:t>
            </a:r>
            <a:r>
              <a:rPr lang="en-US" b="1" dirty="0" err="1">
                <a:solidFill>
                  <a:srgbClr val="C00000"/>
                </a:solidFill>
              </a:rPr>
              <a:t>eleştirildiği</a:t>
            </a:r>
            <a:r>
              <a:rPr lang="en-US" b="1" dirty="0">
                <a:solidFill>
                  <a:srgbClr val="C00000"/>
                </a:solidFill>
              </a:rPr>
              <a:t> </a:t>
            </a:r>
            <a:r>
              <a:rPr lang="en-US" b="1" dirty="0" err="1">
                <a:solidFill>
                  <a:srgbClr val="C00000"/>
                </a:solidFill>
              </a:rPr>
              <a:t>dış</a:t>
            </a:r>
            <a:r>
              <a:rPr lang="en-US" b="1" dirty="0">
                <a:solidFill>
                  <a:srgbClr val="C00000"/>
                </a:solidFill>
              </a:rPr>
              <a:t> </a:t>
            </a:r>
            <a:r>
              <a:rPr lang="en-US" b="1" dirty="0" err="1">
                <a:solidFill>
                  <a:srgbClr val="C00000"/>
                </a:solidFill>
              </a:rPr>
              <a:t>politika</a:t>
            </a:r>
            <a:r>
              <a:rPr lang="en-US" b="1" dirty="0">
                <a:solidFill>
                  <a:srgbClr val="C00000"/>
                </a:solidFill>
              </a:rPr>
              <a:t> </a:t>
            </a:r>
            <a:r>
              <a:rPr lang="en-US" b="1" dirty="0" err="1">
                <a:solidFill>
                  <a:srgbClr val="C00000"/>
                </a:solidFill>
              </a:rPr>
              <a:t>uygulamalarından</a:t>
            </a:r>
            <a:r>
              <a:rPr lang="en-US" b="1" dirty="0">
                <a:solidFill>
                  <a:srgbClr val="C00000"/>
                </a:solidFill>
              </a:rPr>
              <a:t> </a:t>
            </a:r>
            <a:r>
              <a:rPr lang="en-US" b="1" dirty="0" err="1">
                <a:solidFill>
                  <a:srgbClr val="C00000"/>
                </a:solidFill>
              </a:rPr>
              <a:t>birini</a:t>
            </a:r>
            <a:r>
              <a:rPr lang="en-US" b="1" dirty="0">
                <a:solidFill>
                  <a:srgbClr val="C00000"/>
                </a:solidFill>
              </a:rPr>
              <a:t> </a:t>
            </a:r>
            <a:r>
              <a:rPr lang="en-US" b="1" dirty="0" err="1">
                <a:solidFill>
                  <a:srgbClr val="C00000"/>
                </a:solidFill>
              </a:rPr>
              <a:t>ise</a:t>
            </a:r>
            <a:r>
              <a:rPr lang="en-US" b="1" dirty="0">
                <a:solidFill>
                  <a:srgbClr val="C00000"/>
                </a:solidFill>
              </a:rPr>
              <a:t> </a:t>
            </a:r>
            <a:r>
              <a:rPr lang="en-US" b="1" dirty="0" err="1">
                <a:solidFill>
                  <a:srgbClr val="C00000"/>
                </a:solidFill>
              </a:rPr>
              <a:t>ülkenin</a:t>
            </a:r>
            <a:r>
              <a:rPr lang="en-US" b="1" dirty="0">
                <a:solidFill>
                  <a:srgbClr val="C00000"/>
                </a:solidFill>
              </a:rPr>
              <a:t> </a:t>
            </a:r>
            <a:r>
              <a:rPr lang="en-US" b="1" dirty="0" err="1">
                <a:solidFill>
                  <a:srgbClr val="C00000"/>
                </a:solidFill>
              </a:rPr>
              <a:t>silah</a:t>
            </a:r>
            <a:r>
              <a:rPr lang="en-US" b="1" dirty="0">
                <a:solidFill>
                  <a:srgbClr val="C00000"/>
                </a:solidFill>
              </a:rPr>
              <a:t> </a:t>
            </a:r>
            <a:r>
              <a:rPr lang="en-US" b="1" dirty="0" err="1">
                <a:solidFill>
                  <a:srgbClr val="C00000"/>
                </a:solidFill>
              </a:rPr>
              <a:t>ihracatı</a:t>
            </a:r>
            <a:r>
              <a:rPr lang="en-US" b="1" dirty="0">
                <a:solidFill>
                  <a:srgbClr val="C00000"/>
                </a:solidFill>
              </a:rPr>
              <a:t> </a:t>
            </a:r>
            <a:r>
              <a:rPr lang="en-US" b="1" dirty="0" err="1">
                <a:solidFill>
                  <a:srgbClr val="C00000"/>
                </a:solidFill>
              </a:rPr>
              <a:t>oluşturmuştur</a:t>
            </a:r>
            <a:r>
              <a:rPr lang="en-US" b="1" dirty="0">
                <a:solidFill>
                  <a:srgbClr val="C00000"/>
                </a:solidFill>
              </a:rPr>
              <a:t>. </a:t>
            </a:r>
            <a:r>
              <a:rPr lang="en-US" b="1" dirty="0" err="1">
                <a:solidFill>
                  <a:srgbClr val="C00000"/>
                </a:solidFill>
              </a:rPr>
              <a:t>İngiliz</a:t>
            </a:r>
            <a:r>
              <a:rPr lang="en-US" b="1" dirty="0">
                <a:solidFill>
                  <a:srgbClr val="C00000"/>
                </a:solidFill>
              </a:rPr>
              <a:t> </a:t>
            </a:r>
            <a:r>
              <a:rPr lang="en-US" b="1" dirty="0" err="1">
                <a:solidFill>
                  <a:srgbClr val="C00000"/>
                </a:solidFill>
              </a:rPr>
              <a:t>endüstrisi</a:t>
            </a:r>
            <a:r>
              <a:rPr lang="en-US" b="1" dirty="0">
                <a:solidFill>
                  <a:srgbClr val="C00000"/>
                </a:solidFill>
              </a:rPr>
              <a:t> </a:t>
            </a:r>
            <a:r>
              <a:rPr lang="en-US" b="1" dirty="0" err="1">
                <a:solidFill>
                  <a:srgbClr val="C00000"/>
                </a:solidFill>
              </a:rPr>
              <a:t>büyük</a:t>
            </a:r>
            <a:r>
              <a:rPr lang="en-US" b="1" dirty="0">
                <a:solidFill>
                  <a:srgbClr val="C00000"/>
                </a:solidFill>
              </a:rPr>
              <a:t> </a:t>
            </a:r>
            <a:r>
              <a:rPr lang="en-US" b="1" dirty="0" err="1">
                <a:solidFill>
                  <a:srgbClr val="C00000"/>
                </a:solidFill>
              </a:rPr>
              <a:t>ölçüde</a:t>
            </a:r>
            <a:r>
              <a:rPr lang="en-US" b="1" dirty="0">
                <a:solidFill>
                  <a:srgbClr val="C00000"/>
                </a:solidFill>
              </a:rPr>
              <a:t> </a:t>
            </a:r>
            <a:r>
              <a:rPr lang="en-US" b="1" dirty="0" err="1">
                <a:solidFill>
                  <a:srgbClr val="C00000"/>
                </a:solidFill>
              </a:rPr>
              <a:t>silah</a:t>
            </a:r>
            <a:r>
              <a:rPr lang="en-US" b="1" dirty="0">
                <a:solidFill>
                  <a:srgbClr val="C00000"/>
                </a:solidFill>
              </a:rPr>
              <a:t> </a:t>
            </a:r>
            <a:r>
              <a:rPr lang="en-US" b="1" dirty="0" err="1">
                <a:solidFill>
                  <a:srgbClr val="C00000"/>
                </a:solidFill>
              </a:rPr>
              <a:t>ihracatına</a:t>
            </a:r>
            <a:r>
              <a:rPr lang="en-US" b="1" dirty="0">
                <a:solidFill>
                  <a:srgbClr val="C00000"/>
                </a:solidFill>
              </a:rPr>
              <a:t> </a:t>
            </a:r>
            <a:r>
              <a:rPr lang="en-US" b="1" dirty="0" err="1">
                <a:solidFill>
                  <a:srgbClr val="C00000"/>
                </a:solidFill>
              </a:rPr>
              <a:t>bağlı</a:t>
            </a:r>
            <a:r>
              <a:rPr lang="en-US" b="1" dirty="0">
                <a:solidFill>
                  <a:srgbClr val="C00000"/>
                </a:solidFill>
              </a:rPr>
              <a:t> </a:t>
            </a:r>
            <a:r>
              <a:rPr lang="en-US" b="1" dirty="0" err="1">
                <a:solidFill>
                  <a:srgbClr val="C00000"/>
                </a:solidFill>
              </a:rPr>
              <a:t>olmuş</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bu</a:t>
            </a:r>
            <a:r>
              <a:rPr lang="en-US" b="1" dirty="0">
                <a:solidFill>
                  <a:srgbClr val="C00000"/>
                </a:solidFill>
              </a:rPr>
              <a:t> </a:t>
            </a:r>
            <a:r>
              <a:rPr lang="en-US" b="1" dirty="0" err="1">
                <a:solidFill>
                  <a:srgbClr val="C00000"/>
                </a:solidFill>
              </a:rPr>
              <a:t>ihracatın</a:t>
            </a:r>
            <a:r>
              <a:rPr lang="en-US" b="1" dirty="0">
                <a:solidFill>
                  <a:srgbClr val="C00000"/>
                </a:solidFill>
              </a:rPr>
              <a:t> </a:t>
            </a:r>
            <a:r>
              <a:rPr lang="en-US" b="1" dirty="0" err="1">
                <a:solidFill>
                  <a:srgbClr val="C00000"/>
                </a:solidFill>
              </a:rPr>
              <a:t>büyük</a:t>
            </a:r>
            <a:r>
              <a:rPr lang="en-US" b="1" dirty="0">
                <a:solidFill>
                  <a:srgbClr val="C00000"/>
                </a:solidFill>
              </a:rPr>
              <a:t> </a:t>
            </a:r>
            <a:r>
              <a:rPr lang="en-US" b="1" dirty="0" err="1">
                <a:solidFill>
                  <a:srgbClr val="C00000"/>
                </a:solidFill>
              </a:rPr>
              <a:t>bir</a:t>
            </a:r>
            <a:r>
              <a:rPr lang="en-US" b="1" dirty="0">
                <a:solidFill>
                  <a:srgbClr val="C00000"/>
                </a:solidFill>
              </a:rPr>
              <a:t> </a:t>
            </a:r>
            <a:r>
              <a:rPr lang="en-US" b="1" dirty="0" err="1">
                <a:solidFill>
                  <a:srgbClr val="C00000"/>
                </a:solidFill>
              </a:rPr>
              <a:t>bölümü</a:t>
            </a:r>
            <a:r>
              <a:rPr lang="en-US" b="1" dirty="0">
                <a:solidFill>
                  <a:srgbClr val="C00000"/>
                </a:solidFill>
              </a:rPr>
              <a:t> </a:t>
            </a:r>
            <a:r>
              <a:rPr lang="en-US" b="1" dirty="0" err="1">
                <a:solidFill>
                  <a:srgbClr val="C00000"/>
                </a:solidFill>
              </a:rPr>
              <a:t>insan</a:t>
            </a:r>
            <a:r>
              <a:rPr lang="en-US" b="1" dirty="0">
                <a:solidFill>
                  <a:srgbClr val="C00000"/>
                </a:solidFill>
              </a:rPr>
              <a:t> </a:t>
            </a:r>
            <a:r>
              <a:rPr lang="en-US" b="1" dirty="0" err="1">
                <a:solidFill>
                  <a:srgbClr val="C00000"/>
                </a:solidFill>
              </a:rPr>
              <a:t>hakları</a:t>
            </a:r>
            <a:r>
              <a:rPr lang="en-US" b="1" dirty="0">
                <a:solidFill>
                  <a:srgbClr val="C00000"/>
                </a:solidFill>
              </a:rPr>
              <a:t> </a:t>
            </a:r>
            <a:r>
              <a:rPr lang="en-US" b="1" dirty="0" err="1">
                <a:solidFill>
                  <a:srgbClr val="C00000"/>
                </a:solidFill>
              </a:rPr>
              <a:t>kayıtları</a:t>
            </a:r>
            <a:r>
              <a:rPr lang="en-US" b="1" dirty="0">
                <a:solidFill>
                  <a:srgbClr val="C00000"/>
                </a:solidFill>
              </a:rPr>
              <a:t> </a:t>
            </a:r>
            <a:r>
              <a:rPr lang="en-US" b="1" dirty="0" err="1">
                <a:solidFill>
                  <a:srgbClr val="C00000"/>
                </a:solidFill>
              </a:rPr>
              <a:t>açısından</a:t>
            </a:r>
            <a:r>
              <a:rPr lang="en-US" b="1" dirty="0">
                <a:solidFill>
                  <a:srgbClr val="C00000"/>
                </a:solidFill>
              </a:rPr>
              <a:t> </a:t>
            </a:r>
            <a:r>
              <a:rPr lang="en-US" b="1" dirty="0" err="1">
                <a:solidFill>
                  <a:srgbClr val="C00000"/>
                </a:solidFill>
              </a:rPr>
              <a:t>pek</a:t>
            </a:r>
            <a:r>
              <a:rPr lang="en-US" b="1" dirty="0">
                <a:solidFill>
                  <a:srgbClr val="C00000"/>
                </a:solidFill>
              </a:rPr>
              <a:t> de </a:t>
            </a:r>
            <a:r>
              <a:rPr lang="en-US" b="1" dirty="0" err="1">
                <a:solidFill>
                  <a:srgbClr val="C00000"/>
                </a:solidFill>
              </a:rPr>
              <a:t>parlak</a:t>
            </a:r>
            <a:r>
              <a:rPr lang="en-US" b="1" dirty="0">
                <a:solidFill>
                  <a:srgbClr val="C00000"/>
                </a:solidFill>
              </a:rPr>
              <a:t> </a:t>
            </a:r>
            <a:r>
              <a:rPr lang="en-US" b="1" dirty="0" err="1">
                <a:solidFill>
                  <a:srgbClr val="C00000"/>
                </a:solidFill>
              </a:rPr>
              <a:t>olmayan</a:t>
            </a:r>
            <a:r>
              <a:rPr lang="en-US" b="1" dirty="0">
                <a:solidFill>
                  <a:srgbClr val="C00000"/>
                </a:solidFill>
              </a:rPr>
              <a:t> </a:t>
            </a:r>
            <a:r>
              <a:rPr lang="en-US" b="1" dirty="0" err="1">
                <a:solidFill>
                  <a:srgbClr val="C00000"/>
                </a:solidFill>
              </a:rPr>
              <a:t>ülkeleri</a:t>
            </a:r>
            <a:r>
              <a:rPr lang="en-US" b="1" dirty="0">
                <a:solidFill>
                  <a:srgbClr val="C00000"/>
                </a:solidFill>
              </a:rPr>
              <a:t>, </a:t>
            </a:r>
            <a:r>
              <a:rPr lang="en-US" b="1" dirty="0" err="1">
                <a:solidFill>
                  <a:srgbClr val="C00000"/>
                </a:solidFill>
              </a:rPr>
              <a:t>özellikle</a:t>
            </a:r>
            <a:r>
              <a:rPr lang="en-US" b="1" dirty="0">
                <a:solidFill>
                  <a:srgbClr val="C00000"/>
                </a:solidFill>
              </a:rPr>
              <a:t> </a:t>
            </a:r>
            <a:r>
              <a:rPr lang="en-US" b="1" dirty="0" err="1">
                <a:solidFill>
                  <a:srgbClr val="C00000"/>
                </a:solidFill>
              </a:rPr>
              <a:t>Endonezya</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Körfez’deki</a:t>
            </a:r>
            <a:r>
              <a:rPr lang="en-US" b="1" dirty="0">
                <a:solidFill>
                  <a:srgbClr val="C00000"/>
                </a:solidFill>
              </a:rPr>
              <a:t> </a:t>
            </a:r>
            <a:r>
              <a:rPr lang="en-US" b="1" dirty="0" err="1">
                <a:solidFill>
                  <a:srgbClr val="C00000"/>
                </a:solidFill>
              </a:rPr>
              <a:t>Arap</a:t>
            </a:r>
            <a:r>
              <a:rPr lang="en-US" b="1" dirty="0">
                <a:solidFill>
                  <a:srgbClr val="C00000"/>
                </a:solidFill>
              </a:rPr>
              <a:t> </a:t>
            </a:r>
            <a:r>
              <a:rPr lang="en-US" b="1" dirty="0" err="1">
                <a:solidFill>
                  <a:srgbClr val="C00000"/>
                </a:solidFill>
              </a:rPr>
              <a:t>rejimlerini</a:t>
            </a:r>
            <a:r>
              <a:rPr lang="en-US" b="1" dirty="0">
                <a:solidFill>
                  <a:srgbClr val="C00000"/>
                </a:solidFill>
              </a:rPr>
              <a:t>, </a:t>
            </a:r>
            <a:r>
              <a:rPr lang="en-US" b="1" dirty="0" err="1" smtClean="0">
                <a:solidFill>
                  <a:srgbClr val="C00000"/>
                </a:solidFill>
              </a:rPr>
              <a:t>kapsamıştır</a:t>
            </a:r>
            <a:r>
              <a:rPr lang="en-US" b="1" dirty="0" smtClean="0">
                <a:solidFill>
                  <a:srgbClr val="C00000"/>
                </a:solidFill>
              </a:rPr>
              <a:t>.</a:t>
            </a:r>
            <a:r>
              <a:rPr lang="tr-TR" b="1" dirty="0" smtClean="0">
                <a:solidFill>
                  <a:srgbClr val="C00000"/>
                </a:solidFill>
              </a:rPr>
              <a:t> </a:t>
            </a:r>
            <a:r>
              <a:rPr lang="en-US" b="1" dirty="0" err="1" smtClean="0">
                <a:solidFill>
                  <a:srgbClr val="FF0000"/>
                </a:solidFill>
              </a:rPr>
              <a:t>Aslında</a:t>
            </a:r>
            <a:r>
              <a:rPr lang="en-US" b="1" dirty="0">
                <a:solidFill>
                  <a:srgbClr val="FF0000"/>
                </a:solidFill>
              </a:rPr>
              <a:t>, </a:t>
            </a:r>
            <a:r>
              <a:rPr lang="en-US" b="1" dirty="0" err="1">
                <a:solidFill>
                  <a:srgbClr val="FF0000"/>
                </a:solidFill>
              </a:rPr>
              <a:t>hükümet</a:t>
            </a:r>
            <a:r>
              <a:rPr lang="en-US" b="1" dirty="0">
                <a:solidFill>
                  <a:srgbClr val="FF0000"/>
                </a:solidFill>
              </a:rPr>
              <a:t>, 1997 </a:t>
            </a:r>
            <a:r>
              <a:rPr lang="en-US" b="1" dirty="0" err="1">
                <a:solidFill>
                  <a:srgbClr val="FF0000"/>
                </a:solidFill>
              </a:rPr>
              <a:t>manifestosunda</a:t>
            </a:r>
            <a:r>
              <a:rPr lang="en-US" b="1" dirty="0">
                <a:solidFill>
                  <a:srgbClr val="FF0000"/>
                </a:solidFill>
              </a:rPr>
              <a:t> </a:t>
            </a:r>
            <a:r>
              <a:rPr lang="en-US" b="1" dirty="0" err="1">
                <a:solidFill>
                  <a:srgbClr val="FF0000"/>
                </a:solidFill>
              </a:rPr>
              <a:t>dahi</a:t>
            </a:r>
            <a:r>
              <a:rPr lang="en-US" b="1" dirty="0">
                <a:solidFill>
                  <a:srgbClr val="FF0000"/>
                </a:solidFill>
              </a:rPr>
              <a:t>, </a:t>
            </a:r>
            <a:r>
              <a:rPr lang="en-US" b="1" dirty="0" err="1">
                <a:solidFill>
                  <a:srgbClr val="FF0000"/>
                </a:solidFill>
              </a:rPr>
              <a:t>bu</a:t>
            </a:r>
            <a:r>
              <a:rPr lang="en-US" b="1" dirty="0">
                <a:solidFill>
                  <a:srgbClr val="FF0000"/>
                </a:solidFill>
              </a:rPr>
              <a:t> </a:t>
            </a:r>
            <a:r>
              <a:rPr lang="en-US" b="1" dirty="0" err="1">
                <a:solidFill>
                  <a:srgbClr val="FF0000"/>
                </a:solidFill>
              </a:rPr>
              <a:t>silahların</a:t>
            </a:r>
            <a:r>
              <a:rPr lang="en-US" b="1" dirty="0">
                <a:solidFill>
                  <a:srgbClr val="FF0000"/>
                </a:solidFill>
              </a:rPr>
              <a:t> </a:t>
            </a:r>
            <a:r>
              <a:rPr lang="en-US" b="1" dirty="0" err="1">
                <a:solidFill>
                  <a:srgbClr val="FF0000"/>
                </a:solidFill>
              </a:rPr>
              <a:t>iç</a:t>
            </a:r>
            <a:r>
              <a:rPr lang="en-US" b="1" dirty="0">
                <a:solidFill>
                  <a:srgbClr val="FF0000"/>
                </a:solidFill>
              </a:rPr>
              <a:t> </a:t>
            </a:r>
            <a:r>
              <a:rPr lang="en-US" b="1" dirty="0" err="1">
                <a:solidFill>
                  <a:srgbClr val="FF0000"/>
                </a:solidFill>
              </a:rPr>
              <a:t>baskı</a:t>
            </a:r>
            <a:r>
              <a:rPr lang="en-US" b="1" dirty="0">
                <a:solidFill>
                  <a:srgbClr val="FF0000"/>
                </a:solidFill>
              </a:rPr>
              <a:t> </a:t>
            </a:r>
            <a:r>
              <a:rPr lang="en-US" b="1" dirty="0" err="1">
                <a:solidFill>
                  <a:srgbClr val="FF0000"/>
                </a:solidFill>
              </a:rPr>
              <a:t>için</a:t>
            </a:r>
            <a:r>
              <a:rPr lang="en-US" b="1" dirty="0">
                <a:solidFill>
                  <a:srgbClr val="FF0000"/>
                </a:solidFill>
              </a:rPr>
              <a:t> </a:t>
            </a:r>
            <a:r>
              <a:rPr lang="en-US" b="1" dirty="0" err="1">
                <a:solidFill>
                  <a:srgbClr val="FF0000"/>
                </a:solidFill>
              </a:rPr>
              <a:t>kullanılmasının</a:t>
            </a:r>
            <a:r>
              <a:rPr lang="en-US" b="1" dirty="0">
                <a:solidFill>
                  <a:srgbClr val="FF0000"/>
                </a:solidFill>
              </a:rPr>
              <a:t> </a:t>
            </a:r>
            <a:r>
              <a:rPr lang="en-US" b="1" dirty="0" err="1">
                <a:solidFill>
                  <a:srgbClr val="FF0000"/>
                </a:solidFill>
              </a:rPr>
              <a:t>söz</a:t>
            </a:r>
            <a:r>
              <a:rPr lang="en-US" b="1" dirty="0">
                <a:solidFill>
                  <a:srgbClr val="FF0000"/>
                </a:solidFill>
              </a:rPr>
              <a:t> </a:t>
            </a:r>
            <a:r>
              <a:rPr lang="en-US" b="1" dirty="0" err="1">
                <a:solidFill>
                  <a:srgbClr val="FF0000"/>
                </a:solidFill>
              </a:rPr>
              <a:t>konusu</a:t>
            </a:r>
            <a:r>
              <a:rPr lang="en-US" b="1" dirty="0">
                <a:solidFill>
                  <a:srgbClr val="FF0000"/>
                </a:solidFill>
              </a:rPr>
              <a:t> </a:t>
            </a:r>
            <a:r>
              <a:rPr lang="en-US" b="1" dirty="0" err="1">
                <a:solidFill>
                  <a:srgbClr val="FF0000"/>
                </a:solidFill>
              </a:rPr>
              <a:t>olduğu</a:t>
            </a:r>
            <a:r>
              <a:rPr lang="en-US" b="1" dirty="0">
                <a:solidFill>
                  <a:srgbClr val="FF0000"/>
                </a:solidFill>
              </a:rPr>
              <a:t> </a:t>
            </a:r>
            <a:r>
              <a:rPr lang="en-US" b="1" dirty="0" err="1">
                <a:solidFill>
                  <a:srgbClr val="FF0000"/>
                </a:solidFill>
              </a:rPr>
              <a:t>rejimlere</a:t>
            </a:r>
            <a:r>
              <a:rPr lang="en-US" b="1" dirty="0">
                <a:solidFill>
                  <a:srgbClr val="FF0000"/>
                </a:solidFill>
              </a:rPr>
              <a:t> </a:t>
            </a:r>
            <a:r>
              <a:rPr lang="en-US" b="1" dirty="0" err="1">
                <a:solidFill>
                  <a:srgbClr val="FF0000"/>
                </a:solidFill>
              </a:rPr>
              <a:t>silah</a:t>
            </a:r>
            <a:r>
              <a:rPr lang="en-US" b="1" dirty="0">
                <a:solidFill>
                  <a:srgbClr val="FF0000"/>
                </a:solidFill>
              </a:rPr>
              <a:t> </a:t>
            </a:r>
            <a:r>
              <a:rPr lang="en-US" b="1" dirty="0" err="1">
                <a:solidFill>
                  <a:srgbClr val="FF0000"/>
                </a:solidFill>
              </a:rPr>
              <a:t>satmayacağının</a:t>
            </a:r>
            <a:r>
              <a:rPr lang="en-US" b="1" dirty="0">
                <a:solidFill>
                  <a:srgbClr val="FF0000"/>
                </a:solidFill>
              </a:rPr>
              <a:t> </a:t>
            </a:r>
            <a:r>
              <a:rPr lang="en-US" b="1" dirty="0" err="1">
                <a:solidFill>
                  <a:srgbClr val="FF0000"/>
                </a:solidFill>
              </a:rPr>
              <a:t>sözünü</a:t>
            </a:r>
            <a:r>
              <a:rPr lang="en-US" b="1" dirty="0">
                <a:solidFill>
                  <a:srgbClr val="FF0000"/>
                </a:solidFill>
              </a:rPr>
              <a:t> </a:t>
            </a:r>
            <a:r>
              <a:rPr lang="en-US" b="1" dirty="0" err="1">
                <a:solidFill>
                  <a:srgbClr val="FF0000"/>
                </a:solidFill>
              </a:rPr>
              <a:t>vermiş</a:t>
            </a:r>
            <a:r>
              <a:rPr lang="en-US" b="1" dirty="0">
                <a:solidFill>
                  <a:srgbClr val="FF0000"/>
                </a:solidFill>
              </a:rPr>
              <a:t> </a:t>
            </a:r>
            <a:r>
              <a:rPr lang="en-US" b="1" dirty="0" err="1">
                <a:solidFill>
                  <a:srgbClr val="FF0000"/>
                </a:solidFill>
              </a:rPr>
              <a:t>ama</a:t>
            </a:r>
            <a:r>
              <a:rPr lang="en-US" b="1" dirty="0">
                <a:solidFill>
                  <a:srgbClr val="FF0000"/>
                </a:solidFill>
              </a:rPr>
              <a:t> </a:t>
            </a:r>
            <a:r>
              <a:rPr lang="en-US" b="1" dirty="0" err="1">
                <a:solidFill>
                  <a:srgbClr val="FF0000"/>
                </a:solidFill>
              </a:rPr>
              <a:t>bu</a:t>
            </a:r>
            <a:r>
              <a:rPr lang="en-US" b="1" dirty="0">
                <a:solidFill>
                  <a:srgbClr val="FF0000"/>
                </a:solidFill>
              </a:rPr>
              <a:t> </a:t>
            </a:r>
            <a:r>
              <a:rPr lang="en-US" b="1" dirty="0" err="1">
                <a:solidFill>
                  <a:srgbClr val="FF0000"/>
                </a:solidFill>
              </a:rPr>
              <a:t>sözü</a:t>
            </a:r>
            <a:r>
              <a:rPr lang="en-US" b="1" dirty="0">
                <a:solidFill>
                  <a:srgbClr val="FF0000"/>
                </a:solidFill>
              </a:rPr>
              <a:t> </a:t>
            </a:r>
            <a:r>
              <a:rPr lang="en-US" b="1" dirty="0" err="1">
                <a:solidFill>
                  <a:srgbClr val="FF0000"/>
                </a:solidFill>
              </a:rPr>
              <a:t>tutma</a:t>
            </a:r>
            <a:r>
              <a:rPr lang="en-US" b="1" dirty="0">
                <a:solidFill>
                  <a:srgbClr val="FF0000"/>
                </a:solidFill>
              </a:rPr>
              <a:t> </a:t>
            </a:r>
            <a:r>
              <a:rPr lang="en-US" b="1" dirty="0" err="1">
                <a:solidFill>
                  <a:srgbClr val="FF0000"/>
                </a:solidFill>
              </a:rPr>
              <a:t>konusunda</a:t>
            </a:r>
            <a:r>
              <a:rPr lang="en-US" b="1" dirty="0">
                <a:solidFill>
                  <a:srgbClr val="FF0000"/>
                </a:solidFill>
              </a:rPr>
              <a:t> </a:t>
            </a:r>
            <a:r>
              <a:rPr lang="en-US" b="1" dirty="0" err="1">
                <a:solidFill>
                  <a:srgbClr val="FF0000"/>
                </a:solidFill>
              </a:rPr>
              <a:t>aynı</a:t>
            </a:r>
            <a:r>
              <a:rPr lang="en-US" b="1" dirty="0">
                <a:solidFill>
                  <a:srgbClr val="FF0000"/>
                </a:solidFill>
              </a:rPr>
              <a:t> </a:t>
            </a:r>
            <a:r>
              <a:rPr lang="en-US" b="1" dirty="0" err="1">
                <a:solidFill>
                  <a:srgbClr val="FF0000"/>
                </a:solidFill>
              </a:rPr>
              <a:t>hassasiyeti</a:t>
            </a:r>
            <a:r>
              <a:rPr lang="en-US" b="1" dirty="0">
                <a:solidFill>
                  <a:srgbClr val="FF0000"/>
                </a:solidFill>
              </a:rPr>
              <a:t> </a:t>
            </a:r>
            <a:r>
              <a:rPr lang="en-US" b="1" dirty="0" err="1">
                <a:solidFill>
                  <a:srgbClr val="FF0000"/>
                </a:solidFill>
              </a:rPr>
              <a:t>göstermemiştir</a:t>
            </a:r>
            <a:r>
              <a:rPr lang="en-US" b="1" dirty="0">
                <a:solidFill>
                  <a:srgbClr val="FF0000"/>
                </a:solidFill>
              </a:rPr>
              <a:t>.</a:t>
            </a:r>
            <a:r>
              <a:rPr lang="en-US" dirty="0"/>
              <a:t> </a:t>
            </a:r>
            <a:endParaRPr lang="tr-TR" dirty="0" smtClean="0"/>
          </a:p>
          <a:p>
            <a:pPr algn="just"/>
            <a:r>
              <a:rPr lang="en-US" dirty="0" err="1" smtClean="0"/>
              <a:t>Ülkenin</a:t>
            </a:r>
            <a:r>
              <a:rPr lang="en-US" dirty="0" smtClean="0"/>
              <a:t> </a:t>
            </a:r>
            <a:r>
              <a:rPr lang="en-US" dirty="0" err="1"/>
              <a:t>ekonomik</a:t>
            </a:r>
            <a:r>
              <a:rPr lang="en-US" dirty="0"/>
              <a:t> </a:t>
            </a:r>
            <a:r>
              <a:rPr lang="en-US" dirty="0" err="1"/>
              <a:t>çıkar</a:t>
            </a:r>
            <a:r>
              <a:rPr lang="en-US" dirty="0"/>
              <a:t> </a:t>
            </a:r>
            <a:r>
              <a:rPr lang="en-US" dirty="0" err="1"/>
              <a:t>ve</a:t>
            </a:r>
            <a:r>
              <a:rPr lang="en-US" dirty="0"/>
              <a:t> </a:t>
            </a:r>
            <a:r>
              <a:rPr lang="en-US" dirty="0" err="1"/>
              <a:t>hırslarının</a:t>
            </a:r>
            <a:r>
              <a:rPr lang="en-US" dirty="0"/>
              <a:t>, </a:t>
            </a:r>
            <a:r>
              <a:rPr lang="en-US" dirty="0" err="1"/>
              <a:t>etik</a:t>
            </a:r>
            <a:r>
              <a:rPr lang="en-US" dirty="0"/>
              <a:t> </a:t>
            </a:r>
            <a:r>
              <a:rPr lang="en-US" dirty="0" err="1"/>
              <a:t>ideallerinin</a:t>
            </a:r>
            <a:r>
              <a:rPr lang="en-US" dirty="0"/>
              <a:t> </a:t>
            </a:r>
            <a:r>
              <a:rPr lang="en-US" dirty="0" err="1"/>
              <a:t>önüne</a:t>
            </a:r>
            <a:r>
              <a:rPr lang="en-US" dirty="0"/>
              <a:t> </a:t>
            </a:r>
            <a:r>
              <a:rPr lang="en-US" dirty="0" err="1"/>
              <a:t>geçtiği</a:t>
            </a:r>
            <a:r>
              <a:rPr lang="en-US" dirty="0"/>
              <a:t> </a:t>
            </a:r>
            <a:r>
              <a:rPr lang="en-US" dirty="0" err="1"/>
              <a:t>silah</a:t>
            </a:r>
            <a:r>
              <a:rPr lang="en-US" dirty="0"/>
              <a:t> </a:t>
            </a:r>
            <a:r>
              <a:rPr lang="en-US" dirty="0" err="1"/>
              <a:t>icraatı</a:t>
            </a:r>
            <a:r>
              <a:rPr lang="en-US" dirty="0"/>
              <a:t> </a:t>
            </a:r>
            <a:r>
              <a:rPr lang="en-US" dirty="0" err="1"/>
              <a:t>meselesi</a:t>
            </a:r>
            <a:r>
              <a:rPr lang="en-US" dirty="0"/>
              <a:t>, liberal </a:t>
            </a:r>
            <a:r>
              <a:rPr lang="en-US" dirty="0" err="1"/>
              <a:t>bir</a:t>
            </a:r>
            <a:r>
              <a:rPr lang="en-US" dirty="0"/>
              <a:t> </a:t>
            </a:r>
            <a:r>
              <a:rPr lang="en-US" dirty="0" err="1"/>
              <a:t>söylem</a:t>
            </a:r>
            <a:r>
              <a:rPr lang="en-US" dirty="0"/>
              <a:t> </a:t>
            </a:r>
            <a:r>
              <a:rPr lang="en-US" dirty="0" err="1"/>
              <a:t>ancak</a:t>
            </a:r>
            <a:r>
              <a:rPr lang="en-US" dirty="0"/>
              <a:t> </a:t>
            </a:r>
            <a:r>
              <a:rPr lang="en-US" dirty="0" err="1"/>
              <a:t>ulusal</a:t>
            </a:r>
            <a:r>
              <a:rPr lang="en-US" dirty="0"/>
              <a:t> </a:t>
            </a:r>
            <a:r>
              <a:rPr lang="en-US" dirty="0" err="1"/>
              <a:t>çıkara</a:t>
            </a:r>
            <a:r>
              <a:rPr lang="en-US" dirty="0"/>
              <a:t> </a:t>
            </a:r>
            <a:r>
              <a:rPr lang="en-US" dirty="0" err="1"/>
              <a:t>dayalı</a:t>
            </a:r>
            <a:r>
              <a:rPr lang="en-US" dirty="0"/>
              <a:t> realist </a:t>
            </a:r>
            <a:r>
              <a:rPr lang="en-US" dirty="0" err="1"/>
              <a:t>bir</a:t>
            </a:r>
            <a:r>
              <a:rPr lang="en-US" dirty="0"/>
              <a:t> </a:t>
            </a:r>
            <a:r>
              <a:rPr lang="en-US" dirty="0" err="1"/>
              <a:t>tutumda</a:t>
            </a:r>
            <a:r>
              <a:rPr lang="en-US" dirty="0"/>
              <a:t> </a:t>
            </a:r>
            <a:r>
              <a:rPr lang="en-US" dirty="0" err="1"/>
              <a:t>gerçekleşmiştir</a:t>
            </a:r>
            <a:r>
              <a:rPr lang="en-US" dirty="0"/>
              <a:t>. </a:t>
            </a:r>
            <a:r>
              <a:rPr lang="en-US" dirty="0" err="1"/>
              <a:t>Silah</a:t>
            </a:r>
            <a:r>
              <a:rPr lang="en-US" dirty="0"/>
              <a:t>, </a:t>
            </a:r>
            <a:r>
              <a:rPr lang="en-US" dirty="0" err="1"/>
              <a:t>endüstrinin</a:t>
            </a:r>
            <a:r>
              <a:rPr lang="en-US" dirty="0"/>
              <a:t> </a:t>
            </a:r>
            <a:r>
              <a:rPr lang="en-US" dirty="0" err="1"/>
              <a:t>bu</a:t>
            </a:r>
            <a:r>
              <a:rPr lang="en-US" dirty="0"/>
              <a:t> </a:t>
            </a:r>
            <a:r>
              <a:rPr lang="en-US" dirty="0" err="1"/>
              <a:t>kadar</a:t>
            </a:r>
            <a:r>
              <a:rPr lang="en-US" dirty="0"/>
              <a:t> </a:t>
            </a:r>
            <a:r>
              <a:rPr lang="en-US" dirty="0" err="1"/>
              <a:t>önemli</a:t>
            </a:r>
            <a:r>
              <a:rPr lang="en-US" dirty="0"/>
              <a:t> </a:t>
            </a:r>
            <a:r>
              <a:rPr lang="en-US" dirty="0" err="1"/>
              <a:t>bir</a:t>
            </a:r>
            <a:r>
              <a:rPr lang="en-US" dirty="0"/>
              <a:t> </a:t>
            </a:r>
            <a:r>
              <a:rPr lang="en-US" dirty="0" err="1"/>
              <a:t>parçası</a:t>
            </a:r>
            <a:r>
              <a:rPr lang="en-US" dirty="0"/>
              <a:t> </a:t>
            </a:r>
            <a:r>
              <a:rPr lang="en-US" dirty="0" err="1"/>
              <a:t>ve</a:t>
            </a:r>
            <a:r>
              <a:rPr lang="en-US" dirty="0"/>
              <a:t> </a:t>
            </a:r>
            <a:r>
              <a:rPr lang="en-US" dirty="0" err="1"/>
              <a:t>dolayısı</a:t>
            </a:r>
            <a:r>
              <a:rPr lang="en-US" dirty="0"/>
              <a:t> </a:t>
            </a:r>
            <a:r>
              <a:rPr lang="en-US" dirty="0" err="1"/>
              <a:t>ile</a:t>
            </a:r>
            <a:r>
              <a:rPr lang="en-US" dirty="0"/>
              <a:t> </a:t>
            </a:r>
            <a:r>
              <a:rPr lang="en-US" dirty="0" err="1"/>
              <a:t>ülke</a:t>
            </a:r>
            <a:r>
              <a:rPr lang="en-US" dirty="0"/>
              <a:t> </a:t>
            </a:r>
            <a:r>
              <a:rPr lang="en-US" dirty="0" err="1"/>
              <a:t>içinde</a:t>
            </a:r>
            <a:r>
              <a:rPr lang="en-US" dirty="0"/>
              <a:t> </a:t>
            </a:r>
            <a:r>
              <a:rPr lang="en-US" dirty="0" err="1"/>
              <a:t>büyük</a:t>
            </a:r>
            <a:r>
              <a:rPr lang="en-US" dirty="0"/>
              <a:t> </a:t>
            </a:r>
            <a:r>
              <a:rPr lang="en-US" dirty="0" err="1"/>
              <a:t>bir</a:t>
            </a:r>
            <a:r>
              <a:rPr lang="en-US" dirty="0"/>
              <a:t> </a:t>
            </a:r>
            <a:r>
              <a:rPr lang="en-US" dirty="0" err="1"/>
              <a:t>istihdam</a:t>
            </a:r>
            <a:r>
              <a:rPr lang="en-US" dirty="0"/>
              <a:t> </a:t>
            </a:r>
            <a:r>
              <a:rPr lang="en-US" dirty="0" err="1"/>
              <a:t>kaynağı</a:t>
            </a:r>
            <a:r>
              <a:rPr lang="en-US" dirty="0"/>
              <a:t> </a:t>
            </a:r>
            <a:r>
              <a:rPr lang="en-US" dirty="0" err="1"/>
              <a:t>iken</a:t>
            </a:r>
            <a:r>
              <a:rPr lang="en-US" dirty="0"/>
              <a:t>, </a:t>
            </a:r>
            <a:r>
              <a:rPr lang="en-US" dirty="0" err="1"/>
              <a:t>bu</a:t>
            </a:r>
            <a:r>
              <a:rPr lang="en-US" dirty="0"/>
              <a:t> </a:t>
            </a:r>
            <a:r>
              <a:rPr lang="en-US" dirty="0" err="1"/>
              <a:t>durumu</a:t>
            </a:r>
            <a:r>
              <a:rPr lang="en-US" dirty="0"/>
              <a:t> </a:t>
            </a:r>
            <a:r>
              <a:rPr lang="en-US" dirty="0" err="1"/>
              <a:t>bozacak</a:t>
            </a:r>
            <a:r>
              <a:rPr lang="en-US" dirty="0"/>
              <a:t> her </a:t>
            </a:r>
            <a:r>
              <a:rPr lang="en-US" dirty="0" err="1"/>
              <a:t>hangi</a:t>
            </a:r>
            <a:r>
              <a:rPr lang="en-US" dirty="0"/>
              <a:t> </a:t>
            </a:r>
            <a:r>
              <a:rPr lang="en-US" dirty="0" err="1"/>
              <a:t>bir</a:t>
            </a:r>
            <a:r>
              <a:rPr lang="en-US" dirty="0"/>
              <a:t> </a:t>
            </a:r>
            <a:r>
              <a:rPr lang="en-US" dirty="0" err="1"/>
              <a:t>hamleden</a:t>
            </a:r>
            <a:r>
              <a:rPr lang="en-US" dirty="0"/>
              <a:t> </a:t>
            </a:r>
            <a:r>
              <a:rPr lang="en-US" dirty="0" err="1"/>
              <a:t>kaçınılması</a:t>
            </a:r>
            <a:r>
              <a:rPr lang="en-US" dirty="0"/>
              <a:t> </a:t>
            </a:r>
            <a:r>
              <a:rPr lang="en-US" dirty="0" err="1"/>
              <a:t>tercih</a:t>
            </a:r>
            <a:r>
              <a:rPr lang="en-US" dirty="0"/>
              <a:t> </a:t>
            </a:r>
            <a:r>
              <a:rPr lang="en-US" dirty="0" err="1"/>
              <a:t>edilmiştir</a:t>
            </a:r>
            <a:r>
              <a:rPr lang="en-US" dirty="0"/>
              <a:t>. </a:t>
            </a:r>
            <a:r>
              <a:rPr lang="en-US" dirty="0" err="1"/>
              <a:t>Üstelik</a:t>
            </a:r>
            <a:r>
              <a:rPr lang="en-US" dirty="0"/>
              <a:t> </a:t>
            </a:r>
            <a:r>
              <a:rPr lang="en-US" dirty="0" err="1"/>
              <a:t>ülkenin</a:t>
            </a:r>
            <a:r>
              <a:rPr lang="en-US" dirty="0"/>
              <a:t> </a:t>
            </a:r>
            <a:r>
              <a:rPr lang="en-US" dirty="0" err="1"/>
              <a:t>etik</a:t>
            </a:r>
            <a:r>
              <a:rPr lang="en-US" dirty="0"/>
              <a:t> </a:t>
            </a:r>
            <a:r>
              <a:rPr lang="en-US" dirty="0" err="1"/>
              <a:t>dış</a:t>
            </a:r>
            <a:r>
              <a:rPr lang="en-US" dirty="0"/>
              <a:t> </a:t>
            </a:r>
            <a:r>
              <a:rPr lang="en-US" dirty="0" err="1"/>
              <a:t>politika</a:t>
            </a:r>
            <a:r>
              <a:rPr lang="en-US" dirty="0"/>
              <a:t> </a:t>
            </a:r>
            <a:r>
              <a:rPr lang="en-US" dirty="0" err="1"/>
              <a:t>açısından</a:t>
            </a:r>
            <a:r>
              <a:rPr lang="en-US" dirty="0"/>
              <a:t> </a:t>
            </a:r>
            <a:r>
              <a:rPr lang="en-US" dirty="0" err="1"/>
              <a:t>gösterdiği</a:t>
            </a:r>
            <a:r>
              <a:rPr lang="en-US" dirty="0"/>
              <a:t> </a:t>
            </a:r>
            <a:r>
              <a:rPr lang="en-US" dirty="0" err="1"/>
              <a:t>tek</a:t>
            </a:r>
            <a:r>
              <a:rPr lang="en-US" dirty="0"/>
              <a:t> </a:t>
            </a:r>
            <a:r>
              <a:rPr lang="en-US" dirty="0" err="1"/>
              <a:t>uyumsuzluk</a:t>
            </a:r>
            <a:r>
              <a:rPr lang="en-US" dirty="0"/>
              <a:t> da </a:t>
            </a:r>
            <a:r>
              <a:rPr lang="en-US" dirty="0" err="1"/>
              <a:t>silah</a:t>
            </a:r>
            <a:r>
              <a:rPr lang="en-US" dirty="0"/>
              <a:t> </a:t>
            </a:r>
            <a:r>
              <a:rPr lang="en-US" dirty="0" err="1"/>
              <a:t>ihracatı</a:t>
            </a:r>
            <a:r>
              <a:rPr lang="en-US" dirty="0"/>
              <a:t> </a:t>
            </a:r>
            <a:r>
              <a:rPr lang="en-US" dirty="0" err="1"/>
              <a:t>ile</a:t>
            </a:r>
            <a:r>
              <a:rPr lang="en-US" dirty="0"/>
              <a:t> </a:t>
            </a:r>
            <a:r>
              <a:rPr lang="en-US" dirty="0" err="1"/>
              <a:t>sınırlı</a:t>
            </a:r>
            <a:r>
              <a:rPr lang="en-US" dirty="0"/>
              <a:t> </a:t>
            </a:r>
            <a:r>
              <a:rPr lang="en-US" dirty="0" err="1"/>
              <a:t>kalmamıştır</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29</a:t>
            </a:fld>
            <a:endParaRPr lang="en-US" dirty="0"/>
          </a:p>
        </p:txBody>
      </p:sp>
    </p:spTree>
    <p:extLst>
      <p:ext uri="{BB962C8B-B14F-4D97-AF65-F5344CB8AC3E}">
        <p14:creationId xmlns:p14="http://schemas.microsoft.com/office/powerpoint/2010/main" val="3950865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4273"/>
            <a:ext cx="9601200" cy="1026693"/>
          </a:xfrm>
        </p:spPr>
        <p:txBody>
          <a:bodyPr>
            <a:normAutofit/>
          </a:bodyPr>
          <a:lstStyle/>
          <a:p>
            <a:r>
              <a:rPr lang="tr-TR" dirty="0" smtClean="0"/>
              <a:t>AVRUPADA KISACA GEÇMİŞİ</a:t>
            </a:r>
            <a:endParaRPr lang="en-US" dirty="0"/>
          </a:p>
        </p:txBody>
      </p:sp>
      <p:sp>
        <p:nvSpPr>
          <p:cNvPr id="3" name="Content Placeholder 2"/>
          <p:cNvSpPr>
            <a:spLocks noGrp="1"/>
          </p:cNvSpPr>
          <p:nvPr>
            <p:ph idx="1"/>
          </p:nvPr>
        </p:nvSpPr>
        <p:spPr>
          <a:xfrm>
            <a:off x="1524000" y="1130967"/>
            <a:ext cx="9601200" cy="5021179"/>
          </a:xfrm>
        </p:spPr>
        <p:txBody>
          <a:bodyPr>
            <a:normAutofit/>
          </a:bodyPr>
          <a:lstStyle/>
          <a:p>
            <a:pPr algn="just"/>
            <a:endParaRPr lang="tr-TR" dirty="0" smtClean="0"/>
          </a:p>
          <a:p>
            <a:pPr algn="just"/>
            <a:r>
              <a:rPr lang="en-US" dirty="0" smtClean="0"/>
              <a:t>Sol </a:t>
            </a:r>
            <a:r>
              <a:rPr lang="en-US" dirty="0" err="1"/>
              <a:t>kavramı</a:t>
            </a:r>
            <a:r>
              <a:rPr lang="en-US" dirty="0"/>
              <a:t> </a:t>
            </a:r>
            <a:r>
              <a:rPr lang="en-US" dirty="0" err="1"/>
              <a:t>Fransa’da</a:t>
            </a:r>
            <a:r>
              <a:rPr lang="en-US" dirty="0"/>
              <a:t> 28 </a:t>
            </a:r>
            <a:r>
              <a:rPr lang="en-US" dirty="0" err="1"/>
              <a:t>ağustos</a:t>
            </a:r>
            <a:r>
              <a:rPr lang="en-US" dirty="0"/>
              <a:t> 1789 da </a:t>
            </a:r>
            <a:r>
              <a:rPr lang="en-US" dirty="0" err="1"/>
              <a:t>kralın</a:t>
            </a:r>
            <a:r>
              <a:rPr lang="en-US" dirty="0"/>
              <a:t> </a:t>
            </a:r>
            <a:r>
              <a:rPr lang="en-US" dirty="0" err="1"/>
              <a:t>vetosuna</a:t>
            </a:r>
            <a:r>
              <a:rPr lang="en-US" dirty="0"/>
              <a:t> </a:t>
            </a:r>
            <a:r>
              <a:rPr lang="en-US" dirty="0" err="1"/>
              <a:t>karşı</a:t>
            </a:r>
            <a:r>
              <a:rPr lang="en-US" dirty="0"/>
              <a:t> </a:t>
            </a:r>
            <a:r>
              <a:rPr lang="en-US" dirty="0" err="1"/>
              <a:t>çıkan</a:t>
            </a:r>
            <a:r>
              <a:rPr lang="en-US" dirty="0"/>
              <a:t> </a:t>
            </a:r>
            <a:r>
              <a:rPr lang="en-US" dirty="0" err="1"/>
              <a:t>milletvekillerinin</a:t>
            </a:r>
            <a:r>
              <a:rPr lang="en-US" dirty="0"/>
              <a:t> </a:t>
            </a:r>
            <a:r>
              <a:rPr lang="en-US" dirty="0" err="1"/>
              <a:t>meclis</a:t>
            </a:r>
            <a:r>
              <a:rPr lang="en-US" dirty="0"/>
              <a:t> </a:t>
            </a:r>
            <a:r>
              <a:rPr lang="en-US" dirty="0" err="1"/>
              <a:t>başkanının</a:t>
            </a:r>
            <a:r>
              <a:rPr lang="en-US" dirty="0"/>
              <a:t> </a:t>
            </a:r>
            <a:r>
              <a:rPr lang="en-US" dirty="0" err="1"/>
              <a:t>soluna</a:t>
            </a:r>
            <a:r>
              <a:rPr lang="en-US" dirty="0"/>
              <a:t> </a:t>
            </a:r>
            <a:r>
              <a:rPr lang="en-US" dirty="0" err="1"/>
              <a:t>toplanmasıyla</a:t>
            </a:r>
            <a:r>
              <a:rPr lang="en-US" dirty="0"/>
              <a:t> </a:t>
            </a:r>
            <a:r>
              <a:rPr lang="en-US" dirty="0" err="1"/>
              <a:t>başlar</a:t>
            </a:r>
            <a:r>
              <a:rPr lang="en-US" dirty="0"/>
              <a:t>. </a:t>
            </a:r>
            <a:endParaRPr lang="tr-TR" dirty="0" smtClean="0"/>
          </a:p>
          <a:p>
            <a:pPr algn="just"/>
            <a:r>
              <a:rPr lang="en-US" dirty="0" smtClean="0"/>
              <a:t>1791’de </a:t>
            </a:r>
            <a:r>
              <a:rPr lang="en-US" dirty="0"/>
              <a:t>sol </a:t>
            </a:r>
            <a:r>
              <a:rPr lang="en-US" dirty="0" err="1"/>
              <a:t>siyaseten</a:t>
            </a:r>
            <a:r>
              <a:rPr lang="en-US" dirty="0"/>
              <a:t> </a:t>
            </a:r>
            <a:r>
              <a:rPr lang="en-US" dirty="0" err="1"/>
              <a:t>kimlik</a:t>
            </a:r>
            <a:r>
              <a:rPr lang="en-US" dirty="0"/>
              <a:t> </a:t>
            </a:r>
            <a:r>
              <a:rPr lang="en-US" dirty="0" err="1"/>
              <a:t>kazanır</a:t>
            </a:r>
            <a:r>
              <a:rPr lang="en-US" dirty="0"/>
              <a:t>. </a:t>
            </a:r>
            <a:endParaRPr lang="tr-TR" dirty="0" smtClean="0"/>
          </a:p>
          <a:p>
            <a:pPr algn="just"/>
            <a:r>
              <a:rPr lang="en-US" dirty="0" err="1" smtClean="0"/>
              <a:t>Siyaseten</a:t>
            </a:r>
            <a:r>
              <a:rPr lang="en-US" dirty="0" smtClean="0"/>
              <a:t> </a:t>
            </a:r>
            <a:r>
              <a:rPr lang="en-US" dirty="0" err="1"/>
              <a:t>kimlik</a:t>
            </a:r>
            <a:r>
              <a:rPr lang="en-US" dirty="0"/>
              <a:t> </a:t>
            </a:r>
            <a:r>
              <a:rPr lang="en-US" dirty="0" err="1"/>
              <a:t>kazanan</a:t>
            </a:r>
            <a:r>
              <a:rPr lang="en-US" dirty="0"/>
              <a:t> sol; 1875 </a:t>
            </a:r>
            <a:r>
              <a:rPr lang="en-US" dirty="0" err="1"/>
              <a:t>yıllarına</a:t>
            </a:r>
            <a:r>
              <a:rPr lang="en-US" dirty="0"/>
              <a:t> </a:t>
            </a:r>
            <a:r>
              <a:rPr lang="en-US" dirty="0" err="1"/>
              <a:t>gelindiğinde</a:t>
            </a:r>
            <a:r>
              <a:rPr lang="en-US" dirty="0"/>
              <a:t> </a:t>
            </a:r>
            <a:r>
              <a:rPr lang="en-US" dirty="0" err="1"/>
              <a:t>işçi</a:t>
            </a:r>
            <a:r>
              <a:rPr lang="en-US" dirty="0"/>
              <a:t> </a:t>
            </a:r>
            <a:r>
              <a:rPr lang="en-US" dirty="0" err="1"/>
              <a:t>sınıfının</a:t>
            </a:r>
            <a:r>
              <a:rPr lang="en-US" dirty="0"/>
              <a:t> </a:t>
            </a:r>
            <a:r>
              <a:rPr lang="en-US" dirty="0" err="1"/>
              <a:t>devrimci</a:t>
            </a:r>
            <a:r>
              <a:rPr lang="en-US" dirty="0"/>
              <a:t> </a:t>
            </a:r>
            <a:r>
              <a:rPr lang="en-US" dirty="0" err="1"/>
              <a:t>kalkışmasını</a:t>
            </a:r>
            <a:r>
              <a:rPr lang="en-US" dirty="0"/>
              <a:t> </a:t>
            </a:r>
            <a:r>
              <a:rPr lang="en-US" dirty="0" err="1"/>
              <a:t>öngörüyordu</a:t>
            </a:r>
            <a:r>
              <a:rPr lang="en-US" dirty="0"/>
              <a:t>. </a:t>
            </a:r>
            <a:endParaRPr lang="tr-TR" dirty="0" smtClean="0"/>
          </a:p>
          <a:p>
            <a:pPr algn="just"/>
            <a:r>
              <a:rPr lang="tr-TR" dirty="0"/>
              <a:t>S</a:t>
            </a:r>
            <a:r>
              <a:rPr lang="en-US" dirty="0" err="1" smtClean="0"/>
              <a:t>onraki</a:t>
            </a:r>
            <a:r>
              <a:rPr lang="en-US" dirty="0" smtClean="0"/>
              <a:t> </a:t>
            </a:r>
            <a:r>
              <a:rPr lang="en-US" dirty="0" err="1"/>
              <a:t>gelişmeler</a:t>
            </a:r>
            <a:r>
              <a:rPr lang="en-US" dirty="0"/>
              <a:t> </a:t>
            </a:r>
            <a:r>
              <a:rPr lang="en-US" dirty="0" err="1"/>
              <a:t>sosyal</a:t>
            </a:r>
            <a:r>
              <a:rPr lang="en-US" dirty="0"/>
              <a:t> </a:t>
            </a:r>
            <a:r>
              <a:rPr lang="en-US" dirty="0" err="1"/>
              <a:t>demokrasinin</a:t>
            </a:r>
            <a:r>
              <a:rPr lang="en-US" dirty="0"/>
              <a:t> </a:t>
            </a:r>
            <a:r>
              <a:rPr lang="en-US" dirty="0" err="1"/>
              <a:t>Marxçı</a:t>
            </a:r>
            <a:r>
              <a:rPr lang="en-US" dirty="0"/>
              <a:t> </a:t>
            </a:r>
            <a:r>
              <a:rPr lang="en-US" dirty="0" err="1"/>
              <a:t>yönünü</a:t>
            </a:r>
            <a:r>
              <a:rPr lang="en-US" dirty="0"/>
              <a:t> </a:t>
            </a:r>
            <a:r>
              <a:rPr lang="en-US" dirty="0" err="1"/>
              <a:t>terk</a:t>
            </a:r>
            <a:r>
              <a:rPr lang="en-US" dirty="0"/>
              <a:t> </a:t>
            </a:r>
            <a:r>
              <a:rPr lang="en-US" dirty="0" err="1"/>
              <a:t>etmesine</a:t>
            </a:r>
            <a:r>
              <a:rPr lang="en-US" dirty="0"/>
              <a:t> </a:t>
            </a:r>
            <a:r>
              <a:rPr lang="en-US" dirty="0" err="1"/>
              <a:t>evrilmiştir</a:t>
            </a:r>
            <a:r>
              <a:rPr lang="en-US" dirty="0"/>
              <a:t>. </a:t>
            </a:r>
            <a:endParaRPr lang="tr-TR" dirty="0" smtClean="0"/>
          </a:p>
          <a:p>
            <a:pPr algn="just"/>
            <a:r>
              <a:rPr lang="en-US" dirty="0" smtClean="0"/>
              <a:t>Bu </a:t>
            </a:r>
            <a:r>
              <a:rPr lang="en-US" dirty="0" err="1"/>
              <a:t>değişimin</a:t>
            </a:r>
            <a:r>
              <a:rPr lang="en-US" dirty="0"/>
              <a:t> </a:t>
            </a:r>
            <a:r>
              <a:rPr lang="en-US" dirty="0" err="1"/>
              <a:t>birçok</a:t>
            </a:r>
            <a:r>
              <a:rPr lang="en-US" dirty="0"/>
              <a:t> </a:t>
            </a:r>
            <a:r>
              <a:rPr lang="en-US" dirty="0" err="1"/>
              <a:t>nedeni</a:t>
            </a:r>
            <a:r>
              <a:rPr lang="en-US" dirty="0"/>
              <a:t> </a:t>
            </a:r>
            <a:r>
              <a:rPr lang="en-US" dirty="0" err="1"/>
              <a:t>yanında</a:t>
            </a:r>
            <a:r>
              <a:rPr lang="en-US" dirty="0"/>
              <a:t>; </a:t>
            </a:r>
            <a:r>
              <a:rPr lang="en-US" dirty="0" err="1"/>
              <a:t>sosyal</a:t>
            </a:r>
            <a:r>
              <a:rPr lang="en-US" dirty="0"/>
              <a:t> </a:t>
            </a:r>
            <a:r>
              <a:rPr lang="en-US" dirty="0" err="1"/>
              <a:t>demokrat</a:t>
            </a:r>
            <a:r>
              <a:rPr lang="en-US" dirty="0"/>
              <a:t> </a:t>
            </a:r>
            <a:r>
              <a:rPr lang="en-US" dirty="0" err="1"/>
              <a:t>partilerin</a:t>
            </a:r>
            <a:r>
              <a:rPr lang="en-US" dirty="0"/>
              <a:t> “</a:t>
            </a:r>
            <a:r>
              <a:rPr lang="en-US" dirty="0" err="1"/>
              <a:t>orta</a:t>
            </a:r>
            <a:r>
              <a:rPr lang="en-US" dirty="0"/>
              <a:t> </a:t>
            </a:r>
            <a:r>
              <a:rPr lang="en-US" dirty="0" err="1"/>
              <a:t>yollu</a:t>
            </a:r>
            <a:r>
              <a:rPr lang="en-US" dirty="0"/>
              <a:t>” </a:t>
            </a:r>
            <a:r>
              <a:rPr lang="en-US" dirty="0" err="1"/>
              <a:t>politikalara</a:t>
            </a:r>
            <a:r>
              <a:rPr lang="en-US" dirty="0"/>
              <a:t> </a:t>
            </a:r>
            <a:r>
              <a:rPr lang="en-US" dirty="0" err="1"/>
              <a:t>kayması</a:t>
            </a:r>
            <a:r>
              <a:rPr lang="en-US" dirty="0"/>
              <a:t> </a:t>
            </a:r>
            <a:r>
              <a:rPr lang="en-US" dirty="0" err="1"/>
              <a:t>olduğu</a:t>
            </a:r>
            <a:r>
              <a:rPr lang="en-US" dirty="0"/>
              <a:t> </a:t>
            </a:r>
            <a:r>
              <a:rPr lang="en-US" dirty="0" err="1"/>
              <a:t>kadar</a:t>
            </a:r>
            <a:r>
              <a:rPr lang="en-US" dirty="0"/>
              <a:t>, “</a:t>
            </a:r>
            <a:r>
              <a:rPr lang="en-US" dirty="0" err="1"/>
              <a:t>devrimci</a:t>
            </a:r>
            <a:r>
              <a:rPr lang="en-US" dirty="0"/>
              <a:t> </a:t>
            </a:r>
            <a:r>
              <a:rPr lang="en-US" dirty="0" err="1"/>
              <a:t>kalkışmayı</a:t>
            </a:r>
            <a:r>
              <a:rPr lang="en-US" dirty="0"/>
              <a:t>” </a:t>
            </a:r>
            <a:r>
              <a:rPr lang="en-US" dirty="0" err="1"/>
              <a:t>savunan</a:t>
            </a:r>
            <a:r>
              <a:rPr lang="en-US" dirty="0"/>
              <a:t> </a:t>
            </a:r>
            <a:r>
              <a:rPr lang="en-US" dirty="0" err="1"/>
              <a:t>sosyalist</a:t>
            </a:r>
            <a:r>
              <a:rPr lang="en-US" dirty="0"/>
              <a:t>, </a:t>
            </a:r>
            <a:r>
              <a:rPr lang="en-US" dirty="0" err="1"/>
              <a:t>komünist</a:t>
            </a:r>
            <a:r>
              <a:rPr lang="en-US" dirty="0"/>
              <a:t> </a:t>
            </a:r>
            <a:r>
              <a:rPr lang="en-US" dirty="0" err="1"/>
              <a:t>partilerin</a:t>
            </a:r>
            <a:r>
              <a:rPr lang="en-US" dirty="0"/>
              <a:t> </a:t>
            </a:r>
            <a:r>
              <a:rPr lang="en-US" dirty="0" err="1"/>
              <a:t>sosyal</a:t>
            </a:r>
            <a:r>
              <a:rPr lang="en-US" dirty="0"/>
              <a:t> </a:t>
            </a:r>
            <a:r>
              <a:rPr lang="en-US" dirty="0" err="1"/>
              <a:t>demokrasiden</a:t>
            </a:r>
            <a:r>
              <a:rPr lang="en-US" dirty="0"/>
              <a:t> </a:t>
            </a:r>
            <a:r>
              <a:rPr lang="en-US" dirty="0" err="1"/>
              <a:t>bağımsız</a:t>
            </a:r>
            <a:r>
              <a:rPr lang="en-US" dirty="0"/>
              <a:t> </a:t>
            </a:r>
            <a:r>
              <a:rPr lang="en-US" dirty="0" err="1"/>
              <a:t>olarak</a:t>
            </a:r>
            <a:r>
              <a:rPr lang="en-US" dirty="0"/>
              <a:t>, </a:t>
            </a:r>
            <a:r>
              <a:rPr lang="en-US" dirty="0" err="1"/>
              <a:t>politik</a:t>
            </a:r>
            <a:r>
              <a:rPr lang="en-US" dirty="0"/>
              <a:t> </a:t>
            </a:r>
            <a:r>
              <a:rPr lang="en-US" dirty="0" err="1"/>
              <a:t>arenada</a:t>
            </a:r>
            <a:r>
              <a:rPr lang="en-US" dirty="0"/>
              <a:t> </a:t>
            </a:r>
            <a:r>
              <a:rPr lang="en-US" dirty="0" err="1"/>
              <a:t>bazen</a:t>
            </a:r>
            <a:r>
              <a:rPr lang="en-US" dirty="0"/>
              <a:t> </a:t>
            </a:r>
            <a:r>
              <a:rPr lang="en-US" dirty="0" err="1"/>
              <a:t>güçlü</a:t>
            </a:r>
            <a:r>
              <a:rPr lang="en-US" dirty="0"/>
              <a:t>, </a:t>
            </a:r>
            <a:r>
              <a:rPr lang="en-US" dirty="0" err="1"/>
              <a:t>bazen</a:t>
            </a:r>
            <a:r>
              <a:rPr lang="en-US" dirty="0"/>
              <a:t> </a:t>
            </a:r>
            <a:r>
              <a:rPr lang="en-US" dirty="0" err="1"/>
              <a:t>güçsüz</a:t>
            </a:r>
            <a:r>
              <a:rPr lang="en-US" dirty="0"/>
              <a:t> (</a:t>
            </a:r>
            <a:r>
              <a:rPr lang="en-US" dirty="0" err="1"/>
              <a:t>nicel</a:t>
            </a:r>
            <a:r>
              <a:rPr lang="en-US" dirty="0"/>
              <a:t> </a:t>
            </a:r>
            <a:r>
              <a:rPr lang="en-US" dirty="0" err="1"/>
              <a:t>anlamda</a:t>
            </a:r>
            <a:r>
              <a:rPr lang="en-US" dirty="0"/>
              <a:t>) </a:t>
            </a:r>
            <a:r>
              <a:rPr lang="en-US" dirty="0" err="1"/>
              <a:t>ama</a:t>
            </a:r>
            <a:r>
              <a:rPr lang="en-US" dirty="0"/>
              <a:t> her </a:t>
            </a:r>
            <a:r>
              <a:rPr lang="en-US" dirty="0" err="1"/>
              <a:t>dönem</a:t>
            </a:r>
            <a:r>
              <a:rPr lang="en-US" dirty="0"/>
              <a:t> </a:t>
            </a:r>
            <a:r>
              <a:rPr lang="en-US" dirty="0" err="1"/>
              <a:t>ve</a:t>
            </a:r>
            <a:r>
              <a:rPr lang="en-US" dirty="0"/>
              <a:t> </a:t>
            </a:r>
            <a:r>
              <a:rPr lang="en-US" dirty="0" err="1"/>
              <a:t>koşulda</a:t>
            </a:r>
            <a:r>
              <a:rPr lang="en-US" dirty="0"/>
              <a:t> </a:t>
            </a:r>
            <a:r>
              <a:rPr lang="en-US" dirty="0" err="1"/>
              <a:t>var</a:t>
            </a:r>
            <a:r>
              <a:rPr lang="en-US" dirty="0"/>
              <a:t> </a:t>
            </a:r>
            <a:r>
              <a:rPr lang="en-US" dirty="0" err="1"/>
              <a:t>olmalarıdır</a:t>
            </a:r>
            <a:r>
              <a:rPr lang="en-US" dirty="0"/>
              <a:t>.</a:t>
            </a:r>
          </a:p>
          <a:p>
            <a:pPr algn="just"/>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3</a:t>
            </a:fld>
            <a:endParaRPr lang="en-US" dirty="0"/>
          </a:p>
        </p:txBody>
      </p:sp>
    </p:spTree>
    <p:extLst>
      <p:ext uri="{BB962C8B-B14F-4D97-AF65-F5344CB8AC3E}">
        <p14:creationId xmlns:p14="http://schemas.microsoft.com/office/powerpoint/2010/main" val="4126130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İNGİLTERENİN ETİK DIŞ </a:t>
            </a:r>
            <a:r>
              <a:rPr lang="tr-TR" dirty="0" smtClean="0"/>
              <a:t>POLİTİKASI</a:t>
            </a:r>
            <a:endParaRPr lang="en-US" dirty="0"/>
          </a:p>
        </p:txBody>
      </p:sp>
      <p:sp>
        <p:nvSpPr>
          <p:cNvPr id="3" name="Content Placeholder 2"/>
          <p:cNvSpPr>
            <a:spLocks noGrp="1"/>
          </p:cNvSpPr>
          <p:nvPr>
            <p:ph idx="1"/>
          </p:nvPr>
        </p:nvSpPr>
        <p:spPr>
          <a:xfrm>
            <a:off x="1371600" y="1515979"/>
            <a:ext cx="9601200" cy="4351421"/>
          </a:xfrm>
        </p:spPr>
        <p:txBody>
          <a:bodyPr>
            <a:normAutofit fontScale="85000" lnSpcReduction="20000"/>
          </a:bodyPr>
          <a:lstStyle/>
          <a:p>
            <a:pPr algn="just"/>
            <a:r>
              <a:rPr lang="en-US" b="1" dirty="0" err="1">
                <a:solidFill>
                  <a:srgbClr val="C00000"/>
                </a:solidFill>
              </a:rPr>
              <a:t>Demokrasi</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insan</a:t>
            </a:r>
            <a:r>
              <a:rPr lang="en-US" b="1" dirty="0">
                <a:solidFill>
                  <a:srgbClr val="C00000"/>
                </a:solidFill>
              </a:rPr>
              <a:t> </a:t>
            </a:r>
            <a:r>
              <a:rPr lang="en-US" b="1" dirty="0" err="1">
                <a:solidFill>
                  <a:srgbClr val="C00000"/>
                </a:solidFill>
              </a:rPr>
              <a:t>hakları</a:t>
            </a:r>
            <a:r>
              <a:rPr lang="en-US" b="1" dirty="0">
                <a:solidFill>
                  <a:srgbClr val="C00000"/>
                </a:solidFill>
              </a:rPr>
              <a:t> </a:t>
            </a:r>
            <a:r>
              <a:rPr lang="en-US" b="1" dirty="0" err="1">
                <a:solidFill>
                  <a:srgbClr val="C00000"/>
                </a:solidFill>
              </a:rPr>
              <a:t>gibi</a:t>
            </a:r>
            <a:r>
              <a:rPr lang="en-US" b="1" dirty="0">
                <a:solidFill>
                  <a:srgbClr val="C00000"/>
                </a:solidFill>
              </a:rPr>
              <a:t> </a:t>
            </a:r>
            <a:r>
              <a:rPr lang="en-US" b="1" dirty="0" err="1">
                <a:solidFill>
                  <a:srgbClr val="C00000"/>
                </a:solidFill>
              </a:rPr>
              <a:t>insani</a:t>
            </a:r>
            <a:r>
              <a:rPr lang="en-US" b="1" dirty="0">
                <a:solidFill>
                  <a:srgbClr val="C00000"/>
                </a:solidFill>
              </a:rPr>
              <a:t> </a:t>
            </a:r>
            <a:r>
              <a:rPr lang="en-US" b="1" dirty="0" err="1">
                <a:solidFill>
                  <a:srgbClr val="C00000"/>
                </a:solidFill>
              </a:rPr>
              <a:t>değerleri</a:t>
            </a:r>
            <a:r>
              <a:rPr lang="en-US" b="1" dirty="0">
                <a:solidFill>
                  <a:srgbClr val="C00000"/>
                </a:solidFill>
              </a:rPr>
              <a:t> </a:t>
            </a:r>
            <a:r>
              <a:rPr lang="en-US" b="1" dirty="0" err="1">
                <a:solidFill>
                  <a:srgbClr val="C00000"/>
                </a:solidFill>
              </a:rPr>
              <a:t>destekleyeceğini</a:t>
            </a:r>
            <a:r>
              <a:rPr lang="en-US" b="1" dirty="0">
                <a:solidFill>
                  <a:srgbClr val="C00000"/>
                </a:solidFill>
              </a:rPr>
              <a:t> </a:t>
            </a:r>
            <a:r>
              <a:rPr lang="en-US" b="1" dirty="0" err="1">
                <a:solidFill>
                  <a:srgbClr val="C00000"/>
                </a:solidFill>
              </a:rPr>
              <a:t>iddia</a:t>
            </a:r>
            <a:r>
              <a:rPr lang="en-US" b="1" dirty="0">
                <a:solidFill>
                  <a:srgbClr val="C00000"/>
                </a:solidFill>
              </a:rPr>
              <a:t> </a:t>
            </a:r>
            <a:r>
              <a:rPr lang="en-US" b="1" dirty="0" err="1">
                <a:solidFill>
                  <a:srgbClr val="C00000"/>
                </a:solidFill>
              </a:rPr>
              <a:t>eden</a:t>
            </a:r>
            <a:r>
              <a:rPr lang="en-US" b="1" dirty="0">
                <a:solidFill>
                  <a:srgbClr val="C00000"/>
                </a:solidFill>
              </a:rPr>
              <a:t> </a:t>
            </a:r>
            <a:r>
              <a:rPr lang="en-US" b="1" dirty="0" err="1">
                <a:solidFill>
                  <a:srgbClr val="C00000"/>
                </a:solidFill>
              </a:rPr>
              <a:t>hükümet</a:t>
            </a:r>
            <a:r>
              <a:rPr lang="en-US" b="1" dirty="0">
                <a:solidFill>
                  <a:srgbClr val="C00000"/>
                </a:solidFill>
              </a:rPr>
              <a:t>, </a:t>
            </a:r>
            <a:r>
              <a:rPr lang="en-US" b="1" dirty="0" err="1">
                <a:solidFill>
                  <a:srgbClr val="C00000"/>
                </a:solidFill>
              </a:rPr>
              <a:t>Suudi</a:t>
            </a:r>
            <a:r>
              <a:rPr lang="en-US" b="1" dirty="0">
                <a:solidFill>
                  <a:srgbClr val="C00000"/>
                </a:solidFill>
              </a:rPr>
              <a:t> </a:t>
            </a:r>
            <a:r>
              <a:rPr lang="en-US" b="1" dirty="0" err="1">
                <a:solidFill>
                  <a:srgbClr val="C00000"/>
                </a:solidFill>
              </a:rPr>
              <a:t>Arabistan</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Mısır</a:t>
            </a:r>
            <a:r>
              <a:rPr lang="en-US" b="1" dirty="0">
                <a:solidFill>
                  <a:srgbClr val="C00000"/>
                </a:solidFill>
              </a:rPr>
              <a:t> </a:t>
            </a:r>
            <a:r>
              <a:rPr lang="en-US" b="1" dirty="0" err="1">
                <a:solidFill>
                  <a:srgbClr val="C00000"/>
                </a:solidFill>
              </a:rPr>
              <a:t>gibi</a:t>
            </a:r>
            <a:r>
              <a:rPr lang="en-US" b="1" dirty="0">
                <a:solidFill>
                  <a:srgbClr val="C00000"/>
                </a:solidFill>
              </a:rPr>
              <a:t> </a:t>
            </a:r>
            <a:r>
              <a:rPr lang="en-US" b="1" dirty="0" err="1">
                <a:solidFill>
                  <a:srgbClr val="C00000"/>
                </a:solidFill>
              </a:rPr>
              <a:t>temel</a:t>
            </a:r>
            <a:r>
              <a:rPr lang="en-US" b="1" dirty="0">
                <a:solidFill>
                  <a:srgbClr val="C00000"/>
                </a:solidFill>
              </a:rPr>
              <a:t> </a:t>
            </a:r>
            <a:r>
              <a:rPr lang="en-US" b="1" dirty="0" err="1">
                <a:solidFill>
                  <a:srgbClr val="C00000"/>
                </a:solidFill>
              </a:rPr>
              <a:t>müttefik</a:t>
            </a:r>
            <a:r>
              <a:rPr lang="en-US" b="1" dirty="0">
                <a:solidFill>
                  <a:srgbClr val="C00000"/>
                </a:solidFill>
              </a:rPr>
              <a:t> </a:t>
            </a:r>
            <a:r>
              <a:rPr lang="en-US" b="1" dirty="0" err="1">
                <a:solidFill>
                  <a:srgbClr val="C00000"/>
                </a:solidFill>
              </a:rPr>
              <a:t>devletlerdeki</a:t>
            </a:r>
            <a:r>
              <a:rPr lang="en-US" b="1" dirty="0">
                <a:solidFill>
                  <a:srgbClr val="C00000"/>
                </a:solidFill>
              </a:rPr>
              <a:t> </a:t>
            </a:r>
            <a:r>
              <a:rPr lang="en-US" b="1" dirty="0" err="1">
                <a:solidFill>
                  <a:srgbClr val="C00000"/>
                </a:solidFill>
              </a:rPr>
              <a:t>demokrasi</a:t>
            </a:r>
            <a:r>
              <a:rPr lang="en-US" b="1" dirty="0">
                <a:solidFill>
                  <a:srgbClr val="C00000"/>
                </a:solidFill>
              </a:rPr>
              <a:t> </a:t>
            </a:r>
            <a:r>
              <a:rPr lang="en-US" b="1" dirty="0" err="1">
                <a:solidFill>
                  <a:srgbClr val="C00000"/>
                </a:solidFill>
              </a:rPr>
              <a:t>yanlısı</a:t>
            </a:r>
            <a:r>
              <a:rPr lang="en-US" b="1" dirty="0">
                <a:solidFill>
                  <a:srgbClr val="C00000"/>
                </a:solidFill>
              </a:rPr>
              <a:t> </a:t>
            </a:r>
            <a:r>
              <a:rPr lang="en-US" b="1" dirty="0" err="1">
                <a:solidFill>
                  <a:srgbClr val="C00000"/>
                </a:solidFill>
              </a:rPr>
              <a:t>güçlere</a:t>
            </a:r>
            <a:r>
              <a:rPr lang="en-US" b="1" dirty="0">
                <a:solidFill>
                  <a:srgbClr val="C00000"/>
                </a:solidFill>
              </a:rPr>
              <a:t> </a:t>
            </a:r>
            <a:r>
              <a:rPr lang="en-US" b="1" dirty="0" err="1">
                <a:solidFill>
                  <a:srgbClr val="C00000"/>
                </a:solidFill>
              </a:rPr>
              <a:t>destek</a:t>
            </a:r>
            <a:r>
              <a:rPr lang="en-US" b="1" dirty="0">
                <a:solidFill>
                  <a:srgbClr val="C00000"/>
                </a:solidFill>
              </a:rPr>
              <a:t> </a:t>
            </a:r>
            <a:r>
              <a:rPr lang="en-US" b="1" dirty="0" err="1">
                <a:solidFill>
                  <a:srgbClr val="C00000"/>
                </a:solidFill>
              </a:rPr>
              <a:t>vermezken</a:t>
            </a:r>
            <a:r>
              <a:rPr lang="en-US" b="1" dirty="0">
                <a:solidFill>
                  <a:srgbClr val="C00000"/>
                </a:solidFill>
              </a:rPr>
              <a:t> </a:t>
            </a:r>
            <a:r>
              <a:rPr lang="en-US" b="1" dirty="0" err="1">
                <a:solidFill>
                  <a:srgbClr val="C00000"/>
                </a:solidFill>
              </a:rPr>
              <a:t>Rusya’nın</a:t>
            </a:r>
            <a:r>
              <a:rPr lang="en-US" b="1" dirty="0">
                <a:solidFill>
                  <a:srgbClr val="C00000"/>
                </a:solidFill>
              </a:rPr>
              <a:t> </a:t>
            </a:r>
            <a:r>
              <a:rPr lang="en-US" b="1" dirty="0" err="1">
                <a:solidFill>
                  <a:srgbClr val="C00000"/>
                </a:solidFill>
              </a:rPr>
              <a:t>Çeçenistan’daki</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Çin’in</a:t>
            </a:r>
            <a:r>
              <a:rPr lang="en-US" b="1" dirty="0">
                <a:solidFill>
                  <a:srgbClr val="C00000"/>
                </a:solidFill>
              </a:rPr>
              <a:t> </a:t>
            </a:r>
            <a:r>
              <a:rPr lang="en-US" b="1" dirty="0" err="1">
                <a:solidFill>
                  <a:srgbClr val="C00000"/>
                </a:solidFill>
              </a:rPr>
              <a:t>Tibet’teki</a:t>
            </a:r>
            <a:r>
              <a:rPr lang="en-US" b="1" dirty="0">
                <a:solidFill>
                  <a:srgbClr val="C00000"/>
                </a:solidFill>
              </a:rPr>
              <a:t> </a:t>
            </a:r>
            <a:r>
              <a:rPr lang="en-US" b="1" dirty="0" err="1">
                <a:solidFill>
                  <a:srgbClr val="C00000"/>
                </a:solidFill>
              </a:rPr>
              <a:t>eylemlerine</a:t>
            </a:r>
            <a:r>
              <a:rPr lang="en-US" b="1" dirty="0">
                <a:solidFill>
                  <a:srgbClr val="C00000"/>
                </a:solidFill>
              </a:rPr>
              <a:t> </a:t>
            </a:r>
            <a:r>
              <a:rPr lang="en-US" b="1" dirty="0" err="1">
                <a:solidFill>
                  <a:srgbClr val="C00000"/>
                </a:solidFill>
              </a:rPr>
              <a:t>rağmen</a:t>
            </a:r>
            <a:r>
              <a:rPr lang="en-US" b="1" dirty="0">
                <a:solidFill>
                  <a:srgbClr val="C00000"/>
                </a:solidFill>
              </a:rPr>
              <a:t> </a:t>
            </a:r>
            <a:r>
              <a:rPr lang="en-US" b="1" dirty="0" err="1">
                <a:solidFill>
                  <a:srgbClr val="C00000"/>
                </a:solidFill>
              </a:rPr>
              <a:t>bu</a:t>
            </a:r>
            <a:r>
              <a:rPr lang="en-US" b="1" dirty="0">
                <a:solidFill>
                  <a:srgbClr val="C00000"/>
                </a:solidFill>
              </a:rPr>
              <a:t> </a:t>
            </a:r>
            <a:r>
              <a:rPr lang="en-US" b="1" dirty="0" err="1">
                <a:solidFill>
                  <a:srgbClr val="C00000"/>
                </a:solidFill>
              </a:rPr>
              <a:t>ülkelere</a:t>
            </a:r>
            <a:r>
              <a:rPr lang="en-US" b="1" dirty="0">
                <a:solidFill>
                  <a:srgbClr val="C00000"/>
                </a:solidFill>
              </a:rPr>
              <a:t> </a:t>
            </a:r>
            <a:r>
              <a:rPr lang="en-US" b="1" dirty="0" err="1">
                <a:solidFill>
                  <a:srgbClr val="C00000"/>
                </a:solidFill>
              </a:rPr>
              <a:t>diplomatik</a:t>
            </a:r>
            <a:r>
              <a:rPr lang="en-US" b="1" dirty="0">
                <a:solidFill>
                  <a:srgbClr val="C00000"/>
                </a:solidFill>
              </a:rPr>
              <a:t> </a:t>
            </a:r>
            <a:r>
              <a:rPr lang="en-US" b="1" dirty="0" err="1">
                <a:solidFill>
                  <a:srgbClr val="C00000"/>
                </a:solidFill>
              </a:rPr>
              <a:t>destek</a:t>
            </a:r>
            <a:r>
              <a:rPr lang="en-US" b="1" dirty="0">
                <a:solidFill>
                  <a:srgbClr val="C00000"/>
                </a:solidFill>
              </a:rPr>
              <a:t> </a:t>
            </a:r>
            <a:r>
              <a:rPr lang="en-US" b="1" dirty="0" err="1">
                <a:solidFill>
                  <a:srgbClr val="C00000"/>
                </a:solidFill>
              </a:rPr>
              <a:t>sağlamıştır</a:t>
            </a:r>
            <a:r>
              <a:rPr lang="en-US" b="1" dirty="0">
                <a:solidFill>
                  <a:srgbClr val="C00000"/>
                </a:solidFill>
              </a:rPr>
              <a:t>. </a:t>
            </a:r>
            <a:endParaRPr lang="tr-TR" b="1" dirty="0" smtClean="0">
              <a:solidFill>
                <a:srgbClr val="C00000"/>
              </a:solidFill>
            </a:endParaRPr>
          </a:p>
          <a:p>
            <a:pPr algn="just"/>
            <a:r>
              <a:rPr lang="en-US" b="1" dirty="0" err="1" smtClean="0">
                <a:solidFill>
                  <a:srgbClr val="C00000"/>
                </a:solidFill>
              </a:rPr>
              <a:t>Ayrıca</a:t>
            </a:r>
            <a:r>
              <a:rPr lang="en-US" b="1" dirty="0" smtClean="0">
                <a:solidFill>
                  <a:srgbClr val="C00000"/>
                </a:solidFill>
              </a:rPr>
              <a:t> </a:t>
            </a:r>
            <a:r>
              <a:rPr lang="en-US" b="1" dirty="0" err="1">
                <a:solidFill>
                  <a:srgbClr val="C00000"/>
                </a:solidFill>
              </a:rPr>
              <a:t>baş</a:t>
            </a:r>
            <a:r>
              <a:rPr lang="en-US" b="1" dirty="0">
                <a:solidFill>
                  <a:srgbClr val="C00000"/>
                </a:solidFill>
              </a:rPr>
              <a:t> </a:t>
            </a:r>
            <a:r>
              <a:rPr lang="en-US" b="1" dirty="0" err="1">
                <a:solidFill>
                  <a:srgbClr val="C00000"/>
                </a:solidFill>
              </a:rPr>
              <a:t>müttefiki</a:t>
            </a:r>
            <a:r>
              <a:rPr lang="en-US" b="1" dirty="0">
                <a:solidFill>
                  <a:srgbClr val="C00000"/>
                </a:solidFill>
              </a:rPr>
              <a:t> </a:t>
            </a:r>
            <a:r>
              <a:rPr lang="en-US" b="1" dirty="0" err="1">
                <a:solidFill>
                  <a:srgbClr val="C00000"/>
                </a:solidFill>
              </a:rPr>
              <a:t>Bush’u</a:t>
            </a:r>
            <a:r>
              <a:rPr lang="en-US" b="1" dirty="0">
                <a:solidFill>
                  <a:srgbClr val="C00000"/>
                </a:solidFill>
              </a:rPr>
              <a:t>, </a:t>
            </a:r>
            <a:r>
              <a:rPr lang="en-US" b="1" dirty="0" err="1">
                <a:solidFill>
                  <a:srgbClr val="C00000"/>
                </a:solidFill>
              </a:rPr>
              <a:t>Guantanomo</a:t>
            </a:r>
            <a:r>
              <a:rPr lang="en-US" b="1" dirty="0">
                <a:solidFill>
                  <a:srgbClr val="C00000"/>
                </a:solidFill>
              </a:rPr>
              <a:t> </a:t>
            </a:r>
            <a:r>
              <a:rPr lang="en-US" b="1" dirty="0" err="1">
                <a:solidFill>
                  <a:srgbClr val="C00000"/>
                </a:solidFill>
              </a:rPr>
              <a:t>Körfezi’ndeki</a:t>
            </a:r>
            <a:r>
              <a:rPr lang="en-US" b="1" dirty="0">
                <a:solidFill>
                  <a:srgbClr val="C00000"/>
                </a:solidFill>
              </a:rPr>
              <a:t> </a:t>
            </a:r>
            <a:r>
              <a:rPr lang="en-US" b="1" dirty="0" err="1">
                <a:solidFill>
                  <a:srgbClr val="C00000"/>
                </a:solidFill>
              </a:rPr>
              <a:t>operasyonlarında</a:t>
            </a:r>
            <a:r>
              <a:rPr lang="en-US" b="1" dirty="0">
                <a:solidFill>
                  <a:srgbClr val="C00000"/>
                </a:solidFill>
              </a:rPr>
              <a:t> </a:t>
            </a:r>
            <a:r>
              <a:rPr lang="en-US" b="1" dirty="0" err="1">
                <a:solidFill>
                  <a:srgbClr val="C00000"/>
                </a:solidFill>
              </a:rPr>
              <a:t>olduğu</a:t>
            </a:r>
            <a:r>
              <a:rPr lang="en-US" b="1" dirty="0">
                <a:solidFill>
                  <a:srgbClr val="C00000"/>
                </a:solidFill>
              </a:rPr>
              <a:t> </a:t>
            </a:r>
            <a:r>
              <a:rPr lang="en-US" b="1" dirty="0" err="1">
                <a:solidFill>
                  <a:srgbClr val="C00000"/>
                </a:solidFill>
              </a:rPr>
              <a:t>gibi</a:t>
            </a:r>
            <a:r>
              <a:rPr lang="en-US" b="1" dirty="0">
                <a:solidFill>
                  <a:srgbClr val="C00000"/>
                </a:solidFill>
              </a:rPr>
              <a:t>, </a:t>
            </a:r>
            <a:r>
              <a:rPr lang="en-US" b="1" dirty="0" err="1">
                <a:solidFill>
                  <a:srgbClr val="C00000"/>
                </a:solidFill>
              </a:rPr>
              <a:t>açıkça</a:t>
            </a:r>
            <a:r>
              <a:rPr lang="en-US" b="1" dirty="0">
                <a:solidFill>
                  <a:srgbClr val="C00000"/>
                </a:solidFill>
              </a:rPr>
              <a:t> </a:t>
            </a:r>
            <a:r>
              <a:rPr lang="en-US" b="1" dirty="0" err="1">
                <a:solidFill>
                  <a:srgbClr val="C00000"/>
                </a:solidFill>
              </a:rPr>
              <a:t>insan</a:t>
            </a:r>
            <a:r>
              <a:rPr lang="en-US" b="1" dirty="0">
                <a:solidFill>
                  <a:srgbClr val="C00000"/>
                </a:solidFill>
              </a:rPr>
              <a:t> </a:t>
            </a:r>
            <a:r>
              <a:rPr lang="en-US" b="1" dirty="0" err="1">
                <a:solidFill>
                  <a:srgbClr val="C00000"/>
                </a:solidFill>
              </a:rPr>
              <a:t>haklarını</a:t>
            </a:r>
            <a:r>
              <a:rPr lang="en-US" b="1" dirty="0">
                <a:solidFill>
                  <a:srgbClr val="C00000"/>
                </a:solidFill>
              </a:rPr>
              <a:t> </a:t>
            </a:r>
            <a:r>
              <a:rPr lang="en-US" b="1" dirty="0" err="1">
                <a:solidFill>
                  <a:srgbClr val="C00000"/>
                </a:solidFill>
              </a:rPr>
              <a:t>ihlal</a:t>
            </a:r>
            <a:r>
              <a:rPr lang="en-US" b="1" dirty="0">
                <a:solidFill>
                  <a:srgbClr val="C00000"/>
                </a:solidFill>
              </a:rPr>
              <a:t> </a:t>
            </a:r>
            <a:r>
              <a:rPr lang="en-US" b="1" dirty="0" err="1">
                <a:solidFill>
                  <a:srgbClr val="C00000"/>
                </a:solidFill>
              </a:rPr>
              <a:t>ettiği</a:t>
            </a:r>
            <a:r>
              <a:rPr lang="en-US" b="1" dirty="0">
                <a:solidFill>
                  <a:srgbClr val="C00000"/>
                </a:solidFill>
              </a:rPr>
              <a:t> </a:t>
            </a:r>
            <a:r>
              <a:rPr lang="en-US" b="1" dirty="0" err="1">
                <a:solidFill>
                  <a:srgbClr val="C00000"/>
                </a:solidFill>
              </a:rPr>
              <a:t>durumlarda</a:t>
            </a:r>
            <a:r>
              <a:rPr lang="en-US" b="1" dirty="0">
                <a:solidFill>
                  <a:srgbClr val="C00000"/>
                </a:solidFill>
              </a:rPr>
              <a:t> </a:t>
            </a:r>
            <a:r>
              <a:rPr lang="en-US" b="1" dirty="0" err="1">
                <a:solidFill>
                  <a:srgbClr val="C00000"/>
                </a:solidFill>
              </a:rPr>
              <a:t>dahi</a:t>
            </a:r>
            <a:r>
              <a:rPr lang="en-US" b="1" dirty="0">
                <a:solidFill>
                  <a:srgbClr val="C00000"/>
                </a:solidFill>
              </a:rPr>
              <a:t> </a:t>
            </a:r>
            <a:r>
              <a:rPr lang="en-US" b="1" dirty="0" err="1">
                <a:solidFill>
                  <a:srgbClr val="C00000"/>
                </a:solidFill>
              </a:rPr>
              <a:t>eleştirme</a:t>
            </a:r>
            <a:r>
              <a:rPr lang="en-US" b="1" dirty="0">
                <a:solidFill>
                  <a:srgbClr val="C00000"/>
                </a:solidFill>
              </a:rPr>
              <a:t> </a:t>
            </a:r>
            <a:r>
              <a:rPr lang="en-US" b="1" dirty="0" err="1">
                <a:solidFill>
                  <a:srgbClr val="C00000"/>
                </a:solidFill>
              </a:rPr>
              <a:t>kararlılığını</a:t>
            </a:r>
            <a:r>
              <a:rPr lang="en-US" b="1" dirty="0">
                <a:solidFill>
                  <a:srgbClr val="C00000"/>
                </a:solidFill>
              </a:rPr>
              <a:t> </a:t>
            </a:r>
            <a:r>
              <a:rPr lang="en-US" b="1" dirty="0" err="1">
                <a:solidFill>
                  <a:srgbClr val="C00000"/>
                </a:solidFill>
              </a:rPr>
              <a:t>göstermekte</a:t>
            </a:r>
            <a:r>
              <a:rPr lang="en-US" b="1" dirty="0">
                <a:solidFill>
                  <a:srgbClr val="C00000"/>
                </a:solidFill>
              </a:rPr>
              <a:t> </a:t>
            </a:r>
            <a:r>
              <a:rPr lang="en-US" b="1" dirty="0" err="1" smtClean="0">
                <a:solidFill>
                  <a:srgbClr val="C00000"/>
                </a:solidFill>
              </a:rPr>
              <a:t>zorlanmıştır</a:t>
            </a:r>
            <a:r>
              <a:rPr lang="en-US" b="1" dirty="0" smtClean="0">
                <a:solidFill>
                  <a:srgbClr val="C00000"/>
                </a:solidFill>
              </a:rPr>
              <a:t>.</a:t>
            </a:r>
            <a:endParaRPr lang="tr-TR" b="1" dirty="0" smtClean="0">
              <a:solidFill>
                <a:srgbClr val="C00000"/>
              </a:solidFill>
            </a:endParaRPr>
          </a:p>
          <a:p>
            <a:pPr algn="just"/>
            <a:r>
              <a:rPr lang="en-US" dirty="0" err="1" smtClean="0"/>
              <a:t>Hükümetin</a:t>
            </a:r>
            <a:r>
              <a:rPr lang="en-US" dirty="0" smtClean="0"/>
              <a:t> </a:t>
            </a:r>
            <a:r>
              <a:rPr lang="en-US" dirty="0" err="1"/>
              <a:t>iddiaları</a:t>
            </a:r>
            <a:r>
              <a:rPr lang="en-US" dirty="0"/>
              <a:t> </a:t>
            </a:r>
            <a:r>
              <a:rPr lang="en-US" dirty="0" err="1"/>
              <a:t>ve</a:t>
            </a:r>
            <a:r>
              <a:rPr lang="en-US" dirty="0"/>
              <a:t> </a:t>
            </a:r>
            <a:r>
              <a:rPr lang="en-US" dirty="0" err="1"/>
              <a:t>ortaya</a:t>
            </a:r>
            <a:r>
              <a:rPr lang="en-US" dirty="0"/>
              <a:t> </a:t>
            </a:r>
            <a:r>
              <a:rPr lang="en-US" dirty="0" err="1"/>
              <a:t>koyduğu</a:t>
            </a:r>
            <a:r>
              <a:rPr lang="en-US" dirty="0"/>
              <a:t> </a:t>
            </a:r>
            <a:r>
              <a:rPr lang="en-US" dirty="0" err="1"/>
              <a:t>gerçeklerin</a:t>
            </a:r>
            <a:r>
              <a:rPr lang="en-US" dirty="0"/>
              <a:t> </a:t>
            </a:r>
            <a:r>
              <a:rPr lang="en-US" dirty="0" err="1"/>
              <a:t>oluşturduğu</a:t>
            </a:r>
            <a:r>
              <a:rPr lang="en-US" dirty="0"/>
              <a:t> </a:t>
            </a:r>
            <a:r>
              <a:rPr lang="en-US" dirty="0" err="1"/>
              <a:t>bu</a:t>
            </a:r>
            <a:r>
              <a:rPr lang="en-US" dirty="0"/>
              <a:t> </a:t>
            </a:r>
            <a:r>
              <a:rPr lang="en-US" dirty="0" err="1"/>
              <a:t>tezat</a:t>
            </a:r>
            <a:r>
              <a:rPr lang="en-US" dirty="0"/>
              <a:t>, </a:t>
            </a:r>
            <a:r>
              <a:rPr lang="en-US" dirty="0" err="1"/>
              <a:t>iddia</a:t>
            </a:r>
            <a:r>
              <a:rPr lang="en-US" dirty="0"/>
              <a:t> </a:t>
            </a:r>
            <a:r>
              <a:rPr lang="en-US" dirty="0" err="1"/>
              <a:t>edilenin</a:t>
            </a:r>
            <a:r>
              <a:rPr lang="en-US" dirty="0"/>
              <a:t> </a:t>
            </a:r>
            <a:r>
              <a:rPr lang="en-US" dirty="0" err="1"/>
              <a:t>aksine</a:t>
            </a:r>
            <a:r>
              <a:rPr lang="en-US" dirty="0"/>
              <a:t>, </a:t>
            </a:r>
            <a:r>
              <a:rPr lang="en-US" dirty="0" err="1"/>
              <a:t>etik</a:t>
            </a:r>
            <a:r>
              <a:rPr lang="en-US" dirty="0"/>
              <a:t> </a:t>
            </a:r>
            <a:r>
              <a:rPr lang="en-US" dirty="0" err="1"/>
              <a:t>değerler</a:t>
            </a:r>
            <a:r>
              <a:rPr lang="en-US" dirty="0"/>
              <a:t> </a:t>
            </a:r>
            <a:r>
              <a:rPr lang="en-US" dirty="0" err="1"/>
              <a:t>ile</a:t>
            </a:r>
            <a:r>
              <a:rPr lang="en-US" dirty="0"/>
              <a:t> </a:t>
            </a:r>
            <a:r>
              <a:rPr lang="en-US" dirty="0" err="1"/>
              <a:t>ulusal</a:t>
            </a:r>
            <a:r>
              <a:rPr lang="en-US" dirty="0"/>
              <a:t> </a:t>
            </a:r>
            <a:r>
              <a:rPr lang="en-US" dirty="0" err="1"/>
              <a:t>çıkarların</a:t>
            </a:r>
            <a:r>
              <a:rPr lang="en-US" dirty="0"/>
              <a:t> her zaman </a:t>
            </a:r>
            <a:r>
              <a:rPr lang="en-US" dirty="0" err="1"/>
              <a:t>bir</a:t>
            </a:r>
            <a:r>
              <a:rPr lang="en-US" dirty="0"/>
              <a:t> </a:t>
            </a:r>
            <a:r>
              <a:rPr lang="en-US" dirty="0" err="1"/>
              <a:t>uyum</a:t>
            </a:r>
            <a:r>
              <a:rPr lang="en-US" dirty="0"/>
              <a:t> </a:t>
            </a:r>
            <a:r>
              <a:rPr lang="en-US" dirty="0" err="1"/>
              <a:t>gösteremeyeceğini</a:t>
            </a:r>
            <a:r>
              <a:rPr lang="en-US" dirty="0"/>
              <a:t> </a:t>
            </a:r>
            <a:r>
              <a:rPr lang="en-US" dirty="0" err="1"/>
              <a:t>teyit</a:t>
            </a:r>
            <a:r>
              <a:rPr lang="en-US" dirty="0"/>
              <a:t> </a:t>
            </a:r>
            <a:r>
              <a:rPr lang="en-US" dirty="0" err="1"/>
              <a:t>etmiş</a:t>
            </a:r>
            <a:r>
              <a:rPr lang="en-US" dirty="0"/>
              <a:t> </a:t>
            </a:r>
            <a:r>
              <a:rPr lang="en-US" dirty="0" err="1"/>
              <a:t>ve</a:t>
            </a:r>
            <a:r>
              <a:rPr lang="en-US" dirty="0"/>
              <a:t> Blair </a:t>
            </a:r>
            <a:r>
              <a:rPr lang="en-US" dirty="0" err="1"/>
              <a:t>hükümeti</a:t>
            </a:r>
            <a:r>
              <a:rPr lang="en-US" dirty="0"/>
              <a:t> </a:t>
            </a:r>
            <a:r>
              <a:rPr lang="en-US" dirty="0" err="1"/>
              <a:t>açısından</a:t>
            </a:r>
            <a:r>
              <a:rPr lang="en-US" dirty="0"/>
              <a:t>, </a:t>
            </a:r>
            <a:r>
              <a:rPr lang="en-US" dirty="0" err="1"/>
              <a:t>ulusal</a:t>
            </a:r>
            <a:r>
              <a:rPr lang="en-US" dirty="0"/>
              <a:t> </a:t>
            </a:r>
            <a:r>
              <a:rPr lang="en-US" dirty="0" err="1"/>
              <a:t>çıkarların</a:t>
            </a:r>
            <a:r>
              <a:rPr lang="en-US" dirty="0"/>
              <a:t> </a:t>
            </a:r>
            <a:r>
              <a:rPr lang="en-US" dirty="0" err="1"/>
              <a:t>öncelikli</a:t>
            </a:r>
            <a:r>
              <a:rPr lang="en-US" dirty="0"/>
              <a:t> </a:t>
            </a:r>
            <a:r>
              <a:rPr lang="en-US" dirty="0" err="1"/>
              <a:t>olduğunu</a:t>
            </a:r>
            <a:r>
              <a:rPr lang="en-US" dirty="0"/>
              <a:t>, </a:t>
            </a:r>
            <a:r>
              <a:rPr lang="en-US" dirty="0" err="1"/>
              <a:t>bir</a:t>
            </a:r>
            <a:r>
              <a:rPr lang="en-US" dirty="0"/>
              <a:t> nevi, </a:t>
            </a:r>
            <a:r>
              <a:rPr lang="en-US" dirty="0" err="1"/>
              <a:t>kanıtlamıştır</a:t>
            </a:r>
            <a:r>
              <a:rPr lang="en-US" dirty="0"/>
              <a:t>. </a:t>
            </a:r>
            <a:endParaRPr lang="tr-TR" dirty="0" smtClean="0"/>
          </a:p>
          <a:p>
            <a:pPr algn="just"/>
            <a:r>
              <a:rPr lang="en-US" dirty="0" smtClean="0"/>
              <a:t>Blair </a:t>
            </a:r>
            <a:r>
              <a:rPr lang="en-US" dirty="0" err="1"/>
              <a:t>hükümetinin</a:t>
            </a:r>
            <a:r>
              <a:rPr lang="en-US" dirty="0"/>
              <a:t> </a:t>
            </a:r>
            <a:r>
              <a:rPr lang="en-US" dirty="0" err="1"/>
              <a:t>etik</a:t>
            </a:r>
            <a:r>
              <a:rPr lang="en-US" dirty="0"/>
              <a:t> </a:t>
            </a:r>
            <a:r>
              <a:rPr lang="en-US" dirty="0" err="1"/>
              <a:t>dış</a:t>
            </a:r>
            <a:r>
              <a:rPr lang="en-US" dirty="0"/>
              <a:t> </a:t>
            </a:r>
            <a:r>
              <a:rPr lang="en-US" dirty="0" err="1"/>
              <a:t>politikasının</a:t>
            </a:r>
            <a:r>
              <a:rPr lang="en-US" dirty="0"/>
              <a:t> </a:t>
            </a:r>
            <a:r>
              <a:rPr lang="en-US" dirty="0" err="1"/>
              <a:t>önemli</a:t>
            </a:r>
            <a:r>
              <a:rPr lang="en-US" dirty="0"/>
              <a:t> </a:t>
            </a:r>
            <a:r>
              <a:rPr lang="en-US" dirty="0" err="1"/>
              <a:t>bir</a:t>
            </a:r>
            <a:r>
              <a:rPr lang="en-US" dirty="0"/>
              <a:t> </a:t>
            </a:r>
            <a:r>
              <a:rPr lang="en-US" dirty="0" err="1"/>
              <a:t>karakteri</a:t>
            </a:r>
            <a:r>
              <a:rPr lang="en-US" dirty="0"/>
              <a:t> </a:t>
            </a:r>
            <a:r>
              <a:rPr lang="tr-TR" dirty="0" smtClean="0"/>
              <a:t>de </a:t>
            </a:r>
            <a:r>
              <a:rPr lang="en-US" dirty="0" err="1" smtClean="0"/>
              <a:t>onun</a:t>
            </a:r>
            <a:r>
              <a:rPr lang="en-US" dirty="0" smtClean="0"/>
              <a:t> </a:t>
            </a:r>
            <a:r>
              <a:rPr lang="en-US" dirty="0" err="1"/>
              <a:t>müdahaleci</a:t>
            </a:r>
            <a:r>
              <a:rPr lang="en-US" dirty="0"/>
              <a:t> </a:t>
            </a:r>
            <a:r>
              <a:rPr lang="en-US" dirty="0" err="1"/>
              <a:t>doğası</a:t>
            </a:r>
            <a:r>
              <a:rPr lang="en-US" dirty="0"/>
              <a:t> </a:t>
            </a:r>
            <a:r>
              <a:rPr lang="en-US" dirty="0" err="1"/>
              <a:t>olmuştur</a:t>
            </a:r>
            <a:r>
              <a:rPr lang="en-US" dirty="0"/>
              <a:t>. </a:t>
            </a:r>
            <a:r>
              <a:rPr lang="en-US" dirty="0" err="1"/>
              <a:t>Uluslararası</a:t>
            </a:r>
            <a:r>
              <a:rPr lang="en-US" dirty="0"/>
              <a:t> </a:t>
            </a:r>
            <a:r>
              <a:rPr lang="en-US" dirty="0" err="1"/>
              <a:t>konjonktürü</a:t>
            </a:r>
            <a:r>
              <a:rPr lang="en-US" dirty="0"/>
              <a:t> </a:t>
            </a:r>
            <a:r>
              <a:rPr lang="en-US" dirty="0" err="1"/>
              <a:t>iyi</a:t>
            </a:r>
            <a:r>
              <a:rPr lang="en-US" dirty="0"/>
              <a:t> </a:t>
            </a:r>
            <a:r>
              <a:rPr lang="en-US" dirty="0" err="1"/>
              <a:t>analiz</a:t>
            </a:r>
            <a:r>
              <a:rPr lang="en-US" dirty="0"/>
              <a:t> </a:t>
            </a:r>
            <a:r>
              <a:rPr lang="en-US" dirty="0" err="1"/>
              <a:t>eden</a:t>
            </a:r>
            <a:r>
              <a:rPr lang="en-US" dirty="0"/>
              <a:t> Blair, </a:t>
            </a:r>
            <a:r>
              <a:rPr lang="en-US" dirty="0" err="1"/>
              <a:t>kendisini</a:t>
            </a:r>
            <a:r>
              <a:rPr lang="en-US" dirty="0"/>
              <a:t> </a:t>
            </a:r>
            <a:r>
              <a:rPr lang="en-US" dirty="0" err="1"/>
              <a:t>ve</a:t>
            </a:r>
            <a:r>
              <a:rPr lang="en-US" dirty="0"/>
              <a:t> </a:t>
            </a:r>
            <a:r>
              <a:rPr lang="en-US" dirty="0" err="1"/>
              <a:t>ülkesini</a:t>
            </a:r>
            <a:r>
              <a:rPr lang="en-US" dirty="0"/>
              <a:t> </a:t>
            </a:r>
            <a:r>
              <a:rPr lang="en-US" dirty="0" err="1"/>
              <a:t>küresel</a:t>
            </a:r>
            <a:r>
              <a:rPr lang="en-US" dirty="0"/>
              <a:t> </a:t>
            </a:r>
            <a:r>
              <a:rPr lang="en-US" dirty="0" err="1"/>
              <a:t>bir</a:t>
            </a:r>
            <a:r>
              <a:rPr lang="en-US" dirty="0"/>
              <a:t> </a:t>
            </a:r>
            <a:r>
              <a:rPr lang="en-US" dirty="0" err="1"/>
              <a:t>lider</a:t>
            </a:r>
            <a:r>
              <a:rPr lang="en-US" dirty="0"/>
              <a:t> </a:t>
            </a:r>
            <a:r>
              <a:rPr lang="en-US" dirty="0" err="1"/>
              <a:t>yapabilecek</a:t>
            </a:r>
            <a:r>
              <a:rPr lang="en-US" dirty="0"/>
              <a:t> </a:t>
            </a:r>
            <a:r>
              <a:rPr lang="en-US" dirty="0" err="1"/>
              <a:t>bir</a:t>
            </a:r>
            <a:r>
              <a:rPr lang="en-US" dirty="0"/>
              <a:t> </a:t>
            </a:r>
            <a:r>
              <a:rPr lang="en-US" dirty="0" err="1"/>
              <a:t>fırsatı</a:t>
            </a:r>
            <a:r>
              <a:rPr lang="en-US" dirty="0"/>
              <a:t>, </a:t>
            </a:r>
            <a:r>
              <a:rPr lang="en-US" dirty="0" err="1"/>
              <a:t>dünyanın</a:t>
            </a:r>
            <a:r>
              <a:rPr lang="en-US" dirty="0"/>
              <a:t> </a:t>
            </a:r>
            <a:r>
              <a:rPr lang="en-US" dirty="0" err="1"/>
              <a:t>yanıtını</a:t>
            </a:r>
            <a:r>
              <a:rPr lang="en-US" dirty="0"/>
              <a:t> </a:t>
            </a:r>
            <a:r>
              <a:rPr lang="en-US" dirty="0" err="1"/>
              <a:t>aradığı</a:t>
            </a:r>
            <a:r>
              <a:rPr lang="en-US" dirty="0"/>
              <a:t> </a:t>
            </a:r>
            <a:r>
              <a:rPr lang="en-US" dirty="0" err="1"/>
              <a:t>başka</a:t>
            </a:r>
            <a:r>
              <a:rPr lang="en-US" dirty="0"/>
              <a:t> </a:t>
            </a:r>
            <a:r>
              <a:rPr lang="en-US" dirty="0" err="1"/>
              <a:t>devletlerdeki</a:t>
            </a:r>
            <a:r>
              <a:rPr lang="en-US" dirty="0"/>
              <a:t> </a:t>
            </a:r>
            <a:r>
              <a:rPr lang="en-US" dirty="0" err="1"/>
              <a:t>ağır</a:t>
            </a:r>
            <a:r>
              <a:rPr lang="en-US" dirty="0"/>
              <a:t> </a:t>
            </a:r>
            <a:r>
              <a:rPr lang="en-US" dirty="0" err="1"/>
              <a:t>insan</a:t>
            </a:r>
            <a:r>
              <a:rPr lang="en-US" dirty="0"/>
              <a:t> </a:t>
            </a:r>
            <a:r>
              <a:rPr lang="en-US" dirty="0" err="1"/>
              <a:t>hakları</a:t>
            </a:r>
            <a:r>
              <a:rPr lang="en-US" dirty="0"/>
              <a:t> </a:t>
            </a:r>
            <a:r>
              <a:rPr lang="en-US" dirty="0" err="1"/>
              <a:t>ihlallerine</a:t>
            </a:r>
            <a:r>
              <a:rPr lang="en-US" dirty="0"/>
              <a:t> </a:t>
            </a:r>
            <a:r>
              <a:rPr lang="en-US" dirty="0" err="1"/>
              <a:t>yönelik</a:t>
            </a:r>
            <a:r>
              <a:rPr lang="en-US" dirty="0"/>
              <a:t> ne </a:t>
            </a:r>
            <a:r>
              <a:rPr lang="en-US" dirty="0" err="1"/>
              <a:t>yapılacağı</a:t>
            </a:r>
            <a:r>
              <a:rPr lang="en-US" dirty="0"/>
              <a:t> </a:t>
            </a:r>
            <a:r>
              <a:rPr lang="en-US" dirty="0" err="1"/>
              <a:t>sorusunun</a:t>
            </a:r>
            <a:r>
              <a:rPr lang="en-US" dirty="0"/>
              <a:t> </a:t>
            </a:r>
            <a:r>
              <a:rPr lang="en-US" dirty="0" err="1"/>
              <a:t>cevabınformüle</a:t>
            </a:r>
            <a:r>
              <a:rPr lang="en-US" dirty="0"/>
              <a:t> </a:t>
            </a:r>
            <a:r>
              <a:rPr lang="en-US" dirty="0" err="1"/>
              <a:t>etmeye</a:t>
            </a:r>
            <a:r>
              <a:rPr lang="en-US" dirty="0"/>
              <a:t> </a:t>
            </a:r>
            <a:r>
              <a:rPr lang="en-US" dirty="0" err="1"/>
              <a:t>çalışarak</a:t>
            </a:r>
            <a:r>
              <a:rPr lang="en-US" dirty="0"/>
              <a:t>, </a:t>
            </a:r>
            <a:r>
              <a:rPr lang="en-US" dirty="0" err="1"/>
              <a:t>yakalamak</a:t>
            </a:r>
            <a:r>
              <a:rPr lang="en-US" dirty="0"/>
              <a:t> </a:t>
            </a:r>
            <a:r>
              <a:rPr lang="en-US" dirty="0" err="1"/>
              <a:t>istemiştir</a:t>
            </a:r>
            <a:r>
              <a:rPr lang="en-US" dirty="0"/>
              <a:t>. </a:t>
            </a:r>
            <a:endParaRPr lang="tr-TR" dirty="0" smtClean="0"/>
          </a:p>
          <a:p>
            <a:pPr algn="just"/>
            <a:r>
              <a:rPr lang="en-US" dirty="0" smtClean="0"/>
              <a:t>Bu </a:t>
            </a:r>
            <a:r>
              <a:rPr lang="en-US" dirty="0" err="1"/>
              <a:t>amaçla</a:t>
            </a:r>
            <a:r>
              <a:rPr lang="en-US" dirty="0"/>
              <a:t>, </a:t>
            </a:r>
            <a:r>
              <a:rPr lang="en-US" dirty="0" err="1"/>
              <a:t>Kosova’da</a:t>
            </a:r>
            <a:r>
              <a:rPr lang="en-US" dirty="0"/>
              <a:t> </a:t>
            </a:r>
            <a:r>
              <a:rPr lang="en-US" dirty="0" err="1"/>
              <a:t>Sırp</a:t>
            </a:r>
            <a:r>
              <a:rPr lang="en-US" dirty="0"/>
              <a:t> </a:t>
            </a:r>
            <a:r>
              <a:rPr lang="en-US" dirty="0" err="1"/>
              <a:t>şiddeti</a:t>
            </a:r>
            <a:r>
              <a:rPr lang="en-US" dirty="0"/>
              <a:t> </a:t>
            </a:r>
            <a:r>
              <a:rPr lang="en-US" dirty="0" err="1"/>
              <a:t>sürerken</a:t>
            </a:r>
            <a:r>
              <a:rPr lang="en-US" dirty="0"/>
              <a:t>, 22 Nisan 1999’da, </a:t>
            </a:r>
            <a:r>
              <a:rPr lang="en-US" dirty="0" err="1"/>
              <a:t>soykırım</a:t>
            </a:r>
            <a:r>
              <a:rPr lang="en-US" dirty="0"/>
              <a:t>, </a:t>
            </a:r>
            <a:r>
              <a:rPr lang="en-US" dirty="0" err="1"/>
              <a:t>etnik</a:t>
            </a:r>
            <a:r>
              <a:rPr lang="en-US" dirty="0"/>
              <a:t> </a:t>
            </a:r>
            <a:r>
              <a:rPr lang="en-US" dirty="0" err="1"/>
              <a:t>temizlik</a:t>
            </a:r>
            <a:r>
              <a:rPr lang="en-US" dirty="0"/>
              <a:t> </a:t>
            </a:r>
            <a:r>
              <a:rPr lang="en-US" dirty="0" err="1"/>
              <a:t>gibi</a:t>
            </a:r>
            <a:r>
              <a:rPr lang="en-US" dirty="0"/>
              <a:t> </a:t>
            </a:r>
            <a:r>
              <a:rPr lang="en-US" dirty="0" err="1"/>
              <a:t>ağır</a:t>
            </a:r>
            <a:r>
              <a:rPr lang="en-US" dirty="0"/>
              <a:t> </a:t>
            </a:r>
            <a:r>
              <a:rPr lang="en-US" dirty="0" err="1"/>
              <a:t>insan</a:t>
            </a:r>
            <a:r>
              <a:rPr lang="en-US" dirty="0"/>
              <a:t> </a:t>
            </a:r>
            <a:r>
              <a:rPr lang="en-US" dirty="0" err="1"/>
              <a:t>hakları</a:t>
            </a:r>
            <a:r>
              <a:rPr lang="en-US" dirty="0"/>
              <a:t> </a:t>
            </a:r>
            <a:r>
              <a:rPr lang="en-US" dirty="0" err="1"/>
              <a:t>ihlallerinin</a:t>
            </a:r>
            <a:r>
              <a:rPr lang="en-US" dirty="0"/>
              <a:t> </a:t>
            </a:r>
            <a:r>
              <a:rPr lang="en-US" dirty="0" err="1"/>
              <a:t>söz</a:t>
            </a:r>
            <a:r>
              <a:rPr lang="en-US" dirty="0"/>
              <a:t> </a:t>
            </a:r>
            <a:r>
              <a:rPr lang="en-US" dirty="0" err="1"/>
              <a:t>konusu</a:t>
            </a:r>
            <a:r>
              <a:rPr lang="en-US" dirty="0"/>
              <a:t> </a:t>
            </a:r>
            <a:r>
              <a:rPr lang="en-US" dirty="0" err="1"/>
              <a:t>olduğu</a:t>
            </a:r>
            <a:r>
              <a:rPr lang="en-US" dirty="0"/>
              <a:t> </a:t>
            </a:r>
            <a:r>
              <a:rPr lang="en-US" dirty="0" err="1"/>
              <a:t>bir</a:t>
            </a:r>
            <a:r>
              <a:rPr lang="en-US" dirty="0"/>
              <a:t> </a:t>
            </a:r>
            <a:r>
              <a:rPr lang="en-US" dirty="0" err="1"/>
              <a:t>ülkenin</a:t>
            </a:r>
            <a:r>
              <a:rPr lang="en-US" dirty="0"/>
              <a:t> </a:t>
            </a:r>
            <a:r>
              <a:rPr lang="en-US" dirty="0" err="1"/>
              <a:t>vatandaşlarını</a:t>
            </a:r>
            <a:r>
              <a:rPr lang="en-US" dirty="0"/>
              <a:t> </a:t>
            </a:r>
            <a:r>
              <a:rPr lang="en-US" dirty="0" err="1"/>
              <a:t>kurtarmaya</a:t>
            </a:r>
            <a:r>
              <a:rPr lang="en-US" dirty="0"/>
              <a:t> </a:t>
            </a:r>
            <a:r>
              <a:rPr lang="en-US" dirty="0" err="1"/>
              <a:t>yönelik</a:t>
            </a:r>
            <a:r>
              <a:rPr lang="en-US" dirty="0"/>
              <a:t> </a:t>
            </a:r>
            <a:r>
              <a:rPr lang="en-US" dirty="0" err="1"/>
              <a:t>nerede</a:t>
            </a:r>
            <a:r>
              <a:rPr lang="en-US" dirty="0"/>
              <a:t> </a:t>
            </a:r>
            <a:r>
              <a:rPr lang="en-US" dirty="0" err="1"/>
              <a:t>ve</a:t>
            </a:r>
            <a:r>
              <a:rPr lang="en-US" dirty="0"/>
              <a:t> </a:t>
            </a:r>
            <a:r>
              <a:rPr lang="en-US" dirty="0" err="1"/>
              <a:t>nasıl</a:t>
            </a:r>
            <a:r>
              <a:rPr lang="en-US" dirty="0"/>
              <a:t> </a:t>
            </a:r>
            <a:r>
              <a:rPr lang="en-US" dirty="0" err="1"/>
              <a:t>müdahale</a:t>
            </a:r>
            <a:r>
              <a:rPr lang="en-US" dirty="0"/>
              <a:t> </a:t>
            </a:r>
            <a:r>
              <a:rPr lang="en-US" dirty="0" err="1"/>
              <a:t>edilmesi</a:t>
            </a:r>
            <a:r>
              <a:rPr lang="en-US" dirty="0"/>
              <a:t> </a:t>
            </a:r>
            <a:r>
              <a:rPr lang="en-US" dirty="0" err="1"/>
              <a:t>gerektiği</a:t>
            </a:r>
            <a:r>
              <a:rPr lang="en-US" dirty="0"/>
              <a:t> </a:t>
            </a:r>
            <a:r>
              <a:rPr lang="en-US" dirty="0" err="1"/>
              <a:t>yönünde</a:t>
            </a:r>
            <a:r>
              <a:rPr lang="en-US" dirty="0"/>
              <a:t> </a:t>
            </a:r>
            <a:r>
              <a:rPr lang="en-US" dirty="0" err="1"/>
              <a:t>kriterler</a:t>
            </a:r>
            <a:r>
              <a:rPr lang="en-US" dirty="0"/>
              <a:t> </a:t>
            </a:r>
            <a:r>
              <a:rPr lang="en-US" dirty="0" err="1"/>
              <a:t>sunduğu</a:t>
            </a:r>
            <a:r>
              <a:rPr lang="en-US" dirty="0"/>
              <a:t> </a:t>
            </a:r>
            <a:r>
              <a:rPr lang="en-US" dirty="0" err="1"/>
              <a:t>ünlü</a:t>
            </a:r>
            <a:r>
              <a:rPr lang="en-US" dirty="0"/>
              <a:t> Chicago </a:t>
            </a:r>
            <a:r>
              <a:rPr lang="en-US" dirty="0" err="1"/>
              <a:t>konuşmasını</a:t>
            </a:r>
            <a:r>
              <a:rPr lang="en-US" dirty="0"/>
              <a:t> </a:t>
            </a:r>
            <a:r>
              <a:rPr lang="en-US" dirty="0" err="1"/>
              <a:t>gerçekleştirmiştir</a:t>
            </a:r>
            <a:r>
              <a:rPr lang="en-US" dirty="0"/>
              <a:t>. </a:t>
            </a:r>
            <a:r>
              <a:rPr lang="en-US" dirty="0" err="1"/>
              <a:t>Uluslararası</a:t>
            </a:r>
            <a:r>
              <a:rPr lang="en-US" dirty="0"/>
              <a:t> </a:t>
            </a:r>
            <a:r>
              <a:rPr lang="en-US" dirty="0" err="1"/>
              <a:t>toplum</a:t>
            </a:r>
            <a:r>
              <a:rPr lang="en-US" dirty="0"/>
              <a:t> </a:t>
            </a:r>
            <a:r>
              <a:rPr lang="en-US" dirty="0" err="1"/>
              <a:t>doktrini</a:t>
            </a:r>
            <a:r>
              <a:rPr lang="en-US" dirty="0"/>
              <a:t> </a:t>
            </a:r>
            <a:r>
              <a:rPr lang="en-US" dirty="0" err="1"/>
              <a:t>ya</a:t>
            </a:r>
            <a:r>
              <a:rPr lang="en-US" dirty="0"/>
              <a:t> da Blair </a:t>
            </a:r>
            <a:r>
              <a:rPr lang="en-US" dirty="0" err="1"/>
              <a:t>doktrini</a:t>
            </a:r>
            <a:r>
              <a:rPr lang="en-US" dirty="0"/>
              <a:t> </a:t>
            </a:r>
            <a:r>
              <a:rPr lang="en-US" dirty="0" err="1"/>
              <a:t>olarak</a:t>
            </a:r>
            <a:r>
              <a:rPr lang="en-US" dirty="0"/>
              <a:t> </a:t>
            </a:r>
            <a:r>
              <a:rPr lang="en-US" dirty="0" err="1"/>
              <a:t>adlandırılan</a:t>
            </a:r>
            <a:r>
              <a:rPr lang="en-US" dirty="0"/>
              <a:t> </a:t>
            </a:r>
            <a:r>
              <a:rPr lang="en-US" dirty="0" err="1"/>
              <a:t>bu</a:t>
            </a:r>
            <a:r>
              <a:rPr lang="en-US" dirty="0"/>
              <a:t> </a:t>
            </a:r>
            <a:r>
              <a:rPr lang="en-US" dirty="0" err="1"/>
              <a:t>kriterler</a:t>
            </a:r>
            <a:r>
              <a:rPr lang="en-US" dirty="0"/>
              <a:t>, Blair </a:t>
            </a:r>
            <a:r>
              <a:rPr lang="en-US" dirty="0" err="1"/>
              <a:t>tarafından</a:t>
            </a:r>
            <a:r>
              <a:rPr lang="en-US" dirty="0"/>
              <a:t> </a:t>
            </a:r>
            <a:r>
              <a:rPr lang="en-US" dirty="0" err="1"/>
              <a:t>şu</a:t>
            </a:r>
            <a:r>
              <a:rPr lang="en-US" dirty="0"/>
              <a:t> </a:t>
            </a:r>
            <a:r>
              <a:rPr lang="en-US" dirty="0" err="1"/>
              <a:t>şekilde</a:t>
            </a:r>
            <a:r>
              <a:rPr lang="en-US" dirty="0"/>
              <a:t> </a:t>
            </a:r>
            <a:r>
              <a:rPr lang="en-US" dirty="0" err="1"/>
              <a:t>sıralanmıştır</a:t>
            </a:r>
            <a:r>
              <a:rPr lang="en-US" dirty="0"/>
              <a:t>: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30</a:t>
            </a:fld>
            <a:endParaRPr lang="en-US" dirty="0"/>
          </a:p>
        </p:txBody>
      </p:sp>
    </p:spTree>
    <p:extLst>
      <p:ext uri="{BB962C8B-B14F-4D97-AF65-F5344CB8AC3E}">
        <p14:creationId xmlns:p14="http://schemas.microsoft.com/office/powerpoint/2010/main" val="207859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8311"/>
            <a:ext cx="9601200" cy="1485900"/>
          </a:xfrm>
        </p:spPr>
        <p:txBody>
          <a:bodyPr/>
          <a:lstStyle/>
          <a:p>
            <a:r>
              <a:rPr lang="tr-TR" dirty="0"/>
              <a:t>İNGİLTERENİN ETİK DIŞ POLİTKASI</a:t>
            </a:r>
            <a:endParaRPr lang="en-US" dirty="0"/>
          </a:p>
        </p:txBody>
      </p:sp>
      <p:sp>
        <p:nvSpPr>
          <p:cNvPr id="3" name="Content Placeholder 2"/>
          <p:cNvSpPr>
            <a:spLocks noGrp="1"/>
          </p:cNvSpPr>
          <p:nvPr>
            <p:ph idx="1"/>
          </p:nvPr>
        </p:nvSpPr>
        <p:spPr>
          <a:xfrm>
            <a:off x="1371600" y="1604211"/>
            <a:ext cx="9601200" cy="4263189"/>
          </a:xfrm>
        </p:spPr>
        <p:txBody>
          <a:bodyPr>
            <a:normAutofit lnSpcReduction="10000"/>
          </a:bodyPr>
          <a:lstStyle/>
          <a:p>
            <a:r>
              <a:rPr lang="en-US" dirty="0" err="1"/>
              <a:t>Birincisi</a:t>
            </a:r>
            <a:r>
              <a:rPr lang="en-US" dirty="0"/>
              <a:t>, </a:t>
            </a:r>
            <a:r>
              <a:rPr lang="en-US" dirty="0" err="1"/>
              <a:t>davamızdan</a:t>
            </a:r>
            <a:r>
              <a:rPr lang="en-US" dirty="0"/>
              <a:t> </a:t>
            </a:r>
            <a:r>
              <a:rPr lang="en-US" dirty="0" err="1"/>
              <a:t>emin</a:t>
            </a:r>
            <a:r>
              <a:rPr lang="en-US" dirty="0"/>
              <a:t> </a:t>
            </a:r>
            <a:r>
              <a:rPr lang="en-US" dirty="0" err="1"/>
              <a:t>miyiz</a:t>
            </a:r>
            <a:r>
              <a:rPr lang="en-US" dirty="0"/>
              <a:t>? </a:t>
            </a:r>
            <a:r>
              <a:rPr lang="en-US" dirty="0" err="1"/>
              <a:t>Savaş</a:t>
            </a:r>
            <a:r>
              <a:rPr lang="en-US" dirty="0"/>
              <a:t>, </a:t>
            </a:r>
            <a:r>
              <a:rPr lang="en-US" dirty="0" err="1"/>
              <a:t>insani</a:t>
            </a:r>
            <a:r>
              <a:rPr lang="en-US" dirty="0"/>
              <a:t> </a:t>
            </a:r>
            <a:r>
              <a:rPr lang="en-US" dirty="0" err="1"/>
              <a:t>sıkıntıyı</a:t>
            </a:r>
            <a:r>
              <a:rPr lang="en-US" dirty="0"/>
              <a:t> </a:t>
            </a:r>
            <a:r>
              <a:rPr lang="en-US" dirty="0" err="1"/>
              <a:t>hafifletmek</a:t>
            </a:r>
            <a:r>
              <a:rPr lang="en-US" dirty="0"/>
              <a:t> </a:t>
            </a:r>
            <a:r>
              <a:rPr lang="en-US" dirty="0" err="1"/>
              <a:t>için</a:t>
            </a:r>
            <a:r>
              <a:rPr lang="en-US" dirty="0"/>
              <a:t> </a:t>
            </a:r>
            <a:r>
              <a:rPr lang="en-US" dirty="0" err="1"/>
              <a:t>kusurlu</a:t>
            </a:r>
            <a:r>
              <a:rPr lang="en-US" dirty="0"/>
              <a:t> </a:t>
            </a:r>
            <a:r>
              <a:rPr lang="en-US" dirty="0" err="1"/>
              <a:t>bir</a:t>
            </a:r>
            <a:r>
              <a:rPr lang="en-US" dirty="0"/>
              <a:t> </a:t>
            </a:r>
            <a:r>
              <a:rPr lang="en-US" dirty="0" err="1"/>
              <a:t>araçtır</a:t>
            </a:r>
            <a:r>
              <a:rPr lang="en-US" dirty="0"/>
              <a:t>, </a:t>
            </a:r>
            <a:r>
              <a:rPr lang="en-US" dirty="0" err="1"/>
              <a:t>ancak</a:t>
            </a:r>
            <a:r>
              <a:rPr lang="en-US" dirty="0"/>
              <a:t> </a:t>
            </a:r>
            <a:r>
              <a:rPr lang="en-US" dirty="0" err="1"/>
              <a:t>silahlı</a:t>
            </a:r>
            <a:r>
              <a:rPr lang="en-US" dirty="0"/>
              <a:t> </a:t>
            </a:r>
            <a:r>
              <a:rPr lang="en-US" dirty="0" err="1"/>
              <a:t>kuvvet</a:t>
            </a:r>
            <a:r>
              <a:rPr lang="en-US" dirty="0"/>
              <a:t> </a:t>
            </a:r>
            <a:r>
              <a:rPr lang="en-US" dirty="0" err="1"/>
              <a:t>bazen</a:t>
            </a:r>
            <a:r>
              <a:rPr lang="en-US" dirty="0"/>
              <a:t> </a:t>
            </a:r>
            <a:r>
              <a:rPr lang="en-US" dirty="0" err="1"/>
              <a:t>diktatörlerle</a:t>
            </a:r>
            <a:r>
              <a:rPr lang="en-US" dirty="0"/>
              <a:t> </a:t>
            </a:r>
            <a:r>
              <a:rPr lang="en-US" dirty="0" err="1"/>
              <a:t>başa</a:t>
            </a:r>
            <a:r>
              <a:rPr lang="en-US" dirty="0"/>
              <a:t> </a:t>
            </a:r>
            <a:r>
              <a:rPr lang="en-US" dirty="0" err="1"/>
              <a:t>çıkmanın</a:t>
            </a:r>
            <a:r>
              <a:rPr lang="en-US" dirty="0"/>
              <a:t> </a:t>
            </a:r>
            <a:r>
              <a:rPr lang="en-US" dirty="0" err="1"/>
              <a:t>tek</a:t>
            </a:r>
            <a:r>
              <a:rPr lang="en-US" dirty="0"/>
              <a:t> </a:t>
            </a:r>
            <a:r>
              <a:rPr lang="en-US" dirty="0" err="1"/>
              <a:t>yoludur</a:t>
            </a:r>
            <a:r>
              <a:rPr lang="en-US" dirty="0"/>
              <a:t>. </a:t>
            </a:r>
            <a:endParaRPr lang="tr-TR" dirty="0" smtClean="0"/>
          </a:p>
          <a:p>
            <a:r>
              <a:rPr lang="en-US" dirty="0" err="1" smtClean="0"/>
              <a:t>İkincisi</a:t>
            </a:r>
            <a:r>
              <a:rPr lang="en-US" dirty="0"/>
              <a:t>, </a:t>
            </a:r>
            <a:r>
              <a:rPr lang="en-US" dirty="0" err="1"/>
              <a:t>tüm</a:t>
            </a:r>
            <a:r>
              <a:rPr lang="en-US" dirty="0"/>
              <a:t> </a:t>
            </a:r>
            <a:r>
              <a:rPr lang="en-US" dirty="0" err="1"/>
              <a:t>diplomatik</a:t>
            </a:r>
            <a:r>
              <a:rPr lang="en-US" dirty="0"/>
              <a:t> </a:t>
            </a:r>
            <a:r>
              <a:rPr lang="en-US" dirty="0" err="1"/>
              <a:t>seçenekleri</a:t>
            </a:r>
            <a:r>
              <a:rPr lang="en-US" dirty="0"/>
              <a:t> </a:t>
            </a:r>
            <a:r>
              <a:rPr lang="en-US" dirty="0" err="1"/>
              <a:t>tükettik</a:t>
            </a:r>
            <a:r>
              <a:rPr lang="en-US" dirty="0"/>
              <a:t> mi? </a:t>
            </a:r>
            <a:r>
              <a:rPr lang="en-US" dirty="0" err="1"/>
              <a:t>Kosova</a:t>
            </a:r>
            <a:r>
              <a:rPr lang="en-US" dirty="0"/>
              <a:t> </a:t>
            </a:r>
            <a:r>
              <a:rPr lang="en-US" dirty="0" err="1"/>
              <a:t>örneğinde</a:t>
            </a:r>
            <a:r>
              <a:rPr lang="en-US" dirty="0"/>
              <a:t> </a:t>
            </a:r>
            <a:r>
              <a:rPr lang="en-US" dirty="0" err="1"/>
              <a:t>olduğu</a:t>
            </a:r>
            <a:r>
              <a:rPr lang="en-US" dirty="0"/>
              <a:t> </a:t>
            </a:r>
            <a:r>
              <a:rPr lang="en-US" dirty="0" err="1"/>
              <a:t>gibi</a:t>
            </a:r>
            <a:r>
              <a:rPr lang="en-US" dirty="0"/>
              <a:t> her </a:t>
            </a:r>
            <a:r>
              <a:rPr lang="en-US" dirty="0" err="1"/>
              <a:t>fırsatta</a:t>
            </a:r>
            <a:r>
              <a:rPr lang="en-US" dirty="0"/>
              <a:t> her zaman </a:t>
            </a:r>
            <a:r>
              <a:rPr lang="en-US" dirty="0" err="1"/>
              <a:t>barış</a:t>
            </a:r>
            <a:r>
              <a:rPr lang="en-US" dirty="0"/>
              <a:t> </a:t>
            </a:r>
            <a:r>
              <a:rPr lang="en-US" dirty="0" err="1"/>
              <a:t>vermeliyiz</a:t>
            </a:r>
            <a:r>
              <a:rPr lang="en-US" dirty="0"/>
              <a:t>. </a:t>
            </a:r>
            <a:endParaRPr lang="tr-TR" dirty="0" smtClean="0"/>
          </a:p>
          <a:p>
            <a:r>
              <a:rPr lang="en-US" dirty="0" err="1" smtClean="0"/>
              <a:t>Üçüncüsü</a:t>
            </a:r>
            <a:r>
              <a:rPr lang="en-US" dirty="0"/>
              <a:t>, </a:t>
            </a:r>
            <a:r>
              <a:rPr lang="en-US" dirty="0" err="1"/>
              <a:t>durumun</a:t>
            </a:r>
            <a:r>
              <a:rPr lang="en-US" dirty="0"/>
              <a:t> </a:t>
            </a:r>
            <a:r>
              <a:rPr lang="en-US" dirty="0" err="1"/>
              <a:t>pratik</a:t>
            </a:r>
            <a:r>
              <a:rPr lang="en-US" dirty="0"/>
              <a:t> </a:t>
            </a:r>
            <a:r>
              <a:rPr lang="en-US" dirty="0" err="1"/>
              <a:t>bir</a:t>
            </a:r>
            <a:r>
              <a:rPr lang="en-US" dirty="0"/>
              <a:t> </a:t>
            </a:r>
            <a:r>
              <a:rPr lang="en-US" dirty="0" err="1"/>
              <a:t>değerlendirmesine</a:t>
            </a:r>
            <a:r>
              <a:rPr lang="en-US" dirty="0"/>
              <a:t> </a:t>
            </a:r>
            <a:r>
              <a:rPr lang="en-US" dirty="0" err="1"/>
              <a:t>dayanarak</a:t>
            </a:r>
            <a:r>
              <a:rPr lang="en-US" dirty="0"/>
              <a:t>, </a:t>
            </a:r>
            <a:r>
              <a:rPr lang="en-US" dirty="0" err="1"/>
              <a:t>duyarlı</a:t>
            </a:r>
            <a:r>
              <a:rPr lang="en-US" dirty="0"/>
              <a:t> </a:t>
            </a:r>
            <a:r>
              <a:rPr lang="en-US" dirty="0" err="1"/>
              <a:t>ve</a:t>
            </a:r>
            <a:r>
              <a:rPr lang="en-US" dirty="0"/>
              <a:t> </a:t>
            </a:r>
            <a:r>
              <a:rPr lang="en-US" dirty="0" err="1"/>
              <a:t>ölçülü</a:t>
            </a:r>
            <a:r>
              <a:rPr lang="en-US" dirty="0"/>
              <a:t> </a:t>
            </a:r>
            <a:r>
              <a:rPr lang="en-US" dirty="0" err="1"/>
              <a:t>bir</a:t>
            </a:r>
            <a:r>
              <a:rPr lang="en-US" dirty="0"/>
              <a:t> </a:t>
            </a:r>
            <a:r>
              <a:rPr lang="en-US" dirty="0" err="1"/>
              <a:t>şekilde</a:t>
            </a:r>
            <a:r>
              <a:rPr lang="en-US" dirty="0"/>
              <a:t> </a:t>
            </a:r>
            <a:r>
              <a:rPr lang="en-US" dirty="0" err="1"/>
              <a:t>üstlenebileceğimiz</a:t>
            </a:r>
            <a:r>
              <a:rPr lang="en-US" dirty="0"/>
              <a:t> </a:t>
            </a:r>
            <a:r>
              <a:rPr lang="en-US" dirty="0" err="1"/>
              <a:t>askeri</a:t>
            </a:r>
            <a:r>
              <a:rPr lang="en-US" dirty="0"/>
              <a:t> </a:t>
            </a:r>
            <a:r>
              <a:rPr lang="en-US" dirty="0" err="1"/>
              <a:t>operasyonlar</a:t>
            </a:r>
            <a:r>
              <a:rPr lang="en-US" dirty="0"/>
              <a:t> </a:t>
            </a:r>
            <a:r>
              <a:rPr lang="en-US" dirty="0" err="1"/>
              <a:t>var</a:t>
            </a:r>
            <a:r>
              <a:rPr lang="en-US" dirty="0"/>
              <a:t> </a:t>
            </a:r>
            <a:r>
              <a:rPr lang="en-US" dirty="0" err="1"/>
              <a:t>mı</a:t>
            </a:r>
            <a:r>
              <a:rPr lang="en-US" dirty="0"/>
              <a:t>? </a:t>
            </a:r>
            <a:endParaRPr lang="tr-TR" dirty="0" smtClean="0"/>
          </a:p>
          <a:p>
            <a:r>
              <a:rPr lang="en-US" dirty="0" err="1" smtClean="0"/>
              <a:t>Dördüncü</a:t>
            </a:r>
            <a:r>
              <a:rPr lang="en-US" dirty="0" smtClean="0"/>
              <a:t> </a:t>
            </a:r>
            <a:r>
              <a:rPr lang="en-US" dirty="0" err="1"/>
              <a:t>olarak</a:t>
            </a:r>
            <a:r>
              <a:rPr lang="en-US" dirty="0"/>
              <a:t>, </a:t>
            </a:r>
            <a:r>
              <a:rPr lang="en-US" dirty="0" err="1"/>
              <a:t>uzun</a:t>
            </a:r>
            <a:r>
              <a:rPr lang="en-US" dirty="0"/>
              <a:t> </a:t>
            </a:r>
            <a:r>
              <a:rPr lang="en-US" dirty="0" err="1"/>
              <a:t>vadeye</a:t>
            </a:r>
            <a:r>
              <a:rPr lang="en-US" dirty="0"/>
              <a:t> </a:t>
            </a:r>
            <a:r>
              <a:rPr lang="en-US" dirty="0" err="1"/>
              <a:t>hazır</a:t>
            </a:r>
            <a:r>
              <a:rPr lang="en-US" dirty="0"/>
              <a:t> </a:t>
            </a:r>
            <a:r>
              <a:rPr lang="en-US" dirty="0" err="1"/>
              <a:t>mıyız</a:t>
            </a:r>
            <a:r>
              <a:rPr lang="en-US" dirty="0"/>
              <a:t>? </a:t>
            </a:r>
            <a:r>
              <a:rPr lang="en-US" dirty="0" err="1"/>
              <a:t>Geçmişte</a:t>
            </a:r>
            <a:r>
              <a:rPr lang="en-US" dirty="0"/>
              <a:t> </a:t>
            </a:r>
            <a:r>
              <a:rPr lang="en-US" dirty="0" err="1"/>
              <a:t>çok</a:t>
            </a:r>
            <a:r>
              <a:rPr lang="en-US" dirty="0"/>
              <a:t> </a:t>
            </a:r>
            <a:r>
              <a:rPr lang="en-US" dirty="0" err="1"/>
              <a:t>fazla</a:t>
            </a:r>
            <a:r>
              <a:rPr lang="en-US" dirty="0"/>
              <a:t> </a:t>
            </a:r>
            <a:r>
              <a:rPr lang="en-US" dirty="0" err="1"/>
              <a:t>çıkış</a:t>
            </a:r>
            <a:r>
              <a:rPr lang="en-US" dirty="0"/>
              <a:t> </a:t>
            </a:r>
            <a:r>
              <a:rPr lang="en-US" dirty="0" err="1"/>
              <a:t>stratejisinden</a:t>
            </a:r>
            <a:r>
              <a:rPr lang="en-US" dirty="0"/>
              <a:t> </a:t>
            </a:r>
            <a:r>
              <a:rPr lang="en-US" dirty="0" err="1"/>
              <a:t>bahsettik</a:t>
            </a:r>
            <a:r>
              <a:rPr lang="en-US" dirty="0"/>
              <a:t>. </a:t>
            </a:r>
            <a:r>
              <a:rPr lang="en-US" dirty="0" err="1"/>
              <a:t>Ancak</a:t>
            </a:r>
            <a:r>
              <a:rPr lang="en-US" dirty="0"/>
              <a:t> </a:t>
            </a:r>
            <a:r>
              <a:rPr lang="en-US" dirty="0" err="1"/>
              <a:t>bir</a:t>
            </a:r>
            <a:r>
              <a:rPr lang="en-US" dirty="0"/>
              <a:t> </a:t>
            </a:r>
            <a:r>
              <a:rPr lang="en-US" dirty="0" err="1"/>
              <a:t>taahhütte</a:t>
            </a:r>
            <a:r>
              <a:rPr lang="en-US" dirty="0"/>
              <a:t> </a:t>
            </a:r>
            <a:r>
              <a:rPr lang="en-US" dirty="0" err="1"/>
              <a:t>bulunduktan</a:t>
            </a:r>
            <a:r>
              <a:rPr lang="en-US" dirty="0"/>
              <a:t> </a:t>
            </a:r>
            <a:r>
              <a:rPr lang="en-US" dirty="0" err="1"/>
              <a:t>sonra</a:t>
            </a:r>
            <a:r>
              <a:rPr lang="en-US" dirty="0"/>
              <a:t>, </a:t>
            </a:r>
            <a:r>
              <a:rPr lang="en-US" dirty="0" err="1"/>
              <a:t>savaş</a:t>
            </a:r>
            <a:r>
              <a:rPr lang="en-US" dirty="0"/>
              <a:t> </a:t>
            </a:r>
            <a:r>
              <a:rPr lang="en-US" dirty="0" err="1"/>
              <a:t>bittiğinde</a:t>
            </a:r>
            <a:r>
              <a:rPr lang="en-US" dirty="0"/>
              <a:t> </a:t>
            </a:r>
            <a:r>
              <a:rPr lang="en-US" dirty="0" err="1"/>
              <a:t>basitçe</a:t>
            </a:r>
            <a:r>
              <a:rPr lang="en-US" dirty="0"/>
              <a:t> </a:t>
            </a:r>
            <a:r>
              <a:rPr lang="en-US" dirty="0" err="1"/>
              <a:t>gidemeyiz</a:t>
            </a:r>
            <a:r>
              <a:rPr lang="en-US" dirty="0"/>
              <a:t>; </a:t>
            </a:r>
            <a:r>
              <a:rPr lang="en-US" dirty="0" err="1"/>
              <a:t>ılımlı</a:t>
            </a:r>
            <a:r>
              <a:rPr lang="en-US" dirty="0"/>
              <a:t> </a:t>
            </a:r>
            <a:r>
              <a:rPr lang="en-US" dirty="0" err="1"/>
              <a:t>sayıda</a:t>
            </a:r>
            <a:r>
              <a:rPr lang="en-US" dirty="0"/>
              <a:t> </a:t>
            </a:r>
            <a:r>
              <a:rPr lang="en-US" dirty="0" err="1"/>
              <a:t>askerle</a:t>
            </a:r>
            <a:r>
              <a:rPr lang="en-US" dirty="0"/>
              <a:t> </a:t>
            </a:r>
            <a:r>
              <a:rPr lang="en-US" dirty="0" err="1"/>
              <a:t>kalmak</a:t>
            </a:r>
            <a:r>
              <a:rPr lang="en-US" dirty="0"/>
              <a:t>, </a:t>
            </a:r>
            <a:r>
              <a:rPr lang="en-US" dirty="0" err="1"/>
              <a:t>büyük</a:t>
            </a:r>
            <a:r>
              <a:rPr lang="en-US" dirty="0"/>
              <a:t> </a:t>
            </a:r>
            <a:r>
              <a:rPr lang="en-US" dirty="0" err="1"/>
              <a:t>sayılar</a:t>
            </a:r>
            <a:r>
              <a:rPr lang="en-US" dirty="0"/>
              <a:t> </a:t>
            </a:r>
            <a:r>
              <a:rPr lang="en-US" dirty="0" err="1"/>
              <a:t>ile</a:t>
            </a:r>
            <a:r>
              <a:rPr lang="en-US" dirty="0"/>
              <a:t> </a:t>
            </a:r>
            <a:r>
              <a:rPr lang="en-US" dirty="0" err="1"/>
              <a:t>performansı</a:t>
            </a:r>
            <a:r>
              <a:rPr lang="en-US" dirty="0"/>
              <a:t> </a:t>
            </a:r>
            <a:r>
              <a:rPr lang="en-US" dirty="0" err="1"/>
              <a:t>tekrarlamak</a:t>
            </a:r>
            <a:r>
              <a:rPr lang="en-US" dirty="0"/>
              <a:t> </a:t>
            </a:r>
            <a:r>
              <a:rPr lang="en-US" dirty="0" err="1"/>
              <a:t>için</a:t>
            </a:r>
            <a:r>
              <a:rPr lang="en-US" dirty="0"/>
              <a:t> </a:t>
            </a:r>
            <a:r>
              <a:rPr lang="en-US" dirty="0" err="1"/>
              <a:t>dönmekten</a:t>
            </a:r>
            <a:r>
              <a:rPr lang="en-US" dirty="0"/>
              <a:t> </a:t>
            </a:r>
            <a:r>
              <a:rPr lang="en-US" dirty="0" err="1"/>
              <a:t>daha</a:t>
            </a:r>
            <a:r>
              <a:rPr lang="en-US" dirty="0"/>
              <a:t> </a:t>
            </a:r>
            <a:r>
              <a:rPr lang="en-US" dirty="0" err="1"/>
              <a:t>iyi</a:t>
            </a:r>
            <a:r>
              <a:rPr lang="en-US" dirty="0"/>
              <a:t>. </a:t>
            </a:r>
            <a:endParaRPr lang="tr-TR" dirty="0" smtClean="0"/>
          </a:p>
          <a:p>
            <a:r>
              <a:rPr lang="en-US" dirty="0" smtClean="0"/>
              <a:t>Son </a:t>
            </a:r>
            <a:r>
              <a:rPr lang="en-US" dirty="0" err="1"/>
              <a:t>olarak</a:t>
            </a:r>
            <a:r>
              <a:rPr lang="en-US" dirty="0"/>
              <a:t>, </a:t>
            </a:r>
            <a:r>
              <a:rPr lang="en-US" dirty="0" err="1"/>
              <a:t>ilgili</a:t>
            </a:r>
            <a:r>
              <a:rPr lang="en-US" dirty="0"/>
              <a:t> </a:t>
            </a:r>
            <a:r>
              <a:rPr lang="en-US" dirty="0" err="1"/>
              <a:t>ulusal</a:t>
            </a:r>
            <a:r>
              <a:rPr lang="en-US" dirty="0"/>
              <a:t> </a:t>
            </a:r>
            <a:r>
              <a:rPr lang="en-US" dirty="0" err="1"/>
              <a:t>çıkarlarımız</a:t>
            </a:r>
            <a:r>
              <a:rPr lang="en-US" dirty="0"/>
              <a:t> </a:t>
            </a:r>
            <a:r>
              <a:rPr lang="en-US" dirty="0" err="1"/>
              <a:t>var</a:t>
            </a:r>
            <a:r>
              <a:rPr lang="en-US" dirty="0"/>
              <a:t> </a:t>
            </a:r>
            <a:r>
              <a:rPr lang="en-US" dirty="0" err="1"/>
              <a:t>mı</a:t>
            </a:r>
            <a:r>
              <a:rPr lang="en-US" dirty="0"/>
              <a:t>? </a:t>
            </a:r>
            <a:r>
              <a:rPr lang="en-US" dirty="0" err="1"/>
              <a:t>Kosova’dan</a:t>
            </a:r>
            <a:r>
              <a:rPr lang="en-US" dirty="0"/>
              <a:t> </a:t>
            </a:r>
            <a:r>
              <a:rPr lang="en-US" dirty="0" err="1"/>
              <a:t>etnik</a:t>
            </a:r>
            <a:r>
              <a:rPr lang="en-US" dirty="0"/>
              <a:t> </a:t>
            </a:r>
            <a:r>
              <a:rPr lang="en-US" dirty="0" err="1"/>
              <a:t>Arnavutların</a:t>
            </a:r>
            <a:r>
              <a:rPr lang="en-US" dirty="0"/>
              <a:t> </a:t>
            </a:r>
            <a:r>
              <a:rPr lang="en-US" dirty="0" err="1"/>
              <a:t>toplu</a:t>
            </a:r>
            <a:r>
              <a:rPr lang="en-US" dirty="0"/>
              <a:t> </a:t>
            </a:r>
            <a:r>
              <a:rPr lang="en-US" dirty="0" err="1"/>
              <a:t>kovumu</a:t>
            </a:r>
            <a:r>
              <a:rPr lang="en-US" dirty="0"/>
              <a:t> </a:t>
            </a:r>
            <a:r>
              <a:rPr lang="en-US" dirty="0" err="1"/>
              <a:t>dünyanın</a:t>
            </a:r>
            <a:r>
              <a:rPr lang="en-US" dirty="0"/>
              <a:t> </a:t>
            </a:r>
            <a:r>
              <a:rPr lang="en-US" dirty="0" err="1"/>
              <a:t>geri</a:t>
            </a:r>
            <a:r>
              <a:rPr lang="en-US" dirty="0"/>
              <a:t> </a:t>
            </a:r>
            <a:r>
              <a:rPr lang="en-US" dirty="0" err="1"/>
              <a:t>kalanının</a:t>
            </a:r>
            <a:r>
              <a:rPr lang="en-US" dirty="0"/>
              <a:t> </a:t>
            </a:r>
            <a:r>
              <a:rPr lang="en-US" dirty="0" err="1"/>
              <a:t>dikkatini</a:t>
            </a:r>
            <a:r>
              <a:rPr lang="en-US" dirty="0"/>
              <a:t> </a:t>
            </a:r>
            <a:r>
              <a:rPr lang="en-US" dirty="0" err="1"/>
              <a:t>talep</a:t>
            </a:r>
            <a:r>
              <a:rPr lang="en-US" dirty="0"/>
              <a:t> </a:t>
            </a:r>
            <a:r>
              <a:rPr lang="en-US" dirty="0" err="1"/>
              <a:t>etti</a:t>
            </a:r>
            <a:r>
              <a:rPr lang="en-US" dirty="0"/>
              <a:t>. </a:t>
            </a:r>
            <a:r>
              <a:rPr lang="en-US" dirty="0" err="1"/>
              <a:t>Ancak</a:t>
            </a:r>
            <a:r>
              <a:rPr lang="en-US" dirty="0"/>
              <a:t> </a:t>
            </a:r>
            <a:r>
              <a:rPr lang="en-US" dirty="0" err="1"/>
              <a:t>bunun</a:t>
            </a:r>
            <a:r>
              <a:rPr lang="en-US" dirty="0"/>
              <a:t> </a:t>
            </a:r>
            <a:r>
              <a:rPr lang="en-US" dirty="0" err="1"/>
              <a:t>Avrupa’nın</a:t>
            </a:r>
            <a:r>
              <a:rPr lang="en-US" dirty="0"/>
              <a:t> </a:t>
            </a:r>
            <a:r>
              <a:rPr lang="en-US" dirty="0" err="1"/>
              <a:t>böyle</a:t>
            </a:r>
            <a:r>
              <a:rPr lang="en-US" dirty="0"/>
              <a:t> </a:t>
            </a:r>
            <a:r>
              <a:rPr lang="en-US" dirty="0" err="1"/>
              <a:t>yanıcı</a:t>
            </a:r>
            <a:r>
              <a:rPr lang="en-US" dirty="0"/>
              <a:t> </a:t>
            </a:r>
            <a:r>
              <a:rPr lang="en-US" dirty="0" err="1"/>
              <a:t>bir</a:t>
            </a:r>
            <a:r>
              <a:rPr lang="en-US" dirty="0"/>
              <a:t> </a:t>
            </a:r>
            <a:r>
              <a:rPr lang="en-US" dirty="0" err="1"/>
              <a:t>bölgesinde</a:t>
            </a:r>
            <a:r>
              <a:rPr lang="en-US" dirty="0"/>
              <a:t> </a:t>
            </a:r>
            <a:r>
              <a:rPr lang="en-US" dirty="0" err="1"/>
              <a:t>gerçekleşiyor</a:t>
            </a:r>
            <a:r>
              <a:rPr lang="en-US" dirty="0"/>
              <a:t> </a:t>
            </a:r>
            <a:r>
              <a:rPr lang="en-US" dirty="0" err="1"/>
              <a:t>olması</a:t>
            </a:r>
            <a:r>
              <a:rPr lang="en-US" dirty="0"/>
              <a:t> </a:t>
            </a:r>
            <a:r>
              <a:rPr lang="en-US" dirty="0" err="1"/>
              <a:t>fark</a:t>
            </a:r>
            <a:r>
              <a:rPr lang="en-US" dirty="0"/>
              <a:t> </a:t>
            </a:r>
            <a:r>
              <a:rPr lang="en-US" dirty="0" err="1" smtClean="0"/>
              <a:t>yaratır</a:t>
            </a:r>
            <a:r>
              <a:rPr lang="en-US" dirty="0" smtClean="0"/>
              <a:t>.</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31</a:t>
            </a:fld>
            <a:endParaRPr lang="en-US" dirty="0"/>
          </a:p>
        </p:txBody>
      </p:sp>
    </p:spTree>
    <p:extLst>
      <p:ext uri="{BB962C8B-B14F-4D97-AF65-F5344CB8AC3E}">
        <p14:creationId xmlns:p14="http://schemas.microsoft.com/office/powerpoint/2010/main" val="1242940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8758"/>
            <a:ext cx="9601200" cy="850231"/>
          </a:xfrm>
        </p:spPr>
        <p:txBody>
          <a:bodyPr/>
          <a:lstStyle/>
          <a:p>
            <a:r>
              <a:rPr lang="tr-TR" dirty="0"/>
              <a:t>İNGİLTERENİN ETİK DIŞ POLİTKASI</a:t>
            </a:r>
            <a:endParaRPr lang="en-US" dirty="0"/>
          </a:p>
        </p:txBody>
      </p:sp>
      <p:sp>
        <p:nvSpPr>
          <p:cNvPr id="3" name="Content Placeholder 2"/>
          <p:cNvSpPr>
            <a:spLocks noGrp="1"/>
          </p:cNvSpPr>
          <p:nvPr>
            <p:ph idx="1"/>
          </p:nvPr>
        </p:nvSpPr>
        <p:spPr>
          <a:xfrm>
            <a:off x="1371600" y="1018674"/>
            <a:ext cx="9601200" cy="4848726"/>
          </a:xfrm>
        </p:spPr>
        <p:txBody>
          <a:bodyPr/>
          <a:lstStyle/>
          <a:p>
            <a:pPr algn="just"/>
            <a:r>
              <a:rPr lang="en-US" dirty="0" err="1"/>
              <a:t>Müdahale</a:t>
            </a:r>
            <a:r>
              <a:rPr lang="en-US" dirty="0"/>
              <a:t> </a:t>
            </a:r>
            <a:r>
              <a:rPr lang="en-US" dirty="0" err="1"/>
              <a:t>etmeme</a:t>
            </a:r>
            <a:r>
              <a:rPr lang="en-US" dirty="0"/>
              <a:t> </a:t>
            </a:r>
            <a:r>
              <a:rPr lang="en-US" dirty="0" err="1"/>
              <a:t>ilkesine</a:t>
            </a:r>
            <a:r>
              <a:rPr lang="en-US" dirty="0"/>
              <a:t>, </a:t>
            </a:r>
            <a:r>
              <a:rPr lang="en-US" dirty="0" err="1"/>
              <a:t>ağır</a:t>
            </a:r>
            <a:r>
              <a:rPr lang="en-US" dirty="0"/>
              <a:t> </a:t>
            </a:r>
            <a:r>
              <a:rPr lang="en-US" dirty="0" err="1"/>
              <a:t>insan</a:t>
            </a:r>
            <a:r>
              <a:rPr lang="en-US" dirty="0"/>
              <a:t> </a:t>
            </a:r>
            <a:r>
              <a:rPr lang="en-US" dirty="0" err="1"/>
              <a:t>hakları</a:t>
            </a:r>
            <a:r>
              <a:rPr lang="en-US" dirty="0"/>
              <a:t> </a:t>
            </a:r>
            <a:r>
              <a:rPr lang="en-US" dirty="0" err="1"/>
              <a:t>ihlalleri</a:t>
            </a:r>
            <a:r>
              <a:rPr lang="en-US" dirty="0"/>
              <a:t> </a:t>
            </a:r>
            <a:r>
              <a:rPr lang="en-US" dirty="0" err="1"/>
              <a:t>söz</a:t>
            </a:r>
            <a:r>
              <a:rPr lang="en-US" dirty="0"/>
              <a:t> </a:t>
            </a:r>
            <a:r>
              <a:rPr lang="en-US" dirty="0" err="1"/>
              <a:t>konusu</a:t>
            </a:r>
            <a:r>
              <a:rPr lang="en-US" dirty="0"/>
              <a:t> </a:t>
            </a:r>
            <a:r>
              <a:rPr lang="en-US" dirty="0" err="1"/>
              <a:t>olduğunda</a:t>
            </a:r>
            <a:r>
              <a:rPr lang="en-US" dirty="0"/>
              <a:t>, </a:t>
            </a:r>
            <a:r>
              <a:rPr lang="en-US" dirty="0" err="1"/>
              <a:t>meydan</a:t>
            </a:r>
            <a:r>
              <a:rPr lang="en-US" dirty="0"/>
              <a:t> </a:t>
            </a:r>
            <a:r>
              <a:rPr lang="en-US" dirty="0" err="1"/>
              <a:t>okuyan</a:t>
            </a:r>
            <a:r>
              <a:rPr lang="en-US" dirty="0"/>
              <a:t> </a:t>
            </a:r>
            <a:r>
              <a:rPr lang="en-US" dirty="0" err="1"/>
              <a:t>bu</a:t>
            </a:r>
            <a:r>
              <a:rPr lang="en-US" dirty="0"/>
              <a:t> </a:t>
            </a:r>
            <a:r>
              <a:rPr lang="en-US" dirty="0" err="1"/>
              <a:t>doktrin</a:t>
            </a:r>
            <a:r>
              <a:rPr lang="en-US" dirty="0"/>
              <a:t>, </a:t>
            </a:r>
            <a:r>
              <a:rPr lang="en-US" dirty="0" err="1"/>
              <a:t>dönemin</a:t>
            </a:r>
            <a:r>
              <a:rPr lang="en-US" dirty="0"/>
              <a:t> </a:t>
            </a:r>
            <a:r>
              <a:rPr lang="en-US" dirty="0" err="1"/>
              <a:t>insani</a:t>
            </a:r>
            <a:r>
              <a:rPr lang="en-US" dirty="0"/>
              <a:t> </a:t>
            </a:r>
            <a:r>
              <a:rPr lang="en-US" dirty="0" err="1"/>
              <a:t>müdahale</a:t>
            </a:r>
            <a:r>
              <a:rPr lang="en-US" dirty="0"/>
              <a:t> </a:t>
            </a:r>
            <a:r>
              <a:rPr lang="en-US" dirty="0" err="1"/>
              <a:t>ile</a:t>
            </a:r>
            <a:r>
              <a:rPr lang="en-US" dirty="0"/>
              <a:t> </a:t>
            </a:r>
            <a:r>
              <a:rPr lang="en-US" dirty="0" err="1"/>
              <a:t>ilgili</a:t>
            </a:r>
            <a:r>
              <a:rPr lang="en-US" dirty="0"/>
              <a:t> </a:t>
            </a:r>
            <a:r>
              <a:rPr lang="en-US" dirty="0" err="1"/>
              <a:t>tartışmalarına</a:t>
            </a:r>
            <a:r>
              <a:rPr lang="en-US" dirty="0"/>
              <a:t> </a:t>
            </a:r>
            <a:r>
              <a:rPr lang="en-US" dirty="0" err="1"/>
              <a:t>yön</a:t>
            </a:r>
            <a:r>
              <a:rPr lang="en-US" dirty="0"/>
              <a:t> </a:t>
            </a:r>
            <a:r>
              <a:rPr lang="en-US" dirty="0" err="1"/>
              <a:t>vermiş</a:t>
            </a:r>
            <a:r>
              <a:rPr lang="en-US" dirty="0"/>
              <a:t> </a:t>
            </a:r>
            <a:r>
              <a:rPr lang="en-US" dirty="0" err="1"/>
              <a:t>ve</a:t>
            </a:r>
            <a:r>
              <a:rPr lang="en-US" dirty="0"/>
              <a:t> ICISS </a:t>
            </a:r>
            <a:r>
              <a:rPr lang="en-US" dirty="0" err="1"/>
              <a:t>tarafından</a:t>
            </a:r>
            <a:r>
              <a:rPr lang="en-US" dirty="0"/>
              <a:t> </a:t>
            </a:r>
            <a:r>
              <a:rPr lang="en-US" dirty="0" err="1"/>
              <a:t>koruma</a:t>
            </a:r>
            <a:r>
              <a:rPr lang="en-US" dirty="0"/>
              <a:t> </a:t>
            </a:r>
            <a:r>
              <a:rPr lang="en-US" dirty="0" err="1"/>
              <a:t>sorumluluğuna</a:t>
            </a:r>
            <a:r>
              <a:rPr lang="en-US" dirty="0"/>
              <a:t> </a:t>
            </a:r>
            <a:r>
              <a:rPr lang="en-US" dirty="0" err="1"/>
              <a:t>yönelik</a:t>
            </a:r>
            <a:r>
              <a:rPr lang="en-US" dirty="0"/>
              <a:t>, </a:t>
            </a:r>
            <a:r>
              <a:rPr lang="en-US" dirty="0" err="1"/>
              <a:t>ileri</a:t>
            </a:r>
            <a:r>
              <a:rPr lang="en-US" dirty="0"/>
              <a:t> </a:t>
            </a:r>
            <a:r>
              <a:rPr lang="en-US" dirty="0" err="1"/>
              <a:t>tarihte</a:t>
            </a:r>
            <a:r>
              <a:rPr lang="en-US" dirty="0"/>
              <a:t>, </a:t>
            </a:r>
            <a:r>
              <a:rPr lang="en-US" dirty="0" err="1"/>
              <a:t>ortaya</a:t>
            </a:r>
            <a:r>
              <a:rPr lang="en-US" dirty="0"/>
              <a:t> </a:t>
            </a:r>
            <a:r>
              <a:rPr lang="en-US" dirty="0" err="1"/>
              <a:t>konan</a:t>
            </a:r>
            <a:r>
              <a:rPr lang="en-US" dirty="0"/>
              <a:t> </a:t>
            </a:r>
            <a:r>
              <a:rPr lang="en-US" dirty="0" err="1"/>
              <a:t>kriterlere</a:t>
            </a:r>
            <a:r>
              <a:rPr lang="en-US" dirty="0"/>
              <a:t> </a:t>
            </a:r>
            <a:r>
              <a:rPr lang="en-US" dirty="0" err="1"/>
              <a:t>oldukça</a:t>
            </a:r>
            <a:r>
              <a:rPr lang="en-US" dirty="0"/>
              <a:t> </a:t>
            </a:r>
            <a:r>
              <a:rPr lang="en-US" dirty="0" err="1"/>
              <a:t>benzerlik</a:t>
            </a:r>
            <a:r>
              <a:rPr lang="en-US" dirty="0"/>
              <a:t> </a:t>
            </a:r>
            <a:r>
              <a:rPr lang="en-US" dirty="0" err="1"/>
              <a:t>göstermiştir</a:t>
            </a:r>
            <a:r>
              <a:rPr lang="en-US" dirty="0"/>
              <a:t>. </a:t>
            </a:r>
            <a:endParaRPr lang="tr-TR" dirty="0" smtClean="0"/>
          </a:p>
          <a:p>
            <a:pPr algn="just"/>
            <a:r>
              <a:rPr lang="en-US" dirty="0" smtClean="0"/>
              <a:t>Bu </a:t>
            </a:r>
            <a:r>
              <a:rPr lang="en-US" dirty="0" err="1"/>
              <a:t>benzerlik</a:t>
            </a:r>
            <a:r>
              <a:rPr lang="en-US" dirty="0"/>
              <a:t>, </a:t>
            </a:r>
            <a:r>
              <a:rPr lang="en-US" dirty="0" err="1"/>
              <a:t>bir</a:t>
            </a:r>
            <a:r>
              <a:rPr lang="en-US" dirty="0"/>
              <a:t> </a:t>
            </a:r>
            <a:r>
              <a:rPr lang="en-US" dirty="0" err="1"/>
              <a:t>anlamda</a:t>
            </a:r>
            <a:r>
              <a:rPr lang="en-US" dirty="0"/>
              <a:t>, </a:t>
            </a:r>
            <a:r>
              <a:rPr lang="en-US" dirty="0" err="1"/>
              <a:t>Blair’ın</a:t>
            </a:r>
            <a:r>
              <a:rPr lang="en-US" dirty="0"/>
              <a:t>, </a:t>
            </a:r>
            <a:r>
              <a:rPr lang="en-US" dirty="0" err="1"/>
              <a:t>insani</a:t>
            </a:r>
            <a:r>
              <a:rPr lang="en-US" dirty="0"/>
              <a:t> </a:t>
            </a:r>
            <a:r>
              <a:rPr lang="en-US" dirty="0" err="1"/>
              <a:t>müdahale</a:t>
            </a:r>
            <a:r>
              <a:rPr lang="en-US" dirty="0"/>
              <a:t> </a:t>
            </a:r>
            <a:r>
              <a:rPr lang="en-US" dirty="0" err="1"/>
              <a:t>anlayışının</a:t>
            </a:r>
            <a:r>
              <a:rPr lang="en-US" dirty="0"/>
              <a:t> </a:t>
            </a:r>
            <a:r>
              <a:rPr lang="en-US" dirty="0" err="1"/>
              <a:t>şekillenmesinde</a:t>
            </a:r>
            <a:r>
              <a:rPr lang="en-US" dirty="0"/>
              <a:t> </a:t>
            </a:r>
            <a:r>
              <a:rPr lang="en-US" dirty="0" err="1"/>
              <a:t>başlangıçta</a:t>
            </a:r>
            <a:r>
              <a:rPr lang="en-US" dirty="0"/>
              <a:t> </a:t>
            </a:r>
            <a:r>
              <a:rPr lang="en-US" dirty="0" err="1"/>
              <a:t>oynadığı</a:t>
            </a:r>
            <a:r>
              <a:rPr lang="en-US" dirty="0"/>
              <a:t> </a:t>
            </a:r>
            <a:r>
              <a:rPr lang="en-US" dirty="0" err="1"/>
              <a:t>öncü</a:t>
            </a:r>
            <a:r>
              <a:rPr lang="en-US" dirty="0"/>
              <a:t> </a:t>
            </a:r>
            <a:r>
              <a:rPr lang="en-US" dirty="0" err="1"/>
              <a:t>rolün</a:t>
            </a:r>
            <a:r>
              <a:rPr lang="en-US" dirty="0"/>
              <a:t> de </a:t>
            </a:r>
            <a:r>
              <a:rPr lang="en-US" dirty="0" err="1"/>
              <a:t>göstergesi</a:t>
            </a:r>
            <a:r>
              <a:rPr lang="en-US" dirty="0"/>
              <a:t> </a:t>
            </a:r>
            <a:r>
              <a:rPr lang="en-US" dirty="0" err="1"/>
              <a:t>olmuştur</a:t>
            </a:r>
            <a:r>
              <a:rPr lang="en-US" dirty="0"/>
              <a:t>. </a:t>
            </a:r>
            <a:endParaRPr lang="tr-TR" dirty="0" smtClean="0"/>
          </a:p>
          <a:p>
            <a:pPr algn="just"/>
            <a:r>
              <a:rPr lang="en-US" dirty="0" err="1" smtClean="0"/>
              <a:t>Ancak</a:t>
            </a:r>
            <a:r>
              <a:rPr lang="en-US" dirty="0" smtClean="0"/>
              <a:t> </a:t>
            </a:r>
            <a:r>
              <a:rPr lang="en-US" dirty="0" err="1"/>
              <a:t>Blair’ın</a:t>
            </a:r>
            <a:r>
              <a:rPr lang="en-US" dirty="0"/>
              <a:t>, </a:t>
            </a:r>
            <a:r>
              <a:rPr lang="en-US" dirty="0" err="1"/>
              <a:t>Kosova</a:t>
            </a:r>
            <a:r>
              <a:rPr lang="en-US" dirty="0"/>
              <a:t> </a:t>
            </a:r>
            <a:r>
              <a:rPr lang="en-US" dirty="0" err="1"/>
              <a:t>için</a:t>
            </a:r>
            <a:r>
              <a:rPr lang="en-US" dirty="0"/>
              <a:t>, “Bu, </a:t>
            </a:r>
            <a:r>
              <a:rPr lang="en-US" dirty="0" err="1"/>
              <a:t>bölgesel</a:t>
            </a:r>
            <a:r>
              <a:rPr lang="en-US" dirty="0"/>
              <a:t> </a:t>
            </a:r>
            <a:r>
              <a:rPr lang="en-US" dirty="0" err="1"/>
              <a:t>emellere</a:t>
            </a:r>
            <a:r>
              <a:rPr lang="en-US" dirty="0"/>
              <a:t> </a:t>
            </a:r>
            <a:r>
              <a:rPr lang="en-US" dirty="0" err="1"/>
              <a:t>değil</a:t>
            </a:r>
            <a:r>
              <a:rPr lang="en-US" dirty="0"/>
              <a:t>, </a:t>
            </a:r>
            <a:r>
              <a:rPr lang="en-US" dirty="0" err="1"/>
              <a:t>değerlere</a:t>
            </a:r>
            <a:r>
              <a:rPr lang="en-US" dirty="0"/>
              <a:t> </a:t>
            </a:r>
            <a:r>
              <a:rPr lang="en-US" dirty="0" err="1"/>
              <a:t>dayalı</a:t>
            </a:r>
            <a:r>
              <a:rPr lang="en-US" dirty="0"/>
              <a:t> </a:t>
            </a:r>
            <a:r>
              <a:rPr lang="en-US" dirty="0" err="1"/>
              <a:t>haklı</a:t>
            </a:r>
            <a:r>
              <a:rPr lang="en-US" dirty="0"/>
              <a:t> </a:t>
            </a:r>
            <a:r>
              <a:rPr lang="en-US" dirty="0" err="1"/>
              <a:t>bir</a:t>
            </a:r>
            <a:r>
              <a:rPr lang="en-US" dirty="0"/>
              <a:t> </a:t>
            </a:r>
            <a:r>
              <a:rPr lang="en-US" dirty="0" err="1"/>
              <a:t>savaştır</a:t>
            </a:r>
            <a:r>
              <a:rPr lang="en-US" dirty="0"/>
              <a:t>.” </a:t>
            </a:r>
            <a:r>
              <a:rPr lang="en-US" dirty="0" err="1"/>
              <a:t>diyerek</a:t>
            </a:r>
            <a:r>
              <a:rPr lang="en-US" dirty="0"/>
              <a:t> </a:t>
            </a:r>
            <a:r>
              <a:rPr lang="en-US" dirty="0" err="1"/>
              <a:t>ortaya</a:t>
            </a:r>
            <a:r>
              <a:rPr lang="en-US" dirty="0"/>
              <a:t> </a:t>
            </a:r>
            <a:r>
              <a:rPr lang="en-US" dirty="0" err="1"/>
              <a:t>koyduğu</a:t>
            </a:r>
            <a:r>
              <a:rPr lang="en-US" dirty="0"/>
              <a:t>, </a:t>
            </a:r>
            <a:r>
              <a:rPr lang="en-US" dirty="0" err="1"/>
              <a:t>etik</a:t>
            </a:r>
            <a:r>
              <a:rPr lang="en-US" dirty="0"/>
              <a:t> </a:t>
            </a:r>
            <a:r>
              <a:rPr lang="en-US" dirty="0" err="1"/>
              <a:t>değerlere</a:t>
            </a:r>
            <a:r>
              <a:rPr lang="en-US" dirty="0"/>
              <a:t> </a:t>
            </a:r>
            <a:r>
              <a:rPr lang="en-US" dirty="0" err="1"/>
              <a:t>dayalı</a:t>
            </a:r>
            <a:r>
              <a:rPr lang="en-US" dirty="0"/>
              <a:t> </a:t>
            </a:r>
            <a:r>
              <a:rPr lang="en-US" dirty="0" err="1"/>
              <a:t>bu</a:t>
            </a:r>
            <a:r>
              <a:rPr lang="en-US" dirty="0"/>
              <a:t> </a:t>
            </a:r>
            <a:r>
              <a:rPr lang="en-US" dirty="0" err="1"/>
              <a:t>müdahale</a:t>
            </a:r>
            <a:r>
              <a:rPr lang="en-US" dirty="0"/>
              <a:t> </a:t>
            </a:r>
            <a:r>
              <a:rPr lang="en-US" dirty="0" err="1"/>
              <a:t>anlayışını</a:t>
            </a:r>
            <a:r>
              <a:rPr lang="en-US" dirty="0"/>
              <a:t> </a:t>
            </a:r>
            <a:r>
              <a:rPr lang="en-US" dirty="0" err="1"/>
              <a:t>sürdürmesi</a:t>
            </a:r>
            <a:r>
              <a:rPr lang="en-US" dirty="0"/>
              <a:t>, 9/11 </a:t>
            </a:r>
            <a:r>
              <a:rPr lang="en-US" dirty="0" err="1"/>
              <a:t>sonrası</a:t>
            </a:r>
            <a:r>
              <a:rPr lang="en-US" dirty="0"/>
              <a:t> </a:t>
            </a:r>
            <a:r>
              <a:rPr lang="en-US" dirty="0" err="1"/>
              <a:t>dönemde</a:t>
            </a:r>
            <a:r>
              <a:rPr lang="en-US" dirty="0"/>
              <a:t>, </a:t>
            </a:r>
            <a:r>
              <a:rPr lang="en-US" dirty="0" err="1"/>
              <a:t>kendi</a:t>
            </a:r>
            <a:r>
              <a:rPr lang="en-US" dirty="0"/>
              <a:t> </a:t>
            </a:r>
            <a:r>
              <a:rPr lang="en-US" dirty="0" err="1"/>
              <a:t>ilkelerini</a:t>
            </a:r>
            <a:r>
              <a:rPr lang="en-US" dirty="0"/>
              <a:t> </a:t>
            </a:r>
            <a:r>
              <a:rPr lang="en-US" dirty="0" err="1"/>
              <a:t>uygulamada</a:t>
            </a:r>
            <a:r>
              <a:rPr lang="en-US" dirty="0"/>
              <a:t> </a:t>
            </a:r>
            <a:r>
              <a:rPr lang="en-US" dirty="0" err="1"/>
              <a:t>gösterdiği</a:t>
            </a:r>
            <a:r>
              <a:rPr lang="en-US" dirty="0"/>
              <a:t> </a:t>
            </a:r>
            <a:r>
              <a:rPr lang="en-US" dirty="0" err="1"/>
              <a:t>başarısızlık</a:t>
            </a:r>
            <a:r>
              <a:rPr lang="en-US" dirty="0"/>
              <a:t> </a:t>
            </a:r>
            <a:r>
              <a:rPr lang="en-US" dirty="0" err="1"/>
              <a:t>ile</a:t>
            </a:r>
            <a:r>
              <a:rPr lang="en-US" dirty="0"/>
              <a:t> </a:t>
            </a:r>
            <a:r>
              <a:rPr lang="en-US" dirty="0" err="1"/>
              <a:t>zorlaşmış</a:t>
            </a:r>
            <a:r>
              <a:rPr lang="en-US" dirty="0"/>
              <a:t> </a:t>
            </a:r>
            <a:r>
              <a:rPr lang="en-US" dirty="0" err="1"/>
              <a:t>ve</a:t>
            </a:r>
            <a:r>
              <a:rPr lang="en-US" dirty="0"/>
              <a:t> </a:t>
            </a:r>
            <a:r>
              <a:rPr lang="en-US" dirty="0" err="1"/>
              <a:t>yarattığı</a:t>
            </a:r>
            <a:r>
              <a:rPr lang="en-US" dirty="0"/>
              <a:t> </a:t>
            </a:r>
            <a:r>
              <a:rPr lang="en-US" dirty="0" err="1"/>
              <a:t>olumlu</a:t>
            </a:r>
            <a:r>
              <a:rPr lang="en-US" dirty="0"/>
              <a:t> </a:t>
            </a:r>
            <a:r>
              <a:rPr lang="en-US" dirty="0" err="1"/>
              <a:t>imaj</a:t>
            </a:r>
            <a:r>
              <a:rPr lang="en-US" dirty="0"/>
              <a:t> </a:t>
            </a:r>
            <a:r>
              <a:rPr lang="en-US" dirty="0" err="1"/>
              <a:t>giderek</a:t>
            </a:r>
            <a:r>
              <a:rPr lang="en-US" dirty="0"/>
              <a:t> </a:t>
            </a:r>
            <a:r>
              <a:rPr lang="en-US" dirty="0" err="1"/>
              <a:t>tersine</a:t>
            </a:r>
            <a:r>
              <a:rPr lang="en-US" dirty="0"/>
              <a:t> </a:t>
            </a:r>
            <a:r>
              <a:rPr lang="en-US" dirty="0" err="1"/>
              <a:t>dönmüştür</a:t>
            </a:r>
            <a:r>
              <a:rPr lang="en-US" dirty="0"/>
              <a:t>. </a:t>
            </a:r>
            <a:r>
              <a:rPr lang="en-US" dirty="0" err="1"/>
              <a:t>Esasen</a:t>
            </a:r>
            <a:r>
              <a:rPr lang="en-US" dirty="0"/>
              <a:t>, Blair </a:t>
            </a:r>
            <a:r>
              <a:rPr lang="en-US" dirty="0" err="1"/>
              <a:t>doktrini</a:t>
            </a:r>
            <a:r>
              <a:rPr lang="en-US" dirty="0"/>
              <a:t> </a:t>
            </a:r>
            <a:r>
              <a:rPr lang="en-US" dirty="0" err="1"/>
              <a:t>ile</a:t>
            </a:r>
            <a:r>
              <a:rPr lang="en-US" dirty="0"/>
              <a:t> </a:t>
            </a:r>
            <a:r>
              <a:rPr lang="en-US" dirty="0" err="1"/>
              <a:t>başlayan</a:t>
            </a:r>
            <a:r>
              <a:rPr lang="en-US" dirty="0"/>
              <a:t> </a:t>
            </a:r>
            <a:r>
              <a:rPr lang="en-US" dirty="0" err="1"/>
              <a:t>süreçte</a:t>
            </a:r>
            <a:r>
              <a:rPr lang="en-US" dirty="0"/>
              <a:t> </a:t>
            </a:r>
            <a:r>
              <a:rPr lang="en-US" b="1" dirty="0" err="1">
                <a:solidFill>
                  <a:srgbClr val="FF0000"/>
                </a:solidFill>
              </a:rPr>
              <a:t>İngiltere</a:t>
            </a:r>
            <a:r>
              <a:rPr lang="en-US" b="1" dirty="0">
                <a:solidFill>
                  <a:srgbClr val="FF0000"/>
                </a:solidFill>
              </a:rPr>
              <a:t>, 1998’de </a:t>
            </a:r>
            <a:r>
              <a:rPr lang="en-US" b="1" dirty="0" err="1">
                <a:solidFill>
                  <a:srgbClr val="FF0000"/>
                </a:solidFill>
              </a:rPr>
              <a:t>Irak’a</a:t>
            </a:r>
            <a:r>
              <a:rPr lang="en-US" b="1" dirty="0">
                <a:solidFill>
                  <a:srgbClr val="FF0000"/>
                </a:solidFill>
              </a:rPr>
              <a:t> </a:t>
            </a:r>
            <a:r>
              <a:rPr lang="en-US" b="1" dirty="0" err="1">
                <a:solidFill>
                  <a:srgbClr val="FF0000"/>
                </a:solidFill>
              </a:rPr>
              <a:t>yapılan</a:t>
            </a:r>
            <a:r>
              <a:rPr lang="en-US" b="1" dirty="0">
                <a:solidFill>
                  <a:srgbClr val="FF0000"/>
                </a:solidFill>
              </a:rPr>
              <a:t> </a:t>
            </a:r>
            <a:r>
              <a:rPr lang="en-US" b="1" dirty="0" err="1">
                <a:solidFill>
                  <a:srgbClr val="FF0000"/>
                </a:solidFill>
              </a:rPr>
              <a:t>kısa</a:t>
            </a:r>
            <a:r>
              <a:rPr lang="en-US" b="1" dirty="0">
                <a:solidFill>
                  <a:srgbClr val="FF0000"/>
                </a:solidFill>
              </a:rPr>
              <a:t> </a:t>
            </a:r>
            <a:r>
              <a:rPr lang="en-US" b="1" dirty="0" err="1">
                <a:solidFill>
                  <a:srgbClr val="FF0000"/>
                </a:solidFill>
              </a:rPr>
              <a:t>süreli</a:t>
            </a:r>
            <a:r>
              <a:rPr lang="en-US" b="1" dirty="0">
                <a:solidFill>
                  <a:srgbClr val="FF0000"/>
                </a:solidFill>
              </a:rPr>
              <a:t> </a:t>
            </a:r>
            <a:r>
              <a:rPr lang="en-US" b="1" dirty="0" err="1">
                <a:solidFill>
                  <a:srgbClr val="FF0000"/>
                </a:solidFill>
              </a:rPr>
              <a:t>hava</a:t>
            </a:r>
            <a:r>
              <a:rPr lang="en-US" b="1" dirty="0">
                <a:solidFill>
                  <a:srgbClr val="FF0000"/>
                </a:solidFill>
              </a:rPr>
              <a:t> </a:t>
            </a:r>
            <a:r>
              <a:rPr lang="en-US" b="1" dirty="0" err="1">
                <a:solidFill>
                  <a:srgbClr val="FF0000"/>
                </a:solidFill>
              </a:rPr>
              <a:t>bombardımanı</a:t>
            </a:r>
            <a:r>
              <a:rPr lang="en-US" b="1" dirty="0">
                <a:solidFill>
                  <a:srgbClr val="FF0000"/>
                </a:solidFill>
              </a:rPr>
              <a:t> </a:t>
            </a:r>
            <a:r>
              <a:rPr lang="en-US" b="1" dirty="0" err="1">
                <a:solidFill>
                  <a:srgbClr val="FF0000"/>
                </a:solidFill>
              </a:rPr>
              <a:t>hariç</a:t>
            </a:r>
            <a:r>
              <a:rPr lang="en-US" b="1" dirty="0">
                <a:solidFill>
                  <a:srgbClr val="FF0000"/>
                </a:solidFill>
              </a:rPr>
              <a:t>, </a:t>
            </a:r>
            <a:r>
              <a:rPr lang="en-US" b="1" dirty="0" err="1">
                <a:solidFill>
                  <a:srgbClr val="FF0000"/>
                </a:solidFill>
              </a:rPr>
              <a:t>dört</a:t>
            </a:r>
            <a:r>
              <a:rPr lang="en-US" b="1" dirty="0">
                <a:solidFill>
                  <a:srgbClr val="FF0000"/>
                </a:solidFill>
              </a:rPr>
              <a:t> </a:t>
            </a:r>
            <a:r>
              <a:rPr lang="en-US" b="1" dirty="0" err="1">
                <a:solidFill>
                  <a:srgbClr val="FF0000"/>
                </a:solidFill>
              </a:rPr>
              <a:t>askeri</a:t>
            </a:r>
            <a:r>
              <a:rPr lang="en-US" b="1" dirty="0">
                <a:solidFill>
                  <a:srgbClr val="FF0000"/>
                </a:solidFill>
              </a:rPr>
              <a:t> </a:t>
            </a:r>
            <a:r>
              <a:rPr lang="en-US" b="1" dirty="0" err="1">
                <a:solidFill>
                  <a:srgbClr val="FF0000"/>
                </a:solidFill>
              </a:rPr>
              <a:t>müdahaleye</a:t>
            </a:r>
            <a:r>
              <a:rPr lang="en-US" b="1" dirty="0">
                <a:solidFill>
                  <a:srgbClr val="FF0000"/>
                </a:solidFill>
              </a:rPr>
              <a:t> </a:t>
            </a:r>
            <a:r>
              <a:rPr lang="en-US" b="1" dirty="0" err="1">
                <a:solidFill>
                  <a:srgbClr val="FF0000"/>
                </a:solidFill>
              </a:rPr>
              <a:t>katılarak</a:t>
            </a:r>
            <a:r>
              <a:rPr lang="en-US" b="1" dirty="0">
                <a:solidFill>
                  <a:srgbClr val="FF0000"/>
                </a:solidFill>
              </a:rPr>
              <a:t> </a:t>
            </a:r>
            <a:r>
              <a:rPr lang="en-US" b="1" dirty="0" err="1">
                <a:solidFill>
                  <a:srgbClr val="FF0000"/>
                </a:solidFill>
              </a:rPr>
              <a:t>etik</a:t>
            </a:r>
            <a:r>
              <a:rPr lang="en-US" b="1" dirty="0">
                <a:solidFill>
                  <a:srgbClr val="FF0000"/>
                </a:solidFill>
              </a:rPr>
              <a:t> </a:t>
            </a:r>
            <a:r>
              <a:rPr lang="en-US" b="1" dirty="0" err="1">
                <a:solidFill>
                  <a:srgbClr val="FF0000"/>
                </a:solidFill>
              </a:rPr>
              <a:t>dış</a:t>
            </a:r>
            <a:r>
              <a:rPr lang="en-US" b="1" dirty="0">
                <a:solidFill>
                  <a:srgbClr val="FF0000"/>
                </a:solidFill>
              </a:rPr>
              <a:t> </a:t>
            </a:r>
            <a:r>
              <a:rPr lang="en-US" b="1" dirty="0" err="1">
                <a:solidFill>
                  <a:srgbClr val="FF0000"/>
                </a:solidFill>
              </a:rPr>
              <a:t>politikasının</a:t>
            </a:r>
            <a:r>
              <a:rPr lang="en-US" b="1" dirty="0">
                <a:solidFill>
                  <a:srgbClr val="FF0000"/>
                </a:solidFill>
              </a:rPr>
              <a:t> </a:t>
            </a:r>
            <a:r>
              <a:rPr lang="en-US" b="1" dirty="0" err="1">
                <a:solidFill>
                  <a:srgbClr val="FF0000"/>
                </a:solidFill>
              </a:rPr>
              <a:t>müdahaleci</a:t>
            </a:r>
            <a:r>
              <a:rPr lang="en-US" b="1" dirty="0">
                <a:solidFill>
                  <a:srgbClr val="FF0000"/>
                </a:solidFill>
              </a:rPr>
              <a:t> </a:t>
            </a:r>
            <a:r>
              <a:rPr lang="en-US" b="1" dirty="0" err="1">
                <a:solidFill>
                  <a:srgbClr val="FF0000"/>
                </a:solidFill>
              </a:rPr>
              <a:t>yönünü</a:t>
            </a:r>
            <a:r>
              <a:rPr lang="en-US" b="1" dirty="0">
                <a:solidFill>
                  <a:srgbClr val="FF0000"/>
                </a:solidFill>
              </a:rPr>
              <a:t> </a:t>
            </a:r>
            <a:r>
              <a:rPr lang="en-US" b="1" dirty="0" err="1">
                <a:solidFill>
                  <a:srgbClr val="FF0000"/>
                </a:solidFill>
              </a:rPr>
              <a:t>oldukça</a:t>
            </a:r>
            <a:r>
              <a:rPr lang="en-US" b="1" dirty="0">
                <a:solidFill>
                  <a:srgbClr val="FF0000"/>
                </a:solidFill>
              </a:rPr>
              <a:t> </a:t>
            </a:r>
            <a:r>
              <a:rPr lang="en-US" b="1" dirty="0" err="1">
                <a:solidFill>
                  <a:srgbClr val="FF0000"/>
                </a:solidFill>
              </a:rPr>
              <a:t>ortaya</a:t>
            </a:r>
            <a:r>
              <a:rPr lang="en-US" b="1" dirty="0">
                <a:solidFill>
                  <a:srgbClr val="FF0000"/>
                </a:solidFill>
              </a:rPr>
              <a:t> </a:t>
            </a:r>
            <a:r>
              <a:rPr lang="en-US" b="1" dirty="0" err="1">
                <a:solidFill>
                  <a:srgbClr val="FF0000"/>
                </a:solidFill>
              </a:rPr>
              <a:t>çıkarmıştır</a:t>
            </a:r>
            <a:r>
              <a:rPr lang="en-US" b="1" dirty="0">
                <a:solidFill>
                  <a:srgbClr val="FF0000"/>
                </a:solidFill>
              </a:rPr>
              <a:t>.</a:t>
            </a:r>
            <a:r>
              <a:rPr lang="en-US" dirty="0"/>
              <a:t>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32</a:t>
            </a:fld>
            <a:endParaRPr lang="en-US" dirty="0"/>
          </a:p>
        </p:txBody>
      </p:sp>
    </p:spTree>
    <p:extLst>
      <p:ext uri="{BB962C8B-B14F-4D97-AF65-F5344CB8AC3E}">
        <p14:creationId xmlns:p14="http://schemas.microsoft.com/office/powerpoint/2010/main" val="30835818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4114"/>
            <a:ext cx="9601200" cy="1485900"/>
          </a:xfrm>
        </p:spPr>
        <p:txBody>
          <a:bodyPr/>
          <a:lstStyle/>
          <a:p>
            <a:r>
              <a:rPr lang="tr-TR" dirty="0"/>
              <a:t>İNGİLTERENİN ETİK DIŞ POLİTKASI</a:t>
            </a:r>
            <a:endParaRPr lang="en-US" dirty="0"/>
          </a:p>
        </p:txBody>
      </p:sp>
      <p:sp>
        <p:nvSpPr>
          <p:cNvPr id="3" name="Content Placeholder 2"/>
          <p:cNvSpPr>
            <a:spLocks noGrp="1"/>
          </p:cNvSpPr>
          <p:nvPr>
            <p:ph idx="1"/>
          </p:nvPr>
        </p:nvSpPr>
        <p:spPr>
          <a:xfrm>
            <a:off x="1371600" y="1371600"/>
            <a:ext cx="9601200" cy="4495800"/>
          </a:xfrm>
        </p:spPr>
        <p:txBody>
          <a:bodyPr/>
          <a:lstStyle/>
          <a:p>
            <a:pPr algn="just"/>
            <a:r>
              <a:rPr lang="en-US" b="1" dirty="0">
                <a:solidFill>
                  <a:srgbClr val="C00000"/>
                </a:solidFill>
              </a:rPr>
              <a:t>Liberal </a:t>
            </a:r>
            <a:r>
              <a:rPr lang="en-US" b="1" dirty="0" err="1">
                <a:solidFill>
                  <a:srgbClr val="C00000"/>
                </a:solidFill>
              </a:rPr>
              <a:t>bir</a:t>
            </a:r>
            <a:r>
              <a:rPr lang="en-US" b="1" dirty="0">
                <a:solidFill>
                  <a:srgbClr val="C00000"/>
                </a:solidFill>
              </a:rPr>
              <a:t> </a:t>
            </a:r>
            <a:r>
              <a:rPr lang="en-US" b="1" dirty="0" err="1">
                <a:solidFill>
                  <a:srgbClr val="C00000"/>
                </a:solidFill>
              </a:rPr>
              <a:t>müdahalecilik</a:t>
            </a:r>
            <a:r>
              <a:rPr lang="en-US" b="1" dirty="0">
                <a:solidFill>
                  <a:srgbClr val="C00000"/>
                </a:solidFill>
              </a:rPr>
              <a:t> </a:t>
            </a:r>
            <a:r>
              <a:rPr lang="en-US" b="1" dirty="0" err="1">
                <a:solidFill>
                  <a:srgbClr val="C00000"/>
                </a:solidFill>
              </a:rPr>
              <a:t>anlayışı</a:t>
            </a:r>
            <a:r>
              <a:rPr lang="en-US" b="1" dirty="0">
                <a:solidFill>
                  <a:srgbClr val="C00000"/>
                </a:solidFill>
              </a:rPr>
              <a:t> </a:t>
            </a:r>
            <a:r>
              <a:rPr lang="en-US" b="1" dirty="0" err="1">
                <a:solidFill>
                  <a:srgbClr val="C00000"/>
                </a:solidFill>
              </a:rPr>
              <a:t>benimseyen</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bu</a:t>
            </a:r>
            <a:r>
              <a:rPr lang="en-US" b="1" dirty="0">
                <a:solidFill>
                  <a:srgbClr val="C00000"/>
                </a:solidFill>
              </a:rPr>
              <a:t> </a:t>
            </a:r>
            <a:r>
              <a:rPr lang="en-US" b="1" dirty="0" err="1">
                <a:solidFill>
                  <a:srgbClr val="C00000"/>
                </a:solidFill>
              </a:rPr>
              <a:t>doğrultuda</a:t>
            </a:r>
            <a:r>
              <a:rPr lang="en-US" b="1" dirty="0">
                <a:solidFill>
                  <a:srgbClr val="C00000"/>
                </a:solidFill>
              </a:rPr>
              <a:t> </a:t>
            </a:r>
            <a:r>
              <a:rPr lang="en-US" b="1" dirty="0" err="1">
                <a:solidFill>
                  <a:srgbClr val="C00000"/>
                </a:solidFill>
              </a:rPr>
              <a:t>müdahalelerini</a:t>
            </a:r>
            <a:r>
              <a:rPr lang="en-US" b="1" dirty="0">
                <a:solidFill>
                  <a:srgbClr val="C00000"/>
                </a:solidFill>
              </a:rPr>
              <a:t> </a:t>
            </a:r>
            <a:r>
              <a:rPr lang="en-US" b="1" dirty="0" err="1">
                <a:solidFill>
                  <a:srgbClr val="C00000"/>
                </a:solidFill>
              </a:rPr>
              <a:t>ağır</a:t>
            </a:r>
            <a:r>
              <a:rPr lang="en-US" b="1" dirty="0">
                <a:solidFill>
                  <a:srgbClr val="C00000"/>
                </a:solidFill>
              </a:rPr>
              <a:t> </a:t>
            </a:r>
            <a:r>
              <a:rPr lang="en-US" b="1" dirty="0" err="1">
                <a:solidFill>
                  <a:srgbClr val="C00000"/>
                </a:solidFill>
              </a:rPr>
              <a:t>insan</a:t>
            </a:r>
            <a:r>
              <a:rPr lang="en-US" b="1" dirty="0">
                <a:solidFill>
                  <a:srgbClr val="C00000"/>
                </a:solidFill>
              </a:rPr>
              <a:t> </a:t>
            </a:r>
            <a:r>
              <a:rPr lang="en-US" b="1" dirty="0" err="1">
                <a:solidFill>
                  <a:srgbClr val="C00000"/>
                </a:solidFill>
              </a:rPr>
              <a:t>hakları</a:t>
            </a:r>
            <a:r>
              <a:rPr lang="en-US" b="1" dirty="0">
                <a:solidFill>
                  <a:srgbClr val="C00000"/>
                </a:solidFill>
              </a:rPr>
              <a:t> </a:t>
            </a:r>
            <a:r>
              <a:rPr lang="en-US" b="1" dirty="0" err="1">
                <a:solidFill>
                  <a:srgbClr val="C00000"/>
                </a:solidFill>
              </a:rPr>
              <a:t>ihlallerini</a:t>
            </a:r>
            <a:r>
              <a:rPr lang="en-US" b="1" dirty="0">
                <a:solidFill>
                  <a:srgbClr val="C00000"/>
                </a:solidFill>
              </a:rPr>
              <a:t> </a:t>
            </a:r>
            <a:r>
              <a:rPr lang="en-US" b="1" dirty="0" err="1">
                <a:solidFill>
                  <a:srgbClr val="C00000"/>
                </a:solidFill>
              </a:rPr>
              <a:t>önleme</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diktatörle</a:t>
            </a:r>
            <a:r>
              <a:rPr lang="en-US" b="1" dirty="0">
                <a:solidFill>
                  <a:srgbClr val="C00000"/>
                </a:solidFill>
              </a:rPr>
              <a:t> </a:t>
            </a:r>
            <a:r>
              <a:rPr lang="en-US" b="1" dirty="0" err="1">
                <a:solidFill>
                  <a:srgbClr val="C00000"/>
                </a:solidFill>
              </a:rPr>
              <a:t>başa</a:t>
            </a:r>
            <a:r>
              <a:rPr lang="en-US" b="1" dirty="0">
                <a:solidFill>
                  <a:srgbClr val="C00000"/>
                </a:solidFill>
              </a:rPr>
              <a:t> </a:t>
            </a:r>
            <a:r>
              <a:rPr lang="en-US" b="1" dirty="0" err="1">
                <a:solidFill>
                  <a:srgbClr val="C00000"/>
                </a:solidFill>
              </a:rPr>
              <a:t>çıkmanın</a:t>
            </a:r>
            <a:r>
              <a:rPr lang="en-US" b="1" dirty="0">
                <a:solidFill>
                  <a:srgbClr val="C00000"/>
                </a:solidFill>
              </a:rPr>
              <a:t> </a:t>
            </a:r>
            <a:r>
              <a:rPr lang="en-US" b="1" dirty="0" err="1">
                <a:solidFill>
                  <a:srgbClr val="C00000"/>
                </a:solidFill>
              </a:rPr>
              <a:t>bir</a:t>
            </a:r>
            <a:r>
              <a:rPr lang="en-US" b="1" dirty="0">
                <a:solidFill>
                  <a:srgbClr val="C00000"/>
                </a:solidFill>
              </a:rPr>
              <a:t> </a:t>
            </a:r>
            <a:r>
              <a:rPr lang="en-US" b="1" dirty="0" err="1">
                <a:solidFill>
                  <a:srgbClr val="C00000"/>
                </a:solidFill>
              </a:rPr>
              <a:t>yolu</a:t>
            </a:r>
            <a:r>
              <a:rPr lang="en-US" b="1" dirty="0">
                <a:solidFill>
                  <a:srgbClr val="C00000"/>
                </a:solidFill>
              </a:rPr>
              <a:t> </a:t>
            </a:r>
            <a:r>
              <a:rPr lang="en-US" b="1" dirty="0" err="1">
                <a:solidFill>
                  <a:srgbClr val="C00000"/>
                </a:solidFill>
              </a:rPr>
              <a:t>olarak</a:t>
            </a:r>
            <a:r>
              <a:rPr lang="en-US" b="1" dirty="0">
                <a:solidFill>
                  <a:srgbClr val="C00000"/>
                </a:solidFill>
              </a:rPr>
              <a:t> </a:t>
            </a:r>
            <a:r>
              <a:rPr lang="en-US" b="1" dirty="0" err="1">
                <a:solidFill>
                  <a:srgbClr val="C00000"/>
                </a:solidFill>
              </a:rPr>
              <a:t>sunan</a:t>
            </a:r>
            <a:r>
              <a:rPr lang="en-US" b="1" dirty="0">
                <a:solidFill>
                  <a:srgbClr val="C00000"/>
                </a:solidFill>
              </a:rPr>
              <a:t> </a:t>
            </a:r>
            <a:r>
              <a:rPr lang="en-US" b="1" dirty="0" err="1">
                <a:solidFill>
                  <a:srgbClr val="C00000"/>
                </a:solidFill>
              </a:rPr>
              <a:t>başbakan</a:t>
            </a:r>
            <a:r>
              <a:rPr lang="en-US" b="1" dirty="0">
                <a:solidFill>
                  <a:srgbClr val="C00000"/>
                </a:solidFill>
              </a:rPr>
              <a:t>, </a:t>
            </a:r>
            <a:r>
              <a:rPr lang="en-US" b="1" dirty="0" err="1">
                <a:solidFill>
                  <a:srgbClr val="C00000"/>
                </a:solidFill>
              </a:rPr>
              <a:t>aynı</a:t>
            </a:r>
            <a:r>
              <a:rPr lang="en-US" b="1" dirty="0">
                <a:solidFill>
                  <a:srgbClr val="C00000"/>
                </a:solidFill>
              </a:rPr>
              <a:t> </a:t>
            </a:r>
            <a:r>
              <a:rPr lang="en-US" b="1" dirty="0" err="1">
                <a:solidFill>
                  <a:srgbClr val="C00000"/>
                </a:solidFill>
              </a:rPr>
              <a:t>zamanda</a:t>
            </a:r>
            <a:r>
              <a:rPr lang="en-US" b="1" dirty="0">
                <a:solidFill>
                  <a:srgbClr val="C00000"/>
                </a:solidFill>
              </a:rPr>
              <a:t>, </a:t>
            </a:r>
            <a:r>
              <a:rPr lang="en-US" b="1" dirty="0" err="1">
                <a:solidFill>
                  <a:srgbClr val="C00000"/>
                </a:solidFill>
              </a:rPr>
              <a:t>uluslararası</a:t>
            </a:r>
            <a:r>
              <a:rPr lang="en-US" b="1" dirty="0">
                <a:solidFill>
                  <a:srgbClr val="C00000"/>
                </a:solidFill>
              </a:rPr>
              <a:t> </a:t>
            </a:r>
            <a:r>
              <a:rPr lang="en-US" b="1" dirty="0" err="1">
                <a:solidFill>
                  <a:srgbClr val="C00000"/>
                </a:solidFill>
              </a:rPr>
              <a:t>sistemin</a:t>
            </a:r>
            <a:r>
              <a:rPr lang="en-US" b="1" dirty="0">
                <a:solidFill>
                  <a:srgbClr val="C00000"/>
                </a:solidFill>
              </a:rPr>
              <a:t> </a:t>
            </a:r>
            <a:r>
              <a:rPr lang="en-US" b="1" dirty="0" err="1">
                <a:solidFill>
                  <a:srgbClr val="C00000"/>
                </a:solidFill>
              </a:rPr>
              <a:t>gerçeklerinden</a:t>
            </a:r>
            <a:r>
              <a:rPr lang="en-US" b="1" dirty="0">
                <a:solidFill>
                  <a:srgbClr val="C00000"/>
                </a:solidFill>
              </a:rPr>
              <a:t> de </a:t>
            </a:r>
            <a:r>
              <a:rPr lang="en-US" b="1" dirty="0" err="1">
                <a:solidFill>
                  <a:srgbClr val="C00000"/>
                </a:solidFill>
              </a:rPr>
              <a:t>kopmamıştır</a:t>
            </a:r>
            <a:r>
              <a:rPr lang="en-US" b="1" dirty="0">
                <a:solidFill>
                  <a:srgbClr val="C00000"/>
                </a:solidFill>
              </a:rPr>
              <a:t>.“</a:t>
            </a:r>
            <a:r>
              <a:rPr lang="en-US" b="1" dirty="0" err="1">
                <a:solidFill>
                  <a:srgbClr val="C00000"/>
                </a:solidFill>
              </a:rPr>
              <a:t>Dünyanın</a:t>
            </a:r>
            <a:r>
              <a:rPr lang="en-US" b="1" dirty="0">
                <a:solidFill>
                  <a:srgbClr val="C00000"/>
                </a:solidFill>
              </a:rPr>
              <a:t> </a:t>
            </a:r>
            <a:r>
              <a:rPr lang="en-US" b="1" dirty="0" err="1">
                <a:solidFill>
                  <a:srgbClr val="C00000"/>
                </a:solidFill>
              </a:rPr>
              <a:t>bütün</a:t>
            </a:r>
            <a:r>
              <a:rPr lang="en-US" b="1" dirty="0">
                <a:solidFill>
                  <a:srgbClr val="C00000"/>
                </a:solidFill>
              </a:rPr>
              <a:t> </a:t>
            </a:r>
            <a:r>
              <a:rPr lang="en-US" b="1" dirty="0" err="1">
                <a:solidFill>
                  <a:srgbClr val="C00000"/>
                </a:solidFill>
              </a:rPr>
              <a:t>yanlışları</a:t>
            </a:r>
            <a:r>
              <a:rPr lang="en-US" b="1" dirty="0">
                <a:solidFill>
                  <a:srgbClr val="C00000"/>
                </a:solidFill>
              </a:rPr>
              <a:t> </a:t>
            </a:r>
            <a:r>
              <a:rPr lang="en-US" b="1" dirty="0" err="1">
                <a:solidFill>
                  <a:srgbClr val="C00000"/>
                </a:solidFill>
              </a:rPr>
              <a:t>düzeltilemez</a:t>
            </a:r>
            <a:r>
              <a:rPr lang="en-US" b="1" dirty="0">
                <a:solidFill>
                  <a:srgbClr val="C00000"/>
                </a:solidFill>
              </a:rPr>
              <a:t>, </a:t>
            </a:r>
            <a:r>
              <a:rPr lang="en-US" b="1" dirty="0" err="1">
                <a:solidFill>
                  <a:srgbClr val="C00000"/>
                </a:solidFill>
              </a:rPr>
              <a:t>ama</a:t>
            </a:r>
            <a:r>
              <a:rPr lang="en-US" b="1" dirty="0">
                <a:solidFill>
                  <a:srgbClr val="C00000"/>
                </a:solidFill>
              </a:rPr>
              <a:t> </a:t>
            </a:r>
            <a:r>
              <a:rPr lang="en-US" b="1" dirty="0" err="1">
                <a:solidFill>
                  <a:srgbClr val="C00000"/>
                </a:solidFill>
              </a:rPr>
              <a:t>bozukluğun</a:t>
            </a:r>
            <a:r>
              <a:rPr lang="en-US" b="1" dirty="0">
                <a:solidFill>
                  <a:srgbClr val="C00000"/>
                </a:solidFill>
              </a:rPr>
              <a:t> </a:t>
            </a:r>
            <a:r>
              <a:rPr lang="en-US" b="1" dirty="0" err="1">
                <a:solidFill>
                  <a:srgbClr val="C00000"/>
                </a:solidFill>
              </a:rPr>
              <a:t>hepimizi</a:t>
            </a:r>
            <a:r>
              <a:rPr lang="en-US" b="1" dirty="0">
                <a:solidFill>
                  <a:srgbClr val="C00000"/>
                </a:solidFill>
              </a:rPr>
              <a:t> </a:t>
            </a:r>
            <a:r>
              <a:rPr lang="en-US" b="1" dirty="0" err="1">
                <a:solidFill>
                  <a:srgbClr val="C00000"/>
                </a:solidFill>
              </a:rPr>
              <a:t>tehdit</a:t>
            </a:r>
            <a:r>
              <a:rPr lang="en-US" b="1" dirty="0">
                <a:solidFill>
                  <a:srgbClr val="C00000"/>
                </a:solidFill>
              </a:rPr>
              <a:t> </a:t>
            </a:r>
            <a:r>
              <a:rPr lang="en-US" b="1" dirty="0" err="1">
                <a:solidFill>
                  <a:srgbClr val="C00000"/>
                </a:solidFill>
              </a:rPr>
              <a:t>ettiği</a:t>
            </a:r>
            <a:r>
              <a:rPr lang="en-US" b="1" dirty="0">
                <a:solidFill>
                  <a:srgbClr val="C00000"/>
                </a:solidFill>
              </a:rPr>
              <a:t> </a:t>
            </a:r>
            <a:r>
              <a:rPr lang="en-US" b="1" dirty="0" err="1">
                <a:solidFill>
                  <a:srgbClr val="C00000"/>
                </a:solidFill>
              </a:rPr>
              <a:t>yerde</a:t>
            </a:r>
            <a:r>
              <a:rPr lang="en-US" b="1" dirty="0">
                <a:solidFill>
                  <a:srgbClr val="C00000"/>
                </a:solidFill>
              </a:rPr>
              <a:t> </a:t>
            </a:r>
            <a:r>
              <a:rPr lang="en-US" b="1" dirty="0" err="1">
                <a:solidFill>
                  <a:srgbClr val="C00000"/>
                </a:solidFill>
              </a:rPr>
              <a:t>harekete</a:t>
            </a:r>
            <a:r>
              <a:rPr lang="en-US" b="1" dirty="0">
                <a:solidFill>
                  <a:srgbClr val="C00000"/>
                </a:solidFill>
              </a:rPr>
              <a:t> </a:t>
            </a:r>
            <a:r>
              <a:rPr lang="en-US" b="1" dirty="0" err="1">
                <a:solidFill>
                  <a:srgbClr val="C00000"/>
                </a:solidFill>
              </a:rPr>
              <a:t>geçmeliyiz</a:t>
            </a:r>
            <a:r>
              <a:rPr lang="en-US" b="1" dirty="0">
                <a:solidFill>
                  <a:srgbClr val="C00000"/>
                </a:solidFill>
              </a:rPr>
              <a:t>.” </a:t>
            </a:r>
            <a:r>
              <a:rPr lang="en-US" b="1" dirty="0" err="1">
                <a:solidFill>
                  <a:srgbClr val="C00000"/>
                </a:solidFill>
              </a:rPr>
              <a:t>diyerek</a:t>
            </a:r>
            <a:r>
              <a:rPr lang="en-US" b="1" dirty="0">
                <a:solidFill>
                  <a:srgbClr val="C00000"/>
                </a:solidFill>
              </a:rPr>
              <a:t> her zaman, her </a:t>
            </a:r>
            <a:r>
              <a:rPr lang="en-US" b="1" dirty="0" err="1">
                <a:solidFill>
                  <a:srgbClr val="C00000"/>
                </a:solidFill>
              </a:rPr>
              <a:t>duruma</a:t>
            </a:r>
            <a:r>
              <a:rPr lang="en-US" b="1" dirty="0">
                <a:solidFill>
                  <a:srgbClr val="C00000"/>
                </a:solidFill>
              </a:rPr>
              <a:t> </a:t>
            </a:r>
            <a:r>
              <a:rPr lang="en-US" b="1" dirty="0" err="1">
                <a:solidFill>
                  <a:srgbClr val="C00000"/>
                </a:solidFill>
              </a:rPr>
              <a:t>yönelik</a:t>
            </a:r>
            <a:r>
              <a:rPr lang="en-US" b="1" dirty="0">
                <a:solidFill>
                  <a:srgbClr val="C00000"/>
                </a:solidFill>
              </a:rPr>
              <a:t> </a:t>
            </a:r>
            <a:r>
              <a:rPr lang="en-US" b="1" dirty="0" err="1">
                <a:solidFill>
                  <a:srgbClr val="C00000"/>
                </a:solidFill>
              </a:rPr>
              <a:t>müdahale</a:t>
            </a:r>
            <a:r>
              <a:rPr lang="en-US" b="1" dirty="0">
                <a:solidFill>
                  <a:srgbClr val="C00000"/>
                </a:solidFill>
              </a:rPr>
              <a:t> </a:t>
            </a:r>
            <a:r>
              <a:rPr lang="en-US" b="1" dirty="0" err="1">
                <a:solidFill>
                  <a:srgbClr val="C00000"/>
                </a:solidFill>
              </a:rPr>
              <a:t>etmelerinin</a:t>
            </a:r>
            <a:r>
              <a:rPr lang="en-US" b="1" dirty="0">
                <a:solidFill>
                  <a:srgbClr val="C00000"/>
                </a:solidFill>
              </a:rPr>
              <a:t> </a:t>
            </a:r>
            <a:r>
              <a:rPr lang="en-US" b="1" dirty="0" err="1">
                <a:solidFill>
                  <a:srgbClr val="C00000"/>
                </a:solidFill>
              </a:rPr>
              <a:t>pratik</a:t>
            </a:r>
            <a:r>
              <a:rPr lang="en-US" b="1" dirty="0">
                <a:solidFill>
                  <a:srgbClr val="C00000"/>
                </a:solidFill>
              </a:rPr>
              <a:t> </a:t>
            </a:r>
            <a:r>
              <a:rPr lang="en-US" b="1" dirty="0" err="1">
                <a:solidFill>
                  <a:srgbClr val="C00000"/>
                </a:solidFill>
              </a:rPr>
              <a:t>imkansızlığını</a:t>
            </a:r>
            <a:r>
              <a:rPr lang="en-US" b="1" dirty="0">
                <a:solidFill>
                  <a:srgbClr val="C00000"/>
                </a:solidFill>
              </a:rPr>
              <a:t> da </a:t>
            </a:r>
            <a:r>
              <a:rPr lang="en-US" b="1" dirty="0" err="1">
                <a:solidFill>
                  <a:srgbClr val="C00000"/>
                </a:solidFill>
              </a:rPr>
              <a:t>ortaya</a:t>
            </a:r>
            <a:r>
              <a:rPr lang="en-US" b="1" dirty="0">
                <a:solidFill>
                  <a:srgbClr val="C00000"/>
                </a:solidFill>
              </a:rPr>
              <a:t> </a:t>
            </a:r>
            <a:r>
              <a:rPr lang="en-US" b="1" dirty="0" err="1">
                <a:solidFill>
                  <a:srgbClr val="C00000"/>
                </a:solidFill>
              </a:rPr>
              <a:t>koymuştur</a:t>
            </a:r>
            <a:r>
              <a:rPr lang="en-US" b="1" dirty="0" smtClean="0">
                <a:solidFill>
                  <a:srgbClr val="C00000"/>
                </a:solidFill>
              </a:rPr>
              <a:t>.</a:t>
            </a:r>
            <a:endParaRPr lang="tr-TR" b="1" dirty="0" smtClean="0">
              <a:solidFill>
                <a:srgbClr val="C00000"/>
              </a:solidFill>
            </a:endParaRPr>
          </a:p>
          <a:p>
            <a:pPr algn="just"/>
            <a:r>
              <a:rPr lang="tr-TR" dirty="0" smtClean="0"/>
              <a:t>B</a:t>
            </a:r>
            <a:r>
              <a:rPr lang="en-US" dirty="0" err="1" smtClean="0"/>
              <a:t>lair’ın</a:t>
            </a:r>
            <a:r>
              <a:rPr lang="en-US" dirty="0" smtClean="0"/>
              <a:t> </a:t>
            </a:r>
            <a:r>
              <a:rPr lang="en-US" dirty="0" err="1"/>
              <a:t>ortaya</a:t>
            </a:r>
            <a:r>
              <a:rPr lang="en-US" dirty="0"/>
              <a:t> </a:t>
            </a:r>
            <a:r>
              <a:rPr lang="en-US" dirty="0" err="1"/>
              <a:t>koyduğu</a:t>
            </a:r>
            <a:r>
              <a:rPr lang="en-US" dirty="0"/>
              <a:t> </a:t>
            </a:r>
            <a:r>
              <a:rPr lang="en-US" dirty="0" err="1"/>
              <a:t>bu</a:t>
            </a:r>
            <a:r>
              <a:rPr lang="en-US" dirty="0"/>
              <a:t> </a:t>
            </a:r>
            <a:r>
              <a:rPr lang="en-US" dirty="0" err="1"/>
              <a:t>uluslararası</a:t>
            </a:r>
            <a:r>
              <a:rPr lang="en-US" dirty="0"/>
              <a:t> </a:t>
            </a:r>
            <a:r>
              <a:rPr lang="en-US" dirty="0" err="1"/>
              <a:t>sistemin</a:t>
            </a:r>
            <a:r>
              <a:rPr lang="en-US" dirty="0"/>
              <a:t> </a:t>
            </a:r>
            <a:r>
              <a:rPr lang="en-US" dirty="0" err="1"/>
              <a:t>sınırlarının</a:t>
            </a:r>
            <a:r>
              <a:rPr lang="en-US" dirty="0"/>
              <a:t> </a:t>
            </a:r>
            <a:r>
              <a:rPr lang="en-US" dirty="0" err="1"/>
              <a:t>farkındaki</a:t>
            </a:r>
            <a:r>
              <a:rPr lang="en-US" dirty="0"/>
              <a:t> realist </a:t>
            </a:r>
            <a:r>
              <a:rPr lang="en-US" dirty="0" err="1"/>
              <a:t>tavrı</a:t>
            </a:r>
            <a:r>
              <a:rPr lang="en-US" dirty="0"/>
              <a:t> </a:t>
            </a:r>
            <a:r>
              <a:rPr lang="en-US" dirty="0" err="1"/>
              <a:t>onu</a:t>
            </a:r>
            <a:r>
              <a:rPr lang="en-US" dirty="0"/>
              <a:t> </a:t>
            </a:r>
            <a:r>
              <a:rPr lang="en-US" dirty="0" err="1"/>
              <a:t>yine</a:t>
            </a:r>
            <a:r>
              <a:rPr lang="en-US" dirty="0"/>
              <a:t> de </a:t>
            </a:r>
            <a:r>
              <a:rPr lang="en-US" dirty="0" err="1"/>
              <a:t>eleştirilerden</a:t>
            </a:r>
            <a:r>
              <a:rPr lang="en-US" dirty="0"/>
              <a:t> </a:t>
            </a:r>
            <a:r>
              <a:rPr lang="en-US" dirty="0" err="1"/>
              <a:t>uzak</a:t>
            </a:r>
            <a:r>
              <a:rPr lang="en-US" dirty="0"/>
              <a:t> </a:t>
            </a:r>
            <a:r>
              <a:rPr lang="en-US" dirty="0" err="1"/>
              <a:t>tutmamıştır</a:t>
            </a:r>
            <a:r>
              <a:rPr lang="en-US" dirty="0"/>
              <a:t>. </a:t>
            </a:r>
            <a:r>
              <a:rPr lang="en-US" dirty="0" err="1"/>
              <a:t>Madem</a:t>
            </a:r>
            <a:r>
              <a:rPr lang="en-US" dirty="0"/>
              <a:t> </a:t>
            </a:r>
            <a:r>
              <a:rPr lang="en-US" dirty="0" err="1"/>
              <a:t>büyük</a:t>
            </a:r>
            <a:r>
              <a:rPr lang="en-US" dirty="0"/>
              <a:t> </a:t>
            </a:r>
            <a:r>
              <a:rPr lang="en-US" dirty="0" err="1"/>
              <a:t>bir</a:t>
            </a:r>
            <a:r>
              <a:rPr lang="en-US" dirty="0"/>
              <a:t> </a:t>
            </a:r>
            <a:r>
              <a:rPr lang="en-US" dirty="0" err="1"/>
              <a:t>insan</a:t>
            </a:r>
            <a:r>
              <a:rPr lang="en-US" dirty="0"/>
              <a:t> </a:t>
            </a:r>
            <a:r>
              <a:rPr lang="en-US" dirty="0" err="1"/>
              <a:t>hakları</a:t>
            </a:r>
            <a:r>
              <a:rPr lang="en-US" dirty="0"/>
              <a:t> </a:t>
            </a:r>
            <a:r>
              <a:rPr lang="en-US" dirty="0" err="1"/>
              <a:t>savunucu</a:t>
            </a:r>
            <a:r>
              <a:rPr lang="en-US" dirty="0"/>
              <a:t> </a:t>
            </a:r>
            <a:r>
              <a:rPr lang="en-US" dirty="0" err="1"/>
              <a:t>ise</a:t>
            </a:r>
            <a:r>
              <a:rPr lang="en-US" dirty="0"/>
              <a:t>, </a:t>
            </a:r>
            <a:r>
              <a:rPr lang="en-US" dirty="0" err="1"/>
              <a:t>İngiltere’yi</a:t>
            </a:r>
            <a:r>
              <a:rPr lang="en-US" dirty="0"/>
              <a:t> </a:t>
            </a:r>
            <a:r>
              <a:rPr lang="en-US" dirty="0" err="1"/>
              <a:t>neden</a:t>
            </a:r>
            <a:r>
              <a:rPr lang="en-US" dirty="0"/>
              <a:t> </a:t>
            </a:r>
            <a:r>
              <a:rPr lang="en-US" b="1" dirty="0">
                <a:solidFill>
                  <a:srgbClr val="FF0000"/>
                </a:solidFill>
              </a:rPr>
              <a:t>Darfur </a:t>
            </a:r>
            <a:r>
              <a:rPr lang="en-US" b="1" dirty="0" err="1">
                <a:solidFill>
                  <a:srgbClr val="FF0000"/>
                </a:solidFill>
              </a:rPr>
              <a:t>ve</a:t>
            </a:r>
            <a:r>
              <a:rPr lang="en-US" b="1" dirty="0">
                <a:solidFill>
                  <a:srgbClr val="FF0000"/>
                </a:solidFill>
              </a:rPr>
              <a:t> </a:t>
            </a:r>
            <a:r>
              <a:rPr lang="en-US" b="1" dirty="0" err="1">
                <a:solidFill>
                  <a:srgbClr val="FF0000"/>
                </a:solidFill>
              </a:rPr>
              <a:t>Zimbabve</a:t>
            </a:r>
            <a:r>
              <a:rPr lang="en-US" b="1" dirty="0">
                <a:solidFill>
                  <a:srgbClr val="FF0000"/>
                </a:solidFill>
              </a:rPr>
              <a:t> </a:t>
            </a:r>
            <a:r>
              <a:rPr lang="en-US" dirty="0" err="1"/>
              <a:t>gibi</a:t>
            </a:r>
            <a:r>
              <a:rPr lang="en-US" dirty="0"/>
              <a:t> </a:t>
            </a:r>
            <a:r>
              <a:rPr lang="en-US" dirty="0" err="1"/>
              <a:t>insani</a:t>
            </a:r>
            <a:r>
              <a:rPr lang="en-US" dirty="0"/>
              <a:t> </a:t>
            </a:r>
            <a:r>
              <a:rPr lang="en-US" dirty="0" err="1"/>
              <a:t>krizin</a:t>
            </a:r>
            <a:r>
              <a:rPr lang="en-US" dirty="0"/>
              <a:t> </a:t>
            </a:r>
            <a:r>
              <a:rPr lang="en-US" dirty="0" err="1"/>
              <a:t>dorukta</a:t>
            </a:r>
            <a:r>
              <a:rPr lang="en-US" dirty="0"/>
              <a:t> </a:t>
            </a:r>
            <a:r>
              <a:rPr lang="en-US" dirty="0" err="1"/>
              <a:t>olduğu</a:t>
            </a:r>
            <a:r>
              <a:rPr lang="en-US" dirty="0"/>
              <a:t> </a:t>
            </a:r>
            <a:r>
              <a:rPr lang="en-US" dirty="0" err="1"/>
              <a:t>yerlerde</a:t>
            </a:r>
            <a:r>
              <a:rPr lang="en-US" dirty="0"/>
              <a:t>, </a:t>
            </a:r>
            <a:r>
              <a:rPr lang="en-US" dirty="0" err="1"/>
              <a:t>insani</a:t>
            </a:r>
            <a:r>
              <a:rPr lang="en-US" dirty="0"/>
              <a:t> </a:t>
            </a:r>
            <a:r>
              <a:rPr lang="en-US" dirty="0" err="1"/>
              <a:t>bir</a:t>
            </a:r>
            <a:r>
              <a:rPr lang="en-US" dirty="0"/>
              <a:t> </a:t>
            </a:r>
            <a:r>
              <a:rPr lang="en-US" dirty="0" err="1"/>
              <a:t>savaşa</a:t>
            </a:r>
            <a:r>
              <a:rPr lang="en-US" dirty="0"/>
              <a:t> </a:t>
            </a:r>
            <a:r>
              <a:rPr lang="en-US" dirty="0" err="1"/>
              <a:t>sokmadığı</a:t>
            </a:r>
            <a:r>
              <a:rPr lang="en-US" dirty="0"/>
              <a:t> </a:t>
            </a:r>
            <a:r>
              <a:rPr lang="en-US" dirty="0" err="1"/>
              <a:t>hususunda</a:t>
            </a:r>
            <a:r>
              <a:rPr lang="en-US" dirty="0"/>
              <a:t> </a:t>
            </a:r>
            <a:r>
              <a:rPr lang="en-US" dirty="0" err="1"/>
              <a:t>uluslararası</a:t>
            </a:r>
            <a:r>
              <a:rPr lang="en-US" dirty="0"/>
              <a:t> </a:t>
            </a:r>
            <a:r>
              <a:rPr lang="en-US" dirty="0" err="1"/>
              <a:t>toplum</a:t>
            </a:r>
            <a:r>
              <a:rPr lang="en-US" dirty="0"/>
              <a:t> </a:t>
            </a:r>
            <a:r>
              <a:rPr lang="en-US" dirty="0" err="1"/>
              <a:t>tarafından</a:t>
            </a:r>
            <a:r>
              <a:rPr lang="en-US" dirty="0"/>
              <a:t> </a:t>
            </a:r>
            <a:r>
              <a:rPr lang="en-US" dirty="0" err="1"/>
              <a:t>yoğun</a:t>
            </a:r>
            <a:r>
              <a:rPr lang="en-US" dirty="0"/>
              <a:t> </a:t>
            </a:r>
            <a:r>
              <a:rPr lang="en-US" dirty="0" err="1"/>
              <a:t>eleştiriler</a:t>
            </a:r>
            <a:r>
              <a:rPr lang="en-US" dirty="0"/>
              <a:t> </a:t>
            </a:r>
            <a:r>
              <a:rPr lang="en-US" dirty="0" err="1"/>
              <a:t>ile</a:t>
            </a:r>
            <a:r>
              <a:rPr lang="en-US" dirty="0"/>
              <a:t> </a:t>
            </a:r>
            <a:r>
              <a:rPr lang="en-US" dirty="0" err="1"/>
              <a:t>karşılaşmıştır</a:t>
            </a:r>
            <a:r>
              <a:rPr lang="en-US" dirty="0"/>
              <a:t>. </a:t>
            </a:r>
            <a:endParaRPr lang="tr-TR" dirty="0" smtClean="0"/>
          </a:p>
          <a:p>
            <a:pPr algn="just"/>
            <a:r>
              <a:rPr lang="en-US" dirty="0" err="1" smtClean="0"/>
              <a:t>Ancak</a:t>
            </a:r>
            <a:r>
              <a:rPr lang="en-US" dirty="0" smtClean="0"/>
              <a:t> </a:t>
            </a:r>
            <a:r>
              <a:rPr lang="en-US" dirty="0" err="1"/>
              <a:t>asıl</a:t>
            </a:r>
            <a:r>
              <a:rPr lang="en-US" dirty="0"/>
              <a:t> </a:t>
            </a:r>
            <a:r>
              <a:rPr lang="en-US" dirty="0" err="1"/>
              <a:t>eleştirildiği</a:t>
            </a:r>
            <a:r>
              <a:rPr lang="en-US" dirty="0"/>
              <a:t> </a:t>
            </a:r>
            <a:r>
              <a:rPr lang="en-US" dirty="0" err="1"/>
              <a:t>hususlar</a:t>
            </a:r>
            <a:r>
              <a:rPr lang="en-US" dirty="0"/>
              <a:t> </a:t>
            </a:r>
            <a:r>
              <a:rPr lang="en-US" dirty="0" err="1"/>
              <a:t>gitmediği</a:t>
            </a:r>
            <a:r>
              <a:rPr lang="en-US" dirty="0"/>
              <a:t> </a:t>
            </a:r>
            <a:r>
              <a:rPr lang="en-US" dirty="0" err="1"/>
              <a:t>müdahaleler</a:t>
            </a:r>
            <a:r>
              <a:rPr lang="en-US" dirty="0"/>
              <a:t> </a:t>
            </a:r>
            <a:r>
              <a:rPr lang="en-US" dirty="0" err="1"/>
              <a:t>değil</a:t>
            </a:r>
            <a:r>
              <a:rPr lang="en-US" dirty="0"/>
              <a:t>, </a:t>
            </a:r>
            <a:r>
              <a:rPr lang="en-US" b="1" dirty="0" err="1">
                <a:solidFill>
                  <a:srgbClr val="C00000"/>
                </a:solidFill>
              </a:rPr>
              <a:t>bu</a:t>
            </a:r>
            <a:r>
              <a:rPr lang="en-US" b="1" dirty="0">
                <a:solidFill>
                  <a:srgbClr val="C00000"/>
                </a:solidFill>
              </a:rPr>
              <a:t> </a:t>
            </a:r>
            <a:r>
              <a:rPr lang="en-US" b="1" dirty="0" err="1">
                <a:solidFill>
                  <a:srgbClr val="C00000"/>
                </a:solidFill>
              </a:rPr>
              <a:t>sonraki</a:t>
            </a:r>
            <a:r>
              <a:rPr lang="en-US" b="1" dirty="0">
                <a:solidFill>
                  <a:srgbClr val="C00000"/>
                </a:solidFill>
              </a:rPr>
              <a:t> </a:t>
            </a:r>
            <a:r>
              <a:rPr lang="en-US" b="1" dirty="0" err="1">
                <a:solidFill>
                  <a:srgbClr val="C00000"/>
                </a:solidFill>
              </a:rPr>
              <a:t>eleştirileri</a:t>
            </a:r>
            <a:r>
              <a:rPr lang="en-US" b="1" dirty="0">
                <a:solidFill>
                  <a:srgbClr val="C00000"/>
                </a:solidFill>
              </a:rPr>
              <a:t> de </a:t>
            </a:r>
            <a:r>
              <a:rPr lang="en-US" b="1" dirty="0" err="1">
                <a:solidFill>
                  <a:srgbClr val="C00000"/>
                </a:solidFill>
              </a:rPr>
              <a:t>besleyen</a:t>
            </a:r>
            <a:r>
              <a:rPr lang="en-US" b="1" dirty="0">
                <a:solidFill>
                  <a:srgbClr val="C00000"/>
                </a:solidFill>
              </a:rPr>
              <a:t>, </a:t>
            </a:r>
            <a:r>
              <a:rPr lang="en-US" b="1" dirty="0" err="1">
                <a:solidFill>
                  <a:srgbClr val="C00000"/>
                </a:solidFill>
              </a:rPr>
              <a:t>Afganistan</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Irak</a:t>
            </a:r>
            <a:r>
              <a:rPr lang="en-US" b="1" dirty="0">
                <a:solidFill>
                  <a:srgbClr val="C00000"/>
                </a:solidFill>
              </a:rPr>
              <a:t> </a:t>
            </a:r>
            <a:r>
              <a:rPr lang="en-US" b="1" dirty="0" err="1">
                <a:solidFill>
                  <a:srgbClr val="C00000"/>
                </a:solidFill>
              </a:rPr>
              <a:t>müdahaleleri</a:t>
            </a:r>
            <a:r>
              <a:rPr lang="en-US" b="1" dirty="0">
                <a:solidFill>
                  <a:srgbClr val="C00000"/>
                </a:solidFill>
              </a:rPr>
              <a:t> </a:t>
            </a:r>
            <a:r>
              <a:rPr lang="en-US" b="1" dirty="0" err="1">
                <a:solidFill>
                  <a:srgbClr val="C00000"/>
                </a:solidFill>
              </a:rPr>
              <a:t>olmuştur</a:t>
            </a:r>
            <a:r>
              <a:rPr lang="en-US" b="1" dirty="0">
                <a:solidFill>
                  <a:srgbClr val="C00000"/>
                </a:solidFill>
              </a:rPr>
              <a:t>.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33</a:t>
            </a:fld>
            <a:endParaRPr lang="en-US" dirty="0"/>
          </a:p>
        </p:txBody>
      </p:sp>
    </p:spTree>
    <p:extLst>
      <p:ext uri="{BB962C8B-B14F-4D97-AF65-F5344CB8AC3E}">
        <p14:creationId xmlns:p14="http://schemas.microsoft.com/office/powerpoint/2010/main" val="21265738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İNGİLTERENİN ETİK DIŞ POLİTKASI-SONUÇ</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err="1"/>
              <a:t>Sonuç</a:t>
            </a:r>
            <a:r>
              <a:rPr lang="en-US" dirty="0"/>
              <a:t> </a:t>
            </a:r>
            <a:r>
              <a:rPr lang="en-US" dirty="0" err="1"/>
              <a:t>olarak</a:t>
            </a:r>
            <a:r>
              <a:rPr lang="en-US" dirty="0"/>
              <a:t>, </a:t>
            </a:r>
            <a:r>
              <a:rPr lang="en-US" dirty="0" err="1"/>
              <a:t>Balkanlar’daki</a:t>
            </a:r>
            <a:r>
              <a:rPr lang="en-US" dirty="0"/>
              <a:t> </a:t>
            </a:r>
            <a:r>
              <a:rPr lang="en-US" dirty="0" err="1"/>
              <a:t>nefret</a:t>
            </a:r>
            <a:r>
              <a:rPr lang="en-US" dirty="0"/>
              <a:t> </a:t>
            </a:r>
            <a:r>
              <a:rPr lang="en-US" dirty="0" err="1"/>
              <a:t>ve</a:t>
            </a:r>
            <a:r>
              <a:rPr lang="en-US" dirty="0"/>
              <a:t> </a:t>
            </a:r>
            <a:r>
              <a:rPr lang="en-US" dirty="0" err="1"/>
              <a:t>Ruanda’da</a:t>
            </a:r>
            <a:r>
              <a:rPr lang="en-US" dirty="0"/>
              <a:t> </a:t>
            </a:r>
            <a:r>
              <a:rPr lang="en-US" dirty="0" err="1"/>
              <a:t>yaşanan</a:t>
            </a:r>
            <a:r>
              <a:rPr lang="en-US" dirty="0"/>
              <a:t> </a:t>
            </a:r>
            <a:r>
              <a:rPr lang="en-US" dirty="0" err="1"/>
              <a:t>soykırım</a:t>
            </a:r>
            <a:r>
              <a:rPr lang="en-US" dirty="0"/>
              <a:t>, </a:t>
            </a:r>
            <a:r>
              <a:rPr lang="en-US" dirty="0" err="1"/>
              <a:t>kendi</a:t>
            </a:r>
            <a:r>
              <a:rPr lang="en-US" dirty="0"/>
              <a:t> </a:t>
            </a:r>
            <a:r>
              <a:rPr lang="en-US" dirty="0" err="1"/>
              <a:t>neslinden</a:t>
            </a:r>
            <a:r>
              <a:rPr lang="en-US" dirty="0"/>
              <a:t> </a:t>
            </a:r>
            <a:r>
              <a:rPr lang="en-US" dirty="0" err="1"/>
              <a:t>birçok</a:t>
            </a:r>
            <a:r>
              <a:rPr lang="en-US" dirty="0"/>
              <a:t> </a:t>
            </a:r>
            <a:r>
              <a:rPr lang="en-US" dirty="0" err="1"/>
              <a:t>kişiye</a:t>
            </a:r>
            <a:r>
              <a:rPr lang="en-US" dirty="0"/>
              <a:t> </a:t>
            </a:r>
            <a:r>
              <a:rPr lang="en-US" dirty="0" err="1"/>
              <a:t>olduğu</a:t>
            </a:r>
            <a:r>
              <a:rPr lang="en-US" dirty="0"/>
              <a:t> </a:t>
            </a:r>
            <a:r>
              <a:rPr lang="en-US" dirty="0" err="1"/>
              <a:t>gibi</a:t>
            </a:r>
            <a:r>
              <a:rPr lang="en-US" dirty="0"/>
              <a:t>, </a:t>
            </a:r>
            <a:r>
              <a:rPr lang="en-US" dirty="0" err="1"/>
              <a:t>Blair’a</a:t>
            </a:r>
            <a:r>
              <a:rPr lang="en-US" dirty="0"/>
              <a:t> da liberal, </a:t>
            </a:r>
            <a:r>
              <a:rPr lang="en-US" dirty="0" err="1"/>
              <a:t>müdahaleci</a:t>
            </a:r>
            <a:r>
              <a:rPr lang="en-US" dirty="0"/>
              <a:t> </a:t>
            </a:r>
            <a:r>
              <a:rPr lang="en-US" dirty="0" err="1"/>
              <a:t>bir</a:t>
            </a:r>
            <a:r>
              <a:rPr lang="en-US" dirty="0"/>
              <a:t> </a:t>
            </a:r>
            <a:r>
              <a:rPr lang="en-US" dirty="0" err="1"/>
              <a:t>enternasyonalizmi</a:t>
            </a:r>
            <a:r>
              <a:rPr lang="en-US" dirty="0"/>
              <a:t> </a:t>
            </a:r>
            <a:r>
              <a:rPr lang="en-US" dirty="0" err="1"/>
              <a:t>teşvik</a:t>
            </a:r>
            <a:r>
              <a:rPr lang="en-US" dirty="0"/>
              <a:t> </a:t>
            </a:r>
            <a:r>
              <a:rPr lang="en-US" dirty="0" err="1" smtClean="0"/>
              <a:t>etmiştir</a:t>
            </a:r>
            <a:r>
              <a:rPr lang="en-US" dirty="0" smtClean="0"/>
              <a:t>. </a:t>
            </a:r>
            <a:endParaRPr lang="tr-TR" dirty="0" smtClean="0"/>
          </a:p>
          <a:p>
            <a:pPr algn="just"/>
            <a:r>
              <a:rPr lang="en-US" dirty="0" err="1" smtClean="0"/>
              <a:t>Zaten</a:t>
            </a:r>
            <a:r>
              <a:rPr lang="en-US" dirty="0" smtClean="0"/>
              <a:t> </a:t>
            </a:r>
            <a:r>
              <a:rPr lang="en-US" dirty="0"/>
              <a:t>liberal </a:t>
            </a:r>
            <a:r>
              <a:rPr lang="en-US" dirty="0" err="1"/>
              <a:t>enternasyonalist</a:t>
            </a:r>
            <a:r>
              <a:rPr lang="en-US" dirty="0"/>
              <a:t> </a:t>
            </a:r>
            <a:r>
              <a:rPr lang="en-US" dirty="0" err="1"/>
              <a:t>bir</a:t>
            </a:r>
            <a:r>
              <a:rPr lang="en-US" dirty="0"/>
              <a:t> </a:t>
            </a:r>
            <a:r>
              <a:rPr lang="en-US" dirty="0" err="1"/>
              <a:t>geleneğe</a:t>
            </a:r>
            <a:r>
              <a:rPr lang="en-US" dirty="0"/>
              <a:t> </a:t>
            </a:r>
            <a:r>
              <a:rPr lang="en-US" dirty="0" err="1"/>
              <a:t>sahip</a:t>
            </a:r>
            <a:r>
              <a:rPr lang="en-US" dirty="0"/>
              <a:t> </a:t>
            </a:r>
            <a:r>
              <a:rPr lang="en-US" dirty="0" err="1"/>
              <a:t>parti</a:t>
            </a:r>
            <a:r>
              <a:rPr lang="en-US" dirty="0"/>
              <a:t> </a:t>
            </a:r>
            <a:r>
              <a:rPr lang="en-US" dirty="0" err="1"/>
              <a:t>göreve</a:t>
            </a:r>
            <a:r>
              <a:rPr lang="en-US" dirty="0"/>
              <a:t> </a:t>
            </a:r>
            <a:r>
              <a:rPr lang="en-US" dirty="0" err="1"/>
              <a:t>gelir</a:t>
            </a:r>
            <a:r>
              <a:rPr lang="en-US" dirty="0"/>
              <a:t> </a:t>
            </a:r>
            <a:r>
              <a:rPr lang="en-US" dirty="0" err="1"/>
              <a:t>gelmez</a:t>
            </a:r>
            <a:r>
              <a:rPr lang="en-US" dirty="0"/>
              <a:t> </a:t>
            </a:r>
            <a:r>
              <a:rPr lang="en-US" dirty="0" err="1"/>
              <a:t>etik</a:t>
            </a:r>
            <a:r>
              <a:rPr lang="en-US" dirty="0"/>
              <a:t> </a:t>
            </a:r>
            <a:r>
              <a:rPr lang="en-US" dirty="0" err="1"/>
              <a:t>dış</a:t>
            </a:r>
            <a:r>
              <a:rPr lang="en-US" dirty="0"/>
              <a:t> </a:t>
            </a:r>
            <a:r>
              <a:rPr lang="en-US" dirty="0" err="1"/>
              <a:t>politika</a:t>
            </a:r>
            <a:r>
              <a:rPr lang="en-US" dirty="0"/>
              <a:t> </a:t>
            </a:r>
            <a:r>
              <a:rPr lang="en-US" dirty="0" err="1"/>
              <a:t>beyanında</a:t>
            </a:r>
            <a:r>
              <a:rPr lang="en-US" dirty="0"/>
              <a:t> </a:t>
            </a:r>
            <a:r>
              <a:rPr lang="en-US" dirty="0" err="1"/>
              <a:t>bulunurken</a:t>
            </a:r>
            <a:r>
              <a:rPr lang="en-US" dirty="0"/>
              <a:t>, </a:t>
            </a:r>
            <a:r>
              <a:rPr lang="en-US" dirty="0" err="1"/>
              <a:t>dış</a:t>
            </a:r>
            <a:r>
              <a:rPr lang="en-US" dirty="0"/>
              <a:t> </a:t>
            </a:r>
            <a:r>
              <a:rPr lang="en-US" dirty="0" err="1"/>
              <a:t>politikasının</a:t>
            </a:r>
            <a:r>
              <a:rPr lang="en-US" dirty="0"/>
              <a:t> </a:t>
            </a:r>
            <a:r>
              <a:rPr lang="en-US" dirty="0" err="1"/>
              <a:t>en</a:t>
            </a:r>
            <a:r>
              <a:rPr lang="en-US" dirty="0"/>
              <a:t> </a:t>
            </a:r>
            <a:r>
              <a:rPr lang="en-US" dirty="0" err="1"/>
              <a:t>önemli</a:t>
            </a:r>
            <a:r>
              <a:rPr lang="en-US" dirty="0"/>
              <a:t> </a:t>
            </a:r>
            <a:r>
              <a:rPr lang="en-US" dirty="0" err="1"/>
              <a:t>özelliklerinden</a:t>
            </a:r>
            <a:r>
              <a:rPr lang="en-US" dirty="0"/>
              <a:t> </a:t>
            </a:r>
            <a:r>
              <a:rPr lang="en-US" dirty="0" err="1"/>
              <a:t>birisinin</a:t>
            </a:r>
            <a:r>
              <a:rPr lang="en-US" dirty="0"/>
              <a:t> de </a:t>
            </a:r>
            <a:r>
              <a:rPr lang="en-US" b="1" dirty="0" err="1">
                <a:solidFill>
                  <a:srgbClr val="FF0000"/>
                </a:solidFill>
              </a:rPr>
              <a:t>aktif</a:t>
            </a:r>
            <a:r>
              <a:rPr lang="en-US" b="1" dirty="0">
                <a:solidFill>
                  <a:srgbClr val="FF0000"/>
                </a:solidFill>
              </a:rPr>
              <a:t> </a:t>
            </a:r>
            <a:r>
              <a:rPr lang="en-US" b="1" dirty="0" err="1">
                <a:solidFill>
                  <a:srgbClr val="FF0000"/>
                </a:solidFill>
              </a:rPr>
              <a:t>bir</a:t>
            </a:r>
            <a:r>
              <a:rPr lang="en-US" b="1" dirty="0">
                <a:solidFill>
                  <a:srgbClr val="FF0000"/>
                </a:solidFill>
              </a:rPr>
              <a:t> liberal </a:t>
            </a:r>
            <a:r>
              <a:rPr lang="en-US" b="1" dirty="0" err="1">
                <a:solidFill>
                  <a:srgbClr val="FF0000"/>
                </a:solidFill>
              </a:rPr>
              <a:t>müdahalecilik</a:t>
            </a:r>
            <a:r>
              <a:rPr lang="en-US" b="1" dirty="0">
                <a:solidFill>
                  <a:srgbClr val="FF0000"/>
                </a:solidFill>
              </a:rPr>
              <a:t> </a:t>
            </a:r>
            <a:r>
              <a:rPr lang="en-US" b="1" dirty="0" err="1">
                <a:solidFill>
                  <a:srgbClr val="FF0000"/>
                </a:solidFill>
              </a:rPr>
              <a:t>olduğu</a:t>
            </a:r>
            <a:r>
              <a:rPr lang="en-US" b="1" dirty="0">
                <a:solidFill>
                  <a:srgbClr val="FF0000"/>
                </a:solidFill>
              </a:rPr>
              <a:t> </a:t>
            </a:r>
            <a:r>
              <a:rPr lang="en-US" b="1" dirty="0" err="1">
                <a:solidFill>
                  <a:srgbClr val="FF0000"/>
                </a:solidFill>
              </a:rPr>
              <a:t>kısa</a:t>
            </a:r>
            <a:r>
              <a:rPr lang="en-US" b="1" dirty="0">
                <a:solidFill>
                  <a:srgbClr val="FF0000"/>
                </a:solidFill>
              </a:rPr>
              <a:t> </a:t>
            </a:r>
            <a:r>
              <a:rPr lang="en-US" b="1" dirty="0" err="1">
                <a:solidFill>
                  <a:srgbClr val="FF0000"/>
                </a:solidFill>
              </a:rPr>
              <a:t>sürede</a:t>
            </a:r>
            <a:r>
              <a:rPr lang="en-US" b="1" dirty="0">
                <a:solidFill>
                  <a:srgbClr val="FF0000"/>
                </a:solidFill>
              </a:rPr>
              <a:t> </a:t>
            </a:r>
            <a:r>
              <a:rPr lang="en-US" b="1" dirty="0" err="1">
                <a:solidFill>
                  <a:srgbClr val="FF0000"/>
                </a:solidFill>
              </a:rPr>
              <a:t>belirginlik</a:t>
            </a:r>
            <a:r>
              <a:rPr lang="en-US" b="1" dirty="0">
                <a:solidFill>
                  <a:srgbClr val="FF0000"/>
                </a:solidFill>
              </a:rPr>
              <a:t> </a:t>
            </a:r>
            <a:r>
              <a:rPr lang="en-US" b="1" dirty="0" err="1">
                <a:solidFill>
                  <a:srgbClr val="FF0000"/>
                </a:solidFill>
              </a:rPr>
              <a:t>kazanmıştır</a:t>
            </a:r>
            <a:r>
              <a:rPr lang="en-US" b="1" dirty="0">
                <a:solidFill>
                  <a:srgbClr val="FF0000"/>
                </a:solidFill>
              </a:rPr>
              <a:t>. </a:t>
            </a:r>
            <a:endParaRPr lang="tr-TR" b="1" dirty="0" smtClean="0">
              <a:solidFill>
                <a:srgbClr val="FF0000"/>
              </a:solidFill>
            </a:endParaRPr>
          </a:p>
          <a:p>
            <a:pPr algn="just"/>
            <a:r>
              <a:rPr lang="en-US" dirty="0" err="1" smtClean="0">
                <a:solidFill>
                  <a:schemeClr val="tx1"/>
                </a:solidFill>
              </a:rPr>
              <a:t>Ancak</a:t>
            </a:r>
            <a:r>
              <a:rPr lang="en-US" b="1" dirty="0" smtClean="0">
                <a:solidFill>
                  <a:srgbClr val="FF0000"/>
                </a:solidFill>
              </a:rPr>
              <a:t> </a:t>
            </a:r>
            <a:r>
              <a:rPr lang="en-US" dirty="0" err="1"/>
              <a:t>hükümetin</a:t>
            </a:r>
            <a:r>
              <a:rPr lang="en-US" dirty="0"/>
              <a:t> liberal </a:t>
            </a:r>
            <a:r>
              <a:rPr lang="en-US" dirty="0" err="1"/>
              <a:t>etik</a:t>
            </a:r>
            <a:r>
              <a:rPr lang="en-US" dirty="0"/>
              <a:t> </a:t>
            </a:r>
            <a:r>
              <a:rPr lang="en-US" dirty="0" err="1"/>
              <a:t>iddialarının</a:t>
            </a:r>
            <a:r>
              <a:rPr lang="en-US" dirty="0"/>
              <a:t> hem </a:t>
            </a:r>
            <a:r>
              <a:rPr lang="en-US" dirty="0" err="1"/>
              <a:t>müdahaleciliğine</a:t>
            </a:r>
            <a:r>
              <a:rPr lang="en-US" dirty="0"/>
              <a:t> hem de </a:t>
            </a:r>
            <a:r>
              <a:rPr lang="en-US" dirty="0" err="1"/>
              <a:t>diğer</a:t>
            </a:r>
            <a:r>
              <a:rPr lang="en-US" dirty="0"/>
              <a:t> </a:t>
            </a:r>
            <a:r>
              <a:rPr lang="en-US" dirty="0" err="1"/>
              <a:t>dış</a:t>
            </a:r>
            <a:r>
              <a:rPr lang="en-US" dirty="0"/>
              <a:t> </a:t>
            </a:r>
            <a:r>
              <a:rPr lang="en-US" dirty="0" err="1"/>
              <a:t>politika</a:t>
            </a:r>
            <a:r>
              <a:rPr lang="en-US" dirty="0"/>
              <a:t> </a:t>
            </a:r>
            <a:r>
              <a:rPr lang="en-US" dirty="0" err="1"/>
              <a:t>kararlarına</a:t>
            </a:r>
            <a:r>
              <a:rPr lang="en-US" dirty="0"/>
              <a:t> </a:t>
            </a:r>
            <a:r>
              <a:rPr lang="en-US" dirty="0" err="1"/>
              <a:t>yansımadığı</a:t>
            </a:r>
            <a:r>
              <a:rPr lang="en-US" dirty="0"/>
              <a:t> </a:t>
            </a:r>
            <a:r>
              <a:rPr lang="en-US" dirty="0" err="1"/>
              <a:t>durumlar</a:t>
            </a:r>
            <a:r>
              <a:rPr lang="en-US" dirty="0"/>
              <a:t> </a:t>
            </a:r>
            <a:r>
              <a:rPr lang="en-US" dirty="0" err="1"/>
              <a:t>olmuş</a:t>
            </a:r>
            <a:r>
              <a:rPr lang="en-US" dirty="0"/>
              <a:t>; </a:t>
            </a:r>
            <a:r>
              <a:rPr lang="en-US" dirty="0" err="1"/>
              <a:t>etik</a:t>
            </a:r>
            <a:r>
              <a:rPr lang="en-US" dirty="0"/>
              <a:t> </a:t>
            </a:r>
            <a:r>
              <a:rPr lang="en-US" dirty="0" err="1"/>
              <a:t>dış</a:t>
            </a:r>
            <a:r>
              <a:rPr lang="en-US" dirty="0"/>
              <a:t> </a:t>
            </a:r>
            <a:r>
              <a:rPr lang="en-US" dirty="0" err="1"/>
              <a:t>politikanın</a:t>
            </a:r>
            <a:r>
              <a:rPr lang="en-US" dirty="0"/>
              <a:t> </a:t>
            </a:r>
            <a:r>
              <a:rPr lang="en-US" dirty="0" err="1"/>
              <a:t>getirdikleri</a:t>
            </a:r>
            <a:r>
              <a:rPr lang="en-US" dirty="0"/>
              <a:t> </a:t>
            </a:r>
            <a:r>
              <a:rPr lang="en-US" dirty="0" err="1"/>
              <a:t>ile</a:t>
            </a:r>
            <a:r>
              <a:rPr lang="en-US" dirty="0"/>
              <a:t> </a:t>
            </a:r>
            <a:r>
              <a:rPr lang="en-US" dirty="0" err="1"/>
              <a:t>hükümetin</a:t>
            </a:r>
            <a:r>
              <a:rPr lang="en-US" dirty="0"/>
              <a:t> </a:t>
            </a:r>
            <a:r>
              <a:rPr lang="en-US" dirty="0" err="1"/>
              <a:t>ulusal</a:t>
            </a:r>
            <a:r>
              <a:rPr lang="en-US" dirty="0"/>
              <a:t> </a:t>
            </a:r>
            <a:r>
              <a:rPr lang="en-US" dirty="0" err="1"/>
              <a:t>çıkarlarının</a:t>
            </a:r>
            <a:r>
              <a:rPr lang="en-US" dirty="0"/>
              <a:t> </a:t>
            </a:r>
            <a:r>
              <a:rPr lang="en-US" dirty="0" err="1"/>
              <a:t>uyuşmadığı</a:t>
            </a:r>
            <a:r>
              <a:rPr lang="en-US" dirty="0"/>
              <a:t> </a:t>
            </a:r>
            <a:r>
              <a:rPr lang="en-US" dirty="0" err="1"/>
              <a:t>bu</a:t>
            </a:r>
            <a:r>
              <a:rPr lang="en-US" dirty="0"/>
              <a:t> </a:t>
            </a:r>
            <a:r>
              <a:rPr lang="en-US" dirty="0" err="1"/>
              <a:t>durumlar</a:t>
            </a:r>
            <a:r>
              <a:rPr lang="en-US" dirty="0"/>
              <a:t>, </a:t>
            </a:r>
            <a:r>
              <a:rPr lang="en-US" dirty="0" err="1"/>
              <a:t>onun</a:t>
            </a:r>
            <a:r>
              <a:rPr lang="en-US" dirty="0"/>
              <a:t> </a:t>
            </a:r>
            <a:r>
              <a:rPr lang="en-US" dirty="0" err="1"/>
              <a:t>önce</a:t>
            </a:r>
            <a:r>
              <a:rPr lang="en-US" dirty="0"/>
              <a:t> </a:t>
            </a:r>
            <a:r>
              <a:rPr lang="en-US" dirty="0" err="1"/>
              <a:t>ulusal</a:t>
            </a:r>
            <a:r>
              <a:rPr lang="en-US" dirty="0"/>
              <a:t> </a:t>
            </a:r>
            <a:r>
              <a:rPr lang="en-US" dirty="0" err="1"/>
              <a:t>çıkarlarını</a:t>
            </a:r>
            <a:r>
              <a:rPr lang="en-US" dirty="0"/>
              <a:t> </a:t>
            </a:r>
            <a:r>
              <a:rPr lang="en-US" dirty="0" err="1"/>
              <a:t>seçeceğini</a:t>
            </a:r>
            <a:r>
              <a:rPr lang="en-US" dirty="0"/>
              <a:t> </a:t>
            </a:r>
            <a:r>
              <a:rPr lang="en-US" dirty="0" err="1"/>
              <a:t>göstermiştir</a:t>
            </a:r>
            <a:r>
              <a:rPr lang="en-US" dirty="0"/>
              <a:t>. </a:t>
            </a:r>
            <a:r>
              <a:rPr lang="en-US" dirty="0" err="1"/>
              <a:t>Yalnızca</a:t>
            </a:r>
            <a:r>
              <a:rPr lang="en-US" dirty="0"/>
              <a:t>, </a:t>
            </a:r>
            <a:r>
              <a:rPr lang="en-US" dirty="0" err="1"/>
              <a:t>ülkeyi</a:t>
            </a:r>
            <a:r>
              <a:rPr lang="en-US" dirty="0"/>
              <a:t> </a:t>
            </a:r>
            <a:r>
              <a:rPr lang="en-US" dirty="0" err="1"/>
              <a:t>olumsuz</a:t>
            </a:r>
            <a:r>
              <a:rPr lang="en-US" dirty="0"/>
              <a:t> </a:t>
            </a:r>
            <a:r>
              <a:rPr lang="en-US" dirty="0" err="1"/>
              <a:t>yönde</a:t>
            </a:r>
            <a:r>
              <a:rPr lang="en-US" dirty="0"/>
              <a:t> </a:t>
            </a:r>
            <a:r>
              <a:rPr lang="en-US" dirty="0" err="1"/>
              <a:t>etkilemeyeceği</a:t>
            </a:r>
            <a:r>
              <a:rPr lang="en-US" dirty="0"/>
              <a:t> </a:t>
            </a:r>
            <a:r>
              <a:rPr lang="en-US" dirty="0" err="1"/>
              <a:t>zamanlarda</a:t>
            </a:r>
            <a:r>
              <a:rPr lang="en-US" dirty="0"/>
              <a:t> </a:t>
            </a:r>
            <a:r>
              <a:rPr lang="en-US" dirty="0" err="1"/>
              <a:t>ortaya</a:t>
            </a:r>
            <a:r>
              <a:rPr lang="en-US" dirty="0"/>
              <a:t> </a:t>
            </a:r>
            <a:r>
              <a:rPr lang="en-US" dirty="0" err="1"/>
              <a:t>çıkan</a:t>
            </a:r>
            <a:r>
              <a:rPr lang="en-US" dirty="0"/>
              <a:t> </a:t>
            </a:r>
            <a:r>
              <a:rPr lang="en-US" dirty="0" err="1"/>
              <a:t>etik</a:t>
            </a:r>
            <a:r>
              <a:rPr lang="en-US" dirty="0"/>
              <a:t> </a:t>
            </a:r>
            <a:r>
              <a:rPr lang="en-US" dirty="0" err="1"/>
              <a:t>düşünceler</a:t>
            </a:r>
            <a:r>
              <a:rPr lang="en-US" dirty="0"/>
              <a:t>, </a:t>
            </a:r>
            <a:r>
              <a:rPr lang="en-US" dirty="0" err="1"/>
              <a:t>İngiltere</a:t>
            </a:r>
            <a:r>
              <a:rPr lang="en-US" dirty="0"/>
              <a:t> </a:t>
            </a:r>
            <a:r>
              <a:rPr lang="en-US" dirty="0" err="1"/>
              <a:t>açısından</a:t>
            </a:r>
            <a:r>
              <a:rPr lang="en-US" dirty="0"/>
              <a:t> </a:t>
            </a:r>
            <a:r>
              <a:rPr lang="en-US" dirty="0" err="1"/>
              <a:t>önce</a:t>
            </a:r>
            <a:r>
              <a:rPr lang="en-US" dirty="0"/>
              <a:t> </a:t>
            </a:r>
            <a:r>
              <a:rPr lang="en-US" dirty="0" err="1"/>
              <a:t>realizmin</a:t>
            </a:r>
            <a:r>
              <a:rPr lang="en-US" dirty="0"/>
              <a:t> </a:t>
            </a:r>
            <a:r>
              <a:rPr lang="en-US" dirty="0" err="1"/>
              <a:t>geldiğini</a:t>
            </a:r>
            <a:r>
              <a:rPr lang="en-US" dirty="0"/>
              <a:t> </a:t>
            </a:r>
            <a:r>
              <a:rPr lang="en-US" dirty="0" err="1"/>
              <a:t>ve</a:t>
            </a:r>
            <a:r>
              <a:rPr lang="en-US" dirty="0"/>
              <a:t> </a:t>
            </a:r>
            <a:r>
              <a:rPr lang="en-US" dirty="0" err="1"/>
              <a:t>idealizmin</a:t>
            </a:r>
            <a:r>
              <a:rPr lang="en-US" dirty="0"/>
              <a:t> </a:t>
            </a:r>
            <a:r>
              <a:rPr lang="en-US" dirty="0" err="1"/>
              <a:t>ise</a:t>
            </a:r>
            <a:r>
              <a:rPr lang="en-US" dirty="0"/>
              <a:t> </a:t>
            </a:r>
            <a:r>
              <a:rPr lang="en-US" dirty="0" err="1"/>
              <a:t>sadece</a:t>
            </a:r>
            <a:r>
              <a:rPr lang="en-US" dirty="0"/>
              <a:t> </a:t>
            </a:r>
            <a:r>
              <a:rPr lang="en-US" dirty="0" err="1"/>
              <a:t>şartlar</a:t>
            </a:r>
            <a:r>
              <a:rPr lang="en-US" dirty="0"/>
              <a:t> </a:t>
            </a:r>
            <a:r>
              <a:rPr lang="en-US" dirty="0" err="1"/>
              <a:t>uygun</a:t>
            </a:r>
            <a:r>
              <a:rPr lang="en-US" dirty="0"/>
              <a:t> </a:t>
            </a:r>
            <a:r>
              <a:rPr lang="en-US" dirty="0" err="1"/>
              <a:t>olduğunda</a:t>
            </a:r>
            <a:r>
              <a:rPr lang="en-US" dirty="0"/>
              <a:t> </a:t>
            </a:r>
            <a:r>
              <a:rPr lang="en-US" dirty="0" err="1"/>
              <a:t>ortaya</a:t>
            </a:r>
            <a:r>
              <a:rPr lang="en-US" dirty="0"/>
              <a:t> </a:t>
            </a:r>
            <a:r>
              <a:rPr lang="en-US" dirty="0" err="1"/>
              <a:t>çıktığını</a:t>
            </a:r>
            <a:r>
              <a:rPr lang="en-US" dirty="0"/>
              <a:t> </a:t>
            </a:r>
            <a:r>
              <a:rPr lang="en-US" dirty="0" err="1" smtClean="0"/>
              <a:t>kanıtlamıştır</a:t>
            </a:r>
            <a:r>
              <a:rPr lang="en-US" dirty="0" smtClean="0"/>
              <a:t>. </a:t>
            </a:r>
            <a:endParaRPr lang="tr-TR" dirty="0" smtClean="0"/>
          </a:p>
          <a:p>
            <a:pPr algn="just"/>
            <a:r>
              <a:rPr lang="en-US" dirty="0" smtClean="0"/>
              <a:t>Bu </a:t>
            </a:r>
            <a:r>
              <a:rPr lang="en-US" dirty="0" err="1"/>
              <a:t>bakımdan</a:t>
            </a:r>
            <a:r>
              <a:rPr lang="en-US" dirty="0"/>
              <a:t> </a:t>
            </a:r>
            <a:r>
              <a:rPr lang="en-US" dirty="0" err="1"/>
              <a:t>etik</a:t>
            </a:r>
            <a:r>
              <a:rPr lang="en-US" dirty="0"/>
              <a:t> </a:t>
            </a:r>
            <a:r>
              <a:rPr lang="en-US" dirty="0" err="1"/>
              <a:t>dış</a:t>
            </a:r>
            <a:r>
              <a:rPr lang="en-US" dirty="0"/>
              <a:t> </a:t>
            </a:r>
            <a:r>
              <a:rPr lang="en-US" dirty="0" err="1"/>
              <a:t>politika</a:t>
            </a:r>
            <a:r>
              <a:rPr lang="en-US" dirty="0"/>
              <a:t> </a:t>
            </a:r>
            <a:r>
              <a:rPr lang="en-US" dirty="0" err="1"/>
              <a:t>söyleminin</a:t>
            </a:r>
            <a:r>
              <a:rPr lang="en-US" dirty="0"/>
              <a:t> </a:t>
            </a:r>
            <a:r>
              <a:rPr lang="en-US" dirty="0" err="1"/>
              <a:t>ve</a:t>
            </a:r>
            <a:r>
              <a:rPr lang="en-US" dirty="0"/>
              <a:t> </a:t>
            </a:r>
            <a:r>
              <a:rPr lang="en-US" dirty="0" err="1"/>
              <a:t>beraberinde</a:t>
            </a:r>
            <a:r>
              <a:rPr lang="en-US" dirty="0"/>
              <a:t> </a:t>
            </a:r>
            <a:r>
              <a:rPr lang="en-US" dirty="0" err="1"/>
              <a:t>gelen</a:t>
            </a:r>
            <a:r>
              <a:rPr lang="en-US" dirty="0"/>
              <a:t> liberal </a:t>
            </a:r>
            <a:r>
              <a:rPr lang="en-US" dirty="0" err="1"/>
              <a:t>müdahalecilik</a:t>
            </a:r>
            <a:r>
              <a:rPr lang="en-US" dirty="0"/>
              <a:t> </a:t>
            </a:r>
            <a:r>
              <a:rPr lang="en-US" dirty="0" err="1"/>
              <a:t>anlayışının</a:t>
            </a:r>
            <a:r>
              <a:rPr lang="en-US" dirty="0"/>
              <a:t> </a:t>
            </a:r>
            <a:r>
              <a:rPr lang="en-US" dirty="0" err="1"/>
              <a:t>İngiltere’ye</a:t>
            </a:r>
            <a:r>
              <a:rPr lang="en-US" dirty="0"/>
              <a:t> </a:t>
            </a:r>
            <a:r>
              <a:rPr lang="en-US" dirty="0" err="1"/>
              <a:t>daha</a:t>
            </a:r>
            <a:r>
              <a:rPr lang="en-US" dirty="0"/>
              <a:t> </a:t>
            </a:r>
            <a:r>
              <a:rPr lang="en-US" dirty="0" err="1"/>
              <a:t>fazla</a:t>
            </a:r>
            <a:r>
              <a:rPr lang="en-US" dirty="0"/>
              <a:t> </a:t>
            </a:r>
            <a:r>
              <a:rPr lang="en-US" dirty="0" err="1"/>
              <a:t>saygınlık</a:t>
            </a:r>
            <a:r>
              <a:rPr lang="en-US" dirty="0"/>
              <a:t> </a:t>
            </a:r>
            <a:r>
              <a:rPr lang="en-US" dirty="0" err="1"/>
              <a:t>sağlama</a:t>
            </a:r>
            <a:r>
              <a:rPr lang="en-US" dirty="0"/>
              <a:t>, </a:t>
            </a:r>
            <a:r>
              <a:rPr lang="en-US" dirty="0" err="1"/>
              <a:t>onu</a:t>
            </a:r>
            <a:r>
              <a:rPr lang="en-US" dirty="0"/>
              <a:t> </a:t>
            </a:r>
            <a:r>
              <a:rPr lang="en-US" dirty="0" err="1"/>
              <a:t>dünya</a:t>
            </a:r>
            <a:r>
              <a:rPr lang="en-US" dirty="0"/>
              <a:t> </a:t>
            </a:r>
            <a:r>
              <a:rPr lang="en-US" dirty="0" err="1"/>
              <a:t>meselelerinde</a:t>
            </a:r>
            <a:r>
              <a:rPr lang="en-US" dirty="0"/>
              <a:t> </a:t>
            </a:r>
            <a:r>
              <a:rPr lang="en-US" dirty="0" err="1"/>
              <a:t>daha</a:t>
            </a:r>
            <a:r>
              <a:rPr lang="en-US" dirty="0"/>
              <a:t> </a:t>
            </a:r>
            <a:r>
              <a:rPr lang="en-US" dirty="0" err="1"/>
              <a:t>etkin</a:t>
            </a:r>
            <a:r>
              <a:rPr lang="en-US" dirty="0"/>
              <a:t> </a:t>
            </a:r>
            <a:r>
              <a:rPr lang="en-US" dirty="0" err="1"/>
              <a:t>kılma</a:t>
            </a:r>
            <a:r>
              <a:rPr lang="en-US" dirty="0"/>
              <a:t> </a:t>
            </a:r>
            <a:r>
              <a:rPr lang="en-US" dirty="0" err="1"/>
              <a:t>yolunda</a:t>
            </a:r>
            <a:r>
              <a:rPr lang="en-US" dirty="0"/>
              <a:t> </a:t>
            </a:r>
            <a:r>
              <a:rPr lang="en-US" dirty="0" err="1"/>
              <a:t>kabul</a:t>
            </a:r>
            <a:r>
              <a:rPr lang="en-US" dirty="0"/>
              <a:t> </a:t>
            </a:r>
            <a:r>
              <a:rPr lang="en-US" dirty="0" err="1"/>
              <a:t>edilebilir</a:t>
            </a:r>
            <a:r>
              <a:rPr lang="en-US" dirty="0"/>
              <a:t> </a:t>
            </a:r>
            <a:r>
              <a:rPr lang="en-US" dirty="0" err="1"/>
              <a:t>bir</a:t>
            </a:r>
            <a:r>
              <a:rPr lang="en-US" dirty="0"/>
              <a:t> </a:t>
            </a:r>
            <a:r>
              <a:rPr lang="en-US" dirty="0" err="1"/>
              <a:t>araç</a:t>
            </a:r>
            <a:r>
              <a:rPr lang="en-US" dirty="0"/>
              <a:t> </a:t>
            </a:r>
            <a:r>
              <a:rPr lang="en-US" dirty="0" err="1"/>
              <a:t>olmaktan</a:t>
            </a:r>
            <a:r>
              <a:rPr lang="en-US" dirty="0"/>
              <a:t> </a:t>
            </a:r>
            <a:r>
              <a:rPr lang="en-US" dirty="0" err="1"/>
              <a:t>çıkarak</a:t>
            </a:r>
            <a:r>
              <a:rPr lang="en-US" dirty="0"/>
              <a:t>, </a:t>
            </a:r>
            <a:r>
              <a:rPr lang="en-US" dirty="0" err="1"/>
              <a:t>büyük</a:t>
            </a:r>
            <a:r>
              <a:rPr lang="en-US" dirty="0"/>
              <a:t> </a:t>
            </a:r>
            <a:r>
              <a:rPr lang="en-US" dirty="0" err="1"/>
              <a:t>oranda</a:t>
            </a:r>
            <a:r>
              <a:rPr lang="en-US" dirty="0"/>
              <a:t> </a:t>
            </a:r>
            <a:r>
              <a:rPr lang="en-US" dirty="0" err="1"/>
              <a:t>İngiltere’nin</a:t>
            </a:r>
            <a:r>
              <a:rPr lang="en-US" dirty="0"/>
              <a:t> </a:t>
            </a:r>
            <a:r>
              <a:rPr lang="en-US" dirty="0" err="1"/>
              <a:t>kendi</a:t>
            </a:r>
            <a:r>
              <a:rPr lang="en-US" dirty="0"/>
              <a:t> </a:t>
            </a:r>
            <a:r>
              <a:rPr lang="en-US" dirty="0" err="1"/>
              <a:t>ulusal</a:t>
            </a:r>
            <a:r>
              <a:rPr lang="en-US" dirty="0"/>
              <a:t> </a:t>
            </a:r>
            <a:r>
              <a:rPr lang="en-US" dirty="0" err="1"/>
              <a:t>çıkarlarına</a:t>
            </a:r>
            <a:r>
              <a:rPr lang="en-US" dirty="0"/>
              <a:t> </a:t>
            </a:r>
            <a:r>
              <a:rPr lang="en-US" dirty="0" err="1"/>
              <a:t>hizmet</a:t>
            </a:r>
            <a:r>
              <a:rPr lang="en-US" dirty="0"/>
              <a:t> </a:t>
            </a:r>
            <a:r>
              <a:rPr lang="en-US" dirty="0" err="1"/>
              <a:t>eden</a:t>
            </a:r>
            <a:r>
              <a:rPr lang="en-US" dirty="0"/>
              <a:t> </a:t>
            </a:r>
            <a:r>
              <a:rPr lang="en-US" dirty="0" err="1"/>
              <a:t>ve</a:t>
            </a:r>
            <a:r>
              <a:rPr lang="en-US" dirty="0"/>
              <a:t> </a:t>
            </a:r>
            <a:r>
              <a:rPr lang="en-US" dirty="0" err="1"/>
              <a:t>onları</a:t>
            </a:r>
            <a:r>
              <a:rPr lang="en-US" dirty="0"/>
              <a:t> </a:t>
            </a:r>
            <a:r>
              <a:rPr lang="en-US" dirty="0" err="1"/>
              <a:t>masumane</a:t>
            </a:r>
            <a:r>
              <a:rPr lang="en-US" dirty="0"/>
              <a:t> </a:t>
            </a:r>
            <a:r>
              <a:rPr lang="en-US" dirty="0" err="1"/>
              <a:t>göstermeyi</a:t>
            </a:r>
            <a:r>
              <a:rPr lang="en-US" dirty="0"/>
              <a:t> </a:t>
            </a:r>
            <a:r>
              <a:rPr lang="en-US" dirty="0" err="1"/>
              <a:t>amaçlayan</a:t>
            </a:r>
            <a:r>
              <a:rPr lang="en-US" dirty="0"/>
              <a:t> </a:t>
            </a:r>
            <a:r>
              <a:rPr lang="en-US" dirty="0" err="1"/>
              <a:t>bir</a:t>
            </a:r>
            <a:r>
              <a:rPr lang="en-US" dirty="0"/>
              <a:t> </a:t>
            </a:r>
            <a:r>
              <a:rPr lang="en-US" dirty="0" err="1"/>
              <a:t>dış</a:t>
            </a:r>
            <a:r>
              <a:rPr lang="en-US" dirty="0"/>
              <a:t> </a:t>
            </a:r>
            <a:r>
              <a:rPr lang="en-US" dirty="0" err="1"/>
              <a:t>politika</a:t>
            </a:r>
            <a:r>
              <a:rPr lang="en-US" dirty="0"/>
              <a:t> </a:t>
            </a:r>
            <a:r>
              <a:rPr lang="en-US" dirty="0" err="1"/>
              <a:t>aracına</a:t>
            </a:r>
            <a:r>
              <a:rPr lang="en-US" dirty="0"/>
              <a:t> </a:t>
            </a:r>
            <a:r>
              <a:rPr lang="en-US" dirty="0" err="1"/>
              <a:t>dönüştüğü</a:t>
            </a:r>
            <a:r>
              <a:rPr lang="en-US" dirty="0"/>
              <a:t> </a:t>
            </a:r>
            <a:r>
              <a:rPr lang="tr-TR" dirty="0" smtClean="0"/>
              <a:t>söylenebilir</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34</a:t>
            </a:fld>
            <a:endParaRPr lang="en-US" dirty="0"/>
          </a:p>
        </p:txBody>
      </p:sp>
    </p:spTree>
    <p:extLst>
      <p:ext uri="{BB962C8B-B14F-4D97-AF65-F5344CB8AC3E}">
        <p14:creationId xmlns:p14="http://schemas.microsoft.com/office/powerpoint/2010/main" val="6412585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AVRUPA BİRLİĞİ POLİTİKASI</a:t>
            </a:r>
            <a:endParaRPr lang="en-US" dirty="0"/>
          </a:p>
        </p:txBody>
      </p:sp>
      <p:sp>
        <p:nvSpPr>
          <p:cNvPr id="3" name="Content Placeholder 2"/>
          <p:cNvSpPr>
            <a:spLocks noGrp="1"/>
          </p:cNvSpPr>
          <p:nvPr>
            <p:ph idx="1"/>
          </p:nvPr>
        </p:nvSpPr>
        <p:spPr/>
        <p:txBody>
          <a:bodyPr/>
          <a:lstStyle/>
          <a:p>
            <a:r>
              <a:rPr lang="en-US" dirty="0" err="1"/>
              <a:t>Yeni</a:t>
            </a:r>
            <a:r>
              <a:rPr lang="en-US" dirty="0"/>
              <a:t> </a:t>
            </a:r>
            <a:r>
              <a:rPr lang="en-US" dirty="0" err="1"/>
              <a:t>İşçi</a:t>
            </a:r>
            <a:r>
              <a:rPr lang="en-US" dirty="0"/>
              <a:t> </a:t>
            </a:r>
            <a:r>
              <a:rPr lang="en-US" dirty="0" err="1"/>
              <a:t>Partisi’nin</a:t>
            </a:r>
            <a:r>
              <a:rPr lang="en-US" dirty="0"/>
              <a:t>, AB </a:t>
            </a:r>
            <a:r>
              <a:rPr lang="en-US" dirty="0" err="1"/>
              <a:t>ile</a:t>
            </a:r>
            <a:r>
              <a:rPr lang="en-US" dirty="0"/>
              <a:t> </a:t>
            </a:r>
            <a:r>
              <a:rPr lang="en-US" dirty="0" err="1"/>
              <a:t>sürdürülecek</a:t>
            </a:r>
            <a:r>
              <a:rPr lang="en-US" dirty="0"/>
              <a:t> </a:t>
            </a:r>
            <a:r>
              <a:rPr lang="en-US" dirty="0" err="1"/>
              <a:t>ilişkiler</a:t>
            </a:r>
            <a:r>
              <a:rPr lang="en-US" dirty="0"/>
              <a:t> </a:t>
            </a:r>
            <a:r>
              <a:rPr lang="en-US" dirty="0" err="1"/>
              <a:t>için</a:t>
            </a:r>
            <a:r>
              <a:rPr lang="en-US" dirty="0"/>
              <a:t> </a:t>
            </a:r>
            <a:r>
              <a:rPr lang="en-US" dirty="0" err="1"/>
              <a:t>benimsediği</a:t>
            </a:r>
            <a:r>
              <a:rPr lang="en-US" dirty="0"/>
              <a:t> </a:t>
            </a:r>
            <a:r>
              <a:rPr lang="en-US" dirty="0" err="1"/>
              <a:t>öncelikler</a:t>
            </a:r>
            <a:r>
              <a:rPr lang="en-US" dirty="0"/>
              <a:t> </a:t>
            </a:r>
            <a:r>
              <a:rPr lang="en-US" dirty="0" err="1"/>
              <a:t>ise</a:t>
            </a:r>
            <a:r>
              <a:rPr lang="en-US" dirty="0"/>
              <a:t> 1997 </a:t>
            </a:r>
            <a:r>
              <a:rPr lang="en-US" dirty="0" err="1"/>
              <a:t>Manifestosunda</a:t>
            </a:r>
            <a:r>
              <a:rPr lang="en-US" dirty="0"/>
              <a:t> </a:t>
            </a:r>
            <a:r>
              <a:rPr lang="en-US" dirty="0" err="1"/>
              <a:t>kendine</a:t>
            </a:r>
            <a:r>
              <a:rPr lang="en-US" dirty="0"/>
              <a:t> </a:t>
            </a:r>
            <a:r>
              <a:rPr lang="en-US" dirty="0" err="1"/>
              <a:t>şu</a:t>
            </a:r>
            <a:r>
              <a:rPr lang="en-US" dirty="0"/>
              <a:t> </a:t>
            </a:r>
            <a:r>
              <a:rPr lang="en-US" dirty="0" err="1"/>
              <a:t>şekilde</a:t>
            </a:r>
            <a:r>
              <a:rPr lang="en-US" dirty="0"/>
              <a:t> </a:t>
            </a:r>
            <a:r>
              <a:rPr lang="en-US" dirty="0" err="1"/>
              <a:t>yer</a:t>
            </a:r>
            <a:r>
              <a:rPr lang="en-US" dirty="0"/>
              <a:t> </a:t>
            </a:r>
            <a:r>
              <a:rPr lang="en-US" dirty="0" err="1"/>
              <a:t>bulmuştur</a:t>
            </a:r>
            <a:r>
              <a:rPr lang="en-US" dirty="0"/>
              <a:t>: </a:t>
            </a:r>
            <a:endParaRPr lang="tr-TR" dirty="0" smtClean="0"/>
          </a:p>
          <a:p>
            <a:r>
              <a:rPr lang="en-US" dirty="0" err="1" smtClean="0"/>
              <a:t>Tek</a:t>
            </a:r>
            <a:r>
              <a:rPr lang="en-US" dirty="0" smtClean="0"/>
              <a:t> </a:t>
            </a:r>
            <a:r>
              <a:rPr lang="en-US" dirty="0" err="1"/>
              <a:t>pazarın</a:t>
            </a:r>
            <a:r>
              <a:rPr lang="en-US" dirty="0"/>
              <a:t> </a:t>
            </a:r>
            <a:r>
              <a:rPr lang="en-US" dirty="0" err="1"/>
              <a:t>hızla</a:t>
            </a:r>
            <a:r>
              <a:rPr lang="en-US" dirty="0"/>
              <a:t> </a:t>
            </a:r>
            <a:r>
              <a:rPr lang="en-US" dirty="0" err="1"/>
              <a:t>tamamlanması</a:t>
            </a:r>
            <a:r>
              <a:rPr lang="en-US" dirty="0"/>
              <a:t> </a:t>
            </a:r>
            <a:endParaRPr lang="tr-TR" dirty="0" smtClean="0"/>
          </a:p>
          <a:p>
            <a:r>
              <a:rPr lang="en-US" dirty="0" err="1" smtClean="0"/>
              <a:t>Genişlemeye</a:t>
            </a:r>
            <a:r>
              <a:rPr lang="en-US" dirty="0" smtClean="0"/>
              <a:t> </a:t>
            </a:r>
            <a:r>
              <a:rPr lang="en-US" dirty="0" err="1"/>
              <a:t>yüksek</a:t>
            </a:r>
            <a:r>
              <a:rPr lang="en-US" dirty="0"/>
              <a:t> </a:t>
            </a:r>
            <a:r>
              <a:rPr lang="en-US" dirty="0" err="1"/>
              <a:t>öncelik</a:t>
            </a:r>
            <a:r>
              <a:rPr lang="en-US" dirty="0"/>
              <a:t> </a:t>
            </a:r>
            <a:r>
              <a:rPr lang="en-US" dirty="0" err="1"/>
              <a:t>verilmesi</a:t>
            </a:r>
            <a:r>
              <a:rPr lang="en-US" dirty="0"/>
              <a:t> </a:t>
            </a:r>
            <a:endParaRPr lang="tr-TR" dirty="0" smtClean="0"/>
          </a:p>
          <a:p>
            <a:r>
              <a:rPr lang="en-US" dirty="0" err="1" smtClean="0"/>
              <a:t>Ortak</a:t>
            </a:r>
            <a:r>
              <a:rPr lang="en-US" dirty="0" smtClean="0"/>
              <a:t> </a:t>
            </a:r>
            <a:r>
              <a:rPr lang="en-US" dirty="0" err="1"/>
              <a:t>Tarım</a:t>
            </a:r>
            <a:r>
              <a:rPr lang="en-US" dirty="0"/>
              <a:t> </a:t>
            </a:r>
            <a:r>
              <a:rPr lang="en-US" dirty="0" err="1"/>
              <a:t>Politikası’nın</a:t>
            </a:r>
            <a:r>
              <a:rPr lang="en-US" dirty="0"/>
              <a:t> </a:t>
            </a:r>
            <a:r>
              <a:rPr lang="en-US" dirty="0" err="1"/>
              <a:t>acele</a:t>
            </a:r>
            <a:r>
              <a:rPr lang="en-US" dirty="0"/>
              <a:t> </a:t>
            </a:r>
            <a:r>
              <a:rPr lang="en-US" dirty="0" err="1"/>
              <a:t>reformu</a:t>
            </a:r>
            <a:r>
              <a:rPr lang="en-US" dirty="0"/>
              <a:t> </a:t>
            </a:r>
            <a:endParaRPr lang="tr-TR" dirty="0" smtClean="0"/>
          </a:p>
          <a:p>
            <a:r>
              <a:rPr lang="en-US" dirty="0" smtClean="0"/>
              <a:t>AB </a:t>
            </a:r>
            <a:r>
              <a:rPr lang="en-US" dirty="0" err="1"/>
              <a:t>kurumlarında</a:t>
            </a:r>
            <a:r>
              <a:rPr lang="en-US" dirty="0"/>
              <a:t> </a:t>
            </a:r>
            <a:r>
              <a:rPr lang="en-US" dirty="0" err="1"/>
              <a:t>daha</a:t>
            </a:r>
            <a:r>
              <a:rPr lang="en-US" dirty="0"/>
              <a:t> </a:t>
            </a:r>
            <a:r>
              <a:rPr lang="en-US" dirty="0" err="1"/>
              <a:t>fazla</a:t>
            </a:r>
            <a:r>
              <a:rPr lang="en-US" dirty="0"/>
              <a:t> </a:t>
            </a:r>
            <a:r>
              <a:rPr lang="en-US" dirty="0" err="1"/>
              <a:t>açıklık</a:t>
            </a:r>
            <a:r>
              <a:rPr lang="en-US" dirty="0"/>
              <a:t> </a:t>
            </a:r>
            <a:r>
              <a:rPr lang="en-US" dirty="0" err="1"/>
              <a:t>ve</a:t>
            </a:r>
            <a:r>
              <a:rPr lang="en-US" dirty="0"/>
              <a:t> </a:t>
            </a:r>
            <a:r>
              <a:rPr lang="en-US" dirty="0" err="1"/>
              <a:t>demokrasi</a:t>
            </a:r>
            <a:r>
              <a:rPr lang="en-US" dirty="0"/>
              <a:t> </a:t>
            </a:r>
            <a:endParaRPr lang="tr-TR" dirty="0" smtClean="0"/>
          </a:p>
          <a:p>
            <a:r>
              <a:rPr lang="en-US" dirty="0" smtClean="0"/>
              <a:t> </a:t>
            </a:r>
            <a:r>
              <a:rPr lang="en-US" dirty="0" err="1"/>
              <a:t>Önemli</a:t>
            </a:r>
            <a:r>
              <a:rPr lang="en-US" dirty="0"/>
              <a:t> </a:t>
            </a:r>
            <a:r>
              <a:rPr lang="en-US" dirty="0" err="1"/>
              <a:t>hususlarda</a:t>
            </a:r>
            <a:r>
              <a:rPr lang="en-US" dirty="0"/>
              <a:t> </a:t>
            </a:r>
            <a:r>
              <a:rPr lang="en-US" dirty="0" err="1"/>
              <a:t>ulusal</a:t>
            </a:r>
            <a:r>
              <a:rPr lang="en-US" dirty="0"/>
              <a:t> veto </a:t>
            </a:r>
            <a:r>
              <a:rPr lang="en-US" dirty="0" err="1"/>
              <a:t>hakkını</a:t>
            </a:r>
            <a:r>
              <a:rPr lang="en-US" dirty="0"/>
              <a:t> </a:t>
            </a:r>
            <a:r>
              <a:rPr lang="en-US" dirty="0" err="1"/>
              <a:t>koruma</a:t>
            </a:r>
            <a:r>
              <a:rPr lang="en-US" dirty="0"/>
              <a:t> </a:t>
            </a:r>
            <a:endParaRPr lang="tr-TR" dirty="0" smtClean="0"/>
          </a:p>
          <a:p>
            <a:r>
              <a:rPr lang="en-US" dirty="0" err="1" smtClean="0"/>
              <a:t>Sosyal</a:t>
            </a:r>
            <a:r>
              <a:rPr lang="en-US" dirty="0" smtClean="0"/>
              <a:t> </a:t>
            </a:r>
            <a:r>
              <a:rPr lang="en-US" dirty="0" err="1"/>
              <a:t>Bölümün</a:t>
            </a:r>
            <a:r>
              <a:rPr lang="en-US" dirty="0"/>
              <a:t> </a:t>
            </a:r>
            <a:r>
              <a:rPr lang="en-US" dirty="0" err="1"/>
              <a:t>imzalanması</a:t>
            </a:r>
            <a:r>
              <a:rPr lang="en-US" dirty="0"/>
              <a:t> (Maastricht </a:t>
            </a:r>
            <a:r>
              <a:rPr lang="en-US" dirty="0" err="1" smtClean="0"/>
              <a:t>Antlaşması’nın</a:t>
            </a:r>
            <a:r>
              <a:rPr lang="en-US" dirty="0" smtClean="0"/>
              <a:t>)</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35</a:t>
            </a:fld>
            <a:endParaRPr lang="en-US" dirty="0"/>
          </a:p>
        </p:txBody>
      </p:sp>
    </p:spTree>
    <p:extLst>
      <p:ext uri="{BB962C8B-B14F-4D97-AF65-F5344CB8AC3E}">
        <p14:creationId xmlns:p14="http://schemas.microsoft.com/office/powerpoint/2010/main" val="22393697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Tony Blair-Bill Clinton </a:t>
            </a:r>
            <a:r>
              <a:rPr lang="en-US" dirty="0" err="1"/>
              <a:t>Dönemi</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36</a:t>
            </a:fld>
            <a:endParaRPr lang="en-US" dirty="0"/>
          </a:p>
        </p:txBody>
      </p:sp>
      <p:sp>
        <p:nvSpPr>
          <p:cNvPr id="6" name="Content Placeholder 5"/>
          <p:cNvSpPr>
            <a:spLocks noGrp="1"/>
          </p:cNvSpPr>
          <p:nvPr>
            <p:ph idx="1"/>
          </p:nvPr>
        </p:nvSpPr>
        <p:spPr>
          <a:xfrm>
            <a:off x="1371600" y="1464658"/>
            <a:ext cx="9601200" cy="4402742"/>
          </a:xfrm>
        </p:spPr>
        <p:txBody>
          <a:bodyPr>
            <a:normAutofit fontScale="77500" lnSpcReduction="20000"/>
          </a:bodyPr>
          <a:lstStyle/>
          <a:p>
            <a:pPr algn="just"/>
            <a:r>
              <a:rPr lang="en-US" dirty="0" err="1"/>
              <a:t>İki</a:t>
            </a:r>
            <a:r>
              <a:rPr lang="en-US" dirty="0"/>
              <a:t> </a:t>
            </a:r>
            <a:r>
              <a:rPr lang="en-US" dirty="0" err="1"/>
              <a:t>lider</a:t>
            </a:r>
            <a:r>
              <a:rPr lang="en-US" dirty="0"/>
              <a:t> </a:t>
            </a:r>
            <a:r>
              <a:rPr lang="en-US" dirty="0" err="1"/>
              <a:t>arasındaki</a:t>
            </a:r>
            <a:r>
              <a:rPr lang="en-US" dirty="0"/>
              <a:t> </a:t>
            </a:r>
            <a:r>
              <a:rPr lang="en-US" dirty="0" err="1"/>
              <a:t>ideolojik</a:t>
            </a:r>
            <a:r>
              <a:rPr lang="en-US" dirty="0"/>
              <a:t> </a:t>
            </a:r>
            <a:r>
              <a:rPr lang="en-US" dirty="0" err="1"/>
              <a:t>bağlantı</a:t>
            </a:r>
            <a:r>
              <a:rPr lang="en-US" dirty="0"/>
              <a:t> </a:t>
            </a:r>
            <a:r>
              <a:rPr lang="en-US" dirty="0" err="1"/>
              <a:t>aralarındaki</a:t>
            </a:r>
            <a:r>
              <a:rPr lang="en-US" dirty="0"/>
              <a:t> </a:t>
            </a:r>
            <a:r>
              <a:rPr lang="en-US" dirty="0" err="1"/>
              <a:t>ilişkiyi</a:t>
            </a:r>
            <a:r>
              <a:rPr lang="en-US" dirty="0"/>
              <a:t> de </a:t>
            </a:r>
            <a:r>
              <a:rPr lang="en-US" dirty="0" err="1"/>
              <a:t>kolaylaştırmış</a:t>
            </a:r>
            <a:r>
              <a:rPr lang="en-US" dirty="0"/>
              <a:t> </a:t>
            </a:r>
            <a:r>
              <a:rPr lang="en-US" dirty="0" err="1"/>
              <a:t>ve</a:t>
            </a:r>
            <a:r>
              <a:rPr lang="en-US" dirty="0"/>
              <a:t> </a:t>
            </a:r>
            <a:r>
              <a:rPr lang="en-US" dirty="0" err="1"/>
              <a:t>liderler</a:t>
            </a:r>
            <a:r>
              <a:rPr lang="en-US" dirty="0"/>
              <a:t> </a:t>
            </a:r>
            <a:r>
              <a:rPr lang="en-US" dirty="0" err="1"/>
              <a:t>pragmatik</a:t>
            </a:r>
            <a:r>
              <a:rPr lang="en-US" dirty="0"/>
              <a:t> </a:t>
            </a:r>
            <a:r>
              <a:rPr lang="en-US" dirty="0" err="1"/>
              <a:t>bir</a:t>
            </a:r>
            <a:r>
              <a:rPr lang="en-US" dirty="0"/>
              <a:t> </a:t>
            </a:r>
            <a:r>
              <a:rPr lang="en-US" dirty="0" err="1"/>
              <a:t>durumdan</a:t>
            </a:r>
            <a:r>
              <a:rPr lang="en-US" dirty="0"/>
              <a:t> </a:t>
            </a:r>
            <a:r>
              <a:rPr lang="en-US" dirty="0" err="1"/>
              <a:t>ziyade</a:t>
            </a:r>
            <a:r>
              <a:rPr lang="en-US" dirty="0"/>
              <a:t> </a:t>
            </a:r>
            <a:r>
              <a:rPr lang="en-US" dirty="0" err="1"/>
              <a:t>bir</a:t>
            </a:r>
            <a:r>
              <a:rPr lang="en-US" dirty="0"/>
              <a:t> </a:t>
            </a:r>
            <a:r>
              <a:rPr lang="en-US" dirty="0" err="1"/>
              <a:t>çok</a:t>
            </a:r>
            <a:r>
              <a:rPr lang="en-US" dirty="0"/>
              <a:t> </a:t>
            </a:r>
            <a:r>
              <a:rPr lang="en-US" dirty="0" err="1"/>
              <a:t>hususta</a:t>
            </a:r>
            <a:r>
              <a:rPr lang="en-US" dirty="0"/>
              <a:t> </a:t>
            </a:r>
            <a:r>
              <a:rPr lang="en-US" dirty="0" err="1"/>
              <a:t>aynı</a:t>
            </a:r>
            <a:r>
              <a:rPr lang="en-US" dirty="0"/>
              <a:t> </a:t>
            </a:r>
            <a:r>
              <a:rPr lang="en-US" dirty="0" err="1"/>
              <a:t>düşündükleri</a:t>
            </a:r>
            <a:r>
              <a:rPr lang="en-US" dirty="0"/>
              <a:t> </a:t>
            </a:r>
            <a:r>
              <a:rPr lang="en-US" dirty="0" err="1"/>
              <a:t>için</a:t>
            </a:r>
            <a:r>
              <a:rPr lang="en-US" dirty="0"/>
              <a:t> </a:t>
            </a:r>
            <a:r>
              <a:rPr lang="en-US" dirty="0" err="1" smtClean="0"/>
              <a:t>Aralarındaki</a:t>
            </a:r>
            <a:r>
              <a:rPr lang="en-US" dirty="0" smtClean="0"/>
              <a:t> </a:t>
            </a:r>
            <a:r>
              <a:rPr lang="en-US" dirty="0" err="1"/>
              <a:t>olağanüstü</a:t>
            </a:r>
            <a:r>
              <a:rPr lang="en-US" dirty="0"/>
              <a:t> </a:t>
            </a:r>
            <a:r>
              <a:rPr lang="en-US" dirty="0" err="1"/>
              <a:t>uyumu</a:t>
            </a:r>
            <a:r>
              <a:rPr lang="en-US" dirty="0"/>
              <a:t> </a:t>
            </a:r>
            <a:r>
              <a:rPr lang="en-US" dirty="0" err="1"/>
              <a:t>ise</a:t>
            </a:r>
            <a:r>
              <a:rPr lang="en-US" dirty="0"/>
              <a:t> Blair </a:t>
            </a:r>
            <a:r>
              <a:rPr lang="en-US" dirty="0" err="1"/>
              <a:t>şu</a:t>
            </a:r>
            <a:r>
              <a:rPr lang="en-US" dirty="0"/>
              <a:t> </a:t>
            </a:r>
            <a:r>
              <a:rPr lang="en-US" dirty="0" err="1"/>
              <a:t>şekilde</a:t>
            </a:r>
            <a:r>
              <a:rPr lang="en-US" dirty="0"/>
              <a:t> </a:t>
            </a:r>
            <a:r>
              <a:rPr lang="en-US" dirty="0" err="1"/>
              <a:t>vurgulamıştır</a:t>
            </a:r>
            <a:r>
              <a:rPr lang="en-US" dirty="0"/>
              <a:t>: </a:t>
            </a:r>
            <a:r>
              <a:rPr lang="tr-TR" dirty="0" smtClean="0"/>
              <a:t>«</a:t>
            </a:r>
            <a:r>
              <a:rPr lang="en-US" dirty="0" err="1" smtClean="0"/>
              <a:t>Artık</a:t>
            </a:r>
            <a:r>
              <a:rPr lang="en-US" dirty="0" smtClean="0"/>
              <a:t> </a:t>
            </a:r>
            <a:r>
              <a:rPr lang="en-US" dirty="0" err="1"/>
              <a:t>onunla</a:t>
            </a:r>
            <a:r>
              <a:rPr lang="en-US" dirty="0"/>
              <a:t> </a:t>
            </a:r>
            <a:r>
              <a:rPr lang="en-US" dirty="0" err="1"/>
              <a:t>ilişkimiz</a:t>
            </a:r>
            <a:r>
              <a:rPr lang="en-US" dirty="0"/>
              <a:t> </a:t>
            </a:r>
            <a:r>
              <a:rPr lang="en-US" dirty="0" err="1"/>
              <a:t>daha</a:t>
            </a:r>
            <a:r>
              <a:rPr lang="en-US" dirty="0"/>
              <a:t> da </a:t>
            </a:r>
            <a:r>
              <a:rPr lang="en-US" dirty="0" err="1"/>
              <a:t>ilerlemişti</a:t>
            </a:r>
            <a:r>
              <a:rPr lang="en-US" dirty="0"/>
              <a:t>. </a:t>
            </a:r>
            <a:r>
              <a:rPr lang="en-US" dirty="0" err="1"/>
              <a:t>Artık</a:t>
            </a:r>
            <a:r>
              <a:rPr lang="en-US" dirty="0"/>
              <a:t> </a:t>
            </a:r>
            <a:r>
              <a:rPr lang="en-US" dirty="0" err="1"/>
              <a:t>siyasi</a:t>
            </a:r>
            <a:r>
              <a:rPr lang="en-US" dirty="0"/>
              <a:t> </a:t>
            </a:r>
            <a:r>
              <a:rPr lang="en-US" dirty="0" err="1"/>
              <a:t>ruh</a:t>
            </a:r>
            <a:r>
              <a:rPr lang="en-US" dirty="0"/>
              <a:t> </a:t>
            </a:r>
            <a:r>
              <a:rPr lang="en-US" dirty="0" err="1"/>
              <a:t>ikizleri</a:t>
            </a:r>
            <a:r>
              <a:rPr lang="en-US" dirty="0"/>
              <a:t> </a:t>
            </a:r>
            <a:r>
              <a:rPr lang="en-US" dirty="0" err="1"/>
              <a:t>gibiydik</a:t>
            </a:r>
            <a:r>
              <a:rPr lang="en-US" dirty="0"/>
              <a:t>. </a:t>
            </a:r>
            <a:r>
              <a:rPr lang="en-US" dirty="0" err="1"/>
              <a:t>İlerici</a:t>
            </a:r>
            <a:r>
              <a:rPr lang="en-US" dirty="0"/>
              <a:t> </a:t>
            </a:r>
            <a:r>
              <a:rPr lang="en-US" dirty="0" err="1"/>
              <a:t>politikaların</a:t>
            </a:r>
            <a:r>
              <a:rPr lang="en-US" dirty="0"/>
              <a:t> </a:t>
            </a:r>
            <a:r>
              <a:rPr lang="en-US" dirty="0" err="1"/>
              <a:t>zayıf</a:t>
            </a:r>
            <a:r>
              <a:rPr lang="en-US" dirty="0"/>
              <a:t> </a:t>
            </a:r>
            <a:r>
              <a:rPr lang="en-US" dirty="0" err="1"/>
              <a:t>yanları</a:t>
            </a:r>
            <a:r>
              <a:rPr lang="en-US" dirty="0"/>
              <a:t> </a:t>
            </a:r>
            <a:r>
              <a:rPr lang="en-US" dirty="0" err="1"/>
              <a:t>konusunda</a:t>
            </a:r>
            <a:r>
              <a:rPr lang="en-US" dirty="0"/>
              <a:t> </a:t>
            </a:r>
            <a:r>
              <a:rPr lang="en-US" dirty="0" err="1"/>
              <a:t>ikimiz</a:t>
            </a:r>
            <a:r>
              <a:rPr lang="en-US" dirty="0"/>
              <a:t> de </a:t>
            </a:r>
            <a:r>
              <a:rPr lang="en-US" dirty="0" err="1"/>
              <a:t>aşağı</a:t>
            </a:r>
            <a:r>
              <a:rPr lang="en-US" dirty="0"/>
              <a:t> </a:t>
            </a:r>
            <a:r>
              <a:rPr lang="en-US" dirty="0" err="1"/>
              <a:t>yukarı</a:t>
            </a:r>
            <a:r>
              <a:rPr lang="en-US" dirty="0"/>
              <a:t> </a:t>
            </a:r>
            <a:r>
              <a:rPr lang="en-US" dirty="0" err="1"/>
              <a:t>aynı</a:t>
            </a:r>
            <a:r>
              <a:rPr lang="en-US" dirty="0"/>
              <a:t> </a:t>
            </a:r>
            <a:r>
              <a:rPr lang="en-US" dirty="0" err="1"/>
              <a:t>görüşleri</a:t>
            </a:r>
            <a:r>
              <a:rPr lang="en-US" dirty="0"/>
              <a:t> </a:t>
            </a:r>
            <a:r>
              <a:rPr lang="en-US" dirty="0" err="1"/>
              <a:t>paylaşıyorduk</a:t>
            </a:r>
            <a:r>
              <a:rPr lang="en-US" dirty="0"/>
              <a:t>. </a:t>
            </a:r>
            <a:r>
              <a:rPr lang="en-US" dirty="0" err="1"/>
              <a:t>İkimiz</a:t>
            </a:r>
            <a:r>
              <a:rPr lang="en-US" dirty="0"/>
              <a:t> de </a:t>
            </a:r>
            <a:r>
              <a:rPr lang="en-US" dirty="0" err="1"/>
              <a:t>özlü</a:t>
            </a:r>
            <a:r>
              <a:rPr lang="en-US" dirty="0"/>
              <a:t> </a:t>
            </a:r>
            <a:r>
              <a:rPr lang="en-US" dirty="0" err="1"/>
              <a:t>modernleşme</a:t>
            </a:r>
            <a:r>
              <a:rPr lang="en-US" dirty="0"/>
              <a:t> </a:t>
            </a:r>
            <a:r>
              <a:rPr lang="en-US" dirty="0" err="1"/>
              <a:t>taraftarıydık</a:t>
            </a:r>
            <a:r>
              <a:rPr lang="en-US" dirty="0"/>
              <a:t>. </a:t>
            </a:r>
            <a:r>
              <a:rPr lang="en-US" dirty="0" err="1"/>
              <a:t>İkimiz</a:t>
            </a:r>
            <a:r>
              <a:rPr lang="en-US" dirty="0"/>
              <a:t> de </a:t>
            </a:r>
            <a:r>
              <a:rPr lang="en-US" dirty="0" err="1"/>
              <a:t>davranışlarımızda</a:t>
            </a:r>
            <a:r>
              <a:rPr lang="en-US" dirty="0"/>
              <a:t> </a:t>
            </a:r>
            <a:r>
              <a:rPr lang="en-US" dirty="0" err="1"/>
              <a:t>resmiyetten</a:t>
            </a:r>
            <a:r>
              <a:rPr lang="en-US" dirty="0"/>
              <a:t> </a:t>
            </a:r>
            <a:r>
              <a:rPr lang="en-US" dirty="0" err="1"/>
              <a:t>yoksunduk</a:t>
            </a:r>
            <a:r>
              <a:rPr lang="en-US" dirty="0"/>
              <a:t>, </a:t>
            </a:r>
            <a:r>
              <a:rPr lang="en-US" dirty="0" err="1"/>
              <a:t>yaşımızı</a:t>
            </a:r>
            <a:r>
              <a:rPr lang="en-US" dirty="0"/>
              <a:t> </a:t>
            </a:r>
            <a:r>
              <a:rPr lang="en-US" dirty="0" err="1"/>
              <a:t>göstermiyorduk</a:t>
            </a:r>
            <a:r>
              <a:rPr lang="en-US" dirty="0"/>
              <a:t>. </a:t>
            </a:r>
            <a:r>
              <a:rPr lang="en-US" dirty="0" err="1"/>
              <a:t>Bir</a:t>
            </a:r>
            <a:r>
              <a:rPr lang="en-US" dirty="0"/>
              <a:t> </a:t>
            </a:r>
            <a:r>
              <a:rPr lang="en-US" dirty="0" err="1"/>
              <a:t>yere</a:t>
            </a:r>
            <a:r>
              <a:rPr lang="en-US" dirty="0"/>
              <a:t> </a:t>
            </a:r>
            <a:r>
              <a:rPr lang="en-US" dirty="0" err="1"/>
              <a:t>kadar</a:t>
            </a:r>
            <a:r>
              <a:rPr lang="en-US" dirty="0"/>
              <a:t> </a:t>
            </a:r>
            <a:r>
              <a:rPr lang="en-US" dirty="0" err="1"/>
              <a:t>ikimizde</a:t>
            </a:r>
            <a:r>
              <a:rPr lang="en-US" dirty="0"/>
              <a:t> </a:t>
            </a:r>
            <a:r>
              <a:rPr lang="en-US" dirty="0" err="1"/>
              <a:t>rahat</a:t>
            </a:r>
            <a:r>
              <a:rPr lang="en-US" dirty="0"/>
              <a:t> </a:t>
            </a:r>
            <a:r>
              <a:rPr lang="en-US" dirty="0" err="1"/>
              <a:t>insanlardık</a:t>
            </a:r>
            <a:r>
              <a:rPr lang="en-US" dirty="0"/>
              <a:t> </a:t>
            </a:r>
            <a:r>
              <a:rPr lang="en-US" dirty="0" err="1"/>
              <a:t>ama</a:t>
            </a:r>
            <a:r>
              <a:rPr lang="en-US" dirty="0"/>
              <a:t> </a:t>
            </a:r>
            <a:r>
              <a:rPr lang="en-US" dirty="0" err="1"/>
              <a:t>temellerimiz</a:t>
            </a:r>
            <a:r>
              <a:rPr lang="en-US" dirty="0"/>
              <a:t> kaya </a:t>
            </a:r>
            <a:r>
              <a:rPr lang="en-US" dirty="0" err="1"/>
              <a:t>gibi</a:t>
            </a:r>
            <a:r>
              <a:rPr lang="en-US" dirty="0"/>
              <a:t> </a:t>
            </a:r>
            <a:r>
              <a:rPr lang="en-US" dirty="0" err="1"/>
              <a:t>sağlamdı</a:t>
            </a:r>
            <a:r>
              <a:rPr lang="en-US" dirty="0" smtClean="0"/>
              <a:t>.</a:t>
            </a:r>
            <a:r>
              <a:rPr lang="tr-TR" dirty="0" smtClean="0"/>
              <a:t>»</a:t>
            </a:r>
          </a:p>
          <a:p>
            <a:pPr algn="just"/>
            <a:r>
              <a:rPr lang="tr-TR" dirty="0" smtClean="0"/>
              <a:t>Bu </a:t>
            </a:r>
            <a:r>
              <a:rPr lang="en-US" dirty="0" err="1" smtClean="0"/>
              <a:t>uyuma</a:t>
            </a:r>
            <a:r>
              <a:rPr lang="en-US" dirty="0" smtClean="0"/>
              <a:t> </a:t>
            </a:r>
            <a:r>
              <a:rPr lang="en-US" dirty="0" err="1"/>
              <a:t>rağmen</a:t>
            </a:r>
            <a:r>
              <a:rPr lang="en-US" dirty="0"/>
              <a:t> </a:t>
            </a:r>
            <a:r>
              <a:rPr lang="en-US" dirty="0" err="1"/>
              <a:t>yine</a:t>
            </a:r>
            <a:r>
              <a:rPr lang="en-US" dirty="0"/>
              <a:t> de </a:t>
            </a:r>
            <a:r>
              <a:rPr lang="en-US" dirty="0" err="1"/>
              <a:t>ilişkilerin</a:t>
            </a:r>
            <a:r>
              <a:rPr lang="en-US" dirty="0"/>
              <a:t> </a:t>
            </a:r>
            <a:r>
              <a:rPr lang="en-US" dirty="0" err="1"/>
              <a:t>gerildiği</a:t>
            </a:r>
            <a:r>
              <a:rPr lang="en-US" dirty="0"/>
              <a:t> </a:t>
            </a:r>
            <a:r>
              <a:rPr lang="en-US" dirty="0" err="1"/>
              <a:t>bazı</a:t>
            </a:r>
            <a:r>
              <a:rPr lang="en-US" dirty="0"/>
              <a:t> </a:t>
            </a:r>
            <a:r>
              <a:rPr lang="en-US" dirty="0" err="1"/>
              <a:t>anlardan</a:t>
            </a:r>
            <a:r>
              <a:rPr lang="en-US" dirty="0"/>
              <a:t> </a:t>
            </a:r>
            <a:r>
              <a:rPr lang="en-US" dirty="0" err="1"/>
              <a:t>bahsetmek</a:t>
            </a:r>
            <a:r>
              <a:rPr lang="en-US" dirty="0"/>
              <a:t> </a:t>
            </a:r>
            <a:r>
              <a:rPr lang="en-US" dirty="0" err="1"/>
              <a:t>mümkündür</a:t>
            </a:r>
            <a:r>
              <a:rPr lang="en-US" dirty="0"/>
              <a:t>. </a:t>
            </a:r>
            <a:r>
              <a:rPr lang="en-US" dirty="0" err="1"/>
              <a:t>Kosova’da</a:t>
            </a:r>
            <a:r>
              <a:rPr lang="en-US" dirty="0"/>
              <a:t> </a:t>
            </a:r>
            <a:r>
              <a:rPr lang="en-US" dirty="0" err="1"/>
              <a:t>Sırplara</a:t>
            </a:r>
            <a:r>
              <a:rPr lang="en-US" dirty="0"/>
              <a:t> </a:t>
            </a:r>
            <a:r>
              <a:rPr lang="en-US" dirty="0" err="1"/>
              <a:t>yönelik</a:t>
            </a:r>
            <a:r>
              <a:rPr lang="en-US" dirty="0"/>
              <a:t> </a:t>
            </a:r>
            <a:r>
              <a:rPr lang="en-US" dirty="0" err="1"/>
              <a:t>yapılacak</a:t>
            </a:r>
            <a:r>
              <a:rPr lang="en-US" dirty="0"/>
              <a:t> </a:t>
            </a:r>
            <a:r>
              <a:rPr lang="en-US" dirty="0" err="1"/>
              <a:t>müdahalenin</a:t>
            </a:r>
            <a:r>
              <a:rPr lang="en-US" dirty="0"/>
              <a:t> </a:t>
            </a:r>
            <a:r>
              <a:rPr lang="en-US" dirty="0" err="1"/>
              <a:t>şeklinin</a:t>
            </a:r>
            <a:r>
              <a:rPr lang="en-US" dirty="0"/>
              <a:t> </a:t>
            </a:r>
            <a:r>
              <a:rPr lang="en-US" dirty="0" err="1"/>
              <a:t>belirlenmesi</a:t>
            </a:r>
            <a:r>
              <a:rPr lang="en-US" dirty="0"/>
              <a:t> </a:t>
            </a:r>
            <a:r>
              <a:rPr lang="en-US" dirty="0" err="1"/>
              <a:t>bu</a:t>
            </a:r>
            <a:r>
              <a:rPr lang="en-US" dirty="0"/>
              <a:t> </a:t>
            </a:r>
            <a:r>
              <a:rPr lang="en-US" dirty="0" err="1"/>
              <a:t>anlardan</a:t>
            </a:r>
            <a:r>
              <a:rPr lang="en-US" dirty="0"/>
              <a:t> </a:t>
            </a:r>
            <a:r>
              <a:rPr lang="en-US" dirty="0" err="1"/>
              <a:t>bir</a:t>
            </a:r>
            <a:r>
              <a:rPr lang="en-US" dirty="0"/>
              <a:t> </a:t>
            </a:r>
            <a:r>
              <a:rPr lang="en-US" dirty="0" err="1"/>
              <a:t>tanesidir</a:t>
            </a:r>
            <a:r>
              <a:rPr lang="en-US" dirty="0"/>
              <a:t>. Blair </a:t>
            </a:r>
            <a:r>
              <a:rPr lang="en-US" dirty="0" err="1"/>
              <a:t>müdahale</a:t>
            </a:r>
            <a:r>
              <a:rPr lang="en-US" dirty="0"/>
              <a:t> </a:t>
            </a:r>
            <a:r>
              <a:rPr lang="en-US" dirty="0" err="1"/>
              <a:t>öncesi</a:t>
            </a:r>
            <a:r>
              <a:rPr lang="en-US" dirty="0"/>
              <a:t> </a:t>
            </a:r>
            <a:r>
              <a:rPr lang="en-US" dirty="0" err="1"/>
              <a:t>şiddetle</a:t>
            </a:r>
            <a:r>
              <a:rPr lang="en-US" dirty="0"/>
              <a:t> </a:t>
            </a:r>
            <a:r>
              <a:rPr lang="en-US" dirty="0" err="1"/>
              <a:t>bir</a:t>
            </a:r>
            <a:r>
              <a:rPr lang="en-US" dirty="0"/>
              <a:t> </a:t>
            </a:r>
            <a:r>
              <a:rPr lang="en-US" dirty="0" err="1"/>
              <a:t>kara</a:t>
            </a:r>
            <a:r>
              <a:rPr lang="en-US" dirty="0"/>
              <a:t> </a:t>
            </a:r>
            <a:r>
              <a:rPr lang="en-US" dirty="0" err="1"/>
              <a:t>harekatı</a:t>
            </a:r>
            <a:r>
              <a:rPr lang="en-US" dirty="0"/>
              <a:t> </a:t>
            </a:r>
            <a:r>
              <a:rPr lang="en-US" dirty="0" err="1"/>
              <a:t>savunucusu</a:t>
            </a:r>
            <a:r>
              <a:rPr lang="en-US" dirty="0"/>
              <a:t> </a:t>
            </a:r>
            <a:r>
              <a:rPr lang="en-US" dirty="0" err="1"/>
              <a:t>olmuş</a:t>
            </a:r>
            <a:r>
              <a:rPr lang="en-US" dirty="0"/>
              <a:t>; </a:t>
            </a:r>
            <a:r>
              <a:rPr lang="en-US" dirty="0" err="1"/>
              <a:t>ancak</a:t>
            </a:r>
            <a:r>
              <a:rPr lang="en-US" dirty="0"/>
              <a:t> Clinton </a:t>
            </a:r>
            <a:r>
              <a:rPr lang="en-US" dirty="0" err="1"/>
              <a:t>yönetimini</a:t>
            </a:r>
            <a:r>
              <a:rPr lang="en-US" dirty="0"/>
              <a:t> </a:t>
            </a:r>
            <a:r>
              <a:rPr lang="en-US" dirty="0" err="1"/>
              <a:t>buna</a:t>
            </a:r>
            <a:r>
              <a:rPr lang="en-US" dirty="0"/>
              <a:t> </a:t>
            </a:r>
            <a:r>
              <a:rPr lang="en-US" dirty="0" err="1"/>
              <a:t>ikna</a:t>
            </a:r>
            <a:r>
              <a:rPr lang="en-US" dirty="0"/>
              <a:t> </a:t>
            </a:r>
            <a:r>
              <a:rPr lang="en-US" dirty="0" err="1"/>
              <a:t>edememiş</a:t>
            </a:r>
            <a:r>
              <a:rPr lang="en-US" dirty="0"/>
              <a:t> </a:t>
            </a:r>
            <a:r>
              <a:rPr lang="en-US" dirty="0" err="1"/>
              <a:t>ve</a:t>
            </a:r>
            <a:r>
              <a:rPr lang="en-US" dirty="0"/>
              <a:t> </a:t>
            </a:r>
            <a:r>
              <a:rPr lang="en-US" dirty="0" err="1"/>
              <a:t>sonunda</a:t>
            </a:r>
            <a:r>
              <a:rPr lang="en-US" dirty="0"/>
              <a:t> </a:t>
            </a:r>
            <a:r>
              <a:rPr lang="en-US" dirty="0" err="1"/>
              <a:t>hava</a:t>
            </a:r>
            <a:r>
              <a:rPr lang="en-US" dirty="0"/>
              <a:t> </a:t>
            </a:r>
            <a:r>
              <a:rPr lang="en-US" dirty="0" err="1"/>
              <a:t>bombardımanı</a:t>
            </a:r>
            <a:r>
              <a:rPr lang="en-US" dirty="0"/>
              <a:t> </a:t>
            </a:r>
            <a:r>
              <a:rPr lang="en-US" dirty="0" err="1"/>
              <a:t>ile</a:t>
            </a:r>
            <a:r>
              <a:rPr lang="en-US" dirty="0"/>
              <a:t> </a:t>
            </a:r>
            <a:r>
              <a:rPr lang="en-US" dirty="0" err="1"/>
              <a:t>yetinmek</a:t>
            </a:r>
            <a:r>
              <a:rPr lang="en-US" dirty="0"/>
              <a:t> </a:t>
            </a:r>
            <a:r>
              <a:rPr lang="en-US" dirty="0" err="1"/>
              <a:t>zorunda</a:t>
            </a:r>
            <a:r>
              <a:rPr lang="en-US" dirty="0"/>
              <a:t> </a:t>
            </a:r>
            <a:r>
              <a:rPr lang="en-US" dirty="0" err="1"/>
              <a:t>kalmıştır</a:t>
            </a:r>
            <a:r>
              <a:rPr lang="en-US" dirty="0"/>
              <a:t>. </a:t>
            </a:r>
            <a:endParaRPr lang="tr-TR" dirty="0" smtClean="0"/>
          </a:p>
          <a:p>
            <a:pPr algn="just"/>
            <a:r>
              <a:rPr lang="en-US" dirty="0" smtClean="0"/>
              <a:t>Blair </a:t>
            </a:r>
            <a:r>
              <a:rPr lang="en-US" dirty="0" err="1"/>
              <a:t>hükümetinin</a:t>
            </a:r>
            <a:r>
              <a:rPr lang="en-US" dirty="0"/>
              <a:t> </a:t>
            </a:r>
            <a:r>
              <a:rPr lang="en-US" dirty="0" err="1"/>
              <a:t>Kosova</a:t>
            </a:r>
            <a:r>
              <a:rPr lang="en-US" dirty="0"/>
              <a:t> </a:t>
            </a:r>
            <a:r>
              <a:rPr lang="en-US" dirty="0" err="1"/>
              <a:t>müdahalesinin</a:t>
            </a:r>
            <a:r>
              <a:rPr lang="en-US" dirty="0"/>
              <a:t> </a:t>
            </a:r>
            <a:r>
              <a:rPr lang="en-US" dirty="0" err="1"/>
              <a:t>ardından</a:t>
            </a:r>
            <a:r>
              <a:rPr lang="en-US" dirty="0"/>
              <a:t> </a:t>
            </a:r>
            <a:r>
              <a:rPr lang="en-US" dirty="0" err="1"/>
              <a:t>AGSP’yi</a:t>
            </a:r>
            <a:r>
              <a:rPr lang="en-US" dirty="0"/>
              <a:t> </a:t>
            </a:r>
            <a:r>
              <a:rPr lang="en-US" dirty="0" err="1"/>
              <a:t>desteklemeye</a:t>
            </a:r>
            <a:r>
              <a:rPr lang="en-US" dirty="0"/>
              <a:t> </a:t>
            </a:r>
            <a:r>
              <a:rPr lang="en-US" dirty="0" err="1"/>
              <a:t>başlaması</a:t>
            </a:r>
            <a:r>
              <a:rPr lang="en-US" dirty="0"/>
              <a:t> </a:t>
            </a:r>
            <a:r>
              <a:rPr lang="en-US" dirty="0" err="1"/>
              <a:t>İngiltere</a:t>
            </a:r>
            <a:r>
              <a:rPr lang="en-US" dirty="0"/>
              <a:t> AB </a:t>
            </a:r>
            <a:r>
              <a:rPr lang="en-US" dirty="0" err="1"/>
              <a:t>ilişkileri</a:t>
            </a:r>
            <a:r>
              <a:rPr lang="en-US" dirty="0"/>
              <a:t> </a:t>
            </a:r>
            <a:r>
              <a:rPr lang="en-US" dirty="0" err="1"/>
              <a:t>açısından</a:t>
            </a:r>
            <a:r>
              <a:rPr lang="en-US" dirty="0"/>
              <a:t> </a:t>
            </a:r>
            <a:r>
              <a:rPr lang="en-US" dirty="0" err="1"/>
              <a:t>önemli</a:t>
            </a:r>
            <a:r>
              <a:rPr lang="en-US" dirty="0"/>
              <a:t> </a:t>
            </a:r>
            <a:r>
              <a:rPr lang="en-US" dirty="0" err="1"/>
              <a:t>olduğu</a:t>
            </a:r>
            <a:r>
              <a:rPr lang="en-US" dirty="0"/>
              <a:t> </a:t>
            </a:r>
            <a:r>
              <a:rPr lang="en-US" dirty="0" err="1"/>
              <a:t>kadar</a:t>
            </a:r>
            <a:r>
              <a:rPr lang="en-US" dirty="0"/>
              <a:t> ABD-</a:t>
            </a:r>
            <a:r>
              <a:rPr lang="en-US" dirty="0" err="1"/>
              <a:t>İngiltere</a:t>
            </a:r>
            <a:r>
              <a:rPr lang="en-US" dirty="0"/>
              <a:t> </a:t>
            </a:r>
            <a:r>
              <a:rPr lang="en-US" dirty="0" err="1"/>
              <a:t>ilişkileri</a:t>
            </a:r>
            <a:r>
              <a:rPr lang="en-US" dirty="0"/>
              <a:t> </a:t>
            </a:r>
            <a:r>
              <a:rPr lang="en-US" dirty="0" err="1"/>
              <a:t>açısından</a:t>
            </a:r>
            <a:r>
              <a:rPr lang="en-US" dirty="0"/>
              <a:t> da </a:t>
            </a:r>
            <a:r>
              <a:rPr lang="en-US" dirty="0" err="1"/>
              <a:t>önemli</a:t>
            </a:r>
            <a:r>
              <a:rPr lang="en-US" dirty="0"/>
              <a:t> </a:t>
            </a:r>
            <a:r>
              <a:rPr lang="en-US" dirty="0" err="1"/>
              <a:t>olmuştur</a:t>
            </a:r>
            <a:r>
              <a:rPr lang="en-US" dirty="0"/>
              <a:t>. </a:t>
            </a:r>
            <a:r>
              <a:rPr lang="en-US" dirty="0" err="1"/>
              <a:t>Savunma</a:t>
            </a:r>
            <a:r>
              <a:rPr lang="en-US" dirty="0"/>
              <a:t> </a:t>
            </a:r>
            <a:r>
              <a:rPr lang="en-US" dirty="0" err="1"/>
              <a:t>maliyetlerinin</a:t>
            </a:r>
            <a:r>
              <a:rPr lang="en-US" dirty="0"/>
              <a:t> </a:t>
            </a:r>
            <a:r>
              <a:rPr lang="en-US" dirty="0" err="1"/>
              <a:t>yükünü</a:t>
            </a:r>
            <a:r>
              <a:rPr lang="en-US" dirty="0"/>
              <a:t> </a:t>
            </a:r>
            <a:r>
              <a:rPr lang="en-US" dirty="0" err="1"/>
              <a:t>üstünden</a:t>
            </a:r>
            <a:r>
              <a:rPr lang="en-US" dirty="0"/>
              <a:t> </a:t>
            </a:r>
            <a:r>
              <a:rPr lang="en-US" dirty="0" err="1"/>
              <a:t>atmak</a:t>
            </a:r>
            <a:r>
              <a:rPr lang="en-US" dirty="0"/>
              <a:t> </a:t>
            </a:r>
            <a:r>
              <a:rPr lang="en-US" dirty="0" err="1"/>
              <a:t>isteyen</a:t>
            </a:r>
            <a:r>
              <a:rPr lang="en-US" dirty="0"/>
              <a:t> Clinton </a:t>
            </a:r>
            <a:r>
              <a:rPr lang="en-US" dirty="0" err="1"/>
              <a:t>yönetimi</a:t>
            </a:r>
            <a:r>
              <a:rPr lang="en-US" dirty="0"/>
              <a:t> </a:t>
            </a:r>
            <a:r>
              <a:rPr lang="en-US" dirty="0" err="1"/>
              <a:t>Blair’ın</a:t>
            </a:r>
            <a:r>
              <a:rPr lang="en-US" dirty="0"/>
              <a:t> </a:t>
            </a:r>
            <a:r>
              <a:rPr lang="en-US" dirty="0" err="1"/>
              <a:t>bu</a:t>
            </a:r>
            <a:r>
              <a:rPr lang="en-US" dirty="0"/>
              <a:t> </a:t>
            </a:r>
            <a:r>
              <a:rPr lang="en-US" dirty="0" err="1"/>
              <a:t>girişimini</a:t>
            </a:r>
            <a:r>
              <a:rPr lang="en-US" dirty="0"/>
              <a:t> </a:t>
            </a:r>
            <a:r>
              <a:rPr lang="en-US" dirty="0" err="1"/>
              <a:t>desteklemiş</a:t>
            </a:r>
            <a:r>
              <a:rPr lang="en-US" dirty="0"/>
              <a:t>; Blair da </a:t>
            </a:r>
            <a:r>
              <a:rPr lang="en-US" dirty="0" err="1"/>
              <a:t>aralarındaki</a:t>
            </a:r>
            <a:r>
              <a:rPr lang="en-US" dirty="0"/>
              <a:t> </a:t>
            </a:r>
            <a:r>
              <a:rPr lang="en-US" dirty="0" err="1"/>
              <a:t>ilişkiye</a:t>
            </a:r>
            <a:r>
              <a:rPr lang="en-US" dirty="0"/>
              <a:t> </a:t>
            </a:r>
            <a:r>
              <a:rPr lang="en-US" dirty="0" err="1"/>
              <a:t>ihanet</a:t>
            </a:r>
            <a:r>
              <a:rPr lang="en-US" dirty="0"/>
              <a:t> </a:t>
            </a:r>
            <a:r>
              <a:rPr lang="en-US" dirty="0" err="1"/>
              <a:t>etmeden</a:t>
            </a:r>
            <a:r>
              <a:rPr lang="en-US" dirty="0"/>
              <a:t> </a:t>
            </a:r>
            <a:r>
              <a:rPr lang="en-US" dirty="0" err="1"/>
              <a:t>NATO’dan</a:t>
            </a:r>
            <a:r>
              <a:rPr lang="en-US" dirty="0"/>
              <a:t> </a:t>
            </a:r>
            <a:r>
              <a:rPr lang="en-US" dirty="0" err="1"/>
              <a:t>bağımsız</a:t>
            </a:r>
            <a:r>
              <a:rPr lang="en-US" dirty="0"/>
              <a:t> </a:t>
            </a:r>
            <a:r>
              <a:rPr lang="en-US" dirty="0" err="1"/>
              <a:t>bir</a:t>
            </a:r>
            <a:r>
              <a:rPr lang="en-US" dirty="0"/>
              <a:t> </a:t>
            </a:r>
            <a:r>
              <a:rPr lang="en-US" dirty="0" err="1"/>
              <a:t>AGSP’ye</a:t>
            </a:r>
            <a:r>
              <a:rPr lang="en-US" dirty="0"/>
              <a:t> </a:t>
            </a:r>
            <a:r>
              <a:rPr lang="en-US" dirty="0" err="1" smtClean="0"/>
              <a:t>yanaşmamıştır</a:t>
            </a:r>
            <a:r>
              <a:rPr lang="tr-TR" dirty="0" smtClean="0"/>
              <a:t>.</a:t>
            </a:r>
          </a:p>
          <a:p>
            <a:pPr algn="just"/>
            <a:r>
              <a:rPr lang="en-US" dirty="0" err="1"/>
              <a:t>Sonuç</a:t>
            </a:r>
            <a:r>
              <a:rPr lang="en-US" dirty="0"/>
              <a:t> </a:t>
            </a:r>
            <a:r>
              <a:rPr lang="en-US" dirty="0" err="1"/>
              <a:t>olarak</a:t>
            </a:r>
            <a:r>
              <a:rPr lang="en-US" dirty="0"/>
              <a:t>, </a:t>
            </a:r>
            <a:r>
              <a:rPr lang="en-US" dirty="0" err="1"/>
              <a:t>İngiltere</a:t>
            </a:r>
            <a:r>
              <a:rPr lang="en-US" dirty="0"/>
              <a:t> </a:t>
            </a:r>
            <a:r>
              <a:rPr lang="en-US" dirty="0" err="1"/>
              <a:t>bir</a:t>
            </a:r>
            <a:r>
              <a:rPr lang="en-US" dirty="0"/>
              <a:t> </a:t>
            </a:r>
            <a:r>
              <a:rPr lang="en-US" dirty="0" err="1"/>
              <a:t>yandan</a:t>
            </a:r>
            <a:r>
              <a:rPr lang="en-US" dirty="0"/>
              <a:t> </a:t>
            </a:r>
            <a:r>
              <a:rPr lang="en-US" dirty="0" err="1"/>
              <a:t>güçlü</a:t>
            </a:r>
            <a:r>
              <a:rPr lang="en-US" dirty="0"/>
              <a:t> </a:t>
            </a:r>
            <a:r>
              <a:rPr lang="en-US" dirty="0" err="1"/>
              <a:t>bir</a:t>
            </a:r>
            <a:r>
              <a:rPr lang="en-US" dirty="0"/>
              <a:t> </a:t>
            </a:r>
            <a:r>
              <a:rPr lang="en-US" dirty="0" err="1"/>
              <a:t>Avrupalılaşma</a:t>
            </a:r>
            <a:r>
              <a:rPr lang="en-US" dirty="0"/>
              <a:t> </a:t>
            </a:r>
            <a:r>
              <a:rPr lang="en-US" dirty="0" err="1"/>
              <a:t>politikası</a:t>
            </a:r>
            <a:r>
              <a:rPr lang="en-US" dirty="0"/>
              <a:t> </a:t>
            </a:r>
            <a:r>
              <a:rPr lang="en-US" dirty="0" err="1"/>
              <a:t>takip</a:t>
            </a:r>
            <a:r>
              <a:rPr lang="en-US" dirty="0"/>
              <a:t> </a:t>
            </a:r>
            <a:r>
              <a:rPr lang="en-US" dirty="0" err="1"/>
              <a:t>ederek</a:t>
            </a:r>
            <a:r>
              <a:rPr lang="en-US" dirty="0"/>
              <a:t> AB </a:t>
            </a:r>
            <a:r>
              <a:rPr lang="en-US" dirty="0" err="1"/>
              <a:t>üzerinde</a:t>
            </a:r>
            <a:r>
              <a:rPr lang="en-US" dirty="0"/>
              <a:t> </a:t>
            </a:r>
            <a:r>
              <a:rPr lang="en-US" dirty="0" err="1"/>
              <a:t>İngiltere</a:t>
            </a:r>
            <a:r>
              <a:rPr lang="en-US" dirty="0"/>
              <a:t> </a:t>
            </a:r>
            <a:r>
              <a:rPr lang="en-US" dirty="0" err="1"/>
              <a:t>etkisini</a:t>
            </a:r>
            <a:r>
              <a:rPr lang="en-US" dirty="0"/>
              <a:t> </a:t>
            </a:r>
            <a:r>
              <a:rPr lang="en-US" dirty="0" err="1"/>
              <a:t>arttırırken</a:t>
            </a:r>
            <a:r>
              <a:rPr lang="en-US" dirty="0"/>
              <a:t> </a:t>
            </a:r>
            <a:r>
              <a:rPr lang="en-US" dirty="0" err="1"/>
              <a:t>diğer</a:t>
            </a:r>
            <a:r>
              <a:rPr lang="en-US" dirty="0"/>
              <a:t> </a:t>
            </a:r>
            <a:r>
              <a:rPr lang="en-US" dirty="0" err="1"/>
              <a:t>taraftan</a:t>
            </a:r>
            <a:r>
              <a:rPr lang="en-US" dirty="0"/>
              <a:t> da Clinton </a:t>
            </a:r>
            <a:r>
              <a:rPr lang="en-US" dirty="0" err="1"/>
              <a:t>ile</a:t>
            </a:r>
            <a:r>
              <a:rPr lang="en-US" dirty="0"/>
              <a:t> </a:t>
            </a:r>
            <a:r>
              <a:rPr lang="en-US" dirty="0" err="1"/>
              <a:t>kurduğu</a:t>
            </a:r>
            <a:r>
              <a:rPr lang="en-US" dirty="0"/>
              <a:t> </a:t>
            </a:r>
            <a:r>
              <a:rPr lang="en-US" dirty="0" err="1" smtClean="0"/>
              <a:t>yakın</a:t>
            </a:r>
            <a:r>
              <a:rPr lang="en-US" dirty="0" smtClean="0"/>
              <a:t> </a:t>
            </a:r>
            <a:r>
              <a:rPr lang="en-US" dirty="0" err="1"/>
              <a:t>ilişkileri</a:t>
            </a:r>
            <a:r>
              <a:rPr lang="en-US" dirty="0"/>
              <a:t> </a:t>
            </a:r>
            <a:r>
              <a:rPr lang="en-US" dirty="0" err="1"/>
              <a:t>sürdürmeyi</a:t>
            </a:r>
            <a:r>
              <a:rPr lang="en-US" dirty="0"/>
              <a:t> </a:t>
            </a:r>
            <a:r>
              <a:rPr lang="en-US" dirty="0" err="1" smtClean="0"/>
              <a:t>başarmıştır</a:t>
            </a:r>
            <a:r>
              <a:rPr lang="en-US" dirty="0" smtClean="0"/>
              <a:t>.</a:t>
            </a:r>
            <a:endParaRPr lang="tr-TR" dirty="0" smtClean="0"/>
          </a:p>
          <a:p>
            <a:pPr algn="just"/>
            <a:r>
              <a:rPr lang="tr-TR" dirty="0" smtClean="0"/>
              <a:t>Blair </a:t>
            </a:r>
            <a:r>
              <a:rPr lang="en-US" dirty="0" err="1" smtClean="0"/>
              <a:t>ve</a:t>
            </a:r>
            <a:r>
              <a:rPr lang="en-US" dirty="0" smtClean="0"/>
              <a:t> </a:t>
            </a:r>
            <a:r>
              <a:rPr lang="en-US" dirty="0"/>
              <a:t>Clinton </a:t>
            </a:r>
            <a:r>
              <a:rPr lang="en-US" dirty="0" err="1"/>
              <a:t>birçok</a:t>
            </a:r>
            <a:r>
              <a:rPr lang="en-US" dirty="0"/>
              <a:t> </a:t>
            </a:r>
            <a:r>
              <a:rPr lang="en-US" dirty="0" err="1"/>
              <a:t>hususta</a:t>
            </a:r>
            <a:r>
              <a:rPr lang="en-US" dirty="0"/>
              <a:t> </a:t>
            </a:r>
            <a:r>
              <a:rPr lang="en-US" dirty="0" err="1"/>
              <a:t>bir</a:t>
            </a:r>
            <a:r>
              <a:rPr lang="en-US" dirty="0"/>
              <a:t> </a:t>
            </a:r>
            <a:r>
              <a:rPr lang="en-US" dirty="0" err="1"/>
              <a:t>araya</a:t>
            </a:r>
            <a:r>
              <a:rPr lang="en-US" dirty="0"/>
              <a:t> </a:t>
            </a:r>
            <a:r>
              <a:rPr lang="en-US" dirty="0" err="1"/>
              <a:t>gelebilmiş</a:t>
            </a:r>
            <a:r>
              <a:rPr lang="en-US" dirty="0"/>
              <a:t> </a:t>
            </a:r>
            <a:r>
              <a:rPr lang="en-US" dirty="0" err="1"/>
              <a:t>ve</a:t>
            </a:r>
            <a:r>
              <a:rPr lang="en-US" dirty="0"/>
              <a:t> </a:t>
            </a:r>
            <a:r>
              <a:rPr lang="en-US" dirty="0" err="1"/>
              <a:t>özel</a:t>
            </a:r>
            <a:r>
              <a:rPr lang="en-US" dirty="0"/>
              <a:t> </a:t>
            </a:r>
            <a:r>
              <a:rPr lang="en-US" dirty="0" err="1"/>
              <a:t>ilişkiyi</a:t>
            </a:r>
            <a:r>
              <a:rPr lang="en-US" dirty="0"/>
              <a:t> </a:t>
            </a:r>
            <a:r>
              <a:rPr lang="en-US" dirty="0" err="1"/>
              <a:t>canlı</a:t>
            </a:r>
            <a:r>
              <a:rPr lang="en-US" dirty="0"/>
              <a:t> </a:t>
            </a:r>
            <a:r>
              <a:rPr lang="en-US" dirty="0" err="1"/>
              <a:t>tutabilmiş</a:t>
            </a:r>
            <a:r>
              <a:rPr lang="en-US" dirty="0"/>
              <a:t>; ABD </a:t>
            </a:r>
            <a:r>
              <a:rPr lang="en-US" dirty="0" err="1"/>
              <a:t>ve</a:t>
            </a:r>
            <a:r>
              <a:rPr lang="en-US" dirty="0"/>
              <a:t> AB </a:t>
            </a:r>
            <a:r>
              <a:rPr lang="en-US" dirty="0" err="1"/>
              <a:t>kanadında</a:t>
            </a:r>
            <a:r>
              <a:rPr lang="en-US" dirty="0"/>
              <a:t> </a:t>
            </a:r>
            <a:r>
              <a:rPr lang="en-US" dirty="0" err="1"/>
              <a:t>çok</a:t>
            </a:r>
            <a:r>
              <a:rPr lang="en-US" dirty="0"/>
              <a:t> </a:t>
            </a:r>
            <a:r>
              <a:rPr lang="en-US" dirty="0" err="1"/>
              <a:t>büyük</a:t>
            </a:r>
            <a:r>
              <a:rPr lang="en-US" dirty="0"/>
              <a:t> </a:t>
            </a:r>
            <a:r>
              <a:rPr lang="en-US" dirty="0" err="1"/>
              <a:t>uyuşmazlıkların</a:t>
            </a:r>
            <a:r>
              <a:rPr lang="en-US" dirty="0"/>
              <a:t> </a:t>
            </a:r>
            <a:r>
              <a:rPr lang="en-US" dirty="0" err="1"/>
              <a:t>olmadığı</a:t>
            </a:r>
            <a:r>
              <a:rPr lang="en-US" dirty="0"/>
              <a:t> </a:t>
            </a:r>
            <a:r>
              <a:rPr lang="en-US" dirty="0" err="1"/>
              <a:t>bu</a:t>
            </a:r>
            <a:r>
              <a:rPr lang="en-US" dirty="0"/>
              <a:t> </a:t>
            </a:r>
            <a:r>
              <a:rPr lang="en-US" dirty="0" err="1"/>
              <a:t>dönem</a:t>
            </a:r>
            <a:r>
              <a:rPr lang="en-US" dirty="0"/>
              <a:t> </a:t>
            </a:r>
            <a:r>
              <a:rPr lang="en-US" dirty="0" err="1"/>
              <a:t>İngiltere’nin</a:t>
            </a:r>
            <a:r>
              <a:rPr lang="en-US" dirty="0"/>
              <a:t> </a:t>
            </a:r>
            <a:r>
              <a:rPr lang="en-US" dirty="0" err="1"/>
              <a:t>transatlantik</a:t>
            </a:r>
            <a:r>
              <a:rPr lang="en-US" dirty="0"/>
              <a:t> </a:t>
            </a:r>
            <a:r>
              <a:rPr lang="en-US" dirty="0" err="1"/>
              <a:t>köprü</a:t>
            </a:r>
            <a:r>
              <a:rPr lang="en-US" dirty="0"/>
              <a:t> </a:t>
            </a:r>
            <a:r>
              <a:rPr lang="en-US" dirty="0" err="1"/>
              <a:t>stratejisi</a:t>
            </a:r>
            <a:r>
              <a:rPr lang="en-US" dirty="0"/>
              <a:t> </a:t>
            </a:r>
            <a:r>
              <a:rPr lang="en-US" dirty="0" err="1"/>
              <a:t>bakımından</a:t>
            </a:r>
            <a:r>
              <a:rPr lang="en-US" dirty="0"/>
              <a:t> </a:t>
            </a:r>
            <a:r>
              <a:rPr lang="en-US" dirty="0" err="1"/>
              <a:t>başarılı</a:t>
            </a:r>
            <a:r>
              <a:rPr lang="en-US" dirty="0"/>
              <a:t> </a:t>
            </a:r>
            <a:r>
              <a:rPr lang="en-US" dirty="0" err="1"/>
              <a:t>bir</a:t>
            </a:r>
            <a:r>
              <a:rPr lang="en-US" dirty="0"/>
              <a:t> </a:t>
            </a:r>
            <a:r>
              <a:rPr lang="en-US" dirty="0" err="1"/>
              <a:t>dönem</a:t>
            </a:r>
            <a:r>
              <a:rPr lang="en-US" dirty="0"/>
              <a:t> </a:t>
            </a:r>
            <a:r>
              <a:rPr lang="en-US" dirty="0" err="1"/>
              <a:t>olmuştur</a:t>
            </a:r>
            <a:r>
              <a:rPr lang="en-US" dirty="0"/>
              <a:t>. </a:t>
            </a:r>
            <a:r>
              <a:rPr lang="en-US" dirty="0" err="1"/>
              <a:t>Ancak</a:t>
            </a:r>
            <a:r>
              <a:rPr lang="en-US" dirty="0"/>
              <a:t> 2001’de </a:t>
            </a:r>
            <a:r>
              <a:rPr lang="en-US" dirty="0" err="1"/>
              <a:t>yapılan</a:t>
            </a:r>
            <a:r>
              <a:rPr lang="en-US" dirty="0"/>
              <a:t> </a:t>
            </a:r>
            <a:r>
              <a:rPr lang="en-US" dirty="0" err="1"/>
              <a:t>seçimler</a:t>
            </a:r>
            <a:r>
              <a:rPr lang="en-US" dirty="0"/>
              <a:t> </a:t>
            </a:r>
            <a:r>
              <a:rPr lang="en-US" dirty="0" err="1"/>
              <a:t>ile</a:t>
            </a:r>
            <a:r>
              <a:rPr lang="en-US" dirty="0"/>
              <a:t> ABD </a:t>
            </a:r>
            <a:r>
              <a:rPr lang="en-US" dirty="0" err="1"/>
              <a:t>yönetimi</a:t>
            </a:r>
            <a:r>
              <a:rPr lang="en-US" dirty="0"/>
              <a:t> el </a:t>
            </a:r>
            <a:r>
              <a:rPr lang="en-US" dirty="0" err="1"/>
              <a:t>değiştirmiş</a:t>
            </a:r>
            <a:r>
              <a:rPr lang="en-US" dirty="0"/>
              <a:t> </a:t>
            </a:r>
            <a:r>
              <a:rPr lang="en-US" dirty="0" err="1"/>
              <a:t>ve</a:t>
            </a:r>
            <a:r>
              <a:rPr lang="en-US" dirty="0"/>
              <a:t> </a:t>
            </a:r>
            <a:r>
              <a:rPr lang="en-US" dirty="0" err="1"/>
              <a:t>özel</a:t>
            </a:r>
            <a:r>
              <a:rPr lang="en-US" dirty="0"/>
              <a:t> </a:t>
            </a:r>
            <a:r>
              <a:rPr lang="en-US" dirty="0" err="1"/>
              <a:t>ilişkide</a:t>
            </a:r>
            <a:r>
              <a:rPr lang="en-US" dirty="0"/>
              <a:t> </a:t>
            </a:r>
            <a:r>
              <a:rPr lang="en-US" dirty="0" err="1"/>
              <a:t>bu</a:t>
            </a:r>
            <a:r>
              <a:rPr lang="en-US" dirty="0"/>
              <a:t> </a:t>
            </a:r>
            <a:r>
              <a:rPr lang="en-US" dirty="0" err="1"/>
              <a:t>andan</a:t>
            </a:r>
            <a:r>
              <a:rPr lang="en-US" dirty="0"/>
              <a:t> </a:t>
            </a:r>
            <a:r>
              <a:rPr lang="en-US" dirty="0" err="1"/>
              <a:t>sonra</a:t>
            </a:r>
            <a:r>
              <a:rPr lang="en-US" dirty="0"/>
              <a:t> </a:t>
            </a:r>
            <a:r>
              <a:rPr lang="en-US" dirty="0" err="1"/>
              <a:t>daha</a:t>
            </a:r>
            <a:r>
              <a:rPr lang="en-US" dirty="0"/>
              <a:t> </a:t>
            </a:r>
            <a:r>
              <a:rPr lang="en-US" dirty="0" err="1"/>
              <a:t>başka</a:t>
            </a:r>
            <a:r>
              <a:rPr lang="en-US" dirty="0"/>
              <a:t> </a:t>
            </a:r>
            <a:r>
              <a:rPr lang="en-US" dirty="0" err="1"/>
              <a:t>dinamikler</a:t>
            </a:r>
            <a:r>
              <a:rPr lang="en-US" dirty="0"/>
              <a:t> </a:t>
            </a:r>
            <a:r>
              <a:rPr lang="tr-TR" dirty="0" smtClean="0"/>
              <a:t>ortaya çıkmaya başlamıştır.</a:t>
            </a:r>
            <a:endParaRPr lang="en-US" dirty="0"/>
          </a:p>
        </p:txBody>
      </p:sp>
    </p:spTree>
    <p:extLst>
      <p:ext uri="{BB962C8B-B14F-4D97-AF65-F5344CB8AC3E}">
        <p14:creationId xmlns:p14="http://schemas.microsoft.com/office/powerpoint/2010/main" val="758007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Tony Blair-George W. Bush </a:t>
            </a:r>
            <a:r>
              <a:rPr lang="en-US" dirty="0" err="1"/>
              <a:t>Dönemi</a:t>
            </a:r>
            <a:r>
              <a:rPr lang="en-US" dirty="0"/>
              <a:t> </a:t>
            </a:r>
          </a:p>
        </p:txBody>
      </p:sp>
      <p:sp>
        <p:nvSpPr>
          <p:cNvPr id="3" name="Content Placeholder 2"/>
          <p:cNvSpPr>
            <a:spLocks noGrp="1"/>
          </p:cNvSpPr>
          <p:nvPr>
            <p:ph idx="1"/>
          </p:nvPr>
        </p:nvSpPr>
        <p:spPr>
          <a:xfrm>
            <a:off x="1371600" y="1456566"/>
            <a:ext cx="9601200" cy="4410834"/>
          </a:xfrm>
        </p:spPr>
        <p:txBody>
          <a:bodyPr>
            <a:normAutofit/>
          </a:bodyPr>
          <a:lstStyle/>
          <a:p>
            <a:pPr algn="just"/>
            <a:r>
              <a:rPr lang="en-US" dirty="0"/>
              <a:t>9/11 Bush-Blair </a:t>
            </a:r>
            <a:r>
              <a:rPr lang="en-US" dirty="0" err="1"/>
              <a:t>ilişkisini</a:t>
            </a:r>
            <a:r>
              <a:rPr lang="en-US" dirty="0"/>
              <a:t> Blair-Clinton </a:t>
            </a:r>
            <a:r>
              <a:rPr lang="en-US" dirty="0" err="1"/>
              <a:t>ilişkisinden</a:t>
            </a:r>
            <a:r>
              <a:rPr lang="en-US" dirty="0"/>
              <a:t> </a:t>
            </a:r>
            <a:r>
              <a:rPr lang="en-US" dirty="0" err="1"/>
              <a:t>çok</a:t>
            </a:r>
            <a:r>
              <a:rPr lang="en-US" dirty="0"/>
              <a:t> </a:t>
            </a:r>
            <a:r>
              <a:rPr lang="en-US" dirty="0" err="1"/>
              <a:t>daha</a:t>
            </a:r>
            <a:r>
              <a:rPr lang="en-US" dirty="0"/>
              <a:t> </a:t>
            </a:r>
            <a:r>
              <a:rPr lang="en-US" dirty="0" err="1"/>
              <a:t>yakın</a:t>
            </a:r>
            <a:r>
              <a:rPr lang="en-US" dirty="0"/>
              <a:t> </a:t>
            </a:r>
            <a:r>
              <a:rPr lang="en-US" dirty="0" err="1"/>
              <a:t>bir</a:t>
            </a:r>
            <a:r>
              <a:rPr lang="en-US" dirty="0"/>
              <a:t> hale getirmiştir.182 Bush </a:t>
            </a:r>
            <a:r>
              <a:rPr lang="en-US" dirty="0" err="1"/>
              <a:t>yönetimin</a:t>
            </a:r>
            <a:r>
              <a:rPr lang="en-US" dirty="0"/>
              <a:t> </a:t>
            </a:r>
            <a:r>
              <a:rPr lang="en-US" dirty="0" err="1"/>
              <a:t>daha</a:t>
            </a:r>
            <a:r>
              <a:rPr lang="en-US" dirty="0"/>
              <a:t> </a:t>
            </a:r>
            <a:r>
              <a:rPr lang="en-US" dirty="0" err="1"/>
              <a:t>çok</a:t>
            </a:r>
            <a:r>
              <a:rPr lang="en-US" dirty="0"/>
              <a:t> </a:t>
            </a:r>
            <a:r>
              <a:rPr lang="en-US" dirty="0" err="1"/>
              <a:t>askeri</a:t>
            </a:r>
            <a:r>
              <a:rPr lang="en-US" dirty="0"/>
              <a:t> </a:t>
            </a:r>
            <a:r>
              <a:rPr lang="en-US" dirty="0" err="1"/>
              <a:t>stratejilere</a:t>
            </a:r>
            <a:r>
              <a:rPr lang="en-US" dirty="0"/>
              <a:t> </a:t>
            </a:r>
            <a:r>
              <a:rPr lang="en-US" dirty="0" err="1"/>
              <a:t>odaklandığı</a:t>
            </a:r>
            <a:r>
              <a:rPr lang="en-US" dirty="0"/>
              <a:t> </a:t>
            </a:r>
            <a:r>
              <a:rPr lang="en-US" dirty="0" err="1"/>
              <a:t>bu</a:t>
            </a:r>
            <a:r>
              <a:rPr lang="en-US" dirty="0"/>
              <a:t> </a:t>
            </a:r>
            <a:r>
              <a:rPr lang="en-US" dirty="0" err="1"/>
              <a:t>dönemde</a:t>
            </a:r>
            <a:r>
              <a:rPr lang="en-US" dirty="0"/>
              <a:t> Blair </a:t>
            </a:r>
            <a:r>
              <a:rPr lang="en-US" dirty="0" err="1"/>
              <a:t>hükümeti</a:t>
            </a:r>
            <a:r>
              <a:rPr lang="en-US" dirty="0"/>
              <a:t> </a:t>
            </a:r>
            <a:r>
              <a:rPr lang="en-US" dirty="0" err="1"/>
              <a:t>ise</a:t>
            </a:r>
            <a:r>
              <a:rPr lang="en-US" dirty="0"/>
              <a:t> </a:t>
            </a:r>
            <a:r>
              <a:rPr lang="en-US" dirty="0" err="1"/>
              <a:t>ona</a:t>
            </a:r>
            <a:r>
              <a:rPr lang="en-US" dirty="0"/>
              <a:t> </a:t>
            </a:r>
            <a:r>
              <a:rPr lang="en-US" dirty="0" err="1"/>
              <a:t>çok</a:t>
            </a:r>
            <a:r>
              <a:rPr lang="en-US" dirty="0"/>
              <a:t> </a:t>
            </a:r>
            <a:r>
              <a:rPr lang="en-US" dirty="0" err="1"/>
              <a:t>taraflı</a:t>
            </a:r>
            <a:r>
              <a:rPr lang="en-US" dirty="0"/>
              <a:t> </a:t>
            </a:r>
            <a:r>
              <a:rPr lang="en-US" dirty="0" err="1"/>
              <a:t>destek</a:t>
            </a:r>
            <a:r>
              <a:rPr lang="en-US" dirty="0"/>
              <a:t> </a:t>
            </a:r>
            <a:r>
              <a:rPr lang="en-US" dirty="0" err="1"/>
              <a:t>aramaya</a:t>
            </a:r>
            <a:r>
              <a:rPr lang="en-US" dirty="0"/>
              <a:t> </a:t>
            </a:r>
            <a:r>
              <a:rPr lang="en-US" dirty="0" err="1"/>
              <a:t>başlamış</a:t>
            </a:r>
            <a:r>
              <a:rPr lang="en-US" dirty="0"/>
              <a:t>, </a:t>
            </a:r>
            <a:r>
              <a:rPr lang="en-US" dirty="0" err="1"/>
              <a:t>ülkelerin</a:t>
            </a:r>
            <a:r>
              <a:rPr lang="en-US" dirty="0"/>
              <a:t> </a:t>
            </a:r>
            <a:r>
              <a:rPr lang="en-US" dirty="0" err="1"/>
              <a:t>yeniden</a:t>
            </a:r>
            <a:r>
              <a:rPr lang="en-US" dirty="0"/>
              <a:t> </a:t>
            </a:r>
            <a:r>
              <a:rPr lang="en-US" dirty="0" err="1"/>
              <a:t>inşasına</a:t>
            </a:r>
            <a:r>
              <a:rPr lang="en-US" dirty="0"/>
              <a:t> </a:t>
            </a:r>
            <a:r>
              <a:rPr lang="en-US" dirty="0" err="1"/>
              <a:t>yönelik</a:t>
            </a:r>
            <a:r>
              <a:rPr lang="en-US" dirty="0"/>
              <a:t> </a:t>
            </a:r>
            <a:r>
              <a:rPr lang="en-US" dirty="0" err="1"/>
              <a:t>taahhütler</a:t>
            </a:r>
            <a:r>
              <a:rPr lang="en-US" dirty="0"/>
              <a:t> </a:t>
            </a:r>
            <a:r>
              <a:rPr lang="en-US" dirty="0" err="1"/>
              <a:t>aramıştır</a:t>
            </a:r>
            <a:r>
              <a:rPr lang="en-US" dirty="0"/>
              <a:t>. </a:t>
            </a:r>
            <a:r>
              <a:rPr lang="en-US" dirty="0" err="1"/>
              <a:t>Blair’ın</a:t>
            </a:r>
            <a:r>
              <a:rPr lang="en-US" dirty="0"/>
              <a:t> </a:t>
            </a:r>
            <a:r>
              <a:rPr lang="en-US" dirty="0" err="1"/>
              <a:t>inşa</a:t>
            </a:r>
            <a:r>
              <a:rPr lang="en-US" dirty="0"/>
              <a:t> </a:t>
            </a:r>
            <a:r>
              <a:rPr lang="en-US" dirty="0" err="1"/>
              <a:t>etmede</a:t>
            </a:r>
            <a:r>
              <a:rPr lang="en-US" dirty="0"/>
              <a:t> </a:t>
            </a:r>
            <a:r>
              <a:rPr lang="en-US" dirty="0" err="1"/>
              <a:t>büyük</a:t>
            </a:r>
            <a:r>
              <a:rPr lang="en-US" dirty="0"/>
              <a:t> </a:t>
            </a:r>
            <a:r>
              <a:rPr lang="en-US" dirty="0" err="1"/>
              <a:t>rol</a:t>
            </a:r>
            <a:r>
              <a:rPr lang="en-US" dirty="0"/>
              <a:t> </a:t>
            </a:r>
            <a:r>
              <a:rPr lang="en-US" dirty="0" err="1"/>
              <a:t>oynadığı</a:t>
            </a:r>
            <a:r>
              <a:rPr lang="en-US" dirty="0"/>
              <a:t> </a:t>
            </a:r>
            <a:r>
              <a:rPr lang="en-US" dirty="0" err="1"/>
              <a:t>çok</a:t>
            </a:r>
            <a:r>
              <a:rPr lang="en-US" dirty="0"/>
              <a:t> </a:t>
            </a:r>
            <a:r>
              <a:rPr lang="en-US" dirty="0" err="1"/>
              <a:t>taraflı</a:t>
            </a:r>
            <a:r>
              <a:rPr lang="en-US" dirty="0"/>
              <a:t> </a:t>
            </a:r>
            <a:r>
              <a:rPr lang="en-US" dirty="0" err="1"/>
              <a:t>desteğin</a:t>
            </a:r>
            <a:r>
              <a:rPr lang="en-US" dirty="0"/>
              <a:t> </a:t>
            </a:r>
            <a:r>
              <a:rPr lang="en-US" dirty="0" err="1"/>
              <a:t>ardından</a:t>
            </a:r>
            <a:r>
              <a:rPr lang="en-US" dirty="0"/>
              <a:t> </a:t>
            </a:r>
            <a:r>
              <a:rPr lang="en-US" dirty="0" err="1"/>
              <a:t>Afganistan</a:t>
            </a:r>
            <a:r>
              <a:rPr lang="en-US" dirty="0"/>
              <a:t> </a:t>
            </a:r>
            <a:r>
              <a:rPr lang="en-US" dirty="0" err="1"/>
              <a:t>müdahalesi</a:t>
            </a:r>
            <a:r>
              <a:rPr lang="en-US" dirty="0"/>
              <a:t> </a:t>
            </a:r>
            <a:r>
              <a:rPr lang="en-US" dirty="0" err="1"/>
              <a:t>nispeten</a:t>
            </a:r>
            <a:r>
              <a:rPr lang="en-US" dirty="0"/>
              <a:t> </a:t>
            </a:r>
            <a:r>
              <a:rPr lang="en-US" dirty="0" err="1"/>
              <a:t>sorunsuz</a:t>
            </a:r>
            <a:r>
              <a:rPr lang="en-US" dirty="0"/>
              <a:t> </a:t>
            </a:r>
            <a:r>
              <a:rPr lang="en-US" dirty="0" err="1"/>
              <a:t>bir</a:t>
            </a:r>
            <a:r>
              <a:rPr lang="en-US" dirty="0"/>
              <a:t> </a:t>
            </a:r>
            <a:r>
              <a:rPr lang="en-US" dirty="0" err="1"/>
              <a:t>şekilde</a:t>
            </a:r>
            <a:r>
              <a:rPr lang="en-US" dirty="0"/>
              <a:t> </a:t>
            </a:r>
            <a:r>
              <a:rPr lang="en-US" dirty="0" err="1"/>
              <a:t>gerçekleştirilirken</a:t>
            </a:r>
            <a:r>
              <a:rPr lang="en-US" dirty="0"/>
              <a:t>, Bush-Blair </a:t>
            </a:r>
            <a:r>
              <a:rPr lang="en-US" dirty="0" err="1"/>
              <a:t>ilişkisi</a:t>
            </a:r>
            <a:r>
              <a:rPr lang="en-US" dirty="0"/>
              <a:t> de </a:t>
            </a:r>
            <a:r>
              <a:rPr lang="en-US" dirty="0" err="1"/>
              <a:t>hiç</a:t>
            </a:r>
            <a:r>
              <a:rPr lang="en-US" dirty="0"/>
              <a:t> </a:t>
            </a:r>
            <a:r>
              <a:rPr lang="en-US" dirty="0" err="1"/>
              <a:t>olmadığı</a:t>
            </a:r>
            <a:r>
              <a:rPr lang="en-US" dirty="0"/>
              <a:t> </a:t>
            </a:r>
            <a:r>
              <a:rPr lang="en-US" dirty="0" err="1"/>
              <a:t>kadar</a:t>
            </a:r>
            <a:r>
              <a:rPr lang="en-US" dirty="0"/>
              <a:t> </a:t>
            </a:r>
            <a:r>
              <a:rPr lang="en-US" dirty="0" err="1"/>
              <a:t>yakınlaşmıştır</a:t>
            </a:r>
            <a:r>
              <a:rPr lang="en-US" dirty="0"/>
              <a:t>. </a:t>
            </a:r>
            <a:r>
              <a:rPr lang="en-US" dirty="0" err="1"/>
              <a:t>İlişkileri</a:t>
            </a:r>
            <a:r>
              <a:rPr lang="en-US" dirty="0"/>
              <a:t> </a:t>
            </a:r>
            <a:r>
              <a:rPr lang="en-US" dirty="0" err="1"/>
              <a:t>daha</a:t>
            </a:r>
            <a:r>
              <a:rPr lang="en-US" dirty="0"/>
              <a:t> da </a:t>
            </a:r>
            <a:r>
              <a:rPr lang="en-US" dirty="0" err="1"/>
              <a:t>yakınlaştıran</a:t>
            </a:r>
            <a:r>
              <a:rPr lang="en-US" dirty="0"/>
              <a:t> </a:t>
            </a:r>
            <a:r>
              <a:rPr lang="en-US" dirty="0" err="1"/>
              <a:t>gelişme</a:t>
            </a:r>
            <a:r>
              <a:rPr lang="en-US" dirty="0"/>
              <a:t> </a:t>
            </a:r>
            <a:r>
              <a:rPr lang="en-US" dirty="0" err="1"/>
              <a:t>ise</a:t>
            </a:r>
            <a:r>
              <a:rPr lang="en-US" dirty="0"/>
              <a:t> </a:t>
            </a:r>
            <a:r>
              <a:rPr lang="en-US" dirty="0" err="1"/>
              <a:t>Irak’a</a:t>
            </a:r>
            <a:r>
              <a:rPr lang="en-US" dirty="0"/>
              <a:t> </a:t>
            </a:r>
            <a:r>
              <a:rPr lang="en-US" dirty="0" err="1"/>
              <a:t>yönelik</a:t>
            </a:r>
            <a:r>
              <a:rPr lang="en-US" dirty="0"/>
              <a:t> </a:t>
            </a:r>
            <a:r>
              <a:rPr lang="en-US" dirty="0" err="1"/>
              <a:t>bir</a:t>
            </a:r>
            <a:r>
              <a:rPr lang="en-US" dirty="0"/>
              <a:t> </a:t>
            </a:r>
            <a:r>
              <a:rPr lang="en-US" dirty="0" err="1"/>
              <a:t>müdahalenin</a:t>
            </a:r>
            <a:r>
              <a:rPr lang="en-US" dirty="0"/>
              <a:t> </a:t>
            </a:r>
            <a:r>
              <a:rPr lang="en-US" dirty="0" err="1"/>
              <a:t>niyetine</a:t>
            </a:r>
            <a:r>
              <a:rPr lang="en-US" dirty="0"/>
              <a:t> </a:t>
            </a:r>
            <a:r>
              <a:rPr lang="en-US" dirty="0" err="1"/>
              <a:t>girilmesi</a:t>
            </a:r>
            <a:r>
              <a:rPr lang="en-US" dirty="0"/>
              <a:t> </a:t>
            </a:r>
            <a:r>
              <a:rPr lang="en-US" dirty="0" err="1"/>
              <a:t>olmuş</a:t>
            </a:r>
            <a:r>
              <a:rPr lang="en-US" dirty="0"/>
              <a:t> </a:t>
            </a:r>
            <a:r>
              <a:rPr lang="en-US" dirty="0" err="1"/>
              <a:t>ve</a:t>
            </a:r>
            <a:r>
              <a:rPr lang="en-US" dirty="0"/>
              <a:t> </a:t>
            </a:r>
            <a:r>
              <a:rPr lang="en-US" dirty="0" err="1"/>
              <a:t>bu</a:t>
            </a:r>
            <a:r>
              <a:rPr lang="en-US" dirty="0"/>
              <a:t> </a:t>
            </a:r>
            <a:r>
              <a:rPr lang="en-US" dirty="0" err="1"/>
              <a:t>müdahale</a:t>
            </a:r>
            <a:r>
              <a:rPr lang="en-US" dirty="0"/>
              <a:t> </a:t>
            </a:r>
            <a:r>
              <a:rPr lang="en-US" dirty="0" err="1"/>
              <a:t>iki</a:t>
            </a:r>
            <a:r>
              <a:rPr lang="en-US" dirty="0"/>
              <a:t> </a:t>
            </a:r>
            <a:r>
              <a:rPr lang="en-US" dirty="0" err="1"/>
              <a:t>ülke</a:t>
            </a:r>
            <a:r>
              <a:rPr lang="en-US" dirty="0"/>
              <a:t> </a:t>
            </a:r>
            <a:r>
              <a:rPr lang="en-US" dirty="0" err="1"/>
              <a:t>ve</a:t>
            </a:r>
            <a:r>
              <a:rPr lang="en-US" dirty="0"/>
              <a:t> </a:t>
            </a:r>
            <a:r>
              <a:rPr lang="en-US" dirty="0" err="1"/>
              <a:t>liderleri</a:t>
            </a:r>
            <a:r>
              <a:rPr lang="en-US" dirty="0"/>
              <a:t> </a:t>
            </a:r>
            <a:r>
              <a:rPr lang="en-US" dirty="0" err="1"/>
              <a:t>arasındaki</a:t>
            </a:r>
            <a:r>
              <a:rPr lang="en-US" dirty="0"/>
              <a:t> </a:t>
            </a:r>
            <a:r>
              <a:rPr lang="en-US" dirty="0" err="1"/>
              <a:t>ilişkiyi</a:t>
            </a:r>
            <a:r>
              <a:rPr lang="en-US" dirty="0"/>
              <a:t> </a:t>
            </a:r>
            <a:r>
              <a:rPr lang="en-US" dirty="0" err="1"/>
              <a:t>hiç</a:t>
            </a:r>
            <a:r>
              <a:rPr lang="en-US" dirty="0"/>
              <a:t> </a:t>
            </a:r>
            <a:r>
              <a:rPr lang="en-US" dirty="0" err="1"/>
              <a:t>olmadığı</a:t>
            </a:r>
            <a:r>
              <a:rPr lang="en-US" dirty="0"/>
              <a:t> </a:t>
            </a:r>
            <a:r>
              <a:rPr lang="en-US" dirty="0" err="1"/>
              <a:t>kadar</a:t>
            </a:r>
            <a:r>
              <a:rPr lang="en-US" dirty="0"/>
              <a:t> </a:t>
            </a:r>
            <a:r>
              <a:rPr lang="tr-TR" dirty="0" smtClean="0"/>
              <a:t>tartışmaya açmıştır.</a:t>
            </a:r>
          </a:p>
          <a:p>
            <a:pPr algn="just"/>
            <a:r>
              <a:rPr lang="en-US" dirty="0" smtClean="0"/>
              <a:t>ABD</a:t>
            </a:r>
            <a:r>
              <a:rPr lang="en-US" dirty="0"/>
              <a:t>, 9/11 </a:t>
            </a:r>
            <a:r>
              <a:rPr lang="en-US" dirty="0" err="1"/>
              <a:t>sonrası</a:t>
            </a:r>
            <a:r>
              <a:rPr lang="en-US" dirty="0"/>
              <a:t> </a:t>
            </a:r>
            <a:r>
              <a:rPr lang="en-US" dirty="0" err="1"/>
              <a:t>şüpheciliği</a:t>
            </a:r>
            <a:r>
              <a:rPr lang="en-US" dirty="0"/>
              <a:t> </a:t>
            </a:r>
            <a:r>
              <a:rPr lang="en-US" dirty="0" err="1"/>
              <a:t>ile</a:t>
            </a:r>
            <a:r>
              <a:rPr lang="en-US" dirty="0"/>
              <a:t> </a:t>
            </a:r>
            <a:r>
              <a:rPr lang="en-US" dirty="0" err="1"/>
              <a:t>Irak</a:t>
            </a:r>
            <a:r>
              <a:rPr lang="en-US" dirty="0"/>
              <a:t> </a:t>
            </a:r>
            <a:r>
              <a:rPr lang="en-US" dirty="0" err="1"/>
              <a:t>müdahalesini</a:t>
            </a:r>
            <a:r>
              <a:rPr lang="en-US" dirty="0"/>
              <a:t> </a:t>
            </a:r>
            <a:r>
              <a:rPr lang="en-US" dirty="0" err="1"/>
              <a:t>önleyici</a:t>
            </a:r>
            <a:r>
              <a:rPr lang="en-US" dirty="0"/>
              <a:t> </a:t>
            </a:r>
            <a:r>
              <a:rPr lang="en-US" dirty="0" err="1"/>
              <a:t>savaş</a:t>
            </a:r>
            <a:r>
              <a:rPr lang="en-US" dirty="0"/>
              <a:t> </a:t>
            </a:r>
            <a:r>
              <a:rPr lang="en-US" dirty="0" err="1"/>
              <a:t>doktrini</a:t>
            </a:r>
            <a:r>
              <a:rPr lang="en-US" dirty="0"/>
              <a:t> (Bush </a:t>
            </a:r>
            <a:r>
              <a:rPr lang="en-US" dirty="0" err="1"/>
              <a:t>doktrini</a:t>
            </a:r>
            <a:r>
              <a:rPr lang="en-US" dirty="0"/>
              <a:t>) </a:t>
            </a:r>
            <a:r>
              <a:rPr lang="en-US" dirty="0" err="1"/>
              <a:t>ile</a:t>
            </a:r>
            <a:r>
              <a:rPr lang="en-US" dirty="0"/>
              <a:t> </a:t>
            </a:r>
            <a:r>
              <a:rPr lang="en-US" dirty="0" err="1"/>
              <a:t>anlamlandırmaya</a:t>
            </a:r>
            <a:r>
              <a:rPr lang="en-US" dirty="0"/>
              <a:t> </a:t>
            </a:r>
            <a:r>
              <a:rPr lang="en-US" dirty="0" err="1"/>
              <a:t>çalışırken</a:t>
            </a:r>
            <a:r>
              <a:rPr lang="en-US" dirty="0"/>
              <a:t> Blair da, </a:t>
            </a:r>
            <a:r>
              <a:rPr lang="en-US" dirty="0" err="1"/>
              <a:t>bu</a:t>
            </a:r>
            <a:r>
              <a:rPr lang="en-US" dirty="0"/>
              <a:t> </a:t>
            </a:r>
            <a:r>
              <a:rPr lang="en-US" dirty="0" err="1"/>
              <a:t>müdahaleyi</a:t>
            </a:r>
            <a:r>
              <a:rPr lang="en-US" dirty="0"/>
              <a:t> Blair </a:t>
            </a:r>
            <a:r>
              <a:rPr lang="en-US" dirty="0" err="1"/>
              <a:t>doktrinin</a:t>
            </a:r>
            <a:r>
              <a:rPr lang="en-US" dirty="0"/>
              <a:t>, </a:t>
            </a:r>
            <a:r>
              <a:rPr lang="en-US" dirty="0" err="1"/>
              <a:t>kendi</a:t>
            </a:r>
            <a:r>
              <a:rPr lang="en-US" dirty="0"/>
              <a:t> </a:t>
            </a:r>
            <a:r>
              <a:rPr lang="en-US" dirty="0" err="1"/>
              <a:t>insani</a:t>
            </a:r>
            <a:r>
              <a:rPr lang="en-US" dirty="0"/>
              <a:t> </a:t>
            </a:r>
            <a:r>
              <a:rPr lang="en-US" dirty="0" err="1"/>
              <a:t>müdahale</a:t>
            </a:r>
            <a:r>
              <a:rPr lang="en-US" dirty="0"/>
              <a:t> </a:t>
            </a:r>
            <a:r>
              <a:rPr lang="en-US" dirty="0" err="1"/>
              <a:t>anlayışının</a:t>
            </a:r>
            <a:r>
              <a:rPr lang="en-US" dirty="0"/>
              <a:t>, </a:t>
            </a:r>
            <a:r>
              <a:rPr lang="en-US" dirty="0" err="1"/>
              <a:t>bir</a:t>
            </a:r>
            <a:r>
              <a:rPr lang="en-US" dirty="0"/>
              <a:t> </a:t>
            </a:r>
            <a:r>
              <a:rPr lang="en-US" dirty="0" err="1"/>
              <a:t>parçası</a:t>
            </a:r>
            <a:r>
              <a:rPr lang="en-US" dirty="0"/>
              <a:t> </a:t>
            </a:r>
            <a:r>
              <a:rPr lang="en-US" dirty="0" err="1"/>
              <a:t>olarak</a:t>
            </a:r>
            <a:r>
              <a:rPr lang="en-US" dirty="0"/>
              <a:t> </a:t>
            </a:r>
            <a:r>
              <a:rPr lang="en-US" dirty="0" err="1"/>
              <a:t>meşrulaştırmaya</a:t>
            </a:r>
            <a:r>
              <a:rPr lang="en-US" dirty="0"/>
              <a:t> </a:t>
            </a:r>
            <a:r>
              <a:rPr lang="en-US" dirty="0" err="1"/>
              <a:t>çalışmıştır</a:t>
            </a:r>
            <a:r>
              <a:rPr lang="en-US" dirty="0"/>
              <a:t>.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37</a:t>
            </a:fld>
            <a:endParaRPr lang="en-US" dirty="0"/>
          </a:p>
        </p:txBody>
      </p:sp>
    </p:spTree>
    <p:extLst>
      <p:ext uri="{BB962C8B-B14F-4D97-AF65-F5344CB8AC3E}">
        <p14:creationId xmlns:p14="http://schemas.microsoft.com/office/powerpoint/2010/main" val="178636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828" y="121381"/>
            <a:ext cx="9601200" cy="720191"/>
          </a:xfrm>
        </p:spPr>
        <p:txBody>
          <a:bodyPr/>
          <a:lstStyle/>
          <a:p>
            <a:r>
              <a:rPr lang="en-US" dirty="0"/>
              <a:t>Tony Blair-George W. Bush </a:t>
            </a:r>
            <a:r>
              <a:rPr lang="en-US" dirty="0" err="1"/>
              <a:t>Dönemi</a:t>
            </a:r>
            <a:r>
              <a:rPr lang="en-US" dirty="0"/>
              <a:t> </a:t>
            </a:r>
          </a:p>
        </p:txBody>
      </p:sp>
      <p:sp>
        <p:nvSpPr>
          <p:cNvPr id="3" name="Content Placeholder 2"/>
          <p:cNvSpPr>
            <a:spLocks noGrp="1"/>
          </p:cNvSpPr>
          <p:nvPr>
            <p:ph idx="1"/>
          </p:nvPr>
        </p:nvSpPr>
        <p:spPr>
          <a:xfrm>
            <a:off x="1233379" y="841571"/>
            <a:ext cx="9601200" cy="5348835"/>
          </a:xfrm>
        </p:spPr>
        <p:txBody>
          <a:bodyPr>
            <a:normAutofit/>
          </a:bodyPr>
          <a:lstStyle/>
          <a:p>
            <a:pPr algn="just"/>
            <a:r>
              <a:rPr lang="en-US" dirty="0" err="1"/>
              <a:t>Önleyici</a:t>
            </a:r>
            <a:r>
              <a:rPr lang="en-US" dirty="0"/>
              <a:t> </a:t>
            </a:r>
            <a:r>
              <a:rPr lang="en-US" dirty="0" err="1"/>
              <a:t>savaş</a:t>
            </a:r>
            <a:r>
              <a:rPr lang="en-US" dirty="0"/>
              <a:t> </a:t>
            </a:r>
            <a:r>
              <a:rPr lang="en-US" dirty="0" err="1"/>
              <a:t>doktrini</a:t>
            </a:r>
            <a:r>
              <a:rPr lang="en-US" dirty="0"/>
              <a:t> </a:t>
            </a:r>
            <a:r>
              <a:rPr lang="en-US" dirty="0" err="1"/>
              <a:t>ABD’nin</a:t>
            </a:r>
            <a:r>
              <a:rPr lang="en-US" dirty="0"/>
              <a:t> </a:t>
            </a:r>
            <a:r>
              <a:rPr lang="en-US" dirty="0" err="1"/>
              <a:t>kendine</a:t>
            </a:r>
            <a:r>
              <a:rPr lang="en-US" dirty="0"/>
              <a:t> </a:t>
            </a:r>
            <a:r>
              <a:rPr lang="en-US" dirty="0" err="1"/>
              <a:t>yönelik</a:t>
            </a:r>
            <a:r>
              <a:rPr lang="en-US" dirty="0"/>
              <a:t> </a:t>
            </a:r>
            <a:r>
              <a:rPr lang="en-US" dirty="0" err="1"/>
              <a:t>herhangi</a:t>
            </a:r>
            <a:r>
              <a:rPr lang="en-US" dirty="0"/>
              <a:t> </a:t>
            </a:r>
            <a:r>
              <a:rPr lang="en-US" dirty="0" err="1"/>
              <a:t>bir</a:t>
            </a:r>
            <a:r>
              <a:rPr lang="en-US" dirty="0"/>
              <a:t> </a:t>
            </a:r>
            <a:r>
              <a:rPr lang="en-US" dirty="0" err="1"/>
              <a:t>tehdit</a:t>
            </a:r>
            <a:r>
              <a:rPr lang="en-US" dirty="0"/>
              <a:t> </a:t>
            </a:r>
            <a:r>
              <a:rPr lang="en-US" dirty="0" err="1"/>
              <a:t>hissettiği</a:t>
            </a:r>
            <a:r>
              <a:rPr lang="en-US" dirty="0"/>
              <a:t> </a:t>
            </a:r>
            <a:r>
              <a:rPr lang="en-US" dirty="0" err="1"/>
              <a:t>anda</a:t>
            </a:r>
            <a:r>
              <a:rPr lang="en-US" dirty="0"/>
              <a:t> </a:t>
            </a:r>
            <a:r>
              <a:rPr lang="en-US" dirty="0" err="1"/>
              <a:t>dahi</a:t>
            </a:r>
            <a:r>
              <a:rPr lang="en-US" dirty="0"/>
              <a:t> </a:t>
            </a:r>
            <a:r>
              <a:rPr lang="en-US" dirty="0" err="1"/>
              <a:t>harekete</a:t>
            </a:r>
            <a:r>
              <a:rPr lang="en-US" dirty="0"/>
              <a:t> </a:t>
            </a:r>
            <a:r>
              <a:rPr lang="en-US" dirty="0" err="1"/>
              <a:t>geçebileceği</a:t>
            </a:r>
            <a:r>
              <a:rPr lang="en-US" dirty="0"/>
              <a:t> </a:t>
            </a:r>
            <a:r>
              <a:rPr lang="en-US" dirty="0" err="1"/>
              <a:t>ve</a:t>
            </a:r>
            <a:r>
              <a:rPr lang="en-US" dirty="0"/>
              <a:t> </a:t>
            </a:r>
            <a:r>
              <a:rPr lang="en-US" dirty="0" err="1"/>
              <a:t>bu</a:t>
            </a:r>
            <a:r>
              <a:rPr lang="en-US" dirty="0"/>
              <a:t> </a:t>
            </a:r>
            <a:r>
              <a:rPr lang="en-US" dirty="0" err="1"/>
              <a:t>tehlikeyi</a:t>
            </a:r>
            <a:r>
              <a:rPr lang="en-US" dirty="0"/>
              <a:t> </a:t>
            </a:r>
            <a:r>
              <a:rPr lang="en-US" dirty="0" err="1"/>
              <a:t>bertaraf</a:t>
            </a:r>
            <a:r>
              <a:rPr lang="en-US" dirty="0"/>
              <a:t> </a:t>
            </a:r>
            <a:r>
              <a:rPr lang="en-US" dirty="0" err="1"/>
              <a:t>etmek</a:t>
            </a:r>
            <a:r>
              <a:rPr lang="en-US" dirty="0"/>
              <a:t> </a:t>
            </a:r>
            <a:r>
              <a:rPr lang="en-US" dirty="0" err="1"/>
              <a:t>için</a:t>
            </a:r>
            <a:r>
              <a:rPr lang="en-US" dirty="0"/>
              <a:t> </a:t>
            </a:r>
            <a:r>
              <a:rPr lang="en-US" dirty="0" err="1"/>
              <a:t>rejim</a:t>
            </a:r>
            <a:r>
              <a:rPr lang="en-US" dirty="0"/>
              <a:t> </a:t>
            </a:r>
            <a:r>
              <a:rPr lang="en-US" dirty="0" err="1"/>
              <a:t>değişikliği</a:t>
            </a:r>
            <a:r>
              <a:rPr lang="en-US" dirty="0"/>
              <a:t> </a:t>
            </a:r>
            <a:r>
              <a:rPr lang="en-US" dirty="0" err="1"/>
              <a:t>dahil</a:t>
            </a:r>
            <a:r>
              <a:rPr lang="en-US" dirty="0"/>
              <a:t> her </a:t>
            </a:r>
            <a:r>
              <a:rPr lang="en-US" dirty="0" err="1"/>
              <a:t>türlü</a:t>
            </a:r>
            <a:r>
              <a:rPr lang="en-US" dirty="0"/>
              <a:t> </a:t>
            </a:r>
            <a:r>
              <a:rPr lang="en-US" dirty="0" err="1"/>
              <a:t>önlemi</a:t>
            </a:r>
            <a:r>
              <a:rPr lang="en-US" dirty="0"/>
              <a:t> </a:t>
            </a:r>
            <a:r>
              <a:rPr lang="en-US" dirty="0" err="1"/>
              <a:t>alabileceği</a:t>
            </a:r>
            <a:r>
              <a:rPr lang="en-US" dirty="0"/>
              <a:t> </a:t>
            </a:r>
            <a:r>
              <a:rPr lang="en-US" dirty="0" err="1"/>
              <a:t>yönünde</a:t>
            </a:r>
            <a:r>
              <a:rPr lang="en-US" dirty="0"/>
              <a:t> </a:t>
            </a:r>
            <a:r>
              <a:rPr lang="en-US" dirty="0" err="1"/>
              <a:t>tamamen</a:t>
            </a:r>
            <a:r>
              <a:rPr lang="en-US" dirty="0"/>
              <a:t> </a:t>
            </a:r>
            <a:r>
              <a:rPr lang="en-US" dirty="0" err="1"/>
              <a:t>tek</a:t>
            </a:r>
            <a:r>
              <a:rPr lang="en-US" dirty="0"/>
              <a:t> </a:t>
            </a:r>
            <a:r>
              <a:rPr lang="en-US" dirty="0" err="1"/>
              <a:t>taraflı</a:t>
            </a:r>
            <a:r>
              <a:rPr lang="en-US" dirty="0"/>
              <a:t> </a:t>
            </a:r>
            <a:r>
              <a:rPr lang="en-US" dirty="0" err="1"/>
              <a:t>bir</a:t>
            </a:r>
            <a:r>
              <a:rPr lang="en-US" dirty="0"/>
              <a:t> </a:t>
            </a:r>
            <a:r>
              <a:rPr lang="en-US" dirty="0" err="1"/>
              <a:t>doktrin</a:t>
            </a:r>
            <a:r>
              <a:rPr lang="en-US" dirty="0"/>
              <a:t> </a:t>
            </a:r>
            <a:r>
              <a:rPr lang="en-US" dirty="0" err="1"/>
              <a:t>iken</a:t>
            </a:r>
            <a:r>
              <a:rPr lang="en-US" dirty="0"/>
              <a:t>; </a:t>
            </a:r>
            <a:r>
              <a:rPr lang="en-US" dirty="0" err="1"/>
              <a:t>Blair’ın</a:t>
            </a:r>
            <a:r>
              <a:rPr lang="en-US" dirty="0"/>
              <a:t> </a:t>
            </a:r>
            <a:r>
              <a:rPr lang="en-US" dirty="0" err="1"/>
              <a:t>doktrini</a:t>
            </a:r>
            <a:r>
              <a:rPr lang="en-US" dirty="0"/>
              <a:t> liberal </a:t>
            </a:r>
            <a:r>
              <a:rPr lang="en-US" dirty="0" err="1"/>
              <a:t>etik</a:t>
            </a:r>
            <a:r>
              <a:rPr lang="en-US" dirty="0"/>
              <a:t> </a:t>
            </a:r>
            <a:r>
              <a:rPr lang="en-US" dirty="0" err="1"/>
              <a:t>bir</a:t>
            </a:r>
            <a:r>
              <a:rPr lang="en-US" dirty="0"/>
              <a:t> </a:t>
            </a:r>
            <a:r>
              <a:rPr lang="en-US" dirty="0" err="1"/>
              <a:t>çerçeve</a:t>
            </a:r>
            <a:r>
              <a:rPr lang="en-US" dirty="0"/>
              <a:t> </a:t>
            </a:r>
            <a:r>
              <a:rPr lang="en-US" dirty="0" err="1"/>
              <a:t>arz</a:t>
            </a:r>
            <a:r>
              <a:rPr lang="en-US" dirty="0"/>
              <a:t> </a:t>
            </a:r>
            <a:r>
              <a:rPr lang="en-US" dirty="0" err="1"/>
              <a:t>etmiştir</a:t>
            </a:r>
            <a:r>
              <a:rPr lang="en-US" dirty="0"/>
              <a:t>. </a:t>
            </a:r>
            <a:r>
              <a:rPr lang="en-US" dirty="0" err="1"/>
              <a:t>Lakin</a:t>
            </a:r>
            <a:r>
              <a:rPr lang="en-US" dirty="0"/>
              <a:t> her </a:t>
            </a:r>
            <a:r>
              <a:rPr lang="en-US" dirty="0" err="1"/>
              <a:t>iki</a:t>
            </a:r>
            <a:r>
              <a:rPr lang="en-US" dirty="0"/>
              <a:t> </a:t>
            </a:r>
            <a:r>
              <a:rPr lang="en-US" dirty="0" err="1"/>
              <a:t>doktrin</a:t>
            </a:r>
            <a:r>
              <a:rPr lang="en-US" dirty="0"/>
              <a:t> de </a:t>
            </a:r>
            <a:r>
              <a:rPr lang="en-US" dirty="0" err="1"/>
              <a:t>Irak’ta</a:t>
            </a:r>
            <a:r>
              <a:rPr lang="en-US" dirty="0"/>
              <a:t> </a:t>
            </a:r>
            <a:r>
              <a:rPr lang="en-US" dirty="0" err="1"/>
              <a:t>etkisiz</a:t>
            </a:r>
            <a:r>
              <a:rPr lang="en-US" dirty="0"/>
              <a:t> </a:t>
            </a:r>
            <a:r>
              <a:rPr lang="en-US" dirty="0" err="1"/>
              <a:t>kalmış</a:t>
            </a:r>
            <a:r>
              <a:rPr lang="en-US" dirty="0"/>
              <a:t> </a:t>
            </a:r>
            <a:r>
              <a:rPr lang="en-US" dirty="0" err="1"/>
              <a:t>ve</a:t>
            </a:r>
            <a:r>
              <a:rPr lang="en-US" dirty="0"/>
              <a:t> </a:t>
            </a:r>
            <a:r>
              <a:rPr lang="en-US" dirty="0" err="1"/>
              <a:t>müdahale</a:t>
            </a:r>
            <a:r>
              <a:rPr lang="en-US" dirty="0"/>
              <a:t> </a:t>
            </a:r>
            <a:r>
              <a:rPr lang="en-US" dirty="0" err="1"/>
              <a:t>için</a:t>
            </a:r>
            <a:r>
              <a:rPr lang="en-US" dirty="0"/>
              <a:t> </a:t>
            </a:r>
            <a:r>
              <a:rPr lang="en-US" dirty="0" err="1"/>
              <a:t>haklı</a:t>
            </a:r>
            <a:r>
              <a:rPr lang="en-US" dirty="0"/>
              <a:t> </a:t>
            </a:r>
            <a:r>
              <a:rPr lang="en-US" dirty="0" err="1"/>
              <a:t>bir</a:t>
            </a:r>
            <a:r>
              <a:rPr lang="en-US" dirty="0"/>
              <a:t> </a:t>
            </a:r>
            <a:r>
              <a:rPr lang="en-US" dirty="0" err="1"/>
              <a:t>gerekçe</a:t>
            </a:r>
            <a:r>
              <a:rPr lang="en-US" dirty="0"/>
              <a:t> </a:t>
            </a:r>
            <a:r>
              <a:rPr lang="en-US" dirty="0" err="1"/>
              <a:t>oluşturamamıştır</a:t>
            </a:r>
            <a:r>
              <a:rPr lang="en-US" dirty="0"/>
              <a:t>. </a:t>
            </a:r>
            <a:endParaRPr lang="tr-TR" dirty="0" smtClean="0"/>
          </a:p>
          <a:p>
            <a:pPr algn="just"/>
            <a:r>
              <a:rPr lang="en-US" dirty="0"/>
              <a:t>Blair </a:t>
            </a:r>
            <a:r>
              <a:rPr lang="en-US" dirty="0" err="1"/>
              <a:t>müdahalenin</a:t>
            </a:r>
            <a:r>
              <a:rPr lang="en-US" dirty="0"/>
              <a:t> </a:t>
            </a:r>
            <a:r>
              <a:rPr lang="en-US" dirty="0" err="1"/>
              <a:t>yasal</a:t>
            </a:r>
            <a:r>
              <a:rPr lang="en-US" dirty="0"/>
              <a:t> </a:t>
            </a:r>
            <a:r>
              <a:rPr lang="en-US" dirty="0" err="1"/>
              <a:t>bir</a:t>
            </a:r>
            <a:r>
              <a:rPr lang="en-US" dirty="0"/>
              <a:t> </a:t>
            </a:r>
            <a:r>
              <a:rPr lang="en-US" dirty="0" err="1"/>
              <a:t>zemine</a:t>
            </a:r>
            <a:r>
              <a:rPr lang="en-US" dirty="0"/>
              <a:t> </a:t>
            </a:r>
            <a:r>
              <a:rPr lang="en-US" dirty="0" err="1"/>
              <a:t>oturtulmasını</a:t>
            </a:r>
            <a:r>
              <a:rPr lang="en-US" dirty="0"/>
              <a:t> </a:t>
            </a:r>
            <a:r>
              <a:rPr lang="en-US" dirty="0" err="1"/>
              <a:t>sağlamak</a:t>
            </a:r>
            <a:r>
              <a:rPr lang="en-US" dirty="0"/>
              <a:t> </a:t>
            </a:r>
            <a:r>
              <a:rPr lang="en-US" dirty="0" err="1"/>
              <a:t>için</a:t>
            </a:r>
            <a:r>
              <a:rPr lang="en-US" dirty="0"/>
              <a:t>, </a:t>
            </a:r>
            <a:r>
              <a:rPr lang="en-US" dirty="0" err="1"/>
              <a:t>büyük</a:t>
            </a:r>
            <a:r>
              <a:rPr lang="en-US" dirty="0"/>
              <a:t> </a:t>
            </a:r>
            <a:r>
              <a:rPr lang="en-US" dirty="0" err="1"/>
              <a:t>çaba</a:t>
            </a:r>
            <a:r>
              <a:rPr lang="en-US" dirty="0"/>
              <a:t> </a:t>
            </a:r>
            <a:r>
              <a:rPr lang="en-US" dirty="0" err="1"/>
              <a:t>sarf</a:t>
            </a:r>
            <a:r>
              <a:rPr lang="en-US" dirty="0"/>
              <a:t> </a:t>
            </a:r>
            <a:r>
              <a:rPr lang="en-US" dirty="0" err="1"/>
              <a:t>etmiş</a:t>
            </a:r>
            <a:r>
              <a:rPr lang="en-US" dirty="0"/>
              <a:t>; </a:t>
            </a:r>
            <a:r>
              <a:rPr lang="en-US" dirty="0" err="1"/>
              <a:t>ancak</a:t>
            </a:r>
            <a:r>
              <a:rPr lang="en-US" dirty="0"/>
              <a:t> BMGK </a:t>
            </a:r>
            <a:r>
              <a:rPr lang="en-US" dirty="0" err="1"/>
              <a:t>sadece</a:t>
            </a:r>
            <a:r>
              <a:rPr lang="en-US" dirty="0"/>
              <a:t> </a:t>
            </a:r>
            <a:r>
              <a:rPr lang="en-US" dirty="0" err="1"/>
              <a:t>diplomasi</a:t>
            </a:r>
            <a:r>
              <a:rPr lang="en-US" dirty="0"/>
              <a:t> </a:t>
            </a:r>
            <a:r>
              <a:rPr lang="en-US" dirty="0" err="1"/>
              <a:t>sürecinin</a:t>
            </a:r>
            <a:r>
              <a:rPr lang="en-US" dirty="0"/>
              <a:t> </a:t>
            </a:r>
            <a:r>
              <a:rPr lang="en-US" dirty="0" err="1"/>
              <a:t>yeniden</a:t>
            </a:r>
            <a:r>
              <a:rPr lang="en-US" dirty="0"/>
              <a:t> </a:t>
            </a:r>
            <a:r>
              <a:rPr lang="en-US" dirty="0" err="1"/>
              <a:t>başlatılması</a:t>
            </a:r>
            <a:r>
              <a:rPr lang="en-US" dirty="0"/>
              <a:t> </a:t>
            </a:r>
            <a:r>
              <a:rPr lang="en-US" dirty="0" err="1"/>
              <a:t>ve</a:t>
            </a:r>
            <a:r>
              <a:rPr lang="en-US" dirty="0"/>
              <a:t> </a:t>
            </a:r>
            <a:r>
              <a:rPr lang="en-US" dirty="0" err="1"/>
              <a:t>bunun</a:t>
            </a:r>
            <a:r>
              <a:rPr lang="en-US" dirty="0"/>
              <a:t> </a:t>
            </a:r>
            <a:r>
              <a:rPr lang="en-US" dirty="0" err="1"/>
              <a:t>Irak’a</a:t>
            </a:r>
            <a:r>
              <a:rPr lang="en-US" dirty="0"/>
              <a:t> </a:t>
            </a:r>
            <a:r>
              <a:rPr lang="en-US" dirty="0" err="1"/>
              <a:t>verilen</a:t>
            </a:r>
            <a:r>
              <a:rPr lang="en-US" dirty="0"/>
              <a:t> son </a:t>
            </a:r>
            <a:r>
              <a:rPr lang="en-US" dirty="0" err="1"/>
              <a:t>şans</a:t>
            </a:r>
            <a:r>
              <a:rPr lang="en-US" dirty="0"/>
              <a:t> </a:t>
            </a:r>
            <a:r>
              <a:rPr lang="en-US" dirty="0" err="1"/>
              <a:t>olduğu</a:t>
            </a:r>
            <a:r>
              <a:rPr lang="en-US" dirty="0"/>
              <a:t> </a:t>
            </a:r>
            <a:r>
              <a:rPr lang="en-US" dirty="0" err="1"/>
              <a:t>yönünde</a:t>
            </a:r>
            <a:r>
              <a:rPr lang="en-US" dirty="0"/>
              <a:t> </a:t>
            </a:r>
            <a:r>
              <a:rPr lang="en-US" dirty="0" err="1"/>
              <a:t>bir</a:t>
            </a:r>
            <a:r>
              <a:rPr lang="en-US" dirty="0"/>
              <a:t> </a:t>
            </a:r>
            <a:r>
              <a:rPr lang="en-US" dirty="0" err="1"/>
              <a:t>karar</a:t>
            </a:r>
            <a:r>
              <a:rPr lang="en-US" dirty="0"/>
              <a:t> </a:t>
            </a:r>
            <a:r>
              <a:rPr lang="en-US" dirty="0" err="1"/>
              <a:t>almıştır</a:t>
            </a:r>
            <a:r>
              <a:rPr lang="en-US" dirty="0"/>
              <a:t>. </a:t>
            </a:r>
            <a:endParaRPr lang="tr-TR" dirty="0" smtClean="0"/>
          </a:p>
          <a:p>
            <a:pPr algn="just"/>
            <a:r>
              <a:rPr lang="en-US" dirty="0" err="1" smtClean="0"/>
              <a:t>Karardan</a:t>
            </a:r>
            <a:r>
              <a:rPr lang="en-US" dirty="0" smtClean="0"/>
              <a:t> </a:t>
            </a:r>
            <a:r>
              <a:rPr lang="en-US" dirty="0" err="1"/>
              <a:t>istediği</a:t>
            </a:r>
            <a:r>
              <a:rPr lang="en-US" dirty="0"/>
              <a:t> </a:t>
            </a:r>
            <a:r>
              <a:rPr lang="en-US" dirty="0" err="1"/>
              <a:t>sonucu</a:t>
            </a:r>
            <a:r>
              <a:rPr lang="en-US" dirty="0"/>
              <a:t> </a:t>
            </a:r>
            <a:r>
              <a:rPr lang="en-US" dirty="0" err="1"/>
              <a:t>alamayan</a:t>
            </a:r>
            <a:r>
              <a:rPr lang="en-US" dirty="0"/>
              <a:t> </a:t>
            </a:r>
            <a:r>
              <a:rPr lang="en-US" dirty="0" err="1"/>
              <a:t>İngiltere</a:t>
            </a:r>
            <a:r>
              <a:rPr lang="en-US" dirty="0"/>
              <a:t>, </a:t>
            </a:r>
            <a:r>
              <a:rPr lang="en-US" dirty="0" err="1"/>
              <a:t>artan</a:t>
            </a:r>
            <a:r>
              <a:rPr lang="en-US" dirty="0"/>
              <a:t> </a:t>
            </a:r>
            <a:r>
              <a:rPr lang="en-US" dirty="0" err="1"/>
              <a:t>insani</a:t>
            </a:r>
            <a:r>
              <a:rPr lang="en-US" dirty="0"/>
              <a:t> </a:t>
            </a:r>
            <a:r>
              <a:rPr lang="en-US" dirty="0" err="1"/>
              <a:t>gerekçeler</a:t>
            </a:r>
            <a:r>
              <a:rPr lang="en-US" dirty="0"/>
              <a:t> </a:t>
            </a:r>
            <a:r>
              <a:rPr lang="en-US" dirty="0" err="1"/>
              <a:t>ile</a:t>
            </a:r>
            <a:r>
              <a:rPr lang="en-US" dirty="0"/>
              <a:t> de </a:t>
            </a:r>
            <a:r>
              <a:rPr lang="en-US" dirty="0" err="1"/>
              <a:t>bir</a:t>
            </a:r>
            <a:r>
              <a:rPr lang="en-US" dirty="0"/>
              <a:t> </a:t>
            </a:r>
            <a:r>
              <a:rPr lang="en-US" dirty="0" err="1"/>
              <a:t>kez</a:t>
            </a:r>
            <a:r>
              <a:rPr lang="en-US" dirty="0"/>
              <a:t> </a:t>
            </a:r>
            <a:r>
              <a:rPr lang="en-US" dirty="0" err="1"/>
              <a:t>daha</a:t>
            </a:r>
            <a:r>
              <a:rPr lang="en-US" dirty="0"/>
              <a:t> </a:t>
            </a:r>
            <a:r>
              <a:rPr lang="en-US" dirty="0" err="1"/>
              <a:t>BM’ye</a:t>
            </a:r>
            <a:r>
              <a:rPr lang="en-US" dirty="0"/>
              <a:t> </a:t>
            </a:r>
            <a:r>
              <a:rPr lang="en-US" dirty="0" err="1"/>
              <a:t>yönelmiştir</a:t>
            </a:r>
            <a:r>
              <a:rPr lang="en-US" dirty="0"/>
              <a:t>. </a:t>
            </a:r>
            <a:endParaRPr lang="tr-TR" dirty="0" smtClean="0"/>
          </a:p>
          <a:p>
            <a:pPr algn="just"/>
            <a:r>
              <a:rPr lang="en-US" dirty="0" smtClean="0"/>
              <a:t>Blair </a:t>
            </a:r>
            <a:r>
              <a:rPr lang="en-US" dirty="0" err="1"/>
              <a:t>ABD’yi</a:t>
            </a:r>
            <a:r>
              <a:rPr lang="en-US" dirty="0"/>
              <a:t> </a:t>
            </a:r>
            <a:r>
              <a:rPr lang="en-US" dirty="0" err="1"/>
              <a:t>daha</a:t>
            </a:r>
            <a:r>
              <a:rPr lang="en-US" dirty="0"/>
              <a:t> </a:t>
            </a:r>
            <a:r>
              <a:rPr lang="en-US" dirty="0" err="1"/>
              <a:t>fazla</a:t>
            </a:r>
            <a:r>
              <a:rPr lang="en-US" dirty="0"/>
              <a:t> </a:t>
            </a:r>
            <a:r>
              <a:rPr lang="en-US" dirty="0" err="1"/>
              <a:t>durduramayacağını</a:t>
            </a:r>
            <a:r>
              <a:rPr lang="en-US" dirty="0"/>
              <a:t> </a:t>
            </a:r>
            <a:r>
              <a:rPr lang="en-US" dirty="0" err="1"/>
              <a:t>anladığında</a:t>
            </a:r>
            <a:r>
              <a:rPr lang="en-US" dirty="0"/>
              <a:t>, </a:t>
            </a:r>
            <a:r>
              <a:rPr lang="en-US" dirty="0" err="1"/>
              <a:t>müdahaleyi</a:t>
            </a:r>
            <a:r>
              <a:rPr lang="en-US" dirty="0"/>
              <a:t> </a:t>
            </a:r>
            <a:r>
              <a:rPr lang="en-US" dirty="0" err="1"/>
              <a:t>gerekçelendirecek</a:t>
            </a:r>
            <a:r>
              <a:rPr lang="en-US" dirty="0"/>
              <a:t> </a:t>
            </a:r>
            <a:r>
              <a:rPr lang="en-US" dirty="0" err="1"/>
              <a:t>bir</a:t>
            </a:r>
            <a:r>
              <a:rPr lang="en-US" dirty="0"/>
              <a:t> </a:t>
            </a:r>
            <a:r>
              <a:rPr lang="en-US" dirty="0" err="1"/>
              <a:t>karar</a:t>
            </a:r>
            <a:r>
              <a:rPr lang="en-US" dirty="0"/>
              <a:t> </a:t>
            </a:r>
            <a:r>
              <a:rPr lang="en-US" dirty="0" err="1"/>
              <a:t>bulunmamasına</a:t>
            </a:r>
            <a:r>
              <a:rPr lang="en-US" dirty="0"/>
              <a:t> </a:t>
            </a:r>
            <a:r>
              <a:rPr lang="en-US" dirty="0" err="1"/>
              <a:t>rağmen</a:t>
            </a:r>
            <a:r>
              <a:rPr lang="en-US" dirty="0"/>
              <a:t>, </a:t>
            </a:r>
            <a:r>
              <a:rPr lang="en-US" dirty="0" err="1"/>
              <a:t>geri</a:t>
            </a:r>
            <a:r>
              <a:rPr lang="en-US" dirty="0"/>
              <a:t> </a:t>
            </a:r>
            <a:r>
              <a:rPr lang="en-US" dirty="0" err="1"/>
              <a:t>adım</a:t>
            </a:r>
            <a:r>
              <a:rPr lang="en-US" dirty="0"/>
              <a:t> </a:t>
            </a:r>
            <a:r>
              <a:rPr lang="en-US" dirty="0" err="1"/>
              <a:t>atmamış</a:t>
            </a:r>
            <a:r>
              <a:rPr lang="en-US" dirty="0"/>
              <a:t>; </a:t>
            </a:r>
            <a:r>
              <a:rPr lang="en-US" dirty="0" err="1"/>
              <a:t>ABD’ye</a:t>
            </a:r>
            <a:r>
              <a:rPr lang="en-US" dirty="0"/>
              <a:t> </a:t>
            </a:r>
            <a:r>
              <a:rPr lang="en-US" dirty="0" err="1"/>
              <a:t>verdiği</a:t>
            </a:r>
            <a:r>
              <a:rPr lang="en-US" dirty="0"/>
              <a:t> </a:t>
            </a:r>
            <a:r>
              <a:rPr lang="en-US" dirty="0" err="1"/>
              <a:t>politik</a:t>
            </a:r>
            <a:r>
              <a:rPr lang="en-US" dirty="0"/>
              <a:t> </a:t>
            </a:r>
            <a:r>
              <a:rPr lang="en-US" dirty="0" err="1"/>
              <a:t>desteği</a:t>
            </a:r>
            <a:r>
              <a:rPr lang="en-US" dirty="0"/>
              <a:t> </a:t>
            </a:r>
            <a:r>
              <a:rPr lang="en-US" dirty="0" err="1"/>
              <a:t>askeri</a:t>
            </a:r>
            <a:r>
              <a:rPr lang="en-US" dirty="0"/>
              <a:t> </a:t>
            </a:r>
            <a:r>
              <a:rPr lang="en-US" dirty="0" err="1"/>
              <a:t>desteğe</a:t>
            </a:r>
            <a:r>
              <a:rPr lang="en-US" dirty="0"/>
              <a:t> </a:t>
            </a:r>
            <a:r>
              <a:rPr lang="en-US" dirty="0" err="1"/>
              <a:t>taşımaktan</a:t>
            </a:r>
            <a:r>
              <a:rPr lang="en-US" dirty="0"/>
              <a:t> da </a:t>
            </a:r>
            <a:r>
              <a:rPr lang="en-US" dirty="0" err="1"/>
              <a:t>çekinmemiştir</a:t>
            </a:r>
            <a:r>
              <a:rPr lang="en-US" dirty="0"/>
              <a:t>. </a:t>
            </a:r>
            <a:endParaRPr lang="tr-TR"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38</a:t>
            </a:fld>
            <a:endParaRPr lang="en-US" dirty="0"/>
          </a:p>
        </p:txBody>
      </p:sp>
    </p:spTree>
    <p:extLst>
      <p:ext uri="{BB962C8B-B14F-4D97-AF65-F5344CB8AC3E}">
        <p14:creationId xmlns:p14="http://schemas.microsoft.com/office/powerpoint/2010/main" val="3536106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Tony Blair-George W. Bush </a:t>
            </a:r>
            <a:r>
              <a:rPr lang="en-US" dirty="0" err="1"/>
              <a:t>Dönemi</a:t>
            </a:r>
            <a:r>
              <a:rPr lang="en-US" dirty="0"/>
              <a:t> </a:t>
            </a:r>
            <a:r>
              <a:rPr lang="tr-TR" dirty="0" smtClean="0"/>
              <a:t>Ve Sonucu</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err="1"/>
              <a:t>ABD’nin</a:t>
            </a:r>
            <a:r>
              <a:rPr lang="en-US" dirty="0"/>
              <a:t> </a:t>
            </a:r>
            <a:r>
              <a:rPr lang="en-US" dirty="0" err="1"/>
              <a:t>bizi</a:t>
            </a:r>
            <a:r>
              <a:rPr lang="en-US" dirty="0"/>
              <a:t> </a:t>
            </a:r>
            <a:r>
              <a:rPr lang="en-US" dirty="0" err="1"/>
              <a:t>terk</a:t>
            </a:r>
            <a:r>
              <a:rPr lang="en-US" dirty="0"/>
              <a:t> </a:t>
            </a:r>
            <a:r>
              <a:rPr lang="en-US" dirty="0" err="1"/>
              <a:t>ettiği</a:t>
            </a:r>
            <a:r>
              <a:rPr lang="en-US" dirty="0"/>
              <a:t> </a:t>
            </a:r>
            <a:r>
              <a:rPr lang="en-US" dirty="0" err="1"/>
              <a:t>gün</a:t>
            </a:r>
            <a:r>
              <a:rPr lang="en-US" dirty="0"/>
              <a:t>, </a:t>
            </a:r>
            <a:r>
              <a:rPr lang="en-US" dirty="0" err="1"/>
              <a:t>kara</a:t>
            </a:r>
            <a:r>
              <a:rPr lang="en-US" dirty="0"/>
              <a:t> </a:t>
            </a:r>
            <a:r>
              <a:rPr lang="en-US" dirty="0" err="1"/>
              <a:t>bir</a:t>
            </a:r>
            <a:r>
              <a:rPr lang="en-US" dirty="0"/>
              <a:t> </a:t>
            </a:r>
            <a:r>
              <a:rPr lang="en-US" dirty="0" err="1"/>
              <a:t>gün</a:t>
            </a:r>
            <a:r>
              <a:rPr lang="en-US" dirty="0"/>
              <a:t> </a:t>
            </a:r>
            <a:r>
              <a:rPr lang="en-US" dirty="0" err="1"/>
              <a:t>olacaktır</a:t>
            </a:r>
            <a:r>
              <a:rPr lang="en-US" dirty="0"/>
              <a:t>.” </a:t>
            </a:r>
            <a:r>
              <a:rPr lang="en-US" dirty="0" err="1"/>
              <a:t>diyerek</a:t>
            </a:r>
            <a:r>
              <a:rPr lang="en-US" dirty="0"/>
              <a:t> </a:t>
            </a:r>
            <a:r>
              <a:rPr lang="en-US" dirty="0" err="1"/>
              <a:t>halefi</a:t>
            </a:r>
            <a:r>
              <a:rPr lang="en-US" dirty="0"/>
              <a:t> Gordon </a:t>
            </a:r>
            <a:r>
              <a:rPr lang="en-US" dirty="0" err="1"/>
              <a:t>Brown’a</a:t>
            </a:r>
            <a:r>
              <a:rPr lang="en-US" dirty="0"/>
              <a:t> “</a:t>
            </a:r>
            <a:r>
              <a:rPr lang="en-US" dirty="0" err="1"/>
              <a:t>bu</a:t>
            </a:r>
            <a:r>
              <a:rPr lang="en-US" dirty="0"/>
              <a:t> </a:t>
            </a:r>
            <a:r>
              <a:rPr lang="en-US" dirty="0" err="1"/>
              <a:t>bağları</a:t>
            </a:r>
            <a:r>
              <a:rPr lang="en-US" dirty="0"/>
              <a:t> </a:t>
            </a:r>
            <a:r>
              <a:rPr lang="en-US" dirty="0" err="1"/>
              <a:t>koparmamasını</a:t>
            </a:r>
            <a:r>
              <a:rPr lang="en-US" dirty="0"/>
              <a:t>” </a:t>
            </a:r>
            <a:r>
              <a:rPr lang="en-US" dirty="0" err="1"/>
              <a:t>tembihlemiştir</a:t>
            </a:r>
            <a:r>
              <a:rPr lang="en-US" dirty="0"/>
              <a:t>. </a:t>
            </a:r>
            <a:endParaRPr lang="tr-TR" dirty="0" smtClean="0"/>
          </a:p>
          <a:p>
            <a:pPr algn="just"/>
            <a:r>
              <a:rPr lang="en-US" dirty="0" err="1" smtClean="0"/>
              <a:t>Ayrıca</a:t>
            </a:r>
            <a:r>
              <a:rPr lang="en-US" dirty="0"/>
              <a:t>, </a:t>
            </a:r>
            <a:r>
              <a:rPr lang="en-US" dirty="0" err="1"/>
              <a:t>dünyadaki</a:t>
            </a:r>
            <a:r>
              <a:rPr lang="en-US" dirty="0"/>
              <a:t> </a:t>
            </a:r>
            <a:r>
              <a:rPr lang="en-US" dirty="0" err="1"/>
              <a:t>en</a:t>
            </a:r>
            <a:r>
              <a:rPr lang="en-US" dirty="0"/>
              <a:t> </a:t>
            </a:r>
            <a:r>
              <a:rPr lang="en-US" dirty="0" err="1"/>
              <a:t>büyük</a:t>
            </a:r>
            <a:r>
              <a:rPr lang="en-US" dirty="0"/>
              <a:t> </a:t>
            </a:r>
            <a:r>
              <a:rPr lang="en-US" dirty="0" err="1"/>
              <a:t>tehlikeyi</a:t>
            </a:r>
            <a:r>
              <a:rPr lang="en-US" dirty="0"/>
              <a:t> </a:t>
            </a:r>
            <a:r>
              <a:rPr lang="en-US" dirty="0" err="1"/>
              <a:t>ABD’nin</a:t>
            </a:r>
            <a:r>
              <a:rPr lang="en-US" dirty="0"/>
              <a:t> </a:t>
            </a:r>
            <a:r>
              <a:rPr lang="en-US" dirty="0" err="1"/>
              <a:t>Batı’daki</a:t>
            </a:r>
            <a:r>
              <a:rPr lang="en-US" dirty="0"/>
              <a:t> </a:t>
            </a:r>
            <a:r>
              <a:rPr lang="en-US" dirty="0" err="1"/>
              <a:t>diğer</a:t>
            </a:r>
            <a:r>
              <a:rPr lang="en-US" dirty="0"/>
              <a:t> </a:t>
            </a:r>
            <a:r>
              <a:rPr lang="en-US" dirty="0" err="1"/>
              <a:t>güçlerden</a:t>
            </a:r>
            <a:r>
              <a:rPr lang="en-US" dirty="0"/>
              <a:t> </a:t>
            </a:r>
            <a:r>
              <a:rPr lang="en-US" dirty="0" err="1"/>
              <a:t>uzaklaşması</a:t>
            </a:r>
            <a:r>
              <a:rPr lang="en-US" dirty="0"/>
              <a:t> </a:t>
            </a:r>
            <a:r>
              <a:rPr lang="en-US" dirty="0" err="1"/>
              <a:t>olarak</a:t>
            </a:r>
            <a:r>
              <a:rPr lang="en-US" dirty="0"/>
              <a:t> </a:t>
            </a:r>
            <a:r>
              <a:rPr lang="en-US" dirty="0" err="1"/>
              <a:t>gören</a:t>
            </a:r>
            <a:r>
              <a:rPr lang="en-US" dirty="0"/>
              <a:t> </a:t>
            </a:r>
            <a:r>
              <a:rPr lang="en-US" dirty="0" err="1"/>
              <a:t>başbakan</a:t>
            </a:r>
            <a:r>
              <a:rPr lang="en-US" dirty="0"/>
              <a:t>, </a:t>
            </a:r>
            <a:r>
              <a:rPr lang="en-US" dirty="0" err="1"/>
              <a:t>konuşmasının</a:t>
            </a:r>
            <a:r>
              <a:rPr lang="en-US" dirty="0"/>
              <a:t> </a:t>
            </a:r>
            <a:r>
              <a:rPr lang="en-US" dirty="0" err="1"/>
              <a:t>devamında</a:t>
            </a:r>
            <a:r>
              <a:rPr lang="en-US" dirty="0"/>
              <a:t>, “</a:t>
            </a:r>
            <a:r>
              <a:rPr lang="en-US" dirty="0" err="1"/>
              <a:t>Atlantik</a:t>
            </a:r>
            <a:r>
              <a:rPr lang="en-US" dirty="0"/>
              <a:t> </a:t>
            </a:r>
            <a:r>
              <a:rPr lang="en-US" dirty="0" err="1"/>
              <a:t>ötesi</a:t>
            </a:r>
            <a:r>
              <a:rPr lang="en-US" dirty="0"/>
              <a:t> </a:t>
            </a:r>
            <a:r>
              <a:rPr lang="en-US" dirty="0" err="1"/>
              <a:t>ilişkilerin</a:t>
            </a:r>
            <a:r>
              <a:rPr lang="en-US" dirty="0"/>
              <a:t> </a:t>
            </a:r>
            <a:r>
              <a:rPr lang="en-US" dirty="0" err="1"/>
              <a:t>bozulması</a:t>
            </a:r>
            <a:r>
              <a:rPr lang="en-US" dirty="0"/>
              <a:t> </a:t>
            </a:r>
            <a:r>
              <a:rPr lang="en-US" dirty="0" err="1"/>
              <a:t>halinde</a:t>
            </a:r>
            <a:r>
              <a:rPr lang="en-US" dirty="0"/>
              <a:t> </a:t>
            </a:r>
            <a:r>
              <a:rPr lang="en-US" dirty="0" err="1"/>
              <a:t>dünya</a:t>
            </a:r>
            <a:r>
              <a:rPr lang="en-US" dirty="0"/>
              <a:t> </a:t>
            </a:r>
            <a:r>
              <a:rPr lang="en-US" dirty="0" err="1"/>
              <a:t>daha</a:t>
            </a:r>
            <a:r>
              <a:rPr lang="en-US" dirty="0"/>
              <a:t> </a:t>
            </a:r>
            <a:r>
              <a:rPr lang="en-US" dirty="0" err="1"/>
              <a:t>tehlikeli</a:t>
            </a:r>
            <a:r>
              <a:rPr lang="en-US" dirty="0"/>
              <a:t> </a:t>
            </a:r>
            <a:r>
              <a:rPr lang="en-US" dirty="0" err="1"/>
              <a:t>bir</a:t>
            </a:r>
            <a:r>
              <a:rPr lang="en-US" dirty="0"/>
              <a:t> </a:t>
            </a:r>
            <a:r>
              <a:rPr lang="en-US" dirty="0" err="1"/>
              <a:t>yer</a:t>
            </a:r>
            <a:r>
              <a:rPr lang="en-US" dirty="0"/>
              <a:t> </a:t>
            </a:r>
            <a:r>
              <a:rPr lang="en-US" dirty="0" err="1"/>
              <a:t>olacak</a:t>
            </a:r>
            <a:r>
              <a:rPr lang="en-US" dirty="0"/>
              <a:t>” </a:t>
            </a:r>
            <a:r>
              <a:rPr lang="en-US" dirty="0" err="1"/>
              <a:t>uyarısında</a:t>
            </a:r>
            <a:r>
              <a:rPr lang="en-US" dirty="0"/>
              <a:t> </a:t>
            </a:r>
            <a:r>
              <a:rPr lang="en-US" dirty="0" err="1" smtClean="0"/>
              <a:t>bulunmuştur</a:t>
            </a:r>
            <a:r>
              <a:rPr lang="en-US" dirty="0" smtClean="0"/>
              <a:t>.</a:t>
            </a:r>
            <a:endParaRPr lang="tr-TR" dirty="0" smtClean="0"/>
          </a:p>
          <a:p>
            <a:pPr algn="just"/>
            <a:r>
              <a:rPr lang="en-US" dirty="0" err="1" smtClean="0"/>
              <a:t>Ancak</a:t>
            </a:r>
            <a:r>
              <a:rPr lang="en-US" dirty="0"/>
              <a:t>, </a:t>
            </a:r>
            <a:r>
              <a:rPr lang="en-US" dirty="0" err="1"/>
              <a:t>Blair’ın</a:t>
            </a:r>
            <a:r>
              <a:rPr lang="en-US" dirty="0"/>
              <a:t> </a:t>
            </a:r>
            <a:r>
              <a:rPr lang="en-US" dirty="0" err="1"/>
              <a:t>bu</a:t>
            </a:r>
            <a:r>
              <a:rPr lang="en-US" dirty="0"/>
              <a:t> </a:t>
            </a:r>
            <a:r>
              <a:rPr lang="en-US" dirty="0" err="1"/>
              <a:t>söylemine</a:t>
            </a:r>
            <a:r>
              <a:rPr lang="en-US" dirty="0"/>
              <a:t> zıt </a:t>
            </a:r>
            <a:r>
              <a:rPr lang="en-US" dirty="0" err="1"/>
              <a:t>bir</a:t>
            </a:r>
            <a:r>
              <a:rPr lang="en-US" dirty="0"/>
              <a:t> </a:t>
            </a:r>
            <a:r>
              <a:rPr lang="en-US" dirty="0" err="1"/>
              <a:t>şekilde</a:t>
            </a:r>
            <a:r>
              <a:rPr lang="en-US" dirty="0"/>
              <a:t>, </a:t>
            </a:r>
            <a:r>
              <a:rPr lang="en-US" dirty="0" err="1"/>
              <a:t>bu</a:t>
            </a:r>
            <a:r>
              <a:rPr lang="en-US" dirty="0"/>
              <a:t> </a:t>
            </a:r>
            <a:r>
              <a:rPr lang="en-US" dirty="0" err="1"/>
              <a:t>dönemde</a:t>
            </a:r>
            <a:r>
              <a:rPr lang="en-US" dirty="0"/>
              <a:t> </a:t>
            </a:r>
            <a:r>
              <a:rPr lang="en-US" dirty="0" err="1"/>
              <a:t>asıl</a:t>
            </a:r>
            <a:r>
              <a:rPr lang="en-US" dirty="0"/>
              <a:t> </a:t>
            </a:r>
            <a:r>
              <a:rPr lang="en-US" dirty="0" err="1"/>
              <a:t>Atlantik</a:t>
            </a:r>
            <a:r>
              <a:rPr lang="en-US" dirty="0"/>
              <a:t> </a:t>
            </a:r>
            <a:r>
              <a:rPr lang="en-US" dirty="0" err="1"/>
              <a:t>ötesi</a:t>
            </a:r>
            <a:r>
              <a:rPr lang="en-US" dirty="0"/>
              <a:t> </a:t>
            </a:r>
            <a:r>
              <a:rPr lang="en-US" dirty="0" err="1"/>
              <a:t>ilişkiler</a:t>
            </a:r>
            <a:r>
              <a:rPr lang="en-US" dirty="0"/>
              <a:t> </a:t>
            </a:r>
            <a:r>
              <a:rPr lang="en-US" dirty="0" err="1"/>
              <a:t>dünyayı</a:t>
            </a:r>
            <a:r>
              <a:rPr lang="en-US" dirty="0"/>
              <a:t> </a:t>
            </a:r>
            <a:r>
              <a:rPr lang="en-US" dirty="0" err="1"/>
              <a:t>daha</a:t>
            </a:r>
            <a:r>
              <a:rPr lang="en-US" dirty="0"/>
              <a:t> </a:t>
            </a:r>
            <a:r>
              <a:rPr lang="en-US" dirty="0" err="1"/>
              <a:t>tehlikeli</a:t>
            </a:r>
            <a:r>
              <a:rPr lang="en-US" dirty="0"/>
              <a:t> </a:t>
            </a:r>
            <a:r>
              <a:rPr lang="en-US" dirty="0" err="1"/>
              <a:t>bir</a:t>
            </a:r>
            <a:r>
              <a:rPr lang="en-US" dirty="0"/>
              <a:t> hale </a:t>
            </a:r>
            <a:r>
              <a:rPr lang="en-US" dirty="0" err="1"/>
              <a:t>getirmiş</a:t>
            </a:r>
            <a:r>
              <a:rPr lang="en-US" dirty="0"/>
              <a:t> </a:t>
            </a:r>
            <a:r>
              <a:rPr lang="en-US" dirty="0" err="1"/>
              <a:t>ve</a:t>
            </a:r>
            <a:r>
              <a:rPr lang="en-US" dirty="0"/>
              <a:t> liberal </a:t>
            </a:r>
            <a:r>
              <a:rPr lang="en-US" dirty="0" err="1"/>
              <a:t>vaatlerle</a:t>
            </a:r>
            <a:r>
              <a:rPr lang="en-US" dirty="0"/>
              <a:t> </a:t>
            </a:r>
            <a:r>
              <a:rPr lang="en-US" dirty="0" err="1"/>
              <a:t>yapılan</a:t>
            </a:r>
            <a:r>
              <a:rPr lang="en-US" dirty="0"/>
              <a:t> </a:t>
            </a:r>
            <a:r>
              <a:rPr lang="en-US" dirty="0" err="1"/>
              <a:t>müdahaleler</a:t>
            </a:r>
            <a:r>
              <a:rPr lang="en-US" dirty="0"/>
              <a:t> </a:t>
            </a:r>
            <a:r>
              <a:rPr lang="en-US" dirty="0" err="1"/>
              <a:t>geride</a:t>
            </a:r>
            <a:r>
              <a:rPr lang="en-US" dirty="0"/>
              <a:t> </a:t>
            </a:r>
            <a:r>
              <a:rPr lang="en-US" dirty="0" err="1"/>
              <a:t>daha</a:t>
            </a:r>
            <a:r>
              <a:rPr lang="en-US" dirty="0"/>
              <a:t> </a:t>
            </a:r>
            <a:r>
              <a:rPr lang="en-US" dirty="0" err="1"/>
              <a:t>demokratik</a:t>
            </a:r>
            <a:r>
              <a:rPr lang="en-US" dirty="0"/>
              <a:t>, </a:t>
            </a:r>
            <a:r>
              <a:rPr lang="en-US" dirty="0" err="1"/>
              <a:t>daha</a:t>
            </a:r>
            <a:r>
              <a:rPr lang="en-US" dirty="0"/>
              <a:t> </a:t>
            </a:r>
            <a:r>
              <a:rPr lang="en-US" dirty="0" err="1"/>
              <a:t>yaşanılası</a:t>
            </a:r>
            <a:r>
              <a:rPr lang="en-US" dirty="0"/>
              <a:t> ne </a:t>
            </a:r>
            <a:r>
              <a:rPr lang="en-US" dirty="0" err="1"/>
              <a:t>bir</a:t>
            </a:r>
            <a:r>
              <a:rPr lang="en-US" dirty="0"/>
              <a:t> </a:t>
            </a:r>
            <a:r>
              <a:rPr lang="en-US" dirty="0" err="1"/>
              <a:t>Afganistan</a:t>
            </a:r>
            <a:r>
              <a:rPr lang="en-US" dirty="0"/>
              <a:t> ne </a:t>
            </a:r>
            <a:r>
              <a:rPr lang="en-US" dirty="0" err="1"/>
              <a:t>bir</a:t>
            </a:r>
            <a:r>
              <a:rPr lang="en-US" dirty="0"/>
              <a:t> </a:t>
            </a:r>
            <a:r>
              <a:rPr lang="en-US" dirty="0" err="1"/>
              <a:t>Irak</a:t>
            </a:r>
            <a:r>
              <a:rPr lang="en-US" dirty="0"/>
              <a:t> </a:t>
            </a:r>
            <a:r>
              <a:rPr lang="en-US" dirty="0" err="1"/>
              <a:t>bırakmıştır</a:t>
            </a:r>
            <a:r>
              <a:rPr lang="en-US" dirty="0"/>
              <a:t>. </a:t>
            </a:r>
            <a:endParaRPr lang="tr-TR" dirty="0" smtClean="0"/>
          </a:p>
          <a:p>
            <a:pPr algn="just"/>
            <a:r>
              <a:rPr lang="en-US" dirty="0" err="1" smtClean="0"/>
              <a:t>Irak</a:t>
            </a:r>
            <a:r>
              <a:rPr lang="en-US" dirty="0" smtClean="0"/>
              <a:t> </a:t>
            </a:r>
            <a:r>
              <a:rPr lang="en-US" dirty="0" err="1"/>
              <a:t>müdahalesi</a:t>
            </a:r>
            <a:r>
              <a:rPr lang="en-US" dirty="0"/>
              <a:t> </a:t>
            </a:r>
            <a:r>
              <a:rPr lang="en-US" dirty="0" err="1"/>
              <a:t>öncesinde</a:t>
            </a:r>
            <a:r>
              <a:rPr lang="en-US" dirty="0"/>
              <a:t> </a:t>
            </a:r>
            <a:r>
              <a:rPr lang="en-US" dirty="0" err="1"/>
              <a:t>ise</a:t>
            </a:r>
            <a:r>
              <a:rPr lang="en-US" dirty="0"/>
              <a:t>, AB </a:t>
            </a:r>
            <a:r>
              <a:rPr lang="en-US" dirty="0" err="1"/>
              <a:t>ülkeleri</a:t>
            </a:r>
            <a:r>
              <a:rPr lang="en-US" dirty="0"/>
              <a:t> </a:t>
            </a:r>
            <a:r>
              <a:rPr lang="en-US" dirty="0" err="1"/>
              <a:t>ile</a:t>
            </a:r>
            <a:r>
              <a:rPr lang="en-US" dirty="0"/>
              <a:t> </a:t>
            </a:r>
            <a:r>
              <a:rPr lang="en-US" dirty="0" err="1"/>
              <a:t>ilişkilerine</a:t>
            </a:r>
            <a:r>
              <a:rPr lang="en-US" dirty="0"/>
              <a:t> </a:t>
            </a:r>
            <a:r>
              <a:rPr lang="en-US" dirty="0" err="1"/>
              <a:t>zarar</a:t>
            </a:r>
            <a:r>
              <a:rPr lang="en-US" dirty="0"/>
              <a:t> </a:t>
            </a:r>
            <a:r>
              <a:rPr lang="en-US" dirty="0" err="1"/>
              <a:t>vermek</a:t>
            </a:r>
            <a:r>
              <a:rPr lang="en-US" dirty="0"/>
              <a:t> </a:t>
            </a:r>
            <a:r>
              <a:rPr lang="en-US" dirty="0" err="1"/>
              <a:t>pahasına</a:t>
            </a:r>
            <a:r>
              <a:rPr lang="en-US" dirty="0"/>
              <a:t> </a:t>
            </a:r>
            <a:r>
              <a:rPr lang="en-US" dirty="0" err="1"/>
              <a:t>ABD’ye</a:t>
            </a:r>
            <a:r>
              <a:rPr lang="en-US" dirty="0"/>
              <a:t> tam </a:t>
            </a:r>
            <a:r>
              <a:rPr lang="en-US" dirty="0" err="1"/>
              <a:t>bağlılık</a:t>
            </a:r>
            <a:r>
              <a:rPr lang="en-US" dirty="0"/>
              <a:t> </a:t>
            </a:r>
            <a:r>
              <a:rPr lang="en-US" dirty="0" err="1"/>
              <a:t>göstermekten</a:t>
            </a:r>
            <a:r>
              <a:rPr lang="en-US" dirty="0"/>
              <a:t> </a:t>
            </a:r>
            <a:r>
              <a:rPr lang="en-US" dirty="0" err="1"/>
              <a:t>çekinmemiştir</a:t>
            </a:r>
            <a:r>
              <a:rPr lang="en-US" dirty="0"/>
              <a:t>. </a:t>
            </a:r>
            <a:r>
              <a:rPr lang="en-US" dirty="0" err="1"/>
              <a:t>Üstelik</a:t>
            </a:r>
            <a:r>
              <a:rPr lang="en-US" dirty="0"/>
              <a:t> </a:t>
            </a:r>
            <a:r>
              <a:rPr lang="en-US" dirty="0" err="1"/>
              <a:t>bunu</a:t>
            </a:r>
            <a:r>
              <a:rPr lang="en-US" dirty="0"/>
              <a:t> </a:t>
            </a:r>
            <a:r>
              <a:rPr lang="en-US" dirty="0" err="1"/>
              <a:t>yaparak</a:t>
            </a:r>
            <a:r>
              <a:rPr lang="en-US" dirty="0"/>
              <a:t> </a:t>
            </a:r>
            <a:r>
              <a:rPr lang="en-US" dirty="0" err="1"/>
              <a:t>tek</a:t>
            </a:r>
            <a:r>
              <a:rPr lang="en-US" dirty="0"/>
              <a:t> </a:t>
            </a:r>
            <a:r>
              <a:rPr lang="en-US" dirty="0" err="1"/>
              <a:t>zarar</a:t>
            </a:r>
            <a:r>
              <a:rPr lang="en-US" dirty="0"/>
              <a:t> </a:t>
            </a:r>
            <a:r>
              <a:rPr lang="en-US" dirty="0" err="1"/>
              <a:t>verdiği</a:t>
            </a:r>
            <a:r>
              <a:rPr lang="en-US" dirty="0"/>
              <a:t> AB </a:t>
            </a:r>
            <a:r>
              <a:rPr lang="en-US" dirty="0" err="1"/>
              <a:t>ile</a:t>
            </a:r>
            <a:r>
              <a:rPr lang="en-US" dirty="0"/>
              <a:t> </a:t>
            </a:r>
            <a:r>
              <a:rPr lang="en-US" dirty="0" err="1"/>
              <a:t>olan</a:t>
            </a:r>
            <a:r>
              <a:rPr lang="en-US" dirty="0"/>
              <a:t> </a:t>
            </a:r>
            <a:r>
              <a:rPr lang="en-US" dirty="0" err="1"/>
              <a:t>ilişkileri</a:t>
            </a:r>
            <a:r>
              <a:rPr lang="en-US" dirty="0"/>
              <a:t> </a:t>
            </a:r>
            <a:r>
              <a:rPr lang="en-US" dirty="0" err="1"/>
              <a:t>ya</a:t>
            </a:r>
            <a:r>
              <a:rPr lang="en-US" dirty="0"/>
              <a:t> da </a:t>
            </a:r>
            <a:r>
              <a:rPr lang="en-US" dirty="0" err="1"/>
              <a:t>transatlantik</a:t>
            </a:r>
            <a:r>
              <a:rPr lang="en-US" dirty="0"/>
              <a:t> </a:t>
            </a:r>
            <a:r>
              <a:rPr lang="en-US" dirty="0" err="1"/>
              <a:t>köprü</a:t>
            </a:r>
            <a:r>
              <a:rPr lang="en-US" dirty="0"/>
              <a:t> </a:t>
            </a:r>
            <a:r>
              <a:rPr lang="en-US" dirty="0" err="1"/>
              <a:t>stratejisi</a:t>
            </a:r>
            <a:r>
              <a:rPr lang="en-US" dirty="0"/>
              <a:t> </a:t>
            </a:r>
            <a:r>
              <a:rPr lang="en-US" dirty="0" err="1"/>
              <a:t>olmamıştır</a:t>
            </a:r>
            <a:r>
              <a:rPr lang="en-US" dirty="0"/>
              <a:t>. </a:t>
            </a:r>
            <a:r>
              <a:rPr lang="en-US" dirty="0" err="1"/>
              <a:t>Blair’ın</a:t>
            </a:r>
            <a:r>
              <a:rPr lang="en-US" dirty="0"/>
              <a:t>, 9/11 </a:t>
            </a:r>
            <a:r>
              <a:rPr lang="en-US" dirty="0" err="1"/>
              <a:t>sonrası</a:t>
            </a:r>
            <a:r>
              <a:rPr lang="en-US" dirty="0"/>
              <a:t> </a:t>
            </a:r>
            <a:r>
              <a:rPr lang="en-US" dirty="0" err="1"/>
              <a:t>dönemde</a:t>
            </a:r>
            <a:r>
              <a:rPr lang="en-US" dirty="0"/>
              <a:t>, </a:t>
            </a:r>
            <a:r>
              <a:rPr lang="en-US" dirty="0" err="1"/>
              <a:t>ABD’nin</a:t>
            </a:r>
            <a:r>
              <a:rPr lang="en-US" dirty="0"/>
              <a:t> </a:t>
            </a:r>
            <a:r>
              <a:rPr lang="en-US" dirty="0" err="1"/>
              <a:t>tek</a:t>
            </a:r>
            <a:r>
              <a:rPr lang="en-US" dirty="0"/>
              <a:t> </a:t>
            </a:r>
            <a:r>
              <a:rPr lang="en-US" dirty="0" err="1"/>
              <a:t>taraflı</a:t>
            </a:r>
            <a:r>
              <a:rPr lang="en-US" dirty="0"/>
              <a:t> </a:t>
            </a:r>
            <a:r>
              <a:rPr lang="en-US" dirty="0" err="1"/>
              <a:t>politikaları</a:t>
            </a:r>
            <a:r>
              <a:rPr lang="en-US" dirty="0"/>
              <a:t> </a:t>
            </a:r>
            <a:r>
              <a:rPr lang="en-US" dirty="0" err="1"/>
              <a:t>ile</a:t>
            </a:r>
            <a:r>
              <a:rPr lang="en-US" dirty="0"/>
              <a:t> </a:t>
            </a:r>
            <a:r>
              <a:rPr lang="en-US" dirty="0" err="1"/>
              <a:t>kendi</a:t>
            </a:r>
            <a:r>
              <a:rPr lang="en-US" dirty="0"/>
              <a:t> </a:t>
            </a:r>
            <a:r>
              <a:rPr lang="en-US" dirty="0" err="1"/>
              <a:t>enternasyonalizmini</a:t>
            </a:r>
            <a:r>
              <a:rPr lang="en-US" dirty="0"/>
              <a:t> </a:t>
            </a:r>
            <a:r>
              <a:rPr lang="en-US" dirty="0" err="1"/>
              <a:t>birleştirmeye</a:t>
            </a:r>
            <a:r>
              <a:rPr lang="en-US" dirty="0"/>
              <a:t> </a:t>
            </a:r>
            <a:r>
              <a:rPr lang="en-US" dirty="0" err="1"/>
              <a:t>çalışması</a:t>
            </a:r>
            <a:r>
              <a:rPr lang="en-US" dirty="0"/>
              <a:t> </a:t>
            </a:r>
            <a:r>
              <a:rPr lang="en-US" dirty="0" err="1"/>
              <a:t>ve</a:t>
            </a:r>
            <a:r>
              <a:rPr lang="en-US" dirty="0"/>
              <a:t> ABD </a:t>
            </a:r>
            <a:r>
              <a:rPr lang="en-US" dirty="0" err="1"/>
              <a:t>müdahalelerine</a:t>
            </a:r>
            <a:r>
              <a:rPr lang="en-US" dirty="0"/>
              <a:t>, </a:t>
            </a:r>
            <a:r>
              <a:rPr lang="en-US" dirty="0" err="1"/>
              <a:t>özellikle</a:t>
            </a:r>
            <a:r>
              <a:rPr lang="en-US" dirty="0"/>
              <a:t> de </a:t>
            </a:r>
            <a:r>
              <a:rPr lang="en-US" dirty="0" err="1"/>
              <a:t>Irak</a:t>
            </a:r>
            <a:r>
              <a:rPr lang="en-US" dirty="0"/>
              <a:t> </a:t>
            </a:r>
            <a:r>
              <a:rPr lang="en-US" dirty="0" err="1"/>
              <a:t>müdahalesine</a:t>
            </a:r>
            <a:r>
              <a:rPr lang="en-US" dirty="0"/>
              <a:t> liberal </a:t>
            </a:r>
            <a:r>
              <a:rPr lang="en-US" dirty="0" err="1"/>
              <a:t>bir</a:t>
            </a:r>
            <a:r>
              <a:rPr lang="en-US" dirty="0"/>
              <a:t> </a:t>
            </a:r>
            <a:r>
              <a:rPr lang="en-US" dirty="0" err="1"/>
              <a:t>zemin</a:t>
            </a:r>
            <a:r>
              <a:rPr lang="en-US" dirty="0"/>
              <a:t> </a:t>
            </a:r>
            <a:r>
              <a:rPr lang="en-US" dirty="0" err="1"/>
              <a:t>yaratma</a:t>
            </a:r>
            <a:r>
              <a:rPr lang="en-US" dirty="0"/>
              <a:t> </a:t>
            </a:r>
            <a:r>
              <a:rPr lang="en-US" dirty="0" err="1"/>
              <a:t>çabası</a:t>
            </a:r>
            <a:r>
              <a:rPr lang="en-US" dirty="0"/>
              <a:t> </a:t>
            </a:r>
            <a:r>
              <a:rPr lang="en-US" dirty="0" err="1"/>
              <a:t>kendi</a:t>
            </a:r>
            <a:r>
              <a:rPr lang="en-US" dirty="0"/>
              <a:t> </a:t>
            </a:r>
            <a:r>
              <a:rPr lang="en-US" dirty="0" err="1"/>
              <a:t>öne</a:t>
            </a:r>
            <a:r>
              <a:rPr lang="en-US" dirty="0"/>
              <a:t> </a:t>
            </a:r>
            <a:r>
              <a:rPr lang="en-US" dirty="0" err="1"/>
              <a:t>sürdüğü</a:t>
            </a:r>
            <a:r>
              <a:rPr lang="en-US" dirty="0"/>
              <a:t> </a:t>
            </a:r>
            <a:r>
              <a:rPr lang="en-US" dirty="0" err="1"/>
              <a:t>etik</a:t>
            </a:r>
            <a:r>
              <a:rPr lang="en-US" dirty="0"/>
              <a:t> </a:t>
            </a:r>
            <a:r>
              <a:rPr lang="en-US" dirty="0" err="1"/>
              <a:t>değerler</a:t>
            </a:r>
            <a:r>
              <a:rPr lang="en-US" dirty="0"/>
              <a:t> </a:t>
            </a:r>
            <a:r>
              <a:rPr lang="en-US" dirty="0" err="1"/>
              <a:t>ile</a:t>
            </a:r>
            <a:r>
              <a:rPr lang="en-US" dirty="0"/>
              <a:t> de </a:t>
            </a:r>
            <a:r>
              <a:rPr lang="en-US" dirty="0" err="1"/>
              <a:t>çelişmiştir</a:t>
            </a:r>
            <a:r>
              <a:rPr lang="en-US" dirty="0"/>
              <a:t>.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39</a:t>
            </a:fld>
            <a:endParaRPr lang="en-US" dirty="0"/>
          </a:p>
        </p:txBody>
      </p:sp>
    </p:spTree>
    <p:extLst>
      <p:ext uri="{BB962C8B-B14F-4D97-AF65-F5344CB8AC3E}">
        <p14:creationId xmlns:p14="http://schemas.microsoft.com/office/powerpoint/2010/main" val="582057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6674"/>
            <a:ext cx="9601200" cy="481263"/>
          </a:xfrm>
        </p:spPr>
        <p:txBody>
          <a:bodyPr>
            <a:normAutofit fontScale="90000"/>
          </a:bodyPr>
          <a:lstStyle/>
          <a:p>
            <a:r>
              <a:rPr lang="tr-TR" dirty="0" smtClean="0"/>
              <a:t>SOL ANLAYIŞIN FARKLI ÜLKELERDE BİÇİMİ</a:t>
            </a:r>
            <a:endParaRPr lang="en-US" dirty="0"/>
          </a:p>
        </p:txBody>
      </p:sp>
      <p:sp>
        <p:nvSpPr>
          <p:cNvPr id="3" name="Content Placeholder 2"/>
          <p:cNvSpPr>
            <a:spLocks noGrp="1"/>
          </p:cNvSpPr>
          <p:nvPr>
            <p:ph idx="1"/>
          </p:nvPr>
        </p:nvSpPr>
        <p:spPr>
          <a:xfrm>
            <a:off x="1371600" y="858253"/>
            <a:ext cx="9601200" cy="5595133"/>
          </a:xfrm>
        </p:spPr>
        <p:txBody>
          <a:bodyPr>
            <a:normAutofit fontScale="62500" lnSpcReduction="20000"/>
          </a:bodyPr>
          <a:lstStyle/>
          <a:p>
            <a:pPr algn="just"/>
            <a:r>
              <a:rPr lang="en-US" dirty="0">
                <a:solidFill>
                  <a:srgbClr val="FF0000"/>
                </a:solidFill>
              </a:rPr>
              <a:t>Sol </a:t>
            </a:r>
            <a:r>
              <a:rPr lang="en-US" dirty="0" err="1">
                <a:solidFill>
                  <a:srgbClr val="FF0000"/>
                </a:solidFill>
              </a:rPr>
              <a:t>anlayışı</a:t>
            </a:r>
            <a:r>
              <a:rPr lang="en-US" dirty="0">
                <a:solidFill>
                  <a:srgbClr val="FF0000"/>
                </a:solidFill>
              </a:rPr>
              <a:t> </a:t>
            </a:r>
            <a:r>
              <a:rPr lang="en-US" dirty="0" err="1">
                <a:solidFill>
                  <a:srgbClr val="FF0000"/>
                </a:solidFill>
              </a:rPr>
              <a:t>farklı</a:t>
            </a:r>
            <a:r>
              <a:rPr lang="en-US" dirty="0">
                <a:solidFill>
                  <a:srgbClr val="FF0000"/>
                </a:solidFill>
              </a:rPr>
              <a:t> </a:t>
            </a:r>
            <a:r>
              <a:rPr lang="en-US" dirty="0" err="1">
                <a:solidFill>
                  <a:srgbClr val="FF0000"/>
                </a:solidFill>
              </a:rPr>
              <a:t>ülkelerde</a:t>
            </a:r>
            <a:r>
              <a:rPr lang="en-US" dirty="0">
                <a:solidFill>
                  <a:srgbClr val="FF0000"/>
                </a:solidFill>
              </a:rPr>
              <a:t> </a:t>
            </a:r>
            <a:r>
              <a:rPr lang="en-US" dirty="0" err="1">
                <a:solidFill>
                  <a:srgbClr val="FF0000"/>
                </a:solidFill>
              </a:rPr>
              <a:t>ve</a:t>
            </a:r>
            <a:r>
              <a:rPr lang="en-US" dirty="0">
                <a:solidFill>
                  <a:srgbClr val="FF0000"/>
                </a:solidFill>
              </a:rPr>
              <a:t> </a:t>
            </a:r>
            <a:r>
              <a:rPr lang="en-US" dirty="0" err="1">
                <a:solidFill>
                  <a:srgbClr val="FF0000"/>
                </a:solidFill>
              </a:rPr>
              <a:t>oluşumlarda</a:t>
            </a:r>
            <a:r>
              <a:rPr lang="en-US" dirty="0">
                <a:solidFill>
                  <a:srgbClr val="FF0000"/>
                </a:solidFill>
              </a:rPr>
              <a:t> </a:t>
            </a:r>
            <a:r>
              <a:rPr lang="en-US" dirty="0" err="1">
                <a:solidFill>
                  <a:srgbClr val="FF0000"/>
                </a:solidFill>
              </a:rPr>
              <a:t>farklı</a:t>
            </a:r>
            <a:r>
              <a:rPr lang="en-US" dirty="0">
                <a:solidFill>
                  <a:srgbClr val="FF0000"/>
                </a:solidFill>
              </a:rPr>
              <a:t> </a:t>
            </a:r>
            <a:r>
              <a:rPr lang="en-US" dirty="0" err="1">
                <a:solidFill>
                  <a:srgbClr val="FF0000"/>
                </a:solidFill>
              </a:rPr>
              <a:t>anlamlara</a:t>
            </a:r>
            <a:r>
              <a:rPr lang="en-US" dirty="0">
                <a:solidFill>
                  <a:srgbClr val="FF0000"/>
                </a:solidFill>
              </a:rPr>
              <a:t> </a:t>
            </a:r>
            <a:r>
              <a:rPr lang="en-US" dirty="0" err="1">
                <a:solidFill>
                  <a:srgbClr val="FF0000"/>
                </a:solidFill>
              </a:rPr>
              <a:t>gelebilir</a:t>
            </a:r>
            <a:r>
              <a:rPr lang="en-US" dirty="0">
                <a:solidFill>
                  <a:srgbClr val="FF0000"/>
                </a:solidFill>
              </a:rPr>
              <a:t>. </a:t>
            </a:r>
            <a:r>
              <a:rPr lang="en-US" dirty="0" err="1">
                <a:solidFill>
                  <a:srgbClr val="FF0000"/>
                </a:solidFill>
              </a:rPr>
              <a:t>Birçok</a:t>
            </a:r>
            <a:r>
              <a:rPr lang="en-US" dirty="0">
                <a:solidFill>
                  <a:srgbClr val="FF0000"/>
                </a:solidFill>
              </a:rPr>
              <a:t> </a:t>
            </a:r>
            <a:r>
              <a:rPr lang="en-US" dirty="0" err="1">
                <a:solidFill>
                  <a:srgbClr val="FF0000"/>
                </a:solidFill>
              </a:rPr>
              <a:t>solcu</a:t>
            </a:r>
            <a:r>
              <a:rPr lang="en-US" dirty="0">
                <a:solidFill>
                  <a:srgbClr val="FF0000"/>
                </a:solidFill>
              </a:rPr>
              <a:t> </a:t>
            </a:r>
            <a:r>
              <a:rPr lang="en-US" dirty="0" err="1">
                <a:solidFill>
                  <a:srgbClr val="FF0000"/>
                </a:solidFill>
              </a:rPr>
              <a:t>grubun</a:t>
            </a:r>
            <a:r>
              <a:rPr lang="en-US" dirty="0">
                <a:solidFill>
                  <a:srgbClr val="FF0000"/>
                </a:solidFill>
              </a:rPr>
              <a:t> </a:t>
            </a:r>
            <a:r>
              <a:rPr lang="en-US" dirty="0" err="1">
                <a:solidFill>
                  <a:srgbClr val="FF0000"/>
                </a:solidFill>
              </a:rPr>
              <a:t>çok</a:t>
            </a:r>
            <a:r>
              <a:rPr lang="en-US" dirty="0">
                <a:solidFill>
                  <a:srgbClr val="FF0000"/>
                </a:solidFill>
              </a:rPr>
              <a:t> </a:t>
            </a:r>
            <a:r>
              <a:rPr lang="en-US" dirty="0" err="1">
                <a:solidFill>
                  <a:srgbClr val="FF0000"/>
                </a:solidFill>
              </a:rPr>
              <a:t>az</a:t>
            </a:r>
            <a:r>
              <a:rPr lang="en-US" dirty="0">
                <a:solidFill>
                  <a:srgbClr val="FF0000"/>
                </a:solidFill>
              </a:rPr>
              <a:t> </a:t>
            </a:r>
            <a:r>
              <a:rPr lang="en-US" dirty="0" err="1">
                <a:solidFill>
                  <a:srgbClr val="FF0000"/>
                </a:solidFill>
              </a:rPr>
              <a:t>ve</a:t>
            </a:r>
            <a:r>
              <a:rPr lang="en-US" dirty="0">
                <a:solidFill>
                  <a:srgbClr val="FF0000"/>
                </a:solidFill>
              </a:rPr>
              <a:t> </a:t>
            </a:r>
            <a:r>
              <a:rPr lang="en-US" dirty="0" err="1">
                <a:solidFill>
                  <a:srgbClr val="FF0000"/>
                </a:solidFill>
              </a:rPr>
              <a:t>ortak</a:t>
            </a:r>
            <a:r>
              <a:rPr lang="en-US" dirty="0">
                <a:solidFill>
                  <a:srgbClr val="FF0000"/>
                </a:solidFill>
              </a:rPr>
              <a:t> </a:t>
            </a:r>
            <a:r>
              <a:rPr lang="en-US" dirty="0" err="1">
                <a:solidFill>
                  <a:srgbClr val="FF0000"/>
                </a:solidFill>
              </a:rPr>
              <a:t>hiçbir</a:t>
            </a:r>
            <a:r>
              <a:rPr lang="en-US" dirty="0">
                <a:solidFill>
                  <a:srgbClr val="FF0000"/>
                </a:solidFill>
              </a:rPr>
              <a:t> </a:t>
            </a:r>
            <a:r>
              <a:rPr lang="en-US" dirty="0" err="1">
                <a:solidFill>
                  <a:srgbClr val="FF0000"/>
                </a:solidFill>
              </a:rPr>
              <a:t>noktaya</a:t>
            </a:r>
            <a:r>
              <a:rPr lang="en-US" dirty="0">
                <a:solidFill>
                  <a:srgbClr val="FF0000"/>
                </a:solidFill>
              </a:rPr>
              <a:t> </a:t>
            </a:r>
            <a:r>
              <a:rPr lang="en-US" dirty="0" err="1">
                <a:solidFill>
                  <a:srgbClr val="FF0000"/>
                </a:solidFill>
              </a:rPr>
              <a:t>sahip</a:t>
            </a:r>
            <a:r>
              <a:rPr lang="en-US" dirty="0">
                <a:solidFill>
                  <a:srgbClr val="FF0000"/>
                </a:solidFill>
              </a:rPr>
              <a:t> </a:t>
            </a:r>
            <a:r>
              <a:rPr lang="en-US" dirty="0" err="1">
                <a:solidFill>
                  <a:srgbClr val="FF0000"/>
                </a:solidFill>
              </a:rPr>
              <a:t>olmadığı</a:t>
            </a:r>
            <a:r>
              <a:rPr lang="en-US" dirty="0">
                <a:solidFill>
                  <a:srgbClr val="FF0000"/>
                </a:solidFill>
              </a:rPr>
              <a:t> </a:t>
            </a:r>
            <a:r>
              <a:rPr lang="en-US" dirty="0" err="1" smtClean="0">
                <a:solidFill>
                  <a:srgbClr val="FF0000"/>
                </a:solidFill>
              </a:rPr>
              <a:t>bilinm</a:t>
            </a:r>
            <a:r>
              <a:rPr lang="tr-TR" dirty="0" smtClean="0">
                <a:solidFill>
                  <a:srgbClr val="FF0000"/>
                </a:solidFill>
              </a:rPr>
              <a:t>ektedir.</a:t>
            </a:r>
          </a:p>
          <a:p>
            <a:pPr algn="just"/>
            <a:r>
              <a:rPr lang="en-US" dirty="0" err="1" smtClean="0">
                <a:solidFill>
                  <a:srgbClr val="FF0000"/>
                </a:solidFill>
                <a:hlinkClick r:id="rId2" tooltip="Birleşik Krallık"/>
              </a:rPr>
              <a:t>Birleşik</a:t>
            </a:r>
            <a:r>
              <a:rPr lang="en-US" dirty="0" smtClean="0">
                <a:solidFill>
                  <a:srgbClr val="FF0000"/>
                </a:solidFill>
                <a:hlinkClick r:id="rId2" tooltip="Birleşik Krallık"/>
              </a:rPr>
              <a:t> </a:t>
            </a:r>
            <a:r>
              <a:rPr lang="en-US" dirty="0" err="1">
                <a:solidFill>
                  <a:srgbClr val="FF0000"/>
                </a:solidFill>
                <a:hlinkClick r:id="rId2" tooltip="Birleşik Krallık"/>
              </a:rPr>
              <a:t>Krallık</a:t>
            </a:r>
            <a:r>
              <a:rPr lang="en-US" dirty="0" err="1">
                <a:solidFill>
                  <a:srgbClr val="FF0000"/>
                </a:solidFill>
              </a:rPr>
              <a:t>'taki</a:t>
            </a:r>
            <a:r>
              <a:rPr lang="en-US" dirty="0">
                <a:solidFill>
                  <a:srgbClr val="FF0000"/>
                </a:solidFill>
              </a:rPr>
              <a:t> </a:t>
            </a:r>
            <a:r>
              <a:rPr lang="en-US" dirty="0" err="1">
                <a:solidFill>
                  <a:srgbClr val="FF0000"/>
                </a:solidFill>
                <a:hlinkClick r:id="rId3" tooltip="İşçi Partisi (Britanya)"/>
              </a:rPr>
              <a:t>İşçi</a:t>
            </a:r>
            <a:r>
              <a:rPr lang="en-US" dirty="0">
                <a:solidFill>
                  <a:srgbClr val="FF0000"/>
                </a:solidFill>
                <a:hlinkClick r:id="rId3" tooltip="İşçi Partisi (Britanya)"/>
              </a:rPr>
              <a:t> </a:t>
            </a:r>
            <a:r>
              <a:rPr lang="en-US" dirty="0" err="1">
                <a:solidFill>
                  <a:srgbClr val="FF0000"/>
                </a:solidFill>
                <a:hlinkClick r:id="rId3" tooltip="İşçi Partisi (Britanya)"/>
              </a:rPr>
              <a:t>Partisi</a:t>
            </a:r>
            <a:r>
              <a:rPr lang="en-US" dirty="0">
                <a:solidFill>
                  <a:srgbClr val="FF0000"/>
                </a:solidFill>
              </a:rPr>
              <a:t> -</a:t>
            </a:r>
            <a:r>
              <a:rPr lang="en-US" dirty="0" err="1">
                <a:solidFill>
                  <a:srgbClr val="FF0000"/>
                </a:solidFill>
              </a:rPr>
              <a:t>Birleşik</a:t>
            </a:r>
            <a:r>
              <a:rPr lang="en-US" dirty="0">
                <a:solidFill>
                  <a:srgbClr val="FF0000"/>
                </a:solidFill>
              </a:rPr>
              <a:t> </a:t>
            </a:r>
            <a:r>
              <a:rPr lang="en-US" dirty="0" err="1">
                <a:solidFill>
                  <a:srgbClr val="FF0000"/>
                </a:solidFill>
              </a:rPr>
              <a:t>Krallık'ta</a:t>
            </a:r>
            <a:r>
              <a:rPr lang="en-US" dirty="0">
                <a:solidFill>
                  <a:srgbClr val="FF0000"/>
                </a:solidFill>
              </a:rPr>
              <a:t> sol </a:t>
            </a:r>
            <a:r>
              <a:rPr lang="en-US" dirty="0" err="1">
                <a:solidFill>
                  <a:srgbClr val="FF0000"/>
                </a:solidFill>
              </a:rPr>
              <a:t>bu</a:t>
            </a:r>
            <a:r>
              <a:rPr lang="en-US" dirty="0">
                <a:solidFill>
                  <a:srgbClr val="FF0000"/>
                </a:solidFill>
              </a:rPr>
              <a:t> </a:t>
            </a:r>
            <a:r>
              <a:rPr lang="en-US" dirty="0" err="1">
                <a:solidFill>
                  <a:srgbClr val="FF0000"/>
                </a:solidFill>
              </a:rPr>
              <a:t>partiyle</a:t>
            </a:r>
            <a:r>
              <a:rPr lang="en-US" dirty="0">
                <a:solidFill>
                  <a:srgbClr val="FF0000"/>
                </a:solidFill>
              </a:rPr>
              <a:t> </a:t>
            </a:r>
            <a:r>
              <a:rPr lang="en-US" dirty="0" err="1">
                <a:solidFill>
                  <a:srgbClr val="FF0000"/>
                </a:solidFill>
              </a:rPr>
              <a:t>özdeşleşmiştir</a:t>
            </a:r>
            <a:r>
              <a:rPr lang="en-US" dirty="0">
                <a:solidFill>
                  <a:srgbClr val="FF0000"/>
                </a:solidFill>
              </a:rPr>
              <a:t>- </a:t>
            </a:r>
            <a:r>
              <a:rPr lang="en-US" dirty="0" err="1">
                <a:solidFill>
                  <a:srgbClr val="FF0000"/>
                </a:solidFill>
              </a:rPr>
              <a:t>çoğunlukla</a:t>
            </a:r>
            <a:r>
              <a:rPr lang="en-US" dirty="0">
                <a:solidFill>
                  <a:srgbClr val="FF0000"/>
                </a:solidFill>
              </a:rPr>
              <a:t> </a:t>
            </a:r>
            <a:r>
              <a:rPr lang="en-US" dirty="0" err="1">
                <a:solidFill>
                  <a:srgbClr val="FF0000"/>
                </a:solidFill>
              </a:rPr>
              <a:t>küresel</a:t>
            </a:r>
            <a:r>
              <a:rPr lang="en-US" dirty="0">
                <a:solidFill>
                  <a:srgbClr val="FF0000"/>
                </a:solidFill>
              </a:rPr>
              <a:t> </a:t>
            </a:r>
            <a:r>
              <a:rPr lang="en-US" dirty="0" err="1">
                <a:solidFill>
                  <a:srgbClr val="FF0000"/>
                </a:solidFill>
              </a:rPr>
              <a:t>kapitalizmi</a:t>
            </a:r>
            <a:r>
              <a:rPr lang="en-US" dirty="0">
                <a:solidFill>
                  <a:srgbClr val="FF0000"/>
                </a:solidFill>
              </a:rPr>
              <a:t> </a:t>
            </a:r>
            <a:r>
              <a:rPr lang="en-US" dirty="0" err="1">
                <a:solidFill>
                  <a:srgbClr val="FF0000"/>
                </a:solidFill>
              </a:rPr>
              <a:t>savunmaktadır</a:t>
            </a:r>
            <a:r>
              <a:rPr lang="en-US" dirty="0">
                <a:solidFill>
                  <a:srgbClr val="FF0000"/>
                </a:solidFill>
              </a:rPr>
              <a:t> </a:t>
            </a:r>
            <a:r>
              <a:rPr lang="en-US" dirty="0" err="1">
                <a:solidFill>
                  <a:srgbClr val="FF0000"/>
                </a:solidFill>
              </a:rPr>
              <a:t>ve</a:t>
            </a:r>
            <a:r>
              <a:rPr lang="en-US" dirty="0">
                <a:solidFill>
                  <a:srgbClr val="FF0000"/>
                </a:solidFill>
              </a:rPr>
              <a:t> </a:t>
            </a:r>
            <a:r>
              <a:rPr lang="en-US" dirty="0" err="1">
                <a:solidFill>
                  <a:srgbClr val="FF0000"/>
                </a:solidFill>
              </a:rPr>
              <a:t>dünyadaki</a:t>
            </a:r>
            <a:r>
              <a:rPr lang="en-US" dirty="0">
                <a:solidFill>
                  <a:srgbClr val="FF0000"/>
                </a:solidFill>
              </a:rPr>
              <a:t> </a:t>
            </a:r>
            <a:r>
              <a:rPr lang="en-US" dirty="0" err="1">
                <a:solidFill>
                  <a:srgbClr val="FF0000"/>
                </a:solidFill>
              </a:rPr>
              <a:t>en</a:t>
            </a:r>
            <a:r>
              <a:rPr lang="en-US" dirty="0">
                <a:solidFill>
                  <a:srgbClr val="FF0000"/>
                </a:solidFill>
              </a:rPr>
              <a:t> </a:t>
            </a:r>
            <a:r>
              <a:rPr lang="en-US" dirty="0" err="1">
                <a:solidFill>
                  <a:srgbClr val="FF0000"/>
                </a:solidFill>
              </a:rPr>
              <a:t>kapitalist</a:t>
            </a:r>
            <a:r>
              <a:rPr lang="en-US" dirty="0">
                <a:solidFill>
                  <a:srgbClr val="FF0000"/>
                </a:solidFill>
              </a:rPr>
              <a:t> </a:t>
            </a:r>
            <a:r>
              <a:rPr lang="en-US" dirty="0" err="1">
                <a:solidFill>
                  <a:srgbClr val="FF0000"/>
                </a:solidFill>
              </a:rPr>
              <a:t>ekonomilerden</a:t>
            </a:r>
            <a:r>
              <a:rPr lang="en-US" dirty="0">
                <a:solidFill>
                  <a:srgbClr val="FF0000"/>
                </a:solidFill>
              </a:rPr>
              <a:t> </a:t>
            </a:r>
            <a:r>
              <a:rPr lang="en-US" dirty="0" err="1">
                <a:solidFill>
                  <a:srgbClr val="FF0000"/>
                </a:solidFill>
              </a:rPr>
              <a:t>birini</a:t>
            </a:r>
            <a:r>
              <a:rPr lang="en-US" dirty="0">
                <a:solidFill>
                  <a:srgbClr val="FF0000"/>
                </a:solidFill>
              </a:rPr>
              <a:t> </a:t>
            </a:r>
            <a:r>
              <a:rPr lang="en-US" dirty="0" err="1">
                <a:solidFill>
                  <a:srgbClr val="FF0000"/>
                </a:solidFill>
              </a:rPr>
              <a:t>meydana</a:t>
            </a:r>
            <a:r>
              <a:rPr lang="en-US" dirty="0">
                <a:solidFill>
                  <a:srgbClr val="FF0000"/>
                </a:solidFill>
              </a:rPr>
              <a:t> </a:t>
            </a:r>
            <a:r>
              <a:rPr lang="en-US" dirty="0" err="1" smtClean="0">
                <a:solidFill>
                  <a:srgbClr val="FF0000"/>
                </a:solidFill>
              </a:rPr>
              <a:t>getirmiştir</a:t>
            </a:r>
            <a:r>
              <a:rPr lang="en-US" dirty="0" smtClean="0">
                <a:solidFill>
                  <a:srgbClr val="FF0000"/>
                </a:solidFill>
              </a:rPr>
              <a:t>.</a:t>
            </a:r>
            <a:r>
              <a:rPr lang="en-US" dirty="0">
                <a:solidFill>
                  <a:srgbClr val="FF0000"/>
                </a:solidFill>
              </a:rPr>
              <a:t> </a:t>
            </a:r>
            <a:r>
              <a:rPr lang="en-US" dirty="0" err="1">
                <a:solidFill>
                  <a:srgbClr val="FF0000"/>
                </a:solidFill>
              </a:rPr>
              <a:t>Diğer</a:t>
            </a:r>
            <a:r>
              <a:rPr lang="en-US" dirty="0">
                <a:solidFill>
                  <a:srgbClr val="FF0000"/>
                </a:solidFill>
              </a:rPr>
              <a:t> </a:t>
            </a:r>
            <a:r>
              <a:rPr lang="en-US" dirty="0" err="1">
                <a:solidFill>
                  <a:srgbClr val="FF0000"/>
                </a:solidFill>
              </a:rPr>
              <a:t>bir</a:t>
            </a:r>
            <a:r>
              <a:rPr lang="en-US" dirty="0">
                <a:solidFill>
                  <a:srgbClr val="FF0000"/>
                </a:solidFill>
              </a:rPr>
              <a:t> </a:t>
            </a:r>
            <a:r>
              <a:rPr lang="en-US" dirty="0" err="1">
                <a:solidFill>
                  <a:srgbClr val="FF0000"/>
                </a:solidFill>
              </a:rPr>
              <a:t>uç</a:t>
            </a:r>
            <a:r>
              <a:rPr lang="en-US" dirty="0">
                <a:solidFill>
                  <a:srgbClr val="FF0000"/>
                </a:solidFill>
              </a:rPr>
              <a:t> </a:t>
            </a:r>
            <a:r>
              <a:rPr lang="en-US" dirty="0" err="1">
                <a:solidFill>
                  <a:srgbClr val="FF0000"/>
                </a:solidFill>
              </a:rPr>
              <a:t>örnek</a:t>
            </a:r>
            <a:r>
              <a:rPr lang="en-US" dirty="0">
                <a:solidFill>
                  <a:srgbClr val="FF0000"/>
                </a:solidFill>
              </a:rPr>
              <a:t> </a:t>
            </a:r>
            <a:r>
              <a:rPr lang="en-US" dirty="0" err="1">
                <a:solidFill>
                  <a:srgbClr val="FF0000"/>
                </a:solidFill>
              </a:rPr>
              <a:t>ise</a:t>
            </a:r>
            <a:r>
              <a:rPr lang="en-US" dirty="0">
                <a:solidFill>
                  <a:srgbClr val="FF0000"/>
                </a:solidFill>
              </a:rPr>
              <a:t> </a:t>
            </a:r>
            <a:r>
              <a:rPr lang="en-US" dirty="0" err="1">
                <a:solidFill>
                  <a:srgbClr val="FF0000"/>
                </a:solidFill>
                <a:hlinkClick r:id="rId4" tooltip="Zimbabve"/>
              </a:rPr>
              <a:t>Zimbabve</a:t>
            </a:r>
            <a:r>
              <a:rPr lang="en-US" dirty="0" err="1">
                <a:solidFill>
                  <a:srgbClr val="FF0000"/>
                </a:solidFill>
              </a:rPr>
              <a:t>'de</a:t>
            </a:r>
            <a:r>
              <a:rPr lang="en-US" dirty="0">
                <a:solidFill>
                  <a:srgbClr val="FF0000"/>
                </a:solidFill>
              </a:rPr>
              <a:t> sol </a:t>
            </a:r>
            <a:r>
              <a:rPr lang="en-US" dirty="0" err="1">
                <a:solidFill>
                  <a:srgbClr val="FF0000"/>
                </a:solidFill>
              </a:rPr>
              <a:t>ile</a:t>
            </a:r>
            <a:r>
              <a:rPr lang="en-US" dirty="0">
                <a:solidFill>
                  <a:srgbClr val="FF0000"/>
                </a:solidFill>
              </a:rPr>
              <a:t> </a:t>
            </a:r>
            <a:r>
              <a:rPr lang="en-US" dirty="0" err="1">
                <a:solidFill>
                  <a:srgbClr val="FF0000"/>
                </a:solidFill>
              </a:rPr>
              <a:t>özdeşleştirilen</a:t>
            </a:r>
            <a:r>
              <a:rPr lang="en-US" dirty="0">
                <a:solidFill>
                  <a:srgbClr val="FF0000"/>
                </a:solidFill>
              </a:rPr>
              <a:t> </a:t>
            </a:r>
            <a:r>
              <a:rPr lang="en-US" dirty="0" err="1">
                <a:solidFill>
                  <a:srgbClr val="FF0000"/>
                </a:solidFill>
              </a:rPr>
              <a:t>Zimbabve</a:t>
            </a:r>
            <a:r>
              <a:rPr lang="en-US" dirty="0">
                <a:solidFill>
                  <a:srgbClr val="FF0000"/>
                </a:solidFill>
              </a:rPr>
              <a:t> </a:t>
            </a:r>
            <a:r>
              <a:rPr lang="en-US" dirty="0" err="1">
                <a:solidFill>
                  <a:srgbClr val="FF0000"/>
                </a:solidFill>
              </a:rPr>
              <a:t>Afrika</a:t>
            </a:r>
            <a:r>
              <a:rPr lang="en-US" dirty="0">
                <a:solidFill>
                  <a:srgbClr val="FF0000"/>
                </a:solidFill>
              </a:rPr>
              <a:t> </a:t>
            </a:r>
            <a:r>
              <a:rPr lang="en-US" dirty="0" err="1">
                <a:solidFill>
                  <a:srgbClr val="FF0000"/>
                </a:solidFill>
              </a:rPr>
              <a:t>Ulusal</a:t>
            </a:r>
            <a:r>
              <a:rPr lang="en-US" dirty="0">
                <a:solidFill>
                  <a:srgbClr val="FF0000"/>
                </a:solidFill>
              </a:rPr>
              <a:t> </a:t>
            </a:r>
            <a:r>
              <a:rPr lang="en-US" dirty="0" err="1">
                <a:solidFill>
                  <a:srgbClr val="FF0000"/>
                </a:solidFill>
              </a:rPr>
              <a:t>Birliği-Vatanseverler</a:t>
            </a:r>
            <a:r>
              <a:rPr lang="en-US" dirty="0">
                <a:solidFill>
                  <a:srgbClr val="FF0000"/>
                </a:solidFill>
              </a:rPr>
              <a:t> </a:t>
            </a:r>
            <a:r>
              <a:rPr lang="en-US" dirty="0" err="1">
                <a:solidFill>
                  <a:srgbClr val="FF0000"/>
                </a:solidFill>
              </a:rPr>
              <a:t>Cephesi'dir</a:t>
            </a:r>
            <a:r>
              <a:rPr lang="en-US" dirty="0">
                <a:solidFill>
                  <a:srgbClr val="FF0000"/>
                </a:solidFill>
              </a:rPr>
              <a:t>; </a:t>
            </a:r>
            <a:r>
              <a:rPr lang="en-US" dirty="0" err="1">
                <a:solidFill>
                  <a:srgbClr val="FF0000"/>
                </a:solidFill>
              </a:rPr>
              <a:t>dünyadaki</a:t>
            </a:r>
            <a:r>
              <a:rPr lang="en-US" dirty="0">
                <a:solidFill>
                  <a:srgbClr val="FF0000"/>
                </a:solidFill>
              </a:rPr>
              <a:t> </a:t>
            </a:r>
            <a:r>
              <a:rPr lang="en-US" dirty="0" err="1">
                <a:solidFill>
                  <a:srgbClr val="FF0000"/>
                </a:solidFill>
              </a:rPr>
              <a:t>en</a:t>
            </a:r>
            <a:r>
              <a:rPr lang="en-US" dirty="0">
                <a:solidFill>
                  <a:srgbClr val="FF0000"/>
                </a:solidFill>
              </a:rPr>
              <a:t> </a:t>
            </a:r>
            <a:r>
              <a:rPr lang="en-US" dirty="0" err="1">
                <a:solidFill>
                  <a:srgbClr val="FF0000"/>
                </a:solidFill>
              </a:rPr>
              <a:t>sosyalist</a:t>
            </a:r>
            <a:r>
              <a:rPr lang="en-US" dirty="0">
                <a:solidFill>
                  <a:srgbClr val="FF0000"/>
                </a:solidFill>
              </a:rPr>
              <a:t> </a:t>
            </a:r>
            <a:r>
              <a:rPr lang="en-US" dirty="0" err="1">
                <a:solidFill>
                  <a:srgbClr val="FF0000"/>
                </a:solidFill>
              </a:rPr>
              <a:t>ekonomilerden</a:t>
            </a:r>
            <a:r>
              <a:rPr lang="en-US" dirty="0">
                <a:solidFill>
                  <a:srgbClr val="FF0000"/>
                </a:solidFill>
              </a:rPr>
              <a:t> </a:t>
            </a:r>
            <a:r>
              <a:rPr lang="en-US" dirty="0" err="1">
                <a:solidFill>
                  <a:srgbClr val="FF0000"/>
                </a:solidFill>
              </a:rPr>
              <a:t>birini</a:t>
            </a:r>
            <a:r>
              <a:rPr lang="en-US" dirty="0">
                <a:solidFill>
                  <a:srgbClr val="FF0000"/>
                </a:solidFill>
              </a:rPr>
              <a:t> </a:t>
            </a:r>
            <a:r>
              <a:rPr lang="en-US" dirty="0" err="1">
                <a:solidFill>
                  <a:srgbClr val="FF0000"/>
                </a:solidFill>
              </a:rPr>
              <a:t>gerçekleştirmiştir</a:t>
            </a:r>
            <a:r>
              <a:rPr lang="en-US" dirty="0">
                <a:solidFill>
                  <a:srgbClr val="FF0000"/>
                </a:solidFill>
              </a:rPr>
              <a:t>.</a:t>
            </a:r>
          </a:p>
          <a:p>
            <a:pPr algn="just"/>
            <a:r>
              <a:rPr lang="en-US" dirty="0" err="1">
                <a:hlinkClick r:id="rId4" tooltip="Zimbabve"/>
              </a:rPr>
              <a:t>Zimbabve</a:t>
            </a:r>
            <a:r>
              <a:rPr lang="en-US" dirty="0"/>
              <a:t>, </a:t>
            </a:r>
            <a:r>
              <a:rPr lang="en-US" dirty="0" err="1">
                <a:hlinkClick r:id="rId5" tooltip="Küba"/>
              </a:rPr>
              <a:t>Küba</a:t>
            </a:r>
            <a:r>
              <a:rPr lang="en-US" dirty="0"/>
              <a:t> </a:t>
            </a:r>
            <a:r>
              <a:rPr lang="en-US" dirty="0" err="1"/>
              <a:t>veya</a:t>
            </a:r>
            <a:r>
              <a:rPr lang="en-US" dirty="0"/>
              <a:t> </a:t>
            </a:r>
            <a:r>
              <a:rPr lang="en-US" dirty="0" err="1">
                <a:hlinkClick r:id="rId6" tooltip="Kuzey Kore"/>
              </a:rPr>
              <a:t>Kuzey</a:t>
            </a:r>
            <a:r>
              <a:rPr lang="en-US" dirty="0">
                <a:hlinkClick r:id="rId6" tooltip="Kuzey Kore"/>
              </a:rPr>
              <a:t> Kore</a:t>
            </a:r>
            <a:r>
              <a:rPr lang="en-US" dirty="0"/>
              <a:t> </a:t>
            </a:r>
            <a:r>
              <a:rPr lang="en-US" dirty="0" err="1"/>
              <a:t>gibi</a:t>
            </a:r>
            <a:r>
              <a:rPr lang="en-US" dirty="0"/>
              <a:t> </a:t>
            </a:r>
            <a:r>
              <a:rPr lang="en-US" dirty="0" err="1"/>
              <a:t>ülkelerdeki</a:t>
            </a:r>
            <a:r>
              <a:rPr lang="en-US" dirty="0"/>
              <a:t> sol, </a:t>
            </a:r>
            <a:r>
              <a:rPr lang="en-US" dirty="0" err="1">
                <a:hlinkClick r:id="rId7" tooltip="Marksizm-Leninizm"/>
              </a:rPr>
              <a:t>marksizm-Leninizm</a:t>
            </a:r>
            <a:r>
              <a:rPr lang="en-US" dirty="0"/>
              <a:t> </a:t>
            </a:r>
            <a:r>
              <a:rPr lang="en-US" dirty="0" err="1"/>
              <a:t>veya</a:t>
            </a:r>
            <a:r>
              <a:rPr lang="en-US" dirty="0"/>
              <a:t> </a:t>
            </a:r>
            <a:r>
              <a:rPr lang="en-US" dirty="0" err="1">
                <a:hlinkClick r:id="rId8" tooltip="Komünizm"/>
              </a:rPr>
              <a:t>komünizm</a:t>
            </a:r>
            <a:r>
              <a:rPr lang="en-US" dirty="0"/>
              <a:t> </a:t>
            </a:r>
            <a:r>
              <a:rPr lang="en-US" dirty="0" err="1"/>
              <a:t>amacı</a:t>
            </a:r>
            <a:r>
              <a:rPr lang="en-US" dirty="0"/>
              <a:t> </a:t>
            </a:r>
            <a:r>
              <a:rPr lang="en-US" dirty="0" err="1"/>
              <a:t>taşıyan</a:t>
            </a:r>
            <a:r>
              <a:rPr lang="en-US" dirty="0"/>
              <a:t> </a:t>
            </a:r>
            <a:r>
              <a:rPr lang="en-US" dirty="0" err="1">
                <a:hlinkClick r:id="rId9" tooltip="Sosyalizm"/>
              </a:rPr>
              <a:t>sosyalizmin</a:t>
            </a:r>
            <a:r>
              <a:rPr lang="en-US" dirty="0"/>
              <a:t> </a:t>
            </a:r>
            <a:r>
              <a:rPr lang="en-US" dirty="0" err="1"/>
              <a:t>farklı</a:t>
            </a:r>
            <a:r>
              <a:rPr lang="en-US" dirty="0"/>
              <a:t> </a:t>
            </a:r>
            <a:r>
              <a:rPr lang="en-US" dirty="0" err="1"/>
              <a:t>biçimleriyle</a:t>
            </a:r>
            <a:r>
              <a:rPr lang="en-US" dirty="0"/>
              <a:t> </a:t>
            </a:r>
            <a:r>
              <a:rPr lang="en-US" dirty="0" err="1"/>
              <a:t>eşleştirilebilir</a:t>
            </a:r>
            <a:r>
              <a:rPr lang="en-US" dirty="0"/>
              <a:t>; </a:t>
            </a:r>
            <a:r>
              <a:rPr lang="en-US" dirty="0" err="1"/>
              <a:t>bunlar</a:t>
            </a:r>
            <a:r>
              <a:rPr lang="en-US" dirty="0"/>
              <a:t> </a:t>
            </a:r>
            <a:r>
              <a:rPr lang="en-US" dirty="0" err="1">
                <a:hlinkClick r:id="rId10" tooltip="Stalinizm"/>
              </a:rPr>
              <a:t>Stalinizm</a:t>
            </a:r>
            <a:r>
              <a:rPr lang="en-US" dirty="0"/>
              <a:t>, </a:t>
            </a:r>
            <a:r>
              <a:rPr lang="en-US" dirty="0" err="1">
                <a:hlinkClick r:id="rId11" tooltip="Maoizm"/>
              </a:rPr>
              <a:t>Maoizm</a:t>
            </a:r>
            <a:r>
              <a:rPr lang="en-US" dirty="0"/>
              <a:t> </a:t>
            </a:r>
            <a:r>
              <a:rPr lang="en-US" dirty="0" err="1"/>
              <a:t>ve</a:t>
            </a:r>
            <a:r>
              <a:rPr lang="en-US" dirty="0"/>
              <a:t> </a:t>
            </a:r>
            <a:r>
              <a:rPr lang="en-US" dirty="0" err="1">
                <a:hlinkClick r:id="rId12" tooltip="Afrika sosyalizmi"/>
              </a:rPr>
              <a:t>Afrika</a:t>
            </a:r>
            <a:r>
              <a:rPr lang="en-US" dirty="0">
                <a:hlinkClick r:id="rId12" tooltip="Afrika sosyalizmi"/>
              </a:rPr>
              <a:t> </a:t>
            </a:r>
            <a:r>
              <a:rPr lang="en-US" dirty="0" err="1">
                <a:hlinkClick r:id="rId12" tooltip="Afrika sosyalizmi"/>
              </a:rPr>
              <a:t>sosyalizmi</a:t>
            </a:r>
            <a:r>
              <a:rPr lang="en-US" dirty="0"/>
              <a:t> </a:t>
            </a:r>
            <a:r>
              <a:rPr lang="en-US" dirty="0" err="1"/>
              <a:t>içerebilir</a:t>
            </a:r>
            <a:r>
              <a:rPr lang="en-US" dirty="0"/>
              <a:t>.</a:t>
            </a:r>
            <a:r>
              <a:rPr lang="en-US" baseline="30000" dirty="0">
                <a:hlinkClick r:id="rId13"/>
              </a:rPr>
              <a:t>[2]</a:t>
            </a:r>
            <a:r>
              <a:rPr lang="en-US" dirty="0"/>
              <a:t> Bu </a:t>
            </a:r>
            <a:r>
              <a:rPr lang="en-US" dirty="0" err="1"/>
              <a:t>ülkelerde</a:t>
            </a:r>
            <a:r>
              <a:rPr lang="en-US" dirty="0"/>
              <a:t> sol, </a:t>
            </a:r>
            <a:r>
              <a:rPr lang="en-US" dirty="0" err="1"/>
              <a:t>bazıları</a:t>
            </a:r>
            <a:r>
              <a:rPr lang="en-US" dirty="0"/>
              <a:t> </a:t>
            </a:r>
            <a:r>
              <a:rPr lang="en-US" dirty="0" err="1"/>
              <a:t>çok</a:t>
            </a:r>
            <a:r>
              <a:rPr lang="en-US" dirty="0"/>
              <a:t> </a:t>
            </a:r>
            <a:r>
              <a:rPr lang="en-US" dirty="0" err="1"/>
              <a:t>fazla</a:t>
            </a:r>
            <a:r>
              <a:rPr lang="en-US" dirty="0"/>
              <a:t> </a:t>
            </a:r>
            <a:r>
              <a:rPr lang="en-US" dirty="0" err="1"/>
              <a:t>veya</a:t>
            </a:r>
            <a:r>
              <a:rPr lang="en-US" dirty="0"/>
              <a:t> </a:t>
            </a:r>
            <a:r>
              <a:rPr lang="en-US" dirty="0" err="1"/>
              <a:t>çok</a:t>
            </a:r>
            <a:r>
              <a:rPr lang="en-US" dirty="0"/>
              <a:t> </a:t>
            </a:r>
            <a:r>
              <a:rPr lang="en-US" dirty="0" err="1"/>
              <a:t>az</a:t>
            </a:r>
            <a:r>
              <a:rPr lang="en-US" dirty="0"/>
              <a:t> </a:t>
            </a:r>
            <a:r>
              <a:rPr lang="en-US" dirty="0" err="1"/>
              <a:t>oranda</a:t>
            </a:r>
            <a:r>
              <a:rPr lang="en-US" dirty="0"/>
              <a:t> </a:t>
            </a:r>
            <a:r>
              <a:rPr lang="en-US" dirty="0" err="1"/>
              <a:t>dile</a:t>
            </a:r>
            <a:r>
              <a:rPr lang="en-US" dirty="0"/>
              <a:t> </a:t>
            </a:r>
            <a:r>
              <a:rPr lang="en-US" dirty="0" err="1"/>
              <a:t>getirilmiş</a:t>
            </a:r>
            <a:r>
              <a:rPr lang="en-US" dirty="0"/>
              <a:t> </a:t>
            </a:r>
            <a:r>
              <a:rPr lang="en-US" dirty="0" err="1"/>
              <a:t>teoriler</a:t>
            </a:r>
            <a:r>
              <a:rPr lang="en-US" dirty="0"/>
              <a:t> </a:t>
            </a:r>
            <a:r>
              <a:rPr lang="en-US" dirty="0" err="1"/>
              <a:t>veya</a:t>
            </a:r>
            <a:r>
              <a:rPr lang="en-US" dirty="0"/>
              <a:t> </a:t>
            </a:r>
            <a:r>
              <a:rPr lang="en-US" dirty="0" err="1"/>
              <a:t>uygulamalar</a:t>
            </a:r>
            <a:r>
              <a:rPr lang="en-US" dirty="0"/>
              <a:t> da </a:t>
            </a:r>
            <a:r>
              <a:rPr lang="en-US" dirty="0" err="1"/>
              <a:t>dahil</a:t>
            </a:r>
            <a:r>
              <a:rPr lang="en-US" dirty="0"/>
              <a:t> </a:t>
            </a:r>
            <a:r>
              <a:rPr lang="en-US" dirty="0" err="1"/>
              <a:t>olmak</a:t>
            </a:r>
            <a:r>
              <a:rPr lang="en-US" dirty="0"/>
              <a:t> </a:t>
            </a:r>
            <a:r>
              <a:rPr lang="en-US" dirty="0" err="1"/>
              <a:t>üzere</a:t>
            </a:r>
            <a:r>
              <a:rPr lang="en-US" dirty="0"/>
              <a:t> </a:t>
            </a:r>
            <a:r>
              <a:rPr lang="en-US" dirty="0" err="1"/>
              <a:t>devlet</a:t>
            </a:r>
            <a:r>
              <a:rPr lang="en-US" dirty="0"/>
              <a:t> </a:t>
            </a:r>
            <a:r>
              <a:rPr lang="en-US" dirty="0" err="1"/>
              <a:t>veya</a:t>
            </a:r>
            <a:r>
              <a:rPr lang="en-US" dirty="0"/>
              <a:t> </a:t>
            </a:r>
            <a:r>
              <a:rPr lang="en-US" dirty="0" err="1"/>
              <a:t>toplum</a:t>
            </a:r>
            <a:r>
              <a:rPr lang="en-US" dirty="0"/>
              <a:t> </a:t>
            </a:r>
            <a:r>
              <a:rPr lang="en-US" dirty="0" err="1"/>
              <a:t>sahipliğinde</a:t>
            </a:r>
            <a:r>
              <a:rPr lang="en-US" dirty="0"/>
              <a:t> </a:t>
            </a:r>
            <a:r>
              <a:rPr lang="en-US" dirty="0" err="1"/>
              <a:t>çeşitli</a:t>
            </a:r>
            <a:r>
              <a:rPr lang="en-US" dirty="0"/>
              <a:t> </a:t>
            </a:r>
            <a:r>
              <a:rPr lang="en-US" dirty="0" err="1"/>
              <a:t>ekonomik</a:t>
            </a:r>
            <a:r>
              <a:rPr lang="en-US" dirty="0"/>
              <a:t> </a:t>
            </a:r>
            <a:r>
              <a:rPr lang="en-US" dirty="0" err="1"/>
              <a:t>ve</a:t>
            </a:r>
            <a:r>
              <a:rPr lang="en-US" dirty="0"/>
              <a:t> </a:t>
            </a:r>
            <a:r>
              <a:rPr lang="en-US" dirty="0" err="1"/>
              <a:t>siyasal</a:t>
            </a:r>
            <a:r>
              <a:rPr lang="en-US" dirty="0"/>
              <a:t> </a:t>
            </a:r>
            <a:r>
              <a:rPr lang="en-US" dirty="0" err="1"/>
              <a:t>uygulamalara</a:t>
            </a:r>
            <a:r>
              <a:rPr lang="en-US" dirty="0"/>
              <a:t> </a:t>
            </a:r>
            <a:r>
              <a:rPr lang="en-US" dirty="0" err="1"/>
              <a:t>ve</a:t>
            </a:r>
            <a:r>
              <a:rPr lang="en-US" dirty="0"/>
              <a:t> mal </a:t>
            </a:r>
            <a:r>
              <a:rPr lang="en-US" dirty="0" err="1"/>
              <a:t>ile</a:t>
            </a:r>
            <a:r>
              <a:rPr lang="en-US" dirty="0"/>
              <a:t> </a:t>
            </a:r>
            <a:r>
              <a:rPr lang="en-US" dirty="0" err="1"/>
              <a:t>hizmetlerin</a:t>
            </a:r>
            <a:r>
              <a:rPr lang="en-US" dirty="0"/>
              <a:t> </a:t>
            </a:r>
            <a:r>
              <a:rPr lang="en-US" dirty="0" err="1"/>
              <a:t>üretim</a:t>
            </a:r>
            <a:r>
              <a:rPr lang="en-US" dirty="0"/>
              <a:t> </a:t>
            </a:r>
            <a:r>
              <a:rPr lang="en-US" dirty="0" err="1"/>
              <a:t>ve</a:t>
            </a:r>
            <a:r>
              <a:rPr lang="en-US" dirty="0"/>
              <a:t> </a:t>
            </a:r>
            <a:r>
              <a:rPr lang="en-US" dirty="0" err="1"/>
              <a:t>dağıtım</a:t>
            </a:r>
            <a:r>
              <a:rPr lang="en-US" dirty="0"/>
              <a:t> </a:t>
            </a:r>
            <a:r>
              <a:rPr lang="en-US" dirty="0" err="1"/>
              <a:t>kanallarının</a:t>
            </a:r>
            <a:r>
              <a:rPr lang="en-US" dirty="0"/>
              <a:t> </a:t>
            </a:r>
            <a:r>
              <a:rPr lang="en-US" dirty="0" err="1"/>
              <a:t>yönetimine</a:t>
            </a:r>
            <a:r>
              <a:rPr lang="en-US" dirty="0"/>
              <a:t> </a:t>
            </a:r>
            <a:r>
              <a:rPr lang="en-US" dirty="0" err="1"/>
              <a:t>inanmaktadır</a:t>
            </a:r>
            <a:r>
              <a:rPr lang="en-US" dirty="0"/>
              <a:t>.</a:t>
            </a:r>
          </a:p>
          <a:p>
            <a:pPr algn="just"/>
            <a:r>
              <a:rPr lang="en-US" dirty="0" err="1">
                <a:hlinkClick r:id="rId14" tooltip="Fransa"/>
              </a:rPr>
              <a:t>Fransa</a:t>
            </a:r>
            <a:r>
              <a:rPr lang="en-US" dirty="0"/>
              <a:t>, </a:t>
            </a:r>
            <a:r>
              <a:rPr lang="en-US" dirty="0" err="1">
                <a:hlinkClick r:id="rId15" tooltip="Hindistan"/>
              </a:rPr>
              <a:t>Hindistan</a:t>
            </a:r>
            <a:r>
              <a:rPr lang="en-US" dirty="0"/>
              <a:t> </a:t>
            </a:r>
            <a:r>
              <a:rPr lang="en-US" dirty="0" err="1"/>
              <a:t>veya</a:t>
            </a:r>
            <a:r>
              <a:rPr lang="en-US" dirty="0"/>
              <a:t> </a:t>
            </a:r>
            <a:r>
              <a:rPr lang="en-US" dirty="0" err="1">
                <a:hlinkClick r:id="rId16" tooltip="Brezilya"/>
              </a:rPr>
              <a:t>Brezilya</a:t>
            </a:r>
            <a:r>
              <a:rPr lang="en-US" dirty="0"/>
              <a:t> </a:t>
            </a:r>
            <a:r>
              <a:rPr lang="en-US" dirty="0" err="1"/>
              <a:t>gibi</a:t>
            </a:r>
            <a:r>
              <a:rPr lang="en-US" dirty="0"/>
              <a:t> </a:t>
            </a:r>
            <a:r>
              <a:rPr lang="en-US" dirty="0" err="1"/>
              <a:t>ülkelerde</a:t>
            </a:r>
            <a:r>
              <a:rPr lang="en-US" dirty="0"/>
              <a:t> sol, </a:t>
            </a:r>
            <a:r>
              <a:rPr lang="en-US" dirty="0" err="1">
                <a:hlinkClick r:id="rId17" tooltip="Demokratik sosyalizm"/>
              </a:rPr>
              <a:t>demokratik</a:t>
            </a:r>
            <a:r>
              <a:rPr lang="en-US" dirty="0">
                <a:hlinkClick r:id="rId17" tooltip="Demokratik sosyalizm"/>
              </a:rPr>
              <a:t> </a:t>
            </a:r>
            <a:r>
              <a:rPr lang="en-US" dirty="0" err="1">
                <a:hlinkClick r:id="rId17" tooltip="Demokratik sosyalizm"/>
              </a:rPr>
              <a:t>sosyalist</a:t>
            </a:r>
            <a:r>
              <a:rPr lang="en-US" dirty="0"/>
              <a:t> </a:t>
            </a:r>
            <a:r>
              <a:rPr lang="en-US" dirty="0" err="1"/>
              <a:t>veya</a:t>
            </a:r>
            <a:r>
              <a:rPr lang="en-US" dirty="0"/>
              <a:t> </a:t>
            </a:r>
            <a:r>
              <a:rPr lang="en-US" dirty="0" err="1">
                <a:hlinkClick r:id="rId18" tooltip="Sosyal demokrasi"/>
              </a:rPr>
              <a:t>sosyal</a:t>
            </a:r>
            <a:r>
              <a:rPr lang="en-US" dirty="0">
                <a:hlinkClick r:id="rId18" tooltip="Sosyal demokrasi"/>
              </a:rPr>
              <a:t> </a:t>
            </a:r>
            <a:r>
              <a:rPr lang="en-US" dirty="0" err="1">
                <a:hlinkClick r:id="rId18" tooltip="Sosyal demokrasi"/>
              </a:rPr>
              <a:t>demokrat</a:t>
            </a:r>
            <a:r>
              <a:rPr lang="en-US" dirty="0">
                <a:hlinkClick r:id="rId18" tooltip="Sosyal demokrasi"/>
              </a:rPr>
              <a:t> </a:t>
            </a:r>
            <a:r>
              <a:rPr lang="en-US" dirty="0" err="1">
                <a:hlinkClick r:id="rId18" tooltip="Sosyal demokrasi"/>
              </a:rPr>
              <a:t>politikalar</a:t>
            </a:r>
            <a:r>
              <a:rPr lang="en-US" dirty="0"/>
              <a:t> </a:t>
            </a:r>
            <a:r>
              <a:rPr lang="en-US" dirty="0" err="1"/>
              <a:t>için</a:t>
            </a:r>
            <a:r>
              <a:rPr lang="en-US" dirty="0"/>
              <a:t> </a:t>
            </a:r>
            <a:r>
              <a:rPr lang="en-US" dirty="0" err="1"/>
              <a:t>mücadele</a:t>
            </a:r>
            <a:r>
              <a:rPr lang="en-US" dirty="0"/>
              <a:t> </a:t>
            </a:r>
            <a:r>
              <a:rPr lang="en-US" dirty="0" err="1"/>
              <a:t>etmektedir</a:t>
            </a:r>
            <a:r>
              <a:rPr lang="en-US" dirty="0"/>
              <a:t>.</a:t>
            </a:r>
            <a:r>
              <a:rPr lang="en-US" baseline="30000" dirty="0">
                <a:hlinkClick r:id="rId19"/>
              </a:rPr>
              <a:t>[3]</a:t>
            </a:r>
            <a:r>
              <a:rPr lang="en-US" dirty="0"/>
              <a:t> Modern </a:t>
            </a:r>
            <a:r>
              <a:rPr lang="en-US" dirty="0" err="1"/>
              <a:t>sosyal</a:t>
            </a:r>
            <a:r>
              <a:rPr lang="en-US" dirty="0"/>
              <a:t> </a:t>
            </a:r>
            <a:r>
              <a:rPr lang="en-US" dirty="0" err="1"/>
              <a:t>demokrasi</a:t>
            </a:r>
            <a:r>
              <a:rPr lang="en-US" dirty="0"/>
              <a:t> hem </a:t>
            </a:r>
            <a:r>
              <a:rPr lang="en-US" dirty="0" err="1"/>
              <a:t>sosyalist</a:t>
            </a:r>
            <a:r>
              <a:rPr lang="en-US" dirty="0"/>
              <a:t> hem de </a:t>
            </a:r>
            <a:r>
              <a:rPr lang="en-US" dirty="0" err="1"/>
              <a:t>kapitalist</a:t>
            </a:r>
            <a:r>
              <a:rPr lang="en-US" dirty="0"/>
              <a:t> </a:t>
            </a:r>
            <a:r>
              <a:rPr lang="en-US" dirty="0" err="1"/>
              <a:t>uygulamalar</a:t>
            </a:r>
            <a:r>
              <a:rPr lang="en-US" dirty="0"/>
              <a:t> </a:t>
            </a:r>
            <a:r>
              <a:rPr lang="en-US" dirty="0" err="1"/>
              <a:t>içeren</a:t>
            </a:r>
            <a:r>
              <a:rPr lang="en-US" dirty="0"/>
              <a:t> </a:t>
            </a:r>
            <a:r>
              <a:rPr lang="en-US" dirty="0" err="1"/>
              <a:t>demokratik</a:t>
            </a:r>
            <a:r>
              <a:rPr lang="en-US" dirty="0"/>
              <a:t> </a:t>
            </a:r>
            <a:r>
              <a:rPr lang="en-US" dirty="0" err="1"/>
              <a:t>bir</a:t>
            </a:r>
            <a:r>
              <a:rPr lang="en-US" dirty="0"/>
              <a:t> </a:t>
            </a:r>
            <a:r>
              <a:rPr lang="en-US" dirty="0" err="1"/>
              <a:t>refah</a:t>
            </a:r>
            <a:r>
              <a:rPr lang="en-US" dirty="0"/>
              <a:t> </a:t>
            </a:r>
            <a:r>
              <a:rPr lang="en-US" dirty="0" err="1"/>
              <a:t>devletinin</a:t>
            </a:r>
            <a:r>
              <a:rPr lang="en-US" dirty="0"/>
              <a:t> </a:t>
            </a:r>
            <a:r>
              <a:rPr lang="en-US" dirty="0" err="1"/>
              <a:t>oluşumunu</a:t>
            </a:r>
            <a:r>
              <a:rPr lang="en-US" dirty="0"/>
              <a:t> </a:t>
            </a:r>
            <a:r>
              <a:rPr lang="en-US" dirty="0" err="1"/>
              <a:t>savunmaktadır</a:t>
            </a:r>
            <a:r>
              <a:rPr lang="en-US" dirty="0"/>
              <a:t>. </a:t>
            </a:r>
            <a:r>
              <a:rPr lang="en-US" dirty="0" err="1"/>
              <a:t>Sosyal</a:t>
            </a:r>
            <a:r>
              <a:rPr lang="en-US" dirty="0"/>
              <a:t> </a:t>
            </a:r>
            <a:r>
              <a:rPr lang="en-US" dirty="0" err="1"/>
              <a:t>demokratlar</a:t>
            </a:r>
            <a:r>
              <a:rPr lang="en-US" dirty="0"/>
              <a:t> </a:t>
            </a:r>
            <a:r>
              <a:rPr lang="en-US" dirty="0" err="1"/>
              <a:t>kapitalist</a:t>
            </a:r>
            <a:r>
              <a:rPr lang="en-US" dirty="0"/>
              <a:t> </a:t>
            </a:r>
            <a:r>
              <a:rPr lang="en-US" dirty="0" err="1"/>
              <a:t>piyasa</a:t>
            </a:r>
            <a:r>
              <a:rPr lang="en-US" dirty="0"/>
              <a:t> </a:t>
            </a:r>
            <a:r>
              <a:rPr lang="en-US" dirty="0" err="1"/>
              <a:t>sistemi</a:t>
            </a:r>
            <a:r>
              <a:rPr lang="en-US" dirty="0"/>
              <a:t> </a:t>
            </a:r>
            <a:r>
              <a:rPr lang="en-US" dirty="0" err="1"/>
              <a:t>içinde</a:t>
            </a:r>
            <a:r>
              <a:rPr lang="en-US" dirty="0"/>
              <a:t> </a:t>
            </a:r>
            <a:r>
              <a:rPr lang="en-US" dirty="0" err="1"/>
              <a:t>gördükleri</a:t>
            </a:r>
            <a:r>
              <a:rPr lang="en-US" dirty="0"/>
              <a:t> </a:t>
            </a:r>
            <a:r>
              <a:rPr lang="en-US" dirty="0" err="1"/>
              <a:t>haksızlıkları</a:t>
            </a:r>
            <a:r>
              <a:rPr lang="en-US" dirty="0"/>
              <a:t> </a:t>
            </a:r>
            <a:r>
              <a:rPr lang="en-US" dirty="0" err="1"/>
              <a:t>ortadan</a:t>
            </a:r>
            <a:r>
              <a:rPr lang="en-US" dirty="0"/>
              <a:t> </a:t>
            </a:r>
            <a:r>
              <a:rPr lang="en-US" dirty="0" err="1"/>
              <a:t>kaldıracak</a:t>
            </a:r>
            <a:r>
              <a:rPr lang="en-US" dirty="0"/>
              <a:t> </a:t>
            </a:r>
            <a:r>
              <a:rPr lang="en-US" dirty="0" err="1"/>
              <a:t>veya</a:t>
            </a:r>
            <a:r>
              <a:rPr lang="en-US" dirty="0"/>
              <a:t> </a:t>
            </a:r>
            <a:r>
              <a:rPr lang="en-US" dirty="0" err="1"/>
              <a:t>iyileştirecek</a:t>
            </a:r>
            <a:r>
              <a:rPr lang="en-US" dirty="0"/>
              <a:t> program </a:t>
            </a:r>
            <a:r>
              <a:rPr lang="en-US" dirty="0" err="1"/>
              <a:t>ve</a:t>
            </a:r>
            <a:r>
              <a:rPr lang="en-US" dirty="0"/>
              <a:t> </a:t>
            </a:r>
            <a:r>
              <a:rPr lang="en-US" dirty="0" err="1"/>
              <a:t>yapıların</a:t>
            </a:r>
            <a:r>
              <a:rPr lang="en-US" dirty="0"/>
              <a:t> </a:t>
            </a:r>
            <a:r>
              <a:rPr lang="en-US" dirty="0" err="1"/>
              <a:t>yaratılmasını</a:t>
            </a:r>
            <a:r>
              <a:rPr lang="en-US" dirty="0"/>
              <a:t> </a:t>
            </a:r>
            <a:r>
              <a:rPr lang="en-US" dirty="0" err="1"/>
              <a:t>ve</a:t>
            </a:r>
            <a:r>
              <a:rPr lang="en-US" dirty="0"/>
              <a:t> </a:t>
            </a:r>
            <a:r>
              <a:rPr lang="en-US" dirty="0" err="1"/>
              <a:t>devleti</a:t>
            </a:r>
            <a:r>
              <a:rPr lang="en-US" dirty="0"/>
              <a:t> </a:t>
            </a:r>
            <a:r>
              <a:rPr lang="en-US" dirty="0" err="1"/>
              <a:t>düzenleyerek</a:t>
            </a:r>
            <a:r>
              <a:rPr lang="en-US" dirty="0"/>
              <a:t> </a:t>
            </a:r>
            <a:r>
              <a:rPr lang="en-US" dirty="0" err="1"/>
              <a:t>kapitalizmi</a:t>
            </a:r>
            <a:r>
              <a:rPr lang="en-US" dirty="0"/>
              <a:t> </a:t>
            </a:r>
            <a:r>
              <a:rPr lang="en-US" dirty="0" err="1"/>
              <a:t>demokratik</a:t>
            </a:r>
            <a:r>
              <a:rPr lang="en-US" dirty="0"/>
              <a:t> </a:t>
            </a:r>
            <a:r>
              <a:rPr lang="en-US" dirty="0" err="1"/>
              <a:t>yöntemlerle</a:t>
            </a:r>
            <a:r>
              <a:rPr lang="en-US" dirty="0"/>
              <a:t> </a:t>
            </a:r>
            <a:r>
              <a:rPr lang="en-US" dirty="0" err="1"/>
              <a:t>değiştirmeyi</a:t>
            </a:r>
            <a:r>
              <a:rPr lang="en-US" dirty="0"/>
              <a:t> </a:t>
            </a:r>
            <a:r>
              <a:rPr lang="en-US" dirty="0" err="1"/>
              <a:t>amaçlamaktadır</a:t>
            </a:r>
            <a:r>
              <a:rPr lang="en-US" dirty="0"/>
              <a:t>.</a:t>
            </a:r>
          </a:p>
          <a:p>
            <a:pPr algn="just"/>
            <a:r>
              <a:rPr lang="en-US" dirty="0" err="1">
                <a:hlinkClick r:id="rId20" tooltip="Çevrecilik"/>
              </a:rPr>
              <a:t>Çevrecilik</a:t>
            </a:r>
            <a:r>
              <a:rPr lang="en-US" dirty="0"/>
              <a:t>, </a:t>
            </a:r>
            <a:r>
              <a:rPr lang="en-US" dirty="0" err="1">
                <a:hlinkClick r:id="rId21" tooltip="Feminizm"/>
              </a:rPr>
              <a:t>feminizm</a:t>
            </a:r>
            <a:r>
              <a:rPr lang="en-US" dirty="0"/>
              <a:t>, </a:t>
            </a:r>
            <a:r>
              <a:rPr lang="en-US" dirty="0" err="1">
                <a:hlinkClick r:id="rId22" tooltip="Küreselleşme karşıtlığı"/>
              </a:rPr>
              <a:t>küreselleşme</a:t>
            </a:r>
            <a:r>
              <a:rPr lang="en-US" dirty="0">
                <a:hlinkClick r:id="rId22" tooltip="Küreselleşme karşıtlığı"/>
              </a:rPr>
              <a:t> </a:t>
            </a:r>
            <a:r>
              <a:rPr lang="en-US" dirty="0" err="1">
                <a:hlinkClick r:id="rId22" tooltip="Küreselleşme karşıtlığı"/>
              </a:rPr>
              <a:t>karşıtlığı</a:t>
            </a:r>
            <a:r>
              <a:rPr lang="en-US" dirty="0"/>
              <a:t>, </a:t>
            </a:r>
            <a:r>
              <a:rPr lang="en-US" dirty="0" err="1"/>
              <a:t>işçi</a:t>
            </a:r>
            <a:r>
              <a:rPr lang="en-US" dirty="0"/>
              <a:t> </a:t>
            </a:r>
            <a:r>
              <a:rPr lang="en-US" dirty="0" err="1"/>
              <a:t>sendikaları</a:t>
            </a:r>
            <a:r>
              <a:rPr lang="en-US" dirty="0"/>
              <a:t> </a:t>
            </a:r>
            <a:r>
              <a:rPr lang="en-US" dirty="0" err="1"/>
              <a:t>gücü</a:t>
            </a:r>
            <a:r>
              <a:rPr lang="en-US" dirty="0"/>
              <a:t> </a:t>
            </a:r>
            <a:r>
              <a:rPr lang="en-US" dirty="0" err="1"/>
              <a:t>ve</a:t>
            </a:r>
            <a:r>
              <a:rPr lang="en-US" dirty="0"/>
              <a:t> </a:t>
            </a:r>
            <a:r>
              <a:rPr lang="en-US" dirty="0" err="1"/>
              <a:t>birçok</a:t>
            </a:r>
            <a:r>
              <a:rPr lang="en-US" dirty="0"/>
              <a:t> </a:t>
            </a:r>
            <a:r>
              <a:rPr lang="en-US" dirty="0" err="1"/>
              <a:t>başka</a:t>
            </a:r>
            <a:r>
              <a:rPr lang="en-US" dirty="0"/>
              <a:t> </a:t>
            </a:r>
            <a:r>
              <a:rPr lang="en-US" dirty="0" err="1"/>
              <a:t>ideoloji</a:t>
            </a:r>
            <a:r>
              <a:rPr lang="en-US" dirty="0"/>
              <a:t> </a:t>
            </a:r>
            <a:r>
              <a:rPr lang="en-US" dirty="0" err="1"/>
              <a:t>bu</a:t>
            </a:r>
            <a:r>
              <a:rPr lang="en-US" dirty="0"/>
              <a:t> </a:t>
            </a:r>
            <a:r>
              <a:rPr lang="en-US" dirty="0" err="1"/>
              <a:t>ülkelerde</a:t>
            </a:r>
            <a:r>
              <a:rPr lang="en-US" dirty="0"/>
              <a:t> </a:t>
            </a:r>
            <a:r>
              <a:rPr lang="en-US" dirty="0" err="1"/>
              <a:t>bazen</a:t>
            </a:r>
            <a:r>
              <a:rPr lang="en-US" dirty="0"/>
              <a:t> sol </a:t>
            </a:r>
            <a:r>
              <a:rPr lang="en-US" dirty="0" err="1"/>
              <a:t>ile</a:t>
            </a:r>
            <a:r>
              <a:rPr lang="en-US" dirty="0"/>
              <a:t> </a:t>
            </a:r>
            <a:r>
              <a:rPr lang="en-US" dirty="0" err="1"/>
              <a:t>eşleştirilmektedir</a:t>
            </a:r>
            <a:r>
              <a:rPr lang="en-US" dirty="0"/>
              <a:t>. </a:t>
            </a:r>
            <a:r>
              <a:rPr lang="en-US" dirty="0" err="1">
                <a:hlinkClick r:id="rId23" tooltip="Japonya"/>
              </a:rPr>
              <a:t>Japonya</a:t>
            </a:r>
            <a:r>
              <a:rPr lang="en-US" dirty="0"/>
              <a:t>, </a:t>
            </a:r>
            <a:r>
              <a:rPr lang="en-US" dirty="0" err="1">
                <a:hlinkClick r:id="rId24" tooltip="Danimarka"/>
              </a:rPr>
              <a:t>Danimarka</a:t>
            </a:r>
            <a:r>
              <a:rPr lang="en-US" dirty="0"/>
              <a:t>, </a:t>
            </a:r>
            <a:r>
              <a:rPr lang="en-US" dirty="0" err="1">
                <a:hlinkClick r:id="rId25" tooltip="Şili"/>
              </a:rPr>
              <a:t>Şili</a:t>
            </a:r>
            <a:r>
              <a:rPr lang="en-US" dirty="0"/>
              <a:t> </a:t>
            </a:r>
            <a:r>
              <a:rPr lang="en-US" dirty="0" err="1"/>
              <a:t>veya</a:t>
            </a:r>
            <a:r>
              <a:rPr lang="en-US" dirty="0"/>
              <a:t> </a:t>
            </a:r>
            <a:r>
              <a:rPr lang="en-US" dirty="0">
                <a:hlinkClick r:id="rId26" tooltip="Amerika Birleşik Devletleri"/>
              </a:rPr>
              <a:t>ABD</a:t>
            </a:r>
            <a:r>
              <a:rPr lang="en-US" dirty="0"/>
              <a:t> </a:t>
            </a:r>
            <a:r>
              <a:rPr lang="en-US" dirty="0" err="1"/>
              <a:t>gibi</a:t>
            </a:r>
            <a:r>
              <a:rPr lang="en-US" dirty="0"/>
              <a:t> </a:t>
            </a:r>
            <a:r>
              <a:rPr lang="en-US" dirty="0" err="1"/>
              <a:t>ülkelerde</a:t>
            </a:r>
            <a:r>
              <a:rPr lang="en-US" dirty="0"/>
              <a:t> sol </a:t>
            </a:r>
            <a:r>
              <a:rPr lang="en-US" dirty="0" err="1"/>
              <a:t>çoğunlukla</a:t>
            </a:r>
            <a:r>
              <a:rPr lang="en-US" dirty="0"/>
              <a:t> </a:t>
            </a:r>
            <a:r>
              <a:rPr lang="en-US" dirty="0" err="1"/>
              <a:t>açıkça</a:t>
            </a:r>
            <a:r>
              <a:rPr lang="en-US" dirty="0"/>
              <a:t> </a:t>
            </a:r>
            <a:r>
              <a:rPr lang="en-US" dirty="0" err="1"/>
              <a:t>serbest</a:t>
            </a:r>
            <a:r>
              <a:rPr lang="en-US" dirty="0"/>
              <a:t> </a:t>
            </a:r>
            <a:r>
              <a:rPr lang="en-US" dirty="0" err="1"/>
              <a:t>pazar</a:t>
            </a:r>
            <a:r>
              <a:rPr lang="en-US" dirty="0"/>
              <a:t> </a:t>
            </a:r>
            <a:r>
              <a:rPr lang="en-US" dirty="0" err="1"/>
              <a:t>kapitalist</a:t>
            </a:r>
            <a:r>
              <a:rPr lang="en-US" dirty="0"/>
              <a:t> </a:t>
            </a:r>
            <a:r>
              <a:rPr lang="en-US" dirty="0" err="1"/>
              <a:t>politikaları</a:t>
            </a:r>
            <a:r>
              <a:rPr lang="en-US" dirty="0"/>
              <a:t> </a:t>
            </a:r>
            <a:r>
              <a:rPr lang="en-US" dirty="0" err="1"/>
              <a:t>takip</a:t>
            </a:r>
            <a:r>
              <a:rPr lang="en-US" dirty="0"/>
              <a:t> </a:t>
            </a:r>
            <a:r>
              <a:rPr lang="en-US" dirty="0" err="1"/>
              <a:t>etmekte</a:t>
            </a:r>
            <a:r>
              <a:rPr lang="en-US" dirty="0"/>
              <a:t> </a:t>
            </a:r>
            <a:r>
              <a:rPr lang="en-US" dirty="0" err="1"/>
              <a:t>ve</a:t>
            </a:r>
            <a:r>
              <a:rPr lang="en-US" dirty="0"/>
              <a:t> </a:t>
            </a:r>
            <a:r>
              <a:rPr lang="en-US" dirty="0" err="1"/>
              <a:t>değişen</a:t>
            </a:r>
            <a:r>
              <a:rPr lang="en-US" dirty="0"/>
              <a:t> </a:t>
            </a:r>
            <a:r>
              <a:rPr lang="en-US" dirty="0" err="1"/>
              <a:t>farklı</a:t>
            </a:r>
            <a:r>
              <a:rPr lang="en-US" dirty="0"/>
              <a:t> </a:t>
            </a:r>
            <a:r>
              <a:rPr lang="en-US" dirty="0" err="1"/>
              <a:t>devlet</a:t>
            </a:r>
            <a:r>
              <a:rPr lang="en-US" dirty="0"/>
              <a:t> </a:t>
            </a:r>
            <a:r>
              <a:rPr lang="en-US" dirty="0" err="1"/>
              <a:t>harcamaları</a:t>
            </a:r>
            <a:r>
              <a:rPr lang="en-US" dirty="0"/>
              <a:t> </a:t>
            </a:r>
            <a:r>
              <a:rPr lang="en-US" dirty="0" err="1"/>
              <a:t>uygulamaktadır</a:t>
            </a:r>
            <a:r>
              <a:rPr lang="en-US" dirty="0"/>
              <a:t>.</a:t>
            </a:r>
          </a:p>
          <a:p>
            <a:pPr algn="just"/>
            <a:r>
              <a:rPr lang="en-US" dirty="0"/>
              <a:t>Sol, </a:t>
            </a:r>
            <a:r>
              <a:rPr lang="en-US" dirty="0" err="1">
                <a:hlinkClick r:id="rId27" tooltip="Türkiye"/>
              </a:rPr>
              <a:t>Türkiye</a:t>
            </a:r>
            <a:r>
              <a:rPr lang="en-US" dirty="0"/>
              <a:t>, </a:t>
            </a:r>
            <a:r>
              <a:rPr lang="en-US" dirty="0" err="1">
                <a:hlinkClick r:id="rId15" tooltip="Hindistan"/>
              </a:rPr>
              <a:t>Hindistan</a:t>
            </a:r>
            <a:r>
              <a:rPr lang="en-US" dirty="0"/>
              <a:t> </a:t>
            </a:r>
            <a:r>
              <a:rPr lang="en-US" dirty="0" err="1"/>
              <a:t>ve</a:t>
            </a:r>
            <a:r>
              <a:rPr lang="en-US" dirty="0"/>
              <a:t> </a:t>
            </a:r>
            <a:r>
              <a:rPr lang="en-US" dirty="0" err="1">
                <a:hlinkClick r:id="rId28" tooltip="Orta Doğu"/>
              </a:rPr>
              <a:t>Orta</a:t>
            </a:r>
            <a:r>
              <a:rPr lang="en-US" dirty="0">
                <a:hlinkClick r:id="rId28" tooltip="Orta Doğu"/>
              </a:rPr>
              <a:t> </a:t>
            </a:r>
            <a:r>
              <a:rPr lang="en-US" dirty="0" err="1">
                <a:hlinkClick r:id="rId28" tooltip="Orta Doğu"/>
              </a:rPr>
              <a:t>Doğu</a:t>
            </a:r>
            <a:r>
              <a:rPr lang="en-US" dirty="0" err="1"/>
              <a:t>'da</a:t>
            </a:r>
            <a:r>
              <a:rPr lang="en-US" dirty="0"/>
              <a:t> </a:t>
            </a:r>
            <a:r>
              <a:rPr lang="en-US" dirty="0" err="1"/>
              <a:t>görüleceği</a:t>
            </a:r>
            <a:r>
              <a:rPr lang="en-US" dirty="0"/>
              <a:t> </a:t>
            </a:r>
            <a:r>
              <a:rPr lang="en-US" dirty="0" err="1"/>
              <a:t>üzere</a:t>
            </a:r>
            <a:r>
              <a:rPr lang="en-US" dirty="0"/>
              <a:t> </a:t>
            </a:r>
            <a:r>
              <a:rPr lang="en-US" dirty="0" err="1"/>
              <a:t>genellikle</a:t>
            </a:r>
            <a:r>
              <a:rPr lang="en-US" dirty="0"/>
              <a:t> </a:t>
            </a:r>
            <a:r>
              <a:rPr lang="en-US" dirty="0" err="1">
                <a:hlinkClick r:id="rId29" tooltip="Seküler"/>
              </a:rPr>
              <a:t>sekülerdir</a:t>
            </a:r>
            <a:r>
              <a:rPr lang="en-US" dirty="0"/>
              <a:t>. </a:t>
            </a:r>
            <a:r>
              <a:rPr lang="en-US" dirty="0" err="1"/>
              <a:t>Fakat</a:t>
            </a:r>
            <a:r>
              <a:rPr lang="en-US" dirty="0"/>
              <a:t> "</a:t>
            </a:r>
            <a:r>
              <a:rPr lang="en-US" dirty="0" err="1"/>
              <a:t>özgür</a:t>
            </a:r>
            <a:r>
              <a:rPr lang="en-US" dirty="0"/>
              <a:t> </a:t>
            </a:r>
            <a:r>
              <a:rPr lang="en-US" dirty="0" err="1"/>
              <a:t>teoloji</a:t>
            </a:r>
            <a:r>
              <a:rPr lang="en-US" dirty="0"/>
              <a:t>" </a:t>
            </a:r>
            <a:r>
              <a:rPr lang="en-US" dirty="0" err="1"/>
              <a:t>ile</a:t>
            </a:r>
            <a:r>
              <a:rPr lang="en-US" dirty="0"/>
              <a:t> </a:t>
            </a:r>
            <a:r>
              <a:rPr lang="en-US" dirty="0" err="1"/>
              <a:t>sosyal</a:t>
            </a:r>
            <a:r>
              <a:rPr lang="en-US" dirty="0"/>
              <a:t> </a:t>
            </a:r>
            <a:r>
              <a:rPr lang="en-US" dirty="0" err="1"/>
              <a:t>adalete</a:t>
            </a:r>
            <a:r>
              <a:rPr lang="en-US" dirty="0"/>
              <a:t> </a:t>
            </a:r>
            <a:r>
              <a:rPr lang="en-US" dirty="0" err="1"/>
              <a:t>odaklanmış</a:t>
            </a:r>
            <a:r>
              <a:rPr lang="en-US" dirty="0"/>
              <a:t> </a:t>
            </a:r>
            <a:r>
              <a:rPr lang="en-US" dirty="0" err="1"/>
              <a:t>bazı</a:t>
            </a:r>
            <a:r>
              <a:rPr lang="en-US" dirty="0"/>
              <a:t> </a:t>
            </a:r>
            <a:r>
              <a:rPr lang="en-US" dirty="0" err="1">
                <a:hlinkClick r:id="rId30" tooltip="Katolik"/>
              </a:rPr>
              <a:t>Katolik</a:t>
            </a:r>
            <a:r>
              <a:rPr lang="en-US" dirty="0"/>
              <a:t> </a:t>
            </a:r>
            <a:r>
              <a:rPr lang="en-US" dirty="0" err="1"/>
              <a:t>ülkelerde</a:t>
            </a:r>
            <a:r>
              <a:rPr lang="en-US" dirty="0"/>
              <a:t> </a:t>
            </a:r>
            <a:r>
              <a:rPr lang="en-US" dirty="0" err="1"/>
              <a:t>ve</a:t>
            </a:r>
            <a:r>
              <a:rPr lang="en-US" dirty="0"/>
              <a:t> </a:t>
            </a:r>
            <a:r>
              <a:rPr lang="en-US" dirty="0" err="1"/>
              <a:t>kimi</a:t>
            </a:r>
            <a:r>
              <a:rPr lang="en-US" dirty="0"/>
              <a:t> </a:t>
            </a:r>
            <a:r>
              <a:rPr lang="en-US" dirty="0" err="1">
                <a:hlinkClick r:id="rId31" tooltip="Protestanlık"/>
              </a:rPr>
              <a:t>Protestan</a:t>
            </a:r>
            <a:r>
              <a:rPr lang="en-US" dirty="0"/>
              <a:t> </a:t>
            </a:r>
            <a:r>
              <a:rPr lang="en-US" dirty="0" err="1"/>
              <a:t>toplumlarda</a:t>
            </a:r>
            <a:r>
              <a:rPr lang="en-US" dirty="0"/>
              <a:t> "</a:t>
            </a:r>
            <a:r>
              <a:rPr lang="en-US" dirty="0" err="1"/>
              <a:t>Hristiyan</a:t>
            </a:r>
            <a:r>
              <a:rPr lang="en-US" dirty="0"/>
              <a:t> </a:t>
            </a:r>
            <a:r>
              <a:rPr lang="en-US" dirty="0" err="1"/>
              <a:t>sosyalizm</a:t>
            </a:r>
            <a:r>
              <a:rPr lang="en-US" dirty="0"/>
              <a:t>" </a:t>
            </a:r>
            <a:r>
              <a:rPr lang="en-US" dirty="0" err="1"/>
              <a:t>düşüncesi</a:t>
            </a:r>
            <a:r>
              <a:rPr lang="en-US" dirty="0"/>
              <a:t> </a:t>
            </a:r>
            <a:r>
              <a:rPr lang="en-US" dirty="0" err="1"/>
              <a:t>hakimdir</a:t>
            </a:r>
            <a:r>
              <a:rPr lang="en-US" dirty="0"/>
              <a:t>. </a:t>
            </a:r>
            <a:r>
              <a:rPr lang="en-US" dirty="0" err="1"/>
              <a:t>ABD'de</a:t>
            </a:r>
            <a:r>
              <a:rPr lang="en-US" dirty="0"/>
              <a:t>, </a:t>
            </a:r>
            <a:r>
              <a:rPr lang="en-US" dirty="0" err="1"/>
              <a:t>dini</a:t>
            </a:r>
            <a:r>
              <a:rPr lang="en-US" dirty="0"/>
              <a:t> </a:t>
            </a:r>
            <a:r>
              <a:rPr lang="en-US" dirty="0" err="1"/>
              <a:t>ve</a:t>
            </a:r>
            <a:r>
              <a:rPr lang="en-US" dirty="0"/>
              <a:t> sol-</a:t>
            </a:r>
            <a:r>
              <a:rPr lang="en-US" dirty="0" err="1"/>
              <a:t>kanat</a:t>
            </a:r>
            <a:r>
              <a:rPr lang="en-US" dirty="0"/>
              <a:t> </a:t>
            </a:r>
            <a:r>
              <a:rPr lang="en-US" dirty="0" err="1"/>
              <a:t>kimi</a:t>
            </a:r>
            <a:r>
              <a:rPr lang="en-US" dirty="0"/>
              <a:t> zaman </a:t>
            </a:r>
            <a:r>
              <a:rPr lang="en-US" dirty="0" err="1"/>
              <a:t>beraber</a:t>
            </a:r>
            <a:r>
              <a:rPr lang="en-US" dirty="0"/>
              <a:t> </a:t>
            </a:r>
            <a:r>
              <a:rPr lang="en-US" dirty="0" err="1"/>
              <a:t>çalışır</a:t>
            </a:r>
            <a:r>
              <a:rPr lang="en-US" dirty="0"/>
              <a:t>, </a:t>
            </a:r>
            <a:r>
              <a:rPr lang="en-US" dirty="0" err="1"/>
              <a:t>örneğin</a:t>
            </a:r>
            <a:r>
              <a:rPr lang="en-US" dirty="0"/>
              <a:t> </a:t>
            </a:r>
            <a:r>
              <a:rPr lang="en-US" dirty="0">
                <a:hlinkClick r:id="rId26" tooltip="Amerika Birleşik Devletleri"/>
              </a:rPr>
              <a:t>ABD</a:t>
            </a:r>
            <a:r>
              <a:rPr lang="en-US" dirty="0"/>
              <a:t> </a:t>
            </a:r>
            <a:r>
              <a:rPr lang="en-US" dirty="0" err="1"/>
              <a:t>İnsan</a:t>
            </a:r>
            <a:r>
              <a:rPr lang="en-US" dirty="0"/>
              <a:t> </a:t>
            </a:r>
            <a:r>
              <a:rPr lang="en-US" dirty="0" err="1"/>
              <a:t>Hakları</a:t>
            </a:r>
            <a:r>
              <a:rPr lang="en-US" dirty="0"/>
              <a:t> </a:t>
            </a:r>
            <a:r>
              <a:rPr lang="en-US" dirty="0" err="1"/>
              <a:t>Hareketi</a:t>
            </a:r>
            <a:r>
              <a:rPr lang="en-US" dirty="0"/>
              <a:t> </a:t>
            </a:r>
            <a:r>
              <a:rPr lang="en-US" dirty="0" err="1"/>
              <a:t>solcu</a:t>
            </a:r>
            <a:r>
              <a:rPr lang="en-US" dirty="0"/>
              <a:t> </a:t>
            </a:r>
            <a:r>
              <a:rPr lang="en-US" dirty="0" err="1"/>
              <a:t>olmakla</a:t>
            </a:r>
            <a:r>
              <a:rPr lang="en-US" dirty="0"/>
              <a:t> </a:t>
            </a:r>
            <a:r>
              <a:rPr lang="en-US" dirty="0" err="1"/>
              <a:t>beraber</a:t>
            </a:r>
            <a:r>
              <a:rPr lang="en-US" dirty="0"/>
              <a:t> </a:t>
            </a:r>
            <a:r>
              <a:rPr lang="en-US" dirty="0" err="1"/>
              <a:t>dini</a:t>
            </a:r>
            <a:r>
              <a:rPr lang="en-US" dirty="0"/>
              <a:t> </a:t>
            </a:r>
            <a:r>
              <a:rPr lang="en-US" dirty="0" err="1"/>
              <a:t>sebeplerle</a:t>
            </a:r>
            <a:r>
              <a:rPr lang="en-US" dirty="0"/>
              <a:t> </a:t>
            </a:r>
            <a:r>
              <a:rPr lang="en-US" dirty="0" err="1">
                <a:hlinkClick r:id="rId32" tooltip="Kürtaj"/>
              </a:rPr>
              <a:t>kürtaja</a:t>
            </a:r>
            <a:r>
              <a:rPr lang="en-US" dirty="0"/>
              <a:t> </a:t>
            </a:r>
            <a:r>
              <a:rPr lang="en-US" dirty="0" err="1"/>
              <a:t>karşı</a:t>
            </a:r>
            <a:r>
              <a:rPr lang="en-US" dirty="0"/>
              <a:t> </a:t>
            </a:r>
            <a:r>
              <a:rPr lang="en-US" dirty="0" err="1"/>
              <a:t>çıkar</a:t>
            </a:r>
            <a:r>
              <a:rPr lang="en-US" dirty="0"/>
              <a:t>.</a:t>
            </a:r>
          </a:p>
          <a:p>
            <a:pPr algn="just"/>
            <a:r>
              <a:rPr lang="en-US" dirty="0">
                <a:hlinkClick r:id="rId33" tooltip="Zapatista Ulusal Kurtuluş Ordusu"/>
              </a:rPr>
              <a:t>Zapatista </a:t>
            </a:r>
            <a:r>
              <a:rPr lang="en-US" dirty="0" err="1">
                <a:hlinkClick r:id="rId33" tooltip="Zapatista Ulusal Kurtuluş Ordusu"/>
              </a:rPr>
              <a:t>Ulusal</a:t>
            </a:r>
            <a:r>
              <a:rPr lang="en-US" dirty="0">
                <a:hlinkClick r:id="rId33" tooltip="Zapatista Ulusal Kurtuluş Ordusu"/>
              </a:rPr>
              <a:t> </a:t>
            </a:r>
            <a:r>
              <a:rPr lang="en-US" dirty="0" err="1">
                <a:hlinkClick r:id="rId33" tooltip="Zapatista Ulusal Kurtuluş Ordusu"/>
              </a:rPr>
              <a:t>Kurtuluş</a:t>
            </a:r>
            <a:r>
              <a:rPr lang="en-US" dirty="0">
                <a:hlinkClick r:id="rId33" tooltip="Zapatista Ulusal Kurtuluş Ordusu"/>
              </a:rPr>
              <a:t> </a:t>
            </a:r>
            <a:r>
              <a:rPr lang="en-US" dirty="0" err="1">
                <a:hlinkClick r:id="rId33" tooltip="Zapatista Ulusal Kurtuluş Ordusu"/>
              </a:rPr>
              <a:t>Ordusu</a:t>
            </a:r>
            <a:r>
              <a:rPr lang="en-US" dirty="0"/>
              <a:t>, </a:t>
            </a:r>
            <a:r>
              <a:rPr lang="en-US" dirty="0" err="1">
                <a:hlinkClick r:id="rId34" tooltip="Katalonya"/>
              </a:rPr>
              <a:t>Katalonya</a:t>
            </a:r>
            <a:r>
              <a:rPr lang="en-US" dirty="0"/>
              <a:t> </a:t>
            </a:r>
            <a:r>
              <a:rPr lang="en-US" dirty="0" err="1"/>
              <a:t>ve</a:t>
            </a:r>
            <a:r>
              <a:rPr lang="en-US" dirty="0"/>
              <a:t> </a:t>
            </a:r>
            <a:r>
              <a:rPr lang="en-US" dirty="0" err="1">
                <a:hlinkClick r:id="rId35" tooltip="Suriye Kürdistanı"/>
              </a:rPr>
              <a:t>Suriye</a:t>
            </a:r>
            <a:r>
              <a:rPr lang="en-US" dirty="0">
                <a:hlinkClick r:id="rId35" tooltip="Suriye Kürdistanı"/>
              </a:rPr>
              <a:t> </a:t>
            </a:r>
            <a:r>
              <a:rPr lang="en-US" dirty="0" err="1">
                <a:hlinkClick r:id="rId35" tooltip="Suriye Kürdistanı"/>
              </a:rPr>
              <a:t>Kürdistanı</a:t>
            </a:r>
            <a:r>
              <a:rPr lang="en-US" dirty="0"/>
              <a:t> </a:t>
            </a:r>
            <a:r>
              <a:rPr lang="en-US" dirty="0" err="1"/>
              <a:t>gibi</a:t>
            </a:r>
            <a:r>
              <a:rPr lang="en-US" dirty="0"/>
              <a:t> </a:t>
            </a:r>
            <a:r>
              <a:rPr lang="en-US" dirty="0" err="1"/>
              <a:t>oluşumlarda</a:t>
            </a:r>
            <a:r>
              <a:rPr lang="en-US" dirty="0"/>
              <a:t> sol, </a:t>
            </a:r>
            <a:r>
              <a:rPr lang="en-US" dirty="0" err="1">
                <a:hlinkClick r:id="rId36" tooltip="Anarşist komünizm"/>
              </a:rPr>
              <a:t>anarşist</a:t>
            </a:r>
            <a:r>
              <a:rPr lang="en-US" dirty="0">
                <a:hlinkClick r:id="rId36" tooltip="Anarşist komünizm"/>
              </a:rPr>
              <a:t> </a:t>
            </a:r>
            <a:r>
              <a:rPr lang="en-US" dirty="0" err="1">
                <a:hlinkClick r:id="rId36" tooltip="Anarşist komünizm"/>
              </a:rPr>
              <a:t>komünizm</a:t>
            </a:r>
            <a:r>
              <a:rPr lang="en-US" dirty="0"/>
              <a:t>, </a:t>
            </a:r>
            <a:r>
              <a:rPr lang="en-US" dirty="0" err="1">
                <a:hlinkClick r:id="rId37" tooltip="Sendikalizm"/>
              </a:rPr>
              <a:t>sendikalizm</a:t>
            </a:r>
            <a:r>
              <a:rPr lang="en-US" dirty="0"/>
              <a:t> </a:t>
            </a:r>
            <a:r>
              <a:rPr lang="en-US" dirty="0" err="1"/>
              <a:t>veya</a:t>
            </a:r>
            <a:r>
              <a:rPr lang="en-US" dirty="0"/>
              <a:t> </a:t>
            </a:r>
            <a:r>
              <a:rPr lang="en-US" dirty="0" err="1">
                <a:hlinkClick r:id="rId9" tooltip="Sosyalizm"/>
              </a:rPr>
              <a:t>sosyalizm</a:t>
            </a:r>
            <a:r>
              <a:rPr lang="en-US" dirty="0"/>
              <a:t> </a:t>
            </a:r>
            <a:r>
              <a:rPr lang="en-US" dirty="0" err="1"/>
              <a:t>ile</a:t>
            </a:r>
            <a:r>
              <a:rPr lang="en-US" dirty="0"/>
              <a:t> </a:t>
            </a:r>
            <a:r>
              <a:rPr lang="en-US" dirty="0" err="1">
                <a:hlinkClick r:id="rId38" tooltip="Anarşizm"/>
              </a:rPr>
              <a:t>anarşizmin</a:t>
            </a:r>
            <a:r>
              <a:rPr lang="en-US" dirty="0"/>
              <a:t> </a:t>
            </a:r>
            <a:r>
              <a:rPr lang="en-US" dirty="0" err="1"/>
              <a:t>farklı</a:t>
            </a:r>
            <a:r>
              <a:rPr lang="en-US" dirty="0"/>
              <a:t> </a:t>
            </a:r>
            <a:r>
              <a:rPr lang="en-US" dirty="0" err="1"/>
              <a:t>biçimleri</a:t>
            </a:r>
            <a:r>
              <a:rPr lang="en-US" dirty="0"/>
              <a:t> </a:t>
            </a:r>
            <a:r>
              <a:rPr lang="en-US" dirty="0" err="1"/>
              <a:t>için</a:t>
            </a:r>
            <a:r>
              <a:rPr lang="en-US" dirty="0"/>
              <a:t> </a:t>
            </a:r>
            <a:r>
              <a:rPr lang="en-US" dirty="0" err="1"/>
              <a:t>mücadele</a:t>
            </a:r>
            <a:r>
              <a:rPr lang="en-US" dirty="0"/>
              <a:t> </a:t>
            </a:r>
            <a:r>
              <a:rPr lang="en-US" dirty="0" err="1"/>
              <a:t>vermektedir</a:t>
            </a:r>
            <a:r>
              <a:rPr lang="en-US" dirty="0"/>
              <a:t>. </a:t>
            </a:r>
            <a:r>
              <a:rPr lang="en-US" dirty="0" err="1"/>
              <a:t>Anarşistler</a:t>
            </a:r>
            <a:r>
              <a:rPr lang="en-US" dirty="0"/>
              <a:t> belli </a:t>
            </a:r>
            <a:r>
              <a:rPr lang="en-US" dirty="0" err="1"/>
              <a:t>bir</a:t>
            </a:r>
            <a:r>
              <a:rPr lang="en-US" dirty="0"/>
              <a:t> </a:t>
            </a:r>
            <a:r>
              <a:rPr lang="en-US" dirty="0" err="1"/>
              <a:t>devlet</a:t>
            </a:r>
            <a:r>
              <a:rPr lang="en-US" dirty="0"/>
              <a:t> </a:t>
            </a:r>
            <a:r>
              <a:rPr lang="en-US" dirty="0" err="1"/>
              <a:t>otoritesi</a:t>
            </a:r>
            <a:r>
              <a:rPr lang="en-US" dirty="0"/>
              <a:t> </a:t>
            </a:r>
            <a:r>
              <a:rPr lang="en-US" dirty="0" err="1"/>
              <a:t>ve</a:t>
            </a:r>
            <a:r>
              <a:rPr lang="en-US" dirty="0"/>
              <a:t> </a:t>
            </a:r>
            <a:r>
              <a:rPr lang="en-US" dirty="0" err="1"/>
              <a:t>sahipliğin</a:t>
            </a:r>
            <a:r>
              <a:rPr lang="en-US" dirty="0"/>
              <a:t> </a:t>
            </a:r>
            <a:r>
              <a:rPr lang="en-US" dirty="0" err="1"/>
              <a:t>nedeni</a:t>
            </a:r>
            <a:r>
              <a:rPr lang="en-US" dirty="0"/>
              <a:t> </a:t>
            </a:r>
            <a:r>
              <a:rPr lang="en-US" dirty="0" err="1"/>
              <a:t>olan</a:t>
            </a:r>
            <a:r>
              <a:rPr lang="en-US" dirty="0"/>
              <a:t> </a:t>
            </a:r>
            <a:r>
              <a:rPr lang="en-US" dirty="0" err="1"/>
              <a:t>mülk</a:t>
            </a:r>
            <a:r>
              <a:rPr lang="en-US" dirty="0"/>
              <a:t> </a:t>
            </a:r>
            <a:r>
              <a:rPr lang="en-US" dirty="0" err="1"/>
              <a:t>sisteminin</a:t>
            </a:r>
            <a:r>
              <a:rPr lang="en-US" dirty="0"/>
              <a:t> </a:t>
            </a:r>
            <a:r>
              <a:rPr lang="en-US" dirty="0" err="1"/>
              <a:t>ortadan</a:t>
            </a:r>
            <a:r>
              <a:rPr lang="en-US" dirty="0"/>
              <a:t> </a:t>
            </a:r>
            <a:r>
              <a:rPr lang="en-US" dirty="0" err="1"/>
              <a:t>kaldırılmasının</a:t>
            </a:r>
            <a:r>
              <a:rPr lang="en-US" dirty="0"/>
              <a:t> </a:t>
            </a:r>
            <a:r>
              <a:rPr lang="en-US" dirty="0" err="1"/>
              <a:t>daha</a:t>
            </a:r>
            <a:r>
              <a:rPr lang="en-US" dirty="0"/>
              <a:t> </a:t>
            </a:r>
            <a:r>
              <a:rPr lang="en-US" dirty="0" err="1"/>
              <a:t>iyi</a:t>
            </a:r>
            <a:r>
              <a:rPr lang="en-US" dirty="0"/>
              <a:t> </a:t>
            </a:r>
            <a:r>
              <a:rPr lang="en-US" dirty="0" err="1"/>
              <a:t>bir</a:t>
            </a:r>
            <a:r>
              <a:rPr lang="en-US" dirty="0"/>
              <a:t> </a:t>
            </a:r>
            <a:r>
              <a:rPr lang="en-US" dirty="0" err="1"/>
              <a:t>toplum</a:t>
            </a:r>
            <a:r>
              <a:rPr lang="en-US" dirty="0"/>
              <a:t> </a:t>
            </a:r>
            <a:r>
              <a:rPr lang="en-US" dirty="0" err="1"/>
              <a:t>için</a:t>
            </a:r>
            <a:r>
              <a:rPr lang="en-US" dirty="0"/>
              <a:t> </a:t>
            </a:r>
            <a:r>
              <a:rPr lang="en-US" dirty="0" err="1"/>
              <a:t>tek</a:t>
            </a:r>
            <a:r>
              <a:rPr lang="en-US" dirty="0"/>
              <a:t> </a:t>
            </a:r>
            <a:r>
              <a:rPr lang="en-US" dirty="0" err="1"/>
              <a:t>yol</a:t>
            </a:r>
            <a:r>
              <a:rPr lang="en-US" dirty="0"/>
              <a:t> </a:t>
            </a:r>
            <a:r>
              <a:rPr lang="en-US" dirty="0" err="1"/>
              <a:t>olduğunu</a:t>
            </a:r>
            <a:r>
              <a:rPr lang="en-US" dirty="0"/>
              <a:t> </a:t>
            </a:r>
            <a:r>
              <a:rPr lang="en-US" dirty="0" err="1"/>
              <a:t>savunurlar</a:t>
            </a:r>
            <a:r>
              <a:rPr lang="en-US" dirty="0"/>
              <a:t>.</a:t>
            </a:r>
          </a:p>
          <a:p>
            <a:pPr algn="just"/>
            <a:r>
              <a:rPr lang="en-US" dirty="0"/>
              <a:t>Sol </a:t>
            </a:r>
            <a:r>
              <a:rPr lang="en-US" dirty="0" err="1"/>
              <a:t>görüşün</a:t>
            </a:r>
            <a:r>
              <a:rPr lang="en-US" dirty="0"/>
              <a:t> </a:t>
            </a:r>
            <a:r>
              <a:rPr lang="en-US" dirty="0" err="1">
                <a:hlinkClick r:id="rId39" tooltip="Milliyetçilik"/>
              </a:rPr>
              <a:t>milliyetçiliğe</a:t>
            </a:r>
            <a:r>
              <a:rPr lang="en-US" dirty="0"/>
              <a:t> </a:t>
            </a:r>
            <a:r>
              <a:rPr lang="en-US" dirty="0" err="1"/>
              <a:t>karşı</a:t>
            </a:r>
            <a:r>
              <a:rPr lang="en-US" dirty="0"/>
              <a:t> </a:t>
            </a:r>
            <a:r>
              <a:rPr lang="en-US" dirty="0" err="1"/>
              <a:t>olmayan</a:t>
            </a:r>
            <a:r>
              <a:rPr lang="en-US" dirty="0"/>
              <a:t> </a:t>
            </a:r>
            <a:r>
              <a:rPr lang="en-US" dirty="0" err="1"/>
              <a:t>varyasyonları</a:t>
            </a:r>
            <a:r>
              <a:rPr lang="en-US" dirty="0"/>
              <a:t> da </a:t>
            </a:r>
            <a:r>
              <a:rPr lang="en-US" dirty="0" err="1"/>
              <a:t>vardır</a:t>
            </a:r>
            <a:r>
              <a:rPr lang="en-US" dirty="0"/>
              <a:t>. </a:t>
            </a:r>
            <a:r>
              <a:rPr lang="en-US" dirty="0" err="1"/>
              <a:t>Marksizmin</a:t>
            </a:r>
            <a:r>
              <a:rPr lang="en-US" dirty="0"/>
              <a:t> </a:t>
            </a:r>
            <a:r>
              <a:rPr lang="en-US" dirty="0" err="1"/>
              <a:t>enternasyonalist</a:t>
            </a:r>
            <a:r>
              <a:rPr lang="en-US" dirty="0"/>
              <a:t> </a:t>
            </a:r>
            <a:r>
              <a:rPr lang="en-US" dirty="0" err="1"/>
              <a:t>doktrinine</a:t>
            </a:r>
            <a:r>
              <a:rPr lang="en-US" dirty="0"/>
              <a:t> </a:t>
            </a:r>
            <a:r>
              <a:rPr lang="en-US" dirty="0" err="1"/>
              <a:t>karşın</a:t>
            </a:r>
            <a:r>
              <a:rPr lang="en-US" dirty="0"/>
              <a:t> </a:t>
            </a:r>
            <a:r>
              <a:rPr lang="en-US" dirty="0" err="1"/>
              <a:t>ulusalcı-milliyetçi</a:t>
            </a:r>
            <a:r>
              <a:rPr lang="en-US" dirty="0"/>
              <a:t> </a:t>
            </a:r>
            <a:r>
              <a:rPr lang="en-US" dirty="0" err="1"/>
              <a:t>fikirlerin</a:t>
            </a:r>
            <a:r>
              <a:rPr lang="en-US" dirty="0"/>
              <a:t> </a:t>
            </a:r>
            <a:r>
              <a:rPr lang="en-US" dirty="0" err="1"/>
              <a:t>benimsendiği</a:t>
            </a:r>
            <a:r>
              <a:rPr lang="en-US" dirty="0"/>
              <a:t> </a:t>
            </a:r>
            <a:r>
              <a:rPr lang="en-US" dirty="0" err="1"/>
              <a:t>ve</a:t>
            </a:r>
            <a:r>
              <a:rPr lang="en-US" dirty="0"/>
              <a:t> </a:t>
            </a:r>
            <a:r>
              <a:rPr lang="en-US" dirty="0" err="1"/>
              <a:t>temelinde</a:t>
            </a:r>
            <a:r>
              <a:rPr lang="en-US" dirty="0"/>
              <a:t> "millet" </a:t>
            </a:r>
            <a:r>
              <a:rPr lang="en-US" dirty="0" err="1"/>
              <a:t>kavramının</a:t>
            </a:r>
            <a:r>
              <a:rPr lang="en-US" dirty="0"/>
              <a:t> </a:t>
            </a:r>
            <a:r>
              <a:rPr lang="en-US" dirty="0" err="1"/>
              <a:t>bulunduğu</a:t>
            </a:r>
            <a:r>
              <a:rPr lang="en-US" dirty="0"/>
              <a:t> sol </a:t>
            </a:r>
            <a:r>
              <a:rPr lang="en-US" dirty="0" err="1"/>
              <a:t>görüşler</a:t>
            </a:r>
            <a:r>
              <a:rPr lang="en-US" dirty="0"/>
              <a:t> </a:t>
            </a:r>
            <a:r>
              <a:rPr lang="en-US" dirty="0" err="1"/>
              <a:t>tarih</a:t>
            </a:r>
            <a:r>
              <a:rPr lang="en-US" dirty="0"/>
              <a:t> </a:t>
            </a:r>
            <a:r>
              <a:rPr lang="en-US" dirty="0" err="1"/>
              <a:t>boyunca</a:t>
            </a:r>
            <a:r>
              <a:rPr lang="en-US" dirty="0"/>
              <a:t> </a:t>
            </a:r>
            <a:r>
              <a:rPr lang="en-US" dirty="0" err="1"/>
              <a:t>görülmüştür</a:t>
            </a:r>
            <a:r>
              <a:rPr lang="en-US" dirty="0"/>
              <a:t> </a:t>
            </a:r>
            <a:r>
              <a:rPr lang="en-US" dirty="0" err="1"/>
              <a:t>ve</a:t>
            </a:r>
            <a:r>
              <a:rPr lang="en-US" dirty="0"/>
              <a:t> </a:t>
            </a:r>
            <a:r>
              <a:rPr lang="en-US" dirty="0" err="1"/>
              <a:t>günümüzde</a:t>
            </a:r>
            <a:r>
              <a:rPr lang="en-US" dirty="0"/>
              <a:t> de </a:t>
            </a:r>
            <a:r>
              <a:rPr lang="en-US" dirty="0" err="1"/>
              <a:t>bulunmaktadır</a:t>
            </a:r>
            <a:r>
              <a:rPr lang="en-US" dirty="0"/>
              <a:t>. </a:t>
            </a:r>
            <a:r>
              <a:rPr lang="en-US" dirty="0" err="1"/>
              <a:t>Venezuela'da</a:t>
            </a:r>
            <a:r>
              <a:rPr lang="en-US" dirty="0"/>
              <a:t> </a:t>
            </a:r>
            <a:r>
              <a:rPr lang="en-US" dirty="0" err="1"/>
              <a:t>hâlen</a:t>
            </a:r>
            <a:r>
              <a:rPr lang="en-US" dirty="0"/>
              <a:t> </a:t>
            </a:r>
            <a:r>
              <a:rPr lang="en-US" dirty="0" err="1"/>
              <a:t>uygulanmakta</a:t>
            </a:r>
            <a:r>
              <a:rPr lang="en-US" dirty="0"/>
              <a:t> </a:t>
            </a:r>
            <a:r>
              <a:rPr lang="en-US" dirty="0" err="1"/>
              <a:t>olan</a:t>
            </a:r>
            <a:r>
              <a:rPr lang="en-US" dirty="0"/>
              <a:t> </a:t>
            </a:r>
            <a:r>
              <a:rPr lang="en-US" dirty="0" err="1">
                <a:hlinkClick r:id="rId40" tooltip="Bolivarcılık"/>
              </a:rPr>
              <a:t>Bolivarcılık</a:t>
            </a:r>
            <a:r>
              <a:rPr lang="en-US" dirty="0"/>
              <a:t> </a:t>
            </a:r>
            <a:r>
              <a:rPr lang="en-US" dirty="0" err="1"/>
              <a:t>örnek</a:t>
            </a:r>
            <a:r>
              <a:rPr lang="en-US" dirty="0"/>
              <a:t> </a:t>
            </a:r>
            <a:r>
              <a:rPr lang="en-US" dirty="0" err="1"/>
              <a:t>verilebilir</a:t>
            </a:r>
            <a:r>
              <a:rPr lang="en-US" dirty="0"/>
              <a:t>. </a:t>
            </a:r>
            <a:r>
              <a:rPr lang="en-US" dirty="0" err="1"/>
              <a:t>Milliyetçiliğin</a:t>
            </a:r>
            <a:r>
              <a:rPr lang="en-US" dirty="0"/>
              <a:t> </a:t>
            </a:r>
            <a:r>
              <a:rPr lang="en-US" dirty="0" err="1"/>
              <a:t>ve</a:t>
            </a:r>
            <a:r>
              <a:rPr lang="en-US" dirty="0"/>
              <a:t> </a:t>
            </a:r>
            <a:r>
              <a:rPr lang="en-US" dirty="0" err="1"/>
              <a:t>solculuğun</a:t>
            </a:r>
            <a:r>
              <a:rPr lang="en-US" dirty="0"/>
              <a:t> </a:t>
            </a:r>
            <a:r>
              <a:rPr lang="en-US" dirty="0" err="1"/>
              <a:t>birbirini</a:t>
            </a:r>
            <a:r>
              <a:rPr lang="en-US" dirty="0"/>
              <a:t> </a:t>
            </a:r>
            <a:r>
              <a:rPr lang="en-US" dirty="0" err="1"/>
              <a:t>tamamlayan</a:t>
            </a:r>
            <a:r>
              <a:rPr lang="en-US" dirty="0"/>
              <a:t> </a:t>
            </a:r>
            <a:r>
              <a:rPr lang="en-US" dirty="0" err="1"/>
              <a:t>iki</a:t>
            </a:r>
            <a:r>
              <a:rPr lang="en-US" dirty="0"/>
              <a:t> </a:t>
            </a:r>
            <a:r>
              <a:rPr lang="en-US" dirty="0" err="1"/>
              <a:t>unsur</a:t>
            </a:r>
            <a:r>
              <a:rPr lang="en-US" dirty="0"/>
              <a:t> </a:t>
            </a:r>
            <a:r>
              <a:rPr lang="en-US" dirty="0" err="1"/>
              <a:t>olduğunu</a:t>
            </a:r>
            <a:r>
              <a:rPr lang="en-US" dirty="0"/>
              <a:t> </a:t>
            </a:r>
            <a:r>
              <a:rPr lang="en-US" dirty="0" err="1"/>
              <a:t>belirten</a:t>
            </a:r>
            <a:r>
              <a:rPr lang="en-US" dirty="0"/>
              <a:t> </a:t>
            </a:r>
            <a:r>
              <a:rPr lang="en-US" dirty="0" err="1"/>
              <a:t>bir</a:t>
            </a:r>
            <a:r>
              <a:rPr lang="en-US" dirty="0"/>
              <a:t> </a:t>
            </a:r>
            <a:r>
              <a:rPr lang="en-US" dirty="0" err="1">
                <a:hlinkClick r:id="rId41" tooltip="Türkçülük"/>
              </a:rPr>
              <a:t>Türkçü</a:t>
            </a:r>
            <a:r>
              <a:rPr lang="en-US" dirty="0"/>
              <a:t> </a:t>
            </a:r>
            <a:r>
              <a:rPr lang="en-US" dirty="0" err="1"/>
              <a:t>olan</a:t>
            </a:r>
            <a:r>
              <a:rPr lang="en-US" dirty="0"/>
              <a:t> </a:t>
            </a:r>
            <a:r>
              <a:rPr lang="en-US" dirty="0" err="1">
                <a:hlinkClick r:id="rId42" tooltip="Mirsaid Sultangaliyev"/>
              </a:rPr>
              <a:t>Mirsaid</a:t>
            </a:r>
            <a:r>
              <a:rPr lang="en-US" dirty="0">
                <a:hlinkClick r:id="rId42" tooltip="Mirsaid Sultangaliyev"/>
              </a:rPr>
              <a:t> </a:t>
            </a:r>
            <a:r>
              <a:rPr lang="en-US" dirty="0" err="1">
                <a:hlinkClick r:id="rId42" tooltip="Mirsaid Sultangaliyev"/>
              </a:rPr>
              <a:t>Sultangaliyev</a:t>
            </a:r>
            <a:r>
              <a:rPr lang="en-US" dirty="0" err="1"/>
              <a:t>'in</a:t>
            </a:r>
            <a:r>
              <a:rPr lang="en-US" dirty="0"/>
              <a:t> </a:t>
            </a:r>
            <a:r>
              <a:rPr lang="en-US" dirty="0" err="1">
                <a:hlinkClick r:id="rId43" tooltip="Ulusal komünizm"/>
              </a:rPr>
              <a:t>ulusal</a:t>
            </a:r>
            <a:r>
              <a:rPr lang="en-US" dirty="0">
                <a:hlinkClick r:id="rId43" tooltip="Ulusal komünizm"/>
              </a:rPr>
              <a:t> </a:t>
            </a:r>
            <a:r>
              <a:rPr lang="en-US" dirty="0" err="1">
                <a:hlinkClick r:id="rId43" tooltip="Ulusal komünizm"/>
              </a:rPr>
              <a:t>komünizm</a:t>
            </a:r>
            <a:r>
              <a:rPr lang="en-US" dirty="0"/>
              <a:t> </a:t>
            </a:r>
            <a:r>
              <a:rPr lang="en-US" dirty="0" err="1"/>
              <a:t>doktrini</a:t>
            </a:r>
            <a:r>
              <a:rPr lang="en-US" dirty="0"/>
              <a:t> </a:t>
            </a:r>
            <a:r>
              <a:rPr lang="en-US" dirty="0" err="1"/>
              <a:t>vardır</a:t>
            </a:r>
            <a:r>
              <a:rPr lang="en-US" dirty="0"/>
              <a:t>.</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4</a:t>
            </a:fld>
            <a:endParaRPr lang="en-US" dirty="0"/>
          </a:p>
        </p:txBody>
      </p:sp>
    </p:spTree>
    <p:extLst>
      <p:ext uri="{BB962C8B-B14F-4D97-AF65-F5344CB8AC3E}">
        <p14:creationId xmlns:p14="http://schemas.microsoft.com/office/powerpoint/2010/main" val="28974714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8232"/>
            <a:ext cx="9601200" cy="713873"/>
          </a:xfrm>
        </p:spPr>
        <p:txBody>
          <a:bodyPr/>
          <a:lstStyle/>
          <a:p>
            <a:r>
              <a:rPr lang="tr-TR" dirty="0" smtClean="0"/>
              <a:t>SIERRA LEONE </a:t>
            </a:r>
            <a:endParaRPr lang="en-US" dirty="0"/>
          </a:p>
        </p:txBody>
      </p:sp>
      <p:sp>
        <p:nvSpPr>
          <p:cNvPr id="3" name="Content Placeholder 2"/>
          <p:cNvSpPr>
            <a:spLocks noGrp="1"/>
          </p:cNvSpPr>
          <p:nvPr>
            <p:ph idx="1"/>
          </p:nvPr>
        </p:nvSpPr>
        <p:spPr>
          <a:xfrm>
            <a:off x="1371600" y="970547"/>
            <a:ext cx="9601200" cy="4896853"/>
          </a:xfrm>
        </p:spPr>
        <p:txBody>
          <a:bodyPr>
            <a:normAutofit fontScale="85000" lnSpcReduction="20000"/>
          </a:bodyPr>
          <a:lstStyle/>
          <a:p>
            <a:pPr algn="just"/>
            <a:r>
              <a:rPr lang="en-US" dirty="0" err="1"/>
              <a:t>Bir</a:t>
            </a:r>
            <a:r>
              <a:rPr lang="en-US" dirty="0"/>
              <a:t> </a:t>
            </a:r>
            <a:r>
              <a:rPr lang="en-US" dirty="0" err="1"/>
              <a:t>Batı</a:t>
            </a:r>
            <a:r>
              <a:rPr lang="en-US" dirty="0"/>
              <a:t> </a:t>
            </a:r>
            <a:r>
              <a:rPr lang="en-US" dirty="0" err="1"/>
              <a:t>Afrika</a:t>
            </a:r>
            <a:r>
              <a:rPr lang="en-US" dirty="0"/>
              <a:t> </a:t>
            </a:r>
            <a:r>
              <a:rPr lang="en-US" dirty="0" err="1"/>
              <a:t>ülkesi</a:t>
            </a:r>
            <a:r>
              <a:rPr lang="en-US" dirty="0"/>
              <a:t> </a:t>
            </a:r>
            <a:r>
              <a:rPr lang="en-US" dirty="0" err="1"/>
              <a:t>olan</a:t>
            </a:r>
            <a:r>
              <a:rPr lang="en-US" dirty="0"/>
              <a:t> Sierra </a:t>
            </a:r>
            <a:r>
              <a:rPr lang="en-US" dirty="0" err="1"/>
              <a:t>Leone’da</a:t>
            </a:r>
            <a:r>
              <a:rPr lang="en-US" dirty="0"/>
              <a:t>, Mart 1991 </a:t>
            </a:r>
            <a:r>
              <a:rPr lang="en-US" dirty="0" err="1"/>
              <a:t>itibari</a:t>
            </a:r>
            <a:r>
              <a:rPr lang="en-US" dirty="0"/>
              <a:t> </a:t>
            </a:r>
            <a:r>
              <a:rPr lang="en-US" dirty="0" err="1"/>
              <a:t>ile</a:t>
            </a:r>
            <a:r>
              <a:rPr lang="en-US" dirty="0"/>
              <a:t> </a:t>
            </a:r>
            <a:r>
              <a:rPr lang="en-US" dirty="0" err="1"/>
              <a:t>adına</a:t>
            </a:r>
            <a:r>
              <a:rPr lang="en-US" dirty="0"/>
              <a:t> </a:t>
            </a:r>
            <a:r>
              <a:rPr lang="en-US" dirty="0" err="1"/>
              <a:t>Devrimci</a:t>
            </a:r>
            <a:r>
              <a:rPr lang="en-US" dirty="0"/>
              <a:t> </a:t>
            </a:r>
            <a:r>
              <a:rPr lang="en-US" dirty="0" err="1"/>
              <a:t>Birleşmiş</a:t>
            </a:r>
            <a:r>
              <a:rPr lang="en-US" dirty="0"/>
              <a:t> </a:t>
            </a:r>
            <a:r>
              <a:rPr lang="en-US" dirty="0" err="1"/>
              <a:t>Cephe</a:t>
            </a:r>
            <a:r>
              <a:rPr lang="en-US" dirty="0"/>
              <a:t> (RUF) </a:t>
            </a:r>
            <a:r>
              <a:rPr lang="en-US" dirty="0" err="1"/>
              <a:t>denen</a:t>
            </a:r>
            <a:r>
              <a:rPr lang="en-US" dirty="0"/>
              <a:t> </a:t>
            </a:r>
            <a:r>
              <a:rPr lang="en-US" dirty="0" err="1"/>
              <a:t>asiler</a:t>
            </a:r>
            <a:r>
              <a:rPr lang="en-US" dirty="0"/>
              <a:t> </a:t>
            </a:r>
            <a:r>
              <a:rPr lang="en-US" dirty="0" err="1"/>
              <a:t>tarafından</a:t>
            </a:r>
            <a:r>
              <a:rPr lang="en-US" dirty="0"/>
              <a:t> </a:t>
            </a:r>
            <a:r>
              <a:rPr lang="en-US" dirty="0" err="1"/>
              <a:t>bir</a:t>
            </a:r>
            <a:r>
              <a:rPr lang="en-US" dirty="0"/>
              <a:t> </a:t>
            </a:r>
            <a:r>
              <a:rPr lang="en-US" dirty="0" err="1"/>
              <a:t>isyan</a:t>
            </a:r>
            <a:r>
              <a:rPr lang="en-US" dirty="0"/>
              <a:t> </a:t>
            </a:r>
            <a:r>
              <a:rPr lang="en-US" dirty="0" err="1"/>
              <a:t>başlatılarak</a:t>
            </a:r>
            <a:r>
              <a:rPr lang="en-US" dirty="0"/>
              <a:t>, </a:t>
            </a:r>
            <a:r>
              <a:rPr lang="en-US" dirty="0" smtClean="0"/>
              <a:t>1968’den </a:t>
            </a:r>
            <a:r>
              <a:rPr lang="en-US" dirty="0" err="1"/>
              <a:t>beri</a:t>
            </a:r>
            <a:r>
              <a:rPr lang="en-US" dirty="0"/>
              <a:t> </a:t>
            </a:r>
            <a:r>
              <a:rPr lang="en-US" dirty="0" err="1"/>
              <a:t>iktidarda</a:t>
            </a:r>
            <a:r>
              <a:rPr lang="en-US" dirty="0"/>
              <a:t> </a:t>
            </a:r>
            <a:r>
              <a:rPr lang="en-US" dirty="0" err="1"/>
              <a:t>olan</a:t>
            </a:r>
            <a:r>
              <a:rPr lang="en-US" dirty="0"/>
              <a:t> </a:t>
            </a:r>
            <a:r>
              <a:rPr lang="en-US" dirty="0" err="1"/>
              <a:t>hükümet</a:t>
            </a:r>
            <a:r>
              <a:rPr lang="en-US" dirty="0"/>
              <a:t> </a:t>
            </a:r>
            <a:r>
              <a:rPr lang="en-US" dirty="0" err="1"/>
              <a:t>bertaraf</a:t>
            </a:r>
            <a:r>
              <a:rPr lang="en-US" dirty="0"/>
              <a:t> </a:t>
            </a:r>
            <a:r>
              <a:rPr lang="en-US" dirty="0" err="1"/>
              <a:t>edilmek</a:t>
            </a:r>
            <a:r>
              <a:rPr lang="en-US" dirty="0"/>
              <a:t> </a:t>
            </a:r>
            <a:r>
              <a:rPr lang="en-US" dirty="0" err="1" smtClean="0"/>
              <a:t>istenmiştir</a:t>
            </a:r>
            <a:r>
              <a:rPr lang="en-US" dirty="0" smtClean="0"/>
              <a:t>.</a:t>
            </a:r>
            <a:endParaRPr lang="tr-TR" dirty="0" smtClean="0"/>
          </a:p>
          <a:p>
            <a:pPr algn="just"/>
            <a:r>
              <a:rPr lang="en-US" dirty="0" smtClean="0"/>
              <a:t>Bu </a:t>
            </a:r>
            <a:r>
              <a:rPr lang="en-US" dirty="0" err="1"/>
              <a:t>tarihten</a:t>
            </a:r>
            <a:r>
              <a:rPr lang="en-US" dirty="0"/>
              <a:t> </a:t>
            </a:r>
            <a:r>
              <a:rPr lang="en-US" dirty="0" err="1"/>
              <a:t>itibaren</a:t>
            </a:r>
            <a:r>
              <a:rPr lang="en-US" dirty="0"/>
              <a:t> </a:t>
            </a:r>
            <a:r>
              <a:rPr lang="en-US" dirty="0" err="1"/>
              <a:t>ülkede</a:t>
            </a:r>
            <a:r>
              <a:rPr lang="en-US" dirty="0"/>
              <a:t> </a:t>
            </a:r>
            <a:r>
              <a:rPr lang="en-US" dirty="0" err="1"/>
              <a:t>sürekli</a:t>
            </a:r>
            <a:r>
              <a:rPr lang="en-US" dirty="0"/>
              <a:t> </a:t>
            </a:r>
            <a:r>
              <a:rPr lang="en-US" dirty="0" err="1"/>
              <a:t>bir</a:t>
            </a:r>
            <a:r>
              <a:rPr lang="en-US" dirty="0"/>
              <a:t> </a:t>
            </a:r>
            <a:r>
              <a:rPr lang="en-US" dirty="0" err="1"/>
              <a:t>çatışma</a:t>
            </a:r>
            <a:r>
              <a:rPr lang="en-US" dirty="0"/>
              <a:t> </a:t>
            </a:r>
            <a:r>
              <a:rPr lang="en-US" dirty="0" err="1"/>
              <a:t>hali</a:t>
            </a:r>
            <a:r>
              <a:rPr lang="en-US" dirty="0"/>
              <a:t> </a:t>
            </a:r>
            <a:r>
              <a:rPr lang="en-US" dirty="0" err="1"/>
              <a:t>baş</a:t>
            </a:r>
            <a:r>
              <a:rPr lang="en-US" dirty="0"/>
              <a:t> </a:t>
            </a:r>
            <a:r>
              <a:rPr lang="en-US" dirty="0" err="1"/>
              <a:t>gösterirken</a:t>
            </a:r>
            <a:r>
              <a:rPr lang="en-US" dirty="0"/>
              <a:t> </a:t>
            </a:r>
            <a:r>
              <a:rPr lang="en-US" dirty="0" err="1"/>
              <a:t>ülke</a:t>
            </a:r>
            <a:r>
              <a:rPr lang="en-US" dirty="0"/>
              <a:t> art </a:t>
            </a:r>
            <a:r>
              <a:rPr lang="en-US" dirty="0" err="1"/>
              <a:t>arda</a:t>
            </a:r>
            <a:r>
              <a:rPr lang="en-US" dirty="0"/>
              <a:t> </a:t>
            </a:r>
            <a:r>
              <a:rPr lang="en-US" dirty="0" err="1"/>
              <a:t>darbeler</a:t>
            </a:r>
            <a:r>
              <a:rPr lang="en-US" dirty="0"/>
              <a:t> </a:t>
            </a:r>
            <a:r>
              <a:rPr lang="en-US" dirty="0" err="1"/>
              <a:t>yaşanmaya</a:t>
            </a:r>
            <a:r>
              <a:rPr lang="en-US" dirty="0"/>
              <a:t> </a:t>
            </a:r>
            <a:r>
              <a:rPr lang="en-US" dirty="0" err="1"/>
              <a:t>başlamıştır</a:t>
            </a:r>
            <a:r>
              <a:rPr lang="en-US" dirty="0"/>
              <a:t>. </a:t>
            </a:r>
            <a:endParaRPr lang="tr-TR" dirty="0" smtClean="0"/>
          </a:p>
          <a:p>
            <a:pPr algn="just"/>
            <a:r>
              <a:rPr lang="en-US" dirty="0" err="1" smtClean="0"/>
              <a:t>Darbe</a:t>
            </a:r>
            <a:r>
              <a:rPr lang="en-US" dirty="0" smtClean="0"/>
              <a:t> </a:t>
            </a:r>
            <a:r>
              <a:rPr lang="en-US" dirty="0" err="1"/>
              <a:t>ile</a:t>
            </a:r>
            <a:r>
              <a:rPr lang="en-US" dirty="0"/>
              <a:t> </a:t>
            </a:r>
            <a:r>
              <a:rPr lang="en-US" dirty="0" err="1"/>
              <a:t>devrilen</a:t>
            </a:r>
            <a:r>
              <a:rPr lang="en-US" dirty="0"/>
              <a:t> </a:t>
            </a:r>
            <a:r>
              <a:rPr lang="en-US" dirty="0" err="1"/>
              <a:t>önceki</a:t>
            </a:r>
            <a:r>
              <a:rPr lang="en-US" dirty="0"/>
              <a:t> </a:t>
            </a:r>
            <a:r>
              <a:rPr lang="en-US" dirty="0" err="1"/>
              <a:t>yönetimin</a:t>
            </a:r>
            <a:r>
              <a:rPr lang="en-US" dirty="0"/>
              <a:t> </a:t>
            </a:r>
            <a:r>
              <a:rPr lang="en-US" dirty="0" err="1"/>
              <a:t>ardından</a:t>
            </a:r>
            <a:r>
              <a:rPr lang="en-US" dirty="0"/>
              <a:t> </a:t>
            </a:r>
            <a:r>
              <a:rPr lang="en-US" dirty="0" err="1"/>
              <a:t>aynı</a:t>
            </a:r>
            <a:r>
              <a:rPr lang="en-US" dirty="0"/>
              <a:t> </a:t>
            </a:r>
            <a:r>
              <a:rPr lang="en-US" dirty="0" err="1"/>
              <a:t>yıl</a:t>
            </a:r>
            <a:r>
              <a:rPr lang="en-US" dirty="0"/>
              <a:t>, </a:t>
            </a:r>
            <a:r>
              <a:rPr lang="en-US" dirty="0" err="1"/>
              <a:t>seçimle</a:t>
            </a:r>
            <a:r>
              <a:rPr lang="en-US" dirty="0"/>
              <a:t> </a:t>
            </a:r>
            <a:r>
              <a:rPr lang="en-US" dirty="0" err="1"/>
              <a:t>başa</a:t>
            </a:r>
            <a:r>
              <a:rPr lang="en-US" dirty="0"/>
              <a:t> </a:t>
            </a:r>
            <a:r>
              <a:rPr lang="en-US" dirty="0" err="1"/>
              <a:t>gelen</a:t>
            </a:r>
            <a:r>
              <a:rPr lang="en-US" dirty="0"/>
              <a:t> Ahmad </a:t>
            </a:r>
            <a:r>
              <a:rPr lang="en-US" dirty="0" err="1"/>
              <a:t>Tejan</a:t>
            </a:r>
            <a:r>
              <a:rPr lang="en-US" dirty="0"/>
              <a:t> </a:t>
            </a:r>
            <a:r>
              <a:rPr lang="en-US" dirty="0" err="1"/>
              <a:t>Kabbah</a:t>
            </a:r>
            <a:r>
              <a:rPr lang="en-US" dirty="0"/>
              <a:t> </a:t>
            </a:r>
            <a:r>
              <a:rPr lang="en-US" dirty="0" err="1"/>
              <a:t>hükümeti</a:t>
            </a:r>
            <a:r>
              <a:rPr lang="en-US" dirty="0"/>
              <a:t> de </a:t>
            </a:r>
            <a:r>
              <a:rPr lang="en-US" dirty="0" err="1"/>
              <a:t>benzer</a:t>
            </a:r>
            <a:r>
              <a:rPr lang="en-US" dirty="0"/>
              <a:t> </a:t>
            </a:r>
            <a:r>
              <a:rPr lang="en-US" dirty="0" err="1"/>
              <a:t>bir</a:t>
            </a:r>
            <a:r>
              <a:rPr lang="en-US" dirty="0"/>
              <a:t> </a:t>
            </a:r>
            <a:r>
              <a:rPr lang="en-US" dirty="0" err="1"/>
              <a:t>kaderi</a:t>
            </a:r>
            <a:r>
              <a:rPr lang="en-US" dirty="0"/>
              <a:t> </a:t>
            </a:r>
            <a:r>
              <a:rPr lang="en-US" dirty="0" err="1"/>
              <a:t>yaşamış</a:t>
            </a:r>
            <a:r>
              <a:rPr lang="en-US" dirty="0"/>
              <a:t> </a:t>
            </a:r>
            <a:r>
              <a:rPr lang="en-US" dirty="0" err="1"/>
              <a:t>bir</a:t>
            </a:r>
            <a:r>
              <a:rPr lang="en-US" dirty="0"/>
              <a:t> </a:t>
            </a:r>
            <a:r>
              <a:rPr lang="en-US" dirty="0" err="1"/>
              <a:t>yıl</a:t>
            </a:r>
            <a:r>
              <a:rPr lang="en-US" dirty="0"/>
              <a:t> </a:t>
            </a:r>
            <a:r>
              <a:rPr lang="en-US" dirty="0" err="1"/>
              <a:t>sonra</a:t>
            </a:r>
            <a:r>
              <a:rPr lang="en-US" dirty="0"/>
              <a:t>, 1997’de, </a:t>
            </a:r>
            <a:r>
              <a:rPr lang="en-US" dirty="0" err="1"/>
              <a:t>görevden</a:t>
            </a:r>
            <a:r>
              <a:rPr lang="en-US" dirty="0"/>
              <a:t> </a:t>
            </a:r>
            <a:r>
              <a:rPr lang="en-US" dirty="0" err="1"/>
              <a:t>zorla</a:t>
            </a:r>
            <a:r>
              <a:rPr lang="en-US" dirty="0"/>
              <a:t> </a:t>
            </a:r>
            <a:r>
              <a:rPr lang="en-US" dirty="0" err="1"/>
              <a:t>uzaklaştırılmıştır</a:t>
            </a:r>
            <a:r>
              <a:rPr lang="en-US" dirty="0"/>
              <a:t>. </a:t>
            </a:r>
            <a:r>
              <a:rPr lang="en-US" dirty="0" err="1"/>
              <a:t>Olaylar</a:t>
            </a:r>
            <a:r>
              <a:rPr lang="en-US" dirty="0"/>
              <a:t> </a:t>
            </a:r>
            <a:r>
              <a:rPr lang="en-US" dirty="0" err="1"/>
              <a:t>neticesinde</a:t>
            </a:r>
            <a:r>
              <a:rPr lang="en-US" dirty="0"/>
              <a:t>, BMGK </a:t>
            </a:r>
            <a:r>
              <a:rPr lang="en-US" dirty="0" err="1"/>
              <a:t>Ekim</a:t>
            </a:r>
            <a:r>
              <a:rPr lang="en-US" dirty="0"/>
              <a:t> 1997’den </a:t>
            </a:r>
            <a:r>
              <a:rPr lang="en-US" dirty="0" err="1" smtClean="0"/>
              <a:t>itibaren</a:t>
            </a:r>
            <a:r>
              <a:rPr lang="en-US" dirty="0" smtClean="0"/>
              <a:t>,</a:t>
            </a:r>
            <a:r>
              <a:rPr lang="tr-TR" dirty="0" smtClean="0"/>
              <a:t> </a:t>
            </a:r>
            <a:r>
              <a:rPr lang="en-US" dirty="0" err="1" smtClean="0"/>
              <a:t>ülkedeki</a:t>
            </a:r>
            <a:r>
              <a:rPr lang="en-US" dirty="0" smtClean="0"/>
              <a:t> </a:t>
            </a:r>
            <a:r>
              <a:rPr lang="en-US" dirty="0" err="1"/>
              <a:t>durumu</a:t>
            </a:r>
            <a:r>
              <a:rPr lang="en-US" dirty="0"/>
              <a:t> </a:t>
            </a:r>
            <a:r>
              <a:rPr lang="en-US" dirty="0" err="1"/>
              <a:t>uluslararası</a:t>
            </a:r>
            <a:r>
              <a:rPr lang="en-US" dirty="0"/>
              <a:t> </a:t>
            </a:r>
            <a:r>
              <a:rPr lang="en-US" dirty="0" err="1"/>
              <a:t>barış</a:t>
            </a:r>
            <a:r>
              <a:rPr lang="en-US" dirty="0"/>
              <a:t> </a:t>
            </a:r>
            <a:r>
              <a:rPr lang="en-US" dirty="0" err="1"/>
              <a:t>ve</a:t>
            </a:r>
            <a:r>
              <a:rPr lang="en-US" dirty="0"/>
              <a:t> </a:t>
            </a:r>
            <a:r>
              <a:rPr lang="en-US" dirty="0" err="1"/>
              <a:t>güvenliğe</a:t>
            </a:r>
            <a:r>
              <a:rPr lang="en-US" dirty="0"/>
              <a:t> </a:t>
            </a:r>
            <a:r>
              <a:rPr lang="en-US" dirty="0" err="1"/>
              <a:t>tehdit</a:t>
            </a:r>
            <a:r>
              <a:rPr lang="en-US" dirty="0"/>
              <a:t> </a:t>
            </a:r>
            <a:r>
              <a:rPr lang="en-US" dirty="0" err="1"/>
              <a:t>oluşturduğuna</a:t>
            </a:r>
            <a:r>
              <a:rPr lang="en-US" dirty="0"/>
              <a:t> </a:t>
            </a:r>
            <a:r>
              <a:rPr lang="en-US" dirty="0" err="1"/>
              <a:t>dikkat</a:t>
            </a:r>
            <a:r>
              <a:rPr lang="en-US" dirty="0"/>
              <a:t> </a:t>
            </a:r>
            <a:r>
              <a:rPr lang="en-US" dirty="0" err="1"/>
              <a:t>çeken</a:t>
            </a:r>
            <a:r>
              <a:rPr lang="en-US" dirty="0"/>
              <a:t> </a:t>
            </a:r>
            <a:r>
              <a:rPr lang="en-US" dirty="0" err="1"/>
              <a:t>ve</a:t>
            </a:r>
            <a:r>
              <a:rPr lang="en-US" dirty="0"/>
              <a:t> </a:t>
            </a:r>
            <a:r>
              <a:rPr lang="en-US" dirty="0" err="1"/>
              <a:t>mevcut</a:t>
            </a:r>
            <a:r>
              <a:rPr lang="en-US" dirty="0"/>
              <a:t> </a:t>
            </a:r>
            <a:r>
              <a:rPr lang="en-US" dirty="0" err="1"/>
              <a:t>durumu</a:t>
            </a:r>
            <a:r>
              <a:rPr lang="en-US" dirty="0"/>
              <a:t> </a:t>
            </a:r>
            <a:r>
              <a:rPr lang="en-US" dirty="0" err="1"/>
              <a:t>çözmeye</a:t>
            </a:r>
            <a:r>
              <a:rPr lang="en-US" dirty="0"/>
              <a:t> </a:t>
            </a:r>
            <a:r>
              <a:rPr lang="en-US" dirty="0" err="1"/>
              <a:t>yönelik</a:t>
            </a:r>
            <a:r>
              <a:rPr lang="en-US" dirty="0"/>
              <a:t> </a:t>
            </a:r>
            <a:r>
              <a:rPr lang="en-US" dirty="0" err="1"/>
              <a:t>kararlar</a:t>
            </a:r>
            <a:r>
              <a:rPr lang="en-US" dirty="0"/>
              <a:t> </a:t>
            </a:r>
            <a:r>
              <a:rPr lang="en-US" dirty="0" err="1"/>
              <a:t>almaya</a:t>
            </a:r>
            <a:r>
              <a:rPr lang="en-US" dirty="0"/>
              <a:t> </a:t>
            </a:r>
            <a:r>
              <a:rPr lang="en-US" dirty="0" err="1" smtClean="0"/>
              <a:t>başlamıştır</a:t>
            </a:r>
            <a:r>
              <a:rPr lang="en-US" dirty="0" smtClean="0"/>
              <a:t>.</a:t>
            </a:r>
            <a:endParaRPr lang="tr-TR" dirty="0" smtClean="0"/>
          </a:p>
          <a:p>
            <a:pPr algn="just"/>
            <a:r>
              <a:rPr lang="en-US" dirty="0" err="1" smtClean="0"/>
              <a:t>BM’nin</a:t>
            </a:r>
            <a:r>
              <a:rPr lang="en-US" dirty="0" smtClean="0"/>
              <a:t> </a:t>
            </a:r>
            <a:r>
              <a:rPr lang="en-US" dirty="0"/>
              <a:t>de </a:t>
            </a:r>
            <a:r>
              <a:rPr lang="en-US" dirty="0" err="1"/>
              <a:t>çabaları</a:t>
            </a:r>
            <a:r>
              <a:rPr lang="en-US" dirty="0"/>
              <a:t> </a:t>
            </a:r>
            <a:r>
              <a:rPr lang="en-US" dirty="0" err="1"/>
              <a:t>ile</a:t>
            </a:r>
            <a:r>
              <a:rPr lang="en-US" dirty="0"/>
              <a:t> </a:t>
            </a:r>
            <a:r>
              <a:rPr lang="en-US" dirty="0" err="1"/>
              <a:t>taraflar</a:t>
            </a:r>
            <a:r>
              <a:rPr lang="en-US" dirty="0"/>
              <a:t> </a:t>
            </a:r>
            <a:r>
              <a:rPr lang="en-US" dirty="0" err="1"/>
              <a:t>arasında</a:t>
            </a:r>
            <a:r>
              <a:rPr lang="en-US" dirty="0"/>
              <a:t> 1999 </a:t>
            </a:r>
            <a:r>
              <a:rPr lang="en-US" dirty="0" err="1"/>
              <a:t>yılında</a:t>
            </a:r>
            <a:r>
              <a:rPr lang="en-US" dirty="0"/>
              <a:t> </a:t>
            </a:r>
            <a:r>
              <a:rPr lang="en-US" dirty="0" err="1"/>
              <a:t>Lome</a:t>
            </a:r>
            <a:r>
              <a:rPr lang="en-US" dirty="0"/>
              <a:t> </a:t>
            </a:r>
            <a:r>
              <a:rPr lang="en-US" dirty="0" err="1"/>
              <a:t>Barış</a:t>
            </a:r>
            <a:r>
              <a:rPr lang="en-US" dirty="0"/>
              <a:t> </a:t>
            </a:r>
            <a:r>
              <a:rPr lang="en-US" dirty="0" err="1"/>
              <a:t>Anlaşması</a:t>
            </a:r>
            <a:r>
              <a:rPr lang="en-US" dirty="0"/>
              <a:t> </a:t>
            </a:r>
            <a:r>
              <a:rPr lang="en-US" dirty="0" err="1"/>
              <a:t>imzalanmış</a:t>
            </a:r>
            <a:r>
              <a:rPr lang="en-US" dirty="0"/>
              <a:t> </a:t>
            </a:r>
            <a:r>
              <a:rPr lang="en-US" dirty="0" err="1"/>
              <a:t>olsa</a:t>
            </a:r>
            <a:r>
              <a:rPr lang="en-US" dirty="0"/>
              <a:t> da RUF </a:t>
            </a:r>
            <a:r>
              <a:rPr lang="en-US" dirty="0" err="1"/>
              <a:t>anlaşmaya</a:t>
            </a:r>
            <a:r>
              <a:rPr lang="en-US" dirty="0"/>
              <a:t> </a:t>
            </a:r>
            <a:r>
              <a:rPr lang="en-US" dirty="0" err="1"/>
              <a:t>bağlı</a:t>
            </a:r>
            <a:r>
              <a:rPr lang="en-US" dirty="0"/>
              <a:t> </a:t>
            </a:r>
            <a:r>
              <a:rPr lang="en-US" dirty="0" err="1"/>
              <a:t>kalmamış</a:t>
            </a:r>
            <a:r>
              <a:rPr lang="en-US" dirty="0"/>
              <a:t> </a:t>
            </a:r>
            <a:r>
              <a:rPr lang="en-US" dirty="0" err="1"/>
              <a:t>ve</a:t>
            </a:r>
            <a:r>
              <a:rPr lang="en-US" dirty="0"/>
              <a:t> </a:t>
            </a:r>
            <a:r>
              <a:rPr lang="en-US" dirty="0" err="1"/>
              <a:t>ülkedeki</a:t>
            </a:r>
            <a:r>
              <a:rPr lang="en-US" dirty="0"/>
              <a:t> </a:t>
            </a:r>
            <a:r>
              <a:rPr lang="en-US" dirty="0" err="1"/>
              <a:t>şiddetin</a:t>
            </a:r>
            <a:r>
              <a:rPr lang="en-US" dirty="0"/>
              <a:t> </a:t>
            </a:r>
            <a:r>
              <a:rPr lang="en-US" dirty="0" err="1"/>
              <a:t>boyutu</a:t>
            </a:r>
            <a:r>
              <a:rPr lang="en-US" dirty="0"/>
              <a:t> </a:t>
            </a:r>
            <a:r>
              <a:rPr lang="en-US" dirty="0" err="1"/>
              <a:t>sürekli</a:t>
            </a:r>
            <a:r>
              <a:rPr lang="en-US" dirty="0"/>
              <a:t> </a:t>
            </a:r>
            <a:r>
              <a:rPr lang="en-US" dirty="0" err="1"/>
              <a:t>artmaya</a:t>
            </a:r>
            <a:r>
              <a:rPr lang="en-US" dirty="0"/>
              <a:t> </a:t>
            </a:r>
            <a:r>
              <a:rPr lang="en-US" dirty="0" err="1"/>
              <a:t>devam</a:t>
            </a:r>
            <a:r>
              <a:rPr lang="en-US" dirty="0"/>
              <a:t> </a:t>
            </a:r>
            <a:r>
              <a:rPr lang="en-US" dirty="0" err="1"/>
              <a:t>etmiştir</a:t>
            </a:r>
            <a:r>
              <a:rPr lang="en-US" dirty="0"/>
              <a:t>. </a:t>
            </a:r>
            <a:endParaRPr lang="tr-TR" dirty="0" smtClean="0"/>
          </a:p>
          <a:p>
            <a:pPr algn="just"/>
            <a:r>
              <a:rPr lang="en-US" dirty="0" smtClean="0"/>
              <a:t>2000 </a:t>
            </a:r>
            <a:r>
              <a:rPr lang="en-US" dirty="0" err="1"/>
              <a:t>yılı</a:t>
            </a:r>
            <a:r>
              <a:rPr lang="en-US" dirty="0"/>
              <a:t> </a:t>
            </a:r>
            <a:r>
              <a:rPr lang="en-US" dirty="0" err="1"/>
              <a:t>Mayıs</a:t>
            </a:r>
            <a:r>
              <a:rPr lang="en-US" dirty="0"/>
              <a:t> </a:t>
            </a:r>
            <a:r>
              <a:rPr lang="en-US" dirty="0" err="1"/>
              <a:t>ayında</a:t>
            </a:r>
            <a:r>
              <a:rPr lang="en-US" dirty="0"/>
              <a:t> RUF BM </a:t>
            </a:r>
            <a:r>
              <a:rPr lang="en-US" dirty="0" err="1"/>
              <a:t>üslerine</a:t>
            </a:r>
            <a:r>
              <a:rPr lang="en-US" dirty="0"/>
              <a:t> de </a:t>
            </a:r>
            <a:r>
              <a:rPr lang="en-US" dirty="0" err="1"/>
              <a:t>saldırmış</a:t>
            </a:r>
            <a:r>
              <a:rPr lang="en-US" dirty="0"/>
              <a:t>; </a:t>
            </a:r>
            <a:r>
              <a:rPr lang="en-US" dirty="0" err="1"/>
              <a:t>yüzlerce</a:t>
            </a:r>
            <a:r>
              <a:rPr lang="en-US" dirty="0"/>
              <a:t> </a:t>
            </a:r>
            <a:r>
              <a:rPr lang="en-US" dirty="0" err="1"/>
              <a:t>barış</a:t>
            </a:r>
            <a:r>
              <a:rPr lang="en-US" dirty="0"/>
              <a:t> </a:t>
            </a:r>
            <a:r>
              <a:rPr lang="en-US" dirty="0" err="1" smtClean="0"/>
              <a:t>gücünü</a:t>
            </a:r>
            <a:r>
              <a:rPr lang="en-US" dirty="0" smtClean="0"/>
              <a:t> </a:t>
            </a:r>
            <a:r>
              <a:rPr lang="en-US" dirty="0" err="1"/>
              <a:t>kaçırmış</a:t>
            </a:r>
            <a:r>
              <a:rPr lang="en-US" dirty="0"/>
              <a:t> </a:t>
            </a:r>
            <a:r>
              <a:rPr lang="en-US" dirty="0" err="1"/>
              <a:t>ve</a:t>
            </a:r>
            <a:r>
              <a:rPr lang="en-US" dirty="0"/>
              <a:t> </a:t>
            </a:r>
            <a:r>
              <a:rPr lang="en-US" dirty="0" err="1"/>
              <a:t>başkent’i</a:t>
            </a:r>
            <a:r>
              <a:rPr lang="en-US" dirty="0"/>
              <a:t> </a:t>
            </a:r>
            <a:r>
              <a:rPr lang="en-US" dirty="0" err="1"/>
              <a:t>ele</a:t>
            </a:r>
            <a:r>
              <a:rPr lang="en-US" dirty="0"/>
              <a:t> </a:t>
            </a:r>
            <a:r>
              <a:rPr lang="en-US" dirty="0" err="1"/>
              <a:t>geçirmeye</a:t>
            </a:r>
            <a:r>
              <a:rPr lang="en-US" dirty="0"/>
              <a:t> </a:t>
            </a:r>
            <a:r>
              <a:rPr lang="en-US" dirty="0" err="1"/>
              <a:t>yönelik</a:t>
            </a:r>
            <a:r>
              <a:rPr lang="en-US" dirty="0"/>
              <a:t> </a:t>
            </a:r>
            <a:r>
              <a:rPr lang="en-US" dirty="0" err="1"/>
              <a:t>tekrar</a:t>
            </a:r>
            <a:r>
              <a:rPr lang="en-US" dirty="0"/>
              <a:t> </a:t>
            </a:r>
            <a:r>
              <a:rPr lang="en-US" dirty="0" err="1"/>
              <a:t>bir</a:t>
            </a:r>
            <a:r>
              <a:rPr lang="en-US" dirty="0"/>
              <a:t> </a:t>
            </a:r>
            <a:r>
              <a:rPr lang="en-US" dirty="0" err="1"/>
              <a:t>hamlede</a:t>
            </a:r>
            <a:r>
              <a:rPr lang="en-US" dirty="0"/>
              <a:t> </a:t>
            </a:r>
            <a:r>
              <a:rPr lang="en-US" dirty="0" err="1"/>
              <a:t>bulunmuştur</a:t>
            </a:r>
            <a:r>
              <a:rPr lang="en-US" dirty="0" smtClean="0"/>
              <a:t>.</a:t>
            </a:r>
            <a:endParaRPr lang="tr-TR" dirty="0" smtClean="0"/>
          </a:p>
          <a:p>
            <a:pPr algn="just"/>
            <a:r>
              <a:rPr lang="en-US" b="1" dirty="0" err="1" smtClean="0">
                <a:solidFill>
                  <a:srgbClr val="C00000"/>
                </a:solidFill>
              </a:rPr>
              <a:t>Bunun</a:t>
            </a:r>
            <a:r>
              <a:rPr lang="en-US" b="1" dirty="0" smtClean="0">
                <a:solidFill>
                  <a:srgbClr val="C00000"/>
                </a:solidFill>
              </a:rPr>
              <a:t> </a:t>
            </a:r>
            <a:r>
              <a:rPr lang="en-US" b="1" dirty="0" err="1">
                <a:solidFill>
                  <a:srgbClr val="C00000"/>
                </a:solidFill>
              </a:rPr>
              <a:t>üzerine</a:t>
            </a:r>
            <a:r>
              <a:rPr lang="en-US" b="1" dirty="0">
                <a:solidFill>
                  <a:srgbClr val="C00000"/>
                </a:solidFill>
              </a:rPr>
              <a:t> 6 </a:t>
            </a:r>
            <a:r>
              <a:rPr lang="en-US" b="1" dirty="0" err="1">
                <a:solidFill>
                  <a:srgbClr val="C00000"/>
                </a:solidFill>
              </a:rPr>
              <a:t>Mayıs’ta</a:t>
            </a:r>
            <a:r>
              <a:rPr lang="en-US" b="1" dirty="0">
                <a:solidFill>
                  <a:srgbClr val="C00000"/>
                </a:solidFill>
              </a:rPr>
              <a:t> </a:t>
            </a:r>
            <a:r>
              <a:rPr lang="en-US" b="1" dirty="0" err="1">
                <a:solidFill>
                  <a:srgbClr val="C00000"/>
                </a:solidFill>
              </a:rPr>
              <a:t>yaklaşık</a:t>
            </a:r>
            <a:r>
              <a:rPr lang="en-US" b="1" dirty="0">
                <a:solidFill>
                  <a:srgbClr val="C00000"/>
                </a:solidFill>
              </a:rPr>
              <a:t> bin </a:t>
            </a:r>
            <a:r>
              <a:rPr lang="en-US" b="1" dirty="0" err="1">
                <a:solidFill>
                  <a:srgbClr val="C00000"/>
                </a:solidFill>
              </a:rPr>
              <a:t>kişilik</a:t>
            </a:r>
            <a:r>
              <a:rPr lang="en-US" b="1" dirty="0">
                <a:solidFill>
                  <a:srgbClr val="C00000"/>
                </a:solidFill>
              </a:rPr>
              <a:t> </a:t>
            </a:r>
            <a:r>
              <a:rPr lang="en-US" b="1" dirty="0" err="1">
                <a:solidFill>
                  <a:srgbClr val="C00000"/>
                </a:solidFill>
              </a:rPr>
              <a:t>İngiliz</a:t>
            </a:r>
            <a:r>
              <a:rPr lang="en-US" b="1" dirty="0">
                <a:solidFill>
                  <a:srgbClr val="C00000"/>
                </a:solidFill>
              </a:rPr>
              <a:t> </a:t>
            </a:r>
            <a:r>
              <a:rPr lang="en-US" b="1" dirty="0" err="1">
                <a:solidFill>
                  <a:srgbClr val="C00000"/>
                </a:solidFill>
              </a:rPr>
              <a:t>kara</a:t>
            </a:r>
            <a:r>
              <a:rPr lang="en-US" b="1" dirty="0">
                <a:solidFill>
                  <a:srgbClr val="C00000"/>
                </a:solidFill>
              </a:rPr>
              <a:t> </a:t>
            </a:r>
            <a:r>
              <a:rPr lang="en-US" b="1" dirty="0" err="1">
                <a:solidFill>
                  <a:srgbClr val="C00000"/>
                </a:solidFill>
              </a:rPr>
              <a:t>gücü</a:t>
            </a:r>
            <a:r>
              <a:rPr lang="en-US" b="1" dirty="0">
                <a:solidFill>
                  <a:srgbClr val="C00000"/>
                </a:solidFill>
              </a:rPr>
              <a:t> </a:t>
            </a:r>
            <a:r>
              <a:rPr lang="en-US" b="1" dirty="0" err="1">
                <a:solidFill>
                  <a:srgbClr val="C00000"/>
                </a:solidFill>
              </a:rPr>
              <a:t>bölgeye</a:t>
            </a:r>
            <a:r>
              <a:rPr lang="en-US" b="1" dirty="0">
                <a:solidFill>
                  <a:srgbClr val="C00000"/>
                </a:solidFill>
              </a:rPr>
              <a:t> </a:t>
            </a:r>
            <a:r>
              <a:rPr lang="en-US" b="1" dirty="0" err="1">
                <a:solidFill>
                  <a:srgbClr val="C00000"/>
                </a:solidFill>
              </a:rPr>
              <a:t>gitmiş</a:t>
            </a:r>
            <a:r>
              <a:rPr lang="en-US" b="1" dirty="0">
                <a:solidFill>
                  <a:srgbClr val="C00000"/>
                </a:solidFill>
              </a:rPr>
              <a:t>; </a:t>
            </a:r>
            <a:r>
              <a:rPr lang="en-US" b="1" dirty="0" err="1">
                <a:solidFill>
                  <a:srgbClr val="C00000"/>
                </a:solidFill>
              </a:rPr>
              <a:t>ülkenin</a:t>
            </a:r>
            <a:r>
              <a:rPr lang="en-US" b="1" dirty="0">
                <a:solidFill>
                  <a:srgbClr val="C00000"/>
                </a:solidFill>
              </a:rPr>
              <a:t> </a:t>
            </a:r>
            <a:r>
              <a:rPr lang="en-US" b="1" dirty="0" err="1">
                <a:solidFill>
                  <a:srgbClr val="C00000"/>
                </a:solidFill>
              </a:rPr>
              <a:t>kendi</a:t>
            </a:r>
            <a:r>
              <a:rPr lang="en-US" b="1" dirty="0">
                <a:solidFill>
                  <a:srgbClr val="C00000"/>
                </a:solidFill>
              </a:rPr>
              <a:t> </a:t>
            </a:r>
            <a:r>
              <a:rPr lang="en-US" b="1" dirty="0" err="1">
                <a:solidFill>
                  <a:srgbClr val="C00000"/>
                </a:solidFill>
              </a:rPr>
              <a:t>ordusu</a:t>
            </a:r>
            <a:r>
              <a:rPr lang="en-US" b="1" dirty="0">
                <a:solidFill>
                  <a:srgbClr val="C00000"/>
                </a:solidFill>
              </a:rPr>
              <a:t> </a:t>
            </a:r>
            <a:r>
              <a:rPr lang="en-US" b="1" dirty="0" err="1">
                <a:solidFill>
                  <a:srgbClr val="C00000"/>
                </a:solidFill>
              </a:rPr>
              <a:t>ve</a:t>
            </a:r>
            <a:r>
              <a:rPr lang="en-US" b="1" dirty="0">
                <a:solidFill>
                  <a:srgbClr val="C00000"/>
                </a:solidFill>
              </a:rPr>
              <a:t> BM </a:t>
            </a:r>
            <a:r>
              <a:rPr lang="en-US" b="1" dirty="0" err="1">
                <a:solidFill>
                  <a:srgbClr val="C00000"/>
                </a:solidFill>
              </a:rPr>
              <a:t>desteği</a:t>
            </a:r>
            <a:r>
              <a:rPr lang="en-US" b="1" dirty="0">
                <a:solidFill>
                  <a:srgbClr val="C00000"/>
                </a:solidFill>
              </a:rPr>
              <a:t> </a:t>
            </a:r>
            <a:r>
              <a:rPr lang="en-US" b="1" dirty="0" err="1">
                <a:solidFill>
                  <a:srgbClr val="C00000"/>
                </a:solidFill>
              </a:rPr>
              <a:t>ile</a:t>
            </a:r>
            <a:r>
              <a:rPr lang="en-US" b="1" dirty="0">
                <a:solidFill>
                  <a:srgbClr val="C00000"/>
                </a:solidFill>
              </a:rPr>
              <a:t> 2002 </a:t>
            </a:r>
            <a:r>
              <a:rPr lang="en-US" b="1" dirty="0" err="1">
                <a:solidFill>
                  <a:srgbClr val="C00000"/>
                </a:solidFill>
              </a:rPr>
              <a:t>yılına</a:t>
            </a:r>
            <a:r>
              <a:rPr lang="en-US" b="1" dirty="0">
                <a:solidFill>
                  <a:srgbClr val="C00000"/>
                </a:solidFill>
              </a:rPr>
              <a:t> </a:t>
            </a:r>
            <a:r>
              <a:rPr lang="en-US" b="1" dirty="0" err="1">
                <a:solidFill>
                  <a:srgbClr val="C00000"/>
                </a:solidFill>
              </a:rPr>
              <a:t>kadar</a:t>
            </a:r>
            <a:r>
              <a:rPr lang="en-US" b="1" dirty="0">
                <a:solidFill>
                  <a:srgbClr val="C00000"/>
                </a:solidFill>
              </a:rPr>
              <a:t> </a:t>
            </a:r>
            <a:r>
              <a:rPr lang="en-US" b="1" dirty="0" err="1">
                <a:solidFill>
                  <a:srgbClr val="C00000"/>
                </a:solidFill>
              </a:rPr>
              <a:t>bölgede</a:t>
            </a:r>
            <a:r>
              <a:rPr lang="en-US" b="1" dirty="0">
                <a:solidFill>
                  <a:srgbClr val="C00000"/>
                </a:solidFill>
              </a:rPr>
              <a:t> </a:t>
            </a:r>
            <a:r>
              <a:rPr lang="en-US" b="1" dirty="0" err="1">
                <a:solidFill>
                  <a:srgbClr val="C00000"/>
                </a:solidFill>
              </a:rPr>
              <a:t>kalarak</a:t>
            </a:r>
            <a:r>
              <a:rPr lang="en-US" b="1" dirty="0">
                <a:solidFill>
                  <a:srgbClr val="C00000"/>
                </a:solidFill>
              </a:rPr>
              <a:t> </a:t>
            </a:r>
            <a:r>
              <a:rPr lang="en-US" b="1" dirty="0" err="1">
                <a:solidFill>
                  <a:srgbClr val="C00000"/>
                </a:solidFill>
              </a:rPr>
              <a:t>RUF’un</a:t>
            </a:r>
            <a:r>
              <a:rPr lang="en-US" b="1" dirty="0">
                <a:solidFill>
                  <a:srgbClr val="C00000"/>
                </a:solidFill>
              </a:rPr>
              <a:t> </a:t>
            </a:r>
            <a:r>
              <a:rPr lang="en-US" b="1" dirty="0" err="1">
                <a:solidFill>
                  <a:srgbClr val="C00000"/>
                </a:solidFill>
              </a:rPr>
              <a:t>püskürtülmesine</a:t>
            </a:r>
            <a:r>
              <a:rPr lang="en-US" b="1" dirty="0">
                <a:solidFill>
                  <a:srgbClr val="C00000"/>
                </a:solidFill>
              </a:rPr>
              <a:t> </a:t>
            </a:r>
            <a:r>
              <a:rPr lang="en-US" b="1" dirty="0" err="1">
                <a:solidFill>
                  <a:srgbClr val="C00000"/>
                </a:solidFill>
              </a:rPr>
              <a:t>yardım</a:t>
            </a:r>
            <a:r>
              <a:rPr lang="en-US" b="1" dirty="0">
                <a:solidFill>
                  <a:srgbClr val="C00000"/>
                </a:solidFill>
              </a:rPr>
              <a:t> </a:t>
            </a:r>
            <a:r>
              <a:rPr lang="en-US" b="1" dirty="0" err="1">
                <a:solidFill>
                  <a:srgbClr val="C00000"/>
                </a:solidFill>
              </a:rPr>
              <a:t>etmiştir</a:t>
            </a:r>
            <a:r>
              <a:rPr lang="en-US" b="1" dirty="0">
                <a:solidFill>
                  <a:srgbClr val="C00000"/>
                </a:solidFill>
              </a:rPr>
              <a:t>. </a:t>
            </a:r>
            <a:endParaRPr lang="tr-TR" b="1" dirty="0" smtClean="0">
              <a:solidFill>
                <a:srgbClr val="C00000"/>
              </a:solidFill>
            </a:endParaRPr>
          </a:p>
          <a:p>
            <a:pPr algn="just"/>
            <a:r>
              <a:rPr lang="en-US" b="1" dirty="0" smtClean="0">
                <a:solidFill>
                  <a:srgbClr val="C00000"/>
                </a:solidFill>
              </a:rPr>
              <a:t>2001 </a:t>
            </a:r>
            <a:r>
              <a:rPr lang="en-US" b="1" dirty="0" err="1">
                <a:solidFill>
                  <a:srgbClr val="C00000"/>
                </a:solidFill>
              </a:rPr>
              <a:t>sonbaharı</a:t>
            </a:r>
            <a:r>
              <a:rPr lang="en-US" b="1" dirty="0">
                <a:solidFill>
                  <a:srgbClr val="C00000"/>
                </a:solidFill>
              </a:rPr>
              <a:t> </a:t>
            </a:r>
            <a:r>
              <a:rPr lang="en-US" b="1" dirty="0" err="1">
                <a:solidFill>
                  <a:srgbClr val="C00000"/>
                </a:solidFill>
              </a:rPr>
              <a:t>ile</a:t>
            </a:r>
            <a:r>
              <a:rPr lang="en-US" b="1" dirty="0">
                <a:solidFill>
                  <a:srgbClr val="C00000"/>
                </a:solidFill>
              </a:rPr>
              <a:t> </a:t>
            </a:r>
            <a:r>
              <a:rPr lang="en-US" b="1" dirty="0" err="1">
                <a:solidFill>
                  <a:srgbClr val="C00000"/>
                </a:solidFill>
              </a:rPr>
              <a:t>birlikte</a:t>
            </a:r>
            <a:r>
              <a:rPr lang="en-US" b="1" dirty="0">
                <a:solidFill>
                  <a:srgbClr val="C00000"/>
                </a:solidFill>
              </a:rPr>
              <a:t> </a:t>
            </a:r>
            <a:r>
              <a:rPr lang="en-US" b="1" dirty="0" err="1">
                <a:solidFill>
                  <a:srgbClr val="C00000"/>
                </a:solidFill>
              </a:rPr>
              <a:t>bölgedeki</a:t>
            </a:r>
            <a:r>
              <a:rPr lang="en-US" b="1" dirty="0">
                <a:solidFill>
                  <a:srgbClr val="C00000"/>
                </a:solidFill>
              </a:rPr>
              <a:t> BM Sierra Leone </a:t>
            </a:r>
            <a:r>
              <a:rPr lang="en-US" b="1" dirty="0" err="1">
                <a:solidFill>
                  <a:srgbClr val="C00000"/>
                </a:solidFill>
              </a:rPr>
              <a:t>Misyonu</a:t>
            </a:r>
            <a:r>
              <a:rPr lang="en-US" b="1" dirty="0">
                <a:solidFill>
                  <a:srgbClr val="C00000"/>
                </a:solidFill>
              </a:rPr>
              <a:t> (UNAMSIL) </a:t>
            </a:r>
            <a:r>
              <a:rPr lang="en-US" b="1" dirty="0" err="1">
                <a:solidFill>
                  <a:srgbClr val="C00000"/>
                </a:solidFill>
              </a:rPr>
              <a:t>İngiltere’nin</a:t>
            </a:r>
            <a:r>
              <a:rPr lang="en-US" b="1" dirty="0">
                <a:solidFill>
                  <a:srgbClr val="C00000"/>
                </a:solidFill>
              </a:rPr>
              <a:t> </a:t>
            </a:r>
            <a:r>
              <a:rPr lang="en-US" b="1" dirty="0" err="1">
                <a:solidFill>
                  <a:srgbClr val="C00000"/>
                </a:solidFill>
              </a:rPr>
              <a:t>takviyesi</a:t>
            </a:r>
            <a:r>
              <a:rPr lang="en-US" b="1" dirty="0">
                <a:solidFill>
                  <a:srgbClr val="C00000"/>
                </a:solidFill>
              </a:rPr>
              <a:t> </a:t>
            </a:r>
            <a:r>
              <a:rPr lang="en-US" b="1" dirty="0" err="1">
                <a:solidFill>
                  <a:srgbClr val="C00000"/>
                </a:solidFill>
              </a:rPr>
              <a:t>ile</a:t>
            </a:r>
            <a:r>
              <a:rPr lang="en-US" b="1" dirty="0">
                <a:solidFill>
                  <a:srgbClr val="C00000"/>
                </a:solidFill>
              </a:rPr>
              <a:t> on </a:t>
            </a:r>
            <a:r>
              <a:rPr lang="en-US" b="1" dirty="0" err="1">
                <a:solidFill>
                  <a:srgbClr val="C00000"/>
                </a:solidFill>
              </a:rPr>
              <a:t>yedi</a:t>
            </a:r>
            <a:r>
              <a:rPr lang="en-US" b="1" dirty="0">
                <a:solidFill>
                  <a:srgbClr val="C00000"/>
                </a:solidFill>
              </a:rPr>
              <a:t> bin </a:t>
            </a:r>
            <a:r>
              <a:rPr lang="en-US" b="1" dirty="0" err="1">
                <a:solidFill>
                  <a:srgbClr val="C00000"/>
                </a:solidFill>
              </a:rPr>
              <a:t>beş</a:t>
            </a:r>
            <a:r>
              <a:rPr lang="en-US" b="1" dirty="0">
                <a:solidFill>
                  <a:srgbClr val="C00000"/>
                </a:solidFill>
              </a:rPr>
              <a:t> </a:t>
            </a:r>
            <a:r>
              <a:rPr lang="en-US" b="1" dirty="0" err="1">
                <a:solidFill>
                  <a:srgbClr val="C00000"/>
                </a:solidFill>
              </a:rPr>
              <a:t>yüze</a:t>
            </a:r>
            <a:r>
              <a:rPr lang="en-US" b="1" dirty="0">
                <a:solidFill>
                  <a:srgbClr val="C00000"/>
                </a:solidFill>
              </a:rPr>
              <a:t> </a:t>
            </a:r>
            <a:r>
              <a:rPr lang="en-US" b="1" dirty="0" err="1">
                <a:solidFill>
                  <a:srgbClr val="C00000"/>
                </a:solidFill>
              </a:rPr>
              <a:t>ulaşırken</a:t>
            </a:r>
            <a:r>
              <a:rPr lang="en-US" b="1" dirty="0">
                <a:solidFill>
                  <a:srgbClr val="C00000"/>
                </a:solidFill>
              </a:rPr>
              <a:t>, </a:t>
            </a:r>
            <a:r>
              <a:rPr lang="en-US" b="1" dirty="0" err="1">
                <a:solidFill>
                  <a:srgbClr val="C00000"/>
                </a:solidFill>
              </a:rPr>
              <a:t>bu</a:t>
            </a:r>
            <a:r>
              <a:rPr lang="en-US" b="1" dirty="0">
                <a:solidFill>
                  <a:srgbClr val="C00000"/>
                </a:solidFill>
              </a:rPr>
              <a:t> o </a:t>
            </a:r>
            <a:r>
              <a:rPr lang="en-US" b="1" dirty="0" err="1">
                <a:solidFill>
                  <a:srgbClr val="C00000"/>
                </a:solidFill>
              </a:rPr>
              <a:t>zamana</a:t>
            </a:r>
            <a:r>
              <a:rPr lang="en-US" b="1" dirty="0">
                <a:solidFill>
                  <a:srgbClr val="C00000"/>
                </a:solidFill>
              </a:rPr>
              <a:t> </a:t>
            </a:r>
            <a:r>
              <a:rPr lang="en-US" b="1" dirty="0" err="1">
                <a:solidFill>
                  <a:srgbClr val="C00000"/>
                </a:solidFill>
              </a:rPr>
              <a:t>kadar</a:t>
            </a:r>
            <a:r>
              <a:rPr lang="en-US" b="1" dirty="0">
                <a:solidFill>
                  <a:srgbClr val="C00000"/>
                </a:solidFill>
              </a:rPr>
              <a:t> </a:t>
            </a:r>
            <a:r>
              <a:rPr lang="en-US" b="1" dirty="0" err="1">
                <a:solidFill>
                  <a:srgbClr val="C00000"/>
                </a:solidFill>
              </a:rPr>
              <a:t>konuşlandırılan</a:t>
            </a:r>
            <a:r>
              <a:rPr lang="en-US" b="1" dirty="0">
                <a:solidFill>
                  <a:srgbClr val="C00000"/>
                </a:solidFill>
              </a:rPr>
              <a:t> </a:t>
            </a:r>
            <a:r>
              <a:rPr lang="en-US" b="1" dirty="0" err="1">
                <a:solidFill>
                  <a:srgbClr val="C00000"/>
                </a:solidFill>
              </a:rPr>
              <a:t>en</a:t>
            </a:r>
            <a:r>
              <a:rPr lang="en-US" b="1" dirty="0">
                <a:solidFill>
                  <a:srgbClr val="C00000"/>
                </a:solidFill>
              </a:rPr>
              <a:t> </a:t>
            </a:r>
            <a:r>
              <a:rPr lang="en-US" b="1" dirty="0" err="1">
                <a:solidFill>
                  <a:srgbClr val="C00000"/>
                </a:solidFill>
              </a:rPr>
              <a:t>büyük</a:t>
            </a:r>
            <a:r>
              <a:rPr lang="en-US" b="1" dirty="0">
                <a:solidFill>
                  <a:srgbClr val="C00000"/>
                </a:solidFill>
              </a:rPr>
              <a:t> </a:t>
            </a:r>
            <a:r>
              <a:rPr lang="en-US" b="1" dirty="0" err="1">
                <a:solidFill>
                  <a:srgbClr val="C00000"/>
                </a:solidFill>
              </a:rPr>
              <a:t>barış</a:t>
            </a:r>
            <a:r>
              <a:rPr lang="en-US" b="1" dirty="0">
                <a:solidFill>
                  <a:srgbClr val="C00000"/>
                </a:solidFill>
              </a:rPr>
              <a:t> </a:t>
            </a:r>
            <a:r>
              <a:rPr lang="en-US" b="1" dirty="0" err="1">
                <a:solidFill>
                  <a:srgbClr val="C00000"/>
                </a:solidFill>
              </a:rPr>
              <a:t>gücü</a:t>
            </a:r>
            <a:r>
              <a:rPr lang="en-US" b="1" dirty="0">
                <a:solidFill>
                  <a:srgbClr val="C00000"/>
                </a:solidFill>
              </a:rPr>
              <a:t> </a:t>
            </a:r>
            <a:r>
              <a:rPr lang="en-US" b="1" dirty="0" err="1" smtClean="0">
                <a:solidFill>
                  <a:srgbClr val="C00000"/>
                </a:solidFill>
              </a:rPr>
              <a:t>olmuştur</a:t>
            </a:r>
            <a:r>
              <a:rPr lang="en-US" b="1" dirty="0" smtClean="0">
                <a:solidFill>
                  <a:srgbClr val="C00000"/>
                </a:solidFill>
              </a:rPr>
              <a:t>.</a:t>
            </a:r>
            <a:r>
              <a:rPr lang="tr-TR" b="1" dirty="0" smtClean="0">
                <a:solidFill>
                  <a:srgbClr val="C00000"/>
                </a:solidFill>
              </a:rPr>
              <a:t> </a:t>
            </a:r>
            <a:endParaRPr lang="en-US" b="1" dirty="0">
              <a:solidFill>
                <a:srgbClr val="C0000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40</a:t>
            </a:fld>
            <a:endParaRPr lang="en-US" dirty="0"/>
          </a:p>
        </p:txBody>
      </p:sp>
    </p:spTree>
    <p:extLst>
      <p:ext uri="{BB962C8B-B14F-4D97-AF65-F5344CB8AC3E}">
        <p14:creationId xmlns:p14="http://schemas.microsoft.com/office/powerpoint/2010/main" val="30780624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4114"/>
            <a:ext cx="9601200" cy="743015"/>
          </a:xfrm>
        </p:spPr>
        <p:txBody>
          <a:bodyPr/>
          <a:lstStyle/>
          <a:p>
            <a:r>
              <a:rPr lang="tr-TR" dirty="0" smtClean="0"/>
              <a:t>ESKİ YUGOSLAVYA – KOSOVA </a:t>
            </a:r>
            <a:endParaRPr lang="en-US" dirty="0"/>
          </a:p>
        </p:txBody>
      </p:sp>
      <p:sp>
        <p:nvSpPr>
          <p:cNvPr id="3" name="Content Placeholder 2"/>
          <p:cNvSpPr>
            <a:spLocks noGrp="1"/>
          </p:cNvSpPr>
          <p:nvPr>
            <p:ph idx="1"/>
          </p:nvPr>
        </p:nvSpPr>
        <p:spPr>
          <a:xfrm>
            <a:off x="1371600" y="1110953"/>
            <a:ext cx="9601200" cy="4756447"/>
          </a:xfrm>
        </p:spPr>
        <p:txBody>
          <a:bodyPr>
            <a:normAutofit lnSpcReduction="10000"/>
          </a:bodyPr>
          <a:lstStyle/>
          <a:p>
            <a:pPr marL="0" indent="0" algn="just">
              <a:buNone/>
            </a:pPr>
            <a:r>
              <a:rPr lang="en-US" dirty="0" err="1" smtClean="0"/>
              <a:t>İngiltere’nin</a:t>
            </a:r>
            <a:r>
              <a:rPr lang="en-US" dirty="0" smtClean="0"/>
              <a:t> </a:t>
            </a:r>
            <a:r>
              <a:rPr lang="en-US" dirty="0" err="1"/>
              <a:t>Eski</a:t>
            </a:r>
            <a:r>
              <a:rPr lang="en-US" dirty="0"/>
              <a:t> </a:t>
            </a:r>
            <a:r>
              <a:rPr lang="en-US" dirty="0" err="1"/>
              <a:t>Yugoslavya’daki</a:t>
            </a:r>
            <a:r>
              <a:rPr lang="en-US" dirty="0"/>
              <a:t> </a:t>
            </a:r>
            <a:r>
              <a:rPr lang="en-US" dirty="0" err="1"/>
              <a:t>Bağımsızlık</a:t>
            </a:r>
            <a:r>
              <a:rPr lang="en-US" dirty="0"/>
              <a:t> </a:t>
            </a:r>
            <a:r>
              <a:rPr lang="en-US" dirty="0" err="1"/>
              <a:t>İlanlarına</a:t>
            </a:r>
            <a:r>
              <a:rPr lang="en-US" dirty="0"/>
              <a:t> </a:t>
            </a:r>
            <a:r>
              <a:rPr lang="en-US" dirty="0" err="1"/>
              <a:t>Karşı</a:t>
            </a:r>
            <a:r>
              <a:rPr lang="en-US" dirty="0"/>
              <a:t> </a:t>
            </a:r>
            <a:r>
              <a:rPr lang="en-US" dirty="0" err="1"/>
              <a:t>Tutumu</a:t>
            </a:r>
            <a:r>
              <a:rPr lang="en-US" dirty="0"/>
              <a:t> I. </a:t>
            </a:r>
            <a:r>
              <a:rPr lang="en-US" dirty="0" err="1"/>
              <a:t>Dünya</a:t>
            </a:r>
            <a:r>
              <a:rPr lang="en-US" dirty="0"/>
              <a:t> </a:t>
            </a:r>
            <a:r>
              <a:rPr lang="en-US" dirty="0" err="1"/>
              <a:t>Savaşı’ndan</a:t>
            </a:r>
            <a:r>
              <a:rPr lang="en-US" dirty="0"/>
              <a:t> </a:t>
            </a:r>
            <a:r>
              <a:rPr lang="en-US" dirty="0" err="1"/>
              <a:t>sonra</a:t>
            </a:r>
            <a:r>
              <a:rPr lang="en-US" dirty="0"/>
              <a:t> </a:t>
            </a:r>
            <a:r>
              <a:rPr lang="en-US" dirty="0" err="1"/>
              <a:t>kurulan</a:t>
            </a:r>
            <a:r>
              <a:rPr lang="en-US" dirty="0"/>
              <a:t> </a:t>
            </a:r>
            <a:r>
              <a:rPr lang="en-US" dirty="0" err="1"/>
              <a:t>Yugoslavya</a:t>
            </a:r>
            <a:r>
              <a:rPr lang="en-US" dirty="0"/>
              <a:t>, </a:t>
            </a:r>
            <a:r>
              <a:rPr lang="en-US" dirty="0" err="1"/>
              <a:t>İngiltere’nin</a:t>
            </a:r>
            <a:r>
              <a:rPr lang="en-US" dirty="0"/>
              <a:t> </a:t>
            </a:r>
            <a:r>
              <a:rPr lang="en-US" dirty="0" err="1"/>
              <a:t>politik</a:t>
            </a:r>
            <a:r>
              <a:rPr lang="en-US" dirty="0"/>
              <a:t> </a:t>
            </a:r>
            <a:r>
              <a:rPr lang="en-US" dirty="0" err="1"/>
              <a:t>desteğini</a:t>
            </a:r>
            <a:r>
              <a:rPr lang="en-US" dirty="0"/>
              <a:t> </a:t>
            </a:r>
            <a:r>
              <a:rPr lang="en-US" dirty="0" err="1"/>
              <a:t>almıştır</a:t>
            </a:r>
            <a:r>
              <a:rPr lang="en-US" dirty="0"/>
              <a:t>. </a:t>
            </a:r>
            <a:r>
              <a:rPr lang="en-US" dirty="0" err="1"/>
              <a:t>Savaş</a:t>
            </a:r>
            <a:r>
              <a:rPr lang="en-US" dirty="0"/>
              <a:t> </a:t>
            </a:r>
            <a:r>
              <a:rPr lang="en-US" dirty="0" err="1"/>
              <a:t>sırasında</a:t>
            </a:r>
            <a:r>
              <a:rPr lang="en-US" dirty="0"/>
              <a:t> </a:t>
            </a:r>
            <a:r>
              <a:rPr lang="en-US" dirty="0" err="1"/>
              <a:t>Balkanlarda</a:t>
            </a:r>
            <a:r>
              <a:rPr lang="en-US" dirty="0"/>
              <a:t> </a:t>
            </a:r>
            <a:r>
              <a:rPr lang="en-US" dirty="0" err="1"/>
              <a:t>Habsburglar</a:t>
            </a:r>
            <a:r>
              <a:rPr lang="en-US" dirty="0"/>
              <a:t>, </a:t>
            </a:r>
            <a:r>
              <a:rPr lang="en-US" dirty="0" err="1"/>
              <a:t>Osmanlı</a:t>
            </a:r>
            <a:r>
              <a:rPr lang="en-US" dirty="0"/>
              <a:t> </a:t>
            </a:r>
            <a:r>
              <a:rPr lang="en-US" dirty="0" err="1"/>
              <a:t>İmparatorluğu</a:t>
            </a:r>
            <a:r>
              <a:rPr lang="en-US" dirty="0"/>
              <a:t> </a:t>
            </a:r>
            <a:r>
              <a:rPr lang="en-US" dirty="0" err="1"/>
              <a:t>ve</a:t>
            </a:r>
            <a:r>
              <a:rPr lang="en-US" dirty="0"/>
              <a:t> </a:t>
            </a:r>
            <a:r>
              <a:rPr lang="en-US" dirty="0" err="1"/>
              <a:t>Bulgaristan</a:t>
            </a:r>
            <a:r>
              <a:rPr lang="en-US" dirty="0"/>
              <a:t> </a:t>
            </a:r>
            <a:r>
              <a:rPr lang="en-US" dirty="0" err="1"/>
              <a:t>kaybeden</a:t>
            </a:r>
            <a:r>
              <a:rPr lang="en-US" dirty="0"/>
              <a:t>; </a:t>
            </a:r>
            <a:r>
              <a:rPr lang="en-US" dirty="0" err="1"/>
              <a:t>Sırplar</a:t>
            </a:r>
            <a:r>
              <a:rPr lang="en-US" dirty="0"/>
              <a:t> </a:t>
            </a:r>
            <a:r>
              <a:rPr lang="en-US" dirty="0" err="1"/>
              <a:t>ve</a:t>
            </a:r>
            <a:r>
              <a:rPr lang="en-US" dirty="0"/>
              <a:t> </a:t>
            </a:r>
            <a:r>
              <a:rPr lang="en-US" dirty="0" err="1"/>
              <a:t>Yunanlılar</a:t>
            </a:r>
            <a:r>
              <a:rPr lang="en-US" dirty="0"/>
              <a:t> </a:t>
            </a:r>
            <a:r>
              <a:rPr lang="en-US" dirty="0" err="1"/>
              <a:t>ise</a:t>
            </a:r>
            <a:r>
              <a:rPr lang="en-US" dirty="0"/>
              <a:t> </a:t>
            </a:r>
            <a:r>
              <a:rPr lang="en-US" dirty="0" err="1"/>
              <a:t>kazanan</a:t>
            </a:r>
            <a:r>
              <a:rPr lang="en-US" dirty="0"/>
              <a:t> </a:t>
            </a:r>
            <a:r>
              <a:rPr lang="en-US" dirty="0" err="1"/>
              <a:t>tarafta</a:t>
            </a:r>
            <a:r>
              <a:rPr lang="en-US" dirty="0"/>
              <a:t> </a:t>
            </a:r>
            <a:r>
              <a:rPr lang="en-US" dirty="0" err="1"/>
              <a:t>yer</a:t>
            </a:r>
            <a:r>
              <a:rPr lang="en-US" dirty="0"/>
              <a:t> </a:t>
            </a:r>
            <a:r>
              <a:rPr lang="en-US" dirty="0" err="1"/>
              <a:t>almışlardır</a:t>
            </a:r>
            <a:r>
              <a:rPr lang="en-US" dirty="0"/>
              <a:t>. </a:t>
            </a:r>
            <a:r>
              <a:rPr lang="en-US" dirty="0" err="1"/>
              <a:t>Ödüllendirilme</a:t>
            </a:r>
            <a:r>
              <a:rPr lang="en-US" dirty="0"/>
              <a:t> </a:t>
            </a:r>
            <a:r>
              <a:rPr lang="en-US" dirty="0" err="1"/>
              <a:t>ise</a:t>
            </a:r>
            <a:r>
              <a:rPr lang="en-US" dirty="0"/>
              <a:t> </a:t>
            </a:r>
            <a:r>
              <a:rPr lang="en-US" dirty="0" err="1"/>
              <a:t>Sırplar</a:t>
            </a:r>
            <a:r>
              <a:rPr lang="en-US" dirty="0"/>
              <a:t> </a:t>
            </a:r>
            <a:r>
              <a:rPr lang="en-US" dirty="0" err="1"/>
              <a:t>ve</a:t>
            </a:r>
            <a:r>
              <a:rPr lang="en-US" dirty="0"/>
              <a:t> </a:t>
            </a:r>
            <a:r>
              <a:rPr lang="en-US" dirty="0" err="1"/>
              <a:t>Yunanlılara</a:t>
            </a:r>
            <a:r>
              <a:rPr lang="en-US" dirty="0"/>
              <a:t> </a:t>
            </a:r>
            <a:r>
              <a:rPr lang="en-US" dirty="0" err="1"/>
              <a:t>oldukça</a:t>
            </a:r>
            <a:r>
              <a:rPr lang="en-US" dirty="0"/>
              <a:t> </a:t>
            </a:r>
            <a:r>
              <a:rPr lang="en-US" dirty="0" err="1"/>
              <a:t>genişleyen</a:t>
            </a:r>
            <a:r>
              <a:rPr lang="en-US" dirty="0"/>
              <a:t> </a:t>
            </a:r>
            <a:r>
              <a:rPr lang="en-US" dirty="0" err="1"/>
              <a:t>topraklar</a:t>
            </a:r>
            <a:r>
              <a:rPr lang="en-US" dirty="0"/>
              <a:t> </a:t>
            </a:r>
            <a:r>
              <a:rPr lang="en-US" dirty="0" err="1"/>
              <a:t>şeklinde</a:t>
            </a:r>
            <a:r>
              <a:rPr lang="en-US" dirty="0"/>
              <a:t> </a:t>
            </a:r>
            <a:r>
              <a:rPr lang="en-US" dirty="0" err="1"/>
              <a:t>olurken</a:t>
            </a:r>
            <a:r>
              <a:rPr lang="en-US" dirty="0"/>
              <a:t>, </a:t>
            </a:r>
            <a:r>
              <a:rPr lang="en-US" dirty="0" err="1"/>
              <a:t>Osmanlı</a:t>
            </a:r>
            <a:r>
              <a:rPr lang="en-US" dirty="0"/>
              <a:t> </a:t>
            </a:r>
            <a:r>
              <a:rPr lang="en-US" dirty="0" err="1"/>
              <a:t>yerine</a:t>
            </a:r>
            <a:r>
              <a:rPr lang="en-US" dirty="0"/>
              <a:t> </a:t>
            </a:r>
            <a:r>
              <a:rPr lang="en-US" dirty="0" err="1"/>
              <a:t>kurulan</a:t>
            </a:r>
            <a:r>
              <a:rPr lang="en-US" dirty="0"/>
              <a:t> </a:t>
            </a:r>
            <a:r>
              <a:rPr lang="en-US" dirty="0" err="1"/>
              <a:t>Türkiye</a:t>
            </a:r>
            <a:r>
              <a:rPr lang="en-US" dirty="0"/>
              <a:t>, </a:t>
            </a:r>
            <a:r>
              <a:rPr lang="en-US" dirty="0" err="1"/>
              <a:t>Edirne’ye</a:t>
            </a:r>
            <a:r>
              <a:rPr lang="en-US" dirty="0"/>
              <a:t> </a:t>
            </a:r>
            <a:r>
              <a:rPr lang="en-US" dirty="0" err="1"/>
              <a:t>kadar</a:t>
            </a:r>
            <a:r>
              <a:rPr lang="en-US" dirty="0"/>
              <a:t> </a:t>
            </a:r>
            <a:r>
              <a:rPr lang="en-US" dirty="0" err="1"/>
              <a:t>olan</a:t>
            </a:r>
            <a:r>
              <a:rPr lang="en-US" dirty="0"/>
              <a:t> </a:t>
            </a:r>
            <a:r>
              <a:rPr lang="en-US" dirty="0" err="1"/>
              <a:t>topraklarını</a:t>
            </a:r>
            <a:r>
              <a:rPr lang="en-US" dirty="0"/>
              <a:t> </a:t>
            </a:r>
            <a:r>
              <a:rPr lang="en-US" dirty="0" err="1"/>
              <a:t>kaybetmiş</a:t>
            </a:r>
            <a:r>
              <a:rPr lang="en-US" dirty="0"/>
              <a:t>, </a:t>
            </a:r>
            <a:r>
              <a:rPr lang="en-US" dirty="0" err="1"/>
              <a:t>Bulgaristan</a:t>
            </a:r>
            <a:r>
              <a:rPr lang="en-US" dirty="0"/>
              <a:t> da hem </a:t>
            </a:r>
            <a:r>
              <a:rPr lang="en-US" dirty="0" err="1"/>
              <a:t>Makedonya’dan</a:t>
            </a:r>
            <a:r>
              <a:rPr lang="en-US" dirty="0"/>
              <a:t> </a:t>
            </a:r>
            <a:r>
              <a:rPr lang="en-US" dirty="0" err="1"/>
              <a:t>çekilmiş</a:t>
            </a:r>
            <a:r>
              <a:rPr lang="en-US" dirty="0"/>
              <a:t> hem de </a:t>
            </a:r>
            <a:r>
              <a:rPr lang="en-US" dirty="0" err="1"/>
              <a:t>Ege</a:t>
            </a:r>
            <a:r>
              <a:rPr lang="en-US" dirty="0"/>
              <a:t> </a:t>
            </a:r>
            <a:r>
              <a:rPr lang="en-US" dirty="0" err="1"/>
              <a:t>Denizi’ne</a:t>
            </a:r>
            <a:r>
              <a:rPr lang="en-US" dirty="0"/>
              <a:t> </a:t>
            </a:r>
            <a:r>
              <a:rPr lang="en-US" dirty="0" err="1"/>
              <a:t>çıkışını</a:t>
            </a:r>
            <a:r>
              <a:rPr lang="en-US" dirty="0"/>
              <a:t> </a:t>
            </a:r>
            <a:r>
              <a:rPr lang="en-US" dirty="0" err="1"/>
              <a:t>kaybetmişti</a:t>
            </a:r>
            <a:r>
              <a:rPr lang="en-US" dirty="0"/>
              <a:t>. Bu </a:t>
            </a:r>
            <a:r>
              <a:rPr lang="en-US" dirty="0" err="1"/>
              <a:t>aşamada</a:t>
            </a:r>
            <a:r>
              <a:rPr lang="en-US" dirty="0"/>
              <a:t>, </a:t>
            </a:r>
            <a:r>
              <a:rPr lang="en-US" dirty="0" err="1"/>
              <a:t>özellikle</a:t>
            </a:r>
            <a:r>
              <a:rPr lang="en-US" dirty="0"/>
              <a:t> </a:t>
            </a:r>
            <a:r>
              <a:rPr lang="en-US" dirty="0" err="1"/>
              <a:t>Sırpların</a:t>
            </a:r>
            <a:r>
              <a:rPr lang="en-US" dirty="0"/>
              <a:t> </a:t>
            </a:r>
            <a:r>
              <a:rPr lang="en-US" dirty="0" err="1"/>
              <a:t>öncülüğünde</a:t>
            </a:r>
            <a:r>
              <a:rPr lang="en-US" dirty="0"/>
              <a:t> </a:t>
            </a:r>
            <a:r>
              <a:rPr lang="en-US" dirty="0" err="1"/>
              <a:t>Balkanlarda</a:t>
            </a:r>
            <a:r>
              <a:rPr lang="en-US" dirty="0"/>
              <a:t> </a:t>
            </a:r>
            <a:r>
              <a:rPr lang="en-US" dirty="0" err="1"/>
              <a:t>güç</a:t>
            </a:r>
            <a:r>
              <a:rPr lang="en-US" dirty="0"/>
              <a:t> </a:t>
            </a:r>
            <a:r>
              <a:rPr lang="en-US" dirty="0" err="1"/>
              <a:t>boşluğu</a:t>
            </a:r>
            <a:r>
              <a:rPr lang="en-US" dirty="0"/>
              <a:t>, </a:t>
            </a:r>
            <a:r>
              <a:rPr lang="en-US" dirty="0" err="1"/>
              <a:t>Sırp-Hırvat</a:t>
            </a:r>
            <a:r>
              <a:rPr lang="en-US" dirty="0"/>
              <a:t> </a:t>
            </a:r>
            <a:r>
              <a:rPr lang="en-US" dirty="0" err="1"/>
              <a:t>ve</a:t>
            </a:r>
            <a:r>
              <a:rPr lang="en-US" dirty="0"/>
              <a:t> </a:t>
            </a:r>
            <a:r>
              <a:rPr lang="en-US" dirty="0" err="1"/>
              <a:t>Sloven</a:t>
            </a:r>
            <a:r>
              <a:rPr lang="en-US" dirty="0"/>
              <a:t> </a:t>
            </a:r>
            <a:r>
              <a:rPr lang="en-US" dirty="0" err="1"/>
              <a:t>Krallığı</a:t>
            </a:r>
            <a:r>
              <a:rPr lang="en-US" dirty="0"/>
              <a:t> </a:t>
            </a:r>
            <a:r>
              <a:rPr lang="en-US" dirty="0" err="1"/>
              <a:t>olarak</a:t>
            </a:r>
            <a:r>
              <a:rPr lang="en-US" dirty="0"/>
              <a:t> </a:t>
            </a:r>
            <a:r>
              <a:rPr lang="en-US" dirty="0" err="1"/>
              <a:t>doldurulmuş</a:t>
            </a:r>
            <a:r>
              <a:rPr lang="en-US" dirty="0"/>
              <a:t> </a:t>
            </a:r>
            <a:r>
              <a:rPr lang="en-US" dirty="0" err="1"/>
              <a:t>ve</a:t>
            </a:r>
            <a:r>
              <a:rPr lang="en-US" dirty="0"/>
              <a:t> </a:t>
            </a:r>
            <a:r>
              <a:rPr lang="en-US" dirty="0" err="1"/>
              <a:t>yeni</a:t>
            </a:r>
            <a:r>
              <a:rPr lang="en-US" dirty="0"/>
              <a:t> </a:t>
            </a:r>
            <a:r>
              <a:rPr lang="en-US" dirty="0" err="1"/>
              <a:t>devlet</a:t>
            </a:r>
            <a:r>
              <a:rPr lang="en-US" dirty="0"/>
              <a:t>, </a:t>
            </a:r>
            <a:r>
              <a:rPr lang="en-US" dirty="0" err="1"/>
              <a:t>dönemin</a:t>
            </a:r>
            <a:r>
              <a:rPr lang="en-US" dirty="0"/>
              <a:t> </a:t>
            </a:r>
            <a:r>
              <a:rPr lang="en-US" dirty="0" err="1"/>
              <a:t>büyük</a:t>
            </a:r>
            <a:r>
              <a:rPr lang="en-US" dirty="0"/>
              <a:t> </a:t>
            </a:r>
            <a:r>
              <a:rPr lang="en-US" dirty="0" err="1"/>
              <a:t>güçleri</a:t>
            </a:r>
            <a:r>
              <a:rPr lang="en-US" dirty="0"/>
              <a:t> </a:t>
            </a:r>
            <a:r>
              <a:rPr lang="en-US" dirty="0" err="1"/>
              <a:t>İngiltere</a:t>
            </a:r>
            <a:r>
              <a:rPr lang="en-US" dirty="0"/>
              <a:t> </a:t>
            </a:r>
            <a:r>
              <a:rPr lang="en-US" dirty="0" err="1"/>
              <a:t>ve</a:t>
            </a:r>
            <a:r>
              <a:rPr lang="en-US" dirty="0"/>
              <a:t> </a:t>
            </a:r>
            <a:r>
              <a:rPr lang="en-US" dirty="0" err="1"/>
              <a:t>Fransa’nın</a:t>
            </a:r>
            <a:r>
              <a:rPr lang="en-US" dirty="0"/>
              <a:t> tam </a:t>
            </a:r>
            <a:r>
              <a:rPr lang="en-US" dirty="0" err="1"/>
              <a:t>desteğini</a:t>
            </a:r>
            <a:r>
              <a:rPr lang="en-US" dirty="0"/>
              <a:t> </a:t>
            </a:r>
            <a:r>
              <a:rPr lang="en-US" dirty="0" err="1"/>
              <a:t>almıştı</a:t>
            </a:r>
            <a:r>
              <a:rPr lang="en-US" dirty="0"/>
              <a:t>. </a:t>
            </a:r>
            <a:endParaRPr lang="tr-TR" dirty="0" smtClean="0"/>
          </a:p>
          <a:p>
            <a:pPr marL="0" indent="0" algn="just">
              <a:buNone/>
            </a:pPr>
            <a:r>
              <a:rPr lang="en-US" dirty="0" err="1"/>
              <a:t>Kosova’da</a:t>
            </a:r>
            <a:r>
              <a:rPr lang="en-US" dirty="0"/>
              <a:t> </a:t>
            </a:r>
            <a:r>
              <a:rPr lang="en-US" dirty="0" err="1"/>
              <a:t>ise</a:t>
            </a:r>
            <a:r>
              <a:rPr lang="en-US" dirty="0"/>
              <a:t> </a:t>
            </a:r>
            <a:r>
              <a:rPr lang="en-US" dirty="0" err="1"/>
              <a:t>İngiltere’nin</a:t>
            </a:r>
            <a:r>
              <a:rPr lang="en-US" dirty="0"/>
              <a:t>, </a:t>
            </a:r>
            <a:r>
              <a:rPr lang="en-US" dirty="0" err="1"/>
              <a:t>yeni</a:t>
            </a:r>
            <a:r>
              <a:rPr lang="en-US" dirty="0"/>
              <a:t> </a:t>
            </a:r>
            <a:r>
              <a:rPr lang="en-US" dirty="0" err="1"/>
              <a:t>kurulan</a:t>
            </a:r>
            <a:r>
              <a:rPr lang="en-US" dirty="0"/>
              <a:t> </a:t>
            </a:r>
            <a:r>
              <a:rPr lang="en-US" dirty="0" err="1"/>
              <a:t>devlete</a:t>
            </a:r>
            <a:r>
              <a:rPr lang="en-US" dirty="0"/>
              <a:t> tam </a:t>
            </a:r>
            <a:r>
              <a:rPr lang="en-US" dirty="0" err="1"/>
              <a:t>desteği</a:t>
            </a:r>
            <a:r>
              <a:rPr lang="en-US" dirty="0"/>
              <a:t> </a:t>
            </a:r>
            <a:r>
              <a:rPr lang="en-US" dirty="0" err="1"/>
              <a:t>görülmektedir</a:t>
            </a:r>
            <a:r>
              <a:rPr lang="en-US" dirty="0"/>
              <a:t>. </a:t>
            </a:r>
            <a:r>
              <a:rPr lang="en-US" dirty="0" err="1"/>
              <a:t>Bağımsızlık</a:t>
            </a:r>
            <a:r>
              <a:rPr lang="en-US" dirty="0"/>
              <a:t> </a:t>
            </a:r>
            <a:r>
              <a:rPr lang="en-US" dirty="0" err="1"/>
              <a:t>aşamasında</a:t>
            </a:r>
            <a:r>
              <a:rPr lang="en-US" dirty="0"/>
              <a:t> </a:t>
            </a:r>
            <a:r>
              <a:rPr lang="en-US" dirty="0" err="1">
                <a:solidFill>
                  <a:srgbClr val="C00000"/>
                </a:solidFill>
              </a:rPr>
              <a:t>Sırbistan’ın</a:t>
            </a:r>
            <a:r>
              <a:rPr lang="en-US" dirty="0">
                <a:solidFill>
                  <a:srgbClr val="C00000"/>
                </a:solidFill>
              </a:rPr>
              <a:t> </a:t>
            </a:r>
            <a:r>
              <a:rPr lang="en-US" dirty="0" err="1">
                <a:solidFill>
                  <a:srgbClr val="C00000"/>
                </a:solidFill>
              </a:rPr>
              <a:t>saldırılarına</a:t>
            </a:r>
            <a:r>
              <a:rPr lang="en-US" dirty="0">
                <a:solidFill>
                  <a:srgbClr val="C00000"/>
                </a:solidFill>
              </a:rPr>
              <a:t> NATO </a:t>
            </a:r>
            <a:r>
              <a:rPr lang="en-US" dirty="0" err="1">
                <a:solidFill>
                  <a:srgbClr val="C00000"/>
                </a:solidFill>
              </a:rPr>
              <a:t>müdahalesi</a:t>
            </a:r>
            <a:r>
              <a:rPr lang="en-US" dirty="0">
                <a:solidFill>
                  <a:srgbClr val="C00000"/>
                </a:solidFill>
              </a:rPr>
              <a:t>, </a:t>
            </a:r>
            <a:r>
              <a:rPr lang="en-US" dirty="0" err="1">
                <a:solidFill>
                  <a:srgbClr val="C00000"/>
                </a:solidFill>
              </a:rPr>
              <a:t>en</a:t>
            </a:r>
            <a:r>
              <a:rPr lang="en-US" dirty="0">
                <a:solidFill>
                  <a:srgbClr val="C00000"/>
                </a:solidFill>
              </a:rPr>
              <a:t> </a:t>
            </a:r>
            <a:r>
              <a:rPr lang="en-US" dirty="0" err="1">
                <a:solidFill>
                  <a:srgbClr val="C00000"/>
                </a:solidFill>
              </a:rPr>
              <a:t>fazla</a:t>
            </a:r>
            <a:r>
              <a:rPr lang="en-US" dirty="0">
                <a:solidFill>
                  <a:srgbClr val="C00000"/>
                </a:solidFill>
              </a:rPr>
              <a:t> </a:t>
            </a:r>
            <a:r>
              <a:rPr lang="en-US" dirty="0" err="1">
                <a:solidFill>
                  <a:srgbClr val="C00000"/>
                </a:solidFill>
              </a:rPr>
              <a:t>İngiltere’den</a:t>
            </a:r>
            <a:r>
              <a:rPr lang="en-US" dirty="0">
                <a:solidFill>
                  <a:srgbClr val="C00000"/>
                </a:solidFill>
              </a:rPr>
              <a:t> </a:t>
            </a:r>
            <a:r>
              <a:rPr lang="en-US" dirty="0" err="1">
                <a:solidFill>
                  <a:srgbClr val="C00000"/>
                </a:solidFill>
              </a:rPr>
              <a:t>destek</a:t>
            </a:r>
            <a:r>
              <a:rPr lang="en-US" dirty="0">
                <a:solidFill>
                  <a:srgbClr val="C00000"/>
                </a:solidFill>
              </a:rPr>
              <a:t> </a:t>
            </a:r>
            <a:r>
              <a:rPr lang="en-US" dirty="0" err="1">
                <a:solidFill>
                  <a:srgbClr val="C00000"/>
                </a:solidFill>
              </a:rPr>
              <a:t>bulmuştur</a:t>
            </a:r>
            <a:r>
              <a:rPr lang="en-US" dirty="0">
                <a:solidFill>
                  <a:srgbClr val="C00000"/>
                </a:solidFill>
              </a:rPr>
              <a:t>. </a:t>
            </a:r>
            <a:r>
              <a:rPr lang="en-US" dirty="0" err="1">
                <a:solidFill>
                  <a:srgbClr val="C00000"/>
                </a:solidFill>
              </a:rPr>
              <a:t>İngiltere</a:t>
            </a:r>
            <a:r>
              <a:rPr lang="en-US" dirty="0">
                <a:solidFill>
                  <a:srgbClr val="C00000"/>
                </a:solidFill>
              </a:rPr>
              <a:t> </a:t>
            </a:r>
            <a:r>
              <a:rPr lang="en-US" dirty="0" err="1">
                <a:solidFill>
                  <a:srgbClr val="C00000"/>
                </a:solidFill>
              </a:rPr>
              <a:t>Savunma</a:t>
            </a:r>
            <a:r>
              <a:rPr lang="en-US" dirty="0">
                <a:solidFill>
                  <a:srgbClr val="C00000"/>
                </a:solidFill>
              </a:rPr>
              <a:t> </a:t>
            </a:r>
            <a:r>
              <a:rPr lang="en-US" dirty="0" err="1">
                <a:solidFill>
                  <a:srgbClr val="C00000"/>
                </a:solidFill>
              </a:rPr>
              <a:t>Bakanı</a:t>
            </a:r>
            <a:r>
              <a:rPr lang="en-US" dirty="0">
                <a:solidFill>
                  <a:srgbClr val="C00000"/>
                </a:solidFill>
              </a:rPr>
              <a:t> </a:t>
            </a:r>
            <a:r>
              <a:rPr lang="en-US" dirty="0" err="1">
                <a:solidFill>
                  <a:srgbClr val="C00000"/>
                </a:solidFill>
              </a:rPr>
              <a:t>uluslararası</a:t>
            </a:r>
            <a:r>
              <a:rPr lang="en-US" dirty="0">
                <a:solidFill>
                  <a:srgbClr val="C00000"/>
                </a:solidFill>
              </a:rPr>
              <a:t> </a:t>
            </a:r>
            <a:r>
              <a:rPr lang="en-US" dirty="0" err="1">
                <a:solidFill>
                  <a:srgbClr val="C00000"/>
                </a:solidFill>
              </a:rPr>
              <a:t>hukukta</a:t>
            </a:r>
            <a:r>
              <a:rPr lang="en-US" dirty="0">
                <a:solidFill>
                  <a:srgbClr val="C00000"/>
                </a:solidFill>
              </a:rPr>
              <a:t>, </a:t>
            </a:r>
            <a:r>
              <a:rPr lang="en-US" dirty="0" err="1">
                <a:solidFill>
                  <a:srgbClr val="C00000"/>
                </a:solidFill>
              </a:rPr>
              <a:t>ağır</a:t>
            </a:r>
            <a:r>
              <a:rPr lang="en-US" dirty="0">
                <a:solidFill>
                  <a:srgbClr val="C00000"/>
                </a:solidFill>
              </a:rPr>
              <a:t> </a:t>
            </a:r>
            <a:r>
              <a:rPr lang="en-US" dirty="0" err="1">
                <a:solidFill>
                  <a:srgbClr val="C00000"/>
                </a:solidFill>
              </a:rPr>
              <a:t>insani</a:t>
            </a:r>
            <a:r>
              <a:rPr lang="en-US" dirty="0">
                <a:solidFill>
                  <a:srgbClr val="C00000"/>
                </a:solidFill>
              </a:rPr>
              <a:t> </a:t>
            </a:r>
            <a:r>
              <a:rPr lang="en-US" dirty="0" err="1">
                <a:solidFill>
                  <a:srgbClr val="C00000"/>
                </a:solidFill>
              </a:rPr>
              <a:t>yıkımı</a:t>
            </a:r>
            <a:r>
              <a:rPr lang="en-US" dirty="0">
                <a:solidFill>
                  <a:srgbClr val="C00000"/>
                </a:solidFill>
              </a:rPr>
              <a:t> </a:t>
            </a:r>
            <a:r>
              <a:rPr lang="en-US" dirty="0" err="1">
                <a:solidFill>
                  <a:srgbClr val="C00000"/>
                </a:solidFill>
              </a:rPr>
              <a:t>önlemek</a:t>
            </a:r>
            <a:r>
              <a:rPr lang="en-US" dirty="0">
                <a:solidFill>
                  <a:srgbClr val="C00000"/>
                </a:solidFill>
              </a:rPr>
              <a:t> </a:t>
            </a:r>
            <a:r>
              <a:rPr lang="en-US" dirty="0" err="1">
                <a:solidFill>
                  <a:srgbClr val="C00000"/>
                </a:solidFill>
              </a:rPr>
              <a:t>gibi</a:t>
            </a:r>
            <a:r>
              <a:rPr lang="en-US" dirty="0">
                <a:solidFill>
                  <a:srgbClr val="C00000"/>
                </a:solidFill>
              </a:rPr>
              <a:t>, </a:t>
            </a:r>
            <a:r>
              <a:rPr lang="en-US" dirty="0" err="1">
                <a:solidFill>
                  <a:srgbClr val="C00000"/>
                </a:solidFill>
              </a:rPr>
              <a:t>istisnai</a:t>
            </a:r>
            <a:r>
              <a:rPr lang="en-US" dirty="0">
                <a:solidFill>
                  <a:srgbClr val="C00000"/>
                </a:solidFill>
              </a:rPr>
              <a:t> </a:t>
            </a:r>
            <a:r>
              <a:rPr lang="en-US" dirty="0" err="1">
                <a:solidFill>
                  <a:srgbClr val="C00000"/>
                </a:solidFill>
              </a:rPr>
              <a:t>durumlarda</a:t>
            </a:r>
            <a:r>
              <a:rPr lang="en-US" dirty="0">
                <a:solidFill>
                  <a:srgbClr val="C00000"/>
                </a:solidFill>
              </a:rPr>
              <a:t> </a:t>
            </a:r>
            <a:r>
              <a:rPr lang="en-US" dirty="0" err="1">
                <a:solidFill>
                  <a:srgbClr val="C00000"/>
                </a:solidFill>
              </a:rPr>
              <a:t>askeri</a:t>
            </a:r>
            <a:r>
              <a:rPr lang="en-US" dirty="0">
                <a:solidFill>
                  <a:srgbClr val="C00000"/>
                </a:solidFill>
              </a:rPr>
              <a:t> </a:t>
            </a:r>
            <a:r>
              <a:rPr lang="en-US" dirty="0" err="1">
                <a:solidFill>
                  <a:srgbClr val="C00000"/>
                </a:solidFill>
              </a:rPr>
              <a:t>müdahalelerin</a:t>
            </a:r>
            <a:r>
              <a:rPr lang="en-US" dirty="0">
                <a:solidFill>
                  <a:srgbClr val="C00000"/>
                </a:solidFill>
              </a:rPr>
              <a:t> </a:t>
            </a:r>
            <a:r>
              <a:rPr lang="en-US" dirty="0" err="1">
                <a:solidFill>
                  <a:srgbClr val="C00000"/>
                </a:solidFill>
              </a:rPr>
              <a:t>yapılabileceğini</a:t>
            </a:r>
            <a:r>
              <a:rPr lang="en-US" dirty="0">
                <a:solidFill>
                  <a:srgbClr val="C00000"/>
                </a:solidFill>
              </a:rPr>
              <a:t> </a:t>
            </a:r>
            <a:r>
              <a:rPr lang="en-US" dirty="0" err="1">
                <a:solidFill>
                  <a:srgbClr val="C00000"/>
                </a:solidFill>
              </a:rPr>
              <a:t>ve</a:t>
            </a:r>
            <a:r>
              <a:rPr lang="en-US" dirty="0">
                <a:solidFill>
                  <a:srgbClr val="C00000"/>
                </a:solidFill>
              </a:rPr>
              <a:t> </a:t>
            </a:r>
            <a:r>
              <a:rPr lang="en-US" dirty="0" err="1">
                <a:solidFill>
                  <a:srgbClr val="C00000"/>
                </a:solidFill>
              </a:rPr>
              <a:t>Kosova’ya</a:t>
            </a:r>
            <a:r>
              <a:rPr lang="en-US" dirty="0">
                <a:solidFill>
                  <a:srgbClr val="C00000"/>
                </a:solidFill>
              </a:rPr>
              <a:t> NATO </a:t>
            </a:r>
            <a:r>
              <a:rPr lang="en-US" dirty="0" err="1">
                <a:solidFill>
                  <a:srgbClr val="C00000"/>
                </a:solidFill>
              </a:rPr>
              <a:t>müdahalesinin</a:t>
            </a:r>
            <a:r>
              <a:rPr lang="en-US" dirty="0">
                <a:solidFill>
                  <a:srgbClr val="C00000"/>
                </a:solidFill>
              </a:rPr>
              <a:t> </a:t>
            </a:r>
            <a:r>
              <a:rPr lang="en-US" dirty="0" err="1">
                <a:solidFill>
                  <a:srgbClr val="C00000"/>
                </a:solidFill>
              </a:rPr>
              <a:t>hukuki</a:t>
            </a:r>
            <a:r>
              <a:rPr lang="en-US" dirty="0">
                <a:solidFill>
                  <a:srgbClr val="C00000"/>
                </a:solidFill>
              </a:rPr>
              <a:t> </a:t>
            </a:r>
            <a:r>
              <a:rPr lang="en-US" dirty="0" err="1">
                <a:solidFill>
                  <a:srgbClr val="C00000"/>
                </a:solidFill>
              </a:rPr>
              <a:t>temelinin</a:t>
            </a:r>
            <a:r>
              <a:rPr lang="en-US" dirty="0">
                <a:solidFill>
                  <a:srgbClr val="C00000"/>
                </a:solidFill>
              </a:rPr>
              <a:t> de </a:t>
            </a:r>
            <a:r>
              <a:rPr lang="en-US" dirty="0" err="1">
                <a:solidFill>
                  <a:srgbClr val="C00000"/>
                </a:solidFill>
              </a:rPr>
              <a:t>bu</a:t>
            </a:r>
            <a:r>
              <a:rPr lang="en-US" dirty="0">
                <a:solidFill>
                  <a:srgbClr val="C00000"/>
                </a:solidFill>
              </a:rPr>
              <a:t> </a:t>
            </a:r>
            <a:r>
              <a:rPr lang="en-US" dirty="0" err="1">
                <a:solidFill>
                  <a:srgbClr val="C00000"/>
                </a:solidFill>
              </a:rPr>
              <a:t>olduğunu</a:t>
            </a:r>
            <a:r>
              <a:rPr lang="en-US" dirty="0">
                <a:solidFill>
                  <a:srgbClr val="C00000"/>
                </a:solidFill>
              </a:rPr>
              <a:t> </a:t>
            </a:r>
            <a:r>
              <a:rPr lang="en-US" dirty="0" err="1" smtClean="0">
                <a:solidFill>
                  <a:srgbClr val="C00000"/>
                </a:solidFill>
              </a:rPr>
              <a:t>belirtmiştir</a:t>
            </a:r>
            <a:r>
              <a:rPr lang="en-US" dirty="0" smtClean="0"/>
              <a:t>. </a:t>
            </a:r>
            <a:r>
              <a:rPr lang="en-US" dirty="0" err="1"/>
              <a:t>BM’de</a:t>
            </a:r>
            <a:r>
              <a:rPr lang="en-US" dirty="0"/>
              <a:t> </a:t>
            </a:r>
            <a:r>
              <a:rPr lang="en-US" dirty="0" err="1"/>
              <a:t>resmi</a:t>
            </a:r>
            <a:r>
              <a:rPr lang="en-US" dirty="0"/>
              <a:t> </a:t>
            </a:r>
            <a:r>
              <a:rPr lang="en-US" dirty="0" err="1"/>
              <a:t>onayın</a:t>
            </a:r>
            <a:r>
              <a:rPr lang="en-US" dirty="0"/>
              <a:t> </a:t>
            </a:r>
            <a:r>
              <a:rPr lang="en-US" dirty="0" err="1"/>
              <a:t>alınamaması</a:t>
            </a:r>
            <a:r>
              <a:rPr lang="en-US" dirty="0"/>
              <a:t> </a:t>
            </a:r>
            <a:r>
              <a:rPr lang="en-US" dirty="0" err="1"/>
              <a:t>ve</a:t>
            </a:r>
            <a:r>
              <a:rPr lang="en-US" dirty="0"/>
              <a:t> </a:t>
            </a:r>
            <a:r>
              <a:rPr lang="en-US" dirty="0" err="1"/>
              <a:t>NATO’nun</a:t>
            </a:r>
            <a:r>
              <a:rPr lang="en-US" dirty="0"/>
              <a:t> </a:t>
            </a:r>
            <a:r>
              <a:rPr lang="en-US" dirty="0" err="1"/>
              <a:t>alan</a:t>
            </a:r>
            <a:r>
              <a:rPr lang="en-US" dirty="0"/>
              <a:t> </a:t>
            </a:r>
            <a:r>
              <a:rPr lang="en-US" dirty="0" err="1"/>
              <a:t>dışı</a:t>
            </a:r>
            <a:r>
              <a:rPr lang="en-US" dirty="0"/>
              <a:t> </a:t>
            </a:r>
            <a:r>
              <a:rPr lang="en-US" dirty="0" err="1"/>
              <a:t>olarak</a:t>
            </a:r>
            <a:r>
              <a:rPr lang="en-US" dirty="0"/>
              <a:t> </a:t>
            </a:r>
            <a:r>
              <a:rPr lang="en-US" dirty="0" err="1"/>
              <a:t>tabir</a:t>
            </a:r>
            <a:r>
              <a:rPr lang="en-US" dirty="0"/>
              <a:t> </a:t>
            </a:r>
            <a:r>
              <a:rPr lang="en-US" dirty="0" err="1"/>
              <a:t>ettiği</a:t>
            </a:r>
            <a:r>
              <a:rPr lang="en-US" dirty="0"/>
              <a:t> </a:t>
            </a:r>
            <a:r>
              <a:rPr lang="en-US" dirty="0" err="1"/>
              <a:t>bir</a:t>
            </a:r>
            <a:r>
              <a:rPr lang="en-US" dirty="0"/>
              <a:t> </a:t>
            </a:r>
            <a:r>
              <a:rPr lang="en-US" dirty="0" err="1"/>
              <a:t>bölgede</a:t>
            </a:r>
            <a:r>
              <a:rPr lang="en-US" dirty="0"/>
              <a:t> </a:t>
            </a:r>
            <a:r>
              <a:rPr lang="en-US" dirty="0" err="1"/>
              <a:t>gerçekleşen</a:t>
            </a:r>
            <a:r>
              <a:rPr lang="en-US" dirty="0"/>
              <a:t> </a:t>
            </a:r>
            <a:r>
              <a:rPr lang="en-US" dirty="0" err="1"/>
              <a:t>bu</a:t>
            </a:r>
            <a:r>
              <a:rPr lang="en-US" dirty="0"/>
              <a:t> </a:t>
            </a:r>
            <a:r>
              <a:rPr lang="en-US" dirty="0" err="1"/>
              <a:t>harekât</a:t>
            </a:r>
            <a:r>
              <a:rPr lang="en-US" dirty="0"/>
              <a:t>, </a:t>
            </a:r>
            <a:r>
              <a:rPr lang="en-US" dirty="0" err="1"/>
              <a:t>ABD’den</a:t>
            </a:r>
            <a:r>
              <a:rPr lang="en-US" dirty="0"/>
              <a:t> </a:t>
            </a:r>
            <a:r>
              <a:rPr lang="en-US" dirty="0" err="1"/>
              <a:t>sonra</a:t>
            </a:r>
            <a:r>
              <a:rPr lang="en-US" dirty="0"/>
              <a:t> </a:t>
            </a:r>
            <a:r>
              <a:rPr lang="en-US" dirty="0" err="1"/>
              <a:t>en</a:t>
            </a:r>
            <a:r>
              <a:rPr lang="en-US" dirty="0"/>
              <a:t> </a:t>
            </a:r>
            <a:r>
              <a:rPr lang="en-US" dirty="0" err="1"/>
              <a:t>fazla</a:t>
            </a:r>
            <a:r>
              <a:rPr lang="en-US" dirty="0"/>
              <a:t> </a:t>
            </a:r>
            <a:r>
              <a:rPr lang="en-US" dirty="0" err="1"/>
              <a:t>İngiliz</a:t>
            </a:r>
            <a:r>
              <a:rPr lang="en-US" dirty="0"/>
              <a:t> </a:t>
            </a:r>
            <a:r>
              <a:rPr lang="en-US" dirty="0" err="1"/>
              <a:t>politikacılar</a:t>
            </a:r>
            <a:r>
              <a:rPr lang="en-US" dirty="0"/>
              <a:t> </a:t>
            </a:r>
            <a:r>
              <a:rPr lang="en-US" dirty="0" err="1"/>
              <a:t>tarafından</a:t>
            </a:r>
            <a:r>
              <a:rPr lang="en-US" dirty="0"/>
              <a:t> </a:t>
            </a:r>
            <a:r>
              <a:rPr lang="en-US" dirty="0" err="1" smtClean="0"/>
              <a:t>savunulmuştur</a:t>
            </a:r>
            <a:r>
              <a:rPr lang="en-US" dirty="0" smtClean="0"/>
              <a:t>. </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41</a:t>
            </a:fld>
            <a:endParaRPr lang="en-US" dirty="0"/>
          </a:p>
        </p:txBody>
      </p:sp>
    </p:spTree>
    <p:extLst>
      <p:ext uri="{BB962C8B-B14F-4D97-AF65-F5344CB8AC3E}">
        <p14:creationId xmlns:p14="http://schemas.microsoft.com/office/powerpoint/2010/main" val="14277611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4740"/>
            <a:ext cx="9601200" cy="752030"/>
          </a:xfrm>
        </p:spPr>
        <p:txBody>
          <a:bodyPr/>
          <a:lstStyle/>
          <a:p>
            <a:r>
              <a:rPr lang="tr-TR" dirty="0" smtClean="0"/>
              <a:t>AFGANİSTAN</a:t>
            </a:r>
            <a:endParaRPr lang="en-US" dirty="0"/>
          </a:p>
        </p:txBody>
      </p:sp>
      <p:sp>
        <p:nvSpPr>
          <p:cNvPr id="3" name="Content Placeholder 2"/>
          <p:cNvSpPr>
            <a:spLocks noGrp="1"/>
          </p:cNvSpPr>
          <p:nvPr>
            <p:ph idx="1"/>
          </p:nvPr>
        </p:nvSpPr>
        <p:spPr>
          <a:xfrm>
            <a:off x="1371600" y="1076770"/>
            <a:ext cx="9601200" cy="4790630"/>
          </a:xfrm>
        </p:spPr>
        <p:txBody>
          <a:bodyPr>
            <a:normAutofit fontScale="92500" lnSpcReduction="10000"/>
          </a:bodyPr>
          <a:lstStyle/>
          <a:p>
            <a:pPr algn="just"/>
            <a:r>
              <a:rPr lang="en-US" dirty="0"/>
              <a:t>11 </a:t>
            </a:r>
            <a:r>
              <a:rPr lang="en-US" dirty="0" err="1"/>
              <a:t>Eylül</a:t>
            </a:r>
            <a:r>
              <a:rPr lang="en-US" dirty="0"/>
              <a:t> 2001 </a:t>
            </a:r>
            <a:r>
              <a:rPr lang="en-US" dirty="0" err="1"/>
              <a:t>terör</a:t>
            </a:r>
            <a:r>
              <a:rPr lang="en-US" dirty="0"/>
              <a:t> </a:t>
            </a:r>
            <a:r>
              <a:rPr lang="en-US" dirty="0" err="1"/>
              <a:t>saldırılarının</a:t>
            </a:r>
            <a:r>
              <a:rPr lang="en-US" dirty="0"/>
              <a:t> </a:t>
            </a:r>
            <a:r>
              <a:rPr lang="en-US" dirty="0" err="1"/>
              <a:t>kendine</a:t>
            </a:r>
            <a:r>
              <a:rPr lang="en-US" dirty="0"/>
              <a:t> </a:t>
            </a:r>
            <a:r>
              <a:rPr lang="en-US" dirty="0" err="1"/>
              <a:t>yapılmış</a:t>
            </a:r>
            <a:r>
              <a:rPr lang="en-US" dirty="0"/>
              <a:t> </a:t>
            </a:r>
            <a:r>
              <a:rPr lang="en-US" dirty="0" err="1"/>
              <a:t>bir</a:t>
            </a:r>
            <a:r>
              <a:rPr lang="en-US" dirty="0"/>
              <a:t> ‘</a:t>
            </a:r>
            <a:r>
              <a:rPr lang="en-US" dirty="0" err="1"/>
              <a:t>savaş</a:t>
            </a:r>
            <a:r>
              <a:rPr lang="en-US" dirty="0"/>
              <a:t> </a:t>
            </a:r>
            <a:r>
              <a:rPr lang="en-US" dirty="0" err="1"/>
              <a:t>ilanı</a:t>
            </a:r>
            <a:r>
              <a:rPr lang="en-US" dirty="0"/>
              <a:t>’ </a:t>
            </a:r>
            <a:r>
              <a:rPr lang="en-US" dirty="0" err="1"/>
              <a:t>kabul</a:t>
            </a:r>
            <a:r>
              <a:rPr lang="en-US" dirty="0"/>
              <a:t> </a:t>
            </a:r>
            <a:r>
              <a:rPr lang="en-US" dirty="0" err="1"/>
              <a:t>eden</a:t>
            </a:r>
            <a:r>
              <a:rPr lang="en-US" dirty="0"/>
              <a:t> ABD, </a:t>
            </a:r>
            <a:r>
              <a:rPr lang="en-US" dirty="0" err="1"/>
              <a:t>teröristlere</a:t>
            </a:r>
            <a:r>
              <a:rPr lang="en-US" dirty="0"/>
              <a:t> </a:t>
            </a:r>
            <a:r>
              <a:rPr lang="en-US" dirty="0" err="1"/>
              <a:t>savaş</a:t>
            </a:r>
            <a:r>
              <a:rPr lang="en-US" dirty="0"/>
              <a:t> </a:t>
            </a:r>
            <a:r>
              <a:rPr lang="en-US" dirty="0" err="1"/>
              <a:t>ilan</a:t>
            </a:r>
            <a:r>
              <a:rPr lang="en-US" dirty="0"/>
              <a:t> </a:t>
            </a:r>
            <a:r>
              <a:rPr lang="en-US" dirty="0" err="1"/>
              <a:t>ettiğini</a:t>
            </a:r>
            <a:r>
              <a:rPr lang="en-US" dirty="0"/>
              <a:t> </a:t>
            </a:r>
            <a:r>
              <a:rPr lang="en-US" dirty="0" err="1"/>
              <a:t>belirterek</a:t>
            </a:r>
            <a:r>
              <a:rPr lang="en-US" dirty="0"/>
              <a:t>, 7 </a:t>
            </a:r>
            <a:r>
              <a:rPr lang="en-US" dirty="0" err="1"/>
              <a:t>Ekim</a:t>
            </a:r>
            <a:r>
              <a:rPr lang="en-US" dirty="0"/>
              <a:t> 2001’de </a:t>
            </a:r>
            <a:r>
              <a:rPr lang="en-US" dirty="0" err="1"/>
              <a:t>İngiltere</a:t>
            </a:r>
            <a:r>
              <a:rPr lang="en-US" dirty="0"/>
              <a:t> </a:t>
            </a:r>
            <a:r>
              <a:rPr lang="en-US" dirty="0" err="1"/>
              <a:t>ile</a:t>
            </a:r>
            <a:r>
              <a:rPr lang="en-US" dirty="0"/>
              <a:t> </a:t>
            </a:r>
            <a:r>
              <a:rPr lang="en-US" dirty="0" err="1"/>
              <a:t>birlikte</a:t>
            </a:r>
            <a:r>
              <a:rPr lang="en-US" dirty="0"/>
              <a:t> “11 </a:t>
            </a:r>
            <a:r>
              <a:rPr lang="en-US" dirty="0" err="1"/>
              <a:t>Eylül’ün</a:t>
            </a:r>
            <a:r>
              <a:rPr lang="en-US" dirty="0"/>
              <a:t> </a:t>
            </a:r>
            <a:r>
              <a:rPr lang="en-US" dirty="0" err="1"/>
              <a:t>sebebi</a:t>
            </a:r>
            <a:r>
              <a:rPr lang="en-US" dirty="0"/>
              <a:t> </a:t>
            </a:r>
            <a:r>
              <a:rPr lang="en-US" dirty="0" err="1"/>
              <a:t>Usame</a:t>
            </a:r>
            <a:r>
              <a:rPr lang="en-US" dirty="0"/>
              <a:t> Bin </a:t>
            </a:r>
            <a:r>
              <a:rPr lang="en-US" dirty="0" err="1"/>
              <a:t>Ladin</a:t>
            </a:r>
            <a:r>
              <a:rPr lang="en-US" dirty="0"/>
              <a:t>, El </a:t>
            </a:r>
            <a:r>
              <a:rPr lang="en-US" dirty="0" err="1"/>
              <a:t>Kaide</a:t>
            </a:r>
            <a:r>
              <a:rPr lang="en-US" dirty="0"/>
              <a:t> </a:t>
            </a:r>
            <a:r>
              <a:rPr lang="en-US" dirty="0" err="1"/>
              <a:t>terör</a:t>
            </a:r>
            <a:r>
              <a:rPr lang="en-US" dirty="0"/>
              <a:t> </a:t>
            </a:r>
            <a:r>
              <a:rPr lang="en-US" dirty="0" err="1"/>
              <a:t>örgütü</a:t>
            </a:r>
            <a:r>
              <a:rPr lang="en-US" dirty="0"/>
              <a:t> </a:t>
            </a:r>
            <a:r>
              <a:rPr lang="en-US" dirty="0" err="1"/>
              <a:t>ve</a:t>
            </a:r>
            <a:r>
              <a:rPr lang="en-US" dirty="0"/>
              <a:t> Taliban </a:t>
            </a:r>
            <a:r>
              <a:rPr lang="en-US" dirty="0" err="1"/>
              <a:t>rejimi”ne</a:t>
            </a:r>
            <a:r>
              <a:rPr lang="en-US" dirty="0"/>
              <a:t> </a:t>
            </a:r>
            <a:r>
              <a:rPr lang="en-US" dirty="0" err="1"/>
              <a:t>karşı</a:t>
            </a:r>
            <a:r>
              <a:rPr lang="en-US" dirty="0"/>
              <a:t> </a:t>
            </a:r>
            <a:r>
              <a:rPr lang="en-US" dirty="0" err="1"/>
              <a:t>askeri</a:t>
            </a:r>
            <a:r>
              <a:rPr lang="en-US" dirty="0"/>
              <a:t> </a:t>
            </a:r>
            <a:r>
              <a:rPr lang="en-US" dirty="0" err="1"/>
              <a:t>operasyon</a:t>
            </a:r>
            <a:r>
              <a:rPr lang="en-US" dirty="0"/>
              <a:t> </a:t>
            </a:r>
            <a:r>
              <a:rPr lang="en-US" dirty="0" err="1"/>
              <a:t>başlattı</a:t>
            </a:r>
            <a:r>
              <a:rPr lang="en-US" dirty="0"/>
              <a:t>. </a:t>
            </a:r>
            <a:endParaRPr lang="tr-TR" dirty="0" smtClean="0"/>
          </a:p>
          <a:p>
            <a:pPr algn="just"/>
            <a:r>
              <a:rPr lang="en-US" dirty="0" err="1" smtClean="0"/>
              <a:t>Kısa</a:t>
            </a:r>
            <a:r>
              <a:rPr lang="en-US" dirty="0" smtClean="0"/>
              <a:t> </a:t>
            </a:r>
            <a:r>
              <a:rPr lang="en-US" dirty="0" err="1"/>
              <a:t>bir</a:t>
            </a:r>
            <a:r>
              <a:rPr lang="en-US" dirty="0"/>
              <a:t> </a:t>
            </a:r>
            <a:r>
              <a:rPr lang="en-US" dirty="0" err="1"/>
              <a:t>sürede</a:t>
            </a:r>
            <a:r>
              <a:rPr lang="en-US" dirty="0"/>
              <a:t> Taliban </a:t>
            </a:r>
            <a:r>
              <a:rPr lang="en-US" dirty="0" err="1"/>
              <a:t>rejimini</a:t>
            </a:r>
            <a:r>
              <a:rPr lang="en-US" dirty="0"/>
              <a:t> </a:t>
            </a:r>
            <a:r>
              <a:rPr lang="en-US" dirty="0" err="1"/>
              <a:t>yıkarak</a:t>
            </a:r>
            <a:r>
              <a:rPr lang="en-US" dirty="0"/>
              <a:t> </a:t>
            </a:r>
            <a:r>
              <a:rPr lang="en-US" dirty="0" err="1"/>
              <a:t>Afganistan’ı</a:t>
            </a:r>
            <a:r>
              <a:rPr lang="en-US" dirty="0"/>
              <a:t> </a:t>
            </a:r>
            <a:r>
              <a:rPr lang="en-US" dirty="0" err="1"/>
              <a:t>kontrol</a:t>
            </a:r>
            <a:r>
              <a:rPr lang="en-US" dirty="0"/>
              <a:t> </a:t>
            </a:r>
            <a:r>
              <a:rPr lang="en-US" dirty="0" err="1"/>
              <a:t>altına</a:t>
            </a:r>
            <a:r>
              <a:rPr lang="en-US" dirty="0"/>
              <a:t> </a:t>
            </a:r>
            <a:r>
              <a:rPr lang="en-US" dirty="0" err="1"/>
              <a:t>aldı</a:t>
            </a:r>
            <a:r>
              <a:rPr lang="en-US" dirty="0"/>
              <a:t>. </a:t>
            </a:r>
            <a:endParaRPr lang="tr-TR" dirty="0" smtClean="0"/>
          </a:p>
          <a:p>
            <a:pPr algn="just"/>
            <a:r>
              <a:rPr lang="en-US" dirty="0" err="1" smtClean="0"/>
              <a:t>ABD’nin</a:t>
            </a:r>
            <a:r>
              <a:rPr lang="en-US" dirty="0" smtClean="0"/>
              <a:t> </a:t>
            </a:r>
            <a:r>
              <a:rPr lang="en-US" dirty="0" err="1"/>
              <a:t>Afganistan’a</a:t>
            </a:r>
            <a:r>
              <a:rPr lang="en-US" dirty="0"/>
              <a:t> </a:t>
            </a:r>
            <a:r>
              <a:rPr lang="en-US" dirty="0" err="1"/>
              <a:t>yönelik</a:t>
            </a:r>
            <a:r>
              <a:rPr lang="en-US" dirty="0"/>
              <a:t> </a:t>
            </a:r>
            <a:r>
              <a:rPr lang="en-US" dirty="0" err="1"/>
              <a:t>müdahalesinin</a:t>
            </a:r>
            <a:r>
              <a:rPr lang="en-US" dirty="0"/>
              <a:t> </a:t>
            </a:r>
            <a:r>
              <a:rPr lang="en-US" dirty="0" err="1"/>
              <a:t>ABD’ye</a:t>
            </a:r>
            <a:r>
              <a:rPr lang="en-US" dirty="0"/>
              <a:t> </a:t>
            </a:r>
            <a:r>
              <a:rPr lang="en-US" dirty="0" err="1"/>
              <a:t>sağlayacağı</a:t>
            </a:r>
            <a:r>
              <a:rPr lang="en-US" dirty="0"/>
              <a:t> </a:t>
            </a:r>
            <a:r>
              <a:rPr lang="en-US" dirty="0" err="1"/>
              <a:t>stratejik</a:t>
            </a:r>
            <a:r>
              <a:rPr lang="en-US" dirty="0"/>
              <a:t> </a:t>
            </a:r>
            <a:r>
              <a:rPr lang="en-US" dirty="0" err="1"/>
              <a:t>üstünlüklerini</a:t>
            </a:r>
            <a:r>
              <a:rPr lang="en-US" dirty="0"/>
              <a:t> </a:t>
            </a:r>
            <a:r>
              <a:rPr lang="en-US" dirty="0" err="1"/>
              <a:t>maddeler</a:t>
            </a:r>
            <a:r>
              <a:rPr lang="en-US" dirty="0"/>
              <a:t> </a:t>
            </a:r>
            <a:r>
              <a:rPr lang="en-US" dirty="0" err="1"/>
              <a:t>halinde</a:t>
            </a:r>
            <a:r>
              <a:rPr lang="en-US" dirty="0"/>
              <a:t> </a:t>
            </a:r>
            <a:r>
              <a:rPr lang="en-US" dirty="0" err="1"/>
              <a:t>kısaca</a:t>
            </a:r>
            <a:r>
              <a:rPr lang="en-US" dirty="0"/>
              <a:t> </a:t>
            </a:r>
            <a:r>
              <a:rPr lang="en-US" dirty="0" err="1"/>
              <a:t>şöyle</a:t>
            </a:r>
            <a:r>
              <a:rPr lang="en-US" dirty="0"/>
              <a:t> </a:t>
            </a:r>
            <a:r>
              <a:rPr lang="en-US" dirty="0" err="1"/>
              <a:t>özetlemek</a:t>
            </a:r>
            <a:r>
              <a:rPr lang="en-US" dirty="0"/>
              <a:t> </a:t>
            </a:r>
            <a:r>
              <a:rPr lang="en-US" dirty="0" err="1"/>
              <a:t>mümkündür</a:t>
            </a:r>
            <a:r>
              <a:rPr lang="en-US" dirty="0"/>
              <a:t>: a) </a:t>
            </a:r>
            <a:r>
              <a:rPr lang="en-US" dirty="0" err="1"/>
              <a:t>Afganistan’ın</a:t>
            </a:r>
            <a:r>
              <a:rPr lang="en-US" dirty="0"/>
              <a:t> </a:t>
            </a:r>
            <a:r>
              <a:rPr lang="en-US" dirty="0" err="1"/>
              <a:t>stratejik</a:t>
            </a:r>
            <a:r>
              <a:rPr lang="en-US" dirty="0"/>
              <a:t> </a:t>
            </a:r>
            <a:r>
              <a:rPr lang="en-US" dirty="0" err="1"/>
              <a:t>avantajlarının</a:t>
            </a:r>
            <a:r>
              <a:rPr lang="en-US" dirty="0"/>
              <a:t> ABD </a:t>
            </a:r>
            <a:r>
              <a:rPr lang="en-US" dirty="0" err="1"/>
              <a:t>lehine</a:t>
            </a:r>
            <a:r>
              <a:rPr lang="en-US" dirty="0"/>
              <a:t> </a:t>
            </a:r>
            <a:r>
              <a:rPr lang="en-US" dirty="0" err="1"/>
              <a:t>kullanılması</a:t>
            </a:r>
            <a:r>
              <a:rPr lang="en-US" dirty="0"/>
              <a:t>. b) </a:t>
            </a:r>
            <a:r>
              <a:rPr lang="en-US" dirty="0" err="1"/>
              <a:t>Orta</a:t>
            </a:r>
            <a:r>
              <a:rPr lang="en-US" dirty="0"/>
              <a:t> </a:t>
            </a:r>
            <a:r>
              <a:rPr lang="en-US" dirty="0" err="1"/>
              <a:t>Asya</a:t>
            </a:r>
            <a:r>
              <a:rPr lang="en-US" dirty="0"/>
              <a:t> petrol </a:t>
            </a:r>
            <a:r>
              <a:rPr lang="en-US" dirty="0" err="1"/>
              <a:t>ve</a:t>
            </a:r>
            <a:r>
              <a:rPr lang="en-US" dirty="0"/>
              <a:t> </a:t>
            </a:r>
            <a:r>
              <a:rPr lang="en-US" dirty="0" err="1"/>
              <a:t>doğalgaz</a:t>
            </a:r>
            <a:r>
              <a:rPr lang="en-US" dirty="0"/>
              <a:t> </a:t>
            </a:r>
            <a:r>
              <a:rPr lang="en-US" dirty="0" err="1"/>
              <a:t>hatlarının</a:t>
            </a:r>
            <a:r>
              <a:rPr lang="en-US" dirty="0"/>
              <a:t> </a:t>
            </a:r>
            <a:r>
              <a:rPr lang="en-US" dirty="0" err="1"/>
              <a:t>kontrolünün</a:t>
            </a:r>
            <a:r>
              <a:rPr lang="en-US" dirty="0"/>
              <a:t> </a:t>
            </a:r>
            <a:r>
              <a:rPr lang="en-US" dirty="0" err="1"/>
              <a:t>ABD’nin</a:t>
            </a:r>
            <a:r>
              <a:rPr lang="en-US" dirty="0"/>
              <a:t> </a:t>
            </a:r>
            <a:r>
              <a:rPr lang="en-US" dirty="0" err="1"/>
              <a:t>eline</a:t>
            </a:r>
            <a:r>
              <a:rPr lang="en-US" dirty="0"/>
              <a:t> </a:t>
            </a:r>
            <a:r>
              <a:rPr lang="en-US" dirty="0" err="1"/>
              <a:t>geçmesi</a:t>
            </a:r>
            <a:r>
              <a:rPr lang="en-US" dirty="0"/>
              <a:t>. c) </a:t>
            </a:r>
            <a:r>
              <a:rPr lang="en-US" dirty="0" err="1"/>
              <a:t>İran’ın</a:t>
            </a:r>
            <a:r>
              <a:rPr lang="en-US" dirty="0"/>
              <a:t> </a:t>
            </a:r>
            <a:r>
              <a:rPr lang="en-US" dirty="0" err="1"/>
              <a:t>kuzeyden</a:t>
            </a:r>
            <a:r>
              <a:rPr lang="en-US" dirty="0"/>
              <a:t> </a:t>
            </a:r>
            <a:r>
              <a:rPr lang="en-US" dirty="0" err="1"/>
              <a:t>kuşatılması</a:t>
            </a:r>
            <a:r>
              <a:rPr lang="en-US" dirty="0"/>
              <a:t>. d) </a:t>
            </a:r>
            <a:r>
              <a:rPr lang="en-US" dirty="0" err="1"/>
              <a:t>Müstakbel</a:t>
            </a:r>
            <a:r>
              <a:rPr lang="en-US" dirty="0"/>
              <a:t> </a:t>
            </a:r>
            <a:r>
              <a:rPr lang="en-US" dirty="0" err="1"/>
              <a:t>güç</a:t>
            </a:r>
            <a:r>
              <a:rPr lang="en-US" dirty="0"/>
              <a:t> </a:t>
            </a:r>
            <a:r>
              <a:rPr lang="en-US" dirty="0" err="1"/>
              <a:t>Rusya</a:t>
            </a:r>
            <a:r>
              <a:rPr lang="en-US" dirty="0"/>
              <a:t>, </a:t>
            </a:r>
            <a:r>
              <a:rPr lang="en-US" dirty="0" err="1"/>
              <a:t>Çin</a:t>
            </a:r>
            <a:r>
              <a:rPr lang="en-US" dirty="0"/>
              <a:t> </a:t>
            </a:r>
            <a:r>
              <a:rPr lang="en-US" dirty="0" err="1"/>
              <a:t>ve</a:t>
            </a:r>
            <a:r>
              <a:rPr lang="en-US" dirty="0"/>
              <a:t> </a:t>
            </a:r>
            <a:r>
              <a:rPr lang="en-US" dirty="0" err="1"/>
              <a:t>Hindistan’ın</a:t>
            </a:r>
            <a:r>
              <a:rPr lang="en-US" dirty="0"/>
              <a:t> </a:t>
            </a:r>
            <a:r>
              <a:rPr lang="en-US" dirty="0" err="1"/>
              <a:t>kontrol</a:t>
            </a:r>
            <a:r>
              <a:rPr lang="en-US" dirty="0"/>
              <a:t> </a:t>
            </a:r>
            <a:r>
              <a:rPr lang="en-US" dirty="0" err="1"/>
              <a:t>altında</a:t>
            </a:r>
            <a:r>
              <a:rPr lang="en-US" dirty="0"/>
              <a:t> </a:t>
            </a:r>
            <a:r>
              <a:rPr lang="en-US" dirty="0" err="1"/>
              <a:t>tutulması</a:t>
            </a:r>
            <a:r>
              <a:rPr lang="en-US" dirty="0"/>
              <a:t>. e) </a:t>
            </a:r>
            <a:r>
              <a:rPr lang="en-US" dirty="0" err="1"/>
              <a:t>Başta</a:t>
            </a:r>
            <a:r>
              <a:rPr lang="en-US" dirty="0"/>
              <a:t> El </a:t>
            </a:r>
            <a:r>
              <a:rPr lang="en-US" dirty="0" err="1"/>
              <a:t>Kaide</a:t>
            </a:r>
            <a:r>
              <a:rPr lang="en-US" dirty="0"/>
              <a:t> </a:t>
            </a:r>
            <a:r>
              <a:rPr lang="en-US" dirty="0" err="1"/>
              <a:t>olmak</a:t>
            </a:r>
            <a:r>
              <a:rPr lang="en-US" dirty="0"/>
              <a:t> </a:t>
            </a:r>
            <a:r>
              <a:rPr lang="en-US" dirty="0" err="1"/>
              <a:t>üzere</a:t>
            </a:r>
            <a:r>
              <a:rPr lang="en-US" dirty="0"/>
              <a:t> </a:t>
            </a:r>
            <a:r>
              <a:rPr lang="en-US" dirty="0" err="1"/>
              <a:t>terör</a:t>
            </a:r>
            <a:r>
              <a:rPr lang="en-US" dirty="0"/>
              <a:t> </a:t>
            </a:r>
            <a:r>
              <a:rPr lang="en-US" dirty="0" err="1"/>
              <a:t>örgütlerinin</a:t>
            </a:r>
            <a:r>
              <a:rPr lang="en-US" dirty="0"/>
              <a:t> </a:t>
            </a:r>
            <a:r>
              <a:rPr lang="en-US" dirty="0" err="1"/>
              <a:t>çökertilmesi</a:t>
            </a:r>
            <a:r>
              <a:rPr lang="en-US" dirty="0"/>
              <a:t>. f) </a:t>
            </a:r>
            <a:r>
              <a:rPr lang="en-US" dirty="0" err="1"/>
              <a:t>Afganistan’da</a:t>
            </a:r>
            <a:r>
              <a:rPr lang="en-US" dirty="0"/>
              <a:t> </a:t>
            </a:r>
            <a:r>
              <a:rPr lang="en-US" dirty="0" err="1"/>
              <a:t>ekilen</a:t>
            </a:r>
            <a:r>
              <a:rPr lang="en-US" dirty="0"/>
              <a:t> </a:t>
            </a:r>
            <a:r>
              <a:rPr lang="en-US" dirty="0" err="1"/>
              <a:t>uyuşturucu</a:t>
            </a:r>
            <a:r>
              <a:rPr lang="en-US" dirty="0"/>
              <a:t> </a:t>
            </a:r>
            <a:r>
              <a:rPr lang="en-US" dirty="0" err="1"/>
              <a:t>alanlarının</a:t>
            </a:r>
            <a:r>
              <a:rPr lang="en-US" dirty="0"/>
              <a:t> </a:t>
            </a:r>
            <a:r>
              <a:rPr lang="en-US" dirty="0" err="1"/>
              <a:t>denetim</a:t>
            </a:r>
            <a:r>
              <a:rPr lang="en-US" dirty="0"/>
              <a:t> </a:t>
            </a:r>
            <a:r>
              <a:rPr lang="en-US" dirty="0" err="1"/>
              <a:t>altına</a:t>
            </a:r>
            <a:r>
              <a:rPr lang="en-US" dirty="0"/>
              <a:t> </a:t>
            </a:r>
            <a:r>
              <a:rPr lang="en-US" dirty="0" err="1"/>
              <a:t>alınması</a:t>
            </a:r>
            <a:r>
              <a:rPr lang="en-US" dirty="0"/>
              <a:t>. e) </a:t>
            </a:r>
            <a:r>
              <a:rPr lang="en-US" dirty="0" err="1"/>
              <a:t>Bağımsızlığını</a:t>
            </a:r>
            <a:r>
              <a:rPr lang="en-US" dirty="0"/>
              <a:t> </a:t>
            </a:r>
            <a:r>
              <a:rPr lang="en-US" dirty="0" err="1"/>
              <a:t>yeni</a:t>
            </a:r>
            <a:r>
              <a:rPr lang="en-US" dirty="0"/>
              <a:t> </a:t>
            </a:r>
            <a:r>
              <a:rPr lang="en-US" dirty="0" err="1"/>
              <a:t>kazanmış</a:t>
            </a:r>
            <a:r>
              <a:rPr lang="en-US" dirty="0"/>
              <a:t> </a:t>
            </a:r>
            <a:r>
              <a:rPr lang="en-US" dirty="0" err="1"/>
              <a:t>Orta</a:t>
            </a:r>
            <a:r>
              <a:rPr lang="en-US" dirty="0"/>
              <a:t> </a:t>
            </a:r>
            <a:r>
              <a:rPr lang="en-US" dirty="0" err="1"/>
              <a:t>Asya</a:t>
            </a:r>
            <a:r>
              <a:rPr lang="en-US" dirty="0"/>
              <a:t> </a:t>
            </a:r>
            <a:r>
              <a:rPr lang="en-US" dirty="0" err="1"/>
              <a:t>ülkelerinin</a:t>
            </a:r>
            <a:r>
              <a:rPr lang="en-US" dirty="0"/>
              <a:t> </a:t>
            </a:r>
            <a:r>
              <a:rPr lang="en-US" dirty="0" err="1"/>
              <a:t>kontrol</a:t>
            </a:r>
            <a:r>
              <a:rPr lang="en-US" dirty="0"/>
              <a:t> </a:t>
            </a:r>
            <a:r>
              <a:rPr lang="en-US" dirty="0" err="1"/>
              <a:t>edilmesi</a:t>
            </a:r>
            <a:r>
              <a:rPr lang="en-US" dirty="0"/>
              <a:t> </a:t>
            </a:r>
            <a:r>
              <a:rPr lang="en-US" dirty="0" err="1"/>
              <a:t>ve</a:t>
            </a:r>
            <a:r>
              <a:rPr lang="en-US" dirty="0"/>
              <a:t> </a:t>
            </a:r>
            <a:r>
              <a:rPr lang="en-US" dirty="0" err="1"/>
              <a:t>bunların</a:t>
            </a:r>
            <a:r>
              <a:rPr lang="en-US" dirty="0"/>
              <a:t> </a:t>
            </a:r>
            <a:r>
              <a:rPr lang="en-US" dirty="0" err="1"/>
              <a:t>İran’a</a:t>
            </a:r>
            <a:r>
              <a:rPr lang="en-US" dirty="0"/>
              <a:t> </a:t>
            </a:r>
            <a:r>
              <a:rPr lang="en-US" dirty="0" err="1"/>
              <a:t>ya</a:t>
            </a:r>
            <a:r>
              <a:rPr lang="en-US" dirty="0"/>
              <a:t> da </a:t>
            </a:r>
            <a:r>
              <a:rPr lang="en-US" dirty="0" err="1"/>
              <a:t>başka</a:t>
            </a:r>
            <a:r>
              <a:rPr lang="en-US" dirty="0"/>
              <a:t> </a:t>
            </a:r>
            <a:r>
              <a:rPr lang="en-US" dirty="0" err="1"/>
              <a:t>ülkelere</a:t>
            </a:r>
            <a:r>
              <a:rPr lang="en-US" dirty="0"/>
              <a:t> </a:t>
            </a:r>
            <a:r>
              <a:rPr lang="en-US" dirty="0" err="1"/>
              <a:t>kaymasının</a:t>
            </a:r>
            <a:r>
              <a:rPr lang="en-US" dirty="0"/>
              <a:t> </a:t>
            </a:r>
            <a:r>
              <a:rPr lang="en-US" dirty="0" err="1"/>
              <a:t>önlenmesi</a:t>
            </a:r>
            <a:r>
              <a:rPr lang="en-US" dirty="0"/>
              <a:t>. </a:t>
            </a:r>
            <a:endParaRPr lang="tr-TR" dirty="0" smtClean="0"/>
          </a:p>
          <a:p>
            <a:pPr algn="just"/>
            <a:r>
              <a:rPr lang="en-US" dirty="0" smtClean="0"/>
              <a:t>“</a:t>
            </a:r>
            <a:r>
              <a:rPr lang="en-US" dirty="0"/>
              <a:t>11 </a:t>
            </a:r>
            <a:r>
              <a:rPr lang="en-US" dirty="0" err="1"/>
              <a:t>Eylül</a:t>
            </a:r>
            <a:r>
              <a:rPr lang="en-US" dirty="0"/>
              <a:t> 2001 den </a:t>
            </a:r>
            <a:r>
              <a:rPr lang="en-US" dirty="0" err="1"/>
              <a:t>sonra</a:t>
            </a:r>
            <a:r>
              <a:rPr lang="en-US" dirty="0"/>
              <a:t> ABD </a:t>
            </a:r>
            <a:r>
              <a:rPr lang="en-US" dirty="0" smtClean="0"/>
              <a:t>“</a:t>
            </a:r>
            <a:r>
              <a:rPr lang="en-US" dirty="0"/>
              <a:t>11 </a:t>
            </a:r>
            <a:r>
              <a:rPr lang="en-US" dirty="0" err="1"/>
              <a:t>Eylül</a:t>
            </a:r>
            <a:r>
              <a:rPr lang="en-US" dirty="0"/>
              <a:t> 2001 den </a:t>
            </a:r>
            <a:r>
              <a:rPr lang="en-US" dirty="0" err="1"/>
              <a:t>sonra</a:t>
            </a:r>
            <a:r>
              <a:rPr lang="en-US" dirty="0"/>
              <a:t> ABD </a:t>
            </a:r>
            <a:r>
              <a:rPr lang="en-US" dirty="0" err="1"/>
              <a:t>Afganistan’a</a:t>
            </a:r>
            <a:r>
              <a:rPr lang="en-US" dirty="0"/>
              <a:t> </a:t>
            </a:r>
            <a:r>
              <a:rPr lang="en-US" dirty="0" err="1"/>
              <a:t>müdahale</a:t>
            </a:r>
            <a:r>
              <a:rPr lang="en-US" dirty="0"/>
              <a:t> </a:t>
            </a:r>
            <a:r>
              <a:rPr lang="en-US" dirty="0" err="1"/>
              <a:t>etmekle</a:t>
            </a:r>
            <a:r>
              <a:rPr lang="en-US" dirty="0"/>
              <a:t> </a:t>
            </a:r>
            <a:r>
              <a:rPr lang="en-US" dirty="0" err="1"/>
              <a:t>Rusların</a:t>
            </a:r>
            <a:r>
              <a:rPr lang="en-US" dirty="0"/>
              <a:t> </a:t>
            </a:r>
            <a:r>
              <a:rPr lang="en-US" dirty="0" err="1"/>
              <a:t>Tsentral’nya</a:t>
            </a:r>
            <a:r>
              <a:rPr lang="en-US" dirty="0"/>
              <a:t> </a:t>
            </a:r>
            <a:r>
              <a:rPr lang="en-US" dirty="0" err="1"/>
              <a:t>Aziya</a:t>
            </a:r>
            <a:r>
              <a:rPr lang="en-US" dirty="0"/>
              <a:t> (</a:t>
            </a:r>
            <a:r>
              <a:rPr lang="en-US" dirty="0" err="1"/>
              <a:t>Merkezi</a:t>
            </a:r>
            <a:r>
              <a:rPr lang="en-US" dirty="0"/>
              <a:t> </a:t>
            </a:r>
            <a:r>
              <a:rPr lang="en-US" dirty="0" err="1"/>
              <a:t>Asya</a:t>
            </a:r>
            <a:r>
              <a:rPr lang="en-US" dirty="0"/>
              <a:t>) </a:t>
            </a:r>
            <a:r>
              <a:rPr lang="en-US" dirty="0" err="1"/>
              <a:t>jeopolitik</a:t>
            </a:r>
            <a:r>
              <a:rPr lang="en-US" dirty="0"/>
              <a:t> </a:t>
            </a:r>
            <a:r>
              <a:rPr lang="en-US" dirty="0" err="1"/>
              <a:t>hâkimiyet</a:t>
            </a:r>
            <a:r>
              <a:rPr lang="en-US" dirty="0"/>
              <a:t> </a:t>
            </a:r>
            <a:r>
              <a:rPr lang="en-US" dirty="0" err="1"/>
              <a:t>alanı</a:t>
            </a:r>
            <a:r>
              <a:rPr lang="en-US" dirty="0"/>
              <a:t> </a:t>
            </a:r>
            <a:r>
              <a:rPr lang="en-US" dirty="0" err="1"/>
              <a:t>ile</a:t>
            </a:r>
            <a:r>
              <a:rPr lang="en-US" dirty="0"/>
              <a:t> </a:t>
            </a:r>
            <a:r>
              <a:rPr lang="en-US" dirty="0" err="1"/>
              <a:t>İngilizlerin</a:t>
            </a:r>
            <a:r>
              <a:rPr lang="en-US" dirty="0"/>
              <a:t> </a:t>
            </a:r>
            <a:r>
              <a:rPr lang="en-US" dirty="0" err="1"/>
              <a:t>denizlerden</a:t>
            </a:r>
            <a:r>
              <a:rPr lang="en-US" dirty="0"/>
              <a:t> </a:t>
            </a:r>
            <a:r>
              <a:rPr lang="en-US" dirty="0" err="1"/>
              <a:t>hâkimiyet</a:t>
            </a:r>
            <a:r>
              <a:rPr lang="en-US" dirty="0"/>
              <a:t> </a:t>
            </a:r>
            <a:r>
              <a:rPr lang="en-US" dirty="0" err="1"/>
              <a:t>kuşağının</a:t>
            </a:r>
            <a:r>
              <a:rPr lang="en-US" dirty="0"/>
              <a:t> </a:t>
            </a:r>
            <a:r>
              <a:rPr lang="en-US" dirty="0" err="1"/>
              <a:t>üstüne</a:t>
            </a:r>
            <a:r>
              <a:rPr lang="en-US" dirty="0"/>
              <a:t> </a:t>
            </a:r>
            <a:r>
              <a:rPr lang="en-US" dirty="0" err="1"/>
              <a:t>bina</a:t>
            </a:r>
            <a:r>
              <a:rPr lang="en-US" dirty="0"/>
              <a:t> </a:t>
            </a:r>
            <a:r>
              <a:rPr lang="en-US" dirty="0" err="1"/>
              <a:t>edilen</a:t>
            </a:r>
            <a:r>
              <a:rPr lang="en-US" dirty="0"/>
              <a:t> ABD </a:t>
            </a:r>
            <a:r>
              <a:rPr lang="en-US" dirty="0" err="1"/>
              <a:t>politikasının</a:t>
            </a:r>
            <a:r>
              <a:rPr lang="en-US" dirty="0"/>
              <a:t>, son </a:t>
            </a:r>
            <a:r>
              <a:rPr lang="en-US" dirty="0" err="1"/>
              <a:t>versiyonu</a:t>
            </a:r>
            <a:r>
              <a:rPr lang="en-US" dirty="0"/>
              <a:t> </a:t>
            </a:r>
            <a:r>
              <a:rPr lang="en-US" dirty="0" err="1"/>
              <a:t>Asya</a:t>
            </a:r>
            <a:r>
              <a:rPr lang="en-US" dirty="0"/>
              <a:t> </a:t>
            </a:r>
            <a:r>
              <a:rPr lang="en-US" dirty="0" err="1" smtClean="0"/>
              <a:t>kıtasının</a:t>
            </a:r>
            <a:r>
              <a:rPr lang="tr-TR" dirty="0" smtClean="0"/>
              <a:t> kalbine dalma </a:t>
            </a:r>
            <a:r>
              <a:rPr lang="en-US" dirty="0" smtClean="0"/>
              <a:t>ilk </a:t>
            </a:r>
            <a:r>
              <a:rPr lang="en-US" dirty="0" err="1"/>
              <a:t>yeri</a:t>
            </a:r>
            <a:r>
              <a:rPr lang="en-US" dirty="0"/>
              <a:t> </a:t>
            </a:r>
            <a:r>
              <a:rPr lang="en-US" dirty="0" err="1"/>
              <a:t>Afganistan</a:t>
            </a:r>
            <a:r>
              <a:rPr lang="en-US" dirty="0"/>
              <a:t> </a:t>
            </a:r>
            <a:r>
              <a:rPr lang="en-US" dirty="0" err="1"/>
              <a:t>olmuştur</a:t>
            </a:r>
            <a:r>
              <a:rPr lang="en-US" dirty="0" smtClean="0"/>
              <a:t>”.</a:t>
            </a:r>
            <a:endParaRPr lang="tr-TR"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42</a:t>
            </a:fld>
            <a:endParaRPr lang="en-US" dirty="0"/>
          </a:p>
        </p:txBody>
      </p:sp>
    </p:spTree>
    <p:extLst>
      <p:ext uri="{BB962C8B-B14F-4D97-AF65-F5344CB8AC3E}">
        <p14:creationId xmlns:p14="http://schemas.microsoft.com/office/powerpoint/2010/main" val="29317628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828" y="214114"/>
            <a:ext cx="9601200" cy="1016480"/>
          </a:xfrm>
        </p:spPr>
        <p:txBody>
          <a:bodyPr/>
          <a:lstStyle/>
          <a:p>
            <a:r>
              <a:rPr lang="tr-TR" dirty="0" smtClean="0"/>
              <a:t>AFGANİSTAN</a:t>
            </a:r>
            <a:endParaRPr lang="en-US" dirty="0"/>
          </a:p>
        </p:txBody>
      </p:sp>
      <p:sp>
        <p:nvSpPr>
          <p:cNvPr id="3" name="Content Placeholder 2"/>
          <p:cNvSpPr>
            <a:spLocks noGrp="1"/>
          </p:cNvSpPr>
          <p:nvPr>
            <p:ph idx="1"/>
          </p:nvPr>
        </p:nvSpPr>
        <p:spPr>
          <a:xfrm>
            <a:off x="1371600" y="1230594"/>
            <a:ext cx="9601200" cy="4636806"/>
          </a:xfrm>
        </p:spPr>
        <p:txBody>
          <a:bodyPr>
            <a:normAutofit fontScale="62500" lnSpcReduction="20000"/>
          </a:bodyPr>
          <a:lstStyle/>
          <a:p>
            <a:pPr algn="just"/>
            <a:r>
              <a:rPr lang="en-US" b="1" dirty="0" err="1"/>
              <a:t>Afganistan</a:t>
            </a:r>
            <a:r>
              <a:rPr lang="en-US" b="1" dirty="0"/>
              <a:t> </a:t>
            </a:r>
            <a:r>
              <a:rPr lang="en-US" b="1" dirty="0" err="1"/>
              <a:t>Savaşı</a:t>
            </a:r>
            <a:r>
              <a:rPr lang="en-US" dirty="0"/>
              <a:t>, 2001 </a:t>
            </a:r>
            <a:r>
              <a:rPr lang="en-US" dirty="0" err="1"/>
              <a:t>Ekim'inin</a:t>
            </a:r>
            <a:r>
              <a:rPr lang="en-US" dirty="0"/>
              <a:t> 7. </a:t>
            </a:r>
            <a:r>
              <a:rPr lang="en-US" dirty="0" err="1"/>
              <a:t>gününde</a:t>
            </a:r>
            <a:r>
              <a:rPr lang="en-US" dirty="0"/>
              <a:t> </a:t>
            </a:r>
            <a:r>
              <a:rPr lang="en-US" dirty="0" err="1"/>
              <a:t>başlamıştır</a:t>
            </a:r>
            <a:r>
              <a:rPr lang="en-US" dirty="0"/>
              <a:t>. </a:t>
            </a:r>
            <a:r>
              <a:rPr lang="en-US" dirty="0">
                <a:hlinkClick r:id="rId2" tooltip="Amerika Birleşik Devletleri"/>
              </a:rPr>
              <a:t>Amerika </a:t>
            </a:r>
            <a:r>
              <a:rPr lang="en-US" dirty="0" err="1">
                <a:hlinkClick r:id="rId2" tooltip="Amerika Birleşik Devletleri"/>
              </a:rPr>
              <a:t>Birleşik</a:t>
            </a:r>
            <a:r>
              <a:rPr lang="en-US" dirty="0">
                <a:hlinkClick r:id="rId2" tooltip="Amerika Birleşik Devletleri"/>
              </a:rPr>
              <a:t> </a:t>
            </a:r>
            <a:r>
              <a:rPr lang="en-US" dirty="0" err="1">
                <a:hlinkClick r:id="rId2" tooltip="Amerika Birleşik Devletleri"/>
              </a:rPr>
              <a:t>Devletleri</a:t>
            </a:r>
            <a:r>
              <a:rPr lang="en-US" dirty="0"/>
              <a:t> </a:t>
            </a:r>
            <a:r>
              <a:rPr lang="en-US" dirty="0" err="1"/>
              <a:t>tarafından</a:t>
            </a:r>
            <a:r>
              <a:rPr lang="en-US" dirty="0"/>
              <a:t> </a:t>
            </a:r>
            <a:r>
              <a:rPr lang="en-US" dirty="0">
                <a:hlinkClick r:id="rId3" tooltip="11 Eylül saldırıları"/>
              </a:rPr>
              <a:t>11 </a:t>
            </a:r>
            <a:r>
              <a:rPr lang="en-US" dirty="0" err="1">
                <a:hlinkClick r:id="rId3" tooltip="11 Eylül saldırıları"/>
              </a:rPr>
              <a:t>Eylül</a:t>
            </a:r>
            <a:r>
              <a:rPr lang="en-US" dirty="0">
                <a:hlinkClick r:id="rId3" tooltip="11 Eylül saldırıları"/>
              </a:rPr>
              <a:t> </a:t>
            </a:r>
            <a:r>
              <a:rPr lang="en-US" dirty="0" err="1">
                <a:hlinkClick r:id="rId3" tooltip="11 Eylül saldırıları"/>
              </a:rPr>
              <a:t>saldırıları</a:t>
            </a:r>
            <a:r>
              <a:rPr lang="en-US" dirty="0"/>
              <a:t> </a:t>
            </a:r>
            <a:r>
              <a:rPr lang="en-US" dirty="0" err="1"/>
              <a:t>gerekçesi</a:t>
            </a:r>
            <a:r>
              <a:rPr lang="en-US" dirty="0"/>
              <a:t> </a:t>
            </a:r>
            <a:r>
              <a:rPr lang="en-US" dirty="0" err="1"/>
              <a:t>ile</a:t>
            </a:r>
            <a:r>
              <a:rPr lang="en-US" dirty="0"/>
              <a:t> </a:t>
            </a:r>
            <a:r>
              <a:rPr lang="en-US" dirty="0" err="1"/>
              <a:t>yapılmıştır</a:t>
            </a:r>
            <a:r>
              <a:rPr lang="en-US" dirty="0"/>
              <a:t>. ABD </a:t>
            </a:r>
            <a:r>
              <a:rPr lang="en-US" dirty="0" err="1"/>
              <a:t>Başkanı</a:t>
            </a:r>
            <a:r>
              <a:rPr lang="en-US" dirty="0"/>
              <a:t> </a:t>
            </a:r>
            <a:r>
              <a:rPr lang="en-US" dirty="0">
                <a:hlinkClick r:id="rId4" tooltip="George W. Bush"/>
              </a:rPr>
              <a:t>George W. </a:t>
            </a:r>
            <a:r>
              <a:rPr lang="en-US" dirty="0" err="1">
                <a:hlinkClick r:id="rId4" tooltip="George W. Bush"/>
              </a:rPr>
              <a:t>Bush</a:t>
            </a:r>
            <a:r>
              <a:rPr lang="en-US" dirty="0" err="1"/>
              <a:t>'un</a:t>
            </a:r>
            <a:r>
              <a:rPr lang="en-US" dirty="0"/>
              <a:t> "</a:t>
            </a:r>
            <a:r>
              <a:rPr lang="en-US" dirty="0" err="1"/>
              <a:t>terörle</a:t>
            </a:r>
            <a:r>
              <a:rPr lang="en-US" dirty="0"/>
              <a:t> </a:t>
            </a:r>
            <a:r>
              <a:rPr lang="en-US" dirty="0" err="1"/>
              <a:t>mücadele</a:t>
            </a:r>
            <a:r>
              <a:rPr lang="en-US" dirty="0"/>
              <a:t>" </a:t>
            </a:r>
            <a:r>
              <a:rPr lang="en-US" dirty="0" err="1"/>
              <a:t>politikası</a:t>
            </a:r>
            <a:r>
              <a:rPr lang="en-US" dirty="0"/>
              <a:t> </a:t>
            </a:r>
            <a:r>
              <a:rPr lang="en-US" dirty="0" err="1"/>
              <a:t>kapsamında</a:t>
            </a:r>
            <a:r>
              <a:rPr lang="en-US" dirty="0"/>
              <a:t> </a:t>
            </a:r>
            <a:r>
              <a:rPr lang="en-US" dirty="0" err="1"/>
              <a:t>yaptığı</a:t>
            </a:r>
            <a:r>
              <a:rPr lang="en-US" dirty="0"/>
              <a:t> </a:t>
            </a:r>
            <a:r>
              <a:rPr lang="en-US" dirty="0" err="1"/>
              <a:t>bir</a:t>
            </a:r>
            <a:r>
              <a:rPr lang="en-US" dirty="0"/>
              <a:t> </a:t>
            </a:r>
            <a:r>
              <a:rPr lang="en-US" dirty="0" err="1"/>
              <a:t>savaştır</a:t>
            </a:r>
            <a:r>
              <a:rPr lang="en-US" dirty="0"/>
              <a:t>. </a:t>
            </a:r>
            <a:r>
              <a:rPr lang="en-US" dirty="0" err="1"/>
              <a:t>Harekât</a:t>
            </a:r>
            <a:r>
              <a:rPr lang="en-US" dirty="0"/>
              <a:t> </a:t>
            </a:r>
            <a:r>
              <a:rPr lang="en-US" dirty="0" err="1">
                <a:hlinkClick r:id="rId5" tooltip="Usame bin Ladin"/>
              </a:rPr>
              <a:t>Usame</a:t>
            </a:r>
            <a:r>
              <a:rPr lang="en-US" dirty="0">
                <a:hlinkClick r:id="rId5" tooltip="Usame bin Ladin"/>
              </a:rPr>
              <a:t> bin </a:t>
            </a:r>
            <a:r>
              <a:rPr lang="en-US" dirty="0" err="1">
                <a:hlinkClick r:id="rId5" tooltip="Usame bin Ladin"/>
              </a:rPr>
              <a:t>Ladin</a:t>
            </a:r>
            <a:r>
              <a:rPr lang="en-US" dirty="0" err="1"/>
              <a:t>'in</a:t>
            </a:r>
            <a:r>
              <a:rPr lang="en-US" dirty="0"/>
              <a:t> </a:t>
            </a:r>
            <a:r>
              <a:rPr lang="en-US" dirty="0" err="1"/>
              <a:t>yakalanmasına</a:t>
            </a:r>
            <a:r>
              <a:rPr lang="en-US" dirty="0"/>
              <a:t> </a:t>
            </a:r>
            <a:r>
              <a:rPr lang="en-US" dirty="0" err="1"/>
              <a:t>değin</a:t>
            </a:r>
            <a:r>
              <a:rPr lang="en-US" dirty="0"/>
              <a:t> </a:t>
            </a:r>
            <a:r>
              <a:rPr lang="en-US" dirty="0" err="1"/>
              <a:t>sürecekti</a:t>
            </a:r>
            <a:r>
              <a:rPr lang="en-US" dirty="0"/>
              <a:t>. </a:t>
            </a:r>
            <a:r>
              <a:rPr lang="en-US" dirty="0" err="1"/>
              <a:t>Aynı</a:t>
            </a:r>
            <a:r>
              <a:rPr lang="en-US" dirty="0"/>
              <a:t> </a:t>
            </a:r>
            <a:r>
              <a:rPr lang="en-US" dirty="0" err="1"/>
              <a:t>zamanda</a:t>
            </a:r>
            <a:r>
              <a:rPr lang="en-US" dirty="0"/>
              <a:t> </a:t>
            </a:r>
            <a:r>
              <a:rPr lang="en-US" dirty="0">
                <a:hlinkClick r:id="rId6" tooltip="Taliban"/>
              </a:rPr>
              <a:t>Taliban</a:t>
            </a:r>
            <a:r>
              <a:rPr lang="en-US" dirty="0"/>
              <a:t> </a:t>
            </a:r>
            <a:r>
              <a:rPr lang="en-US" dirty="0" err="1"/>
              <a:t>ve</a:t>
            </a:r>
            <a:r>
              <a:rPr lang="en-US" dirty="0"/>
              <a:t> </a:t>
            </a:r>
            <a:r>
              <a:rPr lang="en-US" dirty="0" err="1"/>
              <a:t>diğer</a:t>
            </a:r>
            <a:r>
              <a:rPr lang="en-US" dirty="0"/>
              <a:t> Taliban </a:t>
            </a:r>
            <a:r>
              <a:rPr lang="en-US" dirty="0" err="1"/>
              <a:t>yandaşı</a:t>
            </a:r>
            <a:r>
              <a:rPr lang="en-US" dirty="0"/>
              <a:t> </a:t>
            </a:r>
            <a:r>
              <a:rPr lang="en-US" dirty="0" err="1"/>
              <a:t>güçlerin</a:t>
            </a:r>
            <a:r>
              <a:rPr lang="en-US" dirty="0"/>
              <a:t> </a:t>
            </a:r>
            <a:r>
              <a:rPr lang="en-US" dirty="0" err="1"/>
              <a:t>ortadan</a:t>
            </a:r>
            <a:r>
              <a:rPr lang="en-US" dirty="0"/>
              <a:t> </a:t>
            </a:r>
            <a:r>
              <a:rPr lang="en-US" dirty="0" err="1"/>
              <a:t>kaldırılması</a:t>
            </a:r>
            <a:r>
              <a:rPr lang="en-US" dirty="0"/>
              <a:t> </a:t>
            </a:r>
            <a:r>
              <a:rPr lang="en-US" dirty="0" err="1"/>
              <a:t>ile</a:t>
            </a:r>
            <a:r>
              <a:rPr lang="en-US" dirty="0"/>
              <a:t> </a:t>
            </a:r>
            <a:r>
              <a:rPr lang="en-US" dirty="0" err="1"/>
              <a:t>harekât</a:t>
            </a:r>
            <a:r>
              <a:rPr lang="en-US" dirty="0"/>
              <a:t> </a:t>
            </a:r>
            <a:r>
              <a:rPr lang="en-US" dirty="0" err="1"/>
              <a:t>sona</a:t>
            </a:r>
            <a:r>
              <a:rPr lang="en-US" dirty="0"/>
              <a:t> </a:t>
            </a:r>
            <a:r>
              <a:rPr lang="en-US" dirty="0" err="1"/>
              <a:t>erecekti</a:t>
            </a:r>
            <a:r>
              <a:rPr lang="en-US" dirty="0"/>
              <a:t>. </a:t>
            </a:r>
            <a:r>
              <a:rPr lang="en-US" dirty="0" err="1"/>
              <a:t>Böylelikle</a:t>
            </a:r>
            <a:r>
              <a:rPr lang="en-US" dirty="0"/>
              <a:t> </a:t>
            </a:r>
            <a:r>
              <a:rPr lang="en-US" dirty="0" err="1"/>
              <a:t>Afganistan'da</a:t>
            </a:r>
            <a:r>
              <a:rPr lang="en-US" dirty="0"/>
              <a:t> </a:t>
            </a:r>
            <a:r>
              <a:rPr lang="en-US" dirty="0" err="1"/>
              <a:t>iç</a:t>
            </a:r>
            <a:r>
              <a:rPr lang="en-US" dirty="0"/>
              <a:t> </a:t>
            </a:r>
            <a:r>
              <a:rPr lang="en-US" dirty="0" err="1"/>
              <a:t>güvenlik</a:t>
            </a:r>
            <a:r>
              <a:rPr lang="en-US" dirty="0"/>
              <a:t> </a:t>
            </a:r>
            <a:r>
              <a:rPr lang="en-US" dirty="0" err="1"/>
              <a:t>sağlanmış</a:t>
            </a:r>
            <a:r>
              <a:rPr lang="en-US" dirty="0"/>
              <a:t> </a:t>
            </a:r>
            <a:r>
              <a:rPr lang="en-US" dirty="0" err="1"/>
              <a:t>olacaktı</a:t>
            </a:r>
            <a:r>
              <a:rPr lang="en-US" dirty="0"/>
              <a:t>.</a:t>
            </a:r>
          </a:p>
          <a:p>
            <a:pPr algn="just"/>
            <a:r>
              <a:rPr lang="en-US" b="1" dirty="0">
                <a:solidFill>
                  <a:srgbClr val="C00000"/>
                </a:solidFill>
              </a:rPr>
              <a:t>ABD </a:t>
            </a:r>
            <a:r>
              <a:rPr lang="en-US" b="1" dirty="0" err="1">
                <a:solidFill>
                  <a:srgbClr val="C00000"/>
                </a:solidFill>
              </a:rPr>
              <a:t>ve</a:t>
            </a:r>
            <a:r>
              <a:rPr lang="en-US" b="1" dirty="0">
                <a:solidFill>
                  <a:srgbClr val="C00000"/>
                </a:solidFill>
              </a:rPr>
              <a:t> </a:t>
            </a:r>
            <a:r>
              <a:rPr lang="en-US" b="1" dirty="0" err="1">
                <a:solidFill>
                  <a:srgbClr val="C00000"/>
                </a:solidFill>
                <a:hlinkClick r:id="rId7" tooltip="Birleşik Krallık"/>
              </a:rPr>
              <a:t>Birleşik</a:t>
            </a:r>
            <a:r>
              <a:rPr lang="en-US" b="1" dirty="0">
                <a:solidFill>
                  <a:srgbClr val="C00000"/>
                </a:solidFill>
                <a:hlinkClick r:id="rId7" tooltip="Birleşik Krallık"/>
              </a:rPr>
              <a:t> </a:t>
            </a:r>
            <a:r>
              <a:rPr lang="en-US" b="1" dirty="0" err="1">
                <a:solidFill>
                  <a:srgbClr val="C00000"/>
                </a:solidFill>
                <a:hlinkClick r:id="rId7" tooltip="Birleşik Krallık"/>
              </a:rPr>
              <a:t>Krallık</a:t>
            </a:r>
            <a:r>
              <a:rPr lang="en-US" b="1" dirty="0">
                <a:solidFill>
                  <a:srgbClr val="C00000"/>
                </a:solidFill>
              </a:rPr>
              <a:t> </a:t>
            </a:r>
            <a:r>
              <a:rPr lang="en-US" b="1" dirty="0" err="1">
                <a:solidFill>
                  <a:srgbClr val="C00000"/>
                </a:solidFill>
              </a:rPr>
              <a:t>önce</a:t>
            </a:r>
            <a:r>
              <a:rPr lang="en-US" b="1" dirty="0">
                <a:solidFill>
                  <a:srgbClr val="C00000"/>
                </a:solidFill>
              </a:rPr>
              <a:t> </a:t>
            </a:r>
            <a:r>
              <a:rPr lang="en-US" b="1" dirty="0" err="1">
                <a:solidFill>
                  <a:srgbClr val="C00000"/>
                </a:solidFill>
              </a:rPr>
              <a:t>hava</a:t>
            </a:r>
            <a:r>
              <a:rPr lang="en-US" b="1" dirty="0">
                <a:solidFill>
                  <a:srgbClr val="C00000"/>
                </a:solidFill>
              </a:rPr>
              <a:t> </a:t>
            </a:r>
            <a:r>
              <a:rPr lang="en-US" b="1" dirty="0" err="1">
                <a:solidFill>
                  <a:srgbClr val="C00000"/>
                </a:solidFill>
              </a:rPr>
              <a:t>bombardımanı</a:t>
            </a:r>
            <a:r>
              <a:rPr lang="en-US" b="1" dirty="0">
                <a:solidFill>
                  <a:srgbClr val="C00000"/>
                </a:solidFill>
              </a:rPr>
              <a:t> </a:t>
            </a:r>
            <a:r>
              <a:rPr lang="en-US" b="1" dirty="0" err="1">
                <a:solidFill>
                  <a:srgbClr val="C00000"/>
                </a:solidFill>
              </a:rPr>
              <a:t>daha</a:t>
            </a:r>
            <a:r>
              <a:rPr lang="en-US" b="1" dirty="0">
                <a:solidFill>
                  <a:srgbClr val="C00000"/>
                </a:solidFill>
              </a:rPr>
              <a:t> </a:t>
            </a:r>
            <a:r>
              <a:rPr lang="en-US" b="1" dirty="0" err="1">
                <a:solidFill>
                  <a:srgbClr val="C00000"/>
                </a:solidFill>
              </a:rPr>
              <a:t>sonra</a:t>
            </a:r>
            <a:r>
              <a:rPr lang="en-US" b="1" dirty="0">
                <a:solidFill>
                  <a:srgbClr val="C00000"/>
                </a:solidFill>
              </a:rPr>
              <a:t> da </a:t>
            </a:r>
            <a:r>
              <a:rPr lang="en-US" b="1" dirty="0" err="1">
                <a:solidFill>
                  <a:srgbClr val="C00000"/>
                </a:solidFill>
              </a:rPr>
              <a:t>takviye</a:t>
            </a:r>
            <a:r>
              <a:rPr lang="en-US" b="1" dirty="0">
                <a:solidFill>
                  <a:srgbClr val="C00000"/>
                </a:solidFill>
              </a:rPr>
              <a:t> </a:t>
            </a:r>
            <a:r>
              <a:rPr lang="en-US" b="1" dirty="0" err="1">
                <a:solidFill>
                  <a:srgbClr val="C00000"/>
                </a:solidFill>
              </a:rPr>
              <a:t>güçlerle</a:t>
            </a:r>
            <a:r>
              <a:rPr lang="en-US" b="1" dirty="0">
                <a:solidFill>
                  <a:srgbClr val="C00000"/>
                </a:solidFill>
              </a:rPr>
              <a:t> </a:t>
            </a:r>
            <a:r>
              <a:rPr lang="en-US" b="1" dirty="0" err="1">
                <a:solidFill>
                  <a:srgbClr val="C00000"/>
                </a:solidFill>
              </a:rPr>
              <a:t>beraber</a:t>
            </a:r>
            <a:r>
              <a:rPr lang="en-US" b="1" dirty="0">
                <a:solidFill>
                  <a:srgbClr val="C00000"/>
                </a:solidFill>
              </a:rPr>
              <a:t> </a:t>
            </a:r>
            <a:r>
              <a:rPr lang="en-US" b="1" dirty="0" err="1">
                <a:solidFill>
                  <a:srgbClr val="C00000"/>
                </a:solidFill>
              </a:rPr>
              <a:t>Afganistan'a</a:t>
            </a:r>
            <a:r>
              <a:rPr lang="en-US" b="1" dirty="0">
                <a:solidFill>
                  <a:srgbClr val="C00000"/>
                </a:solidFill>
              </a:rPr>
              <a:t> asker </a:t>
            </a:r>
            <a:r>
              <a:rPr lang="en-US" b="1" dirty="0" err="1">
                <a:solidFill>
                  <a:srgbClr val="C00000"/>
                </a:solidFill>
              </a:rPr>
              <a:t>indirdi</a:t>
            </a:r>
            <a:r>
              <a:rPr lang="en-US" b="1" dirty="0">
                <a:solidFill>
                  <a:srgbClr val="C00000"/>
                </a:solidFill>
              </a:rPr>
              <a:t>. 2002'de </a:t>
            </a:r>
            <a:r>
              <a:rPr lang="en-US" b="1" dirty="0" err="1">
                <a:solidFill>
                  <a:srgbClr val="C00000"/>
                </a:solidFill>
              </a:rPr>
              <a:t>Amerikan</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İngiliz</a:t>
            </a:r>
            <a:r>
              <a:rPr lang="en-US" b="1" dirty="0">
                <a:solidFill>
                  <a:srgbClr val="C00000"/>
                </a:solidFill>
              </a:rPr>
              <a:t> </a:t>
            </a:r>
            <a:r>
              <a:rPr lang="en-US" b="1" dirty="0" err="1">
                <a:solidFill>
                  <a:srgbClr val="C00000"/>
                </a:solidFill>
              </a:rPr>
              <a:t>askerleri</a:t>
            </a:r>
            <a:r>
              <a:rPr lang="en-US" b="1" dirty="0">
                <a:solidFill>
                  <a:srgbClr val="C00000"/>
                </a:solidFill>
              </a:rPr>
              <a:t> </a:t>
            </a:r>
            <a:r>
              <a:rPr lang="en-US" b="1" dirty="0" err="1">
                <a:solidFill>
                  <a:srgbClr val="C00000"/>
                </a:solidFill>
                <a:hlinkClick r:id="rId8" tooltip="Kuzey İttifakı"/>
              </a:rPr>
              <a:t>Kuzey</a:t>
            </a:r>
            <a:r>
              <a:rPr lang="en-US" b="1" dirty="0">
                <a:solidFill>
                  <a:srgbClr val="C00000"/>
                </a:solidFill>
                <a:hlinkClick r:id="rId8" tooltip="Kuzey İttifakı"/>
              </a:rPr>
              <a:t> </a:t>
            </a:r>
            <a:r>
              <a:rPr lang="en-US" b="1" dirty="0" err="1">
                <a:solidFill>
                  <a:srgbClr val="C00000"/>
                </a:solidFill>
                <a:hlinkClick r:id="rId8" tooltip="Kuzey İttifakı"/>
              </a:rPr>
              <a:t>İttifakı</a:t>
            </a:r>
            <a:r>
              <a:rPr lang="en-US" b="1" dirty="0">
                <a:solidFill>
                  <a:srgbClr val="C00000"/>
                </a:solidFill>
              </a:rPr>
              <a:t> </a:t>
            </a:r>
            <a:r>
              <a:rPr lang="en-US" b="1" dirty="0" err="1">
                <a:solidFill>
                  <a:srgbClr val="C00000"/>
                </a:solidFill>
              </a:rPr>
              <a:t>ile</a:t>
            </a:r>
            <a:r>
              <a:rPr lang="en-US" b="1" dirty="0">
                <a:solidFill>
                  <a:srgbClr val="C00000"/>
                </a:solidFill>
              </a:rPr>
              <a:t> </a:t>
            </a:r>
            <a:r>
              <a:rPr lang="en-US" b="1" dirty="0" err="1">
                <a:solidFill>
                  <a:srgbClr val="C00000"/>
                </a:solidFill>
              </a:rPr>
              <a:t>savaşa</a:t>
            </a:r>
            <a:r>
              <a:rPr lang="en-US" b="1" dirty="0">
                <a:solidFill>
                  <a:srgbClr val="C00000"/>
                </a:solidFill>
              </a:rPr>
              <a:t> </a:t>
            </a:r>
            <a:r>
              <a:rPr lang="en-US" b="1" dirty="0" err="1">
                <a:solidFill>
                  <a:srgbClr val="C00000"/>
                </a:solidFill>
              </a:rPr>
              <a:t>katıldı</a:t>
            </a:r>
            <a:r>
              <a:rPr lang="en-US" b="1" dirty="0">
                <a:solidFill>
                  <a:srgbClr val="C00000"/>
                </a:solidFill>
              </a:rPr>
              <a:t>. </a:t>
            </a:r>
            <a:r>
              <a:rPr lang="en-US" b="1" dirty="0" err="1">
                <a:solidFill>
                  <a:srgbClr val="C00000"/>
                </a:solidFill>
              </a:rPr>
              <a:t>Daha</a:t>
            </a:r>
            <a:r>
              <a:rPr lang="en-US" b="1" dirty="0">
                <a:solidFill>
                  <a:srgbClr val="C00000"/>
                </a:solidFill>
              </a:rPr>
              <a:t> </a:t>
            </a:r>
            <a:r>
              <a:rPr lang="en-US" b="1" dirty="0" err="1">
                <a:solidFill>
                  <a:srgbClr val="C00000"/>
                </a:solidFill>
              </a:rPr>
              <a:t>sonra</a:t>
            </a:r>
            <a:r>
              <a:rPr lang="en-US" b="1" dirty="0">
                <a:solidFill>
                  <a:srgbClr val="C00000"/>
                </a:solidFill>
              </a:rPr>
              <a:t> </a:t>
            </a:r>
            <a:r>
              <a:rPr lang="en-US" b="1" dirty="0" err="1">
                <a:solidFill>
                  <a:srgbClr val="C00000"/>
                </a:solidFill>
              </a:rPr>
              <a:t>gerginlikler</a:t>
            </a:r>
            <a:r>
              <a:rPr lang="en-US" b="1" dirty="0">
                <a:solidFill>
                  <a:srgbClr val="C00000"/>
                </a:solidFill>
              </a:rPr>
              <a:t> </a:t>
            </a:r>
            <a:r>
              <a:rPr lang="en-US" b="1" dirty="0" err="1">
                <a:solidFill>
                  <a:srgbClr val="C00000"/>
                </a:solidFill>
              </a:rPr>
              <a:t>üzerine</a:t>
            </a:r>
            <a:r>
              <a:rPr lang="en-US" b="1" dirty="0">
                <a:solidFill>
                  <a:srgbClr val="C00000"/>
                </a:solidFill>
              </a:rPr>
              <a:t> NATO </a:t>
            </a:r>
            <a:r>
              <a:rPr lang="en-US" b="1" dirty="0" err="1">
                <a:solidFill>
                  <a:srgbClr val="C00000"/>
                </a:solidFill>
              </a:rPr>
              <a:t>güçleri</a:t>
            </a:r>
            <a:r>
              <a:rPr lang="en-US" b="1" dirty="0">
                <a:solidFill>
                  <a:srgbClr val="C00000"/>
                </a:solidFill>
              </a:rPr>
              <a:t> (</a:t>
            </a:r>
            <a:r>
              <a:rPr lang="en-US" b="1" dirty="0" err="1">
                <a:solidFill>
                  <a:srgbClr val="C00000"/>
                </a:solidFill>
              </a:rPr>
              <a:t>Koalisyon</a:t>
            </a:r>
            <a:r>
              <a:rPr lang="en-US" b="1" dirty="0">
                <a:solidFill>
                  <a:srgbClr val="C00000"/>
                </a:solidFill>
              </a:rPr>
              <a:t> </a:t>
            </a:r>
            <a:r>
              <a:rPr lang="en-US" b="1" dirty="0" err="1">
                <a:solidFill>
                  <a:srgbClr val="C00000"/>
                </a:solidFill>
              </a:rPr>
              <a:t>güçleri</a:t>
            </a:r>
            <a:r>
              <a:rPr lang="en-US" b="1" dirty="0">
                <a:solidFill>
                  <a:srgbClr val="C00000"/>
                </a:solidFill>
              </a:rPr>
              <a:t>) </a:t>
            </a:r>
            <a:r>
              <a:rPr lang="en-US" b="1" dirty="0" err="1">
                <a:solidFill>
                  <a:srgbClr val="C00000"/>
                </a:solidFill>
              </a:rPr>
              <a:t>Afganistan'a</a:t>
            </a:r>
            <a:r>
              <a:rPr lang="en-US" b="1" dirty="0">
                <a:solidFill>
                  <a:srgbClr val="C00000"/>
                </a:solidFill>
              </a:rPr>
              <a:t> asker </a:t>
            </a:r>
            <a:r>
              <a:rPr lang="en-US" b="1" dirty="0" err="1">
                <a:solidFill>
                  <a:srgbClr val="C00000"/>
                </a:solidFill>
              </a:rPr>
              <a:t>indirdiler</a:t>
            </a:r>
            <a:r>
              <a:rPr lang="en-US" b="1" dirty="0">
                <a:solidFill>
                  <a:srgbClr val="C00000"/>
                </a:solidFill>
              </a:rPr>
              <a:t>. </a:t>
            </a:r>
            <a:r>
              <a:rPr lang="en-US" b="1" dirty="0" err="1">
                <a:solidFill>
                  <a:srgbClr val="C00000"/>
                </a:solidFill>
              </a:rPr>
              <a:t>Daha</a:t>
            </a:r>
            <a:r>
              <a:rPr lang="en-US" b="1" dirty="0">
                <a:solidFill>
                  <a:srgbClr val="C00000"/>
                </a:solidFill>
              </a:rPr>
              <a:t> </a:t>
            </a:r>
            <a:r>
              <a:rPr lang="en-US" b="1" dirty="0" err="1">
                <a:solidFill>
                  <a:srgbClr val="C00000"/>
                </a:solidFill>
              </a:rPr>
              <a:t>sonra</a:t>
            </a:r>
            <a:r>
              <a:rPr lang="en-US" b="1" dirty="0">
                <a:solidFill>
                  <a:srgbClr val="C00000"/>
                </a:solidFill>
              </a:rPr>
              <a:t> </a:t>
            </a:r>
            <a:r>
              <a:rPr lang="en-US" b="1" dirty="0" err="1">
                <a:solidFill>
                  <a:srgbClr val="C00000"/>
                </a:solidFill>
              </a:rPr>
              <a:t>Amerikan</a:t>
            </a:r>
            <a:r>
              <a:rPr lang="en-US" b="1" dirty="0">
                <a:solidFill>
                  <a:srgbClr val="C00000"/>
                </a:solidFill>
              </a:rPr>
              <a:t> </a:t>
            </a:r>
            <a:r>
              <a:rPr lang="en-US" b="1" dirty="0" err="1">
                <a:solidFill>
                  <a:srgbClr val="C00000"/>
                </a:solidFill>
              </a:rPr>
              <a:t>hükûmeti</a:t>
            </a:r>
            <a:r>
              <a:rPr lang="en-US" b="1" dirty="0">
                <a:solidFill>
                  <a:srgbClr val="C00000"/>
                </a:solidFill>
              </a:rPr>
              <a:t> </a:t>
            </a:r>
            <a:r>
              <a:rPr lang="en-US" b="1" dirty="0" err="1">
                <a:solidFill>
                  <a:srgbClr val="C00000"/>
                </a:solidFill>
              </a:rPr>
              <a:t>kalıcı</a:t>
            </a:r>
            <a:r>
              <a:rPr lang="en-US" b="1" dirty="0">
                <a:solidFill>
                  <a:srgbClr val="C00000"/>
                </a:solidFill>
              </a:rPr>
              <a:t> </a:t>
            </a:r>
            <a:r>
              <a:rPr lang="en-US" b="1" dirty="0" err="1">
                <a:solidFill>
                  <a:srgbClr val="C00000"/>
                </a:solidFill>
              </a:rPr>
              <a:t>barışı</a:t>
            </a:r>
            <a:r>
              <a:rPr lang="en-US" b="1" dirty="0">
                <a:solidFill>
                  <a:srgbClr val="C00000"/>
                </a:solidFill>
              </a:rPr>
              <a:t> </a:t>
            </a:r>
            <a:r>
              <a:rPr lang="en-US" b="1" dirty="0" err="1">
                <a:solidFill>
                  <a:srgbClr val="C00000"/>
                </a:solidFill>
              </a:rPr>
              <a:t>sağlamak</a:t>
            </a:r>
            <a:r>
              <a:rPr lang="en-US" b="1" dirty="0">
                <a:solidFill>
                  <a:srgbClr val="C00000"/>
                </a:solidFill>
              </a:rPr>
              <a:t> </a:t>
            </a:r>
            <a:r>
              <a:rPr lang="en-US" b="1" dirty="0" err="1">
                <a:solidFill>
                  <a:srgbClr val="C00000"/>
                </a:solidFill>
              </a:rPr>
              <a:t>amacı</a:t>
            </a:r>
            <a:r>
              <a:rPr lang="en-US" b="1" dirty="0">
                <a:solidFill>
                  <a:srgbClr val="C00000"/>
                </a:solidFill>
              </a:rPr>
              <a:t> </a:t>
            </a:r>
            <a:r>
              <a:rPr lang="en-US" b="1" dirty="0" err="1">
                <a:solidFill>
                  <a:srgbClr val="C00000"/>
                </a:solidFill>
              </a:rPr>
              <a:t>ile</a:t>
            </a:r>
            <a:r>
              <a:rPr lang="en-US" b="1" dirty="0">
                <a:solidFill>
                  <a:srgbClr val="C00000"/>
                </a:solidFill>
              </a:rPr>
              <a:t> </a:t>
            </a:r>
            <a:r>
              <a:rPr lang="en-US" b="1" dirty="0" err="1">
                <a:solidFill>
                  <a:srgbClr val="C00000"/>
                </a:solidFill>
              </a:rPr>
              <a:t>bölgede</a:t>
            </a:r>
            <a:r>
              <a:rPr lang="en-US" b="1" dirty="0">
                <a:solidFill>
                  <a:srgbClr val="C00000"/>
                </a:solidFill>
              </a:rPr>
              <a:t> asker </a:t>
            </a:r>
            <a:r>
              <a:rPr lang="en-US" b="1" dirty="0" err="1">
                <a:solidFill>
                  <a:srgbClr val="C00000"/>
                </a:solidFill>
              </a:rPr>
              <a:t>bulundurup</a:t>
            </a:r>
            <a:r>
              <a:rPr lang="en-US" b="1" dirty="0">
                <a:solidFill>
                  <a:srgbClr val="C00000"/>
                </a:solidFill>
              </a:rPr>
              <a:t> </a:t>
            </a:r>
            <a:r>
              <a:rPr lang="en-US" b="1" dirty="0" err="1">
                <a:solidFill>
                  <a:srgbClr val="C00000"/>
                </a:solidFill>
              </a:rPr>
              <a:t>varlıklarını</a:t>
            </a:r>
            <a:r>
              <a:rPr lang="en-US" b="1" dirty="0">
                <a:solidFill>
                  <a:srgbClr val="C00000"/>
                </a:solidFill>
              </a:rPr>
              <a:t> </a:t>
            </a:r>
            <a:r>
              <a:rPr lang="en-US" b="1" dirty="0" err="1">
                <a:solidFill>
                  <a:srgbClr val="C00000"/>
                </a:solidFill>
              </a:rPr>
              <a:t>hissettireceklerini</a:t>
            </a:r>
            <a:r>
              <a:rPr lang="en-US" b="1" dirty="0">
                <a:solidFill>
                  <a:srgbClr val="C00000"/>
                </a:solidFill>
              </a:rPr>
              <a:t> </a:t>
            </a:r>
            <a:r>
              <a:rPr lang="en-US" b="1" dirty="0" err="1">
                <a:solidFill>
                  <a:srgbClr val="C00000"/>
                </a:solidFill>
              </a:rPr>
              <a:t>açıkladı</a:t>
            </a:r>
            <a:r>
              <a:rPr lang="en-US" b="1" dirty="0">
                <a:solidFill>
                  <a:srgbClr val="C00000"/>
                </a:solidFill>
              </a:rPr>
              <a:t>.</a:t>
            </a:r>
          </a:p>
          <a:p>
            <a:pPr algn="just"/>
            <a:r>
              <a:rPr lang="en-US" dirty="0" err="1"/>
              <a:t>Başlangıçtaki</a:t>
            </a:r>
            <a:r>
              <a:rPr lang="en-US" dirty="0"/>
              <a:t> </a:t>
            </a:r>
            <a:r>
              <a:rPr lang="en-US" dirty="0" err="1"/>
              <a:t>atak</a:t>
            </a:r>
            <a:r>
              <a:rPr lang="en-US" dirty="0"/>
              <a:t> </a:t>
            </a:r>
            <a:r>
              <a:rPr lang="en-US" dirty="0" err="1"/>
              <a:t>Taliban'ı</a:t>
            </a:r>
            <a:r>
              <a:rPr lang="en-US" dirty="0"/>
              <a:t> </a:t>
            </a:r>
            <a:r>
              <a:rPr lang="en-US" dirty="0" err="1"/>
              <a:t>güçten</a:t>
            </a:r>
            <a:r>
              <a:rPr lang="en-US" dirty="0"/>
              <a:t> </a:t>
            </a:r>
            <a:r>
              <a:rPr lang="en-US" dirty="0" err="1"/>
              <a:t>düşürdü</a:t>
            </a:r>
            <a:r>
              <a:rPr lang="en-US" dirty="0"/>
              <a:t>, </a:t>
            </a:r>
            <a:r>
              <a:rPr lang="en-US" dirty="0" err="1"/>
              <a:t>fakat</a:t>
            </a:r>
            <a:r>
              <a:rPr lang="en-US" dirty="0"/>
              <a:t> Taliban </a:t>
            </a:r>
            <a:r>
              <a:rPr lang="en-US" dirty="0" err="1"/>
              <a:t>kuvvetleri</a:t>
            </a:r>
            <a:r>
              <a:rPr lang="en-US" dirty="0"/>
              <a:t> </a:t>
            </a:r>
            <a:r>
              <a:rPr lang="en-US" dirty="0" err="1"/>
              <a:t>yeniden</a:t>
            </a:r>
            <a:r>
              <a:rPr lang="en-US" dirty="0"/>
              <a:t> </a:t>
            </a:r>
            <a:r>
              <a:rPr lang="en-US" dirty="0" err="1" smtClean="0"/>
              <a:t>toparlandılar</a:t>
            </a:r>
            <a:r>
              <a:rPr lang="en-US" dirty="0" smtClean="0"/>
              <a:t>.</a:t>
            </a:r>
            <a:r>
              <a:rPr lang="en-US" dirty="0"/>
              <a:t> </a:t>
            </a:r>
            <a:r>
              <a:rPr lang="en-US" dirty="0" err="1"/>
              <a:t>Savaşın</a:t>
            </a:r>
            <a:r>
              <a:rPr lang="en-US" dirty="0"/>
              <a:t> </a:t>
            </a:r>
            <a:r>
              <a:rPr lang="en-US" dirty="0" err="1"/>
              <a:t>amacı</a:t>
            </a:r>
            <a:r>
              <a:rPr lang="en-US" dirty="0"/>
              <a:t> </a:t>
            </a:r>
            <a:r>
              <a:rPr lang="en-US" dirty="0" err="1"/>
              <a:t>olan</a:t>
            </a:r>
            <a:r>
              <a:rPr lang="en-US" dirty="0"/>
              <a:t> </a:t>
            </a:r>
            <a:r>
              <a:rPr lang="en-US" dirty="0">
                <a:hlinkClick r:id="rId9" tooltip="El-Kaide"/>
              </a:rPr>
              <a:t>El-</a:t>
            </a:r>
            <a:r>
              <a:rPr lang="en-US" dirty="0" err="1">
                <a:hlinkClick r:id="rId9" tooltip="El-Kaide"/>
              </a:rPr>
              <a:t>Kaide</a:t>
            </a:r>
            <a:r>
              <a:rPr lang="en-US" dirty="0" err="1"/>
              <a:t>'nin</a:t>
            </a:r>
            <a:r>
              <a:rPr lang="en-US" dirty="0"/>
              <a:t> </a:t>
            </a:r>
            <a:r>
              <a:rPr lang="en-US" dirty="0" err="1"/>
              <a:t>hareketlerini</a:t>
            </a:r>
            <a:r>
              <a:rPr lang="en-US" dirty="0"/>
              <a:t> </a:t>
            </a:r>
            <a:r>
              <a:rPr lang="en-US" dirty="0" err="1"/>
              <a:t>kısıtlamak</a:t>
            </a:r>
            <a:r>
              <a:rPr lang="en-US" dirty="0"/>
              <a:t>, tam </a:t>
            </a:r>
            <a:r>
              <a:rPr lang="en-US" dirty="0" err="1"/>
              <a:t>olarak</a:t>
            </a:r>
            <a:r>
              <a:rPr lang="en-US" dirty="0"/>
              <a:t> </a:t>
            </a:r>
            <a:r>
              <a:rPr lang="en-US" dirty="0" err="1"/>
              <a:t>başarıldı</a:t>
            </a:r>
            <a:r>
              <a:rPr lang="en-US" dirty="0"/>
              <a:t> </a:t>
            </a:r>
            <a:r>
              <a:rPr lang="en-US" dirty="0" err="1" smtClean="0"/>
              <a:t>denemez</a:t>
            </a:r>
            <a:r>
              <a:rPr lang="en-US" dirty="0" smtClean="0"/>
              <a:t>.</a:t>
            </a:r>
            <a:r>
              <a:rPr lang="en-US" dirty="0"/>
              <a:t> 2006'dan </a:t>
            </a:r>
            <a:r>
              <a:rPr lang="en-US" dirty="0" err="1"/>
              <a:t>bu</a:t>
            </a:r>
            <a:r>
              <a:rPr lang="en-US" dirty="0"/>
              <a:t> </a:t>
            </a:r>
            <a:r>
              <a:rPr lang="en-US" dirty="0" err="1"/>
              <a:t>yana</a:t>
            </a:r>
            <a:r>
              <a:rPr lang="en-US" dirty="0"/>
              <a:t> </a:t>
            </a:r>
            <a:r>
              <a:rPr lang="en-US" dirty="0" err="1"/>
              <a:t>artan</a:t>
            </a:r>
            <a:r>
              <a:rPr lang="en-US" dirty="0"/>
              <a:t> Taliban </a:t>
            </a:r>
            <a:r>
              <a:rPr lang="en-US" dirty="0" err="1"/>
              <a:t>kaynaklı</a:t>
            </a:r>
            <a:r>
              <a:rPr lang="en-US" dirty="0"/>
              <a:t> </a:t>
            </a:r>
            <a:r>
              <a:rPr lang="en-US" dirty="0" err="1"/>
              <a:t>isyancı</a:t>
            </a:r>
            <a:r>
              <a:rPr lang="en-US" dirty="0"/>
              <a:t> </a:t>
            </a:r>
            <a:r>
              <a:rPr lang="en-US" dirty="0" err="1"/>
              <a:t>hareketler</a:t>
            </a:r>
            <a:r>
              <a:rPr lang="en-US" dirty="0"/>
              <a:t>, </a:t>
            </a:r>
            <a:r>
              <a:rPr lang="en-US" dirty="0" err="1"/>
              <a:t>gelişen</a:t>
            </a:r>
            <a:r>
              <a:rPr lang="en-US" dirty="0"/>
              <a:t> </a:t>
            </a:r>
            <a:r>
              <a:rPr lang="en-US" dirty="0" err="1"/>
              <a:t>yasa</a:t>
            </a:r>
            <a:r>
              <a:rPr lang="en-US" dirty="0"/>
              <a:t> </a:t>
            </a:r>
            <a:r>
              <a:rPr lang="en-US" dirty="0" err="1"/>
              <a:t>dışı</a:t>
            </a:r>
            <a:r>
              <a:rPr lang="en-US" dirty="0"/>
              <a:t> </a:t>
            </a:r>
            <a:r>
              <a:rPr lang="en-US" dirty="0" err="1"/>
              <a:t>uyuşturucu</a:t>
            </a:r>
            <a:r>
              <a:rPr lang="en-US" dirty="0"/>
              <a:t> </a:t>
            </a:r>
            <a:r>
              <a:rPr lang="en-US" dirty="0" err="1"/>
              <a:t>üretimi</a:t>
            </a:r>
            <a:r>
              <a:rPr lang="en-US" dirty="0"/>
              <a:t> </a:t>
            </a:r>
            <a:r>
              <a:rPr lang="en-US" dirty="0" err="1"/>
              <a:t>ve</a:t>
            </a:r>
            <a:r>
              <a:rPr lang="en-US" dirty="0"/>
              <a:t> </a:t>
            </a:r>
            <a:r>
              <a:rPr lang="en-US" dirty="0" err="1"/>
              <a:t>zayıf</a:t>
            </a:r>
            <a:r>
              <a:rPr lang="en-US" dirty="0"/>
              <a:t> </a:t>
            </a:r>
            <a:r>
              <a:rPr lang="en-US" dirty="0" err="1"/>
              <a:t>yönetimin</a:t>
            </a:r>
            <a:r>
              <a:rPr lang="en-US" dirty="0"/>
              <a:t> </a:t>
            </a:r>
            <a:r>
              <a:rPr lang="en-US" dirty="0" err="1"/>
              <a:t>Kabil'in</a:t>
            </a:r>
            <a:r>
              <a:rPr lang="en-US" dirty="0"/>
              <a:t> </a:t>
            </a:r>
            <a:r>
              <a:rPr lang="en-US" dirty="0" err="1"/>
              <a:t>dışındaki</a:t>
            </a:r>
            <a:r>
              <a:rPr lang="en-US" dirty="0"/>
              <a:t> </a:t>
            </a:r>
            <a:r>
              <a:rPr lang="en-US" dirty="0" err="1"/>
              <a:t>kısıtlı</a:t>
            </a:r>
            <a:r>
              <a:rPr lang="en-US" dirty="0"/>
              <a:t> </a:t>
            </a:r>
            <a:r>
              <a:rPr lang="en-US" dirty="0" err="1"/>
              <a:t>kontrolü</a:t>
            </a:r>
            <a:r>
              <a:rPr lang="en-US" dirty="0"/>
              <a:t> </a:t>
            </a:r>
            <a:r>
              <a:rPr lang="en-US" dirty="0" err="1"/>
              <a:t>dolayısıyla</a:t>
            </a:r>
            <a:r>
              <a:rPr lang="en-US" dirty="0"/>
              <a:t> </a:t>
            </a:r>
            <a:r>
              <a:rPr lang="en-US" dirty="0" err="1"/>
              <a:t>Afganistan'ın</a:t>
            </a:r>
            <a:r>
              <a:rPr lang="en-US" dirty="0"/>
              <a:t> </a:t>
            </a:r>
            <a:r>
              <a:rPr lang="en-US" dirty="0" err="1"/>
              <a:t>istikrarı</a:t>
            </a:r>
            <a:r>
              <a:rPr lang="en-US" dirty="0"/>
              <a:t> </a:t>
            </a:r>
            <a:r>
              <a:rPr lang="en-US" dirty="0" err="1"/>
              <a:t>tehlikede</a:t>
            </a:r>
            <a:r>
              <a:rPr lang="en-US" dirty="0"/>
              <a:t> </a:t>
            </a:r>
            <a:r>
              <a:rPr lang="en-US" dirty="0" err="1" smtClean="0"/>
              <a:t>görülmektedir</a:t>
            </a:r>
            <a:r>
              <a:rPr lang="en-US" dirty="0" smtClean="0"/>
              <a:t>.</a:t>
            </a:r>
            <a:endParaRPr lang="en-US" dirty="0"/>
          </a:p>
          <a:p>
            <a:pPr algn="just"/>
            <a:r>
              <a:rPr lang="en-US" dirty="0"/>
              <a:t>27 </a:t>
            </a:r>
            <a:r>
              <a:rPr lang="en-US" dirty="0" err="1"/>
              <a:t>Mayıs</a:t>
            </a:r>
            <a:r>
              <a:rPr lang="en-US" dirty="0"/>
              <a:t> 2014 </a:t>
            </a:r>
            <a:r>
              <a:rPr lang="en-US" dirty="0" err="1"/>
              <a:t>tarihinde</a:t>
            </a:r>
            <a:r>
              <a:rPr lang="en-US" dirty="0"/>
              <a:t> </a:t>
            </a:r>
            <a:r>
              <a:rPr lang="en-US" dirty="0">
                <a:hlinkClick r:id="rId2" tooltip="Amerika Birleşik Devletleri"/>
              </a:rPr>
              <a:t>ABD</a:t>
            </a:r>
            <a:r>
              <a:rPr lang="en-US" dirty="0"/>
              <a:t> </a:t>
            </a:r>
            <a:r>
              <a:rPr lang="en-US" dirty="0" err="1"/>
              <a:t>Başkanı</a:t>
            </a:r>
            <a:r>
              <a:rPr lang="en-US" dirty="0"/>
              <a:t> </a:t>
            </a:r>
            <a:r>
              <a:rPr lang="en-US" dirty="0">
                <a:hlinkClick r:id="rId10" tooltip="Barack Obama"/>
              </a:rPr>
              <a:t>Barack Obama</a:t>
            </a:r>
            <a:r>
              <a:rPr lang="en-US" dirty="0"/>
              <a:t>, ABD </a:t>
            </a:r>
            <a:r>
              <a:rPr lang="en-US" dirty="0" err="1"/>
              <a:t>birliklerinin</a:t>
            </a:r>
            <a:r>
              <a:rPr lang="en-US" dirty="0"/>
              <a:t> </a:t>
            </a:r>
            <a:r>
              <a:rPr lang="en-US" dirty="0" err="1"/>
              <a:t>savaş</a:t>
            </a:r>
            <a:r>
              <a:rPr lang="en-US" dirty="0"/>
              <a:t> </a:t>
            </a:r>
            <a:r>
              <a:rPr lang="en-US" dirty="0" err="1"/>
              <a:t>misyonunun</a:t>
            </a:r>
            <a:r>
              <a:rPr lang="en-US" dirty="0"/>
              <a:t> </a:t>
            </a:r>
            <a:r>
              <a:rPr lang="en-US" dirty="0" err="1"/>
              <a:t>yıl</a:t>
            </a:r>
            <a:r>
              <a:rPr lang="en-US" dirty="0"/>
              <a:t> </a:t>
            </a:r>
            <a:r>
              <a:rPr lang="en-US" dirty="0" err="1"/>
              <a:t>sonuna</a:t>
            </a:r>
            <a:r>
              <a:rPr lang="en-US" dirty="0"/>
              <a:t> </a:t>
            </a:r>
            <a:r>
              <a:rPr lang="en-US" dirty="0" err="1"/>
              <a:t>kadar</a:t>
            </a:r>
            <a:r>
              <a:rPr lang="en-US" dirty="0"/>
              <a:t> </a:t>
            </a:r>
            <a:r>
              <a:rPr lang="en-US" dirty="0" err="1"/>
              <a:t>sona</a:t>
            </a:r>
            <a:r>
              <a:rPr lang="en-US" dirty="0"/>
              <a:t> </a:t>
            </a:r>
            <a:r>
              <a:rPr lang="en-US" dirty="0" err="1"/>
              <a:t>ereceğini</a:t>
            </a:r>
            <a:r>
              <a:rPr lang="en-US" dirty="0"/>
              <a:t> </a:t>
            </a:r>
            <a:r>
              <a:rPr lang="en-US" dirty="0" err="1"/>
              <a:t>duyurdu</a:t>
            </a:r>
            <a:r>
              <a:rPr lang="en-US" dirty="0"/>
              <a:t>. </a:t>
            </a:r>
            <a:r>
              <a:rPr lang="en-US" dirty="0" err="1"/>
              <a:t>Geriye</a:t>
            </a:r>
            <a:r>
              <a:rPr lang="en-US" dirty="0"/>
              <a:t> </a:t>
            </a:r>
            <a:r>
              <a:rPr lang="en-US" dirty="0" err="1"/>
              <a:t>ise</a:t>
            </a:r>
            <a:r>
              <a:rPr lang="en-US" dirty="0"/>
              <a:t> ≈ 9,800 </a:t>
            </a:r>
            <a:r>
              <a:rPr lang="en-US" dirty="0" err="1"/>
              <a:t>kişilik</a:t>
            </a:r>
            <a:r>
              <a:rPr lang="en-US" dirty="0"/>
              <a:t> </a:t>
            </a:r>
            <a:r>
              <a:rPr lang="en-US" dirty="0" err="1"/>
              <a:t>bir</a:t>
            </a:r>
            <a:r>
              <a:rPr lang="en-US" dirty="0"/>
              <a:t> </a:t>
            </a:r>
            <a:r>
              <a:rPr lang="en-US" dirty="0" err="1"/>
              <a:t>grup</a:t>
            </a:r>
            <a:r>
              <a:rPr lang="en-US" dirty="0"/>
              <a:t> </a:t>
            </a:r>
            <a:r>
              <a:rPr lang="en-US" dirty="0" err="1"/>
              <a:t>kalacaktı</a:t>
            </a:r>
            <a:r>
              <a:rPr lang="en-US" dirty="0"/>
              <a:t> </a:t>
            </a:r>
            <a:r>
              <a:rPr lang="en-US" dirty="0" err="1"/>
              <a:t>ve</a:t>
            </a:r>
            <a:r>
              <a:rPr lang="en-US" dirty="0"/>
              <a:t> </a:t>
            </a:r>
            <a:r>
              <a:rPr lang="en-US" dirty="0" err="1">
                <a:hlinkClick r:id="rId11" tooltip="Afganlar"/>
              </a:rPr>
              <a:t>Afgan</a:t>
            </a:r>
            <a:r>
              <a:rPr lang="en-US" dirty="0"/>
              <a:t> </a:t>
            </a:r>
            <a:r>
              <a:rPr lang="en-US" dirty="0" err="1"/>
              <a:t>güçlerini</a:t>
            </a:r>
            <a:r>
              <a:rPr lang="en-US" dirty="0"/>
              <a:t> </a:t>
            </a:r>
            <a:r>
              <a:rPr lang="en-US" dirty="0" err="1"/>
              <a:t>eğitecek</a:t>
            </a:r>
            <a:r>
              <a:rPr lang="en-US" dirty="0"/>
              <a:t>, </a:t>
            </a:r>
            <a:r>
              <a:rPr lang="en-US" dirty="0" err="1"/>
              <a:t>danışmanlık</a:t>
            </a:r>
            <a:r>
              <a:rPr lang="en-US" dirty="0"/>
              <a:t> </a:t>
            </a:r>
            <a:r>
              <a:rPr lang="en-US" dirty="0" err="1"/>
              <a:t>verecek</a:t>
            </a:r>
            <a:r>
              <a:rPr lang="en-US" dirty="0"/>
              <a:t> </a:t>
            </a:r>
            <a:r>
              <a:rPr lang="en-US" dirty="0" err="1"/>
              <a:t>fakat</a:t>
            </a:r>
            <a:r>
              <a:rPr lang="en-US" dirty="0"/>
              <a:t> 2015 </a:t>
            </a:r>
            <a:r>
              <a:rPr lang="en-US" dirty="0" err="1"/>
              <a:t>tarihinden</a:t>
            </a:r>
            <a:r>
              <a:rPr lang="en-US" dirty="0"/>
              <a:t> </a:t>
            </a:r>
            <a:r>
              <a:rPr lang="en-US" dirty="0" err="1"/>
              <a:t>itibaren</a:t>
            </a:r>
            <a:r>
              <a:rPr lang="en-US" dirty="0"/>
              <a:t> </a:t>
            </a:r>
            <a:r>
              <a:rPr lang="en-US" dirty="0" err="1"/>
              <a:t>koalisyon</a:t>
            </a:r>
            <a:r>
              <a:rPr lang="en-US" dirty="0"/>
              <a:t> </a:t>
            </a:r>
            <a:r>
              <a:rPr lang="en-US" dirty="0" err="1"/>
              <a:t>güçleri</a:t>
            </a:r>
            <a:r>
              <a:rPr lang="en-US" dirty="0"/>
              <a:t> </a:t>
            </a:r>
            <a:r>
              <a:rPr lang="en-US" dirty="0" err="1"/>
              <a:t>kara</a:t>
            </a:r>
            <a:r>
              <a:rPr lang="en-US" dirty="0"/>
              <a:t> </a:t>
            </a:r>
            <a:r>
              <a:rPr lang="en-US" dirty="0" err="1"/>
              <a:t>çarpışmalarına</a:t>
            </a:r>
            <a:r>
              <a:rPr lang="en-US" dirty="0"/>
              <a:t> </a:t>
            </a:r>
            <a:r>
              <a:rPr lang="en-US" dirty="0" err="1"/>
              <a:t>katılmayacaktı</a:t>
            </a:r>
            <a:r>
              <a:rPr lang="en-US" dirty="0"/>
              <a:t>. Obama </a:t>
            </a:r>
            <a:r>
              <a:rPr lang="en-US" dirty="0" err="1"/>
              <a:t>ayrıca</a:t>
            </a:r>
            <a:r>
              <a:rPr lang="en-US" dirty="0"/>
              <a:t> 2016 </a:t>
            </a:r>
            <a:r>
              <a:rPr lang="en-US" dirty="0" err="1"/>
              <a:t>yılı</a:t>
            </a:r>
            <a:r>
              <a:rPr lang="en-US" dirty="0"/>
              <a:t> </a:t>
            </a:r>
            <a:r>
              <a:rPr lang="en-US" dirty="0" err="1"/>
              <a:t>sonuna</a:t>
            </a:r>
            <a:r>
              <a:rPr lang="en-US" dirty="0"/>
              <a:t> </a:t>
            </a:r>
            <a:r>
              <a:rPr lang="en-US" dirty="0" err="1"/>
              <a:t>kadar</a:t>
            </a:r>
            <a:r>
              <a:rPr lang="en-US" dirty="0"/>
              <a:t> </a:t>
            </a:r>
            <a:r>
              <a:rPr lang="en-US" dirty="0" err="1"/>
              <a:t>tüm</a:t>
            </a:r>
            <a:r>
              <a:rPr lang="en-US" dirty="0"/>
              <a:t> </a:t>
            </a:r>
            <a:r>
              <a:rPr lang="en-US" dirty="0" err="1"/>
              <a:t>Amerikan</a:t>
            </a:r>
            <a:r>
              <a:rPr lang="en-US" dirty="0"/>
              <a:t> </a:t>
            </a:r>
            <a:r>
              <a:rPr lang="en-US" dirty="0" err="1"/>
              <a:t>birliklerinin</a:t>
            </a:r>
            <a:r>
              <a:rPr lang="en-US" dirty="0"/>
              <a:t> </a:t>
            </a:r>
            <a:r>
              <a:rPr lang="en-US" dirty="0" err="1"/>
              <a:t>ülkeden</a:t>
            </a:r>
            <a:r>
              <a:rPr lang="en-US" dirty="0"/>
              <a:t> </a:t>
            </a:r>
            <a:r>
              <a:rPr lang="en-US" dirty="0" err="1"/>
              <a:t>çekileceğini</a:t>
            </a:r>
            <a:r>
              <a:rPr lang="en-US" dirty="0"/>
              <a:t> </a:t>
            </a:r>
            <a:r>
              <a:rPr lang="en-US" dirty="0" err="1"/>
              <a:t>duyurmuştu</a:t>
            </a:r>
            <a:r>
              <a:rPr lang="en-US" dirty="0"/>
              <a:t> </a:t>
            </a:r>
            <a:r>
              <a:rPr lang="en-US" dirty="0" err="1"/>
              <a:t>ancak</a:t>
            </a:r>
            <a:r>
              <a:rPr lang="en-US" dirty="0"/>
              <a:t> ABD </a:t>
            </a:r>
            <a:r>
              <a:rPr lang="en-US" dirty="0" err="1"/>
              <a:t>başkanlığı</a:t>
            </a:r>
            <a:r>
              <a:rPr lang="en-US" dirty="0"/>
              <a:t> </a:t>
            </a:r>
            <a:r>
              <a:rPr lang="en-US" dirty="0" err="1"/>
              <a:t>değişip</a:t>
            </a:r>
            <a:r>
              <a:rPr lang="en-US" dirty="0"/>
              <a:t> </a:t>
            </a:r>
            <a:r>
              <a:rPr lang="en-US" dirty="0" err="1"/>
              <a:t>yeni</a:t>
            </a:r>
            <a:r>
              <a:rPr lang="en-US" dirty="0"/>
              <a:t> </a:t>
            </a:r>
            <a:r>
              <a:rPr lang="en-US" dirty="0" err="1"/>
              <a:t>başkan</a:t>
            </a:r>
            <a:r>
              <a:rPr lang="en-US" dirty="0"/>
              <a:t> </a:t>
            </a:r>
            <a:r>
              <a:rPr lang="en-US" dirty="0">
                <a:hlinkClick r:id="rId12" tooltip="Donald Trump"/>
              </a:rPr>
              <a:t>Donald Trump</a:t>
            </a:r>
            <a:r>
              <a:rPr lang="en-US" dirty="0"/>
              <a:t> </a:t>
            </a:r>
            <a:r>
              <a:rPr lang="en-US" dirty="0" err="1"/>
              <a:t>olunca</a:t>
            </a:r>
            <a:r>
              <a:rPr lang="en-US" dirty="0"/>
              <a:t> </a:t>
            </a:r>
            <a:r>
              <a:rPr lang="en-US" dirty="0" err="1"/>
              <a:t>bu</a:t>
            </a:r>
            <a:r>
              <a:rPr lang="en-US" dirty="0"/>
              <a:t> plan 2019 </a:t>
            </a:r>
            <a:r>
              <a:rPr lang="en-US" dirty="0" err="1"/>
              <a:t>yılının</a:t>
            </a:r>
            <a:r>
              <a:rPr lang="en-US" dirty="0"/>
              <a:t> </a:t>
            </a:r>
            <a:r>
              <a:rPr lang="en-US" dirty="0" err="1"/>
              <a:t>sonlarına</a:t>
            </a:r>
            <a:r>
              <a:rPr lang="en-US" dirty="0"/>
              <a:t> </a:t>
            </a:r>
            <a:r>
              <a:rPr lang="en-US" dirty="0" err="1"/>
              <a:t>kadar</a:t>
            </a:r>
            <a:r>
              <a:rPr lang="en-US" dirty="0"/>
              <a:t> </a:t>
            </a:r>
            <a:r>
              <a:rPr lang="en-US" dirty="0" err="1"/>
              <a:t>rafa</a:t>
            </a:r>
            <a:r>
              <a:rPr lang="en-US" dirty="0"/>
              <a:t> </a:t>
            </a:r>
            <a:r>
              <a:rPr lang="en-US" dirty="0" err="1" smtClean="0"/>
              <a:t>kalktı</a:t>
            </a:r>
            <a:r>
              <a:rPr lang="en-US" dirty="0" smtClean="0"/>
              <a:t>.</a:t>
            </a:r>
            <a:r>
              <a:rPr lang="en-US" dirty="0"/>
              <a:t> ABD </a:t>
            </a:r>
            <a:r>
              <a:rPr lang="en-US" dirty="0" err="1"/>
              <a:t>ve</a:t>
            </a:r>
            <a:r>
              <a:rPr lang="en-US" dirty="0"/>
              <a:t> Taliban 2020'nin </a:t>
            </a:r>
            <a:r>
              <a:rPr lang="en-US" dirty="0" err="1"/>
              <a:t>Ocak</a:t>
            </a:r>
            <a:r>
              <a:rPr lang="en-US" dirty="0"/>
              <a:t> </a:t>
            </a:r>
            <a:r>
              <a:rPr lang="en-US" dirty="0" err="1"/>
              <a:t>ayında</a:t>
            </a:r>
            <a:r>
              <a:rPr lang="en-US" dirty="0"/>
              <a:t> </a:t>
            </a:r>
            <a:r>
              <a:rPr lang="en-US" dirty="0" err="1"/>
              <a:t>Katar'ın</a:t>
            </a:r>
            <a:r>
              <a:rPr lang="en-US" dirty="0"/>
              <a:t> </a:t>
            </a:r>
            <a:r>
              <a:rPr lang="en-US" dirty="0" err="1"/>
              <a:t>başkenti</a:t>
            </a:r>
            <a:r>
              <a:rPr lang="en-US" dirty="0"/>
              <a:t> </a:t>
            </a:r>
            <a:r>
              <a:rPr lang="en-US" dirty="0" err="1">
                <a:hlinkClick r:id="rId13" tooltip="Doha"/>
              </a:rPr>
              <a:t>Doha'da</a:t>
            </a:r>
            <a:r>
              <a:rPr lang="en-US" dirty="0"/>
              <a:t> </a:t>
            </a:r>
            <a:r>
              <a:rPr lang="en-US" dirty="0" err="1"/>
              <a:t>bir</a:t>
            </a:r>
            <a:r>
              <a:rPr lang="en-US" dirty="0"/>
              <a:t> </a:t>
            </a:r>
            <a:r>
              <a:rPr lang="en-US" dirty="0" err="1"/>
              <a:t>araya</a:t>
            </a:r>
            <a:r>
              <a:rPr lang="en-US" dirty="0"/>
              <a:t> </a:t>
            </a:r>
            <a:r>
              <a:rPr lang="en-US" dirty="0" err="1"/>
              <a:t>gelerek</a:t>
            </a:r>
            <a:r>
              <a:rPr lang="en-US" dirty="0"/>
              <a:t> Doha </a:t>
            </a:r>
            <a:r>
              <a:rPr lang="en-US" dirty="0" err="1"/>
              <a:t>Anlaşmasını</a:t>
            </a:r>
            <a:r>
              <a:rPr lang="en-US" dirty="0"/>
              <a:t> </a:t>
            </a:r>
            <a:r>
              <a:rPr lang="en-US" dirty="0" err="1"/>
              <a:t>imzalayarak</a:t>
            </a:r>
            <a:r>
              <a:rPr lang="en-US" dirty="0"/>
              <a:t> ABD </a:t>
            </a:r>
            <a:r>
              <a:rPr lang="en-US" dirty="0" err="1"/>
              <a:t>askerlerinin</a:t>
            </a:r>
            <a:r>
              <a:rPr lang="en-US" dirty="0"/>
              <a:t> 1 </a:t>
            </a:r>
            <a:r>
              <a:rPr lang="en-US" dirty="0" err="1"/>
              <a:t>Mayıs</a:t>
            </a:r>
            <a:r>
              <a:rPr lang="en-US" dirty="0"/>
              <a:t> 2021 </a:t>
            </a:r>
            <a:r>
              <a:rPr lang="en-US" dirty="0" err="1"/>
              <a:t>tarihine</a:t>
            </a:r>
            <a:r>
              <a:rPr lang="en-US" dirty="0"/>
              <a:t> </a:t>
            </a:r>
            <a:r>
              <a:rPr lang="en-US" dirty="0" err="1"/>
              <a:t>kadar</a:t>
            </a:r>
            <a:r>
              <a:rPr lang="en-US" dirty="0"/>
              <a:t> </a:t>
            </a:r>
            <a:r>
              <a:rPr lang="en-US" dirty="0" err="1"/>
              <a:t>ülkeyi</a:t>
            </a:r>
            <a:r>
              <a:rPr lang="en-US" dirty="0"/>
              <a:t> </a:t>
            </a:r>
            <a:r>
              <a:rPr lang="en-US" dirty="0" err="1"/>
              <a:t>terk</a:t>
            </a:r>
            <a:r>
              <a:rPr lang="en-US" dirty="0"/>
              <a:t> </a:t>
            </a:r>
            <a:r>
              <a:rPr lang="en-US" dirty="0" err="1"/>
              <a:t>etmesi</a:t>
            </a:r>
            <a:r>
              <a:rPr lang="en-US" dirty="0"/>
              <a:t> </a:t>
            </a:r>
            <a:r>
              <a:rPr lang="en-US" dirty="0" err="1"/>
              <a:t>üzerine</a:t>
            </a:r>
            <a:r>
              <a:rPr lang="en-US" dirty="0"/>
              <a:t> </a:t>
            </a:r>
            <a:r>
              <a:rPr lang="en-US" dirty="0" err="1" smtClean="0"/>
              <a:t>anlaşıldı</a:t>
            </a:r>
            <a:r>
              <a:rPr lang="en-US" dirty="0" smtClean="0"/>
              <a:t>.</a:t>
            </a:r>
            <a:r>
              <a:rPr lang="en-US" dirty="0"/>
              <a:t> Trump, </a:t>
            </a:r>
            <a:r>
              <a:rPr lang="en-US" dirty="0" err="1"/>
              <a:t>Amerikan</a:t>
            </a:r>
            <a:r>
              <a:rPr lang="en-US" dirty="0"/>
              <a:t> </a:t>
            </a:r>
            <a:r>
              <a:rPr lang="en-US" dirty="0" err="1"/>
              <a:t>askerlerinin</a:t>
            </a:r>
            <a:r>
              <a:rPr lang="en-US" dirty="0"/>
              <a:t> </a:t>
            </a:r>
            <a:r>
              <a:rPr lang="en-US" dirty="0" err="1"/>
              <a:t>Noel'e</a:t>
            </a:r>
            <a:r>
              <a:rPr lang="en-US" dirty="0"/>
              <a:t> </a:t>
            </a:r>
            <a:r>
              <a:rPr lang="en-US" dirty="0" err="1"/>
              <a:t>kadar</a:t>
            </a:r>
            <a:r>
              <a:rPr lang="en-US" dirty="0"/>
              <a:t> </a:t>
            </a:r>
            <a:r>
              <a:rPr lang="en-US" dirty="0" err="1"/>
              <a:t>Afganistan'ı</a:t>
            </a:r>
            <a:r>
              <a:rPr lang="en-US" dirty="0"/>
              <a:t> </a:t>
            </a:r>
            <a:r>
              <a:rPr lang="en-US" dirty="0" err="1"/>
              <a:t>terk</a:t>
            </a:r>
            <a:r>
              <a:rPr lang="en-US" dirty="0"/>
              <a:t> </a:t>
            </a:r>
            <a:r>
              <a:rPr lang="en-US" dirty="0" err="1"/>
              <a:t>edeceğini</a:t>
            </a:r>
            <a:r>
              <a:rPr lang="en-US" dirty="0"/>
              <a:t> </a:t>
            </a:r>
            <a:r>
              <a:rPr lang="en-US" dirty="0" err="1"/>
              <a:t>söyledi</a:t>
            </a:r>
            <a:r>
              <a:rPr lang="en-US" dirty="0"/>
              <a:t> </a:t>
            </a:r>
            <a:r>
              <a:rPr lang="en-US" dirty="0" err="1"/>
              <a:t>ancak</a:t>
            </a:r>
            <a:r>
              <a:rPr lang="en-US" dirty="0"/>
              <a:t> </a:t>
            </a:r>
            <a:r>
              <a:rPr lang="en-US" dirty="0" err="1"/>
              <a:t>bu</a:t>
            </a:r>
            <a:r>
              <a:rPr lang="en-US" dirty="0"/>
              <a:t> </a:t>
            </a:r>
            <a:r>
              <a:rPr lang="en-US" dirty="0" err="1"/>
              <a:t>gerçekleşmedi</a:t>
            </a:r>
            <a:r>
              <a:rPr lang="en-US" dirty="0"/>
              <a:t>. </a:t>
            </a:r>
            <a:r>
              <a:rPr lang="en-US" dirty="0" err="1"/>
              <a:t>ABD'de</a:t>
            </a:r>
            <a:r>
              <a:rPr lang="en-US" dirty="0"/>
              <a:t> </a:t>
            </a:r>
            <a:r>
              <a:rPr lang="en-US" dirty="0" err="1"/>
              <a:t>seçimler</a:t>
            </a:r>
            <a:r>
              <a:rPr lang="en-US" dirty="0"/>
              <a:t> </a:t>
            </a:r>
            <a:r>
              <a:rPr lang="en-US" dirty="0" err="1"/>
              <a:t>yaklaşırken</a:t>
            </a:r>
            <a:r>
              <a:rPr lang="en-US" dirty="0"/>
              <a:t> </a:t>
            </a:r>
            <a:r>
              <a:rPr lang="en-US" dirty="0" err="1"/>
              <a:t>askerlerin</a:t>
            </a:r>
            <a:r>
              <a:rPr lang="en-US" dirty="0"/>
              <a:t> </a:t>
            </a:r>
            <a:r>
              <a:rPr lang="en-US" dirty="0" err="1"/>
              <a:t>ayrılması</a:t>
            </a:r>
            <a:r>
              <a:rPr lang="en-US" dirty="0"/>
              <a:t> </a:t>
            </a:r>
            <a:r>
              <a:rPr lang="en-US" dirty="0" err="1"/>
              <a:t>seçim</a:t>
            </a:r>
            <a:r>
              <a:rPr lang="en-US" dirty="0"/>
              <a:t> </a:t>
            </a:r>
            <a:r>
              <a:rPr lang="en-US" dirty="0" err="1"/>
              <a:t>sonrasına</a:t>
            </a:r>
            <a:r>
              <a:rPr lang="en-US" dirty="0"/>
              <a:t> </a:t>
            </a:r>
            <a:r>
              <a:rPr lang="en-US" dirty="0" err="1"/>
              <a:t>kaldı</a:t>
            </a:r>
            <a:r>
              <a:rPr lang="en-US" dirty="0"/>
              <a:t>.</a:t>
            </a:r>
            <a:r>
              <a:rPr lang="en-US" baseline="30000" dirty="0">
                <a:hlinkClick r:id="rId14"/>
              </a:rPr>
              <a:t>[20]</a:t>
            </a:r>
            <a:endParaRPr lang="en-US" dirty="0"/>
          </a:p>
          <a:p>
            <a:pPr algn="just"/>
            <a:r>
              <a:rPr lang="en-US" dirty="0" err="1"/>
              <a:t>Trump'ın</a:t>
            </a:r>
            <a:r>
              <a:rPr lang="en-US" dirty="0"/>
              <a:t> </a:t>
            </a:r>
            <a:r>
              <a:rPr lang="en-US" dirty="0" err="1"/>
              <a:t>ardından</a:t>
            </a:r>
            <a:r>
              <a:rPr lang="en-US" dirty="0"/>
              <a:t> </a:t>
            </a:r>
            <a:r>
              <a:rPr lang="en-US" dirty="0" err="1"/>
              <a:t>iktidar</a:t>
            </a:r>
            <a:r>
              <a:rPr lang="en-US" dirty="0"/>
              <a:t> </a:t>
            </a:r>
            <a:r>
              <a:rPr lang="en-US" dirty="0" err="1"/>
              <a:t>yine</a:t>
            </a:r>
            <a:r>
              <a:rPr lang="en-US" dirty="0"/>
              <a:t> </a:t>
            </a:r>
            <a:r>
              <a:rPr lang="en-US" dirty="0" err="1">
                <a:hlinkClick r:id="rId15" tooltip="Demokrat Parti (Amerika Birleşik Devletleri)"/>
              </a:rPr>
              <a:t>Demokratların</a:t>
            </a:r>
            <a:r>
              <a:rPr lang="en-US" dirty="0"/>
              <a:t> </a:t>
            </a:r>
            <a:r>
              <a:rPr lang="en-US" dirty="0" err="1"/>
              <a:t>eline</a:t>
            </a:r>
            <a:r>
              <a:rPr lang="en-US" dirty="0"/>
              <a:t> </a:t>
            </a:r>
            <a:r>
              <a:rPr lang="en-US" dirty="0" err="1"/>
              <a:t>geçti</a:t>
            </a:r>
            <a:r>
              <a:rPr lang="en-US" dirty="0"/>
              <a:t> </a:t>
            </a:r>
            <a:r>
              <a:rPr lang="en-US" dirty="0" err="1"/>
              <a:t>ve</a:t>
            </a:r>
            <a:r>
              <a:rPr lang="en-US" dirty="0"/>
              <a:t> </a:t>
            </a:r>
            <a:r>
              <a:rPr lang="en-US" dirty="0" err="1"/>
              <a:t>seçim</a:t>
            </a:r>
            <a:r>
              <a:rPr lang="en-US" dirty="0"/>
              <a:t> </a:t>
            </a:r>
            <a:r>
              <a:rPr lang="en-US" dirty="0" err="1"/>
              <a:t>sonrasına</a:t>
            </a:r>
            <a:r>
              <a:rPr lang="en-US" dirty="0"/>
              <a:t> </a:t>
            </a:r>
            <a:r>
              <a:rPr lang="en-US" dirty="0" err="1"/>
              <a:t>kalan</a:t>
            </a:r>
            <a:r>
              <a:rPr lang="en-US" dirty="0"/>
              <a:t> </a:t>
            </a:r>
            <a:r>
              <a:rPr lang="en-US" dirty="0" err="1"/>
              <a:t>Afganistan'dan</a:t>
            </a:r>
            <a:r>
              <a:rPr lang="en-US" dirty="0"/>
              <a:t> </a:t>
            </a:r>
            <a:r>
              <a:rPr lang="en-US" dirty="0" err="1"/>
              <a:t>çekilme</a:t>
            </a:r>
            <a:r>
              <a:rPr lang="en-US" dirty="0"/>
              <a:t> </a:t>
            </a:r>
            <a:r>
              <a:rPr lang="en-US" dirty="0" err="1"/>
              <a:t>politikası</a:t>
            </a:r>
            <a:r>
              <a:rPr lang="en-US" dirty="0"/>
              <a:t> </a:t>
            </a:r>
            <a:r>
              <a:rPr lang="en-US" dirty="0">
                <a:hlinkClick r:id="rId16" tooltip="Joe Biden"/>
              </a:rPr>
              <a:t>Joe </a:t>
            </a:r>
            <a:r>
              <a:rPr lang="en-US" dirty="0" err="1">
                <a:hlinkClick r:id="rId16" tooltip="Joe Biden"/>
              </a:rPr>
              <a:t>Biden'ın</a:t>
            </a:r>
            <a:r>
              <a:rPr lang="en-US" dirty="0"/>
              <a:t> </a:t>
            </a:r>
            <a:r>
              <a:rPr lang="en-US" dirty="0" err="1"/>
              <a:t>başkanlık</a:t>
            </a:r>
            <a:r>
              <a:rPr lang="en-US" dirty="0"/>
              <a:t> </a:t>
            </a:r>
            <a:r>
              <a:rPr lang="en-US" dirty="0" err="1"/>
              <a:t>koltuğuna</a:t>
            </a:r>
            <a:r>
              <a:rPr lang="en-US" dirty="0"/>
              <a:t> </a:t>
            </a:r>
            <a:r>
              <a:rPr lang="en-US" dirty="0" err="1"/>
              <a:t>oturmasıyla</a:t>
            </a:r>
            <a:r>
              <a:rPr lang="en-US" dirty="0"/>
              <a:t> </a:t>
            </a:r>
            <a:r>
              <a:rPr lang="en-US" dirty="0" err="1"/>
              <a:t>birlikte</a:t>
            </a:r>
            <a:r>
              <a:rPr lang="en-US" dirty="0"/>
              <a:t> </a:t>
            </a:r>
            <a:r>
              <a:rPr lang="en-US" dirty="0" err="1"/>
              <a:t>kademeli</a:t>
            </a:r>
            <a:r>
              <a:rPr lang="en-US" dirty="0"/>
              <a:t> </a:t>
            </a:r>
            <a:r>
              <a:rPr lang="en-US" dirty="0" err="1"/>
              <a:t>şekilde</a:t>
            </a:r>
            <a:r>
              <a:rPr lang="en-US" dirty="0"/>
              <a:t> </a:t>
            </a:r>
            <a:r>
              <a:rPr lang="en-US" dirty="0" err="1"/>
              <a:t>başladı</a:t>
            </a:r>
            <a:r>
              <a:rPr lang="en-US" dirty="0"/>
              <a:t> </a:t>
            </a:r>
            <a:r>
              <a:rPr lang="en-US" dirty="0" err="1"/>
              <a:t>ve</a:t>
            </a:r>
            <a:r>
              <a:rPr lang="en-US" dirty="0"/>
              <a:t> </a:t>
            </a:r>
            <a:r>
              <a:rPr lang="en-US" dirty="0" err="1"/>
              <a:t>bu</a:t>
            </a:r>
            <a:r>
              <a:rPr lang="en-US" dirty="0"/>
              <a:t> </a:t>
            </a:r>
            <a:r>
              <a:rPr lang="en-US" dirty="0" err="1"/>
              <a:t>geri</a:t>
            </a:r>
            <a:r>
              <a:rPr lang="en-US" dirty="0"/>
              <a:t> </a:t>
            </a:r>
            <a:r>
              <a:rPr lang="en-US" dirty="0" err="1"/>
              <a:t>çekilme</a:t>
            </a:r>
            <a:r>
              <a:rPr lang="en-US" dirty="0"/>
              <a:t> </a:t>
            </a:r>
            <a:r>
              <a:rPr lang="en-US" dirty="0" err="1"/>
              <a:t>ile</a:t>
            </a:r>
            <a:r>
              <a:rPr lang="en-US" dirty="0"/>
              <a:t> </a:t>
            </a:r>
            <a:r>
              <a:rPr lang="en-US" dirty="0">
                <a:hlinkClick r:id="rId17" tooltip="2021 Taliban saldırısı"/>
              </a:rPr>
              <a:t>Taliban </a:t>
            </a:r>
            <a:r>
              <a:rPr lang="en-US" dirty="0" err="1">
                <a:hlinkClick r:id="rId17" tooltip="2021 Taliban saldırısı"/>
              </a:rPr>
              <a:t>saldırısı</a:t>
            </a:r>
            <a:r>
              <a:rPr lang="en-US" dirty="0"/>
              <a:t> </a:t>
            </a:r>
            <a:r>
              <a:rPr lang="en-US" dirty="0" err="1"/>
              <a:t>başladı</a:t>
            </a:r>
            <a:r>
              <a:rPr lang="en-US" dirty="0"/>
              <a:t>. Taliban, </a:t>
            </a:r>
            <a:r>
              <a:rPr lang="en-US" dirty="0" err="1"/>
              <a:t>beş</a:t>
            </a:r>
            <a:r>
              <a:rPr lang="en-US" dirty="0"/>
              <a:t> </a:t>
            </a:r>
            <a:r>
              <a:rPr lang="en-US" dirty="0" err="1"/>
              <a:t>gün</a:t>
            </a:r>
            <a:r>
              <a:rPr lang="en-US" dirty="0"/>
              <a:t> </a:t>
            </a:r>
            <a:r>
              <a:rPr lang="en-US" dirty="0" err="1"/>
              <a:t>içerisinde</a:t>
            </a:r>
            <a:r>
              <a:rPr lang="en-US" dirty="0"/>
              <a:t> 15 </a:t>
            </a:r>
            <a:r>
              <a:rPr lang="en-US" dirty="0" err="1"/>
              <a:t>Ağustos</a:t>
            </a:r>
            <a:r>
              <a:rPr lang="en-US" dirty="0"/>
              <a:t> 2021'de </a:t>
            </a:r>
            <a:r>
              <a:rPr lang="en-US" dirty="0" err="1"/>
              <a:t>Kabil'e</a:t>
            </a:r>
            <a:r>
              <a:rPr lang="en-US" dirty="0"/>
              <a:t> </a:t>
            </a:r>
            <a:r>
              <a:rPr lang="en-US" dirty="0" err="1" smtClean="0"/>
              <a:t>girdi</a:t>
            </a:r>
            <a:r>
              <a:rPr lang="en-US" dirty="0" smtClean="0"/>
              <a:t>.</a:t>
            </a:r>
            <a:r>
              <a:rPr lang="en-US" dirty="0"/>
              <a:t> </a:t>
            </a:r>
            <a:r>
              <a:rPr lang="en-US" dirty="0" err="1"/>
              <a:t>Ertesi</a:t>
            </a:r>
            <a:r>
              <a:rPr lang="en-US" dirty="0"/>
              <a:t> </a:t>
            </a:r>
            <a:r>
              <a:rPr lang="en-US" dirty="0" err="1"/>
              <a:t>gün</a:t>
            </a:r>
            <a:r>
              <a:rPr lang="en-US" dirty="0"/>
              <a:t> Taliban, </a:t>
            </a:r>
            <a:r>
              <a:rPr lang="en-US" dirty="0" err="1">
                <a:hlinkClick r:id="rId18" tooltip="Afganistan İslam Emirliği"/>
              </a:rPr>
              <a:t>Afganistan</a:t>
            </a:r>
            <a:r>
              <a:rPr lang="en-US" dirty="0">
                <a:hlinkClick r:id="rId18" tooltip="Afganistan İslam Emirliği"/>
              </a:rPr>
              <a:t> İslam </a:t>
            </a:r>
            <a:r>
              <a:rPr lang="en-US" dirty="0" err="1">
                <a:hlinkClick r:id="rId18" tooltip="Afganistan İslam Emirliği"/>
              </a:rPr>
              <a:t>Emirliği'ni</a:t>
            </a:r>
            <a:r>
              <a:rPr lang="en-US" dirty="0"/>
              <a:t> </a:t>
            </a:r>
            <a:r>
              <a:rPr lang="en-US" dirty="0" err="1"/>
              <a:t>ilan</a:t>
            </a:r>
            <a:r>
              <a:rPr lang="en-US" dirty="0"/>
              <a:t> </a:t>
            </a:r>
            <a:r>
              <a:rPr lang="en-US" dirty="0" err="1"/>
              <a:t>etti</a:t>
            </a:r>
            <a:r>
              <a:rPr lang="en-US" dirty="0"/>
              <a:t>. </a:t>
            </a:r>
            <a:r>
              <a:rPr lang="en-US" dirty="0" err="1"/>
              <a:t>Böylece</a:t>
            </a:r>
            <a:r>
              <a:rPr lang="en-US" dirty="0"/>
              <a:t> 20 </a:t>
            </a:r>
            <a:r>
              <a:rPr lang="en-US" dirty="0" err="1"/>
              <a:t>yılın</a:t>
            </a:r>
            <a:r>
              <a:rPr lang="en-US" dirty="0"/>
              <a:t> </a:t>
            </a:r>
            <a:r>
              <a:rPr lang="en-US" dirty="0" err="1"/>
              <a:t>ardından</a:t>
            </a:r>
            <a:r>
              <a:rPr lang="en-US" dirty="0"/>
              <a:t> </a:t>
            </a:r>
            <a:r>
              <a:rPr lang="en-US" dirty="0" err="1"/>
              <a:t>Afganistan'da</a:t>
            </a:r>
            <a:r>
              <a:rPr lang="en-US" dirty="0"/>
              <a:t> </a:t>
            </a:r>
            <a:r>
              <a:rPr lang="en-US" dirty="0" err="1"/>
              <a:t>tekrar</a:t>
            </a:r>
            <a:r>
              <a:rPr lang="en-US" dirty="0"/>
              <a:t> Taliban </a:t>
            </a:r>
            <a:r>
              <a:rPr lang="en-US" dirty="0" err="1"/>
              <a:t>dönemi</a:t>
            </a:r>
            <a:r>
              <a:rPr lang="en-US" dirty="0"/>
              <a:t> </a:t>
            </a:r>
            <a:r>
              <a:rPr lang="en-US" dirty="0" err="1"/>
              <a:t>başlamış</a:t>
            </a:r>
            <a:r>
              <a:rPr lang="en-US" dirty="0"/>
              <a:t> </a:t>
            </a:r>
            <a:r>
              <a:rPr lang="en-US" dirty="0" err="1"/>
              <a:t>oldu</a:t>
            </a:r>
            <a:r>
              <a:rPr lang="en-US" dirty="0"/>
              <a:t>.</a:t>
            </a:r>
          </a:p>
          <a:p>
            <a:pPr algn="just"/>
            <a:r>
              <a:rPr lang="en-US" dirty="0"/>
              <a:t>30 </a:t>
            </a:r>
            <a:r>
              <a:rPr lang="en-US" dirty="0" err="1"/>
              <a:t>Ağustos'da</a:t>
            </a:r>
            <a:r>
              <a:rPr lang="en-US" dirty="0"/>
              <a:t> </a:t>
            </a:r>
            <a:r>
              <a:rPr lang="en-US" dirty="0" err="1"/>
              <a:t>ABD'nin</a:t>
            </a:r>
            <a:r>
              <a:rPr lang="en-US" dirty="0"/>
              <a:t> son </a:t>
            </a:r>
            <a:r>
              <a:rPr lang="en-US" dirty="0" err="1"/>
              <a:t>askerlerinin</a:t>
            </a:r>
            <a:r>
              <a:rPr lang="en-US" dirty="0"/>
              <a:t> de </a:t>
            </a:r>
            <a:r>
              <a:rPr lang="en-US" dirty="0" err="1"/>
              <a:t>çekilmesiyle</a:t>
            </a:r>
            <a:r>
              <a:rPr lang="en-US" dirty="0"/>
              <a:t> ''</a:t>
            </a:r>
            <a:r>
              <a:rPr lang="en-US" dirty="0" err="1"/>
              <a:t>Amerika'nın</a:t>
            </a:r>
            <a:r>
              <a:rPr lang="en-US" dirty="0"/>
              <a:t> </a:t>
            </a:r>
            <a:r>
              <a:rPr lang="en-US" dirty="0" err="1"/>
              <a:t>en</a:t>
            </a:r>
            <a:r>
              <a:rPr lang="en-US" dirty="0"/>
              <a:t> </a:t>
            </a:r>
            <a:r>
              <a:rPr lang="en-US" dirty="0" err="1"/>
              <a:t>uzun</a:t>
            </a:r>
            <a:r>
              <a:rPr lang="en-US" dirty="0"/>
              <a:t> </a:t>
            </a:r>
            <a:r>
              <a:rPr lang="en-US" dirty="0" err="1"/>
              <a:t>savaşı</a:t>
            </a:r>
            <a:r>
              <a:rPr lang="en-US" dirty="0"/>
              <a:t>'' </a:t>
            </a:r>
            <a:r>
              <a:rPr lang="en-US" dirty="0" err="1"/>
              <a:t>sona</a:t>
            </a:r>
            <a:r>
              <a:rPr lang="en-US" dirty="0"/>
              <a:t> </a:t>
            </a:r>
            <a:r>
              <a:rPr lang="en-US" dirty="0" err="1" smtClean="0"/>
              <a:t>erdi</a:t>
            </a:r>
            <a:r>
              <a:rPr lang="en-US" dirty="0" smtClean="0"/>
              <a:t>.</a:t>
            </a:r>
            <a:endParaRPr lang="en-US" dirty="0"/>
          </a:p>
          <a:p>
            <a:pPr algn="just"/>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43</a:t>
            </a:fld>
            <a:endParaRPr lang="en-US" dirty="0"/>
          </a:p>
        </p:txBody>
      </p:sp>
    </p:spTree>
    <p:extLst>
      <p:ext uri="{BB962C8B-B14F-4D97-AF65-F5344CB8AC3E}">
        <p14:creationId xmlns:p14="http://schemas.microsoft.com/office/powerpoint/2010/main" val="17743989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IRAK SAVAŞI VE CHILCOT RAPORU</a:t>
            </a:r>
            <a:endParaRPr lang="en-US" dirty="0"/>
          </a:p>
        </p:txBody>
      </p:sp>
      <p:sp>
        <p:nvSpPr>
          <p:cNvPr id="3" name="Content Placeholder 2"/>
          <p:cNvSpPr>
            <a:spLocks noGrp="1"/>
          </p:cNvSpPr>
          <p:nvPr>
            <p:ph idx="1"/>
          </p:nvPr>
        </p:nvSpPr>
        <p:spPr>
          <a:xfrm>
            <a:off x="1371600" y="1669644"/>
            <a:ext cx="9601200" cy="4286094"/>
          </a:xfrm>
        </p:spPr>
        <p:txBody>
          <a:bodyPr>
            <a:normAutofit fontScale="92500" lnSpcReduction="10000"/>
          </a:bodyPr>
          <a:lstStyle/>
          <a:p>
            <a:pPr algn="just"/>
            <a:r>
              <a:rPr lang="en-US" b="1" dirty="0" err="1">
                <a:solidFill>
                  <a:srgbClr val="C00000"/>
                </a:solidFill>
                <a:hlinkClick r:id="rId2" tooltip="İngiltere"/>
              </a:rPr>
              <a:t>İngiltere</a:t>
            </a:r>
            <a:r>
              <a:rPr lang="en-US" b="1" dirty="0">
                <a:solidFill>
                  <a:srgbClr val="C00000"/>
                </a:solidFill>
              </a:rPr>
              <a:t>, </a:t>
            </a:r>
            <a:r>
              <a:rPr lang="en-US" b="1" dirty="0">
                <a:solidFill>
                  <a:srgbClr val="C00000"/>
                </a:solidFill>
                <a:hlinkClick r:id="rId3" tooltip="Amerika Birleşik Devletleri"/>
              </a:rPr>
              <a:t>ABD</a:t>
            </a:r>
            <a:r>
              <a:rPr lang="en-US" b="1" dirty="0">
                <a:solidFill>
                  <a:srgbClr val="C00000"/>
                </a:solidFill>
              </a:rPr>
              <a:t> </a:t>
            </a:r>
            <a:r>
              <a:rPr lang="en-US" b="1" dirty="0" err="1">
                <a:solidFill>
                  <a:srgbClr val="C00000"/>
                </a:solidFill>
              </a:rPr>
              <a:t>öncülüğündeki</a:t>
            </a:r>
            <a:r>
              <a:rPr lang="en-US" b="1" dirty="0">
                <a:solidFill>
                  <a:srgbClr val="C00000"/>
                </a:solidFill>
              </a:rPr>
              <a:t> </a:t>
            </a:r>
            <a:r>
              <a:rPr lang="en-US" b="1" dirty="0" err="1">
                <a:solidFill>
                  <a:srgbClr val="C00000"/>
                </a:solidFill>
                <a:hlinkClick r:id="rId4" tooltip="Irak Savaşı"/>
              </a:rPr>
              <a:t>Irak</a:t>
            </a:r>
            <a:r>
              <a:rPr lang="en-US" b="1" dirty="0">
                <a:solidFill>
                  <a:srgbClr val="C00000"/>
                </a:solidFill>
                <a:hlinkClick r:id="rId4" tooltip="Irak Savaşı"/>
              </a:rPr>
              <a:t> </a:t>
            </a:r>
            <a:r>
              <a:rPr lang="en-US" b="1" dirty="0" err="1">
                <a:solidFill>
                  <a:srgbClr val="C00000"/>
                </a:solidFill>
                <a:hlinkClick r:id="rId4" tooltip="Irak Savaşı"/>
              </a:rPr>
              <a:t>Savaşı</a:t>
            </a:r>
            <a:r>
              <a:rPr lang="en-US" b="1" dirty="0" err="1">
                <a:solidFill>
                  <a:srgbClr val="C00000"/>
                </a:solidFill>
              </a:rPr>
              <a:t>'na</a:t>
            </a:r>
            <a:r>
              <a:rPr lang="en-US" b="1" dirty="0">
                <a:solidFill>
                  <a:srgbClr val="C00000"/>
                </a:solidFill>
              </a:rPr>
              <a:t> 30 </a:t>
            </a:r>
            <a:r>
              <a:rPr lang="en-US" b="1" dirty="0" err="1">
                <a:solidFill>
                  <a:srgbClr val="C00000"/>
                </a:solidFill>
              </a:rPr>
              <a:t>binden</a:t>
            </a:r>
            <a:r>
              <a:rPr lang="en-US" b="1" dirty="0">
                <a:solidFill>
                  <a:srgbClr val="C00000"/>
                </a:solidFill>
              </a:rPr>
              <a:t> </a:t>
            </a:r>
            <a:r>
              <a:rPr lang="en-US" b="1" dirty="0" err="1">
                <a:solidFill>
                  <a:srgbClr val="C00000"/>
                </a:solidFill>
              </a:rPr>
              <a:t>fazla</a:t>
            </a:r>
            <a:r>
              <a:rPr lang="en-US" b="1" dirty="0">
                <a:solidFill>
                  <a:srgbClr val="C00000"/>
                </a:solidFill>
              </a:rPr>
              <a:t> </a:t>
            </a:r>
            <a:r>
              <a:rPr lang="en-US" b="1" dirty="0" err="1">
                <a:solidFill>
                  <a:srgbClr val="C00000"/>
                </a:solidFill>
              </a:rPr>
              <a:t>askerle</a:t>
            </a:r>
            <a:r>
              <a:rPr lang="en-US" b="1" dirty="0">
                <a:solidFill>
                  <a:srgbClr val="C00000"/>
                </a:solidFill>
              </a:rPr>
              <a:t> </a:t>
            </a:r>
            <a:r>
              <a:rPr lang="en-US" b="1" dirty="0" err="1">
                <a:solidFill>
                  <a:srgbClr val="C00000"/>
                </a:solidFill>
              </a:rPr>
              <a:t>katılmıştır</a:t>
            </a:r>
            <a:r>
              <a:rPr lang="en-US" b="1" dirty="0">
                <a:solidFill>
                  <a:srgbClr val="C00000"/>
                </a:solidFill>
              </a:rPr>
              <a:t>. Bu </a:t>
            </a:r>
            <a:r>
              <a:rPr lang="en-US" b="1" dirty="0" err="1">
                <a:solidFill>
                  <a:srgbClr val="C00000"/>
                </a:solidFill>
              </a:rPr>
              <a:t>savaşta</a:t>
            </a:r>
            <a:r>
              <a:rPr lang="en-US" b="1" dirty="0">
                <a:solidFill>
                  <a:srgbClr val="C00000"/>
                </a:solidFill>
              </a:rPr>
              <a:t> 179 </a:t>
            </a:r>
            <a:r>
              <a:rPr lang="en-US" b="1" dirty="0" err="1">
                <a:solidFill>
                  <a:srgbClr val="C00000"/>
                </a:solidFill>
                <a:hlinkClick r:id="rId5" tooltip="İngilizler"/>
              </a:rPr>
              <a:t>İngiliz</a:t>
            </a:r>
            <a:r>
              <a:rPr lang="en-US" b="1" dirty="0">
                <a:solidFill>
                  <a:srgbClr val="C00000"/>
                </a:solidFill>
              </a:rPr>
              <a:t> </a:t>
            </a:r>
            <a:r>
              <a:rPr lang="en-US" b="1" dirty="0" err="1">
                <a:solidFill>
                  <a:srgbClr val="C00000"/>
                </a:solidFill>
              </a:rPr>
              <a:t>askeri</a:t>
            </a:r>
            <a:r>
              <a:rPr lang="en-US" b="1" dirty="0">
                <a:solidFill>
                  <a:srgbClr val="C00000"/>
                </a:solidFill>
              </a:rPr>
              <a:t> </a:t>
            </a:r>
            <a:r>
              <a:rPr lang="en-US" b="1" dirty="0" err="1">
                <a:solidFill>
                  <a:srgbClr val="C00000"/>
                </a:solidFill>
              </a:rPr>
              <a:t>ölmüştür</a:t>
            </a:r>
            <a:r>
              <a:rPr lang="en-US" b="1" dirty="0">
                <a:solidFill>
                  <a:srgbClr val="C00000"/>
                </a:solidFill>
              </a:rPr>
              <a:t>. </a:t>
            </a:r>
            <a:r>
              <a:rPr lang="en-US" b="1" dirty="0" err="1">
                <a:solidFill>
                  <a:srgbClr val="C00000"/>
                </a:solidFill>
                <a:hlinkClick r:id="rId4" tooltip="Irak Savaşı"/>
              </a:rPr>
              <a:t>Irak</a:t>
            </a:r>
            <a:r>
              <a:rPr lang="en-US" b="1" dirty="0">
                <a:solidFill>
                  <a:srgbClr val="C00000"/>
                </a:solidFill>
                <a:hlinkClick r:id="rId4" tooltip="Irak Savaşı"/>
              </a:rPr>
              <a:t> </a:t>
            </a:r>
            <a:r>
              <a:rPr lang="en-US" b="1" dirty="0" err="1">
                <a:solidFill>
                  <a:srgbClr val="C00000"/>
                </a:solidFill>
                <a:hlinkClick r:id="rId4" tooltip="Irak Savaşı"/>
              </a:rPr>
              <a:t>Savaşı</a:t>
            </a:r>
            <a:r>
              <a:rPr lang="en-US" b="1" dirty="0" err="1">
                <a:solidFill>
                  <a:srgbClr val="C00000"/>
                </a:solidFill>
              </a:rPr>
              <a:t>'nın</a:t>
            </a:r>
            <a:r>
              <a:rPr lang="en-US" b="1" dirty="0">
                <a:solidFill>
                  <a:srgbClr val="C00000"/>
                </a:solidFill>
              </a:rPr>
              <a:t> </a:t>
            </a:r>
            <a:r>
              <a:rPr lang="en-US" b="1" dirty="0" err="1">
                <a:solidFill>
                  <a:srgbClr val="C00000"/>
                </a:solidFill>
              </a:rPr>
              <a:t>ardından</a:t>
            </a:r>
            <a:r>
              <a:rPr lang="en-US" b="1" dirty="0">
                <a:solidFill>
                  <a:srgbClr val="C00000"/>
                </a:solidFill>
              </a:rPr>
              <a:t> </a:t>
            </a:r>
            <a:r>
              <a:rPr lang="en-US" b="1" dirty="0" err="1">
                <a:solidFill>
                  <a:srgbClr val="C00000"/>
                </a:solidFill>
              </a:rPr>
              <a:t>dönemin</a:t>
            </a:r>
            <a:r>
              <a:rPr lang="en-US" b="1" dirty="0">
                <a:solidFill>
                  <a:srgbClr val="C00000"/>
                </a:solidFill>
              </a:rPr>
              <a:t> </a:t>
            </a:r>
            <a:r>
              <a:rPr lang="en-US" b="1" dirty="0" err="1">
                <a:solidFill>
                  <a:srgbClr val="C00000"/>
                </a:solidFill>
              </a:rPr>
              <a:t>muhalefet</a:t>
            </a:r>
            <a:r>
              <a:rPr lang="en-US" b="1" dirty="0">
                <a:solidFill>
                  <a:srgbClr val="C00000"/>
                </a:solidFill>
              </a:rPr>
              <a:t> </a:t>
            </a:r>
            <a:r>
              <a:rPr lang="en-US" b="1" dirty="0" err="1">
                <a:solidFill>
                  <a:srgbClr val="C00000"/>
                </a:solidFill>
              </a:rPr>
              <a:t>liderleri</a:t>
            </a:r>
            <a:r>
              <a:rPr lang="en-US" b="1" dirty="0">
                <a:solidFill>
                  <a:srgbClr val="C00000"/>
                </a:solidFill>
              </a:rPr>
              <a:t> </a:t>
            </a:r>
            <a:r>
              <a:rPr lang="en-US" b="1" dirty="0" err="1">
                <a:solidFill>
                  <a:srgbClr val="C00000"/>
                </a:solidFill>
              </a:rPr>
              <a:t>ve</a:t>
            </a:r>
            <a:r>
              <a:rPr lang="en-US" b="1" dirty="0">
                <a:solidFill>
                  <a:srgbClr val="C00000"/>
                </a:solidFill>
              </a:rPr>
              <a:t> </a:t>
            </a:r>
            <a:r>
              <a:rPr lang="en-US" b="1" dirty="0" err="1">
                <a:solidFill>
                  <a:srgbClr val="C00000"/>
                </a:solidFill>
              </a:rPr>
              <a:t>iktidarda</a:t>
            </a:r>
            <a:r>
              <a:rPr lang="en-US" b="1" dirty="0">
                <a:solidFill>
                  <a:srgbClr val="C00000"/>
                </a:solidFill>
              </a:rPr>
              <a:t> </a:t>
            </a:r>
            <a:r>
              <a:rPr lang="en-US" b="1" dirty="0" err="1">
                <a:solidFill>
                  <a:srgbClr val="C00000"/>
                </a:solidFill>
              </a:rPr>
              <a:t>bulunan</a:t>
            </a:r>
            <a:r>
              <a:rPr lang="en-US" b="1" dirty="0">
                <a:solidFill>
                  <a:srgbClr val="C00000"/>
                </a:solidFill>
              </a:rPr>
              <a:t> </a:t>
            </a:r>
            <a:r>
              <a:rPr lang="en-US" b="1" dirty="0" err="1">
                <a:solidFill>
                  <a:srgbClr val="C00000"/>
                </a:solidFill>
                <a:hlinkClick r:id="rId6" tooltip="İşçi Partisi (Birleşik Krallık)"/>
              </a:rPr>
              <a:t>İşçi</a:t>
            </a:r>
            <a:r>
              <a:rPr lang="en-US" b="1" dirty="0">
                <a:solidFill>
                  <a:srgbClr val="C00000"/>
                </a:solidFill>
                <a:hlinkClick r:id="rId6" tooltip="İşçi Partisi (Birleşik Krallık)"/>
              </a:rPr>
              <a:t> </a:t>
            </a:r>
            <a:r>
              <a:rPr lang="en-US" b="1" dirty="0" err="1">
                <a:solidFill>
                  <a:srgbClr val="C00000"/>
                </a:solidFill>
                <a:hlinkClick r:id="rId6" tooltip="İşçi Partisi (Birleşik Krallık)"/>
              </a:rPr>
              <a:t>Partisi</a:t>
            </a:r>
            <a:r>
              <a:rPr lang="en-US" b="1" dirty="0" err="1">
                <a:solidFill>
                  <a:srgbClr val="C00000"/>
                </a:solidFill>
              </a:rPr>
              <a:t>'nden</a:t>
            </a:r>
            <a:r>
              <a:rPr lang="en-US" b="1" dirty="0">
                <a:solidFill>
                  <a:srgbClr val="C00000"/>
                </a:solidFill>
              </a:rPr>
              <a:t> </a:t>
            </a:r>
            <a:r>
              <a:rPr lang="en-US" b="1" dirty="0" err="1">
                <a:solidFill>
                  <a:srgbClr val="C00000"/>
                </a:solidFill>
              </a:rPr>
              <a:t>bazı</a:t>
            </a:r>
            <a:r>
              <a:rPr lang="en-US" b="1" dirty="0">
                <a:solidFill>
                  <a:srgbClr val="C00000"/>
                </a:solidFill>
              </a:rPr>
              <a:t> </a:t>
            </a:r>
            <a:r>
              <a:rPr lang="en-US" b="1" dirty="0" err="1">
                <a:solidFill>
                  <a:srgbClr val="C00000"/>
                </a:solidFill>
              </a:rPr>
              <a:t>milletvekilleri</a:t>
            </a:r>
            <a:r>
              <a:rPr lang="en-US" b="1" dirty="0">
                <a:solidFill>
                  <a:srgbClr val="C00000"/>
                </a:solidFill>
              </a:rPr>
              <a:t>, </a:t>
            </a:r>
            <a:r>
              <a:rPr lang="en-US" b="1" dirty="0" err="1">
                <a:solidFill>
                  <a:srgbClr val="C00000"/>
                </a:solidFill>
                <a:hlinkClick r:id="rId2" tooltip="İngiltere"/>
              </a:rPr>
              <a:t>İngiltere</a:t>
            </a:r>
            <a:r>
              <a:rPr lang="en-US" b="1" dirty="0" err="1">
                <a:solidFill>
                  <a:srgbClr val="C00000"/>
                </a:solidFill>
              </a:rPr>
              <a:t>'nin</a:t>
            </a:r>
            <a:r>
              <a:rPr lang="en-US" b="1" dirty="0">
                <a:solidFill>
                  <a:srgbClr val="C00000"/>
                </a:solidFill>
              </a:rPr>
              <a:t> </a:t>
            </a:r>
            <a:r>
              <a:rPr lang="en-US" b="1" dirty="0" err="1">
                <a:solidFill>
                  <a:srgbClr val="C00000"/>
                </a:solidFill>
              </a:rPr>
              <a:t>Irak</a:t>
            </a:r>
            <a:r>
              <a:rPr lang="en-US" b="1" dirty="0">
                <a:solidFill>
                  <a:srgbClr val="C00000"/>
                </a:solidFill>
              </a:rPr>
              <a:t> </a:t>
            </a:r>
            <a:r>
              <a:rPr lang="en-US" b="1" dirty="0" err="1">
                <a:solidFill>
                  <a:srgbClr val="C00000"/>
                </a:solidFill>
              </a:rPr>
              <a:t>Savaşı'na</a:t>
            </a:r>
            <a:r>
              <a:rPr lang="en-US" b="1" dirty="0">
                <a:solidFill>
                  <a:srgbClr val="C00000"/>
                </a:solidFill>
              </a:rPr>
              <a:t> </a:t>
            </a:r>
            <a:r>
              <a:rPr lang="en-US" b="1" dirty="0" err="1">
                <a:solidFill>
                  <a:srgbClr val="C00000"/>
                </a:solidFill>
              </a:rPr>
              <a:t>katılım</a:t>
            </a:r>
            <a:r>
              <a:rPr lang="en-US" b="1" dirty="0">
                <a:solidFill>
                  <a:srgbClr val="C00000"/>
                </a:solidFill>
              </a:rPr>
              <a:t> </a:t>
            </a:r>
            <a:r>
              <a:rPr lang="en-US" b="1" dirty="0" err="1">
                <a:solidFill>
                  <a:srgbClr val="C00000"/>
                </a:solidFill>
              </a:rPr>
              <a:t>sürecinin</a:t>
            </a:r>
            <a:r>
              <a:rPr lang="en-US" b="1" dirty="0">
                <a:solidFill>
                  <a:srgbClr val="C00000"/>
                </a:solidFill>
              </a:rPr>
              <a:t> </a:t>
            </a:r>
            <a:r>
              <a:rPr lang="en-US" b="1" dirty="0" err="1">
                <a:solidFill>
                  <a:srgbClr val="C00000"/>
                </a:solidFill>
              </a:rPr>
              <a:t>soruşturulmasını</a:t>
            </a:r>
            <a:r>
              <a:rPr lang="en-US" b="1" dirty="0">
                <a:solidFill>
                  <a:srgbClr val="C00000"/>
                </a:solidFill>
              </a:rPr>
              <a:t> </a:t>
            </a:r>
            <a:r>
              <a:rPr lang="en-US" b="1" dirty="0" err="1">
                <a:solidFill>
                  <a:srgbClr val="C00000"/>
                </a:solidFill>
              </a:rPr>
              <a:t>talep</a:t>
            </a:r>
            <a:r>
              <a:rPr lang="en-US" b="1" dirty="0">
                <a:solidFill>
                  <a:srgbClr val="C00000"/>
                </a:solidFill>
              </a:rPr>
              <a:t> </a:t>
            </a:r>
            <a:r>
              <a:rPr lang="en-US" b="1" dirty="0" err="1">
                <a:solidFill>
                  <a:srgbClr val="C00000"/>
                </a:solidFill>
              </a:rPr>
              <a:t>etmiştir</a:t>
            </a:r>
            <a:r>
              <a:rPr lang="en-US" dirty="0"/>
              <a:t>. </a:t>
            </a:r>
            <a:r>
              <a:rPr lang="en-US" dirty="0" err="1"/>
              <a:t>İngiltere'nin</a:t>
            </a:r>
            <a:r>
              <a:rPr lang="en-US" dirty="0"/>
              <a:t> </a:t>
            </a:r>
            <a:r>
              <a:rPr lang="en-US" dirty="0" err="1"/>
              <a:t>savaşa</a:t>
            </a:r>
            <a:r>
              <a:rPr lang="en-US" dirty="0"/>
              <a:t> </a:t>
            </a:r>
            <a:r>
              <a:rPr lang="en-US" dirty="0" err="1"/>
              <a:t>katılmasına</a:t>
            </a:r>
            <a:r>
              <a:rPr lang="en-US" dirty="0"/>
              <a:t> </a:t>
            </a:r>
            <a:r>
              <a:rPr lang="en-US" dirty="0" err="1"/>
              <a:t>karar</a:t>
            </a:r>
            <a:r>
              <a:rPr lang="en-US" dirty="0"/>
              <a:t> </a:t>
            </a:r>
            <a:r>
              <a:rPr lang="en-US" dirty="0" err="1"/>
              <a:t>veren</a:t>
            </a:r>
            <a:r>
              <a:rPr lang="en-US" dirty="0"/>
              <a:t> </a:t>
            </a:r>
            <a:r>
              <a:rPr lang="en-US" dirty="0">
                <a:hlinkClick r:id="rId7" tooltip="Tony Blair"/>
              </a:rPr>
              <a:t>Tony </a:t>
            </a:r>
            <a:r>
              <a:rPr lang="en-US" dirty="0" err="1">
                <a:hlinkClick r:id="rId7" tooltip="Tony Blair"/>
              </a:rPr>
              <a:t>Blair</a:t>
            </a:r>
            <a:r>
              <a:rPr lang="en-US" dirty="0" err="1"/>
              <a:t>'in</a:t>
            </a:r>
            <a:r>
              <a:rPr lang="en-US" dirty="0"/>
              <a:t> </a:t>
            </a:r>
            <a:r>
              <a:rPr lang="en-US" dirty="0" err="1"/>
              <a:t>görevini</a:t>
            </a:r>
            <a:r>
              <a:rPr lang="en-US" dirty="0"/>
              <a:t> </a:t>
            </a:r>
            <a:r>
              <a:rPr lang="en-US" dirty="0" err="1"/>
              <a:t>bırakmasından</a:t>
            </a:r>
            <a:r>
              <a:rPr lang="en-US" dirty="0"/>
              <a:t> </a:t>
            </a:r>
            <a:r>
              <a:rPr lang="en-US" dirty="0" err="1"/>
              <a:t>sonra</a:t>
            </a:r>
            <a:r>
              <a:rPr lang="en-US" dirty="0"/>
              <a:t> </a:t>
            </a:r>
            <a:r>
              <a:rPr lang="en-US" dirty="0">
                <a:hlinkClick r:id="rId8" tooltip="Gordon Brown"/>
              </a:rPr>
              <a:t>Gordon Brown</a:t>
            </a:r>
            <a:r>
              <a:rPr lang="en-US" dirty="0"/>
              <a:t> </a:t>
            </a:r>
            <a:r>
              <a:rPr lang="en-US" dirty="0" err="1"/>
              <a:t>İngiltere</a:t>
            </a:r>
            <a:r>
              <a:rPr lang="en-US" dirty="0"/>
              <a:t> </a:t>
            </a:r>
            <a:r>
              <a:rPr lang="en-US" dirty="0" err="1"/>
              <a:t>başbakanlığı</a:t>
            </a:r>
            <a:r>
              <a:rPr lang="en-US" dirty="0"/>
              <a:t> </a:t>
            </a:r>
            <a:r>
              <a:rPr lang="en-US" dirty="0" err="1"/>
              <a:t>görevine</a:t>
            </a:r>
            <a:r>
              <a:rPr lang="en-US" dirty="0"/>
              <a:t> </a:t>
            </a:r>
            <a:r>
              <a:rPr lang="en-US" dirty="0" err="1"/>
              <a:t>gelmiştir</a:t>
            </a:r>
            <a:r>
              <a:rPr lang="en-US" dirty="0"/>
              <a:t>. Brown, </a:t>
            </a:r>
            <a:r>
              <a:rPr lang="en-US" dirty="0" err="1"/>
              <a:t>göreve</a:t>
            </a:r>
            <a:r>
              <a:rPr lang="en-US" dirty="0"/>
              <a:t> </a:t>
            </a:r>
            <a:r>
              <a:rPr lang="en-US" dirty="0" err="1"/>
              <a:t>geldikten</a:t>
            </a:r>
            <a:r>
              <a:rPr lang="en-US" dirty="0"/>
              <a:t> </a:t>
            </a:r>
            <a:r>
              <a:rPr lang="en-US" dirty="0" err="1"/>
              <a:t>sonra</a:t>
            </a:r>
            <a:r>
              <a:rPr lang="en-US" dirty="0"/>
              <a:t> </a:t>
            </a:r>
            <a:r>
              <a:rPr lang="en-US" dirty="0" err="1"/>
              <a:t>beş</a:t>
            </a:r>
            <a:r>
              <a:rPr lang="en-US" dirty="0"/>
              <a:t> </a:t>
            </a:r>
            <a:r>
              <a:rPr lang="en-US" dirty="0" err="1"/>
              <a:t>kişiden</a:t>
            </a:r>
            <a:r>
              <a:rPr lang="en-US" dirty="0"/>
              <a:t> </a:t>
            </a:r>
            <a:r>
              <a:rPr lang="en-US" dirty="0" err="1"/>
              <a:t>oluşan</a:t>
            </a:r>
            <a:r>
              <a:rPr lang="en-US" dirty="0"/>
              <a:t> </a:t>
            </a:r>
            <a:r>
              <a:rPr lang="en-US" dirty="0" err="1"/>
              <a:t>bir</a:t>
            </a:r>
            <a:r>
              <a:rPr lang="en-US" dirty="0"/>
              <a:t> </a:t>
            </a:r>
            <a:r>
              <a:rPr lang="en-US" dirty="0" err="1"/>
              <a:t>soruşturma</a:t>
            </a:r>
            <a:r>
              <a:rPr lang="en-US" dirty="0"/>
              <a:t> </a:t>
            </a:r>
            <a:r>
              <a:rPr lang="en-US" dirty="0" err="1"/>
              <a:t>komisyonu</a:t>
            </a:r>
            <a:r>
              <a:rPr lang="en-US" dirty="0"/>
              <a:t> </a:t>
            </a:r>
            <a:r>
              <a:rPr lang="en-US" dirty="0" err="1"/>
              <a:t>oluşturmuştur</a:t>
            </a:r>
            <a:r>
              <a:rPr lang="en-US" dirty="0"/>
              <a:t>. </a:t>
            </a:r>
            <a:r>
              <a:rPr lang="en-US" dirty="0" err="1"/>
              <a:t>Komisyon</a:t>
            </a:r>
            <a:r>
              <a:rPr lang="en-US" dirty="0"/>
              <a:t> </a:t>
            </a:r>
            <a:r>
              <a:rPr lang="en-US" dirty="0" err="1"/>
              <a:t>başkanlığını</a:t>
            </a:r>
            <a:r>
              <a:rPr lang="en-US" dirty="0"/>
              <a:t> </a:t>
            </a:r>
            <a:r>
              <a:rPr lang="en-US" dirty="0" err="1"/>
              <a:t>ise</a:t>
            </a:r>
            <a:r>
              <a:rPr lang="en-US" dirty="0"/>
              <a:t> John </a:t>
            </a:r>
            <a:r>
              <a:rPr lang="en-US" dirty="0" err="1"/>
              <a:t>Chilcot</a:t>
            </a:r>
            <a:r>
              <a:rPr lang="en-US" dirty="0"/>
              <a:t> </a:t>
            </a:r>
            <a:r>
              <a:rPr lang="en-US" dirty="0" err="1"/>
              <a:t>yürütmüştür</a:t>
            </a:r>
            <a:r>
              <a:rPr lang="en-US" dirty="0"/>
              <a:t>. 2001-2009 </a:t>
            </a:r>
            <a:r>
              <a:rPr lang="en-US" dirty="0" err="1"/>
              <a:t>yılları</a:t>
            </a:r>
            <a:r>
              <a:rPr lang="en-US" dirty="0"/>
              <a:t> </a:t>
            </a:r>
            <a:r>
              <a:rPr lang="en-US" dirty="0" err="1"/>
              <a:t>arasındaki</a:t>
            </a:r>
            <a:r>
              <a:rPr lang="en-US" dirty="0"/>
              <a:t> </a:t>
            </a:r>
            <a:r>
              <a:rPr lang="en-US" dirty="0" err="1"/>
              <a:t>olayları</a:t>
            </a:r>
            <a:r>
              <a:rPr lang="en-US" dirty="0"/>
              <a:t> </a:t>
            </a:r>
            <a:r>
              <a:rPr lang="en-US" dirty="0" err="1"/>
              <a:t>inceleyen</a:t>
            </a:r>
            <a:r>
              <a:rPr lang="en-US" dirty="0"/>
              <a:t> </a:t>
            </a:r>
            <a:r>
              <a:rPr lang="en-US" dirty="0" err="1"/>
              <a:t>komisyonun</a:t>
            </a:r>
            <a:r>
              <a:rPr lang="en-US" dirty="0"/>
              <a:t> </a:t>
            </a:r>
            <a:r>
              <a:rPr lang="en-US" dirty="0" err="1"/>
              <a:t>faaliyetleri</a:t>
            </a:r>
            <a:r>
              <a:rPr lang="en-US" dirty="0"/>
              <a:t> </a:t>
            </a:r>
            <a:r>
              <a:rPr lang="en-US" dirty="0" err="1"/>
              <a:t>toplamda</a:t>
            </a:r>
            <a:r>
              <a:rPr lang="en-US" dirty="0"/>
              <a:t> 10 </a:t>
            </a:r>
            <a:r>
              <a:rPr lang="en-US" dirty="0" err="1"/>
              <a:t>milyon</a:t>
            </a:r>
            <a:r>
              <a:rPr lang="en-US" dirty="0"/>
              <a:t> </a:t>
            </a:r>
            <a:r>
              <a:rPr lang="en-US" dirty="0" err="1"/>
              <a:t>sterline</a:t>
            </a:r>
            <a:r>
              <a:rPr lang="en-US" dirty="0"/>
              <a:t> mal </a:t>
            </a:r>
            <a:r>
              <a:rPr lang="en-US" dirty="0" err="1"/>
              <a:t>olmuştur</a:t>
            </a:r>
            <a:r>
              <a:rPr lang="en-US" dirty="0"/>
              <a:t>. </a:t>
            </a:r>
            <a:r>
              <a:rPr lang="en-US" dirty="0" err="1"/>
              <a:t>Komisyon</a:t>
            </a:r>
            <a:r>
              <a:rPr lang="en-US" dirty="0"/>
              <a:t> </a:t>
            </a:r>
            <a:r>
              <a:rPr lang="en-US" dirty="0" err="1"/>
              <a:t>olayları</a:t>
            </a:r>
            <a:r>
              <a:rPr lang="en-US" dirty="0"/>
              <a:t> </a:t>
            </a:r>
            <a:r>
              <a:rPr lang="en-US" dirty="0" err="1"/>
              <a:t>incelerken</a:t>
            </a:r>
            <a:r>
              <a:rPr lang="en-US" dirty="0"/>
              <a:t> </a:t>
            </a:r>
            <a:r>
              <a:rPr lang="en-US" dirty="0" err="1"/>
              <a:t>eski</a:t>
            </a:r>
            <a:r>
              <a:rPr lang="en-US" dirty="0"/>
              <a:t> </a:t>
            </a:r>
            <a:r>
              <a:rPr lang="en-US" dirty="0" err="1"/>
              <a:t>başbakanlardan</a:t>
            </a:r>
            <a:r>
              <a:rPr lang="en-US" dirty="0"/>
              <a:t> </a:t>
            </a:r>
            <a:r>
              <a:rPr lang="en-US" dirty="0">
                <a:hlinkClick r:id="rId7" tooltip="Tony Blair"/>
              </a:rPr>
              <a:t>Tony Blair</a:t>
            </a:r>
            <a:r>
              <a:rPr lang="en-US" dirty="0"/>
              <a:t>, </a:t>
            </a:r>
            <a:r>
              <a:rPr lang="en-US" dirty="0">
                <a:hlinkClick r:id="rId8" tooltip="Gordon Brown"/>
              </a:rPr>
              <a:t>Gordon Brown</a:t>
            </a:r>
            <a:r>
              <a:rPr lang="en-US" dirty="0"/>
              <a:t>, </a:t>
            </a:r>
            <a:r>
              <a:rPr lang="en-US" dirty="0" err="1"/>
              <a:t>bazı</a:t>
            </a:r>
            <a:r>
              <a:rPr lang="en-US" dirty="0"/>
              <a:t> </a:t>
            </a:r>
            <a:r>
              <a:rPr lang="en-US" dirty="0" err="1"/>
              <a:t>eski</a:t>
            </a:r>
            <a:r>
              <a:rPr lang="en-US" dirty="0"/>
              <a:t> </a:t>
            </a:r>
            <a:r>
              <a:rPr lang="en-US" dirty="0" err="1"/>
              <a:t>bakanlar</a:t>
            </a:r>
            <a:r>
              <a:rPr lang="en-US" dirty="0"/>
              <a:t> </a:t>
            </a:r>
            <a:r>
              <a:rPr lang="en-US" dirty="0" err="1"/>
              <a:t>ve</a:t>
            </a:r>
            <a:r>
              <a:rPr lang="en-US" dirty="0"/>
              <a:t> </a:t>
            </a:r>
            <a:r>
              <a:rPr lang="en-US" dirty="0" err="1"/>
              <a:t>dönemin</a:t>
            </a:r>
            <a:r>
              <a:rPr lang="en-US" dirty="0"/>
              <a:t> </a:t>
            </a:r>
            <a:r>
              <a:rPr lang="en-US" dirty="0" err="1"/>
              <a:t>üst</a:t>
            </a:r>
            <a:r>
              <a:rPr lang="en-US" dirty="0"/>
              <a:t> </a:t>
            </a:r>
            <a:r>
              <a:rPr lang="en-US" dirty="0" err="1"/>
              <a:t>düzey</a:t>
            </a:r>
            <a:r>
              <a:rPr lang="en-US" dirty="0"/>
              <a:t> </a:t>
            </a:r>
            <a:r>
              <a:rPr lang="en-US" dirty="0" err="1"/>
              <a:t>askeri</a:t>
            </a:r>
            <a:r>
              <a:rPr lang="en-US" dirty="0"/>
              <a:t> </a:t>
            </a:r>
            <a:r>
              <a:rPr lang="en-US" dirty="0" err="1"/>
              <a:t>ve</a:t>
            </a:r>
            <a:r>
              <a:rPr lang="en-US" dirty="0"/>
              <a:t> </a:t>
            </a:r>
            <a:r>
              <a:rPr lang="en-US" dirty="0" err="1"/>
              <a:t>istihbarat</a:t>
            </a:r>
            <a:r>
              <a:rPr lang="en-US" dirty="0"/>
              <a:t> </a:t>
            </a:r>
            <a:r>
              <a:rPr lang="en-US" dirty="0" err="1"/>
              <a:t>mensupları</a:t>
            </a:r>
            <a:r>
              <a:rPr lang="en-US" dirty="0"/>
              <a:t> da </a:t>
            </a:r>
            <a:r>
              <a:rPr lang="en-US" dirty="0" err="1"/>
              <a:t>dahil</a:t>
            </a:r>
            <a:r>
              <a:rPr lang="en-US" dirty="0"/>
              <a:t> </a:t>
            </a:r>
            <a:r>
              <a:rPr lang="en-US" dirty="0" err="1"/>
              <a:t>olmak</a:t>
            </a:r>
            <a:r>
              <a:rPr lang="en-US" dirty="0"/>
              <a:t> </a:t>
            </a:r>
            <a:r>
              <a:rPr lang="en-US" dirty="0" err="1"/>
              <a:t>üzere</a:t>
            </a:r>
            <a:r>
              <a:rPr lang="en-US" dirty="0"/>
              <a:t> 150'den </a:t>
            </a:r>
            <a:r>
              <a:rPr lang="en-US" dirty="0" err="1"/>
              <a:t>fazla</a:t>
            </a:r>
            <a:r>
              <a:rPr lang="en-US" dirty="0"/>
              <a:t> </a:t>
            </a:r>
            <a:r>
              <a:rPr lang="en-US" dirty="0" err="1"/>
              <a:t>kişinin</a:t>
            </a:r>
            <a:r>
              <a:rPr lang="en-US" dirty="0"/>
              <a:t> </a:t>
            </a:r>
            <a:r>
              <a:rPr lang="en-US" dirty="0" err="1"/>
              <a:t>ifadesini</a:t>
            </a:r>
            <a:r>
              <a:rPr lang="en-US" dirty="0"/>
              <a:t> </a:t>
            </a:r>
            <a:r>
              <a:rPr lang="en-US" dirty="0" err="1"/>
              <a:t>almış</a:t>
            </a:r>
            <a:r>
              <a:rPr lang="en-US" dirty="0"/>
              <a:t>, 150 </a:t>
            </a:r>
            <a:r>
              <a:rPr lang="en-US" dirty="0" err="1"/>
              <a:t>binden</a:t>
            </a:r>
            <a:r>
              <a:rPr lang="en-US" dirty="0"/>
              <a:t> </a:t>
            </a:r>
            <a:r>
              <a:rPr lang="en-US" dirty="0" err="1"/>
              <a:t>fazla</a:t>
            </a:r>
            <a:r>
              <a:rPr lang="en-US" dirty="0"/>
              <a:t> </a:t>
            </a:r>
            <a:r>
              <a:rPr lang="en-US" dirty="0" err="1"/>
              <a:t>resmi</a:t>
            </a:r>
            <a:r>
              <a:rPr lang="en-US" dirty="0"/>
              <a:t> </a:t>
            </a:r>
            <a:r>
              <a:rPr lang="en-US" dirty="0" err="1"/>
              <a:t>belgeyi</a:t>
            </a:r>
            <a:r>
              <a:rPr lang="en-US" dirty="0"/>
              <a:t> </a:t>
            </a:r>
            <a:r>
              <a:rPr lang="en-US" dirty="0" err="1"/>
              <a:t>ise</a:t>
            </a:r>
            <a:r>
              <a:rPr lang="en-US" dirty="0"/>
              <a:t> </a:t>
            </a:r>
            <a:r>
              <a:rPr lang="en-US" dirty="0" err="1"/>
              <a:t>incelemiştir</a:t>
            </a:r>
            <a:r>
              <a:rPr lang="en-US" dirty="0"/>
              <a:t>. İlk </a:t>
            </a:r>
            <a:r>
              <a:rPr lang="en-US" dirty="0" err="1"/>
              <a:t>başta</a:t>
            </a:r>
            <a:r>
              <a:rPr lang="en-US" dirty="0"/>
              <a:t> </a:t>
            </a:r>
            <a:r>
              <a:rPr lang="en-US" dirty="0" err="1"/>
              <a:t>raporun</a:t>
            </a:r>
            <a:r>
              <a:rPr lang="en-US" dirty="0"/>
              <a:t> </a:t>
            </a:r>
            <a:r>
              <a:rPr lang="en-US" dirty="0" err="1"/>
              <a:t>bir</a:t>
            </a:r>
            <a:r>
              <a:rPr lang="en-US" dirty="0"/>
              <a:t> </a:t>
            </a:r>
            <a:r>
              <a:rPr lang="en-US" dirty="0" err="1"/>
              <a:t>yıl</a:t>
            </a:r>
            <a:r>
              <a:rPr lang="en-US" dirty="0"/>
              <a:t> </a:t>
            </a:r>
            <a:r>
              <a:rPr lang="en-US" dirty="0" err="1"/>
              <a:t>içerisinde</a:t>
            </a:r>
            <a:r>
              <a:rPr lang="en-US" dirty="0"/>
              <a:t> </a:t>
            </a:r>
            <a:r>
              <a:rPr lang="en-US" dirty="0" err="1"/>
              <a:t>yayınlanacağı</a:t>
            </a:r>
            <a:r>
              <a:rPr lang="en-US" dirty="0"/>
              <a:t> </a:t>
            </a:r>
            <a:r>
              <a:rPr lang="en-US" dirty="0" err="1"/>
              <a:t>açıklanmıştır</a:t>
            </a:r>
            <a:r>
              <a:rPr lang="en-US" dirty="0"/>
              <a:t> </a:t>
            </a:r>
            <a:r>
              <a:rPr lang="en-US" dirty="0" err="1"/>
              <a:t>fakat</a:t>
            </a:r>
            <a:r>
              <a:rPr lang="en-US" dirty="0"/>
              <a:t> </a:t>
            </a:r>
            <a:r>
              <a:rPr lang="en-US" dirty="0" err="1"/>
              <a:t>bu</a:t>
            </a:r>
            <a:r>
              <a:rPr lang="en-US" dirty="0"/>
              <a:t> </a:t>
            </a:r>
            <a:r>
              <a:rPr lang="en-US" dirty="0" err="1"/>
              <a:t>süre</a:t>
            </a:r>
            <a:r>
              <a:rPr lang="en-US" dirty="0"/>
              <a:t> </a:t>
            </a:r>
            <a:r>
              <a:rPr lang="en-US" dirty="0" err="1"/>
              <a:t>toplamda</a:t>
            </a:r>
            <a:r>
              <a:rPr lang="en-US" dirty="0"/>
              <a:t> </a:t>
            </a:r>
            <a:r>
              <a:rPr lang="en-US" dirty="0" err="1"/>
              <a:t>yedi</a:t>
            </a:r>
            <a:r>
              <a:rPr lang="en-US" dirty="0"/>
              <a:t> </a:t>
            </a:r>
            <a:r>
              <a:rPr lang="en-US" dirty="0" err="1"/>
              <a:t>yıla</a:t>
            </a:r>
            <a:r>
              <a:rPr lang="en-US" dirty="0"/>
              <a:t> </a:t>
            </a:r>
            <a:r>
              <a:rPr lang="en-US" dirty="0" err="1"/>
              <a:t>kadar</a:t>
            </a:r>
            <a:r>
              <a:rPr lang="en-US" dirty="0"/>
              <a:t> </a:t>
            </a:r>
            <a:r>
              <a:rPr lang="en-US" dirty="0" err="1"/>
              <a:t>uzamıştır</a:t>
            </a:r>
            <a:r>
              <a:rPr lang="en-US" dirty="0"/>
              <a:t>. Bu </a:t>
            </a:r>
            <a:r>
              <a:rPr lang="en-US" dirty="0" err="1"/>
              <a:t>süreçte</a:t>
            </a:r>
            <a:r>
              <a:rPr lang="en-US" dirty="0"/>
              <a:t> </a:t>
            </a:r>
            <a:r>
              <a:rPr lang="en-US" dirty="0" err="1"/>
              <a:t>komisyonda</a:t>
            </a:r>
            <a:r>
              <a:rPr lang="en-US" dirty="0"/>
              <a:t> </a:t>
            </a:r>
            <a:r>
              <a:rPr lang="en-US" dirty="0" err="1"/>
              <a:t>görevli</a:t>
            </a:r>
            <a:r>
              <a:rPr lang="en-US" dirty="0"/>
              <a:t> </a:t>
            </a:r>
            <a:r>
              <a:rPr lang="en-US" dirty="0" err="1"/>
              <a:t>olan</a:t>
            </a:r>
            <a:r>
              <a:rPr lang="en-US" dirty="0"/>
              <a:t> </a:t>
            </a:r>
            <a:r>
              <a:rPr lang="en-US" dirty="0" err="1"/>
              <a:t>İngiliz</a:t>
            </a:r>
            <a:r>
              <a:rPr lang="en-US" dirty="0"/>
              <a:t> </a:t>
            </a:r>
            <a:r>
              <a:rPr lang="en-US" dirty="0" err="1"/>
              <a:t>tarihçi</a:t>
            </a:r>
            <a:r>
              <a:rPr lang="en-US" dirty="0"/>
              <a:t> </a:t>
            </a:r>
            <a:r>
              <a:rPr lang="en-US" dirty="0">
                <a:hlinkClick r:id="rId9" tooltip="Martin Gilbert"/>
              </a:rPr>
              <a:t>Martin Gilbert</a:t>
            </a:r>
            <a:r>
              <a:rPr lang="en-US" dirty="0"/>
              <a:t> </a:t>
            </a:r>
            <a:r>
              <a:rPr lang="en-US" dirty="0" err="1"/>
              <a:t>ise</a:t>
            </a:r>
            <a:r>
              <a:rPr lang="en-US" dirty="0"/>
              <a:t> </a:t>
            </a:r>
            <a:r>
              <a:rPr lang="en-US" dirty="0" err="1"/>
              <a:t>ölmüştür</a:t>
            </a:r>
            <a:r>
              <a:rPr lang="en-US" dirty="0"/>
              <a:t>. </a:t>
            </a:r>
            <a:r>
              <a:rPr lang="en-US" dirty="0" err="1"/>
              <a:t>İngiltere</a:t>
            </a:r>
            <a:r>
              <a:rPr lang="en-US" dirty="0"/>
              <a:t> </a:t>
            </a:r>
            <a:r>
              <a:rPr lang="en-US" dirty="0" err="1"/>
              <a:t>Dışişleri</a:t>
            </a:r>
            <a:r>
              <a:rPr lang="en-US" dirty="0"/>
              <a:t> </a:t>
            </a:r>
            <a:r>
              <a:rPr lang="en-US" dirty="0" err="1"/>
              <a:t>Bakanlığı'nın</a:t>
            </a:r>
            <a:r>
              <a:rPr lang="en-US" dirty="0"/>
              <a:t> </a:t>
            </a:r>
            <a:r>
              <a:rPr lang="en-US" dirty="0">
                <a:hlinkClick r:id="rId7" tooltip="Tony Blair"/>
              </a:rPr>
              <a:t>Blair</a:t>
            </a:r>
            <a:r>
              <a:rPr lang="en-US" dirty="0"/>
              <a:t> </a:t>
            </a:r>
            <a:r>
              <a:rPr lang="en-US" dirty="0" err="1"/>
              <a:t>ile</a:t>
            </a:r>
            <a:r>
              <a:rPr lang="en-US" dirty="0"/>
              <a:t> </a:t>
            </a:r>
            <a:r>
              <a:rPr lang="en-US" dirty="0">
                <a:hlinkClick r:id="rId10" tooltip="George W. Bush"/>
              </a:rPr>
              <a:t>Bush</a:t>
            </a:r>
            <a:r>
              <a:rPr lang="en-US" dirty="0"/>
              <a:t> </a:t>
            </a:r>
            <a:r>
              <a:rPr lang="en-US" dirty="0" err="1"/>
              <a:t>arasındaki</a:t>
            </a:r>
            <a:r>
              <a:rPr lang="en-US" dirty="0"/>
              <a:t> </a:t>
            </a:r>
            <a:r>
              <a:rPr lang="en-US" dirty="0" err="1"/>
              <a:t>telefon</a:t>
            </a:r>
            <a:r>
              <a:rPr lang="en-US" dirty="0"/>
              <a:t> </a:t>
            </a:r>
            <a:r>
              <a:rPr lang="en-US" dirty="0" err="1"/>
              <a:t>konuşmalarının</a:t>
            </a:r>
            <a:r>
              <a:rPr lang="en-US" dirty="0"/>
              <a:t> </a:t>
            </a:r>
            <a:r>
              <a:rPr lang="en-US" dirty="0" err="1"/>
              <a:t>yayınlanmasına</a:t>
            </a:r>
            <a:r>
              <a:rPr lang="en-US" dirty="0"/>
              <a:t> </a:t>
            </a:r>
            <a:r>
              <a:rPr lang="en-US" dirty="0" err="1"/>
              <a:t>izin</a:t>
            </a:r>
            <a:r>
              <a:rPr lang="en-US" dirty="0"/>
              <a:t> </a:t>
            </a:r>
            <a:r>
              <a:rPr lang="en-US" dirty="0" err="1"/>
              <a:t>vermemesi</a:t>
            </a:r>
            <a:r>
              <a:rPr lang="en-US" dirty="0"/>
              <a:t> </a:t>
            </a:r>
            <a:r>
              <a:rPr lang="en-US" dirty="0" err="1"/>
              <a:t>raporun</a:t>
            </a:r>
            <a:r>
              <a:rPr lang="en-US" dirty="0"/>
              <a:t> </a:t>
            </a:r>
            <a:r>
              <a:rPr lang="en-US" dirty="0" err="1"/>
              <a:t>yayınlamasının</a:t>
            </a:r>
            <a:r>
              <a:rPr lang="en-US" dirty="0"/>
              <a:t> </a:t>
            </a:r>
            <a:r>
              <a:rPr lang="en-US" dirty="0" err="1"/>
              <a:t>beklenenden</a:t>
            </a:r>
            <a:r>
              <a:rPr lang="en-US" dirty="0"/>
              <a:t> </a:t>
            </a:r>
            <a:r>
              <a:rPr lang="en-US" dirty="0" err="1"/>
              <a:t>daha</a:t>
            </a:r>
            <a:r>
              <a:rPr lang="en-US" dirty="0"/>
              <a:t> </a:t>
            </a:r>
            <a:r>
              <a:rPr lang="en-US" dirty="0" err="1"/>
              <a:t>uzun</a:t>
            </a:r>
            <a:r>
              <a:rPr lang="en-US" dirty="0"/>
              <a:t> </a:t>
            </a:r>
            <a:r>
              <a:rPr lang="en-US" dirty="0" err="1"/>
              <a:t>sürmesi</a:t>
            </a:r>
            <a:r>
              <a:rPr lang="en-US" dirty="0"/>
              <a:t> </a:t>
            </a:r>
            <a:r>
              <a:rPr lang="en-US" dirty="0" err="1"/>
              <a:t>neden</a:t>
            </a:r>
            <a:r>
              <a:rPr lang="en-US" dirty="0"/>
              <a:t> </a:t>
            </a:r>
            <a:r>
              <a:rPr lang="en-US" dirty="0" err="1" smtClean="0"/>
              <a:t>olmuştur</a:t>
            </a:r>
            <a:r>
              <a:rPr lang="tr-TR" dirty="0"/>
              <a:t>.</a:t>
            </a:r>
            <a:endParaRPr lang="en-US" dirty="0"/>
          </a:p>
          <a:p>
            <a:pPr algn="just"/>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44</a:t>
            </a:fld>
            <a:endParaRPr lang="en-US" dirty="0"/>
          </a:p>
        </p:txBody>
      </p:sp>
    </p:spTree>
    <p:extLst>
      <p:ext uri="{BB962C8B-B14F-4D97-AF65-F5344CB8AC3E}">
        <p14:creationId xmlns:p14="http://schemas.microsoft.com/office/powerpoint/2010/main" val="34061199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IRAK</a:t>
            </a:r>
            <a:endParaRPr lang="en-US" dirty="0"/>
          </a:p>
        </p:txBody>
      </p:sp>
      <p:sp>
        <p:nvSpPr>
          <p:cNvPr id="3" name="Content Placeholder 2"/>
          <p:cNvSpPr>
            <a:spLocks noGrp="1"/>
          </p:cNvSpPr>
          <p:nvPr>
            <p:ph idx="1"/>
          </p:nvPr>
        </p:nvSpPr>
        <p:spPr>
          <a:xfrm>
            <a:off x="1371600" y="1367554"/>
            <a:ext cx="9601200" cy="4499846"/>
          </a:xfrm>
        </p:spPr>
        <p:txBody>
          <a:bodyPr>
            <a:normAutofit fontScale="92500" lnSpcReduction="10000"/>
          </a:bodyPr>
          <a:lstStyle/>
          <a:p>
            <a:r>
              <a:rPr lang="en-US" b="1" dirty="0" err="1"/>
              <a:t>Irak'ın</a:t>
            </a:r>
            <a:r>
              <a:rPr lang="en-US" b="1" dirty="0"/>
              <a:t> </a:t>
            </a:r>
            <a:r>
              <a:rPr lang="en-US" b="1" dirty="0" err="1"/>
              <a:t>işgalinin</a:t>
            </a:r>
            <a:r>
              <a:rPr lang="en-US" b="1" dirty="0"/>
              <a:t> </a:t>
            </a:r>
            <a:r>
              <a:rPr lang="en-US" b="1" dirty="0" err="1"/>
              <a:t>onuncu</a:t>
            </a:r>
            <a:r>
              <a:rPr lang="en-US" b="1" dirty="0"/>
              <a:t> </a:t>
            </a:r>
            <a:r>
              <a:rPr lang="en-US" b="1" dirty="0" err="1"/>
              <a:t>yıldönümün</a:t>
            </a:r>
            <a:r>
              <a:rPr lang="en-US" b="1" dirty="0"/>
              <a:t> </a:t>
            </a:r>
            <a:r>
              <a:rPr lang="en-US" b="1" dirty="0" err="1"/>
              <a:t>arifesinde</a:t>
            </a:r>
            <a:r>
              <a:rPr lang="en-US" b="1" dirty="0"/>
              <a:t> </a:t>
            </a:r>
            <a:r>
              <a:rPr lang="en-US" b="1" dirty="0" err="1"/>
              <a:t>BBC'ye</a:t>
            </a:r>
            <a:r>
              <a:rPr lang="en-US" b="1" dirty="0"/>
              <a:t> </a:t>
            </a:r>
            <a:r>
              <a:rPr lang="en-US" b="1" dirty="0" err="1"/>
              <a:t>konuşan</a:t>
            </a:r>
            <a:r>
              <a:rPr lang="en-US" b="1" dirty="0"/>
              <a:t> </a:t>
            </a:r>
            <a:r>
              <a:rPr lang="en-US" b="1" dirty="0" err="1"/>
              <a:t>eski</a:t>
            </a:r>
            <a:r>
              <a:rPr lang="en-US" b="1" dirty="0"/>
              <a:t> </a:t>
            </a:r>
            <a:r>
              <a:rPr lang="en-US" b="1" dirty="0" err="1"/>
              <a:t>İngiltere</a:t>
            </a:r>
            <a:r>
              <a:rPr lang="en-US" b="1" dirty="0"/>
              <a:t> </a:t>
            </a:r>
            <a:r>
              <a:rPr lang="en-US" b="1" dirty="0" err="1"/>
              <a:t>Başbakanı</a:t>
            </a:r>
            <a:r>
              <a:rPr lang="en-US" b="1" dirty="0"/>
              <a:t> Tony Blair, </a:t>
            </a:r>
            <a:r>
              <a:rPr lang="en-US" b="1" dirty="0" err="1"/>
              <a:t>işgal</a:t>
            </a:r>
            <a:r>
              <a:rPr lang="en-US" b="1" dirty="0"/>
              <a:t> </a:t>
            </a:r>
            <a:r>
              <a:rPr lang="en-US" b="1" dirty="0" err="1"/>
              <a:t>kararından</a:t>
            </a:r>
            <a:r>
              <a:rPr lang="en-US" b="1" dirty="0"/>
              <a:t> </a:t>
            </a:r>
            <a:r>
              <a:rPr lang="en-US" b="1" dirty="0" err="1"/>
              <a:t>pişmanlığı</a:t>
            </a:r>
            <a:r>
              <a:rPr lang="en-US" b="1" dirty="0"/>
              <a:t> </a:t>
            </a:r>
            <a:r>
              <a:rPr lang="en-US" b="1" dirty="0" err="1"/>
              <a:t>olmadığını</a:t>
            </a:r>
            <a:r>
              <a:rPr lang="en-US" b="1" dirty="0"/>
              <a:t> </a:t>
            </a:r>
            <a:r>
              <a:rPr lang="en-US" b="1" dirty="0" err="1"/>
              <a:t>söyledi</a:t>
            </a:r>
            <a:r>
              <a:rPr lang="en-US" b="1" dirty="0"/>
              <a:t>.</a:t>
            </a:r>
            <a:endParaRPr lang="en-US" dirty="0"/>
          </a:p>
          <a:p>
            <a:r>
              <a:rPr lang="en-US" dirty="0"/>
              <a:t>Blair, </a:t>
            </a:r>
            <a:r>
              <a:rPr lang="en-US" dirty="0" err="1"/>
              <a:t>işgal</a:t>
            </a:r>
            <a:r>
              <a:rPr lang="en-US" dirty="0"/>
              <a:t> </a:t>
            </a:r>
            <a:r>
              <a:rPr lang="en-US" dirty="0" err="1"/>
              <a:t>olmasa</a:t>
            </a:r>
            <a:r>
              <a:rPr lang="en-US" dirty="0"/>
              <a:t> da </a:t>
            </a:r>
            <a:r>
              <a:rPr lang="en-US" dirty="0" err="1"/>
              <a:t>Iraklıların</a:t>
            </a:r>
            <a:r>
              <a:rPr lang="en-US" dirty="0"/>
              <a:t> Saddam </a:t>
            </a:r>
            <a:r>
              <a:rPr lang="en-US" dirty="0" err="1"/>
              <a:t>Hüseyin</a:t>
            </a:r>
            <a:r>
              <a:rPr lang="en-US" dirty="0"/>
              <a:t> </a:t>
            </a:r>
            <a:r>
              <a:rPr lang="en-US" dirty="0" err="1"/>
              <a:t>rejimine</a:t>
            </a:r>
            <a:r>
              <a:rPr lang="en-US" dirty="0"/>
              <a:t> </a:t>
            </a:r>
            <a:r>
              <a:rPr lang="en-US" dirty="0" err="1"/>
              <a:t>karşı</a:t>
            </a:r>
            <a:r>
              <a:rPr lang="en-US" dirty="0"/>
              <a:t> </a:t>
            </a:r>
            <a:r>
              <a:rPr lang="en-US" dirty="0" err="1"/>
              <a:t>ayaklanacağını</a:t>
            </a:r>
            <a:r>
              <a:rPr lang="en-US" dirty="0"/>
              <a:t> </a:t>
            </a:r>
            <a:r>
              <a:rPr lang="en-US" dirty="0" err="1"/>
              <a:t>ve</a:t>
            </a:r>
            <a:r>
              <a:rPr lang="en-US" dirty="0"/>
              <a:t> </a:t>
            </a:r>
            <a:r>
              <a:rPr lang="en-US" dirty="0" err="1"/>
              <a:t>durumun</a:t>
            </a:r>
            <a:r>
              <a:rPr lang="en-US" dirty="0"/>
              <a:t> </a:t>
            </a:r>
            <a:r>
              <a:rPr lang="en-US" dirty="0" err="1"/>
              <a:t>bugünkü</a:t>
            </a:r>
            <a:r>
              <a:rPr lang="en-US" dirty="0"/>
              <a:t> </a:t>
            </a:r>
            <a:r>
              <a:rPr lang="en-US" dirty="0" err="1"/>
              <a:t>Suriye'den</a:t>
            </a:r>
            <a:r>
              <a:rPr lang="en-US" dirty="0"/>
              <a:t> '</a:t>
            </a:r>
            <a:r>
              <a:rPr lang="en-US" dirty="0" err="1"/>
              <a:t>çok</a:t>
            </a:r>
            <a:r>
              <a:rPr lang="en-US" dirty="0"/>
              <a:t> </a:t>
            </a:r>
            <a:r>
              <a:rPr lang="en-US" dirty="0" err="1"/>
              <a:t>daha</a:t>
            </a:r>
            <a:r>
              <a:rPr lang="en-US" dirty="0"/>
              <a:t> </a:t>
            </a:r>
            <a:r>
              <a:rPr lang="en-US" dirty="0" err="1"/>
              <a:t>kötü</a:t>
            </a:r>
            <a:r>
              <a:rPr lang="en-US" dirty="0"/>
              <a:t>' </a:t>
            </a:r>
            <a:r>
              <a:rPr lang="en-US" dirty="0" err="1"/>
              <a:t>bir</a:t>
            </a:r>
            <a:r>
              <a:rPr lang="en-US" dirty="0"/>
              <a:t> hale </a:t>
            </a:r>
            <a:r>
              <a:rPr lang="en-US" dirty="0" err="1"/>
              <a:t>gelmiş</a:t>
            </a:r>
            <a:r>
              <a:rPr lang="en-US" dirty="0"/>
              <a:t> </a:t>
            </a:r>
            <a:r>
              <a:rPr lang="en-US" dirty="0" err="1"/>
              <a:t>olabileceğini</a:t>
            </a:r>
            <a:r>
              <a:rPr lang="en-US" dirty="0"/>
              <a:t> </a:t>
            </a:r>
            <a:r>
              <a:rPr lang="en-US" dirty="0" err="1"/>
              <a:t>söyledi</a:t>
            </a:r>
            <a:r>
              <a:rPr lang="en-US" dirty="0"/>
              <a:t>.</a:t>
            </a:r>
          </a:p>
          <a:p>
            <a:r>
              <a:rPr lang="en-US" dirty="0"/>
              <a:t>Blair, </a:t>
            </a:r>
            <a:r>
              <a:rPr lang="en-US" dirty="0" err="1"/>
              <a:t>Iraklıların</a:t>
            </a:r>
            <a:r>
              <a:rPr lang="en-US" dirty="0"/>
              <a:t> </a:t>
            </a:r>
            <a:r>
              <a:rPr lang="en-US" dirty="0" err="1"/>
              <a:t>işgalden</a:t>
            </a:r>
            <a:r>
              <a:rPr lang="en-US" dirty="0"/>
              <a:t> </a:t>
            </a:r>
            <a:r>
              <a:rPr lang="en-US" dirty="0" err="1"/>
              <a:t>önce</a:t>
            </a:r>
            <a:r>
              <a:rPr lang="en-US" dirty="0"/>
              <a:t> de '</a:t>
            </a:r>
            <a:r>
              <a:rPr lang="en-US" dirty="0" err="1"/>
              <a:t>büyük</a:t>
            </a:r>
            <a:r>
              <a:rPr lang="en-US" dirty="0"/>
              <a:t> </a:t>
            </a:r>
            <a:r>
              <a:rPr lang="en-US" dirty="0" err="1"/>
              <a:t>bir</a:t>
            </a:r>
            <a:r>
              <a:rPr lang="en-US" dirty="0"/>
              <a:t> </a:t>
            </a:r>
            <a:r>
              <a:rPr lang="en-US" dirty="0" err="1"/>
              <a:t>kitle</a:t>
            </a:r>
            <a:r>
              <a:rPr lang="en-US" dirty="0"/>
              <a:t> </a:t>
            </a:r>
            <a:r>
              <a:rPr lang="en-US" dirty="0" err="1"/>
              <a:t>halinde</a:t>
            </a:r>
            <a:r>
              <a:rPr lang="en-US" dirty="0"/>
              <a:t> </a:t>
            </a:r>
            <a:r>
              <a:rPr lang="en-US" dirty="0" err="1"/>
              <a:t>ayaklandığını</a:t>
            </a:r>
            <a:r>
              <a:rPr lang="en-US" dirty="0"/>
              <a:t> </a:t>
            </a:r>
            <a:r>
              <a:rPr lang="en-US" dirty="0" err="1"/>
              <a:t>ve</a:t>
            </a:r>
            <a:r>
              <a:rPr lang="en-US" dirty="0"/>
              <a:t> </a:t>
            </a:r>
            <a:r>
              <a:rPr lang="en-US" dirty="0" err="1"/>
              <a:t>büyük</a:t>
            </a:r>
            <a:r>
              <a:rPr lang="en-US" dirty="0"/>
              <a:t> </a:t>
            </a:r>
            <a:r>
              <a:rPr lang="en-US" dirty="0" err="1"/>
              <a:t>kitleler</a:t>
            </a:r>
            <a:r>
              <a:rPr lang="en-US" dirty="0"/>
              <a:t> </a:t>
            </a:r>
            <a:r>
              <a:rPr lang="en-US" dirty="0" err="1"/>
              <a:t>halinde</a:t>
            </a:r>
            <a:r>
              <a:rPr lang="en-US" dirty="0"/>
              <a:t> </a:t>
            </a:r>
            <a:r>
              <a:rPr lang="en-US" dirty="0" err="1"/>
              <a:t>öldürüldüğünü</a:t>
            </a:r>
            <a:r>
              <a:rPr lang="en-US" dirty="0"/>
              <a:t>' </a:t>
            </a:r>
            <a:r>
              <a:rPr lang="en-US" dirty="0" err="1"/>
              <a:t>söyledi</a:t>
            </a:r>
            <a:r>
              <a:rPr lang="en-US" dirty="0"/>
              <a:t>.</a:t>
            </a:r>
          </a:p>
          <a:p>
            <a:r>
              <a:rPr lang="en-US" dirty="0"/>
              <a:t>Blair, </a:t>
            </a:r>
            <a:r>
              <a:rPr lang="en-US" dirty="0" err="1"/>
              <a:t>herhangi</a:t>
            </a:r>
            <a:r>
              <a:rPr lang="en-US" dirty="0"/>
              <a:t> </a:t>
            </a:r>
            <a:r>
              <a:rPr lang="en-US" dirty="0" err="1"/>
              <a:t>bir</a:t>
            </a:r>
            <a:r>
              <a:rPr lang="en-US" dirty="0"/>
              <a:t> </a:t>
            </a:r>
            <a:r>
              <a:rPr lang="en-US" dirty="0" err="1"/>
              <a:t>pişmanlığı</a:t>
            </a:r>
            <a:r>
              <a:rPr lang="en-US" dirty="0"/>
              <a:t> </a:t>
            </a:r>
            <a:r>
              <a:rPr lang="en-US" dirty="0" err="1"/>
              <a:t>olup</a:t>
            </a:r>
            <a:r>
              <a:rPr lang="en-US" dirty="0"/>
              <a:t> </a:t>
            </a:r>
            <a:r>
              <a:rPr lang="en-US" dirty="0" err="1"/>
              <a:t>olmadığı</a:t>
            </a:r>
            <a:r>
              <a:rPr lang="en-US" dirty="0"/>
              <a:t> </a:t>
            </a:r>
            <a:r>
              <a:rPr lang="en-US" dirty="0" err="1"/>
              <a:t>sorulduğundaysa</a:t>
            </a:r>
            <a:r>
              <a:rPr lang="en-US" dirty="0"/>
              <a:t>, "Dev </a:t>
            </a:r>
            <a:r>
              <a:rPr lang="en-US" dirty="0" err="1"/>
              <a:t>katliamlar</a:t>
            </a:r>
            <a:r>
              <a:rPr lang="en-US" dirty="0"/>
              <a:t> </a:t>
            </a:r>
            <a:r>
              <a:rPr lang="en-US" dirty="0" err="1"/>
              <a:t>yapan</a:t>
            </a:r>
            <a:r>
              <a:rPr lang="en-US" dirty="0"/>
              <a:t> </a:t>
            </a:r>
            <a:r>
              <a:rPr lang="en-US" dirty="0" err="1"/>
              <a:t>bir</a:t>
            </a:r>
            <a:r>
              <a:rPr lang="en-US" dirty="0"/>
              <a:t> </a:t>
            </a:r>
            <a:r>
              <a:rPr lang="en-US" dirty="0" err="1"/>
              <a:t>canavarı</a:t>
            </a:r>
            <a:r>
              <a:rPr lang="en-US" dirty="0"/>
              <a:t> </a:t>
            </a:r>
            <a:r>
              <a:rPr lang="en-US" dirty="0" err="1"/>
              <a:t>devirmekten</a:t>
            </a:r>
            <a:r>
              <a:rPr lang="en-US" dirty="0"/>
              <a:t> </a:t>
            </a:r>
            <a:r>
              <a:rPr lang="en-US" dirty="0" err="1"/>
              <a:t>nasıl</a:t>
            </a:r>
            <a:r>
              <a:rPr lang="en-US" dirty="0"/>
              <a:t> </a:t>
            </a:r>
            <a:r>
              <a:rPr lang="en-US" dirty="0" err="1"/>
              <a:t>pişman</a:t>
            </a:r>
            <a:r>
              <a:rPr lang="en-US" dirty="0"/>
              <a:t> </a:t>
            </a:r>
            <a:r>
              <a:rPr lang="en-US" dirty="0" err="1"/>
              <a:t>olabilirsiniz</a:t>
            </a:r>
            <a:r>
              <a:rPr lang="en-US" dirty="0"/>
              <a:t> </a:t>
            </a:r>
            <a:r>
              <a:rPr lang="en-US" dirty="0" err="1"/>
              <a:t>ki</a:t>
            </a:r>
            <a:r>
              <a:rPr lang="en-US" dirty="0"/>
              <a:t>?" </a:t>
            </a:r>
            <a:r>
              <a:rPr lang="en-US" dirty="0" err="1"/>
              <a:t>dedi</a:t>
            </a:r>
            <a:r>
              <a:rPr lang="en-US" dirty="0"/>
              <a:t>.</a:t>
            </a:r>
          </a:p>
          <a:p>
            <a:r>
              <a:rPr lang="en-US" dirty="0"/>
              <a:t>Nisan 2009'da </a:t>
            </a:r>
            <a:r>
              <a:rPr lang="en-US" dirty="0" err="1"/>
              <a:t>çekilmesini</a:t>
            </a:r>
            <a:r>
              <a:rPr lang="en-US" dirty="0"/>
              <a:t> </a:t>
            </a:r>
            <a:r>
              <a:rPr lang="en-US" dirty="0" err="1"/>
              <a:t>tamamlayan</a:t>
            </a:r>
            <a:r>
              <a:rPr lang="en-US" dirty="0"/>
              <a:t> </a:t>
            </a:r>
            <a:r>
              <a:rPr lang="en-US" dirty="0" err="1"/>
              <a:t>İngiliz</a:t>
            </a:r>
            <a:r>
              <a:rPr lang="en-US" dirty="0"/>
              <a:t> </a:t>
            </a:r>
            <a:r>
              <a:rPr lang="en-US" dirty="0" err="1"/>
              <a:t>ordusu</a:t>
            </a:r>
            <a:r>
              <a:rPr lang="en-US" dirty="0"/>
              <a:t>, </a:t>
            </a:r>
            <a:r>
              <a:rPr lang="en-US" dirty="0" err="1"/>
              <a:t>Irak'ın</a:t>
            </a:r>
            <a:r>
              <a:rPr lang="en-US" dirty="0"/>
              <a:t> </a:t>
            </a:r>
            <a:r>
              <a:rPr lang="en-US" dirty="0" err="1"/>
              <a:t>işgalinde</a:t>
            </a:r>
            <a:r>
              <a:rPr lang="en-US" dirty="0"/>
              <a:t> </a:t>
            </a:r>
            <a:r>
              <a:rPr lang="en-US" dirty="0" err="1"/>
              <a:t>İngiltere</a:t>
            </a:r>
            <a:r>
              <a:rPr lang="en-US" dirty="0"/>
              <a:t> 179 asker </a:t>
            </a:r>
            <a:r>
              <a:rPr lang="en-US" dirty="0" err="1"/>
              <a:t>kaybetti</a:t>
            </a:r>
            <a:r>
              <a:rPr lang="en-US" dirty="0"/>
              <a:t>.</a:t>
            </a:r>
          </a:p>
          <a:p>
            <a:r>
              <a:rPr lang="en-US" dirty="0" err="1"/>
              <a:t>İşgal</a:t>
            </a:r>
            <a:r>
              <a:rPr lang="en-US" dirty="0"/>
              <a:t> </a:t>
            </a:r>
            <a:r>
              <a:rPr lang="en-US" dirty="0" err="1"/>
              <a:t>ve</a:t>
            </a:r>
            <a:r>
              <a:rPr lang="en-US" dirty="0"/>
              <a:t> </a:t>
            </a:r>
            <a:r>
              <a:rPr lang="en-US" dirty="0" err="1"/>
              <a:t>sonrasında</a:t>
            </a:r>
            <a:r>
              <a:rPr lang="en-US" dirty="0"/>
              <a:t> </a:t>
            </a:r>
            <a:r>
              <a:rPr lang="en-US" dirty="0" err="1"/>
              <a:t>yaşanan</a:t>
            </a:r>
            <a:r>
              <a:rPr lang="en-US" dirty="0"/>
              <a:t> </a:t>
            </a:r>
            <a:r>
              <a:rPr lang="en-US" dirty="0" err="1"/>
              <a:t>mezhep</a:t>
            </a:r>
            <a:r>
              <a:rPr lang="en-US" dirty="0"/>
              <a:t> </a:t>
            </a:r>
            <a:r>
              <a:rPr lang="en-US" dirty="0" err="1"/>
              <a:t>çatışmasında</a:t>
            </a:r>
            <a:r>
              <a:rPr lang="en-US" dirty="0"/>
              <a:t> </a:t>
            </a:r>
            <a:r>
              <a:rPr lang="en-US" dirty="0" err="1"/>
              <a:t>ölen</a:t>
            </a:r>
            <a:r>
              <a:rPr lang="en-US" dirty="0"/>
              <a:t> </a:t>
            </a:r>
            <a:r>
              <a:rPr lang="en-US" dirty="0" err="1"/>
              <a:t>Iraklıların</a:t>
            </a:r>
            <a:r>
              <a:rPr lang="en-US" dirty="0"/>
              <a:t> </a:t>
            </a:r>
            <a:r>
              <a:rPr lang="en-US" dirty="0" err="1"/>
              <a:t>sayısıysa</a:t>
            </a:r>
            <a:r>
              <a:rPr lang="en-US" dirty="0"/>
              <a:t> </a:t>
            </a:r>
            <a:r>
              <a:rPr lang="en-US" dirty="0" err="1"/>
              <a:t>en</a:t>
            </a:r>
            <a:r>
              <a:rPr lang="en-US" dirty="0"/>
              <a:t> </a:t>
            </a:r>
            <a:r>
              <a:rPr lang="en-US" dirty="0" err="1"/>
              <a:t>iyimser</a:t>
            </a:r>
            <a:r>
              <a:rPr lang="en-US" dirty="0"/>
              <a:t> </a:t>
            </a:r>
            <a:r>
              <a:rPr lang="en-US" dirty="0" err="1"/>
              <a:t>tahminlere</a:t>
            </a:r>
            <a:r>
              <a:rPr lang="en-US" dirty="0"/>
              <a:t> </a:t>
            </a:r>
            <a:r>
              <a:rPr lang="en-US" dirty="0" err="1"/>
              <a:t>göre</a:t>
            </a:r>
            <a:r>
              <a:rPr lang="en-US" dirty="0"/>
              <a:t> 100 bin </a:t>
            </a:r>
            <a:r>
              <a:rPr lang="en-US" dirty="0" err="1"/>
              <a:t>dolayında</a:t>
            </a:r>
            <a:r>
              <a:rPr lang="en-US" dirty="0"/>
              <a:t>.</a:t>
            </a:r>
          </a:p>
          <a:p>
            <a:r>
              <a:rPr lang="en-US" b="1" dirty="0">
                <a:solidFill>
                  <a:srgbClr val="C00000"/>
                </a:solidFill>
              </a:rPr>
              <a:t>Blair, </a:t>
            </a:r>
            <a:r>
              <a:rPr lang="en-US" b="1" dirty="0" err="1">
                <a:solidFill>
                  <a:srgbClr val="C00000"/>
                </a:solidFill>
              </a:rPr>
              <a:t>Irak</a:t>
            </a:r>
            <a:r>
              <a:rPr lang="en-US" b="1" dirty="0">
                <a:solidFill>
                  <a:srgbClr val="C00000"/>
                </a:solidFill>
              </a:rPr>
              <a:t> </a:t>
            </a:r>
            <a:r>
              <a:rPr lang="en-US" b="1" dirty="0" err="1">
                <a:solidFill>
                  <a:srgbClr val="C00000"/>
                </a:solidFill>
              </a:rPr>
              <a:t>işgal</a:t>
            </a:r>
            <a:r>
              <a:rPr lang="en-US" b="1" dirty="0">
                <a:solidFill>
                  <a:srgbClr val="C00000"/>
                </a:solidFill>
              </a:rPr>
              <a:t> </a:t>
            </a:r>
            <a:r>
              <a:rPr lang="en-US" b="1" dirty="0" err="1">
                <a:solidFill>
                  <a:srgbClr val="C00000"/>
                </a:solidFill>
              </a:rPr>
              <a:t>edilmemiş</a:t>
            </a:r>
            <a:r>
              <a:rPr lang="en-US" b="1" dirty="0">
                <a:solidFill>
                  <a:srgbClr val="C00000"/>
                </a:solidFill>
              </a:rPr>
              <a:t> </a:t>
            </a:r>
            <a:r>
              <a:rPr lang="en-US" b="1" dirty="0" err="1">
                <a:solidFill>
                  <a:srgbClr val="C00000"/>
                </a:solidFill>
              </a:rPr>
              <a:t>olsa</a:t>
            </a:r>
            <a:r>
              <a:rPr lang="en-US" b="1" dirty="0">
                <a:solidFill>
                  <a:srgbClr val="C00000"/>
                </a:solidFill>
              </a:rPr>
              <a:t> bile, "</a:t>
            </a:r>
            <a:r>
              <a:rPr lang="en-US" b="1" dirty="0" err="1">
                <a:solidFill>
                  <a:srgbClr val="C00000"/>
                </a:solidFill>
              </a:rPr>
              <a:t>hiç</a:t>
            </a:r>
            <a:r>
              <a:rPr lang="en-US" b="1" dirty="0">
                <a:solidFill>
                  <a:srgbClr val="C00000"/>
                </a:solidFill>
              </a:rPr>
              <a:t> </a:t>
            </a:r>
            <a:r>
              <a:rPr lang="en-US" b="1" dirty="0" err="1">
                <a:solidFill>
                  <a:srgbClr val="C00000"/>
                </a:solidFill>
              </a:rPr>
              <a:t>şüphesiz</a:t>
            </a:r>
            <a:r>
              <a:rPr lang="en-US" b="1" dirty="0">
                <a:solidFill>
                  <a:srgbClr val="C00000"/>
                </a:solidFill>
              </a:rPr>
              <a:t> Saddam </a:t>
            </a:r>
            <a:r>
              <a:rPr lang="en-US" b="1" dirty="0" err="1">
                <a:solidFill>
                  <a:srgbClr val="C00000"/>
                </a:solidFill>
              </a:rPr>
              <a:t>Hüseyin’i</a:t>
            </a:r>
            <a:r>
              <a:rPr lang="en-US" b="1" dirty="0">
                <a:solidFill>
                  <a:srgbClr val="C00000"/>
                </a:solidFill>
              </a:rPr>
              <a:t> </a:t>
            </a:r>
            <a:r>
              <a:rPr lang="en-US" b="1" dirty="0" err="1">
                <a:solidFill>
                  <a:srgbClr val="C00000"/>
                </a:solidFill>
              </a:rPr>
              <a:t>devirmeye</a:t>
            </a:r>
            <a:r>
              <a:rPr lang="en-US" b="1" dirty="0">
                <a:solidFill>
                  <a:srgbClr val="C00000"/>
                </a:solidFill>
              </a:rPr>
              <a:t> </a:t>
            </a:r>
            <a:r>
              <a:rPr lang="en-US" b="1" dirty="0" err="1">
                <a:solidFill>
                  <a:srgbClr val="C00000"/>
                </a:solidFill>
              </a:rPr>
              <a:t>yönelik</a:t>
            </a:r>
            <a:r>
              <a:rPr lang="en-US" b="1" dirty="0">
                <a:solidFill>
                  <a:srgbClr val="C00000"/>
                </a:solidFill>
              </a:rPr>
              <a:t> </a:t>
            </a:r>
            <a:r>
              <a:rPr lang="en-US" b="1" dirty="0" err="1">
                <a:solidFill>
                  <a:srgbClr val="C00000"/>
                </a:solidFill>
              </a:rPr>
              <a:t>bir</a:t>
            </a:r>
            <a:r>
              <a:rPr lang="en-US" b="1" dirty="0">
                <a:solidFill>
                  <a:srgbClr val="C00000"/>
                </a:solidFill>
              </a:rPr>
              <a:t> </a:t>
            </a:r>
            <a:r>
              <a:rPr lang="en-US" b="1" dirty="0" err="1">
                <a:solidFill>
                  <a:srgbClr val="C00000"/>
                </a:solidFill>
              </a:rPr>
              <a:t>hareket</a:t>
            </a:r>
            <a:r>
              <a:rPr lang="en-US" b="1" dirty="0">
                <a:solidFill>
                  <a:srgbClr val="C00000"/>
                </a:solidFill>
              </a:rPr>
              <a:t> </a:t>
            </a:r>
            <a:r>
              <a:rPr lang="en-US" b="1" dirty="0" err="1">
                <a:solidFill>
                  <a:srgbClr val="C00000"/>
                </a:solidFill>
              </a:rPr>
              <a:t>olacağını</a:t>
            </a:r>
            <a:r>
              <a:rPr lang="en-US" b="1" dirty="0">
                <a:solidFill>
                  <a:srgbClr val="C00000"/>
                </a:solidFill>
              </a:rPr>
              <a:t>" </a:t>
            </a:r>
            <a:r>
              <a:rPr lang="en-US" b="1" dirty="0" err="1">
                <a:solidFill>
                  <a:srgbClr val="C00000"/>
                </a:solidFill>
              </a:rPr>
              <a:t>söyledi</a:t>
            </a:r>
            <a:r>
              <a:rPr lang="en-US" b="1" dirty="0">
                <a:solidFill>
                  <a:srgbClr val="C00000"/>
                </a:solidFill>
              </a:rPr>
              <a:t>.</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45</a:t>
            </a:fld>
            <a:endParaRPr lang="en-US" dirty="0"/>
          </a:p>
        </p:txBody>
      </p:sp>
    </p:spTree>
    <p:extLst>
      <p:ext uri="{BB962C8B-B14F-4D97-AF65-F5344CB8AC3E}">
        <p14:creationId xmlns:p14="http://schemas.microsoft.com/office/powerpoint/2010/main" val="30361882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IRAK SAVAŞI VE CHILCOT RAPORU</a:t>
            </a:r>
            <a:endParaRPr lang="en-US" dirty="0"/>
          </a:p>
        </p:txBody>
      </p:sp>
      <p:sp>
        <p:nvSpPr>
          <p:cNvPr id="3" name="Content Placeholder 2"/>
          <p:cNvSpPr>
            <a:spLocks noGrp="1"/>
          </p:cNvSpPr>
          <p:nvPr>
            <p:ph idx="1"/>
          </p:nvPr>
        </p:nvSpPr>
        <p:spPr/>
        <p:txBody>
          <a:bodyPr/>
          <a:lstStyle/>
          <a:p>
            <a:pPr algn="just"/>
            <a:r>
              <a:rPr lang="en-US" b="1" dirty="0" err="1"/>
              <a:t>Chilcot</a:t>
            </a:r>
            <a:r>
              <a:rPr lang="en-US" b="1" dirty="0"/>
              <a:t> </a:t>
            </a:r>
            <a:r>
              <a:rPr lang="en-US" b="1" dirty="0" err="1"/>
              <a:t>raporu</a:t>
            </a:r>
            <a:r>
              <a:rPr lang="en-US" dirty="0"/>
              <a:t>, </a:t>
            </a:r>
            <a:r>
              <a:rPr lang="en-US" dirty="0" err="1">
                <a:hlinkClick r:id="rId2" tooltip="Irak Savaşı"/>
              </a:rPr>
              <a:t>Irak</a:t>
            </a:r>
            <a:r>
              <a:rPr lang="en-US" dirty="0">
                <a:hlinkClick r:id="rId2" tooltip="Irak Savaşı"/>
              </a:rPr>
              <a:t> </a:t>
            </a:r>
            <a:r>
              <a:rPr lang="en-US" dirty="0" err="1">
                <a:hlinkClick r:id="rId2" tooltip="Irak Savaşı"/>
              </a:rPr>
              <a:t>Savaşı</a:t>
            </a:r>
            <a:r>
              <a:rPr lang="en-US" dirty="0" err="1"/>
              <a:t>'nın</a:t>
            </a:r>
            <a:r>
              <a:rPr lang="en-US" dirty="0"/>
              <a:t> </a:t>
            </a:r>
            <a:r>
              <a:rPr lang="en-US" dirty="0" err="1"/>
              <a:t>ardından</a:t>
            </a:r>
            <a:r>
              <a:rPr lang="en-US" dirty="0"/>
              <a:t> </a:t>
            </a:r>
            <a:r>
              <a:rPr lang="en-US" dirty="0" err="1"/>
              <a:t>hazırlanmış</a:t>
            </a:r>
            <a:r>
              <a:rPr lang="en-US" dirty="0"/>
              <a:t> </a:t>
            </a:r>
            <a:r>
              <a:rPr lang="en-US" dirty="0" err="1"/>
              <a:t>en</a:t>
            </a:r>
            <a:r>
              <a:rPr lang="en-US" dirty="0"/>
              <a:t> </a:t>
            </a:r>
            <a:r>
              <a:rPr lang="en-US" dirty="0" err="1"/>
              <a:t>kapsamlı</a:t>
            </a:r>
            <a:r>
              <a:rPr lang="en-US" dirty="0"/>
              <a:t> </a:t>
            </a:r>
            <a:r>
              <a:rPr lang="en-US" dirty="0" err="1"/>
              <a:t>rapor</a:t>
            </a:r>
            <a:r>
              <a:rPr lang="en-US" dirty="0"/>
              <a:t>. </a:t>
            </a:r>
            <a:r>
              <a:rPr lang="en-US" b="1" dirty="0" err="1"/>
              <a:t>Irak</a:t>
            </a:r>
            <a:r>
              <a:rPr lang="en-US" b="1" dirty="0"/>
              <a:t> </a:t>
            </a:r>
            <a:r>
              <a:rPr lang="en-US" b="1" dirty="0" err="1"/>
              <a:t>soruşturması</a:t>
            </a:r>
            <a:r>
              <a:rPr lang="en-US" dirty="0"/>
              <a:t> </a:t>
            </a:r>
            <a:r>
              <a:rPr lang="en-US" dirty="0" err="1"/>
              <a:t>veya</a:t>
            </a:r>
            <a:r>
              <a:rPr lang="en-US" dirty="0"/>
              <a:t> </a:t>
            </a:r>
            <a:r>
              <a:rPr lang="en-US" b="1" dirty="0" err="1"/>
              <a:t>Irak</a:t>
            </a:r>
            <a:r>
              <a:rPr lang="en-US" b="1" dirty="0"/>
              <a:t> </a:t>
            </a:r>
            <a:r>
              <a:rPr lang="en-US" b="1" dirty="0" err="1"/>
              <a:t>raporu</a:t>
            </a:r>
            <a:r>
              <a:rPr lang="en-US" dirty="0"/>
              <a:t> </a:t>
            </a:r>
            <a:r>
              <a:rPr lang="en-US" dirty="0" err="1"/>
              <a:t>olarak</a:t>
            </a:r>
            <a:r>
              <a:rPr lang="en-US" dirty="0"/>
              <a:t> da </a:t>
            </a:r>
            <a:r>
              <a:rPr lang="en-US" dirty="0" err="1"/>
              <a:t>bilinir</a:t>
            </a:r>
            <a:r>
              <a:rPr lang="en-US" dirty="0"/>
              <a:t>. </a:t>
            </a:r>
            <a:r>
              <a:rPr lang="en-US" dirty="0" err="1"/>
              <a:t>Yedi</a:t>
            </a:r>
            <a:r>
              <a:rPr lang="en-US" dirty="0"/>
              <a:t> </a:t>
            </a:r>
            <a:r>
              <a:rPr lang="en-US" dirty="0" err="1"/>
              <a:t>yılda</a:t>
            </a:r>
            <a:r>
              <a:rPr lang="en-US" dirty="0"/>
              <a:t> </a:t>
            </a:r>
            <a:r>
              <a:rPr lang="en-US" dirty="0" err="1"/>
              <a:t>hazırlanan</a:t>
            </a:r>
            <a:r>
              <a:rPr lang="en-US" dirty="0"/>
              <a:t> </a:t>
            </a:r>
            <a:r>
              <a:rPr lang="en-US" dirty="0" err="1"/>
              <a:t>ve</a:t>
            </a:r>
            <a:r>
              <a:rPr lang="en-US" dirty="0"/>
              <a:t> 2,6 </a:t>
            </a:r>
            <a:r>
              <a:rPr lang="en-US" dirty="0" err="1"/>
              <a:t>milyon</a:t>
            </a:r>
            <a:r>
              <a:rPr lang="en-US" dirty="0"/>
              <a:t> </a:t>
            </a:r>
            <a:r>
              <a:rPr lang="en-US" dirty="0" err="1"/>
              <a:t>kelimeden</a:t>
            </a:r>
            <a:r>
              <a:rPr lang="en-US" dirty="0"/>
              <a:t> </a:t>
            </a:r>
            <a:r>
              <a:rPr lang="en-US" dirty="0" err="1"/>
              <a:t>oluşan</a:t>
            </a:r>
            <a:r>
              <a:rPr lang="en-US" dirty="0"/>
              <a:t> 12 </a:t>
            </a:r>
            <a:r>
              <a:rPr lang="en-US" dirty="0" err="1"/>
              <a:t>ciltlik</a:t>
            </a:r>
            <a:r>
              <a:rPr lang="en-US" dirty="0"/>
              <a:t> </a:t>
            </a:r>
            <a:r>
              <a:rPr lang="en-US" dirty="0" err="1"/>
              <a:t>bu</a:t>
            </a:r>
            <a:r>
              <a:rPr lang="en-US" dirty="0"/>
              <a:t> </a:t>
            </a:r>
            <a:r>
              <a:rPr lang="en-US" dirty="0" err="1"/>
              <a:t>rapor</a:t>
            </a:r>
            <a:r>
              <a:rPr lang="en-US" dirty="0"/>
              <a:t>, 6 </a:t>
            </a:r>
            <a:r>
              <a:rPr lang="en-US" dirty="0" err="1"/>
              <a:t>Temmuz</a:t>
            </a:r>
            <a:r>
              <a:rPr lang="en-US" dirty="0"/>
              <a:t> 2016 </a:t>
            </a:r>
            <a:r>
              <a:rPr lang="en-US" dirty="0" err="1"/>
              <a:t>tarihinde</a:t>
            </a:r>
            <a:r>
              <a:rPr lang="en-US" dirty="0"/>
              <a:t> </a:t>
            </a:r>
            <a:r>
              <a:rPr lang="en-US" dirty="0" err="1"/>
              <a:t>emekli</a:t>
            </a:r>
            <a:r>
              <a:rPr lang="en-US" dirty="0"/>
              <a:t> </a:t>
            </a:r>
            <a:r>
              <a:rPr lang="en-US" dirty="0" err="1"/>
              <a:t>bürokrat</a:t>
            </a:r>
            <a:r>
              <a:rPr lang="en-US" dirty="0"/>
              <a:t> </a:t>
            </a:r>
            <a:r>
              <a:rPr lang="en-US" dirty="0">
                <a:hlinkClick r:id="rId3" tooltip="John Chilcot (sayfa mevcut değil)"/>
              </a:rPr>
              <a:t>John </a:t>
            </a:r>
            <a:r>
              <a:rPr lang="en-US" dirty="0" err="1">
                <a:hlinkClick r:id="rId3" tooltip="John Chilcot (sayfa mevcut değil)"/>
              </a:rPr>
              <a:t>Chilcot</a:t>
            </a:r>
            <a:r>
              <a:rPr lang="en-US" dirty="0"/>
              <a:t> </a:t>
            </a:r>
            <a:r>
              <a:rPr lang="en-US" dirty="0" err="1"/>
              <a:t>tarafından</a:t>
            </a:r>
            <a:r>
              <a:rPr lang="en-US" dirty="0"/>
              <a:t> </a:t>
            </a:r>
            <a:r>
              <a:rPr lang="en-US" dirty="0" err="1">
                <a:hlinkClick r:id="rId4" tooltip="Londra"/>
              </a:rPr>
              <a:t>Londra</a:t>
            </a:r>
            <a:r>
              <a:rPr lang="en-US" dirty="0" err="1"/>
              <a:t>'da</a:t>
            </a:r>
            <a:r>
              <a:rPr lang="en-US" dirty="0"/>
              <a:t> </a:t>
            </a:r>
            <a:r>
              <a:rPr lang="en-US" dirty="0" err="1"/>
              <a:t>yayınlanmıştır</a:t>
            </a:r>
            <a:r>
              <a:rPr lang="en-US" dirty="0"/>
              <a:t>. </a:t>
            </a:r>
            <a:r>
              <a:rPr lang="en-US" dirty="0" err="1"/>
              <a:t>Raporu</a:t>
            </a:r>
            <a:r>
              <a:rPr lang="en-US" dirty="0"/>
              <a:t> </a:t>
            </a:r>
            <a:r>
              <a:rPr lang="en-US" dirty="0" err="1"/>
              <a:t>hazırlayan</a:t>
            </a:r>
            <a:r>
              <a:rPr lang="en-US" dirty="0"/>
              <a:t> </a:t>
            </a:r>
            <a:r>
              <a:rPr lang="en-US" dirty="0" err="1"/>
              <a:t>soruşturma</a:t>
            </a:r>
            <a:r>
              <a:rPr lang="en-US" dirty="0"/>
              <a:t> </a:t>
            </a:r>
            <a:r>
              <a:rPr lang="en-US" dirty="0" err="1"/>
              <a:t>komisyonunun</a:t>
            </a:r>
            <a:r>
              <a:rPr lang="en-US" dirty="0"/>
              <a:t> </a:t>
            </a:r>
            <a:r>
              <a:rPr lang="en-US" dirty="0" err="1"/>
              <a:t>başkanı</a:t>
            </a:r>
            <a:r>
              <a:rPr lang="en-US" dirty="0"/>
              <a:t> John </a:t>
            </a:r>
            <a:r>
              <a:rPr lang="en-US" dirty="0" err="1"/>
              <a:t>Chilcot</a:t>
            </a:r>
            <a:r>
              <a:rPr lang="en-US" dirty="0"/>
              <a:t>, </a:t>
            </a:r>
            <a:r>
              <a:rPr lang="en-US" dirty="0" err="1"/>
              <a:t>dönemin</a:t>
            </a:r>
            <a:r>
              <a:rPr lang="en-US" dirty="0"/>
              <a:t> </a:t>
            </a:r>
            <a:r>
              <a:rPr lang="en-US" dirty="0" err="1">
                <a:hlinkClick r:id="rId5" tooltip="İngiltere"/>
              </a:rPr>
              <a:t>İngiltere</a:t>
            </a:r>
            <a:r>
              <a:rPr lang="en-US" dirty="0"/>
              <a:t> </a:t>
            </a:r>
            <a:r>
              <a:rPr lang="en-US" dirty="0" err="1"/>
              <a:t>başbakanı</a:t>
            </a:r>
            <a:r>
              <a:rPr lang="en-US" dirty="0"/>
              <a:t> </a:t>
            </a:r>
            <a:r>
              <a:rPr lang="en-US" dirty="0" err="1"/>
              <a:t>olan</a:t>
            </a:r>
            <a:r>
              <a:rPr lang="en-US" dirty="0"/>
              <a:t> </a:t>
            </a:r>
            <a:r>
              <a:rPr lang="en-US" dirty="0">
                <a:hlinkClick r:id="rId6" tooltip="Tony Blair"/>
              </a:rPr>
              <a:t>Tony </a:t>
            </a:r>
            <a:r>
              <a:rPr lang="en-US" dirty="0" err="1">
                <a:hlinkClick r:id="rId6" tooltip="Tony Blair"/>
              </a:rPr>
              <a:t>Blair</a:t>
            </a:r>
            <a:r>
              <a:rPr lang="en-US" dirty="0" err="1"/>
              <a:t>'e</a:t>
            </a:r>
            <a:r>
              <a:rPr lang="en-US" dirty="0"/>
              <a:t> </a:t>
            </a:r>
            <a:r>
              <a:rPr lang="en-US" dirty="0" err="1"/>
              <a:t>karşı</a:t>
            </a:r>
            <a:r>
              <a:rPr lang="en-US" dirty="0"/>
              <a:t> "</a:t>
            </a:r>
            <a:r>
              <a:rPr lang="en-US" dirty="0" err="1"/>
              <a:t>Askeri</a:t>
            </a:r>
            <a:r>
              <a:rPr lang="en-US" dirty="0"/>
              <a:t> </a:t>
            </a:r>
            <a:r>
              <a:rPr lang="en-US" dirty="0" err="1"/>
              <a:t>harekat</a:t>
            </a:r>
            <a:r>
              <a:rPr lang="en-US" dirty="0"/>
              <a:t> son </a:t>
            </a:r>
            <a:r>
              <a:rPr lang="en-US" dirty="0" err="1"/>
              <a:t>seçenek</a:t>
            </a:r>
            <a:r>
              <a:rPr lang="en-US" dirty="0"/>
              <a:t> </a:t>
            </a:r>
            <a:r>
              <a:rPr lang="en-US" dirty="0" err="1"/>
              <a:t>değildi</a:t>
            </a:r>
            <a:r>
              <a:rPr lang="en-US" dirty="0"/>
              <a:t>" </a:t>
            </a:r>
            <a:r>
              <a:rPr lang="en-US" dirty="0" err="1"/>
              <a:t>ifadelerini</a:t>
            </a:r>
            <a:r>
              <a:rPr lang="en-US" dirty="0"/>
              <a:t> </a:t>
            </a:r>
            <a:r>
              <a:rPr lang="en-US" dirty="0" err="1"/>
              <a:t>kullanmıştır</a:t>
            </a:r>
            <a:r>
              <a:rPr lang="en-US" dirty="0"/>
              <a:t>. </a:t>
            </a:r>
            <a:r>
              <a:rPr lang="en-US" dirty="0" err="1">
                <a:hlinkClick r:id="rId5" tooltip="İngiltere"/>
              </a:rPr>
              <a:t>İngiltere</a:t>
            </a:r>
            <a:r>
              <a:rPr lang="en-US" dirty="0" err="1"/>
              <a:t>'de</a:t>
            </a:r>
            <a:r>
              <a:rPr lang="en-US" dirty="0"/>
              <a:t> </a:t>
            </a:r>
            <a:r>
              <a:rPr lang="en-US" dirty="0" err="1"/>
              <a:t>Chilcot</a:t>
            </a:r>
            <a:r>
              <a:rPr lang="en-US" dirty="0"/>
              <a:t> </a:t>
            </a:r>
            <a:r>
              <a:rPr lang="en-US" dirty="0" err="1"/>
              <a:t>raporundan</a:t>
            </a:r>
            <a:r>
              <a:rPr lang="en-US" dirty="0"/>
              <a:t> </a:t>
            </a:r>
            <a:r>
              <a:rPr lang="en-US" dirty="0" err="1"/>
              <a:t>önce</a:t>
            </a:r>
            <a:r>
              <a:rPr lang="en-US" dirty="0"/>
              <a:t> </a:t>
            </a:r>
            <a:r>
              <a:rPr lang="en-US" dirty="0" err="1"/>
              <a:t>Irak</a:t>
            </a:r>
            <a:r>
              <a:rPr lang="en-US" dirty="0"/>
              <a:t> </a:t>
            </a:r>
            <a:r>
              <a:rPr lang="en-US" dirty="0" err="1"/>
              <a:t>Savaşı'na</a:t>
            </a:r>
            <a:r>
              <a:rPr lang="en-US" dirty="0"/>
              <a:t> </a:t>
            </a:r>
            <a:r>
              <a:rPr lang="en-US" dirty="0" err="1"/>
              <a:t>dair</a:t>
            </a:r>
            <a:r>
              <a:rPr lang="en-US" dirty="0"/>
              <a:t> </a:t>
            </a:r>
            <a:r>
              <a:rPr lang="en-US" dirty="0" err="1"/>
              <a:t>hazırlanan</a:t>
            </a:r>
            <a:r>
              <a:rPr lang="en-US" dirty="0"/>
              <a:t> </a:t>
            </a:r>
            <a:r>
              <a:rPr lang="en-US" dirty="0" err="1"/>
              <a:t>raporlarda</a:t>
            </a:r>
            <a:r>
              <a:rPr lang="en-US" dirty="0"/>
              <a:t> </a:t>
            </a:r>
            <a:r>
              <a:rPr lang="en-US" dirty="0" err="1">
                <a:hlinkClick r:id="rId7" tooltip="İstihbarat"/>
              </a:rPr>
              <a:t>istihbarat</a:t>
            </a:r>
            <a:r>
              <a:rPr lang="en-US" dirty="0"/>
              <a:t> </a:t>
            </a:r>
            <a:r>
              <a:rPr lang="en-US" dirty="0" err="1"/>
              <a:t>hatalarından</a:t>
            </a:r>
            <a:r>
              <a:rPr lang="en-US" dirty="0"/>
              <a:t> </a:t>
            </a:r>
            <a:r>
              <a:rPr lang="en-US" dirty="0" err="1"/>
              <a:t>bahsedilmiş</a:t>
            </a:r>
            <a:r>
              <a:rPr lang="en-US" dirty="0"/>
              <a:t> </a:t>
            </a:r>
            <a:r>
              <a:rPr lang="en-US" dirty="0" err="1"/>
              <a:t>fakat</a:t>
            </a:r>
            <a:r>
              <a:rPr lang="en-US" dirty="0"/>
              <a:t> </a:t>
            </a:r>
            <a:r>
              <a:rPr lang="en-US" dirty="0" err="1"/>
              <a:t>herhangi</a:t>
            </a:r>
            <a:r>
              <a:rPr lang="en-US" dirty="0"/>
              <a:t> </a:t>
            </a:r>
            <a:r>
              <a:rPr lang="en-US" dirty="0" err="1"/>
              <a:t>bir</a:t>
            </a:r>
            <a:r>
              <a:rPr lang="en-US" dirty="0"/>
              <a:t> </a:t>
            </a:r>
            <a:r>
              <a:rPr lang="en-US" dirty="0" err="1"/>
              <a:t>hükûmet</a:t>
            </a:r>
            <a:r>
              <a:rPr lang="en-US" dirty="0"/>
              <a:t> </a:t>
            </a:r>
            <a:r>
              <a:rPr lang="en-US" dirty="0" err="1"/>
              <a:t>yetkilisi</a:t>
            </a:r>
            <a:r>
              <a:rPr lang="en-US" dirty="0"/>
              <a:t> </a:t>
            </a:r>
            <a:r>
              <a:rPr lang="en-US" dirty="0" err="1"/>
              <a:t>doğrudan</a:t>
            </a:r>
            <a:r>
              <a:rPr lang="en-US" dirty="0"/>
              <a:t> </a:t>
            </a:r>
            <a:r>
              <a:rPr lang="en-US" dirty="0" err="1"/>
              <a:t>suçlanmamıştır</a:t>
            </a:r>
            <a:r>
              <a:rPr lang="en-US" dirty="0"/>
              <a:t>. Bu </a:t>
            </a:r>
            <a:r>
              <a:rPr lang="en-US" dirty="0" err="1"/>
              <a:t>raporda</a:t>
            </a:r>
            <a:r>
              <a:rPr lang="en-US" dirty="0"/>
              <a:t> </a:t>
            </a:r>
            <a:r>
              <a:rPr lang="en-US" dirty="0" err="1"/>
              <a:t>ise</a:t>
            </a:r>
            <a:r>
              <a:rPr lang="en-US" dirty="0"/>
              <a:t> </a:t>
            </a:r>
            <a:r>
              <a:rPr lang="en-US" dirty="0" err="1"/>
              <a:t>başta</a:t>
            </a:r>
            <a:r>
              <a:rPr lang="en-US" dirty="0"/>
              <a:t> </a:t>
            </a:r>
            <a:r>
              <a:rPr lang="en-US" dirty="0" err="1"/>
              <a:t>dönemin</a:t>
            </a:r>
            <a:r>
              <a:rPr lang="en-US" dirty="0"/>
              <a:t> </a:t>
            </a:r>
            <a:r>
              <a:rPr lang="en-US" dirty="0" err="1"/>
              <a:t>başbakanı</a:t>
            </a:r>
            <a:r>
              <a:rPr lang="en-US" dirty="0"/>
              <a:t> </a:t>
            </a:r>
            <a:r>
              <a:rPr lang="en-US" dirty="0">
                <a:hlinkClick r:id="rId6" tooltip="Tony Blair"/>
              </a:rPr>
              <a:t>Tony Blair</a:t>
            </a:r>
            <a:r>
              <a:rPr lang="en-US" dirty="0"/>
              <a:t> </a:t>
            </a:r>
            <a:r>
              <a:rPr lang="en-US" dirty="0" err="1"/>
              <a:t>olmak</a:t>
            </a:r>
            <a:r>
              <a:rPr lang="en-US" dirty="0"/>
              <a:t> </a:t>
            </a:r>
            <a:r>
              <a:rPr lang="en-US" dirty="0" err="1"/>
              <a:t>üzere</a:t>
            </a:r>
            <a:r>
              <a:rPr lang="en-US" dirty="0"/>
              <a:t> </a:t>
            </a:r>
            <a:r>
              <a:rPr lang="en-US" dirty="0" err="1"/>
              <a:t>çoğu</a:t>
            </a:r>
            <a:r>
              <a:rPr lang="en-US" dirty="0"/>
              <a:t> </a:t>
            </a:r>
            <a:r>
              <a:rPr lang="en-US" dirty="0" err="1"/>
              <a:t>kişi</a:t>
            </a:r>
            <a:r>
              <a:rPr lang="en-US" dirty="0"/>
              <a:t> </a:t>
            </a:r>
            <a:r>
              <a:rPr lang="en-US" dirty="0" err="1"/>
              <a:t>doğrudan</a:t>
            </a:r>
            <a:r>
              <a:rPr lang="en-US" dirty="0"/>
              <a:t> </a:t>
            </a:r>
            <a:r>
              <a:rPr lang="en-US" dirty="0" err="1"/>
              <a:t>hatalı</a:t>
            </a:r>
            <a:r>
              <a:rPr lang="en-US" dirty="0"/>
              <a:t> </a:t>
            </a:r>
            <a:r>
              <a:rPr lang="en-US" dirty="0" err="1"/>
              <a:t>bulunmuştur</a:t>
            </a:r>
            <a:r>
              <a:rPr lang="en-US" dirty="0"/>
              <a:t>. </a:t>
            </a:r>
            <a:r>
              <a:rPr lang="en-US" dirty="0" err="1">
                <a:hlinkClick r:id="rId8" tooltip="Uluslararası Ceza Mahkemesi"/>
              </a:rPr>
              <a:t>Uluslararası</a:t>
            </a:r>
            <a:r>
              <a:rPr lang="en-US" dirty="0">
                <a:hlinkClick r:id="rId8" tooltip="Uluslararası Ceza Mahkemesi"/>
              </a:rPr>
              <a:t> </a:t>
            </a:r>
            <a:r>
              <a:rPr lang="en-US" dirty="0" err="1">
                <a:hlinkClick r:id="rId8" tooltip="Uluslararası Ceza Mahkemesi"/>
              </a:rPr>
              <a:t>Ceza</a:t>
            </a:r>
            <a:r>
              <a:rPr lang="en-US" dirty="0">
                <a:hlinkClick r:id="rId8" tooltip="Uluslararası Ceza Mahkemesi"/>
              </a:rPr>
              <a:t> </a:t>
            </a:r>
            <a:r>
              <a:rPr lang="en-US" dirty="0" err="1">
                <a:hlinkClick r:id="rId8" tooltip="Uluslararası Ceza Mahkemesi"/>
              </a:rPr>
              <a:t>Mahkemesi</a:t>
            </a:r>
            <a:r>
              <a:rPr lang="en-US" dirty="0"/>
              <a:t> </a:t>
            </a:r>
            <a:r>
              <a:rPr lang="en-US" dirty="0" err="1"/>
              <a:t>ise</a:t>
            </a:r>
            <a:r>
              <a:rPr lang="en-US" dirty="0"/>
              <a:t> </a:t>
            </a:r>
            <a:r>
              <a:rPr lang="en-US" dirty="0" err="1"/>
              <a:t>hazırlanan</a:t>
            </a:r>
            <a:r>
              <a:rPr lang="en-US" dirty="0"/>
              <a:t> </a:t>
            </a:r>
            <a:r>
              <a:rPr lang="en-US" dirty="0" err="1"/>
              <a:t>raporu</a:t>
            </a:r>
            <a:r>
              <a:rPr lang="en-US" dirty="0"/>
              <a:t> </a:t>
            </a:r>
            <a:r>
              <a:rPr lang="en-US" dirty="0" err="1"/>
              <a:t>inceleyeceğini</a:t>
            </a:r>
            <a:r>
              <a:rPr lang="en-US" dirty="0"/>
              <a:t> </a:t>
            </a:r>
            <a:r>
              <a:rPr lang="en-US" dirty="0" err="1" smtClean="0"/>
              <a:t>açıklamıştır</a:t>
            </a:r>
            <a:r>
              <a:rPr lang="en-US" dirty="0" smtClean="0"/>
              <a:t>.</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46</a:t>
            </a:fld>
            <a:endParaRPr lang="en-US" dirty="0"/>
          </a:p>
        </p:txBody>
      </p:sp>
    </p:spTree>
    <p:extLst>
      <p:ext uri="{BB962C8B-B14F-4D97-AF65-F5344CB8AC3E}">
        <p14:creationId xmlns:p14="http://schemas.microsoft.com/office/powerpoint/2010/main" val="12273563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IRAK SAVAŞI VE CHILCOT RAPORU</a:t>
            </a:r>
            <a:endParaRPr lang="en-US" dirty="0"/>
          </a:p>
        </p:txBody>
      </p:sp>
      <p:sp>
        <p:nvSpPr>
          <p:cNvPr id="3" name="Content Placeholder 2"/>
          <p:cNvSpPr>
            <a:spLocks noGrp="1"/>
          </p:cNvSpPr>
          <p:nvPr>
            <p:ph idx="1"/>
          </p:nvPr>
        </p:nvSpPr>
        <p:spPr>
          <a:xfrm>
            <a:off x="1371600" y="1475874"/>
            <a:ext cx="9601200" cy="4391526"/>
          </a:xfrm>
        </p:spPr>
        <p:txBody>
          <a:bodyPr>
            <a:noAutofit/>
          </a:bodyPr>
          <a:lstStyle/>
          <a:p>
            <a:pPr marL="0" indent="0" algn="just">
              <a:buNone/>
            </a:pPr>
            <a:r>
              <a:rPr lang="en-US" sz="1400" dirty="0"/>
              <a:t>John </a:t>
            </a:r>
            <a:r>
              <a:rPr lang="en-US" sz="1400" dirty="0" err="1"/>
              <a:t>Chilcot'un</a:t>
            </a:r>
            <a:r>
              <a:rPr lang="en-US" sz="1400" dirty="0"/>
              <a:t> </a:t>
            </a:r>
            <a:r>
              <a:rPr lang="en-US" sz="1400" dirty="0" err="1" smtClean="0"/>
              <a:t>açıklamaları</a:t>
            </a:r>
            <a:endParaRPr lang="tr-TR" sz="1400" dirty="0" smtClean="0"/>
          </a:p>
          <a:p>
            <a:pPr algn="just"/>
            <a:endParaRPr lang="tr-TR" sz="1400" dirty="0"/>
          </a:p>
          <a:p>
            <a:pPr algn="just"/>
            <a:r>
              <a:rPr lang="en-US" sz="1400" b="1" dirty="0" err="1" smtClean="0">
                <a:solidFill>
                  <a:srgbClr val="C00000"/>
                </a:solidFill>
              </a:rPr>
              <a:t>Raporu</a:t>
            </a:r>
            <a:r>
              <a:rPr lang="en-US" sz="1400" b="1" dirty="0" smtClean="0">
                <a:solidFill>
                  <a:srgbClr val="C00000"/>
                </a:solidFill>
              </a:rPr>
              <a:t> </a:t>
            </a:r>
            <a:r>
              <a:rPr lang="en-US" sz="1400" b="1" dirty="0" err="1">
                <a:solidFill>
                  <a:srgbClr val="C00000"/>
                </a:solidFill>
              </a:rPr>
              <a:t>hazırlayan</a:t>
            </a:r>
            <a:r>
              <a:rPr lang="en-US" sz="1400" b="1" dirty="0">
                <a:solidFill>
                  <a:srgbClr val="C00000"/>
                </a:solidFill>
              </a:rPr>
              <a:t> </a:t>
            </a:r>
            <a:r>
              <a:rPr lang="en-US" sz="1400" b="1" dirty="0" err="1">
                <a:solidFill>
                  <a:srgbClr val="C00000"/>
                </a:solidFill>
              </a:rPr>
              <a:t>soruşturma</a:t>
            </a:r>
            <a:r>
              <a:rPr lang="en-US" sz="1400" b="1" dirty="0">
                <a:solidFill>
                  <a:srgbClr val="C00000"/>
                </a:solidFill>
              </a:rPr>
              <a:t> </a:t>
            </a:r>
            <a:r>
              <a:rPr lang="en-US" sz="1400" b="1" dirty="0" err="1">
                <a:solidFill>
                  <a:srgbClr val="C00000"/>
                </a:solidFill>
              </a:rPr>
              <a:t>komisyonunun</a:t>
            </a:r>
            <a:r>
              <a:rPr lang="en-US" sz="1400" b="1" dirty="0">
                <a:solidFill>
                  <a:srgbClr val="C00000"/>
                </a:solidFill>
              </a:rPr>
              <a:t> </a:t>
            </a:r>
            <a:r>
              <a:rPr lang="en-US" sz="1400" b="1" dirty="0" err="1">
                <a:solidFill>
                  <a:srgbClr val="C00000"/>
                </a:solidFill>
              </a:rPr>
              <a:t>başkanı</a:t>
            </a:r>
            <a:r>
              <a:rPr lang="en-US" sz="1400" b="1" dirty="0">
                <a:solidFill>
                  <a:srgbClr val="C00000"/>
                </a:solidFill>
              </a:rPr>
              <a:t> John </a:t>
            </a:r>
            <a:r>
              <a:rPr lang="en-US" sz="1400" b="1" dirty="0" err="1">
                <a:solidFill>
                  <a:srgbClr val="C00000"/>
                </a:solidFill>
              </a:rPr>
              <a:t>Chilcot</a:t>
            </a:r>
            <a:r>
              <a:rPr lang="en-US" sz="1400" b="1" dirty="0">
                <a:solidFill>
                  <a:srgbClr val="C00000"/>
                </a:solidFill>
              </a:rPr>
              <a:t>, </a:t>
            </a:r>
            <a:r>
              <a:rPr lang="en-US" sz="1400" b="1" dirty="0" err="1">
                <a:solidFill>
                  <a:srgbClr val="C00000"/>
                </a:solidFill>
                <a:hlinkClick r:id="rId2" tooltip="Asker"/>
              </a:rPr>
              <a:t>askeri</a:t>
            </a:r>
            <a:r>
              <a:rPr lang="en-US" sz="1400" b="1" dirty="0">
                <a:solidFill>
                  <a:srgbClr val="C00000"/>
                </a:solidFill>
              </a:rPr>
              <a:t> </a:t>
            </a:r>
            <a:r>
              <a:rPr lang="en-US" sz="1400" b="1" dirty="0" err="1">
                <a:solidFill>
                  <a:srgbClr val="C00000"/>
                </a:solidFill>
              </a:rPr>
              <a:t>harekâtın</a:t>
            </a:r>
            <a:r>
              <a:rPr lang="en-US" sz="1400" b="1" dirty="0">
                <a:solidFill>
                  <a:srgbClr val="C00000"/>
                </a:solidFill>
              </a:rPr>
              <a:t> son </a:t>
            </a:r>
            <a:r>
              <a:rPr lang="en-US" sz="1400" b="1" dirty="0" err="1">
                <a:solidFill>
                  <a:srgbClr val="C00000"/>
                </a:solidFill>
              </a:rPr>
              <a:t>seçenek</a:t>
            </a:r>
            <a:r>
              <a:rPr lang="en-US" sz="1400" b="1" dirty="0">
                <a:solidFill>
                  <a:srgbClr val="C00000"/>
                </a:solidFill>
              </a:rPr>
              <a:t> </a:t>
            </a:r>
            <a:r>
              <a:rPr lang="en-US" sz="1400" b="1" dirty="0" err="1">
                <a:solidFill>
                  <a:srgbClr val="C00000"/>
                </a:solidFill>
              </a:rPr>
              <a:t>olmadığı</a:t>
            </a:r>
            <a:r>
              <a:rPr lang="en-US" sz="1400" b="1" dirty="0">
                <a:solidFill>
                  <a:srgbClr val="C00000"/>
                </a:solidFill>
              </a:rPr>
              <a:t> </a:t>
            </a:r>
            <a:r>
              <a:rPr lang="en-US" sz="1400" b="1" dirty="0" err="1">
                <a:solidFill>
                  <a:srgbClr val="C00000"/>
                </a:solidFill>
              </a:rPr>
              <a:t>ve</a:t>
            </a:r>
            <a:r>
              <a:rPr lang="en-US" sz="1400" b="1" dirty="0">
                <a:solidFill>
                  <a:srgbClr val="C00000"/>
                </a:solidFill>
              </a:rPr>
              <a:t> </a:t>
            </a:r>
            <a:r>
              <a:rPr lang="en-US" sz="1400" b="1" dirty="0" err="1">
                <a:solidFill>
                  <a:srgbClr val="C00000"/>
                </a:solidFill>
                <a:hlinkClick r:id="rId3" tooltip="Savaş"/>
              </a:rPr>
              <a:t>savaşa</a:t>
            </a:r>
            <a:r>
              <a:rPr lang="en-US" sz="1400" b="1" dirty="0">
                <a:solidFill>
                  <a:srgbClr val="C00000"/>
                </a:solidFill>
              </a:rPr>
              <a:t> </a:t>
            </a:r>
            <a:r>
              <a:rPr lang="en-US" sz="1400" b="1" dirty="0" err="1">
                <a:solidFill>
                  <a:srgbClr val="C00000"/>
                </a:solidFill>
              </a:rPr>
              <a:t>katılmadan</a:t>
            </a:r>
            <a:r>
              <a:rPr lang="en-US" sz="1400" b="1" dirty="0">
                <a:solidFill>
                  <a:srgbClr val="C00000"/>
                </a:solidFill>
              </a:rPr>
              <a:t> </a:t>
            </a:r>
            <a:r>
              <a:rPr lang="en-US" sz="1400" b="1" dirty="0" err="1">
                <a:solidFill>
                  <a:srgbClr val="C00000"/>
                </a:solidFill>
              </a:rPr>
              <a:t>önce</a:t>
            </a:r>
            <a:r>
              <a:rPr lang="en-US" sz="1400" b="1" dirty="0">
                <a:solidFill>
                  <a:srgbClr val="C00000"/>
                </a:solidFill>
              </a:rPr>
              <a:t> </a:t>
            </a:r>
            <a:r>
              <a:rPr lang="en-US" sz="1400" b="1" dirty="0" err="1">
                <a:solidFill>
                  <a:srgbClr val="C00000"/>
                </a:solidFill>
              </a:rPr>
              <a:t>barışçıl</a:t>
            </a:r>
            <a:r>
              <a:rPr lang="en-US" sz="1400" b="1" dirty="0">
                <a:solidFill>
                  <a:srgbClr val="C00000"/>
                </a:solidFill>
              </a:rPr>
              <a:t> </a:t>
            </a:r>
            <a:r>
              <a:rPr lang="en-US" sz="1400" b="1" dirty="0" err="1">
                <a:solidFill>
                  <a:srgbClr val="C00000"/>
                </a:solidFill>
              </a:rPr>
              <a:t>yolların</a:t>
            </a:r>
            <a:r>
              <a:rPr lang="en-US" sz="1400" b="1" dirty="0">
                <a:solidFill>
                  <a:srgbClr val="C00000"/>
                </a:solidFill>
              </a:rPr>
              <a:t> </a:t>
            </a:r>
            <a:r>
              <a:rPr lang="en-US" sz="1400" b="1" dirty="0" err="1">
                <a:solidFill>
                  <a:srgbClr val="C00000"/>
                </a:solidFill>
              </a:rPr>
              <a:t>tükenmediği</a:t>
            </a:r>
            <a:r>
              <a:rPr lang="en-US" sz="1400" b="1" dirty="0">
                <a:solidFill>
                  <a:srgbClr val="C00000"/>
                </a:solidFill>
              </a:rPr>
              <a:t> </a:t>
            </a:r>
            <a:r>
              <a:rPr lang="en-US" sz="1400" b="1" dirty="0" err="1">
                <a:solidFill>
                  <a:srgbClr val="C00000"/>
                </a:solidFill>
              </a:rPr>
              <a:t>belirterek</a:t>
            </a:r>
            <a:r>
              <a:rPr lang="en-US" sz="1400" b="1" dirty="0">
                <a:solidFill>
                  <a:srgbClr val="C00000"/>
                </a:solidFill>
              </a:rPr>
              <a:t> </a:t>
            </a:r>
            <a:r>
              <a:rPr lang="en-US" sz="1400" b="1" dirty="0" err="1">
                <a:solidFill>
                  <a:srgbClr val="C00000"/>
                </a:solidFill>
                <a:hlinkClick r:id="rId4" tooltip="İngiltere"/>
              </a:rPr>
              <a:t>İngiltere</a:t>
            </a:r>
            <a:r>
              <a:rPr lang="en-US" sz="1400" b="1" dirty="0" err="1">
                <a:solidFill>
                  <a:srgbClr val="C00000"/>
                </a:solidFill>
              </a:rPr>
              <a:t>'nin</a:t>
            </a:r>
            <a:r>
              <a:rPr lang="en-US" sz="1400" b="1" dirty="0">
                <a:solidFill>
                  <a:srgbClr val="C00000"/>
                </a:solidFill>
              </a:rPr>
              <a:t> </a:t>
            </a:r>
            <a:r>
              <a:rPr lang="en-US" sz="1400" b="1" dirty="0" err="1">
                <a:solidFill>
                  <a:srgbClr val="C00000"/>
                </a:solidFill>
              </a:rPr>
              <a:t>savaşa</a:t>
            </a:r>
            <a:r>
              <a:rPr lang="en-US" sz="1400" b="1" dirty="0">
                <a:solidFill>
                  <a:srgbClr val="C00000"/>
                </a:solidFill>
              </a:rPr>
              <a:t> </a:t>
            </a:r>
            <a:r>
              <a:rPr lang="en-US" sz="1400" b="1" dirty="0" err="1">
                <a:solidFill>
                  <a:srgbClr val="C00000"/>
                </a:solidFill>
              </a:rPr>
              <a:t>girme</a:t>
            </a:r>
            <a:r>
              <a:rPr lang="en-US" sz="1400" b="1" dirty="0">
                <a:solidFill>
                  <a:srgbClr val="C00000"/>
                </a:solidFill>
              </a:rPr>
              <a:t> </a:t>
            </a:r>
            <a:r>
              <a:rPr lang="en-US" sz="1400" b="1" dirty="0" err="1">
                <a:solidFill>
                  <a:srgbClr val="C00000"/>
                </a:solidFill>
              </a:rPr>
              <a:t>nedenlerini</a:t>
            </a:r>
            <a:r>
              <a:rPr lang="en-US" sz="1400" b="1" dirty="0">
                <a:solidFill>
                  <a:srgbClr val="C00000"/>
                </a:solidFill>
              </a:rPr>
              <a:t> ‘</a:t>
            </a:r>
            <a:r>
              <a:rPr lang="en-US" sz="1400" b="1" dirty="0" err="1">
                <a:solidFill>
                  <a:srgbClr val="C00000"/>
                </a:solidFill>
              </a:rPr>
              <a:t>tatmin</a:t>
            </a:r>
            <a:r>
              <a:rPr lang="en-US" sz="1400" b="1" dirty="0">
                <a:solidFill>
                  <a:srgbClr val="C00000"/>
                </a:solidFill>
              </a:rPr>
              <a:t> </a:t>
            </a:r>
            <a:r>
              <a:rPr lang="en-US" sz="1400" b="1" dirty="0" err="1">
                <a:solidFill>
                  <a:srgbClr val="C00000"/>
                </a:solidFill>
              </a:rPr>
              <a:t>edicilikten</a:t>
            </a:r>
            <a:r>
              <a:rPr lang="en-US" sz="1400" b="1" dirty="0">
                <a:solidFill>
                  <a:srgbClr val="C00000"/>
                </a:solidFill>
              </a:rPr>
              <a:t> </a:t>
            </a:r>
            <a:r>
              <a:rPr lang="en-US" sz="1400" b="1" dirty="0" err="1">
                <a:solidFill>
                  <a:srgbClr val="C00000"/>
                </a:solidFill>
              </a:rPr>
              <a:t>uzak</a:t>
            </a:r>
            <a:r>
              <a:rPr lang="en-US" sz="1400" b="1" dirty="0">
                <a:solidFill>
                  <a:srgbClr val="C00000"/>
                </a:solidFill>
              </a:rPr>
              <a:t>’ </a:t>
            </a:r>
            <a:r>
              <a:rPr lang="en-US" sz="1400" b="1" dirty="0" err="1">
                <a:solidFill>
                  <a:srgbClr val="C00000"/>
                </a:solidFill>
              </a:rPr>
              <a:t>bulmuştur</a:t>
            </a:r>
            <a:r>
              <a:rPr lang="en-US" sz="1400" b="1" dirty="0">
                <a:solidFill>
                  <a:srgbClr val="C00000"/>
                </a:solidFill>
              </a:rPr>
              <a:t>. </a:t>
            </a:r>
            <a:r>
              <a:rPr lang="en-US" sz="1400" b="1" dirty="0" err="1">
                <a:solidFill>
                  <a:srgbClr val="C00000"/>
                </a:solidFill>
              </a:rPr>
              <a:t>Chilcot</a:t>
            </a:r>
            <a:r>
              <a:rPr lang="en-US" sz="1400" b="1" dirty="0">
                <a:solidFill>
                  <a:srgbClr val="C00000"/>
                </a:solidFill>
              </a:rPr>
              <a:t> </a:t>
            </a:r>
            <a:r>
              <a:rPr lang="en-US" sz="1400" b="1" dirty="0" err="1">
                <a:solidFill>
                  <a:srgbClr val="C00000"/>
                </a:solidFill>
              </a:rPr>
              <a:t>askerî</a:t>
            </a:r>
            <a:r>
              <a:rPr lang="en-US" sz="1400" b="1" dirty="0">
                <a:solidFill>
                  <a:srgbClr val="C00000"/>
                </a:solidFill>
              </a:rPr>
              <a:t> </a:t>
            </a:r>
            <a:r>
              <a:rPr lang="en-US" sz="1400" b="1" dirty="0" err="1">
                <a:solidFill>
                  <a:srgbClr val="C00000"/>
                </a:solidFill>
              </a:rPr>
              <a:t>harekâtın</a:t>
            </a:r>
            <a:r>
              <a:rPr lang="en-US" sz="1400" b="1" dirty="0">
                <a:solidFill>
                  <a:srgbClr val="C00000"/>
                </a:solidFill>
              </a:rPr>
              <a:t> </a:t>
            </a:r>
            <a:r>
              <a:rPr lang="en-US" sz="1400" b="1" dirty="0" err="1">
                <a:solidFill>
                  <a:srgbClr val="C00000"/>
                </a:solidFill>
              </a:rPr>
              <a:t>daha</a:t>
            </a:r>
            <a:r>
              <a:rPr lang="en-US" sz="1400" b="1" dirty="0">
                <a:solidFill>
                  <a:srgbClr val="C00000"/>
                </a:solidFill>
              </a:rPr>
              <a:t> </a:t>
            </a:r>
            <a:r>
              <a:rPr lang="en-US" sz="1400" b="1" dirty="0" err="1">
                <a:solidFill>
                  <a:srgbClr val="C00000"/>
                </a:solidFill>
              </a:rPr>
              <a:t>sonradan</a:t>
            </a:r>
            <a:r>
              <a:rPr lang="en-US" sz="1400" b="1" dirty="0">
                <a:solidFill>
                  <a:srgbClr val="C00000"/>
                </a:solidFill>
              </a:rPr>
              <a:t> </a:t>
            </a:r>
            <a:r>
              <a:rPr lang="en-US" sz="1400" b="1" dirty="0" err="1">
                <a:solidFill>
                  <a:srgbClr val="C00000"/>
                </a:solidFill>
              </a:rPr>
              <a:t>olabileceğini</a:t>
            </a:r>
            <a:r>
              <a:rPr lang="en-US" sz="1400" b="1" dirty="0">
                <a:solidFill>
                  <a:srgbClr val="C00000"/>
                </a:solidFill>
              </a:rPr>
              <a:t> de </a:t>
            </a:r>
            <a:r>
              <a:rPr lang="en-US" sz="1400" b="1" dirty="0" err="1">
                <a:solidFill>
                  <a:srgbClr val="C00000"/>
                </a:solidFill>
              </a:rPr>
              <a:t>belirterek</a:t>
            </a:r>
            <a:r>
              <a:rPr lang="en-US" sz="1400" b="1" dirty="0">
                <a:solidFill>
                  <a:srgbClr val="C00000"/>
                </a:solidFill>
              </a:rPr>
              <a:t>, </a:t>
            </a:r>
            <a:r>
              <a:rPr lang="en-US" sz="1400" b="1" dirty="0">
                <a:solidFill>
                  <a:srgbClr val="C00000"/>
                </a:solidFill>
                <a:hlinkClick r:id="rId5" tooltip="Saddam Hüseyin"/>
              </a:rPr>
              <a:t>Saddam </a:t>
            </a:r>
            <a:r>
              <a:rPr lang="en-US" sz="1400" b="1" dirty="0" err="1">
                <a:solidFill>
                  <a:srgbClr val="C00000"/>
                </a:solidFill>
                <a:hlinkClick r:id="rId5" tooltip="Saddam Hüseyin"/>
              </a:rPr>
              <a:t>Hüseyin</a:t>
            </a:r>
            <a:r>
              <a:rPr lang="en-US" sz="1400" b="1" dirty="0" err="1">
                <a:solidFill>
                  <a:srgbClr val="C00000"/>
                </a:solidFill>
              </a:rPr>
              <a:t>'in</a:t>
            </a:r>
            <a:r>
              <a:rPr lang="en-US" sz="1400" b="1" dirty="0">
                <a:solidFill>
                  <a:srgbClr val="C00000"/>
                </a:solidFill>
              </a:rPr>
              <a:t> o </a:t>
            </a:r>
            <a:r>
              <a:rPr lang="en-US" sz="1400" b="1" dirty="0" err="1">
                <a:solidFill>
                  <a:srgbClr val="C00000"/>
                </a:solidFill>
              </a:rPr>
              <a:t>dönem</a:t>
            </a:r>
            <a:r>
              <a:rPr lang="en-US" sz="1400" b="1" dirty="0">
                <a:solidFill>
                  <a:srgbClr val="C00000"/>
                </a:solidFill>
              </a:rPr>
              <a:t> </a:t>
            </a:r>
            <a:r>
              <a:rPr lang="en-US" sz="1400" b="1" dirty="0" err="1">
                <a:solidFill>
                  <a:srgbClr val="C00000"/>
                </a:solidFill>
              </a:rPr>
              <a:t>için</a:t>
            </a:r>
            <a:r>
              <a:rPr lang="en-US" sz="1400" b="1" dirty="0">
                <a:solidFill>
                  <a:srgbClr val="C00000"/>
                </a:solidFill>
              </a:rPr>
              <a:t> </a:t>
            </a:r>
            <a:r>
              <a:rPr lang="en-US" sz="1400" b="1" dirty="0" err="1">
                <a:solidFill>
                  <a:srgbClr val="C00000"/>
                </a:solidFill>
              </a:rPr>
              <a:t>tehdit</a:t>
            </a:r>
            <a:r>
              <a:rPr lang="en-US" sz="1400" b="1" dirty="0">
                <a:solidFill>
                  <a:srgbClr val="C00000"/>
                </a:solidFill>
              </a:rPr>
              <a:t> </a:t>
            </a:r>
            <a:r>
              <a:rPr lang="en-US" sz="1400" b="1" dirty="0" err="1">
                <a:solidFill>
                  <a:srgbClr val="C00000"/>
                </a:solidFill>
              </a:rPr>
              <a:t>olmadığını</a:t>
            </a:r>
            <a:r>
              <a:rPr lang="en-US" sz="1400" b="1" dirty="0">
                <a:solidFill>
                  <a:srgbClr val="C00000"/>
                </a:solidFill>
              </a:rPr>
              <a:t> </a:t>
            </a:r>
            <a:r>
              <a:rPr lang="en-US" sz="1400" b="1" dirty="0" err="1">
                <a:solidFill>
                  <a:srgbClr val="C00000"/>
                </a:solidFill>
              </a:rPr>
              <a:t>söylemiştir</a:t>
            </a:r>
            <a:r>
              <a:rPr lang="en-US" sz="1400" b="1" dirty="0">
                <a:solidFill>
                  <a:srgbClr val="C00000"/>
                </a:solidFill>
              </a:rPr>
              <a:t>. </a:t>
            </a:r>
            <a:r>
              <a:rPr lang="en-US" sz="1400" b="1" dirty="0" err="1">
                <a:solidFill>
                  <a:srgbClr val="C00000"/>
                </a:solidFill>
              </a:rPr>
              <a:t>Ayrıca</a:t>
            </a:r>
            <a:r>
              <a:rPr lang="en-US" sz="1400" b="1" dirty="0">
                <a:solidFill>
                  <a:srgbClr val="C00000"/>
                </a:solidFill>
              </a:rPr>
              <a:t> </a:t>
            </a:r>
            <a:r>
              <a:rPr lang="en-US" sz="1400" b="1" dirty="0" err="1">
                <a:solidFill>
                  <a:srgbClr val="C00000"/>
                </a:solidFill>
              </a:rPr>
              <a:t>yaşanan</a:t>
            </a:r>
            <a:r>
              <a:rPr lang="en-US" sz="1400" b="1" dirty="0">
                <a:solidFill>
                  <a:srgbClr val="C00000"/>
                </a:solidFill>
              </a:rPr>
              <a:t> </a:t>
            </a:r>
            <a:r>
              <a:rPr lang="en-US" sz="1400" b="1" dirty="0" err="1">
                <a:solidFill>
                  <a:srgbClr val="C00000"/>
                </a:solidFill>
              </a:rPr>
              <a:t>gelişmeler</a:t>
            </a:r>
            <a:r>
              <a:rPr lang="en-US" sz="1400" b="1" dirty="0">
                <a:solidFill>
                  <a:srgbClr val="C00000"/>
                </a:solidFill>
              </a:rPr>
              <a:t> </a:t>
            </a:r>
            <a:r>
              <a:rPr lang="en-US" sz="1400" b="1" dirty="0" err="1">
                <a:solidFill>
                  <a:srgbClr val="C00000"/>
                </a:solidFill>
              </a:rPr>
              <a:t>için</a:t>
            </a:r>
            <a:r>
              <a:rPr lang="en-US" sz="1400" b="1" dirty="0">
                <a:solidFill>
                  <a:srgbClr val="C00000"/>
                </a:solidFill>
              </a:rPr>
              <a:t> </a:t>
            </a:r>
            <a:r>
              <a:rPr lang="en-US" sz="1400" b="1" dirty="0" err="1">
                <a:solidFill>
                  <a:srgbClr val="C00000"/>
                </a:solidFill>
              </a:rPr>
              <a:t>ise</a:t>
            </a:r>
            <a:r>
              <a:rPr lang="en-US" sz="1400" b="1" dirty="0">
                <a:solidFill>
                  <a:srgbClr val="C00000"/>
                </a:solidFill>
              </a:rPr>
              <a:t> </a:t>
            </a:r>
            <a:r>
              <a:rPr lang="en-US" sz="1400" b="1" dirty="0" err="1">
                <a:solidFill>
                  <a:srgbClr val="C00000"/>
                </a:solidFill>
              </a:rPr>
              <a:t>İngiltere'nin</a:t>
            </a:r>
            <a:r>
              <a:rPr lang="en-US" sz="1400" b="1" dirty="0">
                <a:solidFill>
                  <a:srgbClr val="C00000"/>
                </a:solidFill>
              </a:rPr>
              <a:t> </a:t>
            </a:r>
            <a:r>
              <a:rPr lang="en-US" sz="1400" b="1" dirty="0" err="1">
                <a:solidFill>
                  <a:srgbClr val="C00000"/>
                </a:solidFill>
                <a:hlinkClick r:id="rId6" tooltip="İşgal"/>
              </a:rPr>
              <a:t>işgal</a:t>
            </a:r>
            <a:r>
              <a:rPr lang="en-US" sz="1400" b="1" dirty="0">
                <a:solidFill>
                  <a:srgbClr val="C00000"/>
                </a:solidFill>
              </a:rPr>
              <a:t> </a:t>
            </a:r>
            <a:r>
              <a:rPr lang="en-US" sz="1400" b="1" dirty="0" err="1">
                <a:solidFill>
                  <a:srgbClr val="C00000"/>
                </a:solidFill>
              </a:rPr>
              <a:t>sonrasındaki</a:t>
            </a:r>
            <a:r>
              <a:rPr lang="en-US" sz="1400" b="1" dirty="0">
                <a:solidFill>
                  <a:srgbClr val="C00000"/>
                </a:solidFill>
              </a:rPr>
              <a:t> plan </a:t>
            </a:r>
            <a:r>
              <a:rPr lang="en-US" sz="1400" b="1" dirty="0" err="1">
                <a:solidFill>
                  <a:srgbClr val="C00000"/>
                </a:solidFill>
              </a:rPr>
              <a:t>ve</a:t>
            </a:r>
            <a:r>
              <a:rPr lang="en-US" sz="1400" b="1" dirty="0">
                <a:solidFill>
                  <a:srgbClr val="C00000"/>
                </a:solidFill>
              </a:rPr>
              <a:t> </a:t>
            </a:r>
            <a:r>
              <a:rPr lang="en-US" sz="1400" b="1" dirty="0" err="1">
                <a:solidFill>
                  <a:srgbClr val="C00000"/>
                </a:solidFill>
              </a:rPr>
              <a:t>hazırlıklarının</a:t>
            </a:r>
            <a:r>
              <a:rPr lang="en-US" sz="1400" b="1" dirty="0">
                <a:solidFill>
                  <a:srgbClr val="C00000"/>
                </a:solidFill>
              </a:rPr>
              <a:t> </a:t>
            </a:r>
            <a:r>
              <a:rPr lang="en-US" sz="1400" b="1" dirty="0" err="1">
                <a:solidFill>
                  <a:srgbClr val="C00000"/>
                </a:solidFill>
              </a:rPr>
              <a:t>yetersiz</a:t>
            </a:r>
            <a:r>
              <a:rPr lang="en-US" sz="1400" b="1" dirty="0">
                <a:solidFill>
                  <a:srgbClr val="C00000"/>
                </a:solidFill>
              </a:rPr>
              <a:t> </a:t>
            </a:r>
            <a:r>
              <a:rPr lang="en-US" sz="1400" b="1" dirty="0" err="1">
                <a:solidFill>
                  <a:srgbClr val="C00000"/>
                </a:solidFill>
              </a:rPr>
              <a:t>olduğunu</a:t>
            </a:r>
            <a:r>
              <a:rPr lang="en-US" sz="1400" b="1" dirty="0">
                <a:solidFill>
                  <a:srgbClr val="C00000"/>
                </a:solidFill>
              </a:rPr>
              <a:t> </a:t>
            </a:r>
            <a:r>
              <a:rPr lang="en-US" sz="1400" b="1" dirty="0" err="1">
                <a:solidFill>
                  <a:srgbClr val="C00000"/>
                </a:solidFill>
              </a:rPr>
              <a:t>eklemiştir</a:t>
            </a:r>
            <a:r>
              <a:rPr lang="en-US" sz="1400" b="1" dirty="0">
                <a:solidFill>
                  <a:srgbClr val="C00000"/>
                </a:solidFill>
              </a:rPr>
              <a:t>. </a:t>
            </a:r>
            <a:r>
              <a:rPr lang="en-US" sz="1400" b="1" dirty="0" err="1">
                <a:solidFill>
                  <a:srgbClr val="C00000"/>
                </a:solidFill>
              </a:rPr>
              <a:t>Chilcot'un</a:t>
            </a:r>
            <a:r>
              <a:rPr lang="en-US" sz="1400" b="1" dirty="0">
                <a:solidFill>
                  <a:srgbClr val="C00000"/>
                </a:solidFill>
              </a:rPr>
              <a:t> </a:t>
            </a:r>
            <a:r>
              <a:rPr lang="en-US" sz="1400" b="1" dirty="0" err="1">
                <a:solidFill>
                  <a:srgbClr val="C00000"/>
                </a:solidFill>
              </a:rPr>
              <a:t>öne</a:t>
            </a:r>
            <a:r>
              <a:rPr lang="en-US" sz="1400" b="1" dirty="0">
                <a:solidFill>
                  <a:srgbClr val="C00000"/>
                </a:solidFill>
              </a:rPr>
              <a:t> </a:t>
            </a:r>
            <a:r>
              <a:rPr lang="en-US" sz="1400" b="1" dirty="0" err="1">
                <a:solidFill>
                  <a:srgbClr val="C00000"/>
                </a:solidFill>
              </a:rPr>
              <a:t>çıkan</a:t>
            </a:r>
            <a:r>
              <a:rPr lang="en-US" sz="1400" b="1" dirty="0">
                <a:solidFill>
                  <a:srgbClr val="C00000"/>
                </a:solidFill>
              </a:rPr>
              <a:t> </a:t>
            </a:r>
            <a:r>
              <a:rPr lang="en-US" sz="1400" b="1" dirty="0" err="1">
                <a:solidFill>
                  <a:srgbClr val="C00000"/>
                </a:solidFill>
              </a:rPr>
              <a:t>diğer</a:t>
            </a:r>
            <a:r>
              <a:rPr lang="en-US" sz="1400" b="1" dirty="0">
                <a:solidFill>
                  <a:srgbClr val="C00000"/>
                </a:solidFill>
              </a:rPr>
              <a:t> </a:t>
            </a:r>
            <a:r>
              <a:rPr lang="en-US" sz="1400" b="1" dirty="0" err="1">
                <a:solidFill>
                  <a:srgbClr val="C00000"/>
                </a:solidFill>
              </a:rPr>
              <a:t>açıklamaları</a:t>
            </a:r>
            <a:r>
              <a:rPr lang="en-US" sz="1400" b="1" dirty="0">
                <a:solidFill>
                  <a:srgbClr val="C00000"/>
                </a:solidFill>
              </a:rPr>
              <a:t> </a:t>
            </a:r>
            <a:r>
              <a:rPr lang="en-US" sz="1400" b="1" dirty="0" err="1">
                <a:solidFill>
                  <a:srgbClr val="C00000"/>
                </a:solidFill>
              </a:rPr>
              <a:t>ise</a:t>
            </a:r>
            <a:r>
              <a:rPr lang="en-US" sz="1400" b="1" dirty="0">
                <a:solidFill>
                  <a:srgbClr val="C00000"/>
                </a:solidFill>
              </a:rPr>
              <a:t> </a:t>
            </a:r>
            <a:r>
              <a:rPr lang="en-US" sz="1400" b="1" dirty="0" err="1">
                <a:solidFill>
                  <a:srgbClr val="C00000"/>
                </a:solidFill>
              </a:rPr>
              <a:t>şu</a:t>
            </a:r>
            <a:r>
              <a:rPr lang="en-US" sz="1400" b="1" dirty="0">
                <a:solidFill>
                  <a:srgbClr val="C00000"/>
                </a:solidFill>
              </a:rPr>
              <a:t> </a:t>
            </a:r>
            <a:r>
              <a:rPr lang="en-US" sz="1400" b="1" dirty="0" err="1">
                <a:solidFill>
                  <a:srgbClr val="C00000"/>
                </a:solidFill>
              </a:rPr>
              <a:t>şekildedir</a:t>
            </a:r>
            <a:r>
              <a:rPr lang="en-US" sz="1400" b="1" dirty="0">
                <a:solidFill>
                  <a:srgbClr val="C00000"/>
                </a:solidFill>
              </a:rPr>
              <a:t>:</a:t>
            </a:r>
          </a:p>
          <a:p>
            <a:pPr algn="just"/>
            <a:r>
              <a:rPr lang="en-US" sz="1400" i="1" dirty="0"/>
              <a:t>"</a:t>
            </a:r>
            <a:r>
              <a:rPr lang="en-US" sz="1400" i="1" dirty="0" err="1"/>
              <a:t>İngiltere'nin</a:t>
            </a:r>
            <a:r>
              <a:rPr lang="en-US" sz="1400" i="1" dirty="0"/>
              <a:t> </a:t>
            </a:r>
            <a:r>
              <a:rPr lang="en-US" sz="1400" i="1" dirty="0" err="1"/>
              <a:t>Irak</a:t>
            </a:r>
            <a:r>
              <a:rPr lang="en-US" sz="1400" i="1" dirty="0"/>
              <a:t> </a:t>
            </a:r>
            <a:r>
              <a:rPr lang="en-US" sz="1400" i="1" dirty="0" err="1"/>
              <a:t>politikası</a:t>
            </a:r>
            <a:r>
              <a:rPr lang="en-US" sz="1400" i="1" dirty="0"/>
              <a:t> </a:t>
            </a:r>
            <a:r>
              <a:rPr lang="en-US" sz="1400" i="1" dirty="0" err="1"/>
              <a:t>kusurlu</a:t>
            </a:r>
            <a:r>
              <a:rPr lang="en-US" sz="1400" i="1" dirty="0"/>
              <a:t> </a:t>
            </a:r>
            <a:r>
              <a:rPr lang="en-US" sz="1400" i="1" dirty="0" err="1"/>
              <a:t>istihbarata</a:t>
            </a:r>
            <a:r>
              <a:rPr lang="en-US" sz="1400" i="1" dirty="0"/>
              <a:t> </a:t>
            </a:r>
            <a:r>
              <a:rPr lang="en-US" sz="1400" i="1" dirty="0" err="1"/>
              <a:t>dayalıydı</a:t>
            </a:r>
            <a:r>
              <a:rPr lang="en-US" sz="1400" i="1" dirty="0"/>
              <a:t>. </a:t>
            </a:r>
            <a:r>
              <a:rPr lang="en-US" sz="1400" i="1" dirty="0" err="1"/>
              <a:t>İstihbarat</a:t>
            </a:r>
            <a:r>
              <a:rPr lang="en-US" sz="1400" i="1" dirty="0"/>
              <a:t> </a:t>
            </a:r>
            <a:r>
              <a:rPr lang="en-US" sz="1400" i="1" dirty="0" err="1"/>
              <a:t>sorgulanmalıydı</a:t>
            </a:r>
            <a:r>
              <a:rPr lang="en-US" sz="1400" i="1" dirty="0"/>
              <a:t> </a:t>
            </a:r>
            <a:r>
              <a:rPr lang="en-US" sz="1400" i="1" dirty="0" err="1"/>
              <a:t>ancak</a:t>
            </a:r>
            <a:r>
              <a:rPr lang="en-US" sz="1400" i="1" dirty="0"/>
              <a:t> </a:t>
            </a:r>
            <a:r>
              <a:rPr lang="en-US" sz="1400" i="1" dirty="0" err="1"/>
              <a:t>bu</a:t>
            </a:r>
            <a:r>
              <a:rPr lang="en-US" sz="1400" i="1" dirty="0"/>
              <a:t> </a:t>
            </a:r>
            <a:r>
              <a:rPr lang="en-US" sz="1400" i="1" dirty="0" err="1"/>
              <a:t>yapılmadı</a:t>
            </a:r>
            <a:r>
              <a:rPr lang="en-US" sz="1400" i="1" dirty="0"/>
              <a:t>."</a:t>
            </a:r>
            <a:endParaRPr lang="en-US" sz="1400" dirty="0"/>
          </a:p>
          <a:p>
            <a:pPr algn="just"/>
            <a:r>
              <a:rPr lang="en-US" sz="1400" i="1" dirty="0"/>
              <a:t>"</a:t>
            </a:r>
            <a:r>
              <a:rPr lang="en-US" sz="1400" i="1" dirty="0" err="1"/>
              <a:t>Irak</a:t>
            </a:r>
            <a:r>
              <a:rPr lang="en-US" sz="1400" i="1" dirty="0"/>
              <a:t> o </a:t>
            </a:r>
            <a:r>
              <a:rPr lang="en-US" sz="1400" i="1" dirty="0" err="1"/>
              <a:t>dönemde</a:t>
            </a:r>
            <a:r>
              <a:rPr lang="en-US" sz="1400" i="1" dirty="0"/>
              <a:t> </a:t>
            </a:r>
            <a:r>
              <a:rPr lang="en-US" sz="1400" i="1" dirty="0" err="1"/>
              <a:t>herhangi</a:t>
            </a:r>
            <a:r>
              <a:rPr lang="en-US" sz="1400" i="1" dirty="0"/>
              <a:t> </a:t>
            </a:r>
            <a:r>
              <a:rPr lang="en-US" sz="1400" i="1" dirty="0" err="1"/>
              <a:t>bir</a:t>
            </a:r>
            <a:r>
              <a:rPr lang="en-US" sz="1400" i="1" dirty="0"/>
              <a:t> </a:t>
            </a:r>
            <a:r>
              <a:rPr lang="en-US" sz="1400" i="1" dirty="0" err="1"/>
              <a:t>tehdit</a:t>
            </a:r>
            <a:r>
              <a:rPr lang="en-US" sz="1400" i="1" dirty="0"/>
              <a:t> </a:t>
            </a:r>
            <a:r>
              <a:rPr lang="en-US" sz="1400" i="1" dirty="0" err="1"/>
              <a:t>teşkil</a:t>
            </a:r>
            <a:r>
              <a:rPr lang="en-US" sz="1400" i="1" dirty="0"/>
              <a:t> </a:t>
            </a:r>
            <a:r>
              <a:rPr lang="en-US" sz="1400" i="1" dirty="0" err="1"/>
              <a:t>etmiyordu</a:t>
            </a:r>
            <a:r>
              <a:rPr lang="en-US" sz="1400" i="1" dirty="0"/>
              <a:t>. </a:t>
            </a:r>
            <a:r>
              <a:rPr lang="en-US" sz="1400" i="1" dirty="0" err="1"/>
              <a:t>Kesin</a:t>
            </a:r>
            <a:r>
              <a:rPr lang="en-US" sz="1400" i="1" dirty="0"/>
              <a:t> </a:t>
            </a:r>
            <a:r>
              <a:rPr lang="en-US" sz="1400" i="1" dirty="0" err="1"/>
              <a:t>bir</a:t>
            </a:r>
            <a:r>
              <a:rPr lang="en-US" sz="1400" i="1" dirty="0"/>
              <a:t> </a:t>
            </a:r>
            <a:r>
              <a:rPr lang="en-US" sz="1400" i="1" dirty="0" err="1"/>
              <a:t>şekilde</a:t>
            </a:r>
            <a:r>
              <a:rPr lang="en-US" sz="1400" i="1" dirty="0"/>
              <a:t> </a:t>
            </a:r>
            <a:r>
              <a:rPr lang="en-US" sz="1400" i="1" dirty="0" err="1"/>
              <a:t>ülkenin</a:t>
            </a:r>
            <a:r>
              <a:rPr lang="en-US" sz="1400" i="1" dirty="0"/>
              <a:t> </a:t>
            </a:r>
            <a:r>
              <a:rPr lang="en-US" sz="1400" i="1" dirty="0" err="1"/>
              <a:t>kitle</a:t>
            </a:r>
            <a:r>
              <a:rPr lang="en-US" sz="1400" i="1" dirty="0"/>
              <a:t> </a:t>
            </a:r>
            <a:r>
              <a:rPr lang="en-US" sz="1400" i="1" dirty="0" err="1"/>
              <a:t>imha</a:t>
            </a:r>
            <a:r>
              <a:rPr lang="en-US" sz="1400" i="1" dirty="0"/>
              <a:t> </a:t>
            </a:r>
            <a:r>
              <a:rPr lang="en-US" sz="1400" i="1" dirty="0" err="1"/>
              <a:t>silahlarının</a:t>
            </a:r>
            <a:r>
              <a:rPr lang="en-US" sz="1400" i="1" dirty="0"/>
              <a:t> risk </a:t>
            </a:r>
            <a:r>
              <a:rPr lang="en-US" sz="1400" i="1" dirty="0" err="1"/>
              <a:t>teşkil</a:t>
            </a:r>
            <a:r>
              <a:rPr lang="en-US" sz="1400" i="1" dirty="0"/>
              <a:t> </a:t>
            </a:r>
            <a:r>
              <a:rPr lang="en-US" sz="1400" i="1" dirty="0" err="1"/>
              <a:t>ettiği</a:t>
            </a:r>
            <a:r>
              <a:rPr lang="en-US" sz="1400" i="1" dirty="0"/>
              <a:t> </a:t>
            </a:r>
            <a:r>
              <a:rPr lang="en-US" sz="1400" i="1" dirty="0" err="1"/>
              <a:t>yönündeki</a:t>
            </a:r>
            <a:r>
              <a:rPr lang="en-US" sz="1400" i="1" dirty="0"/>
              <a:t> </a:t>
            </a:r>
            <a:r>
              <a:rPr lang="en-US" sz="1400" i="1" dirty="0" err="1"/>
              <a:t>hükmün</a:t>
            </a:r>
            <a:r>
              <a:rPr lang="en-US" sz="1400" i="1" dirty="0"/>
              <a:t> de </a:t>
            </a:r>
            <a:r>
              <a:rPr lang="en-US" sz="1400" i="1" dirty="0" err="1"/>
              <a:t>haklı</a:t>
            </a:r>
            <a:r>
              <a:rPr lang="en-US" sz="1400" i="1" dirty="0"/>
              <a:t> </a:t>
            </a:r>
            <a:r>
              <a:rPr lang="en-US" sz="1400" i="1" dirty="0" err="1"/>
              <a:t>bir</a:t>
            </a:r>
            <a:r>
              <a:rPr lang="en-US" sz="1400" i="1" dirty="0"/>
              <a:t> </a:t>
            </a:r>
            <a:r>
              <a:rPr lang="en-US" sz="1400" i="1" dirty="0" err="1"/>
              <a:t>gerekçesi</a:t>
            </a:r>
            <a:r>
              <a:rPr lang="en-US" sz="1400" i="1" dirty="0"/>
              <a:t> </a:t>
            </a:r>
            <a:r>
              <a:rPr lang="en-US" sz="1400" i="1" dirty="0" err="1"/>
              <a:t>yoktu</a:t>
            </a:r>
            <a:r>
              <a:rPr lang="en-US" sz="1400" i="1" dirty="0"/>
              <a:t>."</a:t>
            </a:r>
            <a:endParaRPr lang="en-US" sz="1400" dirty="0"/>
          </a:p>
          <a:p>
            <a:pPr algn="just"/>
            <a:r>
              <a:rPr lang="en-US" sz="1400" i="1" dirty="0"/>
              <a:t>"</a:t>
            </a:r>
            <a:r>
              <a:rPr lang="en-US" sz="1400" i="1" dirty="0" err="1"/>
              <a:t>Dönemin</a:t>
            </a:r>
            <a:r>
              <a:rPr lang="en-US" sz="1400" i="1" dirty="0"/>
              <a:t> </a:t>
            </a:r>
            <a:r>
              <a:rPr lang="en-US" sz="1400" i="1" dirty="0" err="1"/>
              <a:t>başbakanı</a:t>
            </a:r>
            <a:r>
              <a:rPr lang="en-US" sz="1400" i="1" dirty="0"/>
              <a:t> Tony </a:t>
            </a:r>
            <a:r>
              <a:rPr lang="en-US" sz="1400" i="1" dirty="0" err="1"/>
              <a:t>Blair'in</a:t>
            </a:r>
            <a:r>
              <a:rPr lang="en-US" sz="1400" i="1" dirty="0"/>
              <a:t>, '</a:t>
            </a:r>
            <a:r>
              <a:rPr lang="en-US" sz="1400" i="1" dirty="0" err="1"/>
              <a:t>Irak'ta</a:t>
            </a:r>
            <a:r>
              <a:rPr lang="en-US" sz="1400" i="1" dirty="0"/>
              <a:t> </a:t>
            </a:r>
            <a:r>
              <a:rPr lang="en-US" sz="1400" i="1" dirty="0" err="1"/>
              <a:t>işgal</a:t>
            </a:r>
            <a:r>
              <a:rPr lang="en-US" sz="1400" i="1" dirty="0"/>
              <a:t> </a:t>
            </a:r>
            <a:r>
              <a:rPr lang="en-US" sz="1400" i="1" dirty="0" err="1"/>
              <a:t>sonrası</a:t>
            </a:r>
            <a:r>
              <a:rPr lang="en-US" sz="1400" i="1" dirty="0"/>
              <a:t> </a:t>
            </a:r>
            <a:r>
              <a:rPr lang="en-US" sz="1400" i="1" dirty="0" err="1"/>
              <a:t>yaşanacak</a:t>
            </a:r>
            <a:r>
              <a:rPr lang="en-US" sz="1400" i="1" dirty="0"/>
              <a:t> </a:t>
            </a:r>
            <a:r>
              <a:rPr lang="en-US" sz="1400" i="1" dirty="0" err="1"/>
              <a:t>problemler</a:t>
            </a:r>
            <a:r>
              <a:rPr lang="en-US" sz="1400" i="1" dirty="0"/>
              <a:t> </a:t>
            </a:r>
            <a:r>
              <a:rPr lang="en-US" sz="1400" i="1" dirty="0" err="1"/>
              <a:t>önceden</a:t>
            </a:r>
            <a:r>
              <a:rPr lang="en-US" sz="1400" i="1" dirty="0"/>
              <a:t> </a:t>
            </a:r>
            <a:r>
              <a:rPr lang="en-US" sz="1400" i="1" dirty="0" err="1"/>
              <a:t>bilinemezdi</a:t>
            </a:r>
            <a:r>
              <a:rPr lang="en-US" sz="1400" i="1" dirty="0"/>
              <a:t>' </a:t>
            </a:r>
            <a:r>
              <a:rPr lang="en-US" sz="1400" i="1" dirty="0" err="1"/>
              <a:t>şeklindeki</a:t>
            </a:r>
            <a:r>
              <a:rPr lang="en-US" sz="1400" i="1" dirty="0"/>
              <a:t> </a:t>
            </a:r>
            <a:r>
              <a:rPr lang="en-US" sz="1400" i="1" dirty="0" err="1"/>
              <a:t>görüşü</a:t>
            </a:r>
            <a:r>
              <a:rPr lang="en-US" sz="1400" i="1" dirty="0"/>
              <a:t> </a:t>
            </a:r>
            <a:r>
              <a:rPr lang="en-US" sz="1400" i="1" dirty="0" err="1"/>
              <a:t>doğru</a:t>
            </a:r>
            <a:r>
              <a:rPr lang="en-US" sz="1400" i="1" dirty="0"/>
              <a:t> </a:t>
            </a:r>
            <a:r>
              <a:rPr lang="en-US" sz="1400" i="1" dirty="0" err="1"/>
              <a:t>değildi</a:t>
            </a:r>
            <a:r>
              <a:rPr lang="en-US" sz="1400" i="1" dirty="0"/>
              <a:t>. </a:t>
            </a:r>
            <a:r>
              <a:rPr lang="en-US" sz="1400" i="1" dirty="0" err="1"/>
              <a:t>Irak'ta</a:t>
            </a:r>
            <a:r>
              <a:rPr lang="en-US" sz="1400" i="1" dirty="0"/>
              <a:t> </a:t>
            </a:r>
            <a:r>
              <a:rPr lang="en-US" sz="1400" i="1" dirty="0" err="1"/>
              <a:t>iç</a:t>
            </a:r>
            <a:r>
              <a:rPr lang="en-US" sz="1400" i="1" dirty="0"/>
              <a:t> </a:t>
            </a:r>
            <a:r>
              <a:rPr lang="en-US" sz="1400" i="1" dirty="0" err="1"/>
              <a:t>savaş</a:t>
            </a:r>
            <a:r>
              <a:rPr lang="en-US" sz="1400" i="1" dirty="0"/>
              <a:t> </a:t>
            </a:r>
            <a:r>
              <a:rPr lang="en-US" sz="1400" i="1" dirty="0" err="1"/>
              <a:t>ve</a:t>
            </a:r>
            <a:r>
              <a:rPr lang="en-US" sz="1400" i="1" dirty="0"/>
              <a:t> El </a:t>
            </a:r>
            <a:r>
              <a:rPr lang="en-US" sz="1400" i="1" dirty="0" err="1"/>
              <a:t>Kaide'nin</a:t>
            </a:r>
            <a:r>
              <a:rPr lang="en-US" sz="1400" i="1" dirty="0"/>
              <a:t> </a:t>
            </a:r>
            <a:r>
              <a:rPr lang="en-US" sz="1400" i="1" dirty="0" err="1"/>
              <a:t>faaliyet</a:t>
            </a:r>
            <a:r>
              <a:rPr lang="en-US" sz="1400" i="1" dirty="0"/>
              <a:t> </a:t>
            </a:r>
            <a:r>
              <a:rPr lang="en-US" sz="1400" i="1" dirty="0" err="1"/>
              <a:t>gösterme</a:t>
            </a:r>
            <a:r>
              <a:rPr lang="en-US" sz="1400" i="1" dirty="0"/>
              <a:t> </a:t>
            </a:r>
            <a:r>
              <a:rPr lang="en-US" sz="1400" i="1" dirty="0" err="1"/>
              <a:t>riski</a:t>
            </a:r>
            <a:r>
              <a:rPr lang="en-US" sz="1400" i="1" dirty="0"/>
              <a:t> </a:t>
            </a:r>
            <a:r>
              <a:rPr lang="en-US" sz="1400" i="1" dirty="0" err="1"/>
              <a:t>olduğu</a:t>
            </a:r>
            <a:r>
              <a:rPr lang="en-US" sz="1400" i="1" dirty="0"/>
              <a:t> </a:t>
            </a:r>
            <a:r>
              <a:rPr lang="en-US" sz="1400" i="1" dirty="0" err="1"/>
              <a:t>yolunda</a:t>
            </a:r>
            <a:r>
              <a:rPr lang="en-US" sz="1400" i="1" dirty="0"/>
              <a:t> </a:t>
            </a:r>
            <a:r>
              <a:rPr lang="en-US" sz="1400" i="1" dirty="0" err="1"/>
              <a:t>uyarılar</a:t>
            </a:r>
            <a:r>
              <a:rPr lang="en-US" sz="1400" i="1" dirty="0"/>
              <a:t> </a:t>
            </a:r>
            <a:r>
              <a:rPr lang="en-US" sz="1400" i="1" dirty="0" err="1"/>
              <a:t>vardı</a:t>
            </a:r>
            <a:r>
              <a:rPr lang="en-US" sz="1400" i="1" dirty="0"/>
              <a:t>."</a:t>
            </a:r>
            <a:endParaRPr lang="en-US" sz="1400" dirty="0"/>
          </a:p>
          <a:p>
            <a:pPr algn="just"/>
            <a:r>
              <a:rPr lang="en-US" sz="1400" i="1" dirty="0"/>
              <a:t>"Tony Blair, </a:t>
            </a:r>
            <a:r>
              <a:rPr lang="en-US" sz="1400" i="1" dirty="0" err="1"/>
              <a:t>daha</a:t>
            </a:r>
            <a:r>
              <a:rPr lang="en-US" sz="1400" i="1" dirty="0"/>
              <a:t> 28 </a:t>
            </a:r>
            <a:r>
              <a:rPr lang="en-US" sz="1400" i="1" dirty="0" err="1"/>
              <a:t>Temmuz</a:t>
            </a:r>
            <a:r>
              <a:rPr lang="en-US" sz="1400" i="1" dirty="0"/>
              <a:t> 2002'de </a:t>
            </a:r>
            <a:r>
              <a:rPr lang="en-US" sz="1400" i="1" dirty="0" err="1"/>
              <a:t>dönemin</a:t>
            </a:r>
            <a:r>
              <a:rPr lang="en-US" sz="1400" i="1" dirty="0"/>
              <a:t> ABD </a:t>
            </a:r>
            <a:r>
              <a:rPr lang="en-US" sz="1400" i="1" dirty="0" err="1"/>
              <a:t>Başkanı</a:t>
            </a:r>
            <a:r>
              <a:rPr lang="en-US" sz="1400" i="1" dirty="0"/>
              <a:t> George W </a:t>
            </a:r>
            <a:r>
              <a:rPr lang="en-US" sz="1400" i="1" dirty="0" err="1"/>
              <a:t>Bush'a</a:t>
            </a:r>
            <a:r>
              <a:rPr lang="en-US" sz="1400" i="1" dirty="0"/>
              <a:t> </a:t>
            </a:r>
            <a:r>
              <a:rPr lang="en-US" sz="1400" i="1" dirty="0" err="1"/>
              <a:t>gönderdiği</a:t>
            </a:r>
            <a:r>
              <a:rPr lang="en-US" sz="1400" i="1" dirty="0"/>
              <a:t> </a:t>
            </a:r>
            <a:r>
              <a:rPr lang="en-US" sz="1400" i="1" dirty="0" err="1"/>
              <a:t>bir</a:t>
            </a:r>
            <a:r>
              <a:rPr lang="en-US" sz="1400" i="1" dirty="0"/>
              <a:t> </a:t>
            </a:r>
            <a:r>
              <a:rPr lang="en-US" sz="1400" i="1" dirty="0" err="1"/>
              <a:t>mektupta</a:t>
            </a:r>
            <a:r>
              <a:rPr lang="en-US" sz="1400" i="1" dirty="0"/>
              <a:t>, 'Ne </a:t>
            </a:r>
            <a:r>
              <a:rPr lang="en-US" sz="1400" i="1" dirty="0" err="1"/>
              <a:t>olursa</a:t>
            </a:r>
            <a:r>
              <a:rPr lang="en-US" sz="1400" i="1" dirty="0"/>
              <a:t> </a:t>
            </a:r>
            <a:r>
              <a:rPr lang="en-US" sz="1400" i="1" dirty="0" err="1"/>
              <a:t>olsun</a:t>
            </a:r>
            <a:r>
              <a:rPr lang="en-US" sz="1400" i="1" dirty="0"/>
              <a:t>, </a:t>
            </a:r>
            <a:r>
              <a:rPr lang="en-US" sz="1400" i="1" dirty="0" err="1"/>
              <a:t>seninleyim</a:t>
            </a:r>
            <a:r>
              <a:rPr lang="en-US" sz="1400" i="1" dirty="0"/>
              <a:t>' </a:t>
            </a:r>
            <a:r>
              <a:rPr lang="en-US" sz="1400" i="1" dirty="0" err="1"/>
              <a:t>yazdı</a:t>
            </a:r>
            <a:r>
              <a:rPr lang="en-US" sz="1400" i="1" dirty="0"/>
              <a:t>."</a:t>
            </a:r>
            <a:endParaRPr lang="en-US" sz="1400" dirty="0"/>
          </a:p>
          <a:p>
            <a:pPr algn="just"/>
            <a:r>
              <a:rPr lang="en-US" sz="1400" i="1" dirty="0"/>
              <a:t>"</a:t>
            </a:r>
            <a:r>
              <a:rPr lang="en-US" sz="1400" i="1" dirty="0" err="1"/>
              <a:t>Irak'ta</a:t>
            </a:r>
            <a:r>
              <a:rPr lang="en-US" sz="1400" i="1" dirty="0"/>
              <a:t> </a:t>
            </a:r>
            <a:r>
              <a:rPr lang="en-US" sz="1400" i="1" dirty="0" err="1"/>
              <a:t>işgal</a:t>
            </a:r>
            <a:r>
              <a:rPr lang="en-US" sz="1400" i="1" dirty="0"/>
              <a:t> </a:t>
            </a:r>
            <a:r>
              <a:rPr lang="en-US" sz="1400" i="1" dirty="0" err="1"/>
              <a:t>ve</a:t>
            </a:r>
            <a:r>
              <a:rPr lang="en-US" sz="1400" i="1" dirty="0"/>
              <a:t> </a:t>
            </a:r>
            <a:r>
              <a:rPr lang="en-US" sz="1400" i="1" dirty="0" err="1"/>
              <a:t>istikrarsızlık</a:t>
            </a:r>
            <a:r>
              <a:rPr lang="en-US" sz="1400" i="1" dirty="0"/>
              <a:t> </a:t>
            </a:r>
            <a:r>
              <a:rPr lang="en-US" sz="1400" i="1" dirty="0" err="1"/>
              <a:t>sonucu</a:t>
            </a:r>
            <a:r>
              <a:rPr lang="en-US" sz="1400" i="1" dirty="0"/>
              <a:t> </a:t>
            </a:r>
            <a:r>
              <a:rPr lang="en-US" sz="1400" i="1" dirty="0" err="1"/>
              <a:t>Temmuz</a:t>
            </a:r>
            <a:r>
              <a:rPr lang="en-US" sz="1400" i="1" dirty="0"/>
              <a:t> 2009 </a:t>
            </a:r>
            <a:r>
              <a:rPr lang="en-US" sz="1400" i="1" dirty="0" err="1"/>
              <a:t>tarihi</a:t>
            </a:r>
            <a:r>
              <a:rPr lang="en-US" sz="1400" i="1" dirty="0"/>
              <a:t> </a:t>
            </a:r>
            <a:r>
              <a:rPr lang="en-US" sz="1400" i="1" dirty="0" err="1"/>
              <a:t>itibarı</a:t>
            </a:r>
            <a:r>
              <a:rPr lang="en-US" sz="1400" i="1" dirty="0"/>
              <a:t> </a:t>
            </a:r>
            <a:r>
              <a:rPr lang="en-US" sz="1400" i="1" dirty="0" err="1"/>
              <a:t>ile</a:t>
            </a:r>
            <a:r>
              <a:rPr lang="en-US" sz="1400" i="1" dirty="0"/>
              <a:t> </a:t>
            </a:r>
            <a:r>
              <a:rPr lang="en-US" sz="1400" i="1" dirty="0" err="1"/>
              <a:t>en</a:t>
            </a:r>
            <a:r>
              <a:rPr lang="en-US" sz="1400" i="1" dirty="0"/>
              <a:t> </a:t>
            </a:r>
            <a:r>
              <a:rPr lang="en-US" sz="1400" i="1" dirty="0" err="1"/>
              <a:t>az</a:t>
            </a:r>
            <a:r>
              <a:rPr lang="en-US" sz="1400" i="1" dirty="0"/>
              <a:t> 150 bin </a:t>
            </a:r>
            <a:r>
              <a:rPr lang="en-US" sz="1400" i="1" dirty="0" err="1"/>
              <a:t>Iraklı</a:t>
            </a:r>
            <a:r>
              <a:rPr lang="en-US" sz="1400" i="1" dirty="0"/>
              <a:t>, </a:t>
            </a:r>
            <a:r>
              <a:rPr lang="en-US" sz="1400" i="1" dirty="0" err="1"/>
              <a:t>muhtemelen</a:t>
            </a:r>
            <a:r>
              <a:rPr lang="en-US" sz="1400" i="1" dirty="0"/>
              <a:t> </a:t>
            </a:r>
            <a:r>
              <a:rPr lang="en-US" sz="1400" i="1" dirty="0" err="1"/>
              <a:t>çok</a:t>
            </a:r>
            <a:r>
              <a:rPr lang="en-US" sz="1400" i="1" dirty="0"/>
              <a:t> </a:t>
            </a:r>
            <a:r>
              <a:rPr lang="en-US" sz="1400" i="1" dirty="0" err="1"/>
              <a:t>daha</a:t>
            </a:r>
            <a:r>
              <a:rPr lang="en-US" sz="1400" i="1" dirty="0"/>
              <a:t> </a:t>
            </a:r>
            <a:r>
              <a:rPr lang="en-US" sz="1400" i="1" dirty="0" err="1"/>
              <a:t>fazlası</a:t>
            </a:r>
            <a:r>
              <a:rPr lang="en-US" sz="1400" i="1" dirty="0"/>
              <a:t>, </a:t>
            </a:r>
            <a:r>
              <a:rPr lang="en-US" sz="1400" i="1" dirty="0" err="1"/>
              <a:t>hayatını</a:t>
            </a:r>
            <a:r>
              <a:rPr lang="en-US" sz="1400" i="1" dirty="0"/>
              <a:t> </a:t>
            </a:r>
            <a:r>
              <a:rPr lang="en-US" sz="1400" i="1" dirty="0" err="1"/>
              <a:t>kaybetti</a:t>
            </a:r>
            <a:r>
              <a:rPr lang="en-US" sz="1400" i="1" dirty="0"/>
              <a:t>. </a:t>
            </a:r>
            <a:r>
              <a:rPr lang="en-US" sz="1400" i="1" dirty="0" err="1"/>
              <a:t>Ölenlerin</a:t>
            </a:r>
            <a:r>
              <a:rPr lang="en-US" sz="1400" i="1" dirty="0"/>
              <a:t> </a:t>
            </a:r>
            <a:r>
              <a:rPr lang="en-US" sz="1400" i="1" dirty="0" err="1"/>
              <a:t>çoğu</a:t>
            </a:r>
            <a:r>
              <a:rPr lang="en-US" sz="1400" i="1" dirty="0"/>
              <a:t> </a:t>
            </a:r>
            <a:r>
              <a:rPr lang="en-US" sz="1400" i="1" dirty="0" err="1"/>
              <a:t>sivildi</a:t>
            </a:r>
            <a:r>
              <a:rPr lang="en-US" sz="1400" i="1" dirty="0"/>
              <a:t>. </a:t>
            </a:r>
            <a:r>
              <a:rPr lang="en-US" sz="1400" i="1" dirty="0" err="1"/>
              <a:t>Bir</a:t>
            </a:r>
            <a:r>
              <a:rPr lang="en-US" sz="1400" i="1" dirty="0"/>
              <a:t> </a:t>
            </a:r>
            <a:r>
              <a:rPr lang="en-US" sz="1400" i="1" dirty="0" err="1"/>
              <a:t>milyondan</a:t>
            </a:r>
            <a:r>
              <a:rPr lang="en-US" sz="1400" i="1" dirty="0"/>
              <a:t> </a:t>
            </a:r>
            <a:r>
              <a:rPr lang="en-US" sz="1400" i="1" dirty="0" err="1"/>
              <a:t>fazla</a:t>
            </a:r>
            <a:r>
              <a:rPr lang="en-US" sz="1400" i="1" dirty="0"/>
              <a:t> </a:t>
            </a:r>
            <a:r>
              <a:rPr lang="en-US" sz="1400" i="1" dirty="0" err="1"/>
              <a:t>kişi</a:t>
            </a:r>
            <a:r>
              <a:rPr lang="en-US" sz="1400" i="1" dirty="0"/>
              <a:t> de </a:t>
            </a:r>
            <a:r>
              <a:rPr lang="en-US" sz="1400" i="1" dirty="0" err="1"/>
              <a:t>evsiz</a:t>
            </a:r>
            <a:r>
              <a:rPr lang="en-US" sz="1400" i="1" dirty="0"/>
              <a:t> </a:t>
            </a:r>
            <a:r>
              <a:rPr lang="en-US" sz="1400" i="1" dirty="0" err="1"/>
              <a:t>kaldı</a:t>
            </a:r>
            <a:r>
              <a:rPr lang="en-US" sz="1400" i="1" dirty="0"/>
              <a:t>. </a:t>
            </a:r>
            <a:r>
              <a:rPr lang="en-US" sz="1400" i="1" dirty="0" err="1"/>
              <a:t>Irak</a:t>
            </a:r>
            <a:r>
              <a:rPr lang="en-US" sz="1400" i="1" dirty="0"/>
              <a:t> </a:t>
            </a:r>
            <a:r>
              <a:rPr lang="en-US" sz="1400" i="1" dirty="0" err="1"/>
              <a:t>halkı</a:t>
            </a:r>
            <a:r>
              <a:rPr lang="en-US" sz="1400" i="1" dirty="0"/>
              <a:t> </a:t>
            </a:r>
            <a:r>
              <a:rPr lang="en-US" sz="1400" i="1" dirty="0" err="1"/>
              <a:t>çok</a:t>
            </a:r>
            <a:r>
              <a:rPr lang="en-US" sz="1400" i="1" dirty="0"/>
              <a:t> </a:t>
            </a:r>
            <a:r>
              <a:rPr lang="en-US" sz="1400" i="1" dirty="0" err="1"/>
              <a:t>acı</a:t>
            </a:r>
            <a:r>
              <a:rPr lang="en-US" sz="1400" i="1" dirty="0"/>
              <a:t> </a:t>
            </a:r>
            <a:r>
              <a:rPr lang="en-US" sz="1400" i="1" dirty="0" err="1"/>
              <a:t>çekti</a:t>
            </a:r>
            <a:r>
              <a:rPr lang="en-US" sz="1400" i="1" dirty="0"/>
              <a:t>."</a:t>
            </a:r>
            <a:endParaRPr lang="en-US" sz="1400" dirty="0"/>
          </a:p>
          <a:p>
            <a:pPr algn="just"/>
            <a:endParaRPr lang="en-US" sz="14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47</a:t>
            </a:fld>
            <a:endParaRPr lang="en-US" dirty="0"/>
          </a:p>
        </p:txBody>
      </p:sp>
    </p:spTree>
    <p:extLst>
      <p:ext uri="{BB962C8B-B14F-4D97-AF65-F5344CB8AC3E}">
        <p14:creationId xmlns:p14="http://schemas.microsoft.com/office/powerpoint/2010/main" val="15363417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IRAK SAVAŞI VE CHILCOT RAPORU</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t>Tony </a:t>
            </a:r>
            <a:r>
              <a:rPr lang="en-US" dirty="0" err="1"/>
              <a:t>Blair'in</a:t>
            </a:r>
            <a:r>
              <a:rPr lang="en-US" dirty="0"/>
              <a:t> </a:t>
            </a:r>
            <a:r>
              <a:rPr lang="en-US" dirty="0" err="1" smtClean="0"/>
              <a:t>açıklamaları</a:t>
            </a:r>
            <a:endParaRPr lang="tr-TR" dirty="0"/>
          </a:p>
          <a:p>
            <a:pPr algn="just"/>
            <a:r>
              <a:rPr lang="en-US" dirty="0" err="1" smtClean="0"/>
              <a:t>Dönemin</a:t>
            </a:r>
            <a:r>
              <a:rPr lang="en-US" dirty="0" smtClean="0"/>
              <a:t> </a:t>
            </a:r>
            <a:r>
              <a:rPr lang="en-US" dirty="0" err="1"/>
              <a:t>başbakanı</a:t>
            </a:r>
            <a:r>
              <a:rPr lang="en-US" dirty="0"/>
              <a:t> </a:t>
            </a:r>
            <a:r>
              <a:rPr lang="en-US" dirty="0">
                <a:hlinkClick r:id="rId2" tooltip="Tony Blair"/>
              </a:rPr>
              <a:t>Tony Blair</a:t>
            </a:r>
            <a:r>
              <a:rPr lang="en-US" dirty="0"/>
              <a:t> </a:t>
            </a:r>
            <a:r>
              <a:rPr lang="en-US" dirty="0" err="1"/>
              <a:t>ise</a:t>
            </a:r>
            <a:r>
              <a:rPr lang="en-US" dirty="0"/>
              <a:t> </a:t>
            </a:r>
            <a:r>
              <a:rPr lang="en-US" dirty="0" err="1"/>
              <a:t>açıklan</a:t>
            </a:r>
            <a:r>
              <a:rPr lang="en-US" dirty="0"/>
              <a:t> </a:t>
            </a:r>
            <a:r>
              <a:rPr lang="en-US" dirty="0" err="1"/>
              <a:t>rapordan</a:t>
            </a:r>
            <a:r>
              <a:rPr lang="en-US" dirty="0"/>
              <a:t> </a:t>
            </a:r>
            <a:r>
              <a:rPr lang="en-US" dirty="0" err="1"/>
              <a:t>sonra</a:t>
            </a:r>
            <a:r>
              <a:rPr lang="en-US" dirty="0"/>
              <a:t> </a:t>
            </a:r>
            <a:r>
              <a:rPr lang="en-US" dirty="0" err="1"/>
              <a:t>iki</a:t>
            </a:r>
            <a:r>
              <a:rPr lang="en-US" dirty="0"/>
              <a:t> </a:t>
            </a:r>
            <a:r>
              <a:rPr lang="en-US" dirty="0" err="1"/>
              <a:t>saat</a:t>
            </a:r>
            <a:r>
              <a:rPr lang="en-US" dirty="0"/>
              <a:t> </a:t>
            </a:r>
            <a:r>
              <a:rPr lang="en-US" dirty="0" err="1"/>
              <a:t>süren</a:t>
            </a:r>
            <a:r>
              <a:rPr lang="en-US" dirty="0"/>
              <a:t> </a:t>
            </a:r>
            <a:r>
              <a:rPr lang="en-US" dirty="0" err="1"/>
              <a:t>bir</a:t>
            </a:r>
            <a:r>
              <a:rPr lang="en-US" dirty="0"/>
              <a:t> basın </a:t>
            </a:r>
            <a:r>
              <a:rPr lang="en-US" dirty="0" err="1"/>
              <a:t>toplantısı</a:t>
            </a:r>
            <a:r>
              <a:rPr lang="en-US" dirty="0"/>
              <a:t> </a:t>
            </a:r>
            <a:r>
              <a:rPr lang="en-US" dirty="0" err="1"/>
              <a:t>yaparak</a:t>
            </a:r>
            <a:r>
              <a:rPr lang="en-US" dirty="0"/>
              <a:t>, </a:t>
            </a:r>
            <a:r>
              <a:rPr lang="en-US" dirty="0">
                <a:hlinkClick r:id="rId3" tooltip="Saddam Hüseyin"/>
              </a:rPr>
              <a:t>Saddam </a:t>
            </a:r>
            <a:r>
              <a:rPr lang="en-US" dirty="0" err="1">
                <a:hlinkClick r:id="rId3" tooltip="Saddam Hüseyin"/>
              </a:rPr>
              <a:t>Hüseyin</a:t>
            </a:r>
            <a:r>
              <a:rPr lang="en-US" dirty="0" err="1"/>
              <a:t>'in</a:t>
            </a:r>
            <a:r>
              <a:rPr lang="en-US" dirty="0"/>
              <a:t> </a:t>
            </a:r>
            <a:r>
              <a:rPr lang="en-US" dirty="0" err="1"/>
              <a:t>devrilmesinin</a:t>
            </a:r>
            <a:r>
              <a:rPr lang="en-US" dirty="0"/>
              <a:t> </a:t>
            </a:r>
            <a:r>
              <a:rPr lang="en-US" dirty="0" err="1"/>
              <a:t>başbakanlık</a:t>
            </a:r>
            <a:r>
              <a:rPr lang="en-US" dirty="0"/>
              <a:t> </a:t>
            </a:r>
            <a:r>
              <a:rPr lang="en-US" dirty="0" err="1"/>
              <a:t>görevinde</a:t>
            </a:r>
            <a:r>
              <a:rPr lang="en-US" dirty="0"/>
              <a:t> </a:t>
            </a:r>
            <a:r>
              <a:rPr lang="en-US" dirty="0" err="1"/>
              <a:t>bulunduğu</a:t>
            </a:r>
            <a:r>
              <a:rPr lang="en-US" dirty="0"/>
              <a:t> 10 </a:t>
            </a:r>
            <a:r>
              <a:rPr lang="en-US" dirty="0" err="1"/>
              <a:t>yılda</a:t>
            </a:r>
            <a:r>
              <a:rPr lang="en-US" dirty="0"/>
              <a:t> </a:t>
            </a:r>
            <a:r>
              <a:rPr lang="en-US" dirty="0" err="1"/>
              <a:t>verdiği</a:t>
            </a:r>
            <a:r>
              <a:rPr lang="en-US" dirty="0"/>
              <a:t> '</a:t>
            </a:r>
            <a:r>
              <a:rPr lang="en-US" dirty="0" err="1"/>
              <a:t>en</a:t>
            </a:r>
            <a:r>
              <a:rPr lang="en-US" dirty="0"/>
              <a:t> </a:t>
            </a:r>
            <a:r>
              <a:rPr lang="en-US" dirty="0" err="1"/>
              <a:t>zor</a:t>
            </a:r>
            <a:r>
              <a:rPr lang="en-US" dirty="0"/>
              <a:t>, </a:t>
            </a:r>
            <a:r>
              <a:rPr lang="en-US" dirty="0" err="1"/>
              <a:t>en</a:t>
            </a:r>
            <a:r>
              <a:rPr lang="en-US" dirty="0"/>
              <a:t> </a:t>
            </a:r>
            <a:r>
              <a:rPr lang="en-US" dirty="0" err="1"/>
              <a:t>sancılı</a:t>
            </a:r>
            <a:r>
              <a:rPr lang="en-US" dirty="0"/>
              <a:t> </a:t>
            </a:r>
            <a:r>
              <a:rPr lang="en-US" dirty="0" err="1"/>
              <a:t>ve</a:t>
            </a:r>
            <a:r>
              <a:rPr lang="en-US" dirty="0"/>
              <a:t> </a:t>
            </a:r>
            <a:r>
              <a:rPr lang="en-US" dirty="0" err="1"/>
              <a:t>en</a:t>
            </a:r>
            <a:r>
              <a:rPr lang="en-US" dirty="0"/>
              <a:t> </a:t>
            </a:r>
            <a:r>
              <a:rPr lang="en-US" dirty="0" err="1"/>
              <a:t>önemli</a:t>
            </a:r>
            <a:r>
              <a:rPr lang="en-US" dirty="0"/>
              <a:t>' </a:t>
            </a:r>
            <a:r>
              <a:rPr lang="en-US" dirty="0" err="1"/>
              <a:t>karar</a:t>
            </a:r>
            <a:r>
              <a:rPr lang="en-US" dirty="0"/>
              <a:t> </a:t>
            </a:r>
            <a:r>
              <a:rPr lang="en-US" dirty="0" err="1"/>
              <a:t>olduğunu</a:t>
            </a:r>
            <a:r>
              <a:rPr lang="en-US" dirty="0"/>
              <a:t> </a:t>
            </a:r>
            <a:r>
              <a:rPr lang="en-US" dirty="0" err="1"/>
              <a:t>söylemiştir</a:t>
            </a:r>
            <a:r>
              <a:rPr lang="en-US" dirty="0"/>
              <a:t>. Blair </a:t>
            </a:r>
            <a:r>
              <a:rPr lang="en-US" dirty="0" err="1"/>
              <a:t>diğer</a:t>
            </a:r>
            <a:r>
              <a:rPr lang="en-US" dirty="0"/>
              <a:t> </a:t>
            </a:r>
            <a:r>
              <a:rPr lang="en-US" dirty="0" err="1"/>
              <a:t>açıklamalarında</a:t>
            </a:r>
            <a:r>
              <a:rPr lang="en-US" dirty="0"/>
              <a:t> </a:t>
            </a:r>
            <a:r>
              <a:rPr lang="en-US" dirty="0" err="1"/>
              <a:t>ise</a:t>
            </a:r>
            <a:r>
              <a:rPr lang="en-US" dirty="0"/>
              <a:t> </a:t>
            </a:r>
            <a:r>
              <a:rPr lang="en-US" dirty="0" err="1"/>
              <a:t>bütün</a:t>
            </a:r>
            <a:r>
              <a:rPr lang="en-US" dirty="0"/>
              <a:t> </a:t>
            </a:r>
            <a:r>
              <a:rPr lang="en-US" dirty="0" err="1"/>
              <a:t>sorumluluğu</a:t>
            </a:r>
            <a:r>
              <a:rPr lang="en-US" dirty="0"/>
              <a:t> </a:t>
            </a:r>
            <a:r>
              <a:rPr lang="en-US" dirty="0" err="1"/>
              <a:t>bahane</a:t>
            </a:r>
            <a:r>
              <a:rPr lang="en-US" dirty="0"/>
              <a:t> </a:t>
            </a:r>
            <a:r>
              <a:rPr lang="en-US" dirty="0" err="1"/>
              <a:t>bulmadan</a:t>
            </a:r>
            <a:r>
              <a:rPr lang="en-US" dirty="0"/>
              <a:t> </a:t>
            </a:r>
            <a:r>
              <a:rPr lang="en-US" dirty="0" err="1"/>
              <a:t>kabul</a:t>
            </a:r>
            <a:r>
              <a:rPr lang="en-US" dirty="0"/>
              <a:t> </a:t>
            </a:r>
            <a:r>
              <a:rPr lang="en-US" dirty="0" err="1"/>
              <a:t>ettiğini</a:t>
            </a:r>
            <a:r>
              <a:rPr lang="en-US" dirty="0"/>
              <a:t>, </a:t>
            </a:r>
            <a:r>
              <a:rPr lang="en-US" dirty="0" err="1"/>
              <a:t>herkesten</a:t>
            </a:r>
            <a:r>
              <a:rPr lang="en-US" dirty="0"/>
              <a:t> </a:t>
            </a:r>
            <a:r>
              <a:rPr lang="en-US" dirty="0" err="1"/>
              <a:t>daha</a:t>
            </a:r>
            <a:r>
              <a:rPr lang="en-US" dirty="0"/>
              <a:t> </a:t>
            </a:r>
            <a:r>
              <a:rPr lang="en-US" dirty="0" err="1"/>
              <a:t>fazla</a:t>
            </a:r>
            <a:r>
              <a:rPr lang="en-US" dirty="0"/>
              <a:t> </a:t>
            </a:r>
            <a:r>
              <a:rPr lang="en-US" dirty="0" err="1"/>
              <a:t>pişmanlık</a:t>
            </a:r>
            <a:r>
              <a:rPr lang="en-US" dirty="0"/>
              <a:t> </a:t>
            </a:r>
            <a:r>
              <a:rPr lang="en-US" dirty="0" err="1"/>
              <a:t>duyduğunu</a:t>
            </a:r>
            <a:r>
              <a:rPr lang="en-US" dirty="0"/>
              <a:t> </a:t>
            </a:r>
            <a:r>
              <a:rPr lang="en-US" dirty="0" err="1"/>
              <a:t>söyleyerek</a:t>
            </a:r>
            <a:r>
              <a:rPr lang="en-US" dirty="0"/>
              <a:t> </a:t>
            </a:r>
            <a:r>
              <a:rPr lang="en-US" dirty="0" err="1"/>
              <a:t>özür</a:t>
            </a:r>
            <a:r>
              <a:rPr lang="en-US" dirty="0"/>
              <a:t> </a:t>
            </a:r>
            <a:r>
              <a:rPr lang="en-US" dirty="0" err="1"/>
              <a:t>dilemiş</a:t>
            </a:r>
            <a:r>
              <a:rPr lang="en-US" dirty="0"/>
              <a:t> </a:t>
            </a:r>
            <a:r>
              <a:rPr lang="en-US" dirty="0" err="1"/>
              <a:t>fakat</a:t>
            </a:r>
            <a:r>
              <a:rPr lang="en-US" dirty="0"/>
              <a:t> </a:t>
            </a:r>
            <a:r>
              <a:rPr lang="en-US" dirty="0" err="1"/>
              <a:t>aynı</a:t>
            </a:r>
            <a:r>
              <a:rPr lang="en-US" dirty="0"/>
              <a:t> </a:t>
            </a:r>
            <a:r>
              <a:rPr lang="en-US" dirty="0" err="1"/>
              <a:t>koşullarda</a:t>
            </a:r>
            <a:r>
              <a:rPr lang="en-US" dirty="0"/>
              <a:t> </a:t>
            </a:r>
            <a:r>
              <a:rPr lang="en-US" dirty="0" err="1"/>
              <a:t>yine</a:t>
            </a:r>
            <a:r>
              <a:rPr lang="en-US" dirty="0"/>
              <a:t> </a:t>
            </a:r>
            <a:r>
              <a:rPr lang="en-US" dirty="0" err="1"/>
              <a:t>aynı</a:t>
            </a:r>
            <a:r>
              <a:rPr lang="en-US" dirty="0"/>
              <a:t> </a:t>
            </a:r>
            <a:r>
              <a:rPr lang="en-US" dirty="0" err="1"/>
              <a:t>kararı</a:t>
            </a:r>
            <a:r>
              <a:rPr lang="en-US" dirty="0"/>
              <a:t> </a:t>
            </a:r>
            <a:r>
              <a:rPr lang="en-US" dirty="0" err="1"/>
              <a:t>vereceğini</a:t>
            </a:r>
            <a:r>
              <a:rPr lang="en-US" dirty="0"/>
              <a:t> de </a:t>
            </a:r>
            <a:r>
              <a:rPr lang="en-US" dirty="0" err="1"/>
              <a:t>belirtmiştir</a:t>
            </a:r>
            <a:r>
              <a:rPr lang="en-US" dirty="0"/>
              <a:t>. Blair </a:t>
            </a:r>
            <a:r>
              <a:rPr lang="en-US" dirty="0" err="1"/>
              <a:t>ayrıca</a:t>
            </a:r>
            <a:r>
              <a:rPr lang="en-US" dirty="0"/>
              <a:t> </a:t>
            </a:r>
            <a:r>
              <a:rPr lang="en-US" dirty="0">
                <a:hlinkClick r:id="rId3" tooltip="Saddam Hüseyin"/>
              </a:rPr>
              <a:t>Saddam </a:t>
            </a:r>
            <a:r>
              <a:rPr lang="en-US" dirty="0" err="1">
                <a:hlinkClick r:id="rId3" tooltip="Saddam Hüseyin"/>
              </a:rPr>
              <a:t>Hüseyin</a:t>
            </a:r>
            <a:r>
              <a:rPr lang="en-US" dirty="0" err="1"/>
              <a:t>'in</a:t>
            </a:r>
            <a:r>
              <a:rPr lang="en-US" dirty="0"/>
              <a:t> </a:t>
            </a:r>
            <a:r>
              <a:rPr lang="en-US" dirty="0" err="1"/>
              <a:t>tehdit</a:t>
            </a:r>
            <a:r>
              <a:rPr lang="en-US" dirty="0"/>
              <a:t> </a:t>
            </a:r>
            <a:r>
              <a:rPr lang="en-US" dirty="0" err="1"/>
              <a:t>teşkil</a:t>
            </a:r>
            <a:r>
              <a:rPr lang="en-US" dirty="0"/>
              <a:t> </a:t>
            </a:r>
            <a:r>
              <a:rPr lang="en-US" dirty="0" err="1"/>
              <a:t>eden</a:t>
            </a:r>
            <a:r>
              <a:rPr lang="en-US" dirty="0"/>
              <a:t> </a:t>
            </a:r>
            <a:r>
              <a:rPr lang="en-US" dirty="0" err="1"/>
              <a:t>biri</a:t>
            </a:r>
            <a:r>
              <a:rPr lang="en-US" dirty="0"/>
              <a:t> </a:t>
            </a:r>
            <a:r>
              <a:rPr lang="en-US" dirty="0" err="1"/>
              <a:t>olduğunu</a:t>
            </a:r>
            <a:r>
              <a:rPr lang="en-US" dirty="0"/>
              <a:t> </a:t>
            </a:r>
            <a:r>
              <a:rPr lang="en-US" dirty="0" err="1"/>
              <a:t>yineleyerek</a:t>
            </a:r>
            <a:r>
              <a:rPr lang="en-US" dirty="0"/>
              <a:t> </a:t>
            </a:r>
            <a:r>
              <a:rPr lang="en-US" dirty="0" err="1">
                <a:hlinkClick r:id="rId4" tooltip="Irak Savaşı"/>
              </a:rPr>
              <a:t>Irak</a:t>
            </a:r>
            <a:r>
              <a:rPr lang="en-US" dirty="0">
                <a:hlinkClick r:id="rId4" tooltip="Irak Savaşı"/>
              </a:rPr>
              <a:t> </a:t>
            </a:r>
            <a:r>
              <a:rPr lang="en-US" dirty="0" err="1">
                <a:hlinkClick r:id="rId4" tooltip="Irak Savaşı"/>
              </a:rPr>
              <a:t>Savaşı</a:t>
            </a:r>
            <a:r>
              <a:rPr lang="en-US" dirty="0" err="1"/>
              <a:t>'na</a:t>
            </a:r>
            <a:r>
              <a:rPr lang="en-US" dirty="0"/>
              <a:t> </a:t>
            </a:r>
            <a:r>
              <a:rPr lang="en-US" dirty="0" err="1"/>
              <a:t>girilmesiyle</a:t>
            </a:r>
            <a:r>
              <a:rPr lang="en-US" dirty="0"/>
              <a:t> </a:t>
            </a:r>
            <a:r>
              <a:rPr lang="en-US" dirty="0" err="1"/>
              <a:t>ilgili</a:t>
            </a:r>
            <a:r>
              <a:rPr lang="en-US" dirty="0"/>
              <a:t> </a:t>
            </a:r>
            <a:r>
              <a:rPr lang="en-US" dirty="0" err="1"/>
              <a:t>olarak</a:t>
            </a:r>
            <a:r>
              <a:rPr lang="en-US" dirty="0"/>
              <a:t> </a:t>
            </a:r>
            <a:r>
              <a:rPr lang="en-US" dirty="0" err="1"/>
              <a:t>aldığı</a:t>
            </a:r>
            <a:r>
              <a:rPr lang="en-US" dirty="0"/>
              <a:t> </a:t>
            </a:r>
            <a:r>
              <a:rPr lang="en-US" dirty="0" err="1"/>
              <a:t>kararların</a:t>
            </a:r>
            <a:r>
              <a:rPr lang="en-US" dirty="0"/>
              <a:t> </a:t>
            </a:r>
            <a:r>
              <a:rPr lang="en-US" dirty="0" err="1"/>
              <a:t>anlaşılabilmesi</a:t>
            </a:r>
            <a:r>
              <a:rPr lang="en-US" dirty="0"/>
              <a:t> </a:t>
            </a:r>
            <a:r>
              <a:rPr lang="en-US" dirty="0" err="1"/>
              <a:t>için</a:t>
            </a:r>
            <a:r>
              <a:rPr lang="en-US" dirty="0"/>
              <a:t> </a:t>
            </a:r>
            <a:r>
              <a:rPr lang="en-US" dirty="0">
                <a:hlinkClick r:id="rId5" tooltip="11 Eylül saldırıları"/>
              </a:rPr>
              <a:t>11 </a:t>
            </a:r>
            <a:r>
              <a:rPr lang="en-US" dirty="0" err="1">
                <a:hlinkClick r:id="rId5" tooltip="11 Eylül saldırıları"/>
              </a:rPr>
              <a:t>Eylül</a:t>
            </a:r>
            <a:r>
              <a:rPr lang="en-US" dirty="0">
                <a:hlinkClick r:id="rId5" tooltip="11 Eylül saldırıları"/>
              </a:rPr>
              <a:t> 2001 </a:t>
            </a:r>
            <a:r>
              <a:rPr lang="en-US" dirty="0" err="1">
                <a:hlinkClick r:id="rId5" tooltip="11 Eylül saldırıları"/>
              </a:rPr>
              <a:t>saldırılarından</a:t>
            </a:r>
            <a:r>
              <a:rPr lang="en-US" dirty="0"/>
              <a:t> </a:t>
            </a:r>
            <a:r>
              <a:rPr lang="en-US" dirty="0" err="1"/>
              <a:t>sonraki</a:t>
            </a:r>
            <a:r>
              <a:rPr lang="en-US" dirty="0"/>
              <a:t> </a:t>
            </a:r>
            <a:r>
              <a:rPr lang="en-US" dirty="0" err="1"/>
              <a:t>atmosferin</a:t>
            </a:r>
            <a:r>
              <a:rPr lang="en-US" dirty="0"/>
              <a:t> </a:t>
            </a:r>
            <a:r>
              <a:rPr lang="en-US" dirty="0" err="1"/>
              <a:t>hatırlanması</a:t>
            </a:r>
            <a:r>
              <a:rPr lang="en-US" dirty="0"/>
              <a:t> </a:t>
            </a:r>
            <a:r>
              <a:rPr lang="en-US" dirty="0" err="1"/>
              <a:t>gerektiğini</a:t>
            </a:r>
            <a:r>
              <a:rPr lang="en-US" dirty="0"/>
              <a:t> </a:t>
            </a:r>
            <a:r>
              <a:rPr lang="en-US" dirty="0" err="1"/>
              <a:t>belirterek</a:t>
            </a:r>
            <a:r>
              <a:rPr lang="en-US" dirty="0"/>
              <a:t> </a:t>
            </a:r>
            <a:r>
              <a:rPr lang="en-US" dirty="0" err="1"/>
              <a:t>Irak'ta</a:t>
            </a:r>
            <a:r>
              <a:rPr lang="en-US" dirty="0"/>
              <a:t> </a:t>
            </a:r>
            <a:r>
              <a:rPr lang="en-US" dirty="0" err="1"/>
              <a:t>ölen</a:t>
            </a:r>
            <a:r>
              <a:rPr lang="en-US" dirty="0"/>
              <a:t> 179 </a:t>
            </a:r>
            <a:r>
              <a:rPr lang="en-US" dirty="0" err="1"/>
              <a:t>İngiliz</a:t>
            </a:r>
            <a:r>
              <a:rPr lang="en-US" dirty="0"/>
              <a:t> </a:t>
            </a:r>
            <a:r>
              <a:rPr lang="en-US" dirty="0" err="1"/>
              <a:t>askerinin</a:t>
            </a:r>
            <a:r>
              <a:rPr lang="en-US" dirty="0"/>
              <a:t> </a:t>
            </a:r>
            <a:r>
              <a:rPr lang="en-US" dirty="0" err="1"/>
              <a:t>boş</a:t>
            </a:r>
            <a:r>
              <a:rPr lang="en-US" dirty="0"/>
              <a:t> </a:t>
            </a:r>
            <a:r>
              <a:rPr lang="en-US" dirty="0" err="1"/>
              <a:t>yere</a:t>
            </a:r>
            <a:r>
              <a:rPr lang="en-US" dirty="0"/>
              <a:t> </a:t>
            </a:r>
            <a:r>
              <a:rPr lang="en-US" dirty="0" err="1"/>
              <a:t>ölmediğini</a:t>
            </a:r>
            <a:r>
              <a:rPr lang="en-US" dirty="0"/>
              <a:t> </a:t>
            </a:r>
            <a:r>
              <a:rPr lang="en-US" dirty="0" err="1"/>
              <a:t>dile</a:t>
            </a:r>
            <a:r>
              <a:rPr lang="en-US" dirty="0"/>
              <a:t> </a:t>
            </a:r>
            <a:r>
              <a:rPr lang="en-US" dirty="0" err="1"/>
              <a:t>getirmiştir</a:t>
            </a:r>
            <a:r>
              <a:rPr lang="en-US" dirty="0"/>
              <a:t>. </a:t>
            </a:r>
            <a:r>
              <a:rPr lang="en-US" dirty="0" err="1"/>
              <a:t>Blair'in</a:t>
            </a:r>
            <a:r>
              <a:rPr lang="en-US" dirty="0"/>
              <a:t> </a:t>
            </a:r>
            <a:r>
              <a:rPr lang="en-US" dirty="0" err="1"/>
              <a:t>öne</a:t>
            </a:r>
            <a:r>
              <a:rPr lang="en-US" dirty="0"/>
              <a:t> </a:t>
            </a:r>
            <a:r>
              <a:rPr lang="en-US" dirty="0" err="1"/>
              <a:t>çıkan</a:t>
            </a:r>
            <a:r>
              <a:rPr lang="en-US" dirty="0"/>
              <a:t> </a:t>
            </a:r>
            <a:r>
              <a:rPr lang="en-US" dirty="0" err="1"/>
              <a:t>diğer</a:t>
            </a:r>
            <a:r>
              <a:rPr lang="en-US" dirty="0"/>
              <a:t> </a:t>
            </a:r>
            <a:r>
              <a:rPr lang="en-US" dirty="0" err="1"/>
              <a:t>açıklamaları</a:t>
            </a:r>
            <a:r>
              <a:rPr lang="en-US" dirty="0"/>
              <a:t> </a:t>
            </a:r>
            <a:r>
              <a:rPr lang="en-US" dirty="0" err="1"/>
              <a:t>ise</a:t>
            </a:r>
            <a:r>
              <a:rPr lang="en-US" dirty="0"/>
              <a:t> </a:t>
            </a:r>
            <a:r>
              <a:rPr lang="en-US" dirty="0" err="1"/>
              <a:t>şu</a:t>
            </a:r>
            <a:r>
              <a:rPr lang="en-US" dirty="0"/>
              <a:t> </a:t>
            </a:r>
            <a:r>
              <a:rPr lang="en-US" dirty="0" err="1"/>
              <a:t>şekildedir</a:t>
            </a:r>
            <a:r>
              <a:rPr lang="en-US" dirty="0"/>
              <a:t>:</a:t>
            </a:r>
          </a:p>
          <a:p>
            <a:pPr algn="just"/>
            <a:r>
              <a:rPr lang="en-US" i="1" dirty="0"/>
              <a:t>"</a:t>
            </a:r>
            <a:r>
              <a:rPr lang="en-US" i="1" dirty="0" err="1"/>
              <a:t>Yapamayacağım</a:t>
            </a:r>
            <a:r>
              <a:rPr lang="en-US" i="1" dirty="0"/>
              <a:t> </a:t>
            </a:r>
            <a:r>
              <a:rPr lang="en-US" i="1" dirty="0" err="1"/>
              <a:t>ve</a:t>
            </a:r>
            <a:r>
              <a:rPr lang="en-US" i="1" dirty="0"/>
              <a:t> </a:t>
            </a:r>
            <a:r>
              <a:rPr lang="en-US" i="1" dirty="0" err="1"/>
              <a:t>yapmayacağım</a:t>
            </a:r>
            <a:r>
              <a:rPr lang="en-US" i="1" dirty="0"/>
              <a:t> </a:t>
            </a:r>
            <a:r>
              <a:rPr lang="en-US" i="1" dirty="0" err="1"/>
              <a:t>şey</a:t>
            </a:r>
            <a:r>
              <a:rPr lang="en-US" i="1" dirty="0"/>
              <a:t>, </a:t>
            </a:r>
            <a:r>
              <a:rPr lang="en-US" i="1" dirty="0" err="1"/>
              <a:t>yanlış</a:t>
            </a:r>
            <a:r>
              <a:rPr lang="en-US" i="1" dirty="0"/>
              <a:t> </a:t>
            </a:r>
            <a:r>
              <a:rPr lang="en-US" i="1" dirty="0" err="1"/>
              <a:t>kararı</a:t>
            </a:r>
            <a:r>
              <a:rPr lang="en-US" i="1" dirty="0"/>
              <a:t> </a:t>
            </a:r>
            <a:r>
              <a:rPr lang="en-US" i="1" dirty="0" err="1"/>
              <a:t>aldığımızı</a:t>
            </a:r>
            <a:r>
              <a:rPr lang="en-US" i="1" dirty="0"/>
              <a:t> </a:t>
            </a:r>
            <a:r>
              <a:rPr lang="en-US" i="1" dirty="0" err="1"/>
              <a:t>söylemek</a:t>
            </a:r>
            <a:r>
              <a:rPr lang="en-US" i="1" dirty="0"/>
              <a:t> </a:t>
            </a:r>
            <a:r>
              <a:rPr lang="en-US" i="1" dirty="0" err="1"/>
              <a:t>olur</a:t>
            </a:r>
            <a:r>
              <a:rPr lang="en-US" i="1" dirty="0"/>
              <a:t>. </a:t>
            </a:r>
            <a:r>
              <a:rPr lang="en-US" i="1" dirty="0" err="1"/>
              <a:t>İnanıyorum</a:t>
            </a:r>
            <a:r>
              <a:rPr lang="en-US" i="1" dirty="0"/>
              <a:t> </a:t>
            </a:r>
            <a:r>
              <a:rPr lang="en-US" i="1" dirty="0" err="1"/>
              <a:t>ki</a:t>
            </a:r>
            <a:r>
              <a:rPr lang="en-US" i="1" dirty="0"/>
              <a:t> </a:t>
            </a:r>
            <a:r>
              <a:rPr lang="en-US" i="1" dirty="0" err="1"/>
              <a:t>doğru</a:t>
            </a:r>
            <a:r>
              <a:rPr lang="en-US" i="1" dirty="0"/>
              <a:t> </a:t>
            </a:r>
            <a:r>
              <a:rPr lang="en-US" i="1" dirty="0" err="1"/>
              <a:t>kararı</a:t>
            </a:r>
            <a:r>
              <a:rPr lang="en-US" i="1" dirty="0"/>
              <a:t> </a:t>
            </a:r>
            <a:r>
              <a:rPr lang="en-US" i="1" dirty="0" err="1"/>
              <a:t>verdim</a:t>
            </a:r>
            <a:r>
              <a:rPr lang="en-US" i="1" dirty="0"/>
              <a:t> </a:t>
            </a:r>
            <a:r>
              <a:rPr lang="en-US" i="1" dirty="0" err="1"/>
              <a:t>ve</a:t>
            </a:r>
            <a:r>
              <a:rPr lang="en-US" i="1" dirty="0"/>
              <a:t> </a:t>
            </a:r>
            <a:r>
              <a:rPr lang="en-US" i="1" dirty="0" err="1"/>
              <a:t>dünya</a:t>
            </a:r>
            <a:r>
              <a:rPr lang="en-US" i="1" dirty="0"/>
              <a:t> </a:t>
            </a:r>
            <a:r>
              <a:rPr lang="en-US" i="1" dirty="0" err="1"/>
              <a:t>bunun</a:t>
            </a:r>
            <a:r>
              <a:rPr lang="en-US" i="1" dirty="0"/>
              <a:t> </a:t>
            </a:r>
            <a:r>
              <a:rPr lang="en-US" i="1" dirty="0" err="1"/>
              <a:t>sonucunda</a:t>
            </a:r>
            <a:r>
              <a:rPr lang="en-US" i="1" dirty="0"/>
              <a:t> </a:t>
            </a:r>
            <a:r>
              <a:rPr lang="en-US" i="1" dirty="0" err="1"/>
              <a:t>bugün</a:t>
            </a:r>
            <a:r>
              <a:rPr lang="en-US" i="1" dirty="0"/>
              <a:t> </a:t>
            </a:r>
            <a:r>
              <a:rPr lang="en-US" i="1" dirty="0" err="1"/>
              <a:t>çok</a:t>
            </a:r>
            <a:r>
              <a:rPr lang="en-US" i="1" dirty="0"/>
              <a:t> </a:t>
            </a:r>
            <a:r>
              <a:rPr lang="en-US" i="1" dirty="0" err="1"/>
              <a:t>daha</a:t>
            </a:r>
            <a:r>
              <a:rPr lang="en-US" i="1" dirty="0"/>
              <a:t> </a:t>
            </a:r>
            <a:r>
              <a:rPr lang="en-US" i="1" dirty="0" err="1"/>
              <a:t>iyi</a:t>
            </a:r>
            <a:r>
              <a:rPr lang="en-US" i="1" dirty="0"/>
              <a:t> </a:t>
            </a:r>
            <a:r>
              <a:rPr lang="en-US" i="1" dirty="0" err="1"/>
              <a:t>ve</a:t>
            </a:r>
            <a:r>
              <a:rPr lang="en-US" i="1" dirty="0"/>
              <a:t> </a:t>
            </a:r>
            <a:r>
              <a:rPr lang="en-US" i="1" dirty="0" err="1"/>
              <a:t>çok</a:t>
            </a:r>
            <a:r>
              <a:rPr lang="en-US" i="1" dirty="0"/>
              <a:t> </a:t>
            </a:r>
            <a:r>
              <a:rPr lang="en-US" i="1" dirty="0" err="1"/>
              <a:t>daha</a:t>
            </a:r>
            <a:r>
              <a:rPr lang="en-US" i="1" dirty="0"/>
              <a:t> </a:t>
            </a:r>
            <a:r>
              <a:rPr lang="en-US" i="1" dirty="0" err="1"/>
              <a:t>güvenli</a:t>
            </a:r>
            <a:r>
              <a:rPr lang="en-US" i="1" dirty="0"/>
              <a:t>."</a:t>
            </a:r>
            <a:endParaRPr lang="en-US" dirty="0"/>
          </a:p>
          <a:p>
            <a:pPr algn="just"/>
            <a:r>
              <a:rPr lang="en-US" i="1" dirty="0"/>
              <a:t>"</a:t>
            </a:r>
            <a:r>
              <a:rPr lang="en-US" i="1" dirty="0" err="1"/>
              <a:t>Bilebileceğinizden</a:t>
            </a:r>
            <a:r>
              <a:rPr lang="en-US" i="1" dirty="0"/>
              <a:t> </a:t>
            </a:r>
            <a:r>
              <a:rPr lang="en-US" i="1" dirty="0" err="1"/>
              <a:t>veya</a:t>
            </a:r>
            <a:r>
              <a:rPr lang="en-US" i="1" dirty="0"/>
              <a:t> </a:t>
            </a:r>
            <a:r>
              <a:rPr lang="en-US" i="1" dirty="0" err="1"/>
              <a:t>inanabileceğinizden</a:t>
            </a:r>
            <a:r>
              <a:rPr lang="en-US" i="1" dirty="0"/>
              <a:t> </a:t>
            </a:r>
            <a:r>
              <a:rPr lang="en-US" i="1" dirty="0" err="1"/>
              <a:t>çok</a:t>
            </a:r>
            <a:r>
              <a:rPr lang="en-US" i="1" dirty="0"/>
              <a:t> </a:t>
            </a:r>
            <a:r>
              <a:rPr lang="en-US" i="1" dirty="0" err="1"/>
              <a:t>daha</a:t>
            </a:r>
            <a:r>
              <a:rPr lang="en-US" i="1" dirty="0"/>
              <a:t> </a:t>
            </a:r>
            <a:r>
              <a:rPr lang="en-US" i="1" dirty="0" err="1"/>
              <a:t>fazla</a:t>
            </a:r>
            <a:r>
              <a:rPr lang="en-US" i="1" dirty="0"/>
              <a:t> </a:t>
            </a:r>
            <a:r>
              <a:rPr lang="en-US" i="1" dirty="0" err="1"/>
              <a:t>üzüntü</a:t>
            </a:r>
            <a:r>
              <a:rPr lang="en-US" i="1" dirty="0"/>
              <a:t>, </a:t>
            </a:r>
            <a:r>
              <a:rPr lang="en-US" i="1" dirty="0" err="1"/>
              <a:t>pişmanlık</a:t>
            </a:r>
            <a:r>
              <a:rPr lang="en-US" i="1" dirty="0"/>
              <a:t> </a:t>
            </a:r>
            <a:r>
              <a:rPr lang="en-US" i="1" dirty="0" err="1"/>
              <a:t>ve</a:t>
            </a:r>
            <a:r>
              <a:rPr lang="en-US" i="1" dirty="0"/>
              <a:t> </a:t>
            </a:r>
            <a:r>
              <a:rPr lang="en-US" i="1" dirty="0" err="1"/>
              <a:t>özür</a:t>
            </a:r>
            <a:r>
              <a:rPr lang="en-US" i="1" dirty="0"/>
              <a:t> </a:t>
            </a:r>
            <a:r>
              <a:rPr lang="en-US" i="1" dirty="0" err="1"/>
              <a:t>ifade</a:t>
            </a:r>
            <a:r>
              <a:rPr lang="en-US" i="1" dirty="0"/>
              <a:t> </a:t>
            </a:r>
            <a:r>
              <a:rPr lang="en-US" i="1" dirty="0" err="1"/>
              <a:t>ediyorum</a:t>
            </a:r>
            <a:r>
              <a:rPr lang="en-US" i="1" dirty="0"/>
              <a:t>."</a:t>
            </a:r>
            <a:endParaRPr lang="en-US" dirty="0"/>
          </a:p>
          <a:p>
            <a:pPr algn="just"/>
            <a:r>
              <a:rPr lang="en-US" i="1" dirty="0"/>
              <a:t>"</a:t>
            </a:r>
            <a:r>
              <a:rPr lang="en-US" i="1" dirty="0" err="1"/>
              <a:t>İstihbarat</a:t>
            </a:r>
            <a:r>
              <a:rPr lang="en-US" i="1" dirty="0"/>
              <a:t> </a:t>
            </a:r>
            <a:r>
              <a:rPr lang="en-US" i="1" dirty="0" err="1"/>
              <a:t>değerlendirmelerinin</a:t>
            </a:r>
            <a:r>
              <a:rPr lang="en-US" i="1" dirty="0"/>
              <a:t> </a:t>
            </a:r>
            <a:r>
              <a:rPr lang="en-US" i="1" dirty="0" err="1"/>
              <a:t>yanlış</a:t>
            </a:r>
            <a:r>
              <a:rPr lang="en-US" i="1" dirty="0"/>
              <a:t> </a:t>
            </a:r>
            <a:r>
              <a:rPr lang="en-US" i="1" dirty="0" err="1"/>
              <a:t>olduğu</a:t>
            </a:r>
            <a:r>
              <a:rPr lang="en-US" i="1" dirty="0"/>
              <a:t> </a:t>
            </a:r>
            <a:r>
              <a:rPr lang="en-US" i="1" dirty="0" err="1"/>
              <a:t>ortaya</a:t>
            </a:r>
            <a:r>
              <a:rPr lang="en-US" i="1" dirty="0"/>
              <a:t> </a:t>
            </a:r>
            <a:r>
              <a:rPr lang="en-US" i="1" dirty="0" err="1"/>
              <a:t>çıktı</a:t>
            </a:r>
            <a:r>
              <a:rPr lang="en-US" i="1" dirty="0"/>
              <a:t>, </a:t>
            </a:r>
            <a:r>
              <a:rPr lang="en-US" i="1" dirty="0" err="1"/>
              <a:t>müdahale</a:t>
            </a:r>
            <a:r>
              <a:rPr lang="en-US" i="1" dirty="0"/>
              <a:t> </a:t>
            </a:r>
            <a:r>
              <a:rPr lang="en-US" i="1" dirty="0" err="1"/>
              <a:t>sonrası</a:t>
            </a:r>
            <a:r>
              <a:rPr lang="en-US" i="1" dirty="0"/>
              <a:t> </a:t>
            </a:r>
            <a:r>
              <a:rPr lang="en-US" i="1" dirty="0" err="1"/>
              <a:t>ortam</a:t>
            </a:r>
            <a:r>
              <a:rPr lang="en-US" i="1" dirty="0"/>
              <a:t>, </a:t>
            </a:r>
            <a:r>
              <a:rPr lang="en-US" i="1" dirty="0" err="1"/>
              <a:t>düşünüldüğünden</a:t>
            </a:r>
            <a:r>
              <a:rPr lang="en-US" i="1" dirty="0"/>
              <a:t> </a:t>
            </a:r>
            <a:r>
              <a:rPr lang="en-US" i="1" dirty="0" err="1"/>
              <a:t>hasmane</a:t>
            </a:r>
            <a:r>
              <a:rPr lang="en-US" i="1" dirty="0"/>
              <a:t>, </a:t>
            </a:r>
            <a:r>
              <a:rPr lang="en-US" i="1" dirty="0" err="1"/>
              <a:t>uzun</a:t>
            </a:r>
            <a:r>
              <a:rPr lang="en-US" i="1" dirty="0"/>
              <a:t> </a:t>
            </a:r>
            <a:r>
              <a:rPr lang="en-US" i="1" dirty="0" err="1"/>
              <a:t>ve</a:t>
            </a:r>
            <a:r>
              <a:rPr lang="en-US" i="1" dirty="0"/>
              <a:t> </a:t>
            </a:r>
            <a:r>
              <a:rPr lang="en-US" i="1" dirty="0" err="1"/>
              <a:t>kanlı</a:t>
            </a:r>
            <a:r>
              <a:rPr lang="en-US" i="1" dirty="0"/>
              <a:t> </a:t>
            </a:r>
            <a:r>
              <a:rPr lang="en-US" i="1" dirty="0" err="1"/>
              <a:t>oldu</a:t>
            </a:r>
            <a:r>
              <a:rPr lang="en-US" i="1" dirty="0"/>
              <a:t>."</a:t>
            </a:r>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48</a:t>
            </a:fld>
            <a:endParaRPr lang="en-US" dirty="0"/>
          </a:p>
        </p:txBody>
      </p:sp>
    </p:spTree>
    <p:extLst>
      <p:ext uri="{BB962C8B-B14F-4D97-AF65-F5344CB8AC3E}">
        <p14:creationId xmlns:p14="http://schemas.microsoft.com/office/powerpoint/2010/main" val="33915462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IRAK SAVAŞI VE CHILCOT RAPORU</a:t>
            </a:r>
            <a:endParaRPr lang="en-US" dirty="0"/>
          </a:p>
        </p:txBody>
      </p:sp>
      <p:sp>
        <p:nvSpPr>
          <p:cNvPr id="3" name="Content Placeholder 2"/>
          <p:cNvSpPr>
            <a:spLocks noGrp="1"/>
          </p:cNvSpPr>
          <p:nvPr>
            <p:ph idx="1"/>
          </p:nvPr>
        </p:nvSpPr>
        <p:spPr>
          <a:xfrm>
            <a:off x="1371600" y="1740567"/>
            <a:ext cx="9601200" cy="4515853"/>
          </a:xfrm>
        </p:spPr>
        <p:txBody>
          <a:bodyPr>
            <a:normAutofit fontScale="92500" lnSpcReduction="10000"/>
          </a:bodyPr>
          <a:lstStyle/>
          <a:p>
            <a:pPr algn="just"/>
            <a:r>
              <a:rPr lang="en-US" dirty="0" err="1" smtClean="0"/>
              <a:t>Tepkiler</a:t>
            </a:r>
            <a:endParaRPr lang="en-US" dirty="0"/>
          </a:p>
          <a:p>
            <a:pPr algn="just"/>
            <a:r>
              <a:rPr lang="en-US" dirty="0" err="1">
                <a:hlinkClick r:id="rId2" tooltip="Tony Blair"/>
              </a:rPr>
              <a:t>Blair</a:t>
            </a:r>
            <a:r>
              <a:rPr lang="en-US" dirty="0" err="1"/>
              <a:t>'in</a:t>
            </a:r>
            <a:r>
              <a:rPr lang="en-US" dirty="0"/>
              <a:t> </a:t>
            </a:r>
            <a:r>
              <a:rPr lang="en-US" dirty="0" err="1"/>
              <a:t>eski</a:t>
            </a:r>
            <a:r>
              <a:rPr lang="en-US" dirty="0"/>
              <a:t> </a:t>
            </a:r>
            <a:r>
              <a:rPr lang="en-US" dirty="0" err="1">
                <a:hlinkClick r:id="rId3" tooltip="İşçi Partisi (Birleşik Krallık)"/>
              </a:rPr>
              <a:t>İşçi</a:t>
            </a:r>
            <a:r>
              <a:rPr lang="en-US" dirty="0">
                <a:hlinkClick r:id="rId3" tooltip="İşçi Partisi (Birleşik Krallık)"/>
              </a:rPr>
              <a:t> </a:t>
            </a:r>
            <a:r>
              <a:rPr lang="en-US" dirty="0" err="1">
                <a:hlinkClick r:id="rId3" tooltip="İşçi Partisi (Birleşik Krallık)"/>
              </a:rPr>
              <a:t>Partisi</a:t>
            </a:r>
            <a:r>
              <a:rPr lang="en-US" dirty="0"/>
              <a:t> </a:t>
            </a:r>
            <a:r>
              <a:rPr lang="en-US" dirty="0" err="1"/>
              <a:t>genel</a:t>
            </a:r>
            <a:r>
              <a:rPr lang="en-US" dirty="0"/>
              <a:t> </a:t>
            </a:r>
            <a:r>
              <a:rPr lang="en-US" dirty="0" err="1"/>
              <a:t>başkanı</a:t>
            </a:r>
            <a:r>
              <a:rPr lang="en-US" dirty="0"/>
              <a:t> </a:t>
            </a:r>
            <a:r>
              <a:rPr lang="en-US" dirty="0" err="1"/>
              <a:t>olmasından</a:t>
            </a:r>
            <a:r>
              <a:rPr lang="en-US" dirty="0"/>
              <a:t> </a:t>
            </a:r>
            <a:r>
              <a:rPr lang="en-US" dirty="0" err="1"/>
              <a:t>dolayı</a:t>
            </a:r>
            <a:r>
              <a:rPr lang="en-US" dirty="0"/>
              <a:t> </a:t>
            </a:r>
            <a:r>
              <a:rPr lang="en-US" dirty="0" err="1"/>
              <a:t>raporun</a:t>
            </a:r>
            <a:r>
              <a:rPr lang="en-US" dirty="0"/>
              <a:t> </a:t>
            </a:r>
            <a:r>
              <a:rPr lang="en-US" dirty="0" err="1"/>
              <a:t>açıkladığında</a:t>
            </a:r>
            <a:r>
              <a:rPr lang="en-US" dirty="0"/>
              <a:t> </a:t>
            </a:r>
            <a:r>
              <a:rPr lang="en-US" dirty="0" err="1"/>
              <a:t>dönemde</a:t>
            </a:r>
            <a:r>
              <a:rPr lang="en-US" dirty="0"/>
              <a:t> </a:t>
            </a:r>
            <a:r>
              <a:rPr lang="en-US" dirty="0" err="1"/>
              <a:t>İşçi</a:t>
            </a:r>
            <a:r>
              <a:rPr lang="en-US" dirty="0"/>
              <a:t> </a:t>
            </a:r>
            <a:r>
              <a:rPr lang="en-US" dirty="0" err="1"/>
              <a:t>Partisi'nin</a:t>
            </a:r>
            <a:r>
              <a:rPr lang="en-US" dirty="0"/>
              <a:t> </a:t>
            </a:r>
            <a:r>
              <a:rPr lang="en-US" dirty="0" err="1"/>
              <a:t>başında</a:t>
            </a:r>
            <a:r>
              <a:rPr lang="en-US" dirty="0"/>
              <a:t> </a:t>
            </a:r>
            <a:r>
              <a:rPr lang="en-US" dirty="0" err="1"/>
              <a:t>olan</a:t>
            </a:r>
            <a:r>
              <a:rPr lang="en-US" dirty="0"/>
              <a:t> </a:t>
            </a:r>
            <a:r>
              <a:rPr lang="en-US" dirty="0">
                <a:hlinkClick r:id="rId4" tooltip="Jeremy Corbyn"/>
              </a:rPr>
              <a:t>Jeremy </a:t>
            </a:r>
            <a:r>
              <a:rPr lang="en-US" dirty="0" err="1">
                <a:hlinkClick r:id="rId4" tooltip="Jeremy Corbyn"/>
              </a:rPr>
              <a:t>Corbyn</a:t>
            </a:r>
            <a:r>
              <a:rPr lang="en-US" dirty="0"/>
              <a:t> </a:t>
            </a:r>
            <a:r>
              <a:rPr lang="en-US" dirty="0" err="1"/>
              <a:t>kendi</a:t>
            </a:r>
            <a:r>
              <a:rPr lang="en-US" dirty="0"/>
              <a:t> </a:t>
            </a:r>
            <a:r>
              <a:rPr lang="en-US" dirty="0" err="1"/>
              <a:t>partisi</a:t>
            </a:r>
            <a:r>
              <a:rPr lang="en-US" dirty="0"/>
              <a:t> </a:t>
            </a:r>
            <a:r>
              <a:rPr lang="en-US" dirty="0" err="1"/>
              <a:t>adına</a:t>
            </a:r>
            <a:r>
              <a:rPr lang="en-US" dirty="0"/>
              <a:t> </a:t>
            </a:r>
            <a:r>
              <a:rPr lang="en-US" dirty="0" err="1"/>
              <a:t>özür</a:t>
            </a:r>
            <a:r>
              <a:rPr lang="en-US" dirty="0"/>
              <a:t> </a:t>
            </a:r>
            <a:r>
              <a:rPr lang="en-US" dirty="0" err="1" smtClean="0"/>
              <a:t>diledi</a:t>
            </a:r>
            <a:r>
              <a:rPr lang="en-US" dirty="0" smtClean="0"/>
              <a:t>.</a:t>
            </a:r>
            <a:r>
              <a:rPr lang="en-US" dirty="0"/>
              <a:t> </a:t>
            </a:r>
            <a:endParaRPr lang="tr-TR" dirty="0" smtClean="0"/>
          </a:p>
          <a:p>
            <a:pPr algn="just"/>
            <a:r>
              <a:rPr lang="en-US" dirty="0" err="1" smtClean="0">
                <a:hlinkClick r:id="rId5" tooltip="Çin"/>
              </a:rPr>
              <a:t>Çin</a:t>
            </a:r>
            <a:r>
              <a:rPr lang="en-US" dirty="0" smtClean="0">
                <a:hlinkClick r:id="rId5" tooltip="Çin"/>
              </a:rPr>
              <a:t> </a:t>
            </a:r>
            <a:r>
              <a:rPr lang="en-US" dirty="0" err="1">
                <a:hlinkClick r:id="rId5" tooltip="Çin"/>
              </a:rPr>
              <a:t>Dışişleri</a:t>
            </a:r>
            <a:r>
              <a:rPr lang="en-US" dirty="0">
                <a:hlinkClick r:id="rId5" tooltip="Çin"/>
              </a:rPr>
              <a:t> </a:t>
            </a:r>
            <a:r>
              <a:rPr lang="en-US" dirty="0" err="1">
                <a:hlinkClick r:id="rId5" tooltip="Çin"/>
              </a:rPr>
              <a:t>Bakanlığı</a:t>
            </a:r>
            <a:r>
              <a:rPr lang="en-US" dirty="0">
                <a:hlinkClick r:id="rId5" tooltip="Çin"/>
              </a:rPr>
              <a:t> </a:t>
            </a:r>
            <a:r>
              <a:rPr lang="en-US" dirty="0" err="1">
                <a:hlinkClick r:id="rId5" tooltip="Çin"/>
              </a:rPr>
              <a:t>Sözcüsü</a:t>
            </a:r>
            <a:r>
              <a:rPr lang="en-US" dirty="0"/>
              <a:t> Hong Le, </a:t>
            </a:r>
            <a:r>
              <a:rPr lang="en-US" dirty="0" err="1"/>
              <a:t>devletlerin</a:t>
            </a:r>
            <a:r>
              <a:rPr lang="en-US" dirty="0"/>
              <a:t> </a:t>
            </a:r>
            <a:r>
              <a:rPr lang="en-US" dirty="0" err="1"/>
              <a:t>uluslararası</a:t>
            </a:r>
            <a:r>
              <a:rPr lang="en-US" dirty="0"/>
              <a:t> </a:t>
            </a:r>
            <a:r>
              <a:rPr lang="en-US" dirty="0" err="1"/>
              <a:t>hukuk</a:t>
            </a:r>
            <a:r>
              <a:rPr lang="en-US" dirty="0"/>
              <a:t> </a:t>
            </a:r>
            <a:r>
              <a:rPr lang="en-US" dirty="0" err="1"/>
              <a:t>kurallarına</a:t>
            </a:r>
            <a:r>
              <a:rPr lang="en-US" dirty="0"/>
              <a:t> </a:t>
            </a:r>
            <a:r>
              <a:rPr lang="en-US" dirty="0" err="1"/>
              <a:t>uymaması</a:t>
            </a:r>
            <a:r>
              <a:rPr lang="en-US" dirty="0"/>
              <a:t> </a:t>
            </a:r>
            <a:r>
              <a:rPr lang="en-US" dirty="0" err="1"/>
              <a:t>durumunda</a:t>
            </a:r>
            <a:r>
              <a:rPr lang="en-US" dirty="0"/>
              <a:t> </a:t>
            </a:r>
            <a:r>
              <a:rPr lang="en-US" dirty="0" err="1"/>
              <a:t>bölgesel</a:t>
            </a:r>
            <a:r>
              <a:rPr lang="en-US" dirty="0"/>
              <a:t> </a:t>
            </a:r>
            <a:r>
              <a:rPr lang="en-US" dirty="0" err="1"/>
              <a:t>barış</a:t>
            </a:r>
            <a:r>
              <a:rPr lang="en-US" dirty="0"/>
              <a:t> </a:t>
            </a:r>
            <a:r>
              <a:rPr lang="en-US" dirty="0" err="1"/>
              <a:t>ve</a:t>
            </a:r>
            <a:r>
              <a:rPr lang="en-US" dirty="0"/>
              <a:t> </a:t>
            </a:r>
            <a:r>
              <a:rPr lang="en-US" dirty="0" err="1"/>
              <a:t>istikrarın</a:t>
            </a:r>
            <a:r>
              <a:rPr lang="en-US" dirty="0"/>
              <a:t> </a:t>
            </a:r>
            <a:r>
              <a:rPr lang="en-US" dirty="0" err="1"/>
              <a:t>bozulacağını</a:t>
            </a:r>
            <a:r>
              <a:rPr lang="en-US" dirty="0"/>
              <a:t> </a:t>
            </a:r>
            <a:r>
              <a:rPr lang="en-US" dirty="0" err="1"/>
              <a:t>belirterek</a:t>
            </a:r>
            <a:r>
              <a:rPr lang="en-US" dirty="0"/>
              <a:t>, </a:t>
            </a:r>
            <a:r>
              <a:rPr lang="en-US" dirty="0" err="1"/>
              <a:t>uluslararası</a:t>
            </a:r>
            <a:r>
              <a:rPr lang="en-US" dirty="0"/>
              <a:t> </a:t>
            </a:r>
            <a:r>
              <a:rPr lang="en-US" dirty="0" err="1"/>
              <a:t>hukuka</a:t>
            </a:r>
            <a:r>
              <a:rPr lang="en-US" dirty="0"/>
              <a:t> </a:t>
            </a:r>
            <a:r>
              <a:rPr lang="en-US" dirty="0" err="1"/>
              <a:t>saygı</a:t>
            </a:r>
            <a:r>
              <a:rPr lang="en-US" dirty="0"/>
              <a:t> </a:t>
            </a:r>
            <a:r>
              <a:rPr lang="en-US" dirty="0" err="1"/>
              <a:t>duyulması</a:t>
            </a:r>
            <a:r>
              <a:rPr lang="en-US" dirty="0"/>
              <a:t> </a:t>
            </a:r>
            <a:r>
              <a:rPr lang="en-US" dirty="0" err="1"/>
              <a:t>gerektiğini</a:t>
            </a:r>
            <a:r>
              <a:rPr lang="en-US" dirty="0"/>
              <a:t> </a:t>
            </a:r>
            <a:r>
              <a:rPr lang="en-US" dirty="0" err="1" smtClean="0"/>
              <a:t>belirtti</a:t>
            </a:r>
            <a:r>
              <a:rPr lang="en-US" dirty="0" smtClean="0"/>
              <a:t>.</a:t>
            </a:r>
            <a:endParaRPr lang="tr-TR" baseline="30000" dirty="0"/>
          </a:p>
          <a:p>
            <a:pPr algn="just"/>
            <a:r>
              <a:rPr lang="en-US" dirty="0" err="1" smtClean="0"/>
              <a:t>İngiltere'nin</a:t>
            </a:r>
            <a:r>
              <a:rPr lang="en-US" dirty="0" smtClean="0"/>
              <a:t> </a:t>
            </a:r>
            <a:r>
              <a:rPr lang="en-US" dirty="0" err="1"/>
              <a:t>eski</a:t>
            </a:r>
            <a:r>
              <a:rPr lang="en-US" dirty="0"/>
              <a:t> </a:t>
            </a:r>
            <a:r>
              <a:rPr lang="en-US" dirty="0" err="1"/>
              <a:t>Birleşmiş</a:t>
            </a:r>
            <a:r>
              <a:rPr lang="en-US" dirty="0"/>
              <a:t> </a:t>
            </a:r>
            <a:r>
              <a:rPr lang="en-US" dirty="0" err="1"/>
              <a:t>Milletler</a:t>
            </a:r>
            <a:r>
              <a:rPr lang="en-US" dirty="0"/>
              <a:t> </a:t>
            </a:r>
            <a:r>
              <a:rPr lang="en-US" dirty="0" err="1"/>
              <a:t>Büyükelçisi</a:t>
            </a:r>
            <a:r>
              <a:rPr lang="en-US" dirty="0"/>
              <a:t> Jeremy </a:t>
            </a:r>
            <a:r>
              <a:rPr lang="en-US" dirty="0" err="1"/>
              <a:t>Greenstock</a:t>
            </a:r>
            <a:r>
              <a:rPr lang="en-US" dirty="0"/>
              <a:t>, </a:t>
            </a:r>
            <a:r>
              <a:rPr lang="en-US" dirty="0" err="1"/>
              <a:t>açıklanan</a:t>
            </a:r>
            <a:r>
              <a:rPr lang="en-US" dirty="0"/>
              <a:t> </a:t>
            </a:r>
            <a:r>
              <a:rPr lang="en-US" dirty="0" err="1"/>
              <a:t>rapordan</a:t>
            </a:r>
            <a:r>
              <a:rPr lang="en-US" dirty="0"/>
              <a:t> </a:t>
            </a:r>
            <a:r>
              <a:rPr lang="en-US" dirty="0" err="1"/>
              <a:t>sonra</a:t>
            </a:r>
            <a:r>
              <a:rPr lang="en-US" dirty="0"/>
              <a:t> </a:t>
            </a:r>
            <a:r>
              <a:rPr lang="en-US" dirty="0">
                <a:hlinkClick r:id="rId6" tooltip="Amerika Birleşik Devletleri"/>
              </a:rPr>
              <a:t>Amerika </a:t>
            </a:r>
            <a:r>
              <a:rPr lang="en-US" dirty="0" err="1">
                <a:hlinkClick r:id="rId6" tooltip="Amerika Birleşik Devletleri"/>
              </a:rPr>
              <a:t>Birleşik</a:t>
            </a:r>
            <a:r>
              <a:rPr lang="en-US" dirty="0">
                <a:hlinkClick r:id="rId6" tooltip="Amerika Birleşik Devletleri"/>
              </a:rPr>
              <a:t> </a:t>
            </a:r>
            <a:r>
              <a:rPr lang="en-US" dirty="0" err="1">
                <a:hlinkClick r:id="rId6" tooltip="Amerika Birleşik Devletleri"/>
              </a:rPr>
              <a:t>Devletleri</a:t>
            </a:r>
            <a:r>
              <a:rPr lang="en-US" dirty="0" err="1"/>
              <a:t>'nin</a:t>
            </a:r>
            <a:r>
              <a:rPr lang="en-US" dirty="0"/>
              <a:t> </a:t>
            </a:r>
            <a:r>
              <a:rPr lang="en-US" dirty="0" err="1"/>
              <a:t>kendilerini</a:t>
            </a:r>
            <a:r>
              <a:rPr lang="en-US" dirty="0"/>
              <a:t> </a:t>
            </a:r>
            <a:r>
              <a:rPr lang="en-US" dirty="0" err="1"/>
              <a:t>Irak</a:t>
            </a:r>
            <a:r>
              <a:rPr lang="en-US" dirty="0"/>
              <a:t> </a:t>
            </a:r>
            <a:r>
              <a:rPr lang="en-US" dirty="0" err="1"/>
              <a:t>savaşına</a:t>
            </a:r>
            <a:r>
              <a:rPr lang="en-US" dirty="0"/>
              <a:t> </a:t>
            </a:r>
            <a:r>
              <a:rPr lang="en-US" dirty="0" err="1"/>
              <a:t>sürüklediğini</a:t>
            </a:r>
            <a:r>
              <a:rPr lang="en-US" dirty="0"/>
              <a:t> </a:t>
            </a:r>
            <a:r>
              <a:rPr lang="en-US" dirty="0" err="1"/>
              <a:t>iddia</a:t>
            </a:r>
            <a:r>
              <a:rPr lang="en-US" dirty="0"/>
              <a:t> </a:t>
            </a:r>
            <a:r>
              <a:rPr lang="en-US" dirty="0" err="1" smtClean="0"/>
              <a:t>etti</a:t>
            </a:r>
            <a:r>
              <a:rPr lang="en-US" dirty="0" smtClean="0"/>
              <a:t>.</a:t>
            </a:r>
            <a:endParaRPr lang="tr-TR" baseline="30000" dirty="0"/>
          </a:p>
          <a:p>
            <a:pPr algn="just"/>
            <a:r>
              <a:rPr lang="en-US" dirty="0" err="1" smtClean="0"/>
              <a:t>Irak</a:t>
            </a:r>
            <a:r>
              <a:rPr lang="en-US" dirty="0" smtClean="0"/>
              <a:t> </a:t>
            </a:r>
            <a:r>
              <a:rPr lang="en-US" dirty="0" err="1"/>
              <a:t>Savaşı'nda</a:t>
            </a:r>
            <a:r>
              <a:rPr lang="en-US" dirty="0"/>
              <a:t> </a:t>
            </a:r>
            <a:r>
              <a:rPr lang="en-US" dirty="0" err="1"/>
              <a:t>hayatını</a:t>
            </a:r>
            <a:r>
              <a:rPr lang="en-US" dirty="0"/>
              <a:t> </a:t>
            </a:r>
            <a:r>
              <a:rPr lang="en-US" dirty="0" err="1"/>
              <a:t>kaybeden</a:t>
            </a:r>
            <a:r>
              <a:rPr lang="en-US" dirty="0"/>
              <a:t> </a:t>
            </a:r>
            <a:r>
              <a:rPr lang="en-US" dirty="0" err="1">
                <a:hlinkClick r:id="rId7" tooltip="İngilizler"/>
              </a:rPr>
              <a:t>İngiliz</a:t>
            </a:r>
            <a:r>
              <a:rPr lang="en-US" dirty="0"/>
              <a:t> </a:t>
            </a:r>
            <a:r>
              <a:rPr lang="en-US" dirty="0" err="1"/>
              <a:t>askerlerinin</a:t>
            </a:r>
            <a:r>
              <a:rPr lang="en-US" dirty="0"/>
              <a:t> </a:t>
            </a:r>
            <a:r>
              <a:rPr lang="en-US" dirty="0" err="1"/>
              <a:t>bazılarının</a:t>
            </a:r>
            <a:r>
              <a:rPr lang="en-US" dirty="0"/>
              <a:t> </a:t>
            </a:r>
            <a:r>
              <a:rPr lang="en-US" dirty="0" err="1"/>
              <a:t>aileleri</a:t>
            </a:r>
            <a:r>
              <a:rPr lang="en-US" dirty="0"/>
              <a:t> </a:t>
            </a:r>
            <a:r>
              <a:rPr lang="en-US" dirty="0" err="1"/>
              <a:t>ise</a:t>
            </a:r>
            <a:r>
              <a:rPr lang="en-US" dirty="0"/>
              <a:t> </a:t>
            </a:r>
            <a:r>
              <a:rPr lang="en-US" dirty="0" err="1"/>
              <a:t>Blair'in</a:t>
            </a:r>
            <a:r>
              <a:rPr lang="en-US" dirty="0"/>
              <a:t> </a:t>
            </a:r>
            <a:r>
              <a:rPr lang="en-US" dirty="0" err="1"/>
              <a:t>yargılanmasını</a:t>
            </a:r>
            <a:r>
              <a:rPr lang="en-US" dirty="0"/>
              <a:t> </a:t>
            </a:r>
            <a:r>
              <a:rPr lang="en-US" dirty="0" err="1"/>
              <a:t>istedi</a:t>
            </a:r>
            <a:r>
              <a:rPr lang="en-US" dirty="0"/>
              <a:t>. </a:t>
            </a:r>
            <a:r>
              <a:rPr lang="en-US" dirty="0" err="1"/>
              <a:t>Rapor</a:t>
            </a:r>
            <a:r>
              <a:rPr lang="en-US" dirty="0"/>
              <a:t> </a:t>
            </a:r>
            <a:r>
              <a:rPr lang="en-US" dirty="0" err="1"/>
              <a:t>sonrasında</a:t>
            </a:r>
            <a:r>
              <a:rPr lang="en-US" dirty="0"/>
              <a:t> </a:t>
            </a:r>
            <a:r>
              <a:rPr lang="en-US" dirty="0" err="1"/>
              <a:t>toplanan</a:t>
            </a:r>
            <a:r>
              <a:rPr lang="en-US" dirty="0"/>
              <a:t> asker </a:t>
            </a:r>
            <a:r>
              <a:rPr lang="en-US" dirty="0" err="1"/>
              <a:t>yakınlarından</a:t>
            </a:r>
            <a:r>
              <a:rPr lang="en-US" dirty="0"/>
              <a:t> </a:t>
            </a:r>
            <a:r>
              <a:rPr lang="en-US" dirty="0" err="1"/>
              <a:t>bazıları</a:t>
            </a:r>
            <a:r>
              <a:rPr lang="en-US" dirty="0"/>
              <a:t> </a:t>
            </a:r>
            <a:r>
              <a:rPr lang="en-US" dirty="0" err="1"/>
              <a:t>Blair'i</a:t>
            </a:r>
            <a:r>
              <a:rPr lang="en-US" dirty="0"/>
              <a:t> </a:t>
            </a:r>
            <a:r>
              <a:rPr lang="en-US" dirty="0" err="1"/>
              <a:t>dünyanın</a:t>
            </a:r>
            <a:r>
              <a:rPr lang="en-US" dirty="0"/>
              <a:t> </a:t>
            </a:r>
            <a:r>
              <a:rPr lang="en-US" dirty="0" err="1"/>
              <a:t>en</a:t>
            </a:r>
            <a:r>
              <a:rPr lang="en-US" dirty="0"/>
              <a:t> </a:t>
            </a:r>
            <a:r>
              <a:rPr lang="en-US" dirty="0" err="1"/>
              <a:t>büyük</a:t>
            </a:r>
            <a:r>
              <a:rPr lang="en-US" dirty="0"/>
              <a:t> </a:t>
            </a:r>
            <a:r>
              <a:rPr lang="en-US" dirty="0" err="1"/>
              <a:t>teröristi</a:t>
            </a:r>
            <a:r>
              <a:rPr lang="en-US" dirty="0"/>
              <a:t> </a:t>
            </a:r>
            <a:r>
              <a:rPr lang="en-US" dirty="0" err="1"/>
              <a:t>olarak</a:t>
            </a:r>
            <a:r>
              <a:rPr lang="en-US" dirty="0"/>
              <a:t> </a:t>
            </a:r>
            <a:r>
              <a:rPr lang="en-US" dirty="0" err="1"/>
              <a:t>ilan</a:t>
            </a:r>
            <a:r>
              <a:rPr lang="en-US" dirty="0"/>
              <a:t> </a:t>
            </a:r>
            <a:r>
              <a:rPr lang="en-US" dirty="0" err="1"/>
              <a:t>ederken</a:t>
            </a:r>
            <a:r>
              <a:rPr lang="en-US" dirty="0"/>
              <a:t> </a:t>
            </a:r>
            <a:r>
              <a:rPr lang="en-US" dirty="0" err="1"/>
              <a:t>bazıları</a:t>
            </a:r>
            <a:r>
              <a:rPr lang="en-US" dirty="0"/>
              <a:t> </a:t>
            </a:r>
            <a:r>
              <a:rPr lang="en-US" dirty="0" err="1"/>
              <a:t>ise</a:t>
            </a:r>
            <a:r>
              <a:rPr lang="en-US" dirty="0"/>
              <a:t> </a:t>
            </a:r>
            <a:r>
              <a:rPr lang="en-US" dirty="0" err="1"/>
              <a:t>Blair'in</a:t>
            </a:r>
            <a:r>
              <a:rPr lang="en-US" dirty="0"/>
              <a:t> </a:t>
            </a:r>
            <a:r>
              <a:rPr lang="en-US" dirty="0" err="1"/>
              <a:t>cinayet</a:t>
            </a:r>
            <a:r>
              <a:rPr lang="en-US" dirty="0"/>
              <a:t> </a:t>
            </a:r>
            <a:r>
              <a:rPr lang="en-US" dirty="0" err="1"/>
              <a:t>suçundan</a:t>
            </a:r>
            <a:r>
              <a:rPr lang="en-US" dirty="0"/>
              <a:t> </a:t>
            </a:r>
            <a:r>
              <a:rPr lang="en-US" dirty="0" err="1"/>
              <a:t>yargılanması</a:t>
            </a:r>
            <a:r>
              <a:rPr lang="en-US" dirty="0"/>
              <a:t> </a:t>
            </a:r>
            <a:r>
              <a:rPr lang="en-US" dirty="0" err="1"/>
              <a:t>gerektiğini</a:t>
            </a:r>
            <a:r>
              <a:rPr lang="en-US" dirty="0"/>
              <a:t> </a:t>
            </a:r>
            <a:r>
              <a:rPr lang="en-US" dirty="0" err="1"/>
              <a:t>ifade</a:t>
            </a:r>
            <a:r>
              <a:rPr lang="en-US" dirty="0"/>
              <a:t> </a:t>
            </a:r>
            <a:r>
              <a:rPr lang="en-US" dirty="0" err="1" smtClean="0"/>
              <a:t>etti</a:t>
            </a:r>
            <a:r>
              <a:rPr lang="en-US" dirty="0" smtClean="0"/>
              <a:t>.</a:t>
            </a:r>
            <a:endParaRPr lang="tr-TR" dirty="0" smtClean="0"/>
          </a:p>
          <a:p>
            <a:pPr algn="just"/>
            <a:r>
              <a:rPr lang="en-US" dirty="0" err="1" smtClean="0"/>
              <a:t>İngiltere</a:t>
            </a:r>
            <a:r>
              <a:rPr lang="en-US" dirty="0" smtClean="0"/>
              <a:t> </a:t>
            </a:r>
            <a:r>
              <a:rPr lang="en-US" dirty="0" err="1"/>
              <a:t>başbakanı</a:t>
            </a:r>
            <a:r>
              <a:rPr lang="en-US" dirty="0"/>
              <a:t> David Cameron </a:t>
            </a:r>
            <a:r>
              <a:rPr lang="en-US" dirty="0" err="1"/>
              <a:t>ise</a:t>
            </a:r>
            <a:r>
              <a:rPr lang="en-US" dirty="0"/>
              <a:t>, </a:t>
            </a:r>
            <a:r>
              <a:rPr lang="en-US" dirty="0" err="1"/>
              <a:t>bir</a:t>
            </a:r>
            <a:r>
              <a:rPr lang="en-US" dirty="0"/>
              <a:t> </a:t>
            </a:r>
            <a:r>
              <a:rPr lang="en-US" dirty="0" err="1"/>
              <a:t>ülkeyi</a:t>
            </a:r>
            <a:r>
              <a:rPr lang="en-US" dirty="0"/>
              <a:t> </a:t>
            </a:r>
            <a:r>
              <a:rPr lang="en-US" dirty="0" err="1"/>
              <a:t>savaşa</a:t>
            </a:r>
            <a:r>
              <a:rPr lang="en-US" dirty="0"/>
              <a:t> </a:t>
            </a:r>
            <a:r>
              <a:rPr lang="en-US" dirty="0" err="1"/>
              <a:t>sokmanın</a:t>
            </a:r>
            <a:r>
              <a:rPr lang="en-US" dirty="0"/>
              <a:t> </a:t>
            </a:r>
            <a:r>
              <a:rPr lang="en-US" dirty="0" err="1"/>
              <a:t>alternatif</a:t>
            </a:r>
            <a:r>
              <a:rPr lang="en-US" dirty="0"/>
              <a:t> </a:t>
            </a:r>
            <a:r>
              <a:rPr lang="en-US" dirty="0" err="1"/>
              <a:t>yolların</a:t>
            </a:r>
            <a:r>
              <a:rPr lang="en-US" dirty="0"/>
              <a:t> </a:t>
            </a:r>
            <a:r>
              <a:rPr lang="en-US" dirty="0" err="1"/>
              <a:t>tükenmesinden</a:t>
            </a:r>
            <a:r>
              <a:rPr lang="en-US" dirty="0"/>
              <a:t> </a:t>
            </a:r>
            <a:r>
              <a:rPr lang="en-US" dirty="0" err="1"/>
              <a:t>sonra</a:t>
            </a:r>
            <a:r>
              <a:rPr lang="en-US" dirty="0"/>
              <a:t> her zaman son </a:t>
            </a:r>
            <a:r>
              <a:rPr lang="en-US" dirty="0" err="1"/>
              <a:t>seçenek</a:t>
            </a:r>
            <a:r>
              <a:rPr lang="en-US" dirty="0"/>
              <a:t> </a:t>
            </a:r>
            <a:r>
              <a:rPr lang="en-US" dirty="0" err="1"/>
              <a:t>olması</a:t>
            </a:r>
            <a:r>
              <a:rPr lang="en-US" dirty="0"/>
              <a:t> </a:t>
            </a:r>
            <a:r>
              <a:rPr lang="en-US" dirty="0" err="1"/>
              <a:t>gerektiğini</a:t>
            </a:r>
            <a:r>
              <a:rPr lang="en-US" dirty="0"/>
              <a:t> </a:t>
            </a:r>
            <a:r>
              <a:rPr lang="en-US" dirty="0" err="1" smtClean="0"/>
              <a:t>söyledi</a:t>
            </a:r>
            <a:r>
              <a:rPr lang="en-US" dirty="0" smtClean="0"/>
              <a:t>.</a:t>
            </a:r>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49</a:t>
            </a:fld>
            <a:endParaRPr lang="en-US" dirty="0"/>
          </a:p>
        </p:txBody>
      </p:sp>
    </p:spTree>
    <p:extLst>
      <p:ext uri="{BB962C8B-B14F-4D97-AF65-F5344CB8AC3E}">
        <p14:creationId xmlns:p14="http://schemas.microsoft.com/office/powerpoint/2010/main" val="2109455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69E57DC2-970A-4B3E-BB1C-7A09969E49DF}" type="slidenum">
              <a:rPr lang="en-US" smtClean="0"/>
              <a:t>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04899828"/>
              </p:ext>
            </p:extLst>
          </p:nvPr>
        </p:nvGraphicFramePr>
        <p:xfrm>
          <a:off x="1163052" y="5"/>
          <a:ext cx="9095870" cy="8568587"/>
        </p:xfrm>
        <a:graphic>
          <a:graphicData uri="http://schemas.openxmlformats.org/drawingml/2006/table">
            <a:tbl>
              <a:tblPr/>
              <a:tblGrid>
                <a:gridCol w="1299410">
                  <a:extLst>
                    <a:ext uri="{9D8B030D-6E8A-4147-A177-3AD203B41FA5}">
                      <a16:colId xmlns:a16="http://schemas.microsoft.com/office/drawing/2014/main" val="20000"/>
                    </a:ext>
                  </a:extLst>
                </a:gridCol>
                <a:gridCol w="1299410">
                  <a:extLst>
                    <a:ext uri="{9D8B030D-6E8A-4147-A177-3AD203B41FA5}">
                      <a16:colId xmlns:a16="http://schemas.microsoft.com/office/drawing/2014/main" val="20001"/>
                    </a:ext>
                  </a:extLst>
                </a:gridCol>
                <a:gridCol w="1299410">
                  <a:extLst>
                    <a:ext uri="{9D8B030D-6E8A-4147-A177-3AD203B41FA5}">
                      <a16:colId xmlns:a16="http://schemas.microsoft.com/office/drawing/2014/main" val="20002"/>
                    </a:ext>
                  </a:extLst>
                </a:gridCol>
                <a:gridCol w="1299410">
                  <a:extLst>
                    <a:ext uri="{9D8B030D-6E8A-4147-A177-3AD203B41FA5}">
                      <a16:colId xmlns:a16="http://schemas.microsoft.com/office/drawing/2014/main" val="20003"/>
                    </a:ext>
                  </a:extLst>
                </a:gridCol>
                <a:gridCol w="1299410">
                  <a:extLst>
                    <a:ext uri="{9D8B030D-6E8A-4147-A177-3AD203B41FA5}">
                      <a16:colId xmlns:a16="http://schemas.microsoft.com/office/drawing/2014/main" val="20004"/>
                    </a:ext>
                  </a:extLst>
                </a:gridCol>
                <a:gridCol w="1299410">
                  <a:extLst>
                    <a:ext uri="{9D8B030D-6E8A-4147-A177-3AD203B41FA5}">
                      <a16:colId xmlns:a16="http://schemas.microsoft.com/office/drawing/2014/main" val="20005"/>
                    </a:ext>
                  </a:extLst>
                </a:gridCol>
                <a:gridCol w="1299410">
                  <a:extLst>
                    <a:ext uri="{9D8B030D-6E8A-4147-A177-3AD203B41FA5}">
                      <a16:colId xmlns:a16="http://schemas.microsoft.com/office/drawing/2014/main" val="20006"/>
                    </a:ext>
                  </a:extLst>
                </a:gridCol>
              </a:tblGrid>
              <a:tr h="108894">
                <a:tc>
                  <a:txBody>
                    <a:bodyPr/>
                    <a:lstStyle/>
                    <a:p>
                      <a:r>
                        <a:rPr lang="en-US" sz="800" dirty="0">
                          <a:effectLst/>
                        </a:rPr>
                        <a:t>62.698</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%1,8</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dirty="0">
                        <a:effectLst/>
                      </a:endParaRPr>
                    </a:p>
                    <a:p>
                      <a:pPr algn="ctr"/>
                      <a:r>
                        <a:rPr lang="en-US" sz="800" b="1" dirty="0">
                          <a:solidFill>
                            <a:srgbClr val="000000"/>
                          </a:solidFill>
                          <a:effectLst/>
                        </a:rPr>
                        <a:t>2 / 670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u="none" strike="noStrike">
                          <a:solidFill>
                            <a:srgbClr val="0645AD"/>
                          </a:solidFill>
                          <a:effectLst/>
                          <a:hlinkClick r:id="rId2" tooltip="Muhafazakâr Parti (Birleşik Krallık)"/>
                        </a:rPr>
                        <a:t>Muhafazakâr</a:t>
                      </a:r>
                      <a:r>
                        <a:rPr lang="en-US" sz="800">
                          <a:effectLst/>
                        </a:rPr>
                        <a:t> çoğunluk</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p>
                  </a:txBody>
                  <a:tcPr marL="15175" marR="15175" marT="7588" marB="7588">
                    <a:lnL w="9525" cap="flat" cmpd="sng" algn="ctr">
                      <a:solidFill>
                        <a:srgbClr val="A2A9B1"/>
                      </a:solidFill>
                      <a:prstDash val="solid"/>
                      <a:round/>
                      <a:headEnd type="none" w="med" len="med"/>
                      <a:tailEnd type="none" w="med" len="med"/>
                    </a:lnL>
                    <a:lnB w="9525"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10000"/>
                  </a:ext>
                </a:extLst>
              </a:tr>
              <a:tr h="199760">
                <a:tc>
                  <a:txBody>
                    <a:bodyPr/>
                    <a:lstStyle/>
                    <a:p>
                      <a:pPr algn="ctr"/>
                      <a:r>
                        <a:rPr lang="en-US" sz="800" u="none" strike="noStrike" dirty="0">
                          <a:solidFill>
                            <a:srgbClr val="DD3333"/>
                          </a:solidFill>
                          <a:effectLst/>
                          <a:hlinkClick r:id="rId3" tooltip="1906 Birleşik Krallık genel seçimleri (sayfa mevcut değil)"/>
                        </a:rPr>
                        <a:t>1906</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dirty="0">
                          <a:effectLst/>
                        </a:rPr>
                        <a:t>321.663</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%5,7</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29 / 670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27</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u="none" strike="noStrike">
                          <a:solidFill>
                            <a:srgbClr val="DD3333"/>
                          </a:solidFill>
                          <a:effectLst/>
                          <a:hlinkClick r:id="rId4" tooltip="Liberal Parti (Birleşik Krallık) (sayfa mevcut değil)"/>
                        </a:rPr>
                        <a:t>Liberal</a:t>
                      </a:r>
                      <a:r>
                        <a:rPr lang="en-US" sz="800">
                          <a:effectLst/>
                        </a:rPr>
                        <a:t> çoğunluk</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1"/>
                  </a:ext>
                </a:extLst>
              </a:tr>
              <a:tr h="199760">
                <a:tc>
                  <a:txBody>
                    <a:bodyPr/>
                    <a:lstStyle/>
                    <a:p>
                      <a:pPr algn="ctr"/>
                      <a:r>
                        <a:rPr lang="en-US" sz="800" u="none" strike="noStrike">
                          <a:solidFill>
                            <a:srgbClr val="DD3333"/>
                          </a:solidFill>
                          <a:effectLst/>
                          <a:hlinkClick r:id="rId5" tooltip="Ocak 1910 Birleşik Krallık genel seçimleri (sayfa mevcut değil)"/>
                        </a:rPr>
                        <a:t>Oca-1910</a:t>
                      </a:r>
                      <a:endParaRPr lang="en-US" sz="80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dirty="0">
                          <a:effectLst/>
                        </a:rPr>
                        <a:t>505.657</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%7,6</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40 / 670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11</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u="none" strike="noStrike">
                          <a:solidFill>
                            <a:srgbClr val="DD3333"/>
                          </a:solidFill>
                          <a:effectLst/>
                          <a:hlinkClick r:id="rId4" tooltip="Liberal Parti (Birleşik Krallık) (sayfa mevcut değil)"/>
                        </a:rPr>
                        <a:t>Liberal</a:t>
                      </a:r>
                      <a:r>
                        <a:rPr lang="en-US" sz="800">
                          <a:effectLst/>
                        </a:rPr>
                        <a:t> azınlık</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199760">
                <a:tc>
                  <a:txBody>
                    <a:bodyPr/>
                    <a:lstStyle/>
                    <a:p>
                      <a:pPr algn="ctr"/>
                      <a:r>
                        <a:rPr lang="en-US" sz="800" u="none" strike="noStrike" dirty="0">
                          <a:solidFill>
                            <a:srgbClr val="DD3333"/>
                          </a:solidFill>
                          <a:effectLst/>
                          <a:hlinkClick r:id="rId6" tooltip="Aralık 1910 Birleşik Krallık genel seçimleri (sayfa mevcut değil)"/>
                        </a:rPr>
                        <a:t>Ara-1910</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a:effectLst/>
                        </a:rPr>
                        <a:t>371.802</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%7,1</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42 / 670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2</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u="none" strike="noStrike">
                          <a:solidFill>
                            <a:srgbClr val="DD3333"/>
                          </a:solidFill>
                          <a:effectLst/>
                          <a:hlinkClick r:id="rId4" tooltip="Liberal Parti (Birleşik Krallık) (sayfa mevcut değil)"/>
                        </a:rPr>
                        <a:t>Liberal</a:t>
                      </a:r>
                      <a:r>
                        <a:rPr lang="en-US" sz="800">
                          <a:effectLst/>
                        </a:rPr>
                        <a:t> azınlık</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3"/>
                  </a:ext>
                </a:extLst>
              </a:tr>
              <a:tr h="199760">
                <a:tc>
                  <a:txBody>
                    <a:bodyPr/>
                    <a:lstStyle/>
                    <a:p>
                      <a:pPr algn="ctr"/>
                      <a:r>
                        <a:rPr lang="en-US" sz="800" u="none" strike="noStrike" dirty="0">
                          <a:solidFill>
                            <a:srgbClr val="DD3333"/>
                          </a:solidFill>
                          <a:effectLst/>
                          <a:hlinkClick r:id="rId7" tooltip="1918 Birleşik Krallık genel seçimleri (sayfa mevcut değil)"/>
                        </a:rPr>
                        <a:t>1918</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dirty="0">
                          <a:effectLst/>
                        </a:rPr>
                        <a:t>2.245.777</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%21,5</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57 / 707</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15</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a:effectLst/>
                        </a:rPr>
                        <a:t>Koalisyon çoğunluk</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4"/>
                  </a:ext>
                </a:extLst>
              </a:tr>
              <a:tr h="199760">
                <a:tc>
                  <a:txBody>
                    <a:bodyPr/>
                    <a:lstStyle/>
                    <a:p>
                      <a:pPr algn="ctr"/>
                      <a:r>
                        <a:rPr lang="en-US" sz="800" u="none" strike="noStrike" dirty="0">
                          <a:solidFill>
                            <a:srgbClr val="DD3333"/>
                          </a:solidFill>
                          <a:effectLst/>
                          <a:hlinkClick r:id="rId8" tooltip="1922 Birleşik Krallık genel seçimleri (sayfa mevcut değil)"/>
                        </a:rPr>
                        <a:t>1922</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a:effectLst/>
                        </a:rPr>
                        <a:t>4.076.665</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%29,7</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142 / 615</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85</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u="none" strike="noStrike">
                          <a:solidFill>
                            <a:srgbClr val="0645AD"/>
                          </a:solidFill>
                          <a:effectLst/>
                          <a:hlinkClick r:id="rId2" tooltip="Muhafazakâr Parti (Birleşik Krallık)"/>
                        </a:rPr>
                        <a:t>Muhafazakâr</a:t>
                      </a:r>
                      <a:r>
                        <a:rPr lang="en-US" sz="800">
                          <a:effectLst/>
                        </a:rPr>
                        <a:t> çoğunluk</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5"/>
                  </a:ext>
                </a:extLst>
              </a:tr>
              <a:tr h="199760">
                <a:tc>
                  <a:txBody>
                    <a:bodyPr/>
                    <a:lstStyle/>
                    <a:p>
                      <a:pPr algn="ctr"/>
                      <a:r>
                        <a:rPr lang="en-US" sz="800" u="none" strike="noStrike">
                          <a:solidFill>
                            <a:srgbClr val="DD3333"/>
                          </a:solidFill>
                          <a:effectLst/>
                          <a:hlinkClick r:id="rId9" tooltip="1923 Birleşik Krallık genel seçimleri (sayfa mevcut değil)"/>
                        </a:rPr>
                        <a:t>1923</a:t>
                      </a:r>
                      <a:endParaRPr lang="en-US" sz="80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dirty="0">
                          <a:effectLst/>
                        </a:rPr>
                        <a:t>4.267.831</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%30,7</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191 / 625</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49</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D2FFD2"/>
                    </a:solidFill>
                  </a:tcPr>
                </a:tc>
                <a:tc>
                  <a:txBody>
                    <a:bodyPr/>
                    <a:lstStyle/>
                    <a:p>
                      <a:r>
                        <a:rPr lang="en-US" sz="800" b="1">
                          <a:effectLst/>
                        </a:rPr>
                        <a:t>İşçi azınlık</a:t>
                      </a:r>
                      <a:endParaRPr lang="en-US" sz="80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6"/>
                  </a:ext>
                </a:extLst>
              </a:tr>
              <a:tr h="199760">
                <a:tc>
                  <a:txBody>
                    <a:bodyPr/>
                    <a:lstStyle/>
                    <a:p>
                      <a:pPr algn="ctr"/>
                      <a:r>
                        <a:rPr lang="en-US" sz="800" u="none" strike="noStrike" dirty="0">
                          <a:solidFill>
                            <a:srgbClr val="DD3333"/>
                          </a:solidFill>
                          <a:effectLst/>
                          <a:hlinkClick r:id="rId10" tooltip="1924 Birleşik Krallık genel seçimleri (sayfa mevcut değil)"/>
                        </a:rPr>
                        <a:t>1924</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a:effectLst/>
                        </a:rPr>
                        <a:t>5.281.626</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%33,3</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151 / 615</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40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u="none" strike="noStrike">
                          <a:solidFill>
                            <a:srgbClr val="0645AD"/>
                          </a:solidFill>
                          <a:effectLst/>
                          <a:hlinkClick r:id="rId2" tooltip="Muhafazakâr Parti (Birleşik Krallık)"/>
                        </a:rPr>
                        <a:t>Muhafazakâr</a:t>
                      </a:r>
                      <a:r>
                        <a:rPr lang="en-US" sz="800">
                          <a:effectLst/>
                        </a:rPr>
                        <a:t> çoğunluk</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7"/>
                  </a:ext>
                </a:extLst>
              </a:tr>
              <a:tr h="199760">
                <a:tc>
                  <a:txBody>
                    <a:bodyPr/>
                    <a:lstStyle/>
                    <a:p>
                      <a:pPr algn="ctr"/>
                      <a:r>
                        <a:rPr lang="en-US" sz="800" u="none" strike="noStrike">
                          <a:solidFill>
                            <a:srgbClr val="DD3333"/>
                          </a:solidFill>
                          <a:effectLst/>
                          <a:hlinkClick r:id="rId11" tooltip="1929 Birleşik Krallık genel seçimleri (sayfa mevcut değil)"/>
                        </a:rPr>
                        <a:t>1929</a:t>
                      </a:r>
                      <a:endParaRPr lang="en-US" sz="80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dirty="0">
                          <a:effectLst/>
                        </a:rPr>
                        <a:t>8.048.968</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%37,1</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287 / 615</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136</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D2FFD2"/>
                    </a:solidFill>
                  </a:tcPr>
                </a:tc>
                <a:tc>
                  <a:txBody>
                    <a:bodyPr/>
                    <a:lstStyle/>
                    <a:p>
                      <a:r>
                        <a:rPr lang="en-US" sz="800" b="1">
                          <a:effectLst/>
                        </a:rPr>
                        <a:t>İşçi azınlık</a:t>
                      </a:r>
                      <a:endParaRPr lang="en-US" sz="80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8"/>
                  </a:ext>
                </a:extLst>
              </a:tr>
              <a:tr h="285423">
                <a:tc>
                  <a:txBody>
                    <a:bodyPr/>
                    <a:lstStyle/>
                    <a:p>
                      <a:pPr algn="ctr"/>
                      <a:r>
                        <a:rPr lang="en-US" sz="800" u="none" strike="noStrike">
                          <a:solidFill>
                            <a:srgbClr val="DD3333"/>
                          </a:solidFill>
                          <a:effectLst/>
                          <a:hlinkClick r:id="rId12" tooltip="1931 Birleşik Krallık genel seçimleri (sayfa mevcut değil)"/>
                        </a:rPr>
                        <a:t>1931</a:t>
                      </a:r>
                      <a:endParaRPr lang="en-US" sz="80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a:effectLst/>
                        </a:rPr>
                        <a:t>6.339.306</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%30,8</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52 / 615</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235</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u="none" strike="noStrike">
                          <a:solidFill>
                            <a:srgbClr val="DD3333"/>
                          </a:solidFill>
                          <a:effectLst/>
                          <a:hlinkClick r:id="rId13" tooltip="Ulusal Hükûmet (Birleşik Krallık) (sayfa mevcut değil)"/>
                        </a:rPr>
                        <a:t>Ulusal Hükûmet</a:t>
                      </a:r>
                      <a:r>
                        <a:rPr lang="en-US" sz="800">
                          <a:effectLst/>
                        </a:rPr>
                        <a:t> çoğunluk</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9"/>
                  </a:ext>
                </a:extLst>
              </a:tr>
              <a:tr h="285423">
                <a:tc>
                  <a:txBody>
                    <a:bodyPr/>
                    <a:lstStyle/>
                    <a:p>
                      <a:pPr algn="ctr"/>
                      <a:r>
                        <a:rPr lang="en-US" sz="800" u="none" strike="noStrike" dirty="0">
                          <a:solidFill>
                            <a:srgbClr val="DD3333"/>
                          </a:solidFill>
                          <a:effectLst/>
                          <a:hlinkClick r:id="rId14" tooltip="1935 Birleşik Krallık genel seçimleri (sayfa mevcut değil)"/>
                        </a:rPr>
                        <a:t>1935</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dirty="0">
                          <a:effectLst/>
                        </a:rPr>
                        <a:t>7.984.988</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%38</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154 / 615</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102</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u="none" strike="noStrike" dirty="0" err="1">
                          <a:solidFill>
                            <a:srgbClr val="DD3333"/>
                          </a:solidFill>
                          <a:effectLst/>
                          <a:hlinkClick r:id="rId13" tooltip="Ulusal Hükûmet (Birleşik Krallık) (sayfa mevcut değil)"/>
                        </a:rPr>
                        <a:t>Ulusal</a:t>
                      </a:r>
                      <a:r>
                        <a:rPr lang="en-US" sz="800" u="none" strike="noStrike" dirty="0">
                          <a:solidFill>
                            <a:srgbClr val="DD3333"/>
                          </a:solidFill>
                          <a:effectLst/>
                          <a:hlinkClick r:id="rId13" tooltip="Ulusal Hükûmet (Birleşik Krallık) (sayfa mevcut değil)"/>
                        </a:rPr>
                        <a:t> </a:t>
                      </a:r>
                      <a:r>
                        <a:rPr lang="en-US" sz="800" u="none" strike="noStrike" dirty="0" err="1">
                          <a:solidFill>
                            <a:srgbClr val="DD3333"/>
                          </a:solidFill>
                          <a:effectLst/>
                          <a:hlinkClick r:id="rId13" tooltip="Ulusal Hükûmet (Birleşik Krallık) (sayfa mevcut değil)"/>
                        </a:rPr>
                        <a:t>Hükûmet</a:t>
                      </a:r>
                      <a:r>
                        <a:rPr lang="en-US" sz="800" dirty="0">
                          <a:effectLst/>
                        </a:rPr>
                        <a:t> </a:t>
                      </a:r>
                      <a:r>
                        <a:rPr lang="en-US" sz="800" dirty="0" err="1">
                          <a:effectLst/>
                        </a:rPr>
                        <a:t>çoğunluk</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0"/>
                  </a:ext>
                </a:extLst>
              </a:tr>
              <a:tr h="199760">
                <a:tc>
                  <a:txBody>
                    <a:bodyPr/>
                    <a:lstStyle/>
                    <a:p>
                      <a:pPr algn="ctr"/>
                      <a:r>
                        <a:rPr lang="en-US" sz="800" u="none" strike="noStrike">
                          <a:solidFill>
                            <a:srgbClr val="DD3333"/>
                          </a:solidFill>
                          <a:effectLst/>
                          <a:hlinkClick r:id="rId15" tooltip="1945 Birleşik Krallık genel seçimleri (sayfa mevcut değil)"/>
                        </a:rPr>
                        <a:t>1945</a:t>
                      </a:r>
                      <a:endParaRPr lang="en-US" sz="80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a:effectLst/>
                        </a:rPr>
                        <a:t>11.967.746</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%49,7</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393 / 640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239</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D2FFD2"/>
                    </a:solidFill>
                  </a:tcPr>
                </a:tc>
                <a:tc>
                  <a:txBody>
                    <a:bodyPr/>
                    <a:lstStyle/>
                    <a:p>
                      <a:r>
                        <a:rPr lang="en-US" sz="800" b="1">
                          <a:effectLst/>
                        </a:rPr>
                        <a:t>İşçi çoğunluk</a:t>
                      </a:r>
                      <a:endParaRPr lang="en-US" sz="80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1"/>
                  </a:ext>
                </a:extLst>
              </a:tr>
              <a:tr h="199760">
                <a:tc>
                  <a:txBody>
                    <a:bodyPr/>
                    <a:lstStyle/>
                    <a:p>
                      <a:pPr algn="ctr"/>
                      <a:r>
                        <a:rPr lang="en-US" sz="800" u="none" strike="noStrike">
                          <a:solidFill>
                            <a:srgbClr val="0645AD"/>
                          </a:solidFill>
                          <a:effectLst/>
                          <a:hlinkClick r:id="rId16" tooltip="1950 Birleşik Krallık genel seçimleri"/>
                        </a:rPr>
                        <a:t>1950</a:t>
                      </a:r>
                      <a:endParaRPr lang="en-US" sz="80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a:effectLst/>
                        </a:rPr>
                        <a:t>13.266.176</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%46,1</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315 / 625</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78</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D2FFD2"/>
                    </a:solidFill>
                  </a:tcPr>
                </a:tc>
                <a:tc>
                  <a:txBody>
                    <a:bodyPr/>
                    <a:lstStyle/>
                    <a:p>
                      <a:r>
                        <a:rPr lang="en-US" sz="800" b="1" dirty="0" err="1">
                          <a:effectLst/>
                        </a:rPr>
                        <a:t>İşçi</a:t>
                      </a:r>
                      <a:r>
                        <a:rPr lang="en-US" sz="800" b="1" dirty="0">
                          <a:effectLst/>
                        </a:rPr>
                        <a:t> </a:t>
                      </a:r>
                      <a:r>
                        <a:rPr lang="en-US" sz="800" b="1" dirty="0" err="1">
                          <a:effectLst/>
                        </a:rPr>
                        <a:t>çoğunluk</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2"/>
                  </a:ext>
                </a:extLst>
              </a:tr>
              <a:tr h="269488">
                <a:tc>
                  <a:txBody>
                    <a:bodyPr/>
                    <a:lstStyle/>
                    <a:p>
                      <a:pPr algn="ctr"/>
                      <a:r>
                        <a:rPr lang="en-US" sz="800" u="none" strike="noStrike" dirty="0">
                          <a:solidFill>
                            <a:srgbClr val="0645AD"/>
                          </a:solidFill>
                          <a:effectLst/>
                          <a:hlinkClick r:id="rId17" tooltip="1951 Birleşik Krallık genel seçimleri"/>
                        </a:rPr>
                        <a:t>1951</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a:effectLst/>
                        </a:rPr>
                        <a:t>13.948.883</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%48,8</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295 / 625</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20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u="none" strike="noStrike">
                          <a:solidFill>
                            <a:srgbClr val="0645AD"/>
                          </a:solidFill>
                          <a:effectLst/>
                          <a:hlinkClick r:id="rId2" tooltip="Muhafazakâr Parti (Birleşik Krallık)"/>
                        </a:rPr>
                        <a:t>Muhafazakâr</a:t>
                      </a:r>
                      <a:r>
                        <a:rPr lang="en-US" sz="800">
                          <a:effectLst/>
                        </a:rPr>
                        <a:t> çoğunluk</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3"/>
                  </a:ext>
                </a:extLst>
              </a:tr>
              <a:tr h="269488">
                <a:tc>
                  <a:txBody>
                    <a:bodyPr/>
                    <a:lstStyle/>
                    <a:p>
                      <a:pPr algn="ctr"/>
                      <a:r>
                        <a:rPr lang="en-US" sz="800" u="none" strike="noStrike" dirty="0">
                          <a:solidFill>
                            <a:srgbClr val="0645AD"/>
                          </a:solidFill>
                          <a:effectLst/>
                          <a:hlinkClick r:id="rId18" tooltip="1955 Birleşik Krallık genel seçimleri"/>
                        </a:rPr>
                        <a:t>1955</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dirty="0">
                          <a:effectLst/>
                        </a:rPr>
                        <a:t>12.405.254</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%46,4</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277 / 630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 18</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u="none" strike="noStrike" dirty="0" err="1">
                          <a:solidFill>
                            <a:srgbClr val="0645AD"/>
                          </a:solidFill>
                          <a:effectLst/>
                          <a:hlinkClick r:id="rId2" tooltip="Muhafazakâr Parti (Birleşik Krallık)"/>
                        </a:rPr>
                        <a:t>Muhafazakâr</a:t>
                      </a:r>
                      <a:r>
                        <a:rPr lang="en-US" sz="800" dirty="0">
                          <a:effectLst/>
                        </a:rPr>
                        <a:t> </a:t>
                      </a:r>
                      <a:r>
                        <a:rPr lang="en-US" sz="800" dirty="0" err="1">
                          <a:effectLst/>
                        </a:rPr>
                        <a:t>çoğunluk</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4"/>
                  </a:ext>
                </a:extLst>
              </a:tr>
              <a:tr h="269488">
                <a:tc>
                  <a:txBody>
                    <a:bodyPr/>
                    <a:lstStyle/>
                    <a:p>
                      <a:pPr algn="ctr"/>
                      <a:r>
                        <a:rPr lang="en-US" sz="800" u="none" strike="noStrike">
                          <a:solidFill>
                            <a:srgbClr val="0645AD"/>
                          </a:solidFill>
                          <a:effectLst/>
                          <a:hlinkClick r:id="rId19" tooltip="1959 Birleşik Krallık genel seçimleri"/>
                        </a:rPr>
                        <a:t>1959</a:t>
                      </a:r>
                      <a:endParaRPr lang="en-US" sz="80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a:effectLst/>
                        </a:rPr>
                        <a:t>12.216.172</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%43,8</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258 / 630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19</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u="none" strike="noStrike">
                          <a:solidFill>
                            <a:srgbClr val="0645AD"/>
                          </a:solidFill>
                          <a:effectLst/>
                          <a:hlinkClick r:id="rId2" tooltip="Muhafazakâr Parti (Birleşik Krallık)"/>
                        </a:rPr>
                        <a:t>Muhafazakâr</a:t>
                      </a:r>
                      <a:r>
                        <a:rPr lang="en-US" sz="800">
                          <a:effectLst/>
                        </a:rPr>
                        <a:t> çoğunluk</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5"/>
                  </a:ext>
                </a:extLst>
              </a:tr>
              <a:tr h="199760">
                <a:tc>
                  <a:txBody>
                    <a:bodyPr/>
                    <a:lstStyle/>
                    <a:p>
                      <a:pPr algn="ctr"/>
                      <a:r>
                        <a:rPr lang="en-US" sz="800" u="none" strike="noStrike" dirty="0">
                          <a:solidFill>
                            <a:srgbClr val="0645AD"/>
                          </a:solidFill>
                          <a:effectLst/>
                          <a:hlinkClick r:id="rId20" tooltip="1964 Birleşik Krallık genel seçimleri"/>
                        </a:rPr>
                        <a:t>1964</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dirty="0">
                          <a:effectLst/>
                        </a:rPr>
                        <a:t>12.205.808</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%44,1</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317 / 630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59</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D2FFD2"/>
                    </a:solidFill>
                  </a:tcPr>
                </a:tc>
                <a:tc>
                  <a:txBody>
                    <a:bodyPr/>
                    <a:lstStyle/>
                    <a:p>
                      <a:r>
                        <a:rPr lang="en-US" sz="800" b="1" dirty="0" err="1">
                          <a:effectLst/>
                        </a:rPr>
                        <a:t>İşçi</a:t>
                      </a:r>
                      <a:r>
                        <a:rPr lang="en-US" sz="800" b="1" dirty="0">
                          <a:effectLst/>
                        </a:rPr>
                        <a:t> </a:t>
                      </a:r>
                      <a:r>
                        <a:rPr lang="en-US" sz="800" b="1" dirty="0" err="1">
                          <a:effectLst/>
                        </a:rPr>
                        <a:t>çoğunluk</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6"/>
                  </a:ext>
                </a:extLst>
              </a:tr>
              <a:tr h="199760">
                <a:tc>
                  <a:txBody>
                    <a:bodyPr/>
                    <a:lstStyle/>
                    <a:p>
                      <a:pPr algn="ctr"/>
                      <a:r>
                        <a:rPr lang="en-US" sz="800" u="none" strike="noStrike" dirty="0">
                          <a:solidFill>
                            <a:srgbClr val="0645AD"/>
                          </a:solidFill>
                          <a:effectLst/>
                          <a:hlinkClick r:id="rId21" tooltip="1966 Birleşik Krallık genel seçimleri"/>
                        </a:rPr>
                        <a:t>1966</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a:effectLst/>
                        </a:rPr>
                        <a:t>13.096.629</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%48</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364 / 630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47</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D2FFD2"/>
                    </a:solidFill>
                  </a:tcPr>
                </a:tc>
                <a:tc>
                  <a:txBody>
                    <a:bodyPr/>
                    <a:lstStyle/>
                    <a:p>
                      <a:r>
                        <a:rPr lang="en-US" sz="800" b="1">
                          <a:effectLst/>
                        </a:rPr>
                        <a:t>İşçi çoğunluk</a:t>
                      </a:r>
                      <a:endParaRPr lang="en-US" sz="80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7"/>
                  </a:ext>
                </a:extLst>
              </a:tr>
              <a:tr h="269488">
                <a:tc>
                  <a:txBody>
                    <a:bodyPr/>
                    <a:lstStyle/>
                    <a:p>
                      <a:pPr algn="ctr"/>
                      <a:r>
                        <a:rPr lang="en-US" sz="800" u="none" strike="noStrike">
                          <a:solidFill>
                            <a:srgbClr val="0645AD"/>
                          </a:solidFill>
                          <a:effectLst/>
                          <a:hlinkClick r:id="rId22" tooltip="1970 Birleşik Krallık genel seçimleri"/>
                        </a:rPr>
                        <a:t>1970</a:t>
                      </a:r>
                      <a:endParaRPr lang="en-US" sz="80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dirty="0">
                          <a:effectLst/>
                        </a:rPr>
                        <a:t>12.208.758</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%43,1</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288 / 630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76</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u="none" strike="noStrike">
                          <a:solidFill>
                            <a:srgbClr val="0645AD"/>
                          </a:solidFill>
                          <a:effectLst/>
                          <a:hlinkClick r:id="rId2" tooltip="Muhafazakâr Parti (Birleşik Krallık)"/>
                        </a:rPr>
                        <a:t>Muhafazakâr</a:t>
                      </a:r>
                      <a:r>
                        <a:rPr lang="en-US" sz="800">
                          <a:effectLst/>
                        </a:rPr>
                        <a:t> çoğunluk</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8"/>
                  </a:ext>
                </a:extLst>
              </a:tr>
              <a:tr h="199760">
                <a:tc>
                  <a:txBody>
                    <a:bodyPr/>
                    <a:lstStyle/>
                    <a:p>
                      <a:pPr algn="ctr"/>
                      <a:r>
                        <a:rPr lang="en-US" sz="800" u="none" strike="noStrike" dirty="0">
                          <a:solidFill>
                            <a:srgbClr val="0645AD"/>
                          </a:solidFill>
                          <a:effectLst/>
                          <a:hlinkClick r:id="rId23" tooltip="Şubat 1974 Birleşik Krallık genel seçimleri"/>
                        </a:rPr>
                        <a:t>Şub-1974</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a:effectLst/>
                        </a:rPr>
                        <a:t>11.645.616</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%37,2</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301 / 635</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13</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D2FFD2"/>
                    </a:solidFill>
                  </a:tcPr>
                </a:tc>
                <a:tc>
                  <a:txBody>
                    <a:bodyPr/>
                    <a:lstStyle/>
                    <a:p>
                      <a:r>
                        <a:rPr lang="en-US" sz="800" b="1">
                          <a:effectLst/>
                        </a:rPr>
                        <a:t>İşçi azınlık</a:t>
                      </a:r>
                      <a:endParaRPr lang="en-US" sz="80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9"/>
                  </a:ext>
                </a:extLst>
              </a:tr>
              <a:tr h="199760">
                <a:tc>
                  <a:txBody>
                    <a:bodyPr/>
                    <a:lstStyle/>
                    <a:p>
                      <a:pPr algn="ctr"/>
                      <a:r>
                        <a:rPr lang="en-US" sz="800" u="none" strike="noStrike" dirty="0">
                          <a:solidFill>
                            <a:srgbClr val="0645AD"/>
                          </a:solidFill>
                          <a:effectLst/>
                          <a:hlinkClick r:id="rId24" tooltip="Ekim 1974 Birleşik Krallık genel seçimleri"/>
                        </a:rPr>
                        <a:t>Ekim-1974</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dirty="0">
                          <a:effectLst/>
                        </a:rPr>
                        <a:t>11.457.079</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%39,2</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319 / 635</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18</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D2FFD2"/>
                    </a:solidFill>
                  </a:tcPr>
                </a:tc>
                <a:tc>
                  <a:txBody>
                    <a:bodyPr/>
                    <a:lstStyle/>
                    <a:p>
                      <a:r>
                        <a:rPr lang="en-US" sz="800" b="1" dirty="0" err="1">
                          <a:effectLst/>
                        </a:rPr>
                        <a:t>İşçi</a:t>
                      </a:r>
                      <a:r>
                        <a:rPr lang="en-US" sz="800" b="1" dirty="0">
                          <a:effectLst/>
                        </a:rPr>
                        <a:t> </a:t>
                      </a:r>
                      <a:r>
                        <a:rPr lang="en-US" sz="800" b="1" dirty="0" err="1">
                          <a:effectLst/>
                        </a:rPr>
                        <a:t>çoğunluk</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20"/>
                  </a:ext>
                </a:extLst>
              </a:tr>
              <a:tr h="269488">
                <a:tc>
                  <a:txBody>
                    <a:bodyPr/>
                    <a:lstStyle/>
                    <a:p>
                      <a:pPr algn="ctr"/>
                      <a:r>
                        <a:rPr lang="en-US" sz="800" u="none" strike="noStrike" dirty="0">
                          <a:solidFill>
                            <a:srgbClr val="0645AD"/>
                          </a:solidFill>
                          <a:effectLst/>
                          <a:hlinkClick r:id="rId25" tooltip="1979 Birleşik Krallık genel seçimleri"/>
                        </a:rPr>
                        <a:t>1979</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dirty="0">
                          <a:effectLst/>
                        </a:rPr>
                        <a:t>11.532.218</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%36,9</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269 / 635</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50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u="none" strike="noStrike" dirty="0" err="1">
                          <a:solidFill>
                            <a:srgbClr val="0645AD"/>
                          </a:solidFill>
                          <a:effectLst/>
                          <a:hlinkClick r:id="rId2" tooltip="Muhafazakâr Parti (Birleşik Krallık)"/>
                        </a:rPr>
                        <a:t>Muhafazakâr</a:t>
                      </a:r>
                      <a:r>
                        <a:rPr lang="en-US" sz="800" dirty="0">
                          <a:effectLst/>
                        </a:rPr>
                        <a:t> </a:t>
                      </a:r>
                      <a:r>
                        <a:rPr lang="en-US" sz="800" dirty="0" err="1">
                          <a:effectLst/>
                        </a:rPr>
                        <a:t>çoğunluk</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21"/>
                  </a:ext>
                </a:extLst>
              </a:tr>
              <a:tr h="269488">
                <a:tc>
                  <a:txBody>
                    <a:bodyPr/>
                    <a:lstStyle/>
                    <a:p>
                      <a:pPr algn="ctr"/>
                      <a:r>
                        <a:rPr lang="en-US" sz="800" u="none" strike="noStrike" dirty="0">
                          <a:solidFill>
                            <a:srgbClr val="0645AD"/>
                          </a:solidFill>
                          <a:effectLst/>
                          <a:hlinkClick r:id="rId26" tooltip="1983 Birleşik Krallık genel seçimleri"/>
                        </a:rPr>
                        <a:t>1983</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a:effectLst/>
                        </a:rPr>
                        <a:t>8.456.934</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%27,6</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209 / 650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60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u="none" strike="noStrike">
                          <a:solidFill>
                            <a:srgbClr val="0645AD"/>
                          </a:solidFill>
                          <a:effectLst/>
                          <a:hlinkClick r:id="rId2" tooltip="Muhafazakâr Parti (Birleşik Krallık)"/>
                        </a:rPr>
                        <a:t>Muhafazakâr</a:t>
                      </a:r>
                      <a:r>
                        <a:rPr lang="en-US" sz="800">
                          <a:effectLst/>
                        </a:rPr>
                        <a:t> çoğunluk</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22"/>
                  </a:ext>
                </a:extLst>
              </a:tr>
              <a:tr h="269488">
                <a:tc>
                  <a:txBody>
                    <a:bodyPr/>
                    <a:lstStyle/>
                    <a:p>
                      <a:pPr algn="ctr"/>
                      <a:r>
                        <a:rPr lang="en-US" sz="800" u="none" strike="noStrike" dirty="0">
                          <a:solidFill>
                            <a:srgbClr val="0645AD"/>
                          </a:solidFill>
                          <a:effectLst/>
                          <a:hlinkClick r:id="rId27" tooltip="1987 Birleşik Krallık genel seçimleri"/>
                        </a:rPr>
                        <a:t>1987</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a:effectLst/>
                        </a:rPr>
                        <a:t>10.029.807</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%30,8</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229 / 650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20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u="none" strike="noStrike" dirty="0" err="1">
                          <a:solidFill>
                            <a:srgbClr val="0645AD"/>
                          </a:solidFill>
                          <a:effectLst/>
                          <a:hlinkClick r:id="rId2" tooltip="Muhafazakâr Parti (Birleşik Krallık)"/>
                        </a:rPr>
                        <a:t>Muhafazakâr</a:t>
                      </a:r>
                      <a:r>
                        <a:rPr lang="en-US" sz="800" dirty="0">
                          <a:effectLst/>
                        </a:rPr>
                        <a:t> </a:t>
                      </a:r>
                      <a:r>
                        <a:rPr lang="en-US" sz="800" dirty="0" err="1">
                          <a:effectLst/>
                        </a:rPr>
                        <a:t>çoğunluk</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23"/>
                  </a:ext>
                </a:extLst>
              </a:tr>
              <a:tr h="269488">
                <a:tc>
                  <a:txBody>
                    <a:bodyPr/>
                    <a:lstStyle/>
                    <a:p>
                      <a:pPr algn="ctr"/>
                      <a:r>
                        <a:rPr lang="en-US" sz="800" u="none" strike="noStrike">
                          <a:solidFill>
                            <a:srgbClr val="0645AD"/>
                          </a:solidFill>
                          <a:effectLst/>
                          <a:hlinkClick r:id="rId28" tooltip="1992 Birleşik Krallık genel seçimleri"/>
                        </a:rPr>
                        <a:t>1992</a:t>
                      </a:r>
                      <a:endParaRPr lang="en-US" sz="80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dirty="0">
                          <a:effectLst/>
                        </a:rPr>
                        <a:t>11.560.484</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%34,4</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271 / 651</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42</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u="none" strike="noStrike">
                          <a:solidFill>
                            <a:srgbClr val="0645AD"/>
                          </a:solidFill>
                          <a:effectLst/>
                          <a:hlinkClick r:id="rId2" tooltip="Muhafazakâr Parti (Birleşik Krallık)"/>
                        </a:rPr>
                        <a:t>Muhafazakâr</a:t>
                      </a:r>
                      <a:r>
                        <a:rPr lang="en-US" sz="800">
                          <a:effectLst/>
                        </a:rPr>
                        <a:t> çoğunluk</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24"/>
                  </a:ext>
                </a:extLst>
              </a:tr>
              <a:tr h="199760">
                <a:tc>
                  <a:txBody>
                    <a:bodyPr/>
                    <a:lstStyle/>
                    <a:p>
                      <a:pPr algn="ctr"/>
                      <a:r>
                        <a:rPr lang="en-US" sz="800" u="none" strike="noStrike">
                          <a:solidFill>
                            <a:srgbClr val="0645AD"/>
                          </a:solidFill>
                          <a:effectLst/>
                          <a:hlinkClick r:id="rId29" tooltip="1997 Birleşik Krallık genel seçimleri"/>
                        </a:rPr>
                        <a:t>1997</a:t>
                      </a:r>
                      <a:endParaRPr lang="en-US" sz="80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a:effectLst/>
                        </a:rPr>
                        <a:t>13.518.167</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%43,2</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419 / 659</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148</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D2FFD2"/>
                    </a:solidFill>
                  </a:tcPr>
                </a:tc>
                <a:tc>
                  <a:txBody>
                    <a:bodyPr/>
                    <a:lstStyle/>
                    <a:p>
                      <a:r>
                        <a:rPr lang="en-US" sz="800" b="1">
                          <a:effectLst/>
                        </a:rPr>
                        <a:t>İşçi çoğunluk</a:t>
                      </a:r>
                      <a:endParaRPr lang="en-US" sz="80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25"/>
                  </a:ext>
                </a:extLst>
              </a:tr>
              <a:tr h="199760">
                <a:tc>
                  <a:txBody>
                    <a:bodyPr/>
                    <a:lstStyle/>
                    <a:p>
                      <a:pPr algn="ctr"/>
                      <a:r>
                        <a:rPr lang="en-US" sz="800" u="none" strike="noStrike" dirty="0">
                          <a:solidFill>
                            <a:srgbClr val="0645AD"/>
                          </a:solidFill>
                          <a:effectLst/>
                          <a:hlinkClick r:id="rId30" tooltip="2001 Birleşik Krallık genel seçimleri"/>
                        </a:rPr>
                        <a:t>2001</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a:effectLst/>
                        </a:rPr>
                        <a:t>10.724.953</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%40,7</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413 / 659</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6</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D2FFD2"/>
                    </a:solidFill>
                  </a:tcPr>
                </a:tc>
                <a:tc>
                  <a:txBody>
                    <a:bodyPr/>
                    <a:lstStyle/>
                    <a:p>
                      <a:r>
                        <a:rPr lang="en-US" sz="800" b="1" dirty="0" err="1">
                          <a:effectLst/>
                        </a:rPr>
                        <a:t>İşçi</a:t>
                      </a:r>
                      <a:r>
                        <a:rPr lang="en-US" sz="800" b="1" dirty="0">
                          <a:effectLst/>
                        </a:rPr>
                        <a:t> </a:t>
                      </a:r>
                      <a:r>
                        <a:rPr lang="en-US" sz="800" b="1" dirty="0" err="1">
                          <a:effectLst/>
                        </a:rPr>
                        <a:t>çoğunluk</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26"/>
                  </a:ext>
                </a:extLst>
              </a:tr>
              <a:tr h="199760">
                <a:tc>
                  <a:txBody>
                    <a:bodyPr/>
                    <a:lstStyle/>
                    <a:p>
                      <a:pPr algn="ctr"/>
                      <a:r>
                        <a:rPr lang="en-US" sz="800" u="none" strike="noStrike" dirty="0">
                          <a:solidFill>
                            <a:srgbClr val="0645AD"/>
                          </a:solidFill>
                          <a:effectLst/>
                          <a:hlinkClick r:id="rId31" tooltip="2005 Birleşik Krallık genel seçimleri"/>
                        </a:rPr>
                        <a:t>2005</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a:effectLst/>
                        </a:rPr>
                        <a:t>9.562.122</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%35,3</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356 / 646</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57</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D2FFD2"/>
                    </a:solidFill>
                  </a:tcPr>
                </a:tc>
                <a:tc>
                  <a:txBody>
                    <a:bodyPr/>
                    <a:lstStyle/>
                    <a:p>
                      <a:r>
                        <a:rPr lang="en-US" sz="800" b="1">
                          <a:effectLst/>
                        </a:rPr>
                        <a:t>İşçi çoğunluk</a:t>
                      </a:r>
                      <a:endParaRPr lang="en-US" sz="80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27"/>
                  </a:ext>
                </a:extLst>
              </a:tr>
              <a:tr h="371085">
                <a:tc>
                  <a:txBody>
                    <a:bodyPr/>
                    <a:lstStyle/>
                    <a:p>
                      <a:pPr algn="ctr"/>
                      <a:r>
                        <a:rPr lang="en-US" sz="800" u="none" strike="noStrike" dirty="0">
                          <a:solidFill>
                            <a:srgbClr val="0645AD"/>
                          </a:solidFill>
                          <a:effectLst/>
                          <a:hlinkClick r:id="rId32" tooltip="2010 Birleşik Krallık genel seçimleri"/>
                        </a:rPr>
                        <a:t>2010</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dirty="0">
                          <a:effectLst/>
                        </a:rPr>
                        <a:t>8.601.441</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%29,1</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258 / 650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98</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u="none" strike="noStrike" dirty="0" err="1">
                          <a:solidFill>
                            <a:srgbClr val="0645AD"/>
                          </a:solidFill>
                          <a:effectLst/>
                          <a:hlinkClick r:id="rId2" tooltip="Muhafazakâr Parti (Birleşik Krallık)"/>
                        </a:rPr>
                        <a:t>Muhafazakâr</a:t>
                      </a:r>
                      <a:r>
                        <a:rPr lang="en-US" sz="800" dirty="0">
                          <a:effectLst/>
                        </a:rPr>
                        <a:t>–</a:t>
                      </a:r>
                      <a:r>
                        <a:rPr lang="en-US" sz="800" u="none" strike="noStrike" dirty="0">
                          <a:solidFill>
                            <a:srgbClr val="0645AD"/>
                          </a:solidFill>
                          <a:effectLst/>
                          <a:hlinkClick r:id="rId33" tooltip="Liberal Demokratlar"/>
                        </a:rPr>
                        <a:t>Lib Dem</a:t>
                      </a:r>
                      <a:r>
                        <a:rPr lang="en-US" sz="800" dirty="0">
                          <a:effectLst/>
                        </a:rPr>
                        <a:t> </a:t>
                      </a:r>
                      <a:r>
                        <a:rPr lang="en-US" sz="800" dirty="0" err="1">
                          <a:effectLst/>
                        </a:rPr>
                        <a:t>çoğunluk</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28"/>
                  </a:ext>
                </a:extLst>
              </a:tr>
              <a:tr h="269488">
                <a:tc>
                  <a:txBody>
                    <a:bodyPr/>
                    <a:lstStyle/>
                    <a:p>
                      <a:pPr algn="ctr"/>
                      <a:r>
                        <a:rPr lang="en-US" sz="800" u="none" strike="noStrike" dirty="0">
                          <a:solidFill>
                            <a:srgbClr val="0645AD"/>
                          </a:solidFill>
                          <a:effectLst/>
                          <a:hlinkClick r:id="rId34" tooltip="2015 Birleşik Krallık genel seçimleri"/>
                        </a:rPr>
                        <a:t>2015</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a:effectLst/>
                        </a:rPr>
                        <a:t>9.339.818</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%30,5</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232 / 650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26</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u="none" strike="noStrike" dirty="0" err="1">
                          <a:solidFill>
                            <a:srgbClr val="0645AD"/>
                          </a:solidFill>
                          <a:effectLst/>
                          <a:hlinkClick r:id="rId2" tooltip="Muhafazakâr Parti (Birleşik Krallık)"/>
                        </a:rPr>
                        <a:t>Muhafazakâr</a:t>
                      </a:r>
                      <a:r>
                        <a:rPr lang="en-US" sz="800" dirty="0">
                          <a:effectLst/>
                        </a:rPr>
                        <a:t> </a:t>
                      </a:r>
                      <a:r>
                        <a:rPr lang="en-US" sz="800" dirty="0" err="1">
                          <a:effectLst/>
                        </a:rPr>
                        <a:t>çoğunluk</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29"/>
                  </a:ext>
                </a:extLst>
              </a:tr>
              <a:tr h="269488">
                <a:tc>
                  <a:txBody>
                    <a:bodyPr/>
                    <a:lstStyle/>
                    <a:p>
                      <a:pPr algn="ctr"/>
                      <a:r>
                        <a:rPr lang="en-US" sz="800" u="none" strike="noStrike" dirty="0">
                          <a:solidFill>
                            <a:srgbClr val="0645AD"/>
                          </a:solidFill>
                          <a:effectLst/>
                          <a:hlinkClick r:id="rId35" tooltip="2017 Birleşik Krallık genel seçimleri"/>
                        </a:rPr>
                        <a:t>2017</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a:effectLst/>
                        </a:rPr>
                        <a:t>12.874.985</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a:effectLst/>
                      </a:endParaRPr>
                    </a:p>
                    <a:p>
                      <a:pPr algn="ctr"/>
                      <a:r>
                        <a:rPr lang="en-US" sz="800" b="1">
                          <a:solidFill>
                            <a:srgbClr val="000000"/>
                          </a:solidFill>
                          <a:effectLst/>
                        </a:rPr>
                        <a:t>262 / 650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 30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dirty="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u="none" strike="noStrike">
                          <a:solidFill>
                            <a:srgbClr val="0645AD"/>
                          </a:solidFill>
                          <a:effectLst/>
                          <a:hlinkClick r:id="rId2" tooltip="Muhafazakâr Parti (Birleşik Krallık)"/>
                        </a:rPr>
                        <a:t>Muhafazakâr</a:t>
                      </a:r>
                      <a:r>
                        <a:rPr lang="en-US" sz="800">
                          <a:effectLst/>
                        </a:rPr>
                        <a:t> azınlık</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30"/>
                  </a:ext>
                </a:extLst>
              </a:tr>
              <a:tr h="269488">
                <a:tc>
                  <a:txBody>
                    <a:bodyPr/>
                    <a:lstStyle/>
                    <a:p>
                      <a:pPr algn="ctr"/>
                      <a:r>
                        <a:rPr lang="en-US" sz="800" u="none" strike="noStrike" dirty="0">
                          <a:solidFill>
                            <a:srgbClr val="0645AD"/>
                          </a:solidFill>
                          <a:effectLst/>
                          <a:hlinkClick r:id="rId36" tooltip="2019 Birleşik Krallık genel seçimleri"/>
                        </a:rPr>
                        <a:t>2019</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800" dirty="0">
                          <a:effectLst/>
                        </a:rPr>
                        <a:t>10.269.076</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%32,2</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en-US" sz="800" dirty="0">
                        <a:effectLst/>
                      </a:endParaRPr>
                    </a:p>
                    <a:p>
                      <a:pPr algn="ctr"/>
                      <a:r>
                        <a:rPr lang="en-US" sz="800" b="1" dirty="0">
                          <a:solidFill>
                            <a:srgbClr val="000000"/>
                          </a:solidFill>
                          <a:effectLst/>
                        </a:rPr>
                        <a:t>202 / 650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 60</a:t>
                      </a: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ctr"/>
                      <a:endParaRPr lang="en-US" sz="800" dirty="0">
                        <a:solidFill>
                          <a:srgbClr val="000000"/>
                        </a:solidFill>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D2D2"/>
                    </a:solidFill>
                  </a:tcPr>
                </a:tc>
                <a:tc>
                  <a:txBody>
                    <a:bodyPr/>
                    <a:lstStyle/>
                    <a:p>
                      <a:r>
                        <a:rPr lang="en-US" sz="800" u="none" strike="noStrike" dirty="0" err="1">
                          <a:solidFill>
                            <a:srgbClr val="0645AD"/>
                          </a:solidFill>
                          <a:effectLst/>
                          <a:hlinkClick r:id="rId2" tooltip="Muhafazakâr Parti (Birleşik Krallık)"/>
                        </a:rPr>
                        <a:t>Muhafazakâr</a:t>
                      </a:r>
                      <a:r>
                        <a:rPr lang="en-US" sz="800" dirty="0">
                          <a:effectLst/>
                        </a:rPr>
                        <a:t> </a:t>
                      </a:r>
                      <a:r>
                        <a:rPr lang="en-US" sz="800" dirty="0" err="1">
                          <a:effectLst/>
                        </a:rPr>
                        <a:t>çoğunluk</a:t>
                      </a:r>
                      <a:endParaRPr lang="en-US" sz="800" dirty="0">
                        <a:effectLst/>
                      </a:endParaRPr>
                    </a:p>
                  </a:txBody>
                  <a:tcPr marL="15175" marR="15175" marT="7588" marB="758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31"/>
                  </a:ext>
                </a:extLst>
              </a:tr>
            </a:tbl>
          </a:graphicData>
        </a:graphic>
      </p:graphicFrame>
      <p:pic>
        <p:nvPicPr>
          <p:cNvPr id="36866" name="Picture 2" descr="Sabit"/>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3"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artış"/>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artış"/>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872" name="Picture 8" descr="artış"/>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873" name="Picture 9"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0" descr="artış"/>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875" name="Picture 11"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876" name="Picture 12" descr="artış"/>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877" name="Picture 13"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878" name="Picture 14" descr="artış"/>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879" name="Picture 15" descr="Evet"/>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880" name="Picture 16" descr="azalış"/>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881" name="Picture 17"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882" name="Picture 18" descr="artış"/>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883" name="Picture 19" descr="Evet"/>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884" name="Picture 20" descr="azalış"/>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885" name="Picture 21"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886" name="Picture 22" descr="artış"/>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887" name="Picture 23"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888" name="Picture 24" descr="artış"/>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889" name="Picture 25" descr="Evet"/>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890" name="Picture 26" descr="azalış"/>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891" name="Picture 27" descr="Evet"/>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892" name="Picture 28" descr="azalış"/>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893" name="Picture 29"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894" name="Picture 30" descr="azalış"/>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895" name="Picture 31"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896" name="Picture 32" descr="azalış"/>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897" name="Picture 33"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898" name="Picture 34" descr="artış"/>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899" name="Picture 35" descr="Evet"/>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900" name="Picture 36" descr="artış"/>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901" name="Picture 37" descr="Evet"/>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902" name="Picture 38" descr="azalış"/>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903" name="Picture 39"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904" name="Picture 40" descr="artış"/>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905" name="Picture 41" descr="Evet"/>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906" name="Picture 42" descr="artış"/>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907" name="Picture 43" descr="Evet"/>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908" name="Picture 44" descr="azalış"/>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909" name="Picture 45"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910" name="Picture 46" descr="azalış"/>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911" name="Picture 47"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912" name="Picture 48" descr="artış"/>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913" name="Picture 49"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914" name="Picture 50" descr="artış"/>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915" name="Picture 51"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916" name="Picture 52" descr="artış"/>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917" name="Picture 53" descr="Evet"/>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918" name="Picture 54" descr="azalış"/>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919" name="Picture 55" descr="Evet"/>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920" name="Picture 56" descr="azalış"/>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921" name="Picture 57" descr="Evet"/>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922" name="Picture 58" descr="azalış"/>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923" name="Picture 59"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924" name="Picture 60" descr="azalış"/>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925" name="Picture 61"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926" name="Picture 62" descr="artış"/>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927" name="Picture 63"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pic>
        <p:nvPicPr>
          <p:cNvPr id="36928" name="Picture 64" descr="azalış"/>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253877" y="2158252"/>
            <a:ext cx="226174" cy="226174"/>
          </a:xfrm>
          <a:prstGeom prst="rect">
            <a:avLst/>
          </a:prstGeom>
          <a:noFill/>
          <a:extLst>
            <a:ext uri="{909E8E84-426E-40DD-AFC4-6F175D3DCCD1}">
              <a14:hiddenFill xmlns:a14="http://schemas.microsoft.com/office/drawing/2010/main">
                <a:solidFill>
                  <a:srgbClr val="FFFFFF"/>
                </a:solidFill>
              </a14:hiddenFill>
            </a:ext>
          </a:extLst>
        </p:spPr>
      </p:pic>
      <p:pic>
        <p:nvPicPr>
          <p:cNvPr id="36929" name="Picture 65" descr="Hayı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31805" y="2136180"/>
            <a:ext cx="267296" cy="26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0568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IRAK SAVAŞI VE CHILCOT RAPORU</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err="1"/>
              <a:t>Raporun</a:t>
            </a:r>
            <a:r>
              <a:rPr lang="en-US" dirty="0"/>
              <a:t> </a:t>
            </a:r>
            <a:r>
              <a:rPr lang="en-US" dirty="0" err="1"/>
              <a:t>basına</a:t>
            </a:r>
            <a:r>
              <a:rPr lang="en-US" dirty="0"/>
              <a:t> </a:t>
            </a:r>
            <a:r>
              <a:rPr lang="en-US" dirty="0" err="1" smtClean="0"/>
              <a:t>yansıması</a:t>
            </a:r>
            <a:endParaRPr lang="tr-TR" dirty="0"/>
          </a:p>
          <a:p>
            <a:pPr algn="just"/>
            <a:r>
              <a:rPr lang="en-US" dirty="0" smtClean="0"/>
              <a:t> 6 </a:t>
            </a:r>
            <a:r>
              <a:rPr lang="en-US" dirty="0" err="1"/>
              <a:t>Temmuz</a:t>
            </a:r>
            <a:r>
              <a:rPr lang="en-US" dirty="0"/>
              <a:t> 2016 </a:t>
            </a:r>
            <a:r>
              <a:rPr lang="en-US" dirty="0" err="1"/>
              <a:t>günü</a:t>
            </a:r>
            <a:r>
              <a:rPr lang="en-US" dirty="0"/>
              <a:t> </a:t>
            </a:r>
            <a:r>
              <a:rPr lang="en-US" dirty="0" err="1"/>
              <a:t>açıklanan</a:t>
            </a:r>
            <a:r>
              <a:rPr lang="en-US" dirty="0"/>
              <a:t> </a:t>
            </a:r>
            <a:r>
              <a:rPr lang="en-US" dirty="0" err="1"/>
              <a:t>rapor</a:t>
            </a:r>
            <a:r>
              <a:rPr lang="en-US" dirty="0"/>
              <a:t>, 7 </a:t>
            </a:r>
            <a:r>
              <a:rPr lang="en-US" dirty="0" err="1"/>
              <a:t>temmuz</a:t>
            </a:r>
            <a:r>
              <a:rPr lang="en-US" dirty="0"/>
              <a:t> </a:t>
            </a:r>
            <a:r>
              <a:rPr lang="en-US" dirty="0" err="1"/>
              <a:t>günü</a:t>
            </a:r>
            <a:r>
              <a:rPr lang="en-US" dirty="0"/>
              <a:t> </a:t>
            </a:r>
            <a:r>
              <a:rPr lang="en-US" dirty="0" err="1"/>
              <a:t>başta</a:t>
            </a:r>
            <a:r>
              <a:rPr lang="en-US" dirty="0"/>
              <a:t> </a:t>
            </a:r>
            <a:r>
              <a:rPr lang="en-US" dirty="0" err="1"/>
              <a:t>İngiltere</a:t>
            </a:r>
            <a:r>
              <a:rPr lang="en-US" dirty="0"/>
              <a:t> </a:t>
            </a:r>
            <a:r>
              <a:rPr lang="en-US" dirty="0" err="1"/>
              <a:t>basınında</a:t>
            </a:r>
            <a:r>
              <a:rPr lang="en-US" dirty="0"/>
              <a:t> </a:t>
            </a:r>
            <a:r>
              <a:rPr lang="en-US" dirty="0" err="1"/>
              <a:t>olmak</a:t>
            </a:r>
            <a:r>
              <a:rPr lang="en-US" dirty="0"/>
              <a:t> </a:t>
            </a:r>
            <a:r>
              <a:rPr lang="en-US" dirty="0" err="1"/>
              <a:t>üzere</a:t>
            </a:r>
            <a:r>
              <a:rPr lang="en-US" dirty="0"/>
              <a:t> </a:t>
            </a:r>
            <a:r>
              <a:rPr lang="en-US" dirty="0" err="1"/>
              <a:t>dünyadaki</a:t>
            </a:r>
            <a:r>
              <a:rPr lang="en-US" dirty="0"/>
              <a:t> </a:t>
            </a:r>
            <a:r>
              <a:rPr lang="en-US" dirty="0" err="1"/>
              <a:t>çeşitli</a:t>
            </a:r>
            <a:r>
              <a:rPr lang="en-US" dirty="0"/>
              <a:t> basın </a:t>
            </a:r>
            <a:r>
              <a:rPr lang="en-US" dirty="0" err="1"/>
              <a:t>kuruluşlarının</a:t>
            </a:r>
            <a:r>
              <a:rPr lang="en-US" dirty="0"/>
              <a:t> da </a:t>
            </a:r>
            <a:r>
              <a:rPr lang="en-US" dirty="0" err="1"/>
              <a:t>gündemlerinden</a:t>
            </a:r>
            <a:r>
              <a:rPr lang="en-US" dirty="0"/>
              <a:t> </a:t>
            </a:r>
            <a:r>
              <a:rPr lang="en-US" dirty="0" err="1"/>
              <a:t>biri</a:t>
            </a:r>
            <a:r>
              <a:rPr lang="en-US" dirty="0"/>
              <a:t> </a:t>
            </a:r>
            <a:r>
              <a:rPr lang="en-US" dirty="0" err="1"/>
              <a:t>haline</a:t>
            </a:r>
            <a:r>
              <a:rPr lang="en-US" dirty="0"/>
              <a:t> </a:t>
            </a:r>
            <a:r>
              <a:rPr lang="en-US" dirty="0" err="1"/>
              <a:t>geldi</a:t>
            </a:r>
            <a:r>
              <a:rPr lang="en-US" dirty="0"/>
              <a:t>. </a:t>
            </a:r>
            <a:r>
              <a:rPr lang="en-US" dirty="0" err="1"/>
              <a:t>İngiliz</a:t>
            </a:r>
            <a:r>
              <a:rPr lang="en-US" dirty="0"/>
              <a:t> </a:t>
            </a:r>
            <a:r>
              <a:rPr lang="en-US" dirty="0">
                <a:hlinkClick r:id="rId2" tooltip="The Guardian"/>
              </a:rPr>
              <a:t>The Guardian</a:t>
            </a:r>
            <a:r>
              <a:rPr lang="en-US" dirty="0"/>
              <a:t> </a:t>
            </a:r>
            <a:r>
              <a:rPr lang="en-US" dirty="0" err="1"/>
              <a:t>gazetesi</a:t>
            </a:r>
            <a:r>
              <a:rPr lang="en-US" dirty="0"/>
              <a:t>, </a:t>
            </a:r>
            <a:r>
              <a:rPr lang="en-US" dirty="0" err="1"/>
              <a:t>okuyucularına</a:t>
            </a:r>
            <a:r>
              <a:rPr lang="en-US" dirty="0"/>
              <a:t> </a:t>
            </a:r>
            <a:r>
              <a:rPr lang="en-US" dirty="0" err="1"/>
              <a:t>Chilcot</a:t>
            </a:r>
            <a:r>
              <a:rPr lang="en-US" dirty="0"/>
              <a:t> </a:t>
            </a:r>
            <a:r>
              <a:rPr lang="en-US" dirty="0" err="1"/>
              <a:t>raporuna</a:t>
            </a:r>
            <a:r>
              <a:rPr lang="en-US" dirty="0"/>
              <a:t> </a:t>
            </a:r>
            <a:r>
              <a:rPr lang="en-US" dirty="0" err="1"/>
              <a:t>dair</a:t>
            </a:r>
            <a:r>
              <a:rPr lang="en-US" dirty="0"/>
              <a:t> </a:t>
            </a:r>
            <a:r>
              <a:rPr lang="en-US" dirty="0" err="1"/>
              <a:t>özel</a:t>
            </a:r>
            <a:r>
              <a:rPr lang="en-US" dirty="0"/>
              <a:t> </a:t>
            </a:r>
            <a:r>
              <a:rPr lang="en-US" dirty="0" err="1"/>
              <a:t>bir</a:t>
            </a:r>
            <a:r>
              <a:rPr lang="en-US" dirty="0"/>
              <a:t> </a:t>
            </a:r>
            <a:r>
              <a:rPr lang="en-US" dirty="0" err="1"/>
              <a:t>ek</a:t>
            </a:r>
            <a:r>
              <a:rPr lang="en-US" dirty="0"/>
              <a:t> </a:t>
            </a:r>
            <a:r>
              <a:rPr lang="en-US" dirty="0" err="1"/>
              <a:t>verdi</a:t>
            </a:r>
            <a:r>
              <a:rPr lang="en-US" dirty="0"/>
              <a:t>. </a:t>
            </a:r>
            <a:endParaRPr lang="tr-TR" dirty="0" smtClean="0"/>
          </a:p>
          <a:p>
            <a:pPr algn="just"/>
            <a:r>
              <a:rPr lang="en-US" dirty="0" smtClean="0"/>
              <a:t>The </a:t>
            </a:r>
            <a:r>
              <a:rPr lang="en-US" dirty="0"/>
              <a:t>Guardian </a:t>
            </a:r>
            <a:r>
              <a:rPr lang="en-US" dirty="0" err="1"/>
              <a:t>gazetesi</a:t>
            </a:r>
            <a:r>
              <a:rPr lang="en-US" dirty="0"/>
              <a:t>, </a:t>
            </a:r>
            <a:r>
              <a:rPr lang="en-US" dirty="0">
                <a:hlinkClick r:id="rId3" tooltip="Tony Blair"/>
              </a:rPr>
              <a:t>Tony </a:t>
            </a:r>
            <a:r>
              <a:rPr lang="en-US" dirty="0" err="1">
                <a:hlinkClick r:id="rId3" tooltip="Tony Blair"/>
              </a:rPr>
              <a:t>Blair</a:t>
            </a:r>
            <a:r>
              <a:rPr lang="en-US" dirty="0" err="1"/>
              <a:t>'in</a:t>
            </a:r>
            <a:r>
              <a:rPr lang="en-US" dirty="0"/>
              <a:t> </a:t>
            </a:r>
            <a:r>
              <a:rPr lang="en-US" dirty="0" err="1">
                <a:hlinkClick r:id="rId4" tooltip="George W. Bush"/>
              </a:rPr>
              <a:t>Bush</a:t>
            </a:r>
            <a:r>
              <a:rPr lang="en-US" dirty="0" err="1"/>
              <a:t>'la</a:t>
            </a:r>
            <a:r>
              <a:rPr lang="en-US" dirty="0"/>
              <a:t> </a:t>
            </a:r>
            <a:r>
              <a:rPr lang="en-US" dirty="0" err="1"/>
              <a:t>olan</a:t>
            </a:r>
            <a:r>
              <a:rPr lang="en-US" dirty="0"/>
              <a:t> </a:t>
            </a:r>
            <a:r>
              <a:rPr lang="en-US" dirty="0" err="1"/>
              <a:t>ilişkisini</a:t>
            </a:r>
            <a:r>
              <a:rPr lang="en-US" dirty="0"/>
              <a:t> </a:t>
            </a:r>
            <a:r>
              <a:rPr lang="en-US" i="1" dirty="0"/>
              <a:t>"Blair, </a:t>
            </a:r>
            <a:r>
              <a:rPr lang="en-US" i="1" dirty="0" err="1"/>
              <a:t>bir</a:t>
            </a:r>
            <a:r>
              <a:rPr lang="en-US" i="1" dirty="0"/>
              <a:t> </a:t>
            </a:r>
            <a:r>
              <a:rPr lang="en-US" i="1" dirty="0" err="1"/>
              <a:t>ülkeyi</a:t>
            </a:r>
            <a:r>
              <a:rPr lang="en-US" i="1" dirty="0"/>
              <a:t> </a:t>
            </a:r>
            <a:r>
              <a:rPr lang="en-US" i="1" dirty="0" err="1"/>
              <a:t>mahvederek</a:t>
            </a:r>
            <a:r>
              <a:rPr lang="en-US" i="1" dirty="0"/>
              <a:t>, </a:t>
            </a:r>
            <a:r>
              <a:rPr lang="en-US" i="1" dirty="0" err="1"/>
              <a:t>güveni</a:t>
            </a:r>
            <a:r>
              <a:rPr lang="en-US" i="1" dirty="0"/>
              <a:t> </a:t>
            </a:r>
            <a:r>
              <a:rPr lang="en-US" i="1" dirty="0" err="1"/>
              <a:t>yıkarak</a:t>
            </a:r>
            <a:r>
              <a:rPr lang="en-US" i="1" dirty="0"/>
              <a:t> </a:t>
            </a:r>
            <a:r>
              <a:rPr lang="en-US" i="1" dirty="0" err="1"/>
              <a:t>ve</a:t>
            </a:r>
            <a:r>
              <a:rPr lang="en-US" i="1" dirty="0"/>
              <a:t> </a:t>
            </a:r>
            <a:r>
              <a:rPr lang="en-US" i="1" dirty="0" err="1"/>
              <a:t>kendi</a:t>
            </a:r>
            <a:r>
              <a:rPr lang="en-US" i="1" dirty="0"/>
              <a:t> </a:t>
            </a:r>
            <a:r>
              <a:rPr lang="en-US" i="1" dirty="0" err="1"/>
              <a:t>itibarını</a:t>
            </a:r>
            <a:r>
              <a:rPr lang="en-US" i="1" dirty="0"/>
              <a:t> </a:t>
            </a:r>
            <a:r>
              <a:rPr lang="en-US" i="1" dirty="0" err="1"/>
              <a:t>çöpe</a:t>
            </a:r>
            <a:r>
              <a:rPr lang="en-US" i="1" dirty="0"/>
              <a:t> </a:t>
            </a:r>
            <a:r>
              <a:rPr lang="en-US" i="1" dirty="0" err="1"/>
              <a:t>atarak</a:t>
            </a:r>
            <a:r>
              <a:rPr lang="en-US" i="1" dirty="0"/>
              <a:t>, </a:t>
            </a:r>
            <a:r>
              <a:rPr lang="en-US" i="1" dirty="0" err="1"/>
              <a:t>kör</a:t>
            </a:r>
            <a:r>
              <a:rPr lang="en-US" i="1" dirty="0"/>
              <a:t> </a:t>
            </a:r>
            <a:r>
              <a:rPr lang="en-US" i="1" dirty="0" err="1"/>
              <a:t>göz</a:t>
            </a:r>
            <a:r>
              <a:rPr lang="en-US" i="1" dirty="0"/>
              <a:t> </a:t>
            </a:r>
            <a:r>
              <a:rPr lang="en-US" i="1" dirty="0" err="1"/>
              <a:t>Bush'un</a:t>
            </a:r>
            <a:r>
              <a:rPr lang="en-US" i="1" dirty="0"/>
              <a:t> </a:t>
            </a:r>
            <a:r>
              <a:rPr lang="en-US" i="1" dirty="0" err="1"/>
              <a:t>izinden</a:t>
            </a:r>
            <a:r>
              <a:rPr lang="en-US" i="1" dirty="0"/>
              <a:t> </a:t>
            </a:r>
            <a:r>
              <a:rPr lang="en-US" i="1" dirty="0" err="1"/>
              <a:t>gitti</a:t>
            </a:r>
            <a:r>
              <a:rPr lang="en-US" i="1" dirty="0"/>
              <a:t>"</a:t>
            </a:r>
            <a:r>
              <a:rPr lang="en-US" dirty="0"/>
              <a:t> </a:t>
            </a:r>
            <a:r>
              <a:rPr lang="en-US" dirty="0" err="1"/>
              <a:t>başlığını</a:t>
            </a:r>
            <a:r>
              <a:rPr lang="en-US" dirty="0"/>
              <a:t> </a:t>
            </a:r>
            <a:r>
              <a:rPr lang="en-US" dirty="0" err="1"/>
              <a:t>kullanarak</a:t>
            </a:r>
            <a:r>
              <a:rPr lang="en-US" dirty="0"/>
              <a:t> </a:t>
            </a:r>
            <a:r>
              <a:rPr lang="en-US" dirty="0" err="1"/>
              <a:t>eleştirdi</a:t>
            </a:r>
            <a:r>
              <a:rPr lang="en-US" dirty="0"/>
              <a:t>. </a:t>
            </a:r>
            <a:r>
              <a:rPr lang="en-US" dirty="0" err="1"/>
              <a:t>Gazetenin</a:t>
            </a:r>
            <a:r>
              <a:rPr lang="en-US" dirty="0"/>
              <a:t> </a:t>
            </a:r>
            <a:r>
              <a:rPr lang="en-US" dirty="0" err="1"/>
              <a:t>verdiği</a:t>
            </a:r>
            <a:r>
              <a:rPr lang="en-US" dirty="0"/>
              <a:t> </a:t>
            </a:r>
            <a:r>
              <a:rPr lang="en-US" dirty="0" err="1"/>
              <a:t>ekte</a:t>
            </a:r>
            <a:r>
              <a:rPr lang="en-US" dirty="0"/>
              <a:t> </a:t>
            </a:r>
            <a:r>
              <a:rPr lang="en-US" dirty="0" err="1"/>
              <a:t>ise</a:t>
            </a:r>
            <a:r>
              <a:rPr lang="en-US" dirty="0"/>
              <a:t> </a:t>
            </a:r>
            <a:r>
              <a:rPr lang="en-US" dirty="0" err="1"/>
              <a:t>savaşın</a:t>
            </a:r>
            <a:r>
              <a:rPr lang="en-US" dirty="0"/>
              <a:t> </a:t>
            </a:r>
            <a:r>
              <a:rPr lang="en-US" dirty="0" err="1"/>
              <a:t>plansız</a:t>
            </a:r>
            <a:r>
              <a:rPr lang="en-US" dirty="0"/>
              <a:t> </a:t>
            </a:r>
            <a:r>
              <a:rPr lang="en-US" dirty="0" err="1"/>
              <a:t>bir</a:t>
            </a:r>
            <a:r>
              <a:rPr lang="en-US" dirty="0"/>
              <a:t> </a:t>
            </a:r>
            <a:r>
              <a:rPr lang="en-US" dirty="0" err="1"/>
              <a:t>şeklide</a:t>
            </a:r>
            <a:r>
              <a:rPr lang="en-US" dirty="0"/>
              <a:t> </a:t>
            </a:r>
            <a:r>
              <a:rPr lang="en-US" dirty="0" err="1"/>
              <a:t>yapıldığı</a:t>
            </a:r>
            <a:r>
              <a:rPr lang="en-US" dirty="0"/>
              <a:t> </a:t>
            </a:r>
            <a:r>
              <a:rPr lang="en-US" dirty="0" err="1"/>
              <a:t>yazıldı</a:t>
            </a:r>
            <a:r>
              <a:rPr lang="en-US" dirty="0"/>
              <a:t>. </a:t>
            </a:r>
            <a:r>
              <a:rPr lang="en-US" dirty="0">
                <a:hlinkClick r:id="rId5" tooltip="The Times"/>
              </a:rPr>
              <a:t>The Times</a:t>
            </a:r>
            <a:r>
              <a:rPr lang="en-US" dirty="0"/>
              <a:t> </a:t>
            </a:r>
            <a:r>
              <a:rPr lang="en-US" dirty="0" err="1"/>
              <a:t>gazetesi</a:t>
            </a:r>
            <a:r>
              <a:rPr lang="en-US" dirty="0"/>
              <a:t> </a:t>
            </a:r>
            <a:r>
              <a:rPr lang="en-US" dirty="0" err="1"/>
              <a:t>ise</a:t>
            </a:r>
            <a:r>
              <a:rPr lang="en-US" dirty="0"/>
              <a:t> "</a:t>
            </a:r>
            <a:r>
              <a:rPr lang="en-US" dirty="0" err="1"/>
              <a:t>Blair'in</a:t>
            </a:r>
            <a:r>
              <a:rPr lang="en-US" dirty="0"/>
              <a:t> </a:t>
            </a:r>
            <a:r>
              <a:rPr lang="en-US" dirty="0" err="1"/>
              <a:t>özel</a:t>
            </a:r>
            <a:r>
              <a:rPr lang="en-US" dirty="0"/>
              <a:t> </a:t>
            </a:r>
            <a:r>
              <a:rPr lang="en-US" dirty="0" err="1"/>
              <a:t>savaşı</a:t>
            </a:r>
            <a:r>
              <a:rPr lang="en-US" dirty="0"/>
              <a:t>" </a:t>
            </a:r>
            <a:r>
              <a:rPr lang="en-US" dirty="0" err="1"/>
              <a:t>başlığını</a:t>
            </a:r>
            <a:r>
              <a:rPr lang="en-US" dirty="0"/>
              <a:t> </a:t>
            </a:r>
            <a:r>
              <a:rPr lang="en-US" dirty="0" err="1"/>
              <a:t>kullanarak</a:t>
            </a:r>
            <a:r>
              <a:rPr lang="en-US" dirty="0"/>
              <a:t> </a:t>
            </a:r>
            <a:r>
              <a:rPr lang="en-US" dirty="0" err="1"/>
              <a:t>ilerleyen</a:t>
            </a:r>
            <a:r>
              <a:rPr lang="en-US" dirty="0"/>
              <a:t> </a:t>
            </a:r>
            <a:r>
              <a:rPr lang="en-US" dirty="0" err="1"/>
              <a:t>dönemlerde</a:t>
            </a:r>
            <a:r>
              <a:rPr lang="en-US" dirty="0"/>
              <a:t> </a:t>
            </a:r>
            <a:r>
              <a:rPr lang="en-US" dirty="0" err="1"/>
              <a:t>yaşanabilecek</a:t>
            </a:r>
            <a:r>
              <a:rPr lang="en-US" dirty="0"/>
              <a:t> </a:t>
            </a:r>
            <a:r>
              <a:rPr lang="en-US" dirty="0" err="1"/>
              <a:t>hukuki</a:t>
            </a:r>
            <a:r>
              <a:rPr lang="en-US" dirty="0"/>
              <a:t> </a:t>
            </a:r>
            <a:r>
              <a:rPr lang="en-US" dirty="0" err="1"/>
              <a:t>süreç</a:t>
            </a:r>
            <a:r>
              <a:rPr lang="en-US" dirty="0"/>
              <a:t> </a:t>
            </a:r>
            <a:r>
              <a:rPr lang="en-US" dirty="0" err="1"/>
              <a:t>hakkında</a:t>
            </a:r>
            <a:r>
              <a:rPr lang="en-US" dirty="0"/>
              <a:t> </a:t>
            </a:r>
            <a:r>
              <a:rPr lang="en-US" dirty="0" err="1"/>
              <a:t>yorum</a:t>
            </a:r>
            <a:r>
              <a:rPr lang="en-US" dirty="0"/>
              <a:t> </a:t>
            </a:r>
            <a:r>
              <a:rPr lang="en-US" dirty="0" err="1"/>
              <a:t>ve</a:t>
            </a:r>
            <a:r>
              <a:rPr lang="en-US" dirty="0"/>
              <a:t> </a:t>
            </a:r>
            <a:r>
              <a:rPr lang="en-US" dirty="0" err="1"/>
              <a:t>analizlere</a:t>
            </a:r>
            <a:r>
              <a:rPr lang="en-US" dirty="0"/>
              <a:t> </a:t>
            </a:r>
            <a:r>
              <a:rPr lang="en-US" dirty="0" err="1"/>
              <a:t>yer</a:t>
            </a:r>
            <a:r>
              <a:rPr lang="en-US" dirty="0"/>
              <a:t> </a:t>
            </a:r>
            <a:r>
              <a:rPr lang="en-US" dirty="0" err="1"/>
              <a:t>verdi</a:t>
            </a:r>
            <a:r>
              <a:rPr lang="en-US" dirty="0"/>
              <a:t>. </a:t>
            </a:r>
            <a:r>
              <a:rPr lang="en-US" dirty="0" err="1"/>
              <a:t>Ayrıca</a:t>
            </a:r>
            <a:r>
              <a:rPr lang="en-US" dirty="0"/>
              <a:t> The Times </a:t>
            </a:r>
            <a:r>
              <a:rPr lang="en-US" dirty="0" err="1"/>
              <a:t>gazetesi</a:t>
            </a:r>
            <a:r>
              <a:rPr lang="en-US" dirty="0"/>
              <a:t> </a:t>
            </a:r>
            <a:r>
              <a:rPr lang="en-US" dirty="0" err="1"/>
              <a:t>raporun</a:t>
            </a:r>
            <a:r>
              <a:rPr lang="en-US" dirty="0"/>
              <a:t>, </a:t>
            </a:r>
            <a:r>
              <a:rPr lang="en-US" dirty="0" err="1"/>
              <a:t>verileri</a:t>
            </a:r>
            <a:r>
              <a:rPr lang="en-US" dirty="0"/>
              <a:t> </a:t>
            </a:r>
            <a:r>
              <a:rPr lang="en-US" dirty="0" err="1"/>
              <a:t>yeterince</a:t>
            </a:r>
            <a:r>
              <a:rPr lang="en-US" dirty="0"/>
              <a:t> </a:t>
            </a:r>
            <a:r>
              <a:rPr lang="en-US" dirty="0" err="1">
                <a:hlinkClick r:id="rId6" tooltip="Analiz"/>
              </a:rPr>
              <a:t>analiz</a:t>
            </a:r>
            <a:r>
              <a:rPr lang="en-US" dirty="0"/>
              <a:t> </a:t>
            </a:r>
            <a:r>
              <a:rPr lang="en-US" dirty="0" err="1"/>
              <a:t>edilmeden</a:t>
            </a:r>
            <a:r>
              <a:rPr lang="en-US" dirty="0"/>
              <a:t> </a:t>
            </a:r>
            <a:r>
              <a:rPr lang="en-US" dirty="0" err="1"/>
              <a:t>yazıldığını</a:t>
            </a:r>
            <a:r>
              <a:rPr lang="en-US" dirty="0"/>
              <a:t> </a:t>
            </a:r>
            <a:r>
              <a:rPr lang="en-US" dirty="0" err="1"/>
              <a:t>belirtti</a:t>
            </a:r>
            <a:r>
              <a:rPr lang="en-US" dirty="0"/>
              <a:t>. </a:t>
            </a:r>
            <a:r>
              <a:rPr lang="en-US" dirty="0">
                <a:hlinkClick r:id="rId7" tooltip="The Daily Telegraph"/>
              </a:rPr>
              <a:t>The Daily Telegraph</a:t>
            </a:r>
            <a:r>
              <a:rPr lang="en-US" dirty="0"/>
              <a:t> </a:t>
            </a:r>
            <a:r>
              <a:rPr lang="en-US" dirty="0" err="1"/>
              <a:t>gazetesi</a:t>
            </a:r>
            <a:r>
              <a:rPr lang="en-US" dirty="0"/>
              <a:t> </a:t>
            </a:r>
            <a:r>
              <a:rPr lang="en-US" dirty="0" err="1"/>
              <a:t>ise</a:t>
            </a:r>
            <a:r>
              <a:rPr lang="en-US" dirty="0"/>
              <a:t> Tony </a:t>
            </a:r>
            <a:r>
              <a:rPr lang="en-US" dirty="0" err="1"/>
              <a:t>Blair'İn</a:t>
            </a:r>
            <a:r>
              <a:rPr lang="en-US" dirty="0"/>
              <a:t> </a:t>
            </a:r>
            <a:r>
              <a:rPr lang="en-US" dirty="0" err="1"/>
              <a:t>aynı</a:t>
            </a:r>
            <a:r>
              <a:rPr lang="en-US" dirty="0"/>
              <a:t> </a:t>
            </a:r>
            <a:r>
              <a:rPr lang="en-US" dirty="0" err="1"/>
              <a:t>şartlarda</a:t>
            </a:r>
            <a:r>
              <a:rPr lang="en-US" dirty="0"/>
              <a:t> </a:t>
            </a:r>
            <a:r>
              <a:rPr lang="en-US" dirty="0" err="1"/>
              <a:t>aynı</a:t>
            </a:r>
            <a:r>
              <a:rPr lang="en-US" dirty="0"/>
              <a:t> </a:t>
            </a:r>
            <a:r>
              <a:rPr lang="en-US" dirty="0" err="1"/>
              <a:t>kararı</a:t>
            </a:r>
            <a:r>
              <a:rPr lang="en-US" dirty="0"/>
              <a:t> </a:t>
            </a:r>
            <a:r>
              <a:rPr lang="en-US" dirty="0" err="1"/>
              <a:t>tekrar</a:t>
            </a:r>
            <a:r>
              <a:rPr lang="en-US" dirty="0"/>
              <a:t> </a:t>
            </a:r>
            <a:r>
              <a:rPr lang="en-US" dirty="0" err="1"/>
              <a:t>vereceğine</a:t>
            </a:r>
            <a:r>
              <a:rPr lang="en-US" dirty="0"/>
              <a:t> </a:t>
            </a:r>
            <a:r>
              <a:rPr lang="en-US" dirty="0" err="1"/>
              <a:t>dair</a:t>
            </a:r>
            <a:r>
              <a:rPr lang="en-US" dirty="0"/>
              <a:t> </a:t>
            </a:r>
            <a:r>
              <a:rPr lang="en-US" dirty="0" err="1"/>
              <a:t>sözlerini</a:t>
            </a:r>
            <a:r>
              <a:rPr lang="en-US" dirty="0"/>
              <a:t> </a:t>
            </a:r>
            <a:r>
              <a:rPr lang="en-US" dirty="0" err="1"/>
              <a:t>manşetine</a:t>
            </a:r>
            <a:r>
              <a:rPr lang="en-US" dirty="0"/>
              <a:t> </a:t>
            </a:r>
            <a:r>
              <a:rPr lang="en-US" dirty="0" err="1"/>
              <a:t>taşıdı</a:t>
            </a:r>
            <a:r>
              <a:rPr lang="en-US" dirty="0" smtClean="0"/>
              <a:t>.</a:t>
            </a:r>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50</a:t>
            </a:fld>
            <a:endParaRPr lang="en-US" dirty="0"/>
          </a:p>
        </p:txBody>
      </p:sp>
    </p:spTree>
    <p:extLst>
      <p:ext uri="{BB962C8B-B14F-4D97-AF65-F5344CB8AC3E}">
        <p14:creationId xmlns:p14="http://schemas.microsoft.com/office/powerpoint/2010/main" val="31682426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020" y="358719"/>
            <a:ext cx="9601200" cy="908607"/>
          </a:xfrm>
        </p:spPr>
        <p:txBody>
          <a:bodyPr/>
          <a:lstStyle/>
          <a:p>
            <a:r>
              <a:rPr lang="tr-TR" dirty="0" smtClean="0"/>
              <a:t>DUELFER RAPORU</a:t>
            </a:r>
            <a:endParaRPr lang="en-US" dirty="0"/>
          </a:p>
        </p:txBody>
      </p:sp>
      <p:sp>
        <p:nvSpPr>
          <p:cNvPr id="3" name="Content Placeholder 2"/>
          <p:cNvSpPr>
            <a:spLocks noGrp="1"/>
          </p:cNvSpPr>
          <p:nvPr>
            <p:ph idx="1"/>
          </p:nvPr>
        </p:nvSpPr>
        <p:spPr>
          <a:xfrm>
            <a:off x="1307407" y="1122946"/>
            <a:ext cx="9761621" cy="5109411"/>
          </a:xfrm>
        </p:spPr>
        <p:txBody>
          <a:bodyPr>
            <a:normAutofit fontScale="92500" lnSpcReduction="10000"/>
          </a:bodyPr>
          <a:lstStyle/>
          <a:p>
            <a:pPr algn="just"/>
            <a:r>
              <a:rPr lang="en-US" b="1" dirty="0" err="1"/>
              <a:t>Duelfer</a:t>
            </a:r>
            <a:r>
              <a:rPr lang="en-US" b="1" dirty="0"/>
              <a:t> </a:t>
            </a:r>
            <a:r>
              <a:rPr lang="en-US" b="1" dirty="0" err="1"/>
              <a:t>Raporu</a:t>
            </a:r>
            <a:r>
              <a:rPr lang="en-US" dirty="0"/>
              <a:t>, 30 </a:t>
            </a:r>
            <a:r>
              <a:rPr lang="en-US" dirty="0" err="1"/>
              <a:t>Eylül</a:t>
            </a:r>
            <a:r>
              <a:rPr lang="en-US" dirty="0"/>
              <a:t> 2004 </a:t>
            </a:r>
            <a:r>
              <a:rPr lang="en-US" dirty="0" err="1"/>
              <a:t>tarihinde</a:t>
            </a:r>
            <a:r>
              <a:rPr lang="en-US" dirty="0"/>
              <a:t> </a:t>
            </a:r>
            <a:r>
              <a:rPr lang="en-US" i="1" dirty="0"/>
              <a:t>Iraq Survey Group</a:t>
            </a:r>
            <a:r>
              <a:rPr lang="en-US" dirty="0"/>
              <a:t> (ISG) </a:t>
            </a:r>
            <a:r>
              <a:rPr lang="en-US" dirty="0" err="1"/>
              <a:t>tarafından</a:t>
            </a:r>
            <a:r>
              <a:rPr lang="en-US" dirty="0"/>
              <a:t> </a:t>
            </a:r>
            <a:r>
              <a:rPr lang="en-US" dirty="0" err="1"/>
              <a:t>yayınlanan</a:t>
            </a:r>
            <a:r>
              <a:rPr lang="en-US" dirty="0"/>
              <a:t> </a:t>
            </a:r>
            <a:r>
              <a:rPr lang="en-US" dirty="0" err="1"/>
              <a:t>rapordur</a:t>
            </a:r>
            <a:r>
              <a:rPr lang="en-US" dirty="0"/>
              <a:t>. 2003 </a:t>
            </a:r>
            <a:r>
              <a:rPr lang="en-US" dirty="0" err="1"/>
              <a:t>yılındaki</a:t>
            </a:r>
            <a:r>
              <a:rPr lang="en-US" dirty="0"/>
              <a:t> </a:t>
            </a:r>
            <a:r>
              <a:rPr lang="en-US" dirty="0" err="1">
                <a:hlinkClick r:id="rId2" tooltip="Irak Savaşı"/>
              </a:rPr>
              <a:t>Irak’ın</a:t>
            </a:r>
            <a:r>
              <a:rPr lang="en-US" dirty="0">
                <a:hlinkClick r:id="rId2" tooltip="Irak Savaşı"/>
              </a:rPr>
              <a:t> </a:t>
            </a:r>
            <a:r>
              <a:rPr lang="en-US" dirty="0" err="1">
                <a:hlinkClick r:id="rId2" tooltip="Irak Savaşı"/>
              </a:rPr>
              <a:t>işgalinden</a:t>
            </a:r>
            <a:r>
              <a:rPr lang="en-US" dirty="0"/>
              <a:t> </a:t>
            </a:r>
            <a:r>
              <a:rPr lang="en-US" dirty="0" err="1"/>
              <a:t>sonra</a:t>
            </a:r>
            <a:r>
              <a:rPr lang="en-US" dirty="0"/>
              <a:t> </a:t>
            </a:r>
            <a:r>
              <a:rPr lang="en-US" dirty="0" err="1"/>
              <a:t>ülkede</a:t>
            </a:r>
            <a:r>
              <a:rPr lang="en-US" dirty="0"/>
              <a:t> </a:t>
            </a:r>
            <a:r>
              <a:rPr lang="en-US" dirty="0" err="1"/>
              <a:t>faaliyet</a:t>
            </a:r>
            <a:r>
              <a:rPr lang="en-US" dirty="0"/>
              <a:t> </a:t>
            </a:r>
            <a:r>
              <a:rPr lang="en-US" dirty="0" err="1"/>
              <a:t>göstererek</a:t>
            </a:r>
            <a:r>
              <a:rPr lang="en-US" dirty="0"/>
              <a:t> </a:t>
            </a:r>
            <a:r>
              <a:rPr lang="en-US" dirty="0" err="1">
                <a:hlinkClick r:id="rId3" tooltip="Kitle imha silahları"/>
              </a:rPr>
              <a:t>kitle</a:t>
            </a:r>
            <a:r>
              <a:rPr lang="en-US" dirty="0">
                <a:hlinkClick r:id="rId3" tooltip="Kitle imha silahları"/>
              </a:rPr>
              <a:t> </a:t>
            </a:r>
            <a:r>
              <a:rPr lang="en-US" dirty="0" err="1">
                <a:hlinkClick r:id="rId3" tooltip="Kitle imha silahları"/>
              </a:rPr>
              <a:t>imha</a:t>
            </a:r>
            <a:r>
              <a:rPr lang="en-US" dirty="0">
                <a:hlinkClick r:id="rId3" tooltip="Kitle imha silahları"/>
              </a:rPr>
              <a:t> </a:t>
            </a:r>
            <a:r>
              <a:rPr lang="en-US" dirty="0" err="1">
                <a:hlinkClick r:id="rId3" tooltip="Kitle imha silahları"/>
              </a:rPr>
              <a:t>silahları</a:t>
            </a:r>
            <a:r>
              <a:rPr lang="en-US" dirty="0"/>
              <a:t> </a:t>
            </a:r>
            <a:r>
              <a:rPr lang="en-US" dirty="0" err="1"/>
              <a:t>arayan</a:t>
            </a:r>
            <a:r>
              <a:rPr lang="en-US" dirty="0"/>
              <a:t> </a:t>
            </a:r>
            <a:r>
              <a:rPr lang="en-US" dirty="0" err="1"/>
              <a:t>grup</a:t>
            </a:r>
            <a:r>
              <a:rPr lang="en-US" dirty="0"/>
              <a:t> </a:t>
            </a:r>
            <a:r>
              <a:rPr lang="en-US" dirty="0" err="1"/>
              <a:t>hazırladığı</a:t>
            </a:r>
            <a:r>
              <a:rPr lang="en-US" dirty="0"/>
              <a:t> </a:t>
            </a:r>
            <a:r>
              <a:rPr lang="en-US" dirty="0" err="1"/>
              <a:t>raporda</a:t>
            </a:r>
            <a:r>
              <a:rPr lang="en-US" dirty="0"/>
              <a:t>, </a:t>
            </a:r>
            <a:r>
              <a:rPr lang="en-US" dirty="0">
                <a:hlinkClick r:id="rId4" tooltip="Amerika Birleşik Devletleri başkanı"/>
              </a:rPr>
              <a:t>ABD </a:t>
            </a:r>
            <a:r>
              <a:rPr lang="en-US" dirty="0" err="1">
                <a:hlinkClick r:id="rId4" tooltip="Amerika Birleşik Devletleri başkanı"/>
              </a:rPr>
              <a:t>Başkanı</a:t>
            </a:r>
            <a:r>
              <a:rPr lang="en-US" dirty="0"/>
              <a:t> </a:t>
            </a:r>
            <a:r>
              <a:rPr lang="en-US" dirty="0">
                <a:hlinkClick r:id="rId5" tooltip="George W. Bush"/>
              </a:rPr>
              <a:t>George W. Bush</a:t>
            </a:r>
            <a:r>
              <a:rPr lang="en-US" dirty="0"/>
              <a:t> </a:t>
            </a:r>
            <a:r>
              <a:rPr lang="en-US" dirty="0" err="1"/>
              <a:t>başta</a:t>
            </a:r>
            <a:r>
              <a:rPr lang="en-US" dirty="0"/>
              <a:t> </a:t>
            </a:r>
            <a:r>
              <a:rPr lang="en-US" dirty="0" err="1"/>
              <a:t>olmak</a:t>
            </a:r>
            <a:r>
              <a:rPr lang="en-US" dirty="0"/>
              <a:t> </a:t>
            </a:r>
            <a:r>
              <a:rPr lang="en-US" dirty="0" err="1"/>
              <a:t>üzere</a:t>
            </a:r>
            <a:r>
              <a:rPr lang="en-US" dirty="0"/>
              <a:t> ABD </a:t>
            </a:r>
            <a:r>
              <a:rPr lang="en-US" dirty="0" err="1"/>
              <a:t>hükûmeti</a:t>
            </a:r>
            <a:r>
              <a:rPr lang="en-US" dirty="0"/>
              <a:t> </a:t>
            </a:r>
            <a:r>
              <a:rPr lang="en-US" dirty="0" err="1"/>
              <a:t>tarafından</a:t>
            </a:r>
            <a:r>
              <a:rPr lang="en-US" dirty="0"/>
              <a:t> </a:t>
            </a:r>
            <a:r>
              <a:rPr lang="en-US" dirty="0" err="1"/>
              <a:t>iddia</a:t>
            </a:r>
            <a:r>
              <a:rPr lang="en-US" dirty="0"/>
              <a:t> </a:t>
            </a:r>
            <a:r>
              <a:rPr lang="en-US" dirty="0" err="1"/>
              <a:t>edilenin</a:t>
            </a:r>
            <a:r>
              <a:rPr lang="en-US" dirty="0"/>
              <a:t> </a:t>
            </a:r>
            <a:r>
              <a:rPr lang="en-US" dirty="0" err="1"/>
              <a:t>aksine</a:t>
            </a:r>
            <a:r>
              <a:rPr lang="en-US" dirty="0"/>
              <a:t> </a:t>
            </a:r>
            <a:r>
              <a:rPr lang="en-US" dirty="0" err="1"/>
              <a:t>Irak’da</a:t>
            </a:r>
            <a:r>
              <a:rPr lang="en-US" dirty="0"/>
              <a:t> </a:t>
            </a:r>
            <a:r>
              <a:rPr lang="en-US" dirty="0" err="1"/>
              <a:t>kitle</a:t>
            </a:r>
            <a:r>
              <a:rPr lang="en-US" dirty="0"/>
              <a:t> </a:t>
            </a:r>
            <a:r>
              <a:rPr lang="en-US" dirty="0" err="1"/>
              <a:t>imha</a:t>
            </a:r>
            <a:r>
              <a:rPr lang="en-US" dirty="0"/>
              <a:t> </a:t>
            </a:r>
            <a:r>
              <a:rPr lang="en-US" dirty="0" err="1"/>
              <a:t>silahı</a:t>
            </a:r>
            <a:r>
              <a:rPr lang="en-US" dirty="0"/>
              <a:t> </a:t>
            </a:r>
            <a:r>
              <a:rPr lang="en-US" dirty="0" err="1"/>
              <a:t>bulunmadığını</a:t>
            </a:r>
            <a:r>
              <a:rPr lang="en-US" dirty="0"/>
              <a:t> </a:t>
            </a:r>
            <a:r>
              <a:rPr lang="en-US" dirty="0" err="1"/>
              <a:t>açıklayacaktır</a:t>
            </a:r>
            <a:r>
              <a:rPr lang="en-US" dirty="0" smtClean="0"/>
              <a:t>.</a:t>
            </a:r>
            <a:endParaRPr lang="en-US" dirty="0"/>
          </a:p>
          <a:p>
            <a:pPr algn="just"/>
            <a:r>
              <a:rPr lang="en-US" dirty="0" err="1"/>
              <a:t>Irak’ın</a:t>
            </a:r>
            <a:r>
              <a:rPr lang="en-US" dirty="0"/>
              <a:t> 2003 </a:t>
            </a:r>
            <a:r>
              <a:rPr lang="en-US" dirty="0" err="1"/>
              <a:t>yılındaki</a:t>
            </a:r>
            <a:r>
              <a:rPr lang="en-US" dirty="0"/>
              <a:t> </a:t>
            </a:r>
            <a:r>
              <a:rPr lang="en-US" dirty="0" err="1"/>
              <a:t>işgalinden</a:t>
            </a:r>
            <a:r>
              <a:rPr lang="en-US" dirty="0"/>
              <a:t> </a:t>
            </a:r>
            <a:r>
              <a:rPr lang="en-US" dirty="0" err="1"/>
              <a:t>sonra</a:t>
            </a:r>
            <a:r>
              <a:rPr lang="en-US" dirty="0"/>
              <a:t> </a:t>
            </a:r>
            <a:r>
              <a:rPr lang="en-US" dirty="0" err="1"/>
              <a:t>oluşturulan</a:t>
            </a:r>
            <a:r>
              <a:rPr lang="en-US" dirty="0"/>
              <a:t> </a:t>
            </a:r>
            <a:r>
              <a:rPr lang="en-US" dirty="0" err="1"/>
              <a:t>ve</a:t>
            </a:r>
            <a:r>
              <a:rPr lang="en-US" dirty="0"/>
              <a:t> </a:t>
            </a:r>
            <a:r>
              <a:rPr lang="en-US" dirty="0" err="1"/>
              <a:t>bu</a:t>
            </a:r>
            <a:r>
              <a:rPr lang="en-US" dirty="0"/>
              <a:t> </a:t>
            </a:r>
            <a:r>
              <a:rPr lang="en-US" dirty="0" err="1"/>
              <a:t>ülkeye</a:t>
            </a:r>
            <a:r>
              <a:rPr lang="en-US" dirty="0"/>
              <a:t> </a:t>
            </a:r>
            <a:r>
              <a:rPr lang="en-US" dirty="0" err="1"/>
              <a:t>gönderilen</a:t>
            </a:r>
            <a:r>
              <a:rPr lang="en-US" dirty="0"/>
              <a:t> </a:t>
            </a:r>
            <a:r>
              <a:rPr lang="en-US" dirty="0" err="1"/>
              <a:t>grup</a:t>
            </a:r>
            <a:r>
              <a:rPr lang="en-US" dirty="0"/>
              <a:t> </a:t>
            </a:r>
            <a:r>
              <a:rPr lang="en-US" dirty="0" err="1"/>
              <a:t>işgal</a:t>
            </a:r>
            <a:r>
              <a:rPr lang="en-US" dirty="0"/>
              <a:t> </a:t>
            </a:r>
            <a:r>
              <a:rPr lang="en-US" dirty="0" err="1"/>
              <a:t>için</a:t>
            </a:r>
            <a:r>
              <a:rPr lang="en-US" dirty="0"/>
              <a:t> </a:t>
            </a:r>
            <a:r>
              <a:rPr lang="en-US" dirty="0" err="1"/>
              <a:t>en</a:t>
            </a:r>
            <a:r>
              <a:rPr lang="en-US" dirty="0"/>
              <a:t> </a:t>
            </a:r>
            <a:r>
              <a:rPr lang="en-US" dirty="0" err="1"/>
              <a:t>önemli</a:t>
            </a:r>
            <a:r>
              <a:rPr lang="en-US" dirty="0"/>
              <a:t> </a:t>
            </a:r>
            <a:r>
              <a:rPr lang="en-US" dirty="0" err="1"/>
              <a:t>gerekçelerden</a:t>
            </a:r>
            <a:r>
              <a:rPr lang="en-US" dirty="0"/>
              <a:t> </a:t>
            </a:r>
            <a:r>
              <a:rPr lang="en-US" dirty="0" err="1"/>
              <a:t>olan</a:t>
            </a:r>
            <a:r>
              <a:rPr lang="en-US" dirty="0"/>
              <a:t> </a:t>
            </a:r>
            <a:r>
              <a:rPr lang="en-US" dirty="0" err="1"/>
              <a:t>kitle</a:t>
            </a:r>
            <a:r>
              <a:rPr lang="en-US" dirty="0"/>
              <a:t> </a:t>
            </a:r>
            <a:r>
              <a:rPr lang="en-US" dirty="0" err="1"/>
              <a:t>imha</a:t>
            </a:r>
            <a:r>
              <a:rPr lang="en-US" dirty="0"/>
              <a:t> </a:t>
            </a:r>
            <a:r>
              <a:rPr lang="en-US" dirty="0" err="1"/>
              <a:t>silahlarını</a:t>
            </a:r>
            <a:r>
              <a:rPr lang="en-US" dirty="0"/>
              <a:t> </a:t>
            </a:r>
            <a:r>
              <a:rPr lang="en-US" dirty="0" err="1"/>
              <a:t>bulmak</a:t>
            </a:r>
            <a:r>
              <a:rPr lang="en-US" dirty="0"/>
              <a:t> </a:t>
            </a:r>
            <a:r>
              <a:rPr lang="en-US" dirty="0" err="1"/>
              <a:t>için</a:t>
            </a:r>
            <a:r>
              <a:rPr lang="en-US" dirty="0"/>
              <a:t> </a:t>
            </a:r>
            <a:r>
              <a:rPr lang="en-US" dirty="0" err="1"/>
              <a:t>çalışır</a:t>
            </a:r>
            <a:r>
              <a:rPr lang="en-US" dirty="0"/>
              <a:t>. </a:t>
            </a:r>
            <a:r>
              <a:rPr lang="en-US" dirty="0" err="1"/>
              <a:t>Grup</a:t>
            </a:r>
            <a:r>
              <a:rPr lang="en-US" dirty="0"/>
              <a:t> </a:t>
            </a:r>
            <a:r>
              <a:rPr lang="en-US" dirty="0">
                <a:hlinkClick r:id="rId6" tooltip="Pentagon"/>
              </a:rPr>
              <a:t>Pentagon</a:t>
            </a:r>
            <a:r>
              <a:rPr lang="en-US" dirty="0"/>
              <a:t> </a:t>
            </a:r>
            <a:r>
              <a:rPr lang="en-US" dirty="0" err="1"/>
              <a:t>ve</a:t>
            </a:r>
            <a:r>
              <a:rPr lang="en-US" dirty="0"/>
              <a:t> </a:t>
            </a:r>
            <a:r>
              <a:rPr lang="en-US" dirty="0">
                <a:hlinkClick r:id="rId7" tooltip="CIA"/>
              </a:rPr>
              <a:t>CIA</a:t>
            </a:r>
            <a:r>
              <a:rPr lang="en-US" dirty="0"/>
              <a:t> </a:t>
            </a:r>
            <a:r>
              <a:rPr lang="en-US" dirty="0" err="1"/>
              <a:t>tarafından</a:t>
            </a:r>
            <a:r>
              <a:rPr lang="en-US" dirty="0"/>
              <a:t> </a:t>
            </a:r>
            <a:r>
              <a:rPr lang="en-US" dirty="0" err="1"/>
              <a:t>bir</a:t>
            </a:r>
            <a:r>
              <a:rPr lang="en-US" dirty="0"/>
              <a:t> </a:t>
            </a:r>
            <a:r>
              <a:rPr lang="en-US" dirty="0" err="1"/>
              <a:t>araya</a:t>
            </a:r>
            <a:r>
              <a:rPr lang="en-US" dirty="0"/>
              <a:t> </a:t>
            </a:r>
            <a:r>
              <a:rPr lang="en-US" dirty="0" err="1"/>
              <a:t>getirilen</a:t>
            </a:r>
            <a:r>
              <a:rPr lang="en-US" dirty="0"/>
              <a:t> 1400 </a:t>
            </a:r>
            <a:r>
              <a:rPr lang="en-US" dirty="0" err="1"/>
              <a:t>üyeli</a:t>
            </a:r>
            <a:r>
              <a:rPr lang="en-US" dirty="0"/>
              <a:t> </a:t>
            </a:r>
            <a:r>
              <a:rPr lang="en-US" dirty="0" err="1"/>
              <a:t>uluslararası</a:t>
            </a:r>
            <a:r>
              <a:rPr lang="en-US" dirty="0"/>
              <a:t> </a:t>
            </a:r>
            <a:r>
              <a:rPr lang="en-US" dirty="0" err="1"/>
              <a:t>bir</a:t>
            </a:r>
            <a:r>
              <a:rPr lang="en-US" dirty="0"/>
              <a:t> </a:t>
            </a:r>
            <a:r>
              <a:rPr lang="en-US" dirty="0" err="1"/>
              <a:t>takımdır</a:t>
            </a:r>
            <a:r>
              <a:rPr lang="en-US" dirty="0"/>
              <a:t>.</a:t>
            </a:r>
          </a:p>
          <a:p>
            <a:pPr algn="just"/>
            <a:r>
              <a:rPr lang="en-US" dirty="0" smtClean="0"/>
              <a:t>ISG </a:t>
            </a:r>
            <a:r>
              <a:rPr lang="en-US" dirty="0" err="1"/>
              <a:t>bileşeninin</a:t>
            </a:r>
            <a:r>
              <a:rPr lang="en-US" dirty="0"/>
              <a:t> </a:t>
            </a:r>
            <a:r>
              <a:rPr lang="en-US" dirty="0" err="1"/>
              <a:t>çoğunu</a:t>
            </a:r>
            <a:r>
              <a:rPr lang="en-US" dirty="0"/>
              <a:t> ABD </a:t>
            </a:r>
            <a:r>
              <a:rPr lang="en-US" dirty="0" err="1"/>
              <a:t>vatandaşları</a:t>
            </a:r>
            <a:r>
              <a:rPr lang="en-US" dirty="0"/>
              <a:t> </a:t>
            </a:r>
            <a:r>
              <a:rPr lang="en-US" dirty="0" err="1"/>
              <a:t>oluştururken</a:t>
            </a:r>
            <a:r>
              <a:rPr lang="en-US" dirty="0"/>
              <a:t>, </a:t>
            </a:r>
            <a:r>
              <a:rPr lang="en-US" dirty="0" err="1"/>
              <a:t>grup</a:t>
            </a:r>
            <a:r>
              <a:rPr lang="en-US" dirty="0"/>
              <a:t> </a:t>
            </a:r>
            <a:r>
              <a:rPr lang="en-US" dirty="0" err="1"/>
              <a:t>içinde</a:t>
            </a:r>
            <a:r>
              <a:rPr lang="en-US" dirty="0"/>
              <a:t> </a:t>
            </a:r>
            <a:r>
              <a:rPr lang="en-US" dirty="0" err="1">
                <a:hlinkClick r:id="rId8" tooltip="İngilizler"/>
              </a:rPr>
              <a:t>İngiliz</a:t>
            </a:r>
            <a:r>
              <a:rPr lang="en-US" dirty="0"/>
              <a:t> </a:t>
            </a:r>
            <a:r>
              <a:rPr lang="en-US" dirty="0" err="1"/>
              <a:t>ve</a:t>
            </a:r>
            <a:r>
              <a:rPr lang="en-US" dirty="0"/>
              <a:t> </a:t>
            </a:r>
            <a:r>
              <a:rPr lang="en-US" dirty="0" err="1">
                <a:hlinkClick r:id="rId9" tooltip="Avustralya"/>
              </a:rPr>
              <a:t>Avustralyalılar</a:t>
            </a:r>
            <a:r>
              <a:rPr lang="en-US" dirty="0"/>
              <a:t> da </a:t>
            </a:r>
            <a:r>
              <a:rPr lang="en-US" dirty="0" err="1"/>
              <a:t>vardır</a:t>
            </a:r>
            <a:r>
              <a:rPr lang="en-US" dirty="0"/>
              <a:t>. Bu </a:t>
            </a:r>
            <a:r>
              <a:rPr lang="en-US" dirty="0" err="1"/>
              <a:t>kişiler</a:t>
            </a:r>
            <a:r>
              <a:rPr lang="en-US" dirty="0"/>
              <a:t> </a:t>
            </a:r>
            <a:r>
              <a:rPr lang="en-US" dirty="0" err="1"/>
              <a:t>arasında</a:t>
            </a:r>
            <a:r>
              <a:rPr lang="en-US" dirty="0"/>
              <a:t> </a:t>
            </a:r>
            <a:r>
              <a:rPr lang="en-US" dirty="0" err="1"/>
              <a:t>askeri</a:t>
            </a:r>
            <a:r>
              <a:rPr lang="en-US" dirty="0"/>
              <a:t> </a:t>
            </a:r>
            <a:r>
              <a:rPr lang="en-US" dirty="0" err="1"/>
              <a:t>ve</a:t>
            </a:r>
            <a:r>
              <a:rPr lang="en-US" dirty="0"/>
              <a:t> </a:t>
            </a:r>
            <a:r>
              <a:rPr lang="en-US" dirty="0" err="1"/>
              <a:t>sivil</a:t>
            </a:r>
            <a:r>
              <a:rPr lang="en-US" dirty="0"/>
              <a:t> </a:t>
            </a:r>
            <a:r>
              <a:rPr lang="en-US" dirty="0" err="1"/>
              <a:t>istihabaratçılar</a:t>
            </a:r>
            <a:r>
              <a:rPr lang="en-US" dirty="0"/>
              <a:t>, </a:t>
            </a:r>
            <a:r>
              <a:rPr lang="en-US" dirty="0" err="1"/>
              <a:t>kitle</a:t>
            </a:r>
            <a:r>
              <a:rPr lang="en-US" dirty="0"/>
              <a:t> </a:t>
            </a:r>
            <a:r>
              <a:rPr lang="en-US" dirty="0" err="1"/>
              <a:t>imha</a:t>
            </a:r>
            <a:r>
              <a:rPr lang="en-US" dirty="0"/>
              <a:t> </a:t>
            </a:r>
            <a:r>
              <a:rPr lang="en-US" dirty="0" err="1"/>
              <a:t>silah</a:t>
            </a:r>
            <a:r>
              <a:rPr lang="en-US" dirty="0"/>
              <a:t> </a:t>
            </a:r>
            <a:r>
              <a:rPr lang="en-US" dirty="0" err="1"/>
              <a:t>uzmanları</a:t>
            </a:r>
            <a:r>
              <a:rPr lang="en-US" dirty="0"/>
              <a:t>, </a:t>
            </a:r>
            <a:r>
              <a:rPr lang="en-US" dirty="0" err="1"/>
              <a:t>özel</a:t>
            </a:r>
            <a:r>
              <a:rPr lang="en-US" dirty="0"/>
              <a:t> </a:t>
            </a:r>
            <a:r>
              <a:rPr lang="en-US" dirty="0" err="1"/>
              <a:t>güvenlik</a:t>
            </a:r>
            <a:r>
              <a:rPr lang="en-US" dirty="0"/>
              <a:t> </a:t>
            </a:r>
            <a:r>
              <a:rPr lang="en-US" dirty="0" err="1"/>
              <a:t>şirket</a:t>
            </a:r>
            <a:r>
              <a:rPr lang="en-US" dirty="0"/>
              <a:t> </a:t>
            </a:r>
            <a:r>
              <a:rPr lang="en-US" dirty="0" err="1"/>
              <a:t>üyeleri</a:t>
            </a:r>
            <a:r>
              <a:rPr lang="en-US" dirty="0"/>
              <a:t> </a:t>
            </a:r>
            <a:r>
              <a:rPr lang="en-US" dirty="0" err="1"/>
              <a:t>vb</a:t>
            </a:r>
            <a:r>
              <a:rPr lang="en-US" dirty="0"/>
              <a:t> </a:t>
            </a:r>
            <a:r>
              <a:rPr lang="en-US" dirty="0" err="1"/>
              <a:t>bulunmaktaydı</a:t>
            </a:r>
            <a:r>
              <a:rPr lang="en-US" dirty="0"/>
              <a:t>. </a:t>
            </a:r>
            <a:r>
              <a:rPr lang="en-US" dirty="0" err="1">
                <a:hlinkClick r:id="rId10" tooltip="Körfez Savaşı"/>
              </a:rPr>
              <a:t>Körfez</a:t>
            </a:r>
            <a:r>
              <a:rPr lang="en-US" dirty="0">
                <a:hlinkClick r:id="rId10" tooltip="Körfez Savaşı"/>
              </a:rPr>
              <a:t> </a:t>
            </a:r>
            <a:r>
              <a:rPr lang="en-US" dirty="0" err="1">
                <a:hlinkClick r:id="rId10" tooltip="Körfez Savaşı"/>
              </a:rPr>
              <a:t>Savaşı</a:t>
            </a:r>
            <a:r>
              <a:rPr lang="en-US" dirty="0"/>
              <a:t> </a:t>
            </a:r>
            <a:r>
              <a:rPr lang="en-US" dirty="0" err="1"/>
              <a:t>sırasında</a:t>
            </a:r>
            <a:r>
              <a:rPr lang="en-US" dirty="0"/>
              <a:t> </a:t>
            </a:r>
            <a:r>
              <a:rPr lang="en-US" dirty="0" err="1"/>
              <a:t>silah</a:t>
            </a:r>
            <a:r>
              <a:rPr lang="en-US" dirty="0"/>
              <a:t> </a:t>
            </a:r>
            <a:r>
              <a:rPr lang="en-US" dirty="0" err="1"/>
              <a:t>denetçisi</a:t>
            </a:r>
            <a:r>
              <a:rPr lang="en-US" dirty="0"/>
              <a:t> </a:t>
            </a:r>
            <a:r>
              <a:rPr lang="en-US" dirty="0" err="1"/>
              <a:t>olan</a:t>
            </a:r>
            <a:r>
              <a:rPr lang="en-US" dirty="0"/>
              <a:t> </a:t>
            </a:r>
            <a:r>
              <a:rPr lang="en-US" dirty="0">
                <a:hlinkClick r:id="rId11" tooltip="David Kay (sayfa mevcut değil)"/>
              </a:rPr>
              <a:t>David Kay</a:t>
            </a:r>
            <a:r>
              <a:rPr lang="en-US" dirty="0"/>
              <a:t> </a:t>
            </a:r>
            <a:r>
              <a:rPr lang="en-US" dirty="0" err="1"/>
              <a:t>grubun</a:t>
            </a:r>
            <a:r>
              <a:rPr lang="en-US" dirty="0"/>
              <a:t> </a:t>
            </a:r>
            <a:r>
              <a:rPr lang="en-US" dirty="0" err="1"/>
              <a:t>başkanı</a:t>
            </a:r>
            <a:r>
              <a:rPr lang="en-US" dirty="0"/>
              <a:t> </a:t>
            </a:r>
            <a:r>
              <a:rPr lang="en-US" dirty="0" err="1"/>
              <a:t>olarak</a:t>
            </a:r>
            <a:r>
              <a:rPr lang="en-US" dirty="0"/>
              <a:t> </a:t>
            </a:r>
            <a:r>
              <a:rPr lang="en-US" dirty="0" err="1"/>
              <a:t>tayin</a:t>
            </a:r>
            <a:r>
              <a:rPr lang="en-US" dirty="0"/>
              <a:t> </a:t>
            </a:r>
            <a:r>
              <a:rPr lang="en-US" dirty="0" err="1"/>
              <a:t>edilmişti</a:t>
            </a:r>
            <a:r>
              <a:rPr lang="en-US" dirty="0"/>
              <a:t>. </a:t>
            </a:r>
            <a:r>
              <a:rPr lang="en-US" dirty="0" err="1"/>
              <a:t>Kay’in</a:t>
            </a:r>
            <a:r>
              <a:rPr lang="en-US" dirty="0"/>
              <a:t> </a:t>
            </a:r>
            <a:r>
              <a:rPr lang="en-US" dirty="0" err="1"/>
              <a:t>istifasından</a:t>
            </a:r>
            <a:r>
              <a:rPr lang="en-US" dirty="0"/>
              <a:t> </a:t>
            </a:r>
            <a:r>
              <a:rPr lang="en-US" dirty="0" err="1"/>
              <a:t>sonra</a:t>
            </a:r>
            <a:r>
              <a:rPr lang="en-US" dirty="0"/>
              <a:t> </a:t>
            </a:r>
            <a:r>
              <a:rPr lang="en-US" dirty="0" err="1"/>
              <a:t>göreve</a:t>
            </a:r>
            <a:r>
              <a:rPr lang="en-US" dirty="0"/>
              <a:t> </a:t>
            </a:r>
            <a:r>
              <a:rPr lang="en-US" dirty="0">
                <a:hlinkClick r:id="rId12" tooltip="Charles Duelfer (sayfa mevcut değil)"/>
              </a:rPr>
              <a:t>Charles </a:t>
            </a:r>
            <a:r>
              <a:rPr lang="en-US" dirty="0" err="1">
                <a:hlinkClick r:id="rId12" tooltip="Charles Duelfer (sayfa mevcut değil)"/>
              </a:rPr>
              <a:t>Duelfer</a:t>
            </a:r>
            <a:r>
              <a:rPr lang="en-US" dirty="0"/>
              <a:t> </a:t>
            </a:r>
            <a:r>
              <a:rPr lang="en-US" dirty="0" err="1"/>
              <a:t>gelecektir</a:t>
            </a:r>
            <a:r>
              <a:rPr lang="en-US" dirty="0"/>
              <a:t>. </a:t>
            </a:r>
            <a:r>
              <a:rPr lang="en-US" dirty="0" err="1"/>
              <a:t>Grup</a:t>
            </a:r>
            <a:r>
              <a:rPr lang="en-US" dirty="0"/>
              <a:t> </a:t>
            </a:r>
            <a:r>
              <a:rPr lang="en-US" dirty="0" err="1"/>
              <a:t>bileşenleri</a:t>
            </a:r>
            <a:r>
              <a:rPr lang="en-US" dirty="0"/>
              <a:t> </a:t>
            </a:r>
            <a:r>
              <a:rPr lang="en-US" dirty="0" err="1"/>
              <a:t>ve</a:t>
            </a:r>
            <a:r>
              <a:rPr lang="en-US" dirty="0"/>
              <a:t> </a:t>
            </a:r>
            <a:r>
              <a:rPr lang="en-US" dirty="0" err="1"/>
              <a:t>yapısı</a:t>
            </a:r>
            <a:r>
              <a:rPr lang="en-US" dirty="0"/>
              <a:t> </a:t>
            </a:r>
            <a:r>
              <a:rPr lang="en-US" dirty="0" err="1"/>
              <a:t>gereği</a:t>
            </a:r>
            <a:r>
              <a:rPr lang="en-US" dirty="0"/>
              <a:t> ABD </a:t>
            </a:r>
            <a:r>
              <a:rPr lang="en-US" dirty="0" err="1"/>
              <a:t>istihabaratıyla</a:t>
            </a:r>
            <a:r>
              <a:rPr lang="en-US" dirty="0"/>
              <a:t> </a:t>
            </a:r>
            <a:r>
              <a:rPr lang="en-US" dirty="0" err="1"/>
              <a:t>bilgi</a:t>
            </a:r>
            <a:r>
              <a:rPr lang="en-US" dirty="0"/>
              <a:t> </a:t>
            </a:r>
            <a:r>
              <a:rPr lang="en-US" dirty="0" err="1"/>
              <a:t>paylaşımı</a:t>
            </a:r>
            <a:r>
              <a:rPr lang="en-US" dirty="0"/>
              <a:t> </a:t>
            </a:r>
            <a:r>
              <a:rPr lang="en-US" dirty="0" err="1"/>
              <a:t>halindeydi</a:t>
            </a:r>
            <a:r>
              <a:rPr lang="en-US" dirty="0"/>
              <a:t>.</a:t>
            </a:r>
          </a:p>
          <a:p>
            <a:pPr algn="just"/>
            <a:r>
              <a:rPr lang="en-US" dirty="0" err="1"/>
              <a:t>Irak’da</a:t>
            </a:r>
            <a:r>
              <a:rPr lang="en-US" dirty="0"/>
              <a:t> </a:t>
            </a:r>
            <a:r>
              <a:rPr lang="en-US" dirty="0" err="1"/>
              <a:t>görev</a:t>
            </a:r>
            <a:r>
              <a:rPr lang="en-US" dirty="0"/>
              <a:t> </a:t>
            </a:r>
            <a:r>
              <a:rPr lang="en-US" dirty="0" err="1"/>
              <a:t>yapmaya</a:t>
            </a:r>
            <a:r>
              <a:rPr lang="en-US" dirty="0"/>
              <a:t> </a:t>
            </a:r>
            <a:r>
              <a:rPr lang="en-US" dirty="0" err="1"/>
              <a:t>başlayan</a:t>
            </a:r>
            <a:r>
              <a:rPr lang="en-US" dirty="0"/>
              <a:t> </a:t>
            </a:r>
            <a:r>
              <a:rPr lang="en-US" dirty="0" err="1"/>
              <a:t>grup</a:t>
            </a:r>
            <a:r>
              <a:rPr lang="en-US" dirty="0"/>
              <a:t> </a:t>
            </a:r>
            <a:r>
              <a:rPr lang="en-US" dirty="0" err="1">
                <a:hlinkClick r:id="rId13" tooltip="Birleşmiş Milletler"/>
              </a:rPr>
              <a:t>Birleşmiş</a:t>
            </a:r>
            <a:r>
              <a:rPr lang="en-US" dirty="0">
                <a:hlinkClick r:id="rId13" tooltip="Birleşmiş Milletler"/>
              </a:rPr>
              <a:t> </a:t>
            </a:r>
            <a:r>
              <a:rPr lang="en-US" dirty="0" err="1">
                <a:hlinkClick r:id="rId13" tooltip="Birleşmiş Milletler"/>
              </a:rPr>
              <a:t>Milletler</a:t>
            </a:r>
            <a:r>
              <a:rPr lang="en-US" dirty="0"/>
              <a:t> </a:t>
            </a:r>
            <a:r>
              <a:rPr lang="en-US" dirty="0" err="1"/>
              <a:t>silah</a:t>
            </a:r>
            <a:r>
              <a:rPr lang="en-US" dirty="0"/>
              <a:t> </a:t>
            </a:r>
            <a:r>
              <a:rPr lang="en-US" dirty="0" err="1"/>
              <a:t>denetçilerinden</a:t>
            </a:r>
            <a:r>
              <a:rPr lang="en-US" dirty="0"/>
              <a:t> </a:t>
            </a:r>
            <a:r>
              <a:rPr lang="en-US" dirty="0" err="1"/>
              <a:t>oluşan</a:t>
            </a:r>
            <a:r>
              <a:rPr lang="en-US" dirty="0"/>
              <a:t> </a:t>
            </a:r>
            <a:r>
              <a:rPr lang="en-US" dirty="0">
                <a:hlinkClick r:id="rId14" tooltip="Hans Blix"/>
              </a:rPr>
              <a:t>Hans Blix</a:t>
            </a:r>
            <a:r>
              <a:rPr lang="en-US" dirty="0"/>
              <a:t> </a:t>
            </a:r>
            <a:r>
              <a:rPr lang="en-US" dirty="0" err="1"/>
              <a:t>başkanlığındaki</a:t>
            </a:r>
            <a:r>
              <a:rPr lang="en-US" dirty="0"/>
              <a:t> </a:t>
            </a:r>
            <a:r>
              <a:rPr lang="en-US" dirty="0">
                <a:hlinkClick r:id="rId15" tooltip="UNMOVIC (sayfa mevcut değil)"/>
              </a:rPr>
              <a:t>UNMOVIC</a:t>
            </a:r>
            <a:r>
              <a:rPr lang="en-US" dirty="0"/>
              <a:t> </a:t>
            </a:r>
            <a:r>
              <a:rPr lang="en-US" dirty="0" err="1"/>
              <a:t>ve</a:t>
            </a:r>
            <a:r>
              <a:rPr lang="en-US" dirty="0"/>
              <a:t> </a:t>
            </a:r>
            <a:r>
              <a:rPr lang="en-US" dirty="0">
                <a:hlinkClick r:id="rId16" tooltip="Muhammed El Baradey"/>
              </a:rPr>
              <a:t>Muhammed El </a:t>
            </a:r>
            <a:r>
              <a:rPr lang="en-US" dirty="0" err="1">
                <a:hlinkClick r:id="rId16" tooltip="Muhammed El Baradey"/>
              </a:rPr>
              <a:t>Baradey</a:t>
            </a:r>
            <a:r>
              <a:rPr lang="en-US" dirty="0"/>
              <a:t> </a:t>
            </a:r>
            <a:r>
              <a:rPr lang="en-US" dirty="0" err="1"/>
              <a:t>başkanlığındaki</a:t>
            </a:r>
            <a:r>
              <a:rPr lang="en-US" dirty="0"/>
              <a:t> </a:t>
            </a:r>
            <a:r>
              <a:rPr lang="en-US" dirty="0" err="1">
                <a:hlinkClick r:id="rId17" tooltip="Uluslararası Atom Enerjisi Kurumu"/>
              </a:rPr>
              <a:t>Uluslararası</a:t>
            </a:r>
            <a:r>
              <a:rPr lang="en-US" dirty="0">
                <a:hlinkClick r:id="rId17" tooltip="Uluslararası Atom Enerjisi Kurumu"/>
              </a:rPr>
              <a:t> Atom </a:t>
            </a:r>
            <a:r>
              <a:rPr lang="en-US" dirty="0" err="1">
                <a:hlinkClick r:id="rId17" tooltip="Uluslararası Atom Enerjisi Kurumu"/>
              </a:rPr>
              <a:t>Enerjisi</a:t>
            </a:r>
            <a:r>
              <a:rPr lang="en-US" dirty="0">
                <a:hlinkClick r:id="rId17" tooltip="Uluslararası Atom Enerjisi Kurumu"/>
              </a:rPr>
              <a:t> </a:t>
            </a:r>
            <a:r>
              <a:rPr lang="en-US" dirty="0" err="1">
                <a:hlinkClick r:id="rId17" tooltip="Uluslararası Atom Enerjisi Kurumu"/>
              </a:rPr>
              <a:t>Kurumu</a:t>
            </a:r>
            <a:r>
              <a:rPr lang="en-US" dirty="0"/>
              <a:t> </a:t>
            </a:r>
            <a:r>
              <a:rPr lang="en-US" dirty="0" err="1"/>
              <a:t>görevlilerinden</a:t>
            </a:r>
            <a:r>
              <a:rPr lang="en-US" dirty="0"/>
              <a:t> </a:t>
            </a:r>
            <a:r>
              <a:rPr lang="en-US" dirty="0" err="1"/>
              <a:t>kitle</a:t>
            </a:r>
            <a:r>
              <a:rPr lang="en-US" dirty="0"/>
              <a:t> </a:t>
            </a:r>
            <a:r>
              <a:rPr lang="en-US" dirty="0" err="1"/>
              <a:t>imha</a:t>
            </a:r>
            <a:r>
              <a:rPr lang="en-US" dirty="0"/>
              <a:t> </a:t>
            </a:r>
            <a:r>
              <a:rPr lang="en-US" dirty="0" err="1"/>
              <a:t>silahı</a:t>
            </a:r>
            <a:r>
              <a:rPr lang="en-US" dirty="0"/>
              <a:t> </a:t>
            </a:r>
            <a:r>
              <a:rPr lang="en-US" dirty="0" err="1"/>
              <a:t>arama</a:t>
            </a:r>
            <a:r>
              <a:rPr lang="en-US" dirty="0"/>
              <a:t> </a:t>
            </a:r>
            <a:r>
              <a:rPr lang="en-US" dirty="0" err="1"/>
              <a:t>görevini</a:t>
            </a:r>
            <a:r>
              <a:rPr lang="en-US" dirty="0"/>
              <a:t> </a:t>
            </a:r>
            <a:r>
              <a:rPr lang="en-US" dirty="0" err="1"/>
              <a:t>devralır</a:t>
            </a:r>
            <a:r>
              <a:rPr lang="en-US" dirty="0"/>
              <a:t>.</a:t>
            </a:r>
          </a:p>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51</a:t>
            </a:fld>
            <a:endParaRPr lang="en-US" dirty="0"/>
          </a:p>
        </p:txBody>
      </p:sp>
    </p:spTree>
    <p:extLst>
      <p:ext uri="{BB962C8B-B14F-4D97-AF65-F5344CB8AC3E}">
        <p14:creationId xmlns:p14="http://schemas.microsoft.com/office/powerpoint/2010/main" val="27162688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DUELFER RAPORU</a:t>
            </a:r>
            <a:endParaRPr lang="en-US" dirty="0"/>
          </a:p>
        </p:txBody>
      </p:sp>
      <p:sp>
        <p:nvSpPr>
          <p:cNvPr id="3" name="Content Placeholder 2"/>
          <p:cNvSpPr>
            <a:spLocks noGrp="1"/>
          </p:cNvSpPr>
          <p:nvPr>
            <p:ph idx="1"/>
          </p:nvPr>
        </p:nvSpPr>
        <p:spPr>
          <a:xfrm>
            <a:off x="1371600" y="1411705"/>
            <a:ext cx="9601200" cy="4455695"/>
          </a:xfrm>
        </p:spPr>
        <p:txBody>
          <a:bodyPr>
            <a:normAutofit fontScale="77500" lnSpcReduction="20000"/>
          </a:bodyPr>
          <a:lstStyle/>
          <a:p>
            <a:r>
              <a:rPr lang="en-US" dirty="0" err="1"/>
              <a:t>Raporun</a:t>
            </a:r>
            <a:r>
              <a:rPr lang="en-US" dirty="0"/>
              <a:t> </a:t>
            </a:r>
            <a:r>
              <a:rPr lang="en-US" dirty="0" err="1" smtClean="0"/>
              <a:t>bulguları</a:t>
            </a:r>
            <a:endParaRPr lang="en-US" dirty="0"/>
          </a:p>
          <a:p>
            <a:r>
              <a:rPr lang="en-US" dirty="0"/>
              <a:t>30 </a:t>
            </a:r>
            <a:r>
              <a:rPr lang="en-US" dirty="0" err="1"/>
              <a:t>Eylül</a:t>
            </a:r>
            <a:r>
              <a:rPr lang="en-US" dirty="0"/>
              <a:t> 2004 </a:t>
            </a:r>
            <a:r>
              <a:rPr lang="en-US" dirty="0" err="1"/>
              <a:t>tarihinde</a:t>
            </a:r>
            <a:r>
              <a:rPr lang="en-US" dirty="0"/>
              <a:t> </a:t>
            </a:r>
            <a:r>
              <a:rPr lang="en-US" dirty="0" err="1"/>
              <a:t>ayınlanan</a:t>
            </a:r>
            <a:r>
              <a:rPr lang="en-US" dirty="0"/>
              <a:t> </a:t>
            </a:r>
            <a:r>
              <a:rPr lang="en-US" dirty="0" err="1"/>
              <a:t>raporda</a:t>
            </a:r>
            <a:r>
              <a:rPr lang="en-US" dirty="0"/>
              <a:t> </a:t>
            </a:r>
            <a:r>
              <a:rPr lang="en-US" dirty="0" err="1"/>
              <a:t>aşağıdaki</a:t>
            </a:r>
            <a:r>
              <a:rPr lang="en-US" dirty="0"/>
              <a:t> </a:t>
            </a:r>
            <a:r>
              <a:rPr lang="en-US" dirty="0" err="1"/>
              <a:t>bulgular</a:t>
            </a:r>
            <a:r>
              <a:rPr lang="en-US" dirty="0"/>
              <a:t> </a:t>
            </a:r>
            <a:r>
              <a:rPr lang="en-US" dirty="0" err="1"/>
              <a:t>kamuoyu</a:t>
            </a:r>
            <a:r>
              <a:rPr lang="en-US" dirty="0"/>
              <a:t> </a:t>
            </a:r>
            <a:r>
              <a:rPr lang="en-US" dirty="0" err="1"/>
              <a:t>ile</a:t>
            </a:r>
            <a:r>
              <a:rPr lang="en-US" dirty="0"/>
              <a:t> </a:t>
            </a:r>
            <a:r>
              <a:rPr lang="en-US" dirty="0" err="1"/>
              <a:t>paylaşılır</a:t>
            </a:r>
            <a:r>
              <a:rPr lang="en-US" dirty="0"/>
              <a:t>:</a:t>
            </a:r>
          </a:p>
          <a:p>
            <a:pPr lvl="1"/>
            <a:r>
              <a:rPr lang="en-US" dirty="0">
                <a:hlinkClick r:id="rId2" tooltip="Saddam Hüseyin"/>
              </a:rPr>
              <a:t>Saddam </a:t>
            </a:r>
            <a:r>
              <a:rPr lang="en-US" dirty="0" err="1">
                <a:hlinkClick r:id="rId2" tooltip="Saddam Hüseyin"/>
              </a:rPr>
              <a:t>Hüseyin</a:t>
            </a:r>
            <a:r>
              <a:rPr lang="en-US" dirty="0"/>
              <a:t> </a:t>
            </a:r>
            <a:r>
              <a:rPr lang="en-US" dirty="0" err="1"/>
              <a:t>Irak’daki</a:t>
            </a:r>
            <a:r>
              <a:rPr lang="en-US" dirty="0"/>
              <a:t> </a:t>
            </a:r>
            <a:r>
              <a:rPr lang="en-US" dirty="0" err="1"/>
              <a:t>rejimin</a:t>
            </a:r>
            <a:r>
              <a:rPr lang="en-US" dirty="0"/>
              <a:t> </a:t>
            </a:r>
            <a:r>
              <a:rPr lang="en-US" dirty="0" err="1"/>
              <a:t>stratejik</a:t>
            </a:r>
            <a:r>
              <a:rPr lang="en-US" dirty="0"/>
              <a:t> </a:t>
            </a:r>
            <a:r>
              <a:rPr lang="en-US" dirty="0" err="1"/>
              <a:t>karar</a:t>
            </a:r>
            <a:r>
              <a:rPr lang="en-US" dirty="0"/>
              <a:t> </a:t>
            </a:r>
            <a:r>
              <a:rPr lang="en-US" dirty="0" err="1"/>
              <a:t>almasında</a:t>
            </a:r>
            <a:r>
              <a:rPr lang="en-US" dirty="0"/>
              <a:t> </a:t>
            </a:r>
            <a:r>
              <a:rPr lang="en-US" dirty="0" err="1"/>
              <a:t>tüm</a:t>
            </a:r>
            <a:r>
              <a:rPr lang="en-US" dirty="0"/>
              <a:t> </a:t>
            </a:r>
            <a:r>
              <a:rPr lang="en-US" dirty="0" err="1"/>
              <a:t>kontrole</a:t>
            </a:r>
            <a:r>
              <a:rPr lang="en-US" dirty="0"/>
              <a:t> </a:t>
            </a:r>
            <a:r>
              <a:rPr lang="en-US" dirty="0" err="1"/>
              <a:t>sahiptir</a:t>
            </a:r>
            <a:r>
              <a:rPr lang="en-US" dirty="0"/>
              <a:t>.</a:t>
            </a:r>
          </a:p>
          <a:p>
            <a:pPr lvl="1"/>
            <a:r>
              <a:rPr lang="en-US" dirty="0" err="1"/>
              <a:t>Saddam’ın</a:t>
            </a:r>
            <a:r>
              <a:rPr lang="en-US" dirty="0"/>
              <a:t> 1991-2003 </a:t>
            </a:r>
            <a:r>
              <a:rPr lang="en-US" dirty="0" err="1"/>
              <a:t>yılları</a:t>
            </a:r>
            <a:r>
              <a:rPr lang="en-US" dirty="0"/>
              <a:t> </a:t>
            </a:r>
            <a:r>
              <a:rPr lang="en-US" dirty="0" err="1"/>
              <a:t>arasındaki</a:t>
            </a:r>
            <a:r>
              <a:rPr lang="en-US" dirty="0"/>
              <a:t> </a:t>
            </a:r>
            <a:r>
              <a:rPr lang="en-US" dirty="0" err="1"/>
              <a:t>asıl</a:t>
            </a:r>
            <a:r>
              <a:rPr lang="en-US" dirty="0"/>
              <a:t> </a:t>
            </a:r>
            <a:r>
              <a:rPr lang="en-US" dirty="0" err="1"/>
              <a:t>hedefi</a:t>
            </a:r>
            <a:r>
              <a:rPr lang="en-US" dirty="0"/>
              <a:t> </a:t>
            </a:r>
            <a:r>
              <a:rPr lang="en-US" dirty="0" err="1"/>
              <a:t>Irak’ın</a:t>
            </a:r>
            <a:r>
              <a:rPr lang="en-US" dirty="0"/>
              <a:t> </a:t>
            </a:r>
            <a:r>
              <a:rPr lang="en-US" dirty="0" err="1"/>
              <a:t>güvenliğinden</a:t>
            </a:r>
            <a:r>
              <a:rPr lang="en-US" dirty="0"/>
              <a:t> </a:t>
            </a:r>
            <a:r>
              <a:rPr lang="en-US" dirty="0" err="1"/>
              <a:t>taviz</a:t>
            </a:r>
            <a:r>
              <a:rPr lang="en-US" dirty="0"/>
              <a:t> </a:t>
            </a:r>
            <a:r>
              <a:rPr lang="en-US" dirty="0" err="1"/>
              <a:t>vermeden</a:t>
            </a:r>
            <a:r>
              <a:rPr lang="en-US" dirty="0"/>
              <a:t> </a:t>
            </a:r>
            <a:r>
              <a:rPr lang="en-US" dirty="0" err="1"/>
              <a:t>Birleşmiş</a:t>
            </a:r>
            <a:r>
              <a:rPr lang="en-US" dirty="0"/>
              <a:t> </a:t>
            </a:r>
            <a:r>
              <a:rPr lang="en-US" dirty="0" err="1"/>
              <a:t>Milletler</a:t>
            </a:r>
            <a:r>
              <a:rPr lang="en-US" dirty="0"/>
              <a:t> </a:t>
            </a:r>
            <a:r>
              <a:rPr lang="en-US" dirty="0" err="1"/>
              <a:t>ambargolarının</a:t>
            </a:r>
            <a:r>
              <a:rPr lang="en-US" dirty="0"/>
              <a:t> </a:t>
            </a:r>
            <a:r>
              <a:rPr lang="en-US" dirty="0" err="1"/>
              <a:t>kaldırılmasıdır</a:t>
            </a:r>
            <a:r>
              <a:rPr lang="en-US" dirty="0"/>
              <a:t>.</a:t>
            </a:r>
          </a:p>
          <a:p>
            <a:pPr lvl="1"/>
            <a:r>
              <a:rPr lang="en-US" dirty="0"/>
              <a:t>1996 </a:t>
            </a:r>
            <a:r>
              <a:rPr lang="en-US" dirty="0" err="1"/>
              <a:t>yılında</a:t>
            </a:r>
            <a:r>
              <a:rPr lang="en-US" dirty="0"/>
              <a:t> </a:t>
            </a:r>
            <a:r>
              <a:rPr lang="en-US" dirty="0" err="1"/>
              <a:t>başlatılan</a:t>
            </a:r>
            <a:r>
              <a:rPr lang="en-US" dirty="0"/>
              <a:t> </a:t>
            </a:r>
            <a:r>
              <a:rPr lang="en-US" dirty="0">
                <a:hlinkClick r:id="rId3" tooltip="Petrol-Gıda programı"/>
              </a:rPr>
              <a:t>Petrol-Gıda </a:t>
            </a:r>
            <a:r>
              <a:rPr lang="en-US" dirty="0" err="1">
                <a:hlinkClick r:id="rId3" tooltip="Petrol-Gıda programı"/>
              </a:rPr>
              <a:t>programı</a:t>
            </a:r>
            <a:r>
              <a:rPr lang="en-US" dirty="0"/>
              <a:t> </a:t>
            </a:r>
            <a:r>
              <a:rPr lang="en-US" dirty="0" err="1"/>
              <a:t>hayati</a:t>
            </a:r>
            <a:r>
              <a:rPr lang="en-US" dirty="0"/>
              <a:t> </a:t>
            </a:r>
            <a:r>
              <a:rPr lang="en-US" dirty="0" err="1"/>
              <a:t>önemdedir</a:t>
            </a:r>
            <a:r>
              <a:rPr lang="en-US" dirty="0"/>
              <a:t>.</a:t>
            </a:r>
          </a:p>
          <a:p>
            <a:pPr lvl="1"/>
            <a:r>
              <a:rPr lang="en-US" dirty="0"/>
              <a:t>2000-2001 </a:t>
            </a:r>
            <a:r>
              <a:rPr lang="en-US" dirty="0" err="1"/>
              <a:t>döneminde</a:t>
            </a:r>
            <a:r>
              <a:rPr lang="en-US" dirty="0"/>
              <a:t> Saddam </a:t>
            </a:r>
            <a:r>
              <a:rPr lang="en-US" dirty="0" err="1"/>
              <a:t>ambargonun</a:t>
            </a:r>
            <a:r>
              <a:rPr lang="en-US" dirty="0"/>
              <a:t> </a:t>
            </a:r>
            <a:r>
              <a:rPr lang="en-US" dirty="0" err="1"/>
              <a:t>delinmesine</a:t>
            </a:r>
            <a:r>
              <a:rPr lang="en-US" dirty="0"/>
              <a:t> </a:t>
            </a:r>
            <a:r>
              <a:rPr lang="en-US" dirty="0" err="1"/>
              <a:t>yönelik</a:t>
            </a:r>
            <a:r>
              <a:rPr lang="en-US" dirty="0"/>
              <a:t> </a:t>
            </a:r>
            <a:r>
              <a:rPr lang="en-US" dirty="0" err="1"/>
              <a:t>önemli</a:t>
            </a:r>
            <a:r>
              <a:rPr lang="en-US" dirty="0"/>
              <a:t> </a:t>
            </a:r>
            <a:r>
              <a:rPr lang="en-US" dirty="0" err="1"/>
              <a:t>adımlar</a:t>
            </a:r>
            <a:r>
              <a:rPr lang="en-US" dirty="0"/>
              <a:t> </a:t>
            </a:r>
            <a:r>
              <a:rPr lang="en-US" dirty="0" err="1"/>
              <a:t>atmıştı</a:t>
            </a:r>
            <a:r>
              <a:rPr lang="en-US" dirty="0"/>
              <a:t>.</a:t>
            </a:r>
          </a:p>
          <a:p>
            <a:pPr lvl="1"/>
            <a:r>
              <a:rPr lang="en-US" dirty="0"/>
              <a:t>1980’li </a:t>
            </a:r>
            <a:r>
              <a:rPr lang="en-US" dirty="0" err="1"/>
              <a:t>yıllarda</a:t>
            </a:r>
            <a:r>
              <a:rPr lang="en-US" dirty="0"/>
              <a:t> </a:t>
            </a:r>
            <a:r>
              <a:rPr lang="en-US" dirty="0" err="1"/>
              <a:t>yaşanan</a:t>
            </a:r>
            <a:r>
              <a:rPr lang="en-US" dirty="0"/>
              <a:t> </a:t>
            </a:r>
            <a:r>
              <a:rPr lang="en-US" dirty="0" err="1"/>
              <a:t>olaylar</a:t>
            </a:r>
            <a:r>
              <a:rPr lang="en-US" dirty="0"/>
              <a:t> </a:t>
            </a:r>
            <a:r>
              <a:rPr lang="en-US" dirty="0" err="1"/>
              <a:t>Saddam’ın</a:t>
            </a:r>
            <a:r>
              <a:rPr lang="en-US" dirty="0"/>
              <a:t> </a:t>
            </a:r>
            <a:r>
              <a:rPr lang="en-US" dirty="0" err="1"/>
              <a:t>kitle</a:t>
            </a:r>
            <a:r>
              <a:rPr lang="en-US" dirty="0"/>
              <a:t> </a:t>
            </a:r>
            <a:r>
              <a:rPr lang="en-US" dirty="0" err="1"/>
              <a:t>imha</a:t>
            </a:r>
            <a:r>
              <a:rPr lang="en-US" dirty="0"/>
              <a:t> </a:t>
            </a:r>
            <a:r>
              <a:rPr lang="en-US" dirty="0" err="1"/>
              <a:t>silahlarına</a:t>
            </a:r>
            <a:r>
              <a:rPr lang="en-US" dirty="0"/>
              <a:t> </a:t>
            </a:r>
            <a:r>
              <a:rPr lang="en-US" dirty="0" err="1"/>
              <a:t>önem</a:t>
            </a:r>
            <a:r>
              <a:rPr lang="en-US" dirty="0"/>
              <a:t> </a:t>
            </a:r>
            <a:r>
              <a:rPr lang="en-US" dirty="0" err="1"/>
              <a:t>vermesine</a:t>
            </a:r>
            <a:r>
              <a:rPr lang="en-US" dirty="0"/>
              <a:t> </a:t>
            </a:r>
            <a:r>
              <a:rPr lang="en-US" dirty="0" err="1"/>
              <a:t>yol</a:t>
            </a:r>
            <a:r>
              <a:rPr lang="en-US" dirty="0"/>
              <a:t> </a:t>
            </a:r>
            <a:r>
              <a:rPr lang="en-US" dirty="0" err="1"/>
              <a:t>açtı</a:t>
            </a:r>
            <a:r>
              <a:rPr lang="en-US" dirty="0"/>
              <a:t>.</a:t>
            </a:r>
          </a:p>
          <a:p>
            <a:pPr lvl="1" algn="just"/>
            <a:r>
              <a:rPr lang="en-US" dirty="0"/>
              <a:t>Saddam 1991 </a:t>
            </a:r>
            <a:r>
              <a:rPr lang="en-US" dirty="0" err="1"/>
              <a:t>yılında</a:t>
            </a:r>
            <a:r>
              <a:rPr lang="en-US" dirty="0"/>
              <a:t> </a:t>
            </a:r>
            <a:r>
              <a:rPr lang="en-US" dirty="0" err="1"/>
              <a:t>nükleer</a:t>
            </a:r>
            <a:r>
              <a:rPr lang="en-US" dirty="0"/>
              <a:t> </a:t>
            </a:r>
            <a:r>
              <a:rPr lang="en-US" dirty="0" err="1"/>
              <a:t>programına</a:t>
            </a:r>
            <a:r>
              <a:rPr lang="en-US" dirty="0"/>
              <a:t> son </a:t>
            </a:r>
            <a:r>
              <a:rPr lang="en-US" dirty="0" err="1"/>
              <a:t>verdi</a:t>
            </a:r>
            <a:r>
              <a:rPr lang="en-US" dirty="0"/>
              <a:t>. </a:t>
            </a:r>
            <a:r>
              <a:rPr lang="en-US" dirty="0" err="1"/>
              <a:t>Programın</a:t>
            </a:r>
            <a:r>
              <a:rPr lang="en-US" dirty="0"/>
              <a:t> </a:t>
            </a:r>
            <a:r>
              <a:rPr lang="en-US" dirty="0" err="1"/>
              <a:t>yeniden</a:t>
            </a:r>
            <a:r>
              <a:rPr lang="en-US" dirty="0"/>
              <a:t> </a:t>
            </a:r>
            <a:r>
              <a:rPr lang="en-US" dirty="0" err="1"/>
              <a:t>başlatıldığına</a:t>
            </a:r>
            <a:r>
              <a:rPr lang="en-US" dirty="0"/>
              <a:t> </a:t>
            </a:r>
            <a:r>
              <a:rPr lang="en-US" dirty="0" err="1"/>
              <a:t>dair</a:t>
            </a:r>
            <a:r>
              <a:rPr lang="en-US" dirty="0"/>
              <a:t> </a:t>
            </a:r>
            <a:r>
              <a:rPr lang="en-US" dirty="0" err="1"/>
              <a:t>hiçbir</a:t>
            </a:r>
            <a:r>
              <a:rPr lang="en-US" dirty="0"/>
              <a:t> </a:t>
            </a:r>
            <a:r>
              <a:rPr lang="en-US" dirty="0" err="1"/>
              <a:t>bulguya</a:t>
            </a:r>
            <a:r>
              <a:rPr lang="en-US" dirty="0"/>
              <a:t> </a:t>
            </a:r>
            <a:r>
              <a:rPr lang="en-US" dirty="0" err="1"/>
              <a:t>rastlanmamıştır</a:t>
            </a:r>
            <a:r>
              <a:rPr lang="en-US" dirty="0"/>
              <a:t>. 1991 </a:t>
            </a:r>
            <a:r>
              <a:rPr lang="en-US" dirty="0" err="1"/>
              <a:t>yılından</a:t>
            </a:r>
            <a:r>
              <a:rPr lang="en-US" dirty="0"/>
              <a:t> </a:t>
            </a:r>
            <a:r>
              <a:rPr lang="en-US" dirty="0" err="1"/>
              <a:t>sonra</a:t>
            </a:r>
            <a:r>
              <a:rPr lang="en-US" dirty="0"/>
              <a:t> </a:t>
            </a:r>
            <a:r>
              <a:rPr lang="en-US" dirty="0" err="1"/>
              <a:t>böyle</a:t>
            </a:r>
            <a:r>
              <a:rPr lang="en-US" dirty="0"/>
              <a:t> </a:t>
            </a:r>
            <a:r>
              <a:rPr lang="en-US" dirty="0" err="1"/>
              <a:t>bir</a:t>
            </a:r>
            <a:r>
              <a:rPr lang="en-US" dirty="0"/>
              <a:t> </a:t>
            </a:r>
            <a:r>
              <a:rPr lang="en-US" dirty="0" err="1"/>
              <a:t>programa</a:t>
            </a:r>
            <a:r>
              <a:rPr lang="en-US" dirty="0"/>
              <a:t> </a:t>
            </a:r>
            <a:r>
              <a:rPr lang="en-US" dirty="0" err="1"/>
              <a:t>yeniden</a:t>
            </a:r>
            <a:r>
              <a:rPr lang="en-US" dirty="0"/>
              <a:t> </a:t>
            </a:r>
            <a:r>
              <a:rPr lang="en-US" dirty="0" err="1"/>
              <a:t>başlanabilecek</a:t>
            </a:r>
            <a:r>
              <a:rPr lang="en-US" dirty="0"/>
              <a:t> </a:t>
            </a:r>
            <a:r>
              <a:rPr lang="en-US" dirty="0" err="1"/>
              <a:t>altyapı</a:t>
            </a:r>
            <a:r>
              <a:rPr lang="en-US" dirty="0"/>
              <a:t> </a:t>
            </a:r>
            <a:r>
              <a:rPr lang="en-US" dirty="0" err="1"/>
              <a:t>giderek</a:t>
            </a:r>
            <a:r>
              <a:rPr lang="en-US" dirty="0"/>
              <a:t> </a:t>
            </a:r>
            <a:r>
              <a:rPr lang="en-US" dirty="0" err="1"/>
              <a:t>azalmıştır</a:t>
            </a:r>
            <a:r>
              <a:rPr lang="en-US" dirty="0"/>
              <a:t>.</a:t>
            </a:r>
          </a:p>
          <a:p>
            <a:pPr lvl="1" algn="just"/>
            <a:r>
              <a:rPr lang="en-US" dirty="0" err="1"/>
              <a:t>Irak</a:t>
            </a:r>
            <a:r>
              <a:rPr lang="en-US" dirty="0"/>
              <a:t> 1991 </a:t>
            </a:r>
            <a:r>
              <a:rPr lang="en-US" dirty="0" err="1"/>
              <a:t>yılında</a:t>
            </a:r>
            <a:r>
              <a:rPr lang="en-US" dirty="0"/>
              <a:t> </a:t>
            </a:r>
            <a:r>
              <a:rPr lang="en-US" dirty="0" err="1"/>
              <a:t>kimyasal</a:t>
            </a:r>
            <a:r>
              <a:rPr lang="en-US" dirty="0"/>
              <a:t> </a:t>
            </a:r>
            <a:r>
              <a:rPr lang="en-US" dirty="0" err="1"/>
              <a:t>silahlarını</a:t>
            </a:r>
            <a:r>
              <a:rPr lang="en-US" dirty="0"/>
              <a:t> </a:t>
            </a:r>
            <a:r>
              <a:rPr lang="en-US" dirty="0" err="1"/>
              <a:t>toptan</a:t>
            </a:r>
            <a:r>
              <a:rPr lang="en-US" dirty="0"/>
              <a:t> </a:t>
            </a:r>
            <a:r>
              <a:rPr lang="en-US" dirty="0" err="1"/>
              <a:t>şekilde</a:t>
            </a:r>
            <a:r>
              <a:rPr lang="en-US" dirty="0"/>
              <a:t> </a:t>
            </a:r>
            <a:r>
              <a:rPr lang="en-US" dirty="0" err="1"/>
              <a:t>imha</a:t>
            </a:r>
            <a:r>
              <a:rPr lang="en-US" dirty="0"/>
              <a:t> </a:t>
            </a:r>
            <a:r>
              <a:rPr lang="en-US" dirty="0" err="1"/>
              <a:t>etmiş</a:t>
            </a:r>
            <a:r>
              <a:rPr lang="en-US" dirty="0"/>
              <a:t>, </a:t>
            </a:r>
            <a:r>
              <a:rPr lang="en-US" dirty="0" err="1"/>
              <a:t>elinde</a:t>
            </a:r>
            <a:r>
              <a:rPr lang="en-US" dirty="0"/>
              <a:t> </a:t>
            </a:r>
            <a:r>
              <a:rPr lang="en-US" dirty="0" err="1"/>
              <a:t>sadece</a:t>
            </a:r>
            <a:r>
              <a:rPr lang="en-US" dirty="0"/>
              <a:t> </a:t>
            </a:r>
            <a:r>
              <a:rPr lang="en-US" dirty="0" err="1"/>
              <a:t>atık</a:t>
            </a:r>
            <a:r>
              <a:rPr lang="en-US" dirty="0"/>
              <a:t> </a:t>
            </a:r>
            <a:r>
              <a:rPr lang="en-US" dirty="0" err="1"/>
              <a:t>durumda</a:t>
            </a:r>
            <a:r>
              <a:rPr lang="en-US" dirty="0"/>
              <a:t> </a:t>
            </a:r>
            <a:r>
              <a:rPr lang="en-US" dirty="0" err="1"/>
              <a:t>çok</a:t>
            </a:r>
            <a:r>
              <a:rPr lang="en-US" dirty="0"/>
              <a:t> </a:t>
            </a:r>
            <a:r>
              <a:rPr lang="en-US" dirty="0" err="1"/>
              <a:t>az</a:t>
            </a:r>
            <a:r>
              <a:rPr lang="en-US" dirty="0"/>
              <a:t> </a:t>
            </a:r>
            <a:r>
              <a:rPr lang="en-US" dirty="0" err="1"/>
              <a:t>miktar</a:t>
            </a:r>
            <a:r>
              <a:rPr lang="en-US" dirty="0"/>
              <a:t> </a:t>
            </a:r>
            <a:r>
              <a:rPr lang="en-US" dirty="0" err="1"/>
              <a:t>kimyasal</a:t>
            </a:r>
            <a:r>
              <a:rPr lang="en-US" dirty="0"/>
              <a:t> </a:t>
            </a:r>
            <a:r>
              <a:rPr lang="en-US" dirty="0" err="1"/>
              <a:t>kalmış</a:t>
            </a:r>
            <a:r>
              <a:rPr lang="en-US" dirty="0"/>
              <a:t> </a:t>
            </a:r>
            <a:r>
              <a:rPr lang="en-US" dirty="0" err="1"/>
              <a:t>ve</a:t>
            </a:r>
            <a:r>
              <a:rPr lang="en-US" dirty="0"/>
              <a:t> </a:t>
            </a:r>
            <a:r>
              <a:rPr lang="en-US" dirty="0" err="1"/>
              <a:t>bunlar</a:t>
            </a:r>
            <a:r>
              <a:rPr lang="en-US" dirty="0"/>
              <a:t> da ISG </a:t>
            </a:r>
            <a:r>
              <a:rPr lang="en-US" dirty="0" err="1"/>
              <a:t>tarafından</a:t>
            </a:r>
            <a:r>
              <a:rPr lang="en-US" dirty="0"/>
              <a:t> </a:t>
            </a:r>
            <a:r>
              <a:rPr lang="en-US" dirty="0" err="1"/>
              <a:t>bulunmuştur</a:t>
            </a:r>
            <a:r>
              <a:rPr lang="en-US" dirty="0"/>
              <a:t>.</a:t>
            </a:r>
          </a:p>
          <a:p>
            <a:pPr lvl="1" algn="just"/>
            <a:r>
              <a:rPr lang="en-US" dirty="0"/>
              <a:t>Saddam </a:t>
            </a:r>
            <a:r>
              <a:rPr lang="en-US" dirty="0" err="1"/>
              <a:t>biyolojik</a:t>
            </a:r>
            <a:r>
              <a:rPr lang="en-US" dirty="0"/>
              <a:t> </a:t>
            </a:r>
            <a:r>
              <a:rPr lang="en-US" dirty="0" err="1"/>
              <a:t>silah</a:t>
            </a:r>
            <a:r>
              <a:rPr lang="en-US" dirty="0"/>
              <a:t> </a:t>
            </a:r>
            <a:r>
              <a:rPr lang="en-US" dirty="0" err="1"/>
              <a:t>programını</a:t>
            </a:r>
            <a:r>
              <a:rPr lang="en-US" dirty="0"/>
              <a:t> 1995 </a:t>
            </a:r>
            <a:r>
              <a:rPr lang="en-US" dirty="0" err="1"/>
              <a:t>yılında</a:t>
            </a:r>
            <a:r>
              <a:rPr lang="en-US" dirty="0"/>
              <a:t> </a:t>
            </a:r>
            <a:r>
              <a:rPr lang="en-US" dirty="0" err="1"/>
              <a:t>sona</a:t>
            </a:r>
            <a:r>
              <a:rPr lang="en-US" dirty="0"/>
              <a:t> </a:t>
            </a:r>
            <a:r>
              <a:rPr lang="en-US" dirty="0" err="1"/>
              <a:t>erdirmiştir</a:t>
            </a:r>
            <a:r>
              <a:rPr lang="en-US" dirty="0"/>
              <a:t>. </a:t>
            </a:r>
            <a:r>
              <a:rPr lang="en-US" dirty="0" err="1"/>
              <a:t>Kısa</a:t>
            </a:r>
            <a:r>
              <a:rPr lang="en-US" dirty="0"/>
              <a:t> </a:t>
            </a:r>
            <a:r>
              <a:rPr lang="en-US" dirty="0" err="1"/>
              <a:t>bir</a:t>
            </a:r>
            <a:r>
              <a:rPr lang="en-US" dirty="0"/>
              <a:t> </a:t>
            </a:r>
            <a:r>
              <a:rPr lang="en-US" dirty="0" err="1"/>
              <a:t>sürede</a:t>
            </a:r>
            <a:r>
              <a:rPr lang="en-US" dirty="0"/>
              <a:t> </a:t>
            </a:r>
            <a:r>
              <a:rPr lang="en-US" dirty="0" err="1"/>
              <a:t>yeniden</a:t>
            </a:r>
            <a:r>
              <a:rPr lang="en-US" dirty="0"/>
              <a:t> </a:t>
            </a:r>
            <a:r>
              <a:rPr lang="en-US" dirty="0" err="1"/>
              <a:t>başlatılabilecek</a:t>
            </a:r>
            <a:r>
              <a:rPr lang="en-US" dirty="0"/>
              <a:t> </a:t>
            </a:r>
            <a:r>
              <a:rPr lang="en-US" dirty="0" err="1"/>
              <a:t>bir</a:t>
            </a:r>
            <a:r>
              <a:rPr lang="en-US" dirty="0"/>
              <a:t> program </a:t>
            </a:r>
            <a:r>
              <a:rPr lang="en-US" dirty="0" err="1"/>
              <a:t>olmasına</a:t>
            </a:r>
            <a:r>
              <a:rPr lang="en-US" dirty="0"/>
              <a:t> </a:t>
            </a:r>
            <a:r>
              <a:rPr lang="en-US" dirty="0" err="1"/>
              <a:t>rağmen</a:t>
            </a:r>
            <a:r>
              <a:rPr lang="en-US" dirty="0"/>
              <a:t> </a:t>
            </a:r>
            <a:r>
              <a:rPr lang="en-US" dirty="0" err="1"/>
              <a:t>buna</a:t>
            </a:r>
            <a:r>
              <a:rPr lang="en-US" dirty="0"/>
              <a:t> </a:t>
            </a:r>
            <a:r>
              <a:rPr lang="en-US" dirty="0" err="1"/>
              <a:t>dair</a:t>
            </a:r>
            <a:r>
              <a:rPr lang="en-US" dirty="0"/>
              <a:t> </a:t>
            </a:r>
            <a:r>
              <a:rPr lang="en-US" dirty="0" err="1"/>
              <a:t>bir</a:t>
            </a:r>
            <a:r>
              <a:rPr lang="en-US" dirty="0"/>
              <a:t> </a:t>
            </a:r>
            <a:r>
              <a:rPr lang="en-US" dirty="0" err="1"/>
              <a:t>kanıt</a:t>
            </a:r>
            <a:r>
              <a:rPr lang="en-US" dirty="0"/>
              <a:t> </a:t>
            </a:r>
            <a:r>
              <a:rPr lang="en-US" dirty="0" err="1"/>
              <a:t>ortada</a:t>
            </a:r>
            <a:r>
              <a:rPr lang="en-US" dirty="0"/>
              <a:t> </a:t>
            </a:r>
            <a:r>
              <a:rPr lang="en-US" dirty="0" err="1"/>
              <a:t>yoktur</a:t>
            </a:r>
            <a:r>
              <a:rPr lang="en-US" dirty="0"/>
              <a:t>.</a:t>
            </a:r>
          </a:p>
          <a:p>
            <a:pPr lvl="1" algn="just"/>
            <a:r>
              <a:rPr lang="en-US" dirty="0" err="1"/>
              <a:t>Saddam’ın</a:t>
            </a:r>
            <a:r>
              <a:rPr lang="en-US" dirty="0"/>
              <a:t> </a:t>
            </a:r>
            <a:r>
              <a:rPr lang="en-US" dirty="0" err="1"/>
              <a:t>ambargo</a:t>
            </a:r>
            <a:r>
              <a:rPr lang="en-US" dirty="0"/>
              <a:t> </a:t>
            </a:r>
            <a:r>
              <a:rPr lang="en-US" dirty="0" err="1"/>
              <a:t>kalktıktan</a:t>
            </a:r>
            <a:r>
              <a:rPr lang="en-US" dirty="0"/>
              <a:t> </a:t>
            </a:r>
            <a:r>
              <a:rPr lang="en-US" dirty="0" err="1"/>
              <a:t>ve</a:t>
            </a:r>
            <a:r>
              <a:rPr lang="en-US" dirty="0"/>
              <a:t> </a:t>
            </a:r>
            <a:r>
              <a:rPr lang="en-US" dirty="0" err="1"/>
              <a:t>Irak</a:t>
            </a:r>
            <a:r>
              <a:rPr lang="en-US" dirty="0"/>
              <a:t> </a:t>
            </a:r>
            <a:r>
              <a:rPr lang="en-US" dirty="0" err="1"/>
              <a:t>ekonomisi</a:t>
            </a:r>
            <a:r>
              <a:rPr lang="en-US" dirty="0"/>
              <a:t> </a:t>
            </a:r>
            <a:r>
              <a:rPr lang="en-US" dirty="0" err="1"/>
              <a:t>düzenli</a:t>
            </a:r>
            <a:r>
              <a:rPr lang="en-US" dirty="0"/>
              <a:t> hale </a:t>
            </a:r>
            <a:r>
              <a:rPr lang="en-US" dirty="0" err="1"/>
              <a:t>geldikten</a:t>
            </a:r>
            <a:r>
              <a:rPr lang="en-US" dirty="0"/>
              <a:t> </a:t>
            </a:r>
            <a:r>
              <a:rPr lang="en-US" dirty="0" err="1"/>
              <a:t>sonra</a:t>
            </a:r>
            <a:r>
              <a:rPr lang="en-US" dirty="0"/>
              <a:t> </a:t>
            </a:r>
            <a:r>
              <a:rPr lang="en-US" dirty="0" err="1"/>
              <a:t>nükleer</a:t>
            </a:r>
            <a:r>
              <a:rPr lang="en-US" dirty="0"/>
              <a:t> program </a:t>
            </a:r>
            <a:r>
              <a:rPr lang="en-US" dirty="0" err="1"/>
              <a:t>başlatmak</a:t>
            </a:r>
            <a:r>
              <a:rPr lang="en-US" dirty="0"/>
              <a:t> </a:t>
            </a:r>
            <a:r>
              <a:rPr lang="en-US" dirty="0" err="1"/>
              <a:t>isteyeceği</a:t>
            </a:r>
            <a:r>
              <a:rPr lang="en-US" dirty="0"/>
              <a:t> </a:t>
            </a:r>
            <a:r>
              <a:rPr lang="en-US" dirty="0" err="1"/>
              <a:t>düşünülmektedir</a:t>
            </a:r>
            <a:r>
              <a:rPr lang="en-US" dirty="0"/>
              <a:t>. </a:t>
            </a:r>
            <a:r>
              <a:rPr lang="en-US" dirty="0" err="1"/>
              <a:t>Ağırlık</a:t>
            </a:r>
            <a:r>
              <a:rPr lang="en-US" dirty="0"/>
              <a:t> </a:t>
            </a:r>
            <a:r>
              <a:rPr lang="en-US" dirty="0" err="1"/>
              <a:t>vereceği</a:t>
            </a:r>
            <a:r>
              <a:rPr lang="en-US" dirty="0"/>
              <a:t> </a:t>
            </a:r>
            <a:r>
              <a:rPr lang="en-US" dirty="0" err="1"/>
              <a:t>teknolojinin</a:t>
            </a:r>
            <a:r>
              <a:rPr lang="en-US" dirty="0"/>
              <a:t> </a:t>
            </a:r>
            <a:r>
              <a:rPr lang="en-US" dirty="0" err="1"/>
              <a:t>ise</a:t>
            </a:r>
            <a:r>
              <a:rPr lang="en-US" dirty="0"/>
              <a:t> </a:t>
            </a:r>
            <a:r>
              <a:rPr lang="en-US" dirty="0" err="1"/>
              <a:t>balistik</a:t>
            </a:r>
            <a:r>
              <a:rPr lang="en-US" dirty="0"/>
              <a:t> </a:t>
            </a:r>
            <a:r>
              <a:rPr lang="en-US" dirty="0" err="1"/>
              <a:t>füzeler</a:t>
            </a:r>
            <a:r>
              <a:rPr lang="en-US" dirty="0"/>
              <a:t> </a:t>
            </a:r>
            <a:r>
              <a:rPr lang="en-US" dirty="0" err="1"/>
              <a:t>ve</a:t>
            </a:r>
            <a:r>
              <a:rPr lang="en-US" dirty="0"/>
              <a:t> </a:t>
            </a:r>
            <a:r>
              <a:rPr lang="en-US" dirty="0" err="1"/>
              <a:t>kimyasal</a:t>
            </a:r>
            <a:r>
              <a:rPr lang="en-US" dirty="0"/>
              <a:t> </a:t>
            </a:r>
            <a:r>
              <a:rPr lang="en-US" dirty="0" err="1"/>
              <a:t>savaş</a:t>
            </a:r>
            <a:r>
              <a:rPr lang="en-US" dirty="0"/>
              <a:t> </a:t>
            </a:r>
            <a:r>
              <a:rPr lang="en-US" dirty="0" err="1"/>
              <a:t>olma</a:t>
            </a:r>
            <a:r>
              <a:rPr lang="en-US" dirty="0"/>
              <a:t> </a:t>
            </a:r>
            <a:r>
              <a:rPr lang="en-US" dirty="0" err="1"/>
              <a:t>ihtimali</a:t>
            </a:r>
            <a:r>
              <a:rPr lang="en-US" dirty="0"/>
              <a:t> </a:t>
            </a:r>
            <a:r>
              <a:rPr lang="en-US" dirty="0" err="1"/>
              <a:t>yüksektir</a:t>
            </a:r>
            <a:r>
              <a:rPr lang="en-US" dirty="0"/>
              <a:t>.</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52</a:t>
            </a:fld>
            <a:endParaRPr lang="en-US" dirty="0"/>
          </a:p>
        </p:txBody>
      </p:sp>
    </p:spTree>
    <p:extLst>
      <p:ext uri="{BB962C8B-B14F-4D97-AF65-F5344CB8AC3E}">
        <p14:creationId xmlns:p14="http://schemas.microsoft.com/office/powerpoint/2010/main" val="30286477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DUELFER </a:t>
            </a:r>
            <a:r>
              <a:rPr lang="tr-TR" dirty="0" smtClean="0"/>
              <a:t>RAPORU- DEĞERLENDİRME</a:t>
            </a:r>
            <a:endParaRPr lang="en-US" dirty="0"/>
          </a:p>
        </p:txBody>
      </p:sp>
      <p:sp>
        <p:nvSpPr>
          <p:cNvPr id="3" name="Content Placeholder 2"/>
          <p:cNvSpPr>
            <a:spLocks noGrp="1"/>
          </p:cNvSpPr>
          <p:nvPr>
            <p:ph idx="1"/>
          </p:nvPr>
        </p:nvSpPr>
        <p:spPr/>
        <p:txBody>
          <a:bodyPr/>
          <a:lstStyle/>
          <a:p>
            <a:pPr algn="just"/>
            <a:r>
              <a:rPr lang="en-US" dirty="0" err="1" smtClean="0"/>
              <a:t>Grubun</a:t>
            </a:r>
            <a:r>
              <a:rPr lang="en-US" dirty="0" smtClean="0"/>
              <a:t> </a:t>
            </a:r>
            <a:r>
              <a:rPr lang="en-US" dirty="0" err="1"/>
              <a:t>atanmış</a:t>
            </a:r>
            <a:r>
              <a:rPr lang="en-US" dirty="0"/>
              <a:t> </a:t>
            </a:r>
            <a:r>
              <a:rPr lang="en-US" dirty="0" err="1"/>
              <a:t>başkanı</a:t>
            </a:r>
            <a:r>
              <a:rPr lang="en-US" dirty="0"/>
              <a:t> </a:t>
            </a:r>
            <a:r>
              <a:rPr lang="en-US" dirty="0" err="1"/>
              <a:t>konumunda</a:t>
            </a:r>
            <a:r>
              <a:rPr lang="en-US" dirty="0"/>
              <a:t> </a:t>
            </a:r>
            <a:r>
              <a:rPr lang="en-US" dirty="0" err="1"/>
              <a:t>olan</a:t>
            </a:r>
            <a:r>
              <a:rPr lang="en-US" dirty="0"/>
              <a:t> David Kay </a:t>
            </a:r>
            <a:r>
              <a:rPr lang="en-US" dirty="0" err="1"/>
              <a:t>yapılan</a:t>
            </a:r>
            <a:r>
              <a:rPr lang="en-US" dirty="0"/>
              <a:t> </a:t>
            </a:r>
            <a:r>
              <a:rPr lang="en-US" dirty="0" err="1"/>
              <a:t>araştırmalar</a:t>
            </a:r>
            <a:r>
              <a:rPr lang="en-US" dirty="0"/>
              <a:t> </a:t>
            </a:r>
            <a:r>
              <a:rPr lang="en-US" dirty="0" err="1"/>
              <a:t>sırasında</a:t>
            </a:r>
            <a:r>
              <a:rPr lang="en-US" dirty="0"/>
              <a:t> </a:t>
            </a:r>
            <a:r>
              <a:rPr lang="en-US" dirty="0" err="1"/>
              <a:t>savaştan</a:t>
            </a:r>
            <a:r>
              <a:rPr lang="en-US" dirty="0"/>
              <a:t> </a:t>
            </a:r>
            <a:r>
              <a:rPr lang="en-US" dirty="0" err="1"/>
              <a:t>önceki</a:t>
            </a:r>
            <a:r>
              <a:rPr lang="en-US" dirty="0"/>
              <a:t> </a:t>
            </a:r>
            <a:r>
              <a:rPr lang="en-US" dirty="0" err="1"/>
              <a:t>Irak'taki</a:t>
            </a:r>
            <a:r>
              <a:rPr lang="en-US" dirty="0"/>
              <a:t> </a:t>
            </a:r>
            <a:r>
              <a:rPr lang="en-US" dirty="0" err="1"/>
              <a:t>kitle</a:t>
            </a:r>
            <a:r>
              <a:rPr lang="en-US" dirty="0"/>
              <a:t> </a:t>
            </a:r>
            <a:r>
              <a:rPr lang="en-US" dirty="0" err="1"/>
              <a:t>imha</a:t>
            </a:r>
            <a:r>
              <a:rPr lang="en-US" dirty="0"/>
              <a:t> </a:t>
            </a:r>
            <a:r>
              <a:rPr lang="en-US" dirty="0" err="1"/>
              <a:t>silahlarına</a:t>
            </a:r>
            <a:r>
              <a:rPr lang="en-US" dirty="0"/>
              <a:t> </a:t>
            </a:r>
            <a:r>
              <a:rPr lang="en-US" dirty="0" err="1"/>
              <a:t>dair</a:t>
            </a:r>
            <a:r>
              <a:rPr lang="en-US" dirty="0"/>
              <a:t> </a:t>
            </a:r>
            <a:r>
              <a:rPr lang="en-US" dirty="0" err="1"/>
              <a:t>neredeyse</a:t>
            </a:r>
            <a:r>
              <a:rPr lang="en-US" dirty="0"/>
              <a:t> </a:t>
            </a:r>
            <a:r>
              <a:rPr lang="en-US" dirty="0" err="1"/>
              <a:t>tüm</a:t>
            </a:r>
            <a:r>
              <a:rPr lang="en-US" dirty="0"/>
              <a:t> </a:t>
            </a:r>
            <a:r>
              <a:rPr lang="en-US" dirty="0" err="1"/>
              <a:t>istihbaratın</a:t>
            </a:r>
            <a:r>
              <a:rPr lang="en-US" dirty="0"/>
              <a:t> </a:t>
            </a:r>
            <a:r>
              <a:rPr lang="en-US" dirty="0" err="1"/>
              <a:t>yanlış</a:t>
            </a:r>
            <a:r>
              <a:rPr lang="en-US" dirty="0"/>
              <a:t> </a:t>
            </a:r>
            <a:r>
              <a:rPr lang="en-US" dirty="0" err="1"/>
              <a:t>olduğunu</a:t>
            </a:r>
            <a:r>
              <a:rPr lang="en-US" dirty="0"/>
              <a:t> </a:t>
            </a:r>
            <a:r>
              <a:rPr lang="en-US" dirty="0" err="1"/>
              <a:t>görerek</a:t>
            </a:r>
            <a:r>
              <a:rPr lang="en-US" dirty="0"/>
              <a:t> </a:t>
            </a:r>
            <a:r>
              <a:rPr lang="en-US" dirty="0" err="1"/>
              <a:t>istifa</a:t>
            </a:r>
            <a:r>
              <a:rPr lang="en-US" dirty="0"/>
              <a:t> </a:t>
            </a:r>
            <a:r>
              <a:rPr lang="en-US" dirty="0" err="1"/>
              <a:t>edecektir</a:t>
            </a:r>
            <a:r>
              <a:rPr lang="en-US" dirty="0"/>
              <a:t>. </a:t>
            </a:r>
            <a:endParaRPr lang="tr-TR" dirty="0" smtClean="0"/>
          </a:p>
          <a:p>
            <a:pPr algn="just"/>
            <a:r>
              <a:rPr lang="en-US" dirty="0" smtClean="0"/>
              <a:t>CIA </a:t>
            </a:r>
            <a:r>
              <a:rPr lang="en-US" dirty="0" err="1"/>
              <a:t>Başkanı</a:t>
            </a:r>
            <a:r>
              <a:rPr lang="en-US" dirty="0"/>
              <a:t> </a:t>
            </a:r>
            <a:r>
              <a:rPr lang="en-US" dirty="0">
                <a:hlinkClick r:id="rId2" tooltip="George Tenet"/>
              </a:rPr>
              <a:t>George Tenet</a:t>
            </a:r>
            <a:r>
              <a:rPr lang="en-US" dirty="0"/>
              <a:t>, </a:t>
            </a:r>
            <a:r>
              <a:rPr lang="en-US" dirty="0" err="1"/>
              <a:t>kendisini</a:t>
            </a:r>
            <a:r>
              <a:rPr lang="en-US" dirty="0"/>
              <a:t> </a:t>
            </a:r>
            <a:r>
              <a:rPr lang="en-US" dirty="0" err="1"/>
              <a:t>uyarmasına</a:t>
            </a:r>
            <a:r>
              <a:rPr lang="en-US" dirty="0"/>
              <a:t> </a:t>
            </a:r>
            <a:r>
              <a:rPr lang="en-US" dirty="0" err="1"/>
              <a:t>rağmen</a:t>
            </a:r>
            <a:r>
              <a:rPr lang="en-US" dirty="0"/>
              <a:t> </a:t>
            </a:r>
            <a:r>
              <a:rPr lang="en-US" dirty="0" err="1"/>
              <a:t>istifa</a:t>
            </a:r>
            <a:r>
              <a:rPr lang="en-US" dirty="0"/>
              <a:t> </a:t>
            </a:r>
            <a:r>
              <a:rPr lang="en-US" dirty="0" err="1"/>
              <a:t>yaşanacaktır</a:t>
            </a:r>
            <a:r>
              <a:rPr lang="en-US" dirty="0" smtClean="0"/>
              <a:t>.</a:t>
            </a:r>
            <a:r>
              <a:rPr lang="en-US" dirty="0"/>
              <a:t> </a:t>
            </a:r>
            <a:endParaRPr lang="tr-TR" dirty="0" smtClean="0"/>
          </a:p>
          <a:p>
            <a:pPr algn="just"/>
            <a:r>
              <a:rPr lang="en-US" dirty="0" err="1" smtClean="0"/>
              <a:t>Kurum</a:t>
            </a:r>
            <a:r>
              <a:rPr lang="en-US" dirty="0" smtClean="0"/>
              <a:t> </a:t>
            </a:r>
            <a:r>
              <a:rPr lang="en-US" dirty="0" err="1"/>
              <a:t>özellikle</a:t>
            </a:r>
            <a:r>
              <a:rPr lang="en-US" dirty="0"/>
              <a:t> Pentagon </a:t>
            </a:r>
            <a:r>
              <a:rPr lang="en-US" dirty="0" err="1"/>
              <a:t>ve</a:t>
            </a:r>
            <a:r>
              <a:rPr lang="en-US" dirty="0"/>
              <a:t> CIA </a:t>
            </a:r>
            <a:r>
              <a:rPr lang="en-US" dirty="0" err="1"/>
              <a:t>tarafından</a:t>
            </a:r>
            <a:r>
              <a:rPr lang="en-US" dirty="0"/>
              <a:t> </a:t>
            </a:r>
            <a:r>
              <a:rPr lang="en-US" dirty="0" err="1"/>
              <a:t>bir</a:t>
            </a:r>
            <a:r>
              <a:rPr lang="en-US" dirty="0"/>
              <a:t> </a:t>
            </a:r>
            <a:r>
              <a:rPr lang="en-US" dirty="0" err="1"/>
              <a:t>araya</a:t>
            </a:r>
            <a:r>
              <a:rPr lang="en-US" dirty="0"/>
              <a:t> </a:t>
            </a:r>
            <a:r>
              <a:rPr lang="en-US" dirty="0" err="1"/>
              <a:t>getirilmiş</a:t>
            </a:r>
            <a:r>
              <a:rPr lang="en-US" dirty="0"/>
              <a:t> </a:t>
            </a:r>
            <a:r>
              <a:rPr lang="en-US" dirty="0" err="1"/>
              <a:t>olmasına</a:t>
            </a:r>
            <a:r>
              <a:rPr lang="en-US" dirty="0"/>
              <a:t> </a:t>
            </a:r>
            <a:r>
              <a:rPr lang="en-US" dirty="0" err="1"/>
              <a:t>rağmen</a:t>
            </a:r>
            <a:r>
              <a:rPr lang="en-US" dirty="0"/>
              <a:t> </a:t>
            </a:r>
            <a:r>
              <a:rPr lang="en-US" dirty="0" err="1"/>
              <a:t>bu</a:t>
            </a:r>
            <a:r>
              <a:rPr lang="en-US" dirty="0"/>
              <a:t> </a:t>
            </a:r>
            <a:r>
              <a:rPr lang="en-US" dirty="0" err="1"/>
              <a:t>kurumların</a:t>
            </a:r>
            <a:r>
              <a:rPr lang="en-US" dirty="0"/>
              <a:t> </a:t>
            </a:r>
            <a:r>
              <a:rPr lang="en-US" dirty="0" err="1"/>
              <a:t>istemediği</a:t>
            </a:r>
            <a:r>
              <a:rPr lang="en-US" dirty="0"/>
              <a:t> </a:t>
            </a:r>
            <a:r>
              <a:rPr lang="en-US" dirty="0" err="1"/>
              <a:t>şekilde</a:t>
            </a:r>
            <a:r>
              <a:rPr lang="en-US" dirty="0"/>
              <a:t> </a:t>
            </a:r>
            <a:r>
              <a:rPr lang="en-US" dirty="0" err="1"/>
              <a:t>bir</a:t>
            </a:r>
            <a:r>
              <a:rPr lang="en-US" dirty="0"/>
              <a:t> </a:t>
            </a:r>
            <a:r>
              <a:rPr lang="en-US" dirty="0" err="1"/>
              <a:t>rapor</a:t>
            </a:r>
            <a:r>
              <a:rPr lang="en-US" dirty="0"/>
              <a:t> </a:t>
            </a:r>
            <a:r>
              <a:rPr lang="en-US" dirty="0" err="1"/>
              <a:t>kaleme</a:t>
            </a:r>
            <a:r>
              <a:rPr lang="en-US" dirty="0"/>
              <a:t> </a:t>
            </a:r>
            <a:r>
              <a:rPr lang="en-US" dirty="0" err="1"/>
              <a:t>almıştır</a:t>
            </a:r>
            <a:r>
              <a:rPr lang="en-US" dirty="0"/>
              <a:t>. </a:t>
            </a:r>
            <a:endParaRPr lang="tr-TR" dirty="0" smtClean="0"/>
          </a:p>
          <a:p>
            <a:pPr algn="just"/>
            <a:r>
              <a:rPr lang="en-US" dirty="0" err="1" smtClean="0"/>
              <a:t>Irak'a</a:t>
            </a:r>
            <a:r>
              <a:rPr lang="en-US" dirty="0" smtClean="0"/>
              <a:t> </a:t>
            </a:r>
            <a:r>
              <a:rPr lang="en-US" dirty="0" err="1"/>
              <a:t>saldırmak</a:t>
            </a:r>
            <a:r>
              <a:rPr lang="en-US" dirty="0"/>
              <a:t> </a:t>
            </a:r>
            <a:r>
              <a:rPr lang="en-US" dirty="0" err="1"/>
              <a:t>için</a:t>
            </a:r>
            <a:r>
              <a:rPr lang="en-US" dirty="0"/>
              <a:t> </a:t>
            </a:r>
            <a:r>
              <a:rPr lang="en-US" dirty="0" err="1"/>
              <a:t>kitle</a:t>
            </a:r>
            <a:r>
              <a:rPr lang="en-US" dirty="0"/>
              <a:t> </a:t>
            </a:r>
            <a:r>
              <a:rPr lang="en-US" dirty="0" err="1"/>
              <a:t>imha</a:t>
            </a:r>
            <a:r>
              <a:rPr lang="en-US" dirty="0"/>
              <a:t> </a:t>
            </a:r>
            <a:r>
              <a:rPr lang="en-US" dirty="0" err="1"/>
              <a:t>silahlarının</a:t>
            </a:r>
            <a:r>
              <a:rPr lang="en-US" dirty="0"/>
              <a:t> </a:t>
            </a:r>
            <a:r>
              <a:rPr lang="en-US" dirty="0" err="1"/>
              <a:t>varlığını</a:t>
            </a:r>
            <a:r>
              <a:rPr lang="en-US" dirty="0"/>
              <a:t> </a:t>
            </a:r>
            <a:r>
              <a:rPr lang="en-US" dirty="0" err="1"/>
              <a:t>bahane</a:t>
            </a:r>
            <a:r>
              <a:rPr lang="en-US" dirty="0"/>
              <a:t> </a:t>
            </a:r>
            <a:r>
              <a:rPr lang="en-US" dirty="0" err="1"/>
              <a:t>eden</a:t>
            </a:r>
            <a:r>
              <a:rPr lang="en-US" dirty="0"/>
              <a:t> </a:t>
            </a:r>
            <a:r>
              <a:rPr lang="en-US" dirty="0" err="1"/>
              <a:t>başta</a:t>
            </a:r>
            <a:r>
              <a:rPr lang="en-US" dirty="0"/>
              <a:t> ABD </a:t>
            </a:r>
            <a:r>
              <a:rPr lang="en-US" dirty="0" err="1"/>
              <a:t>Başkanı</a:t>
            </a:r>
            <a:r>
              <a:rPr lang="en-US" dirty="0"/>
              <a:t> Bush </a:t>
            </a:r>
            <a:r>
              <a:rPr lang="en-US" dirty="0" err="1"/>
              <a:t>ve</a:t>
            </a:r>
            <a:r>
              <a:rPr lang="en-US" dirty="0"/>
              <a:t> </a:t>
            </a:r>
            <a:r>
              <a:rPr lang="en-US" dirty="0" err="1">
                <a:hlinkClick r:id="rId3" tooltip="Birleşik Krallık"/>
              </a:rPr>
              <a:t>Birleşik</a:t>
            </a:r>
            <a:r>
              <a:rPr lang="en-US" dirty="0">
                <a:hlinkClick r:id="rId3" tooltip="Birleşik Krallık"/>
              </a:rPr>
              <a:t> </a:t>
            </a:r>
            <a:r>
              <a:rPr lang="en-US" dirty="0" err="1">
                <a:hlinkClick r:id="rId3" tooltip="Birleşik Krallık"/>
              </a:rPr>
              <a:t>Krallık</a:t>
            </a:r>
            <a:r>
              <a:rPr lang="en-US" dirty="0"/>
              <a:t> </a:t>
            </a:r>
            <a:r>
              <a:rPr lang="en-US" dirty="0" err="1"/>
              <a:t>Başbakanı</a:t>
            </a:r>
            <a:r>
              <a:rPr lang="en-US" dirty="0"/>
              <a:t> </a:t>
            </a:r>
            <a:r>
              <a:rPr lang="en-US" dirty="0">
                <a:hlinkClick r:id="rId4" tooltip="Tony Blair"/>
              </a:rPr>
              <a:t>Tony Blair</a:t>
            </a:r>
            <a:r>
              <a:rPr lang="en-US" dirty="0"/>
              <a:t> </a:t>
            </a:r>
            <a:r>
              <a:rPr lang="en-US" dirty="0" err="1"/>
              <a:t>olmak</a:t>
            </a:r>
            <a:r>
              <a:rPr lang="en-US" dirty="0"/>
              <a:t> </a:t>
            </a:r>
            <a:r>
              <a:rPr lang="en-US" dirty="0" err="1"/>
              <a:t>üzere</a:t>
            </a:r>
            <a:r>
              <a:rPr lang="en-US" dirty="0"/>
              <a:t> </a:t>
            </a:r>
            <a:r>
              <a:rPr lang="en-US" dirty="0" err="1"/>
              <a:t>liderler</a:t>
            </a:r>
            <a:r>
              <a:rPr lang="en-US" dirty="0"/>
              <a:t> </a:t>
            </a:r>
            <a:r>
              <a:rPr lang="en-US" dirty="0" err="1"/>
              <a:t>raporun</a:t>
            </a:r>
            <a:r>
              <a:rPr lang="en-US" dirty="0"/>
              <a:t> </a:t>
            </a:r>
            <a:r>
              <a:rPr lang="en-US" dirty="0" err="1"/>
              <a:t>ardından</a:t>
            </a:r>
            <a:r>
              <a:rPr lang="en-US" dirty="0"/>
              <a:t> </a:t>
            </a:r>
            <a:r>
              <a:rPr lang="en-US" dirty="0" err="1"/>
              <a:t>kamuoyuna</a:t>
            </a:r>
            <a:r>
              <a:rPr lang="en-US" dirty="0"/>
              <a:t> </a:t>
            </a:r>
            <a:r>
              <a:rPr lang="en-US" dirty="0" err="1"/>
              <a:t>yaptıkları</a:t>
            </a:r>
            <a:r>
              <a:rPr lang="en-US" dirty="0"/>
              <a:t> </a:t>
            </a:r>
            <a:r>
              <a:rPr lang="en-US" dirty="0" err="1"/>
              <a:t>açıklamalarda</a:t>
            </a:r>
            <a:r>
              <a:rPr lang="en-US" dirty="0"/>
              <a:t> </a:t>
            </a:r>
            <a:r>
              <a:rPr lang="en-US" dirty="0" err="1"/>
              <a:t>kitle</a:t>
            </a:r>
            <a:r>
              <a:rPr lang="en-US" dirty="0"/>
              <a:t> </a:t>
            </a:r>
            <a:r>
              <a:rPr lang="en-US" dirty="0" err="1"/>
              <a:t>imha</a:t>
            </a:r>
            <a:r>
              <a:rPr lang="en-US" dirty="0"/>
              <a:t> </a:t>
            </a:r>
            <a:r>
              <a:rPr lang="en-US" dirty="0" err="1"/>
              <a:t>silahları</a:t>
            </a:r>
            <a:r>
              <a:rPr lang="en-US" dirty="0"/>
              <a:t> </a:t>
            </a:r>
            <a:r>
              <a:rPr lang="en-US" dirty="0" err="1"/>
              <a:t>olmasa</a:t>
            </a:r>
            <a:r>
              <a:rPr lang="en-US" dirty="0"/>
              <a:t> da Saddam </a:t>
            </a:r>
            <a:r>
              <a:rPr lang="en-US" dirty="0" err="1"/>
              <a:t>Hüseyin</a:t>
            </a:r>
            <a:r>
              <a:rPr lang="en-US" dirty="0"/>
              <a:t> </a:t>
            </a:r>
            <a:r>
              <a:rPr lang="en-US" dirty="0" err="1"/>
              <a:t>rejiminin</a:t>
            </a:r>
            <a:r>
              <a:rPr lang="en-US" dirty="0"/>
              <a:t> </a:t>
            </a:r>
            <a:r>
              <a:rPr lang="en-US" dirty="0" err="1"/>
              <a:t>devrilmesinin</a:t>
            </a:r>
            <a:r>
              <a:rPr lang="en-US" dirty="0"/>
              <a:t> </a:t>
            </a:r>
            <a:r>
              <a:rPr lang="en-US" dirty="0" err="1"/>
              <a:t>olumlu</a:t>
            </a:r>
            <a:r>
              <a:rPr lang="en-US" dirty="0"/>
              <a:t> </a:t>
            </a:r>
            <a:r>
              <a:rPr lang="en-US" dirty="0" err="1"/>
              <a:t>bir</a:t>
            </a:r>
            <a:r>
              <a:rPr lang="en-US" dirty="0"/>
              <a:t> </a:t>
            </a:r>
            <a:r>
              <a:rPr lang="en-US" dirty="0" err="1"/>
              <a:t>gelişme</a:t>
            </a:r>
            <a:r>
              <a:rPr lang="en-US" dirty="0"/>
              <a:t> </a:t>
            </a:r>
            <a:r>
              <a:rPr lang="en-US" dirty="0" err="1"/>
              <a:t>olduğunu</a:t>
            </a:r>
            <a:r>
              <a:rPr lang="en-US" dirty="0"/>
              <a:t> </a:t>
            </a:r>
            <a:r>
              <a:rPr lang="en-US" dirty="0" err="1"/>
              <a:t>iddia</a:t>
            </a:r>
            <a:r>
              <a:rPr lang="en-US" dirty="0"/>
              <a:t> </a:t>
            </a:r>
            <a:r>
              <a:rPr lang="en-US" dirty="0" err="1" smtClean="0"/>
              <a:t>edeceklerdir</a:t>
            </a:r>
            <a:r>
              <a:rPr lang="en-US" dirty="0" smtClean="0"/>
              <a:t>.</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53</a:t>
            </a:fld>
            <a:endParaRPr lang="en-US" dirty="0"/>
          </a:p>
        </p:txBody>
      </p:sp>
    </p:spTree>
    <p:extLst>
      <p:ext uri="{BB962C8B-B14F-4D97-AF65-F5344CB8AC3E}">
        <p14:creationId xmlns:p14="http://schemas.microsoft.com/office/powerpoint/2010/main" val="11590239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611" y="47002"/>
            <a:ext cx="9601200" cy="1072497"/>
          </a:xfrm>
        </p:spPr>
        <p:txBody>
          <a:bodyPr/>
          <a:lstStyle/>
          <a:p>
            <a:r>
              <a:rPr lang="tr-TR" dirty="0" smtClean="0"/>
              <a:t>İNGİLİZ SOLU ÜZERİNE SON SÖZ</a:t>
            </a:r>
            <a:endParaRPr lang="en-US" dirty="0"/>
          </a:p>
        </p:txBody>
      </p:sp>
      <p:sp>
        <p:nvSpPr>
          <p:cNvPr id="3" name="Content Placeholder 2"/>
          <p:cNvSpPr>
            <a:spLocks noGrp="1"/>
          </p:cNvSpPr>
          <p:nvPr>
            <p:ph idx="1"/>
          </p:nvPr>
        </p:nvSpPr>
        <p:spPr>
          <a:xfrm>
            <a:off x="1371600" y="769121"/>
            <a:ext cx="9601200" cy="5098279"/>
          </a:xfrm>
        </p:spPr>
        <p:txBody>
          <a:bodyPr>
            <a:normAutofit/>
          </a:bodyPr>
          <a:lstStyle/>
          <a:p>
            <a:endParaRPr lang="tr-TR" dirty="0" smtClean="0"/>
          </a:p>
          <a:p>
            <a:r>
              <a:rPr lang="en-US" dirty="0" err="1" smtClean="0"/>
              <a:t>Solculuk</a:t>
            </a:r>
            <a:r>
              <a:rPr lang="en-US" dirty="0" smtClean="0"/>
              <a:t> </a:t>
            </a:r>
            <a:r>
              <a:rPr lang="en-US" dirty="0" err="1"/>
              <a:t>nedir</a:t>
            </a:r>
            <a:r>
              <a:rPr lang="en-US" dirty="0"/>
              <a:t>?</a:t>
            </a:r>
          </a:p>
          <a:p>
            <a:r>
              <a:rPr lang="en-US" dirty="0" err="1"/>
              <a:t>Kime</a:t>
            </a:r>
            <a:r>
              <a:rPr lang="en-US" dirty="0"/>
              <a:t> </a:t>
            </a:r>
            <a:r>
              <a:rPr lang="en-US" dirty="0" err="1"/>
              <a:t>solcu</a:t>
            </a:r>
            <a:r>
              <a:rPr lang="en-US" dirty="0"/>
              <a:t> </a:t>
            </a:r>
            <a:r>
              <a:rPr lang="en-US" dirty="0" err="1"/>
              <a:t>denir</a:t>
            </a:r>
            <a:r>
              <a:rPr lang="en-US" dirty="0"/>
              <a:t>?</a:t>
            </a:r>
          </a:p>
          <a:p>
            <a:endParaRPr lang="tr-TR" dirty="0" smtClean="0"/>
          </a:p>
          <a:p>
            <a:r>
              <a:rPr lang="tr-TR" dirty="0" smtClean="0"/>
              <a:t>Bir görüşe göre </a:t>
            </a:r>
            <a:r>
              <a:rPr lang="en-US" dirty="0" err="1" smtClean="0"/>
              <a:t>solculuğun</a:t>
            </a:r>
            <a:r>
              <a:rPr lang="en-US" dirty="0" smtClean="0"/>
              <a:t> </a:t>
            </a:r>
            <a:r>
              <a:rPr lang="en-US" dirty="0" err="1"/>
              <a:t>öncelikli</a:t>
            </a:r>
            <a:r>
              <a:rPr lang="en-US" dirty="0"/>
              <a:t> </a:t>
            </a:r>
            <a:r>
              <a:rPr lang="en-US" dirty="0" err="1"/>
              <a:t>iki</a:t>
            </a:r>
            <a:r>
              <a:rPr lang="en-US" dirty="0"/>
              <a:t> </a:t>
            </a:r>
            <a:r>
              <a:rPr lang="en-US" dirty="0" err="1"/>
              <a:t>ilkesi</a:t>
            </a:r>
            <a:r>
              <a:rPr lang="en-US" dirty="0"/>
              <a:t> </a:t>
            </a:r>
            <a:r>
              <a:rPr lang="en-US" dirty="0" err="1"/>
              <a:t>vardır</a:t>
            </a:r>
            <a:r>
              <a:rPr lang="en-US" dirty="0"/>
              <a:t>.</a:t>
            </a:r>
          </a:p>
          <a:p>
            <a:pPr lvl="1"/>
            <a:r>
              <a:rPr lang="en-US" dirty="0" err="1"/>
              <a:t>Bunlardan</a:t>
            </a:r>
            <a:r>
              <a:rPr lang="en-US" dirty="0"/>
              <a:t> </a:t>
            </a:r>
            <a:r>
              <a:rPr lang="en-US" dirty="0" err="1"/>
              <a:t>biri</a:t>
            </a:r>
            <a:r>
              <a:rPr lang="en-US" dirty="0"/>
              <a:t> </a:t>
            </a:r>
            <a:r>
              <a:rPr lang="en-US" dirty="0" err="1">
                <a:hlinkClick r:id="rId2"/>
              </a:rPr>
              <a:t>kapitalizm</a:t>
            </a:r>
            <a:r>
              <a:rPr lang="en-US" dirty="0" err="1"/>
              <a:t>e</a:t>
            </a:r>
            <a:r>
              <a:rPr lang="en-US" dirty="0"/>
              <a:t> </a:t>
            </a:r>
            <a:r>
              <a:rPr lang="en-US" dirty="0" err="1"/>
              <a:t>karşı</a:t>
            </a:r>
            <a:r>
              <a:rPr lang="en-US" dirty="0"/>
              <a:t> </a:t>
            </a:r>
            <a:r>
              <a:rPr lang="en-US" dirty="0" err="1"/>
              <a:t>olmaktır</a:t>
            </a:r>
            <a:r>
              <a:rPr lang="en-US" dirty="0"/>
              <a:t>.</a:t>
            </a:r>
          </a:p>
          <a:p>
            <a:pPr lvl="1"/>
            <a:r>
              <a:rPr lang="en-US" dirty="0" err="1"/>
              <a:t>Diğeri</a:t>
            </a:r>
            <a:r>
              <a:rPr lang="en-US" dirty="0"/>
              <a:t> </a:t>
            </a:r>
            <a:r>
              <a:rPr lang="en-US" dirty="0" err="1">
                <a:hlinkClick r:id="rId3"/>
              </a:rPr>
              <a:t>emperyalizm</a:t>
            </a:r>
            <a:r>
              <a:rPr lang="en-US" dirty="0" err="1"/>
              <a:t>e</a:t>
            </a:r>
            <a:r>
              <a:rPr lang="en-US" dirty="0"/>
              <a:t> </a:t>
            </a:r>
            <a:r>
              <a:rPr lang="en-US" dirty="0" err="1"/>
              <a:t>karşı</a:t>
            </a:r>
            <a:r>
              <a:rPr lang="en-US" dirty="0"/>
              <a:t> </a:t>
            </a:r>
            <a:r>
              <a:rPr lang="en-US" dirty="0" err="1"/>
              <a:t>olmaktır</a:t>
            </a:r>
            <a:r>
              <a:rPr lang="en-US" dirty="0" smtClean="0"/>
              <a:t>.</a:t>
            </a:r>
            <a:endParaRPr lang="tr-TR" dirty="0" smtClean="0"/>
          </a:p>
          <a:p>
            <a:pPr marL="530352" lvl="1" indent="0">
              <a:buNone/>
            </a:pPr>
            <a:endParaRPr lang="tr-TR" dirty="0" smtClean="0"/>
          </a:p>
          <a:p>
            <a:pPr lvl="1"/>
            <a:r>
              <a:rPr lang="tr-TR" dirty="0" smtClean="0"/>
              <a:t>İngilterede sol oluşum olarak hayat bulan İşçi Partisi </a:t>
            </a:r>
          </a:p>
          <a:p>
            <a:pPr lvl="1"/>
            <a:r>
              <a:rPr lang="en-US" b="1" u="sng" dirty="0" err="1" smtClean="0">
                <a:solidFill>
                  <a:srgbClr val="FF0000"/>
                </a:solidFill>
              </a:rPr>
              <a:t>emperyalizmle</a:t>
            </a:r>
            <a:r>
              <a:rPr lang="en-US" b="1" u="sng" dirty="0" smtClean="0">
                <a:solidFill>
                  <a:srgbClr val="FF0000"/>
                </a:solidFill>
              </a:rPr>
              <a:t> </a:t>
            </a:r>
            <a:r>
              <a:rPr lang="en-US" b="1" u="sng" dirty="0" err="1">
                <a:solidFill>
                  <a:srgbClr val="FF0000"/>
                </a:solidFill>
              </a:rPr>
              <a:t>evli</a:t>
            </a:r>
            <a:r>
              <a:rPr lang="en-US" b="1" u="sng" dirty="0">
                <a:solidFill>
                  <a:srgbClr val="FF0000"/>
                </a:solidFill>
              </a:rPr>
              <a:t>, </a:t>
            </a:r>
            <a:endParaRPr lang="tr-TR" b="1" u="sng" dirty="0" smtClean="0">
              <a:solidFill>
                <a:srgbClr val="FF0000"/>
              </a:solidFill>
            </a:endParaRPr>
          </a:p>
          <a:p>
            <a:pPr lvl="1"/>
            <a:r>
              <a:rPr lang="en-US" b="1" u="sng" dirty="0" err="1" smtClean="0">
                <a:solidFill>
                  <a:srgbClr val="FF0000"/>
                </a:solidFill>
              </a:rPr>
              <a:t>kapitalizmle</a:t>
            </a:r>
            <a:r>
              <a:rPr lang="en-US" b="1" u="sng" dirty="0" smtClean="0">
                <a:solidFill>
                  <a:srgbClr val="FF0000"/>
                </a:solidFill>
              </a:rPr>
              <a:t> </a:t>
            </a:r>
            <a:r>
              <a:rPr lang="en-US" b="1" u="sng" dirty="0" err="1">
                <a:solidFill>
                  <a:srgbClr val="FF0000"/>
                </a:solidFill>
              </a:rPr>
              <a:t>sevgili</a:t>
            </a:r>
            <a:r>
              <a:rPr lang="en-US" b="1" u="sng" dirty="0">
                <a:solidFill>
                  <a:srgbClr val="FF0000"/>
                </a:solidFill>
              </a:rPr>
              <a:t>!</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54</a:t>
            </a:fld>
            <a:endParaRPr lang="en-US" dirty="0"/>
          </a:p>
        </p:txBody>
      </p:sp>
    </p:spTree>
    <p:extLst>
      <p:ext uri="{BB962C8B-B14F-4D97-AF65-F5344CB8AC3E}">
        <p14:creationId xmlns:p14="http://schemas.microsoft.com/office/powerpoint/2010/main" val="1773085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KAYNAKÇA</a:t>
            </a:r>
            <a:br>
              <a:rPr lang="tr-TR" dirty="0" smtClean="0"/>
            </a:b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55</a:t>
            </a:fld>
            <a:endParaRPr lang="en-US" dirty="0"/>
          </a:p>
        </p:txBody>
      </p:sp>
    </p:spTree>
    <p:extLst>
      <p:ext uri="{BB962C8B-B14F-4D97-AF65-F5344CB8AC3E}">
        <p14:creationId xmlns:p14="http://schemas.microsoft.com/office/powerpoint/2010/main" val="14022960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tr-TR" dirty="0" smtClean="0"/>
          </a:p>
          <a:p>
            <a:endParaRPr lang="en-US" dirty="0"/>
          </a:p>
        </p:txBody>
      </p:sp>
      <p:sp>
        <p:nvSpPr>
          <p:cNvPr id="9" name="Rectangle 8"/>
          <p:cNvSpPr/>
          <p:nvPr/>
        </p:nvSpPr>
        <p:spPr>
          <a:xfrm>
            <a:off x="1955235" y="2286000"/>
            <a:ext cx="7517501" cy="3416320"/>
          </a:xfrm>
          <a:prstGeom prst="rect">
            <a:avLst/>
          </a:prstGeom>
        </p:spPr>
        <p:txBody>
          <a:bodyPr wrap="square">
            <a:spAutoFit/>
          </a:bodyPr>
          <a:lstStyle/>
          <a:p>
            <a:pPr marL="285750" indent="-285750">
              <a:buFont typeface="Arial" panose="020B0604020202020204" pitchFamily="34" charset="0"/>
              <a:buChar char="•"/>
            </a:pPr>
            <a:r>
              <a:rPr lang="en-US" dirty="0">
                <a:hlinkClick r:id="rId2"/>
              </a:rPr>
              <a:t>https://www.indyturk.com/node/402501/t%C3%BCrki%CC%87yeden-sesler/afrikada-i%CC%87ngiliz-talan%C4%B1</a:t>
            </a:r>
            <a:endParaRPr lang="tr-TR" dirty="0"/>
          </a:p>
          <a:p>
            <a:endParaRPr lang="tr-TR" dirty="0"/>
          </a:p>
          <a:p>
            <a:pPr marL="285750" indent="-285750">
              <a:buFont typeface="Arial" panose="020B0604020202020204" pitchFamily="34" charset="0"/>
              <a:buChar char="•"/>
            </a:pPr>
            <a:r>
              <a:rPr lang="tr-TR" b="1" dirty="0">
                <a:solidFill>
                  <a:srgbClr val="FF0000"/>
                </a:solidFill>
                <a:hlinkClick r:id="rId3"/>
              </a:rPr>
              <a:t>https://www.aa.com.tr/tr/analiz/kuresel-britanya-nin-afganistan-ile-sinavi/2352281</a:t>
            </a:r>
            <a:endParaRPr lang="tr-TR" b="1" dirty="0">
              <a:solidFill>
                <a:srgbClr val="FF0000"/>
              </a:solidFill>
            </a:endParaRPr>
          </a:p>
          <a:p>
            <a:endParaRPr lang="tr-TR" b="1" dirty="0">
              <a:solidFill>
                <a:srgbClr val="FF0000"/>
              </a:solidFill>
            </a:endParaRPr>
          </a:p>
          <a:p>
            <a:pPr marL="285750" indent="-285750">
              <a:buFont typeface="Arial" panose="020B0604020202020204" pitchFamily="34" charset="0"/>
              <a:buChar char="•"/>
            </a:pPr>
            <a:r>
              <a:rPr lang="tr-TR" b="1" dirty="0">
                <a:solidFill>
                  <a:srgbClr val="FF0000"/>
                </a:solidFill>
                <a:hlinkClick r:id="rId4"/>
              </a:rPr>
              <a:t>https://www.evrensel.net/haber/121454/ingiltere-nin-kanli-parmagi</a:t>
            </a:r>
            <a:endParaRPr lang="tr-TR" b="1" dirty="0">
              <a:solidFill>
                <a:srgbClr val="FF0000"/>
              </a:solidFill>
            </a:endParaRPr>
          </a:p>
          <a:p>
            <a:endParaRPr lang="tr-TR" b="1" dirty="0">
              <a:solidFill>
                <a:srgbClr val="FF0000"/>
              </a:solidFill>
            </a:endParaRPr>
          </a:p>
          <a:p>
            <a:pPr marL="285750" indent="-285750">
              <a:buFont typeface="Arial" panose="020B0604020202020204" pitchFamily="34" charset="0"/>
              <a:buChar char="•"/>
            </a:pPr>
            <a:r>
              <a:rPr lang="tr-TR" b="1" dirty="0">
                <a:solidFill>
                  <a:srgbClr val="FF0000"/>
                </a:solidFill>
                <a:hlinkClick r:id="rId5"/>
              </a:rPr>
              <a:t>http://nek.istanbul.edu.tr:4444/ekos/TEZ/49045.pdf</a:t>
            </a:r>
            <a:endParaRPr lang="tr-TR" b="1" dirty="0">
              <a:solidFill>
                <a:srgbClr val="FF0000"/>
              </a:solidFill>
            </a:endParaRPr>
          </a:p>
          <a:p>
            <a:endParaRPr lang="tr-TR" b="1" dirty="0">
              <a:solidFill>
                <a:srgbClr val="FF0000"/>
              </a:solidFill>
            </a:endParaRPr>
          </a:p>
          <a:p>
            <a:pPr marL="285750" indent="-285750">
              <a:buFont typeface="Arial" panose="020B0604020202020204" pitchFamily="34" charset="0"/>
              <a:buChar char="•"/>
            </a:pPr>
            <a:r>
              <a:rPr lang="tr-TR" b="1" dirty="0">
                <a:solidFill>
                  <a:srgbClr val="FF0000"/>
                </a:solidFill>
              </a:rPr>
              <a:t>https://dergipark.org.tr/tr/download/article-file/611833</a:t>
            </a:r>
          </a:p>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69E57DC2-970A-4B3E-BB1C-7A09969E49DF}" type="slidenum">
              <a:rPr lang="en-US" smtClean="0"/>
              <a:t>56</a:t>
            </a:fld>
            <a:endParaRPr lang="en-US" dirty="0"/>
          </a:p>
        </p:txBody>
      </p:sp>
    </p:spTree>
    <p:extLst>
      <p:ext uri="{BB962C8B-B14F-4D97-AF65-F5344CB8AC3E}">
        <p14:creationId xmlns:p14="http://schemas.microsoft.com/office/powerpoint/2010/main" val="6068389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450867"/>
            <a:ext cx="6096000" cy="646331"/>
          </a:xfrm>
          <a:prstGeom prst="rect">
            <a:avLst/>
          </a:prstGeom>
        </p:spPr>
        <p:txBody>
          <a:bodyPr>
            <a:spAutoFit/>
          </a:bodyPr>
          <a:lstStyle/>
          <a:p>
            <a:pPr marL="285750" indent="-285750">
              <a:buFont typeface="Arial" panose="020B0604020202020204" pitchFamily="34" charset="0"/>
              <a:buChar char="•"/>
            </a:pPr>
            <a:r>
              <a:rPr lang="en-US" dirty="0" smtClean="0"/>
              <a:t>https</a:t>
            </a:r>
            <a:r>
              <a:rPr lang="en-US" dirty="0"/>
              <a:t>://birikimdergisi.com/guncel/8909/birlesik-krallik-isci-partisi-chp</a:t>
            </a:r>
          </a:p>
        </p:txBody>
      </p:sp>
      <p:sp>
        <p:nvSpPr>
          <p:cNvPr id="3" name="Rectangle 2"/>
          <p:cNvSpPr/>
          <p:nvPr/>
        </p:nvSpPr>
        <p:spPr>
          <a:xfrm>
            <a:off x="2893564" y="1097198"/>
            <a:ext cx="6250436" cy="646331"/>
          </a:xfrm>
          <a:prstGeom prst="rect">
            <a:avLst/>
          </a:prstGeom>
        </p:spPr>
        <p:txBody>
          <a:bodyPr wrap="square">
            <a:spAutoFit/>
          </a:bodyPr>
          <a:lstStyle/>
          <a:p>
            <a:pPr marL="285750" indent="-285750">
              <a:buFont typeface="Arial" panose="020B0604020202020204" pitchFamily="34" charset="0"/>
              <a:buChar char="•"/>
            </a:pPr>
            <a:r>
              <a:rPr lang="en-US" dirty="0" smtClean="0"/>
              <a:t>https://tr.wikipedia.org/wiki/%C4%B0%C5%9F%C3%A7i_Partisi_(Birle%C5%9Fik_Krall%C4%B1k)</a:t>
            </a:r>
            <a:endParaRPr lang="en-US" dirty="0"/>
          </a:p>
        </p:txBody>
      </p:sp>
      <p:sp>
        <p:nvSpPr>
          <p:cNvPr id="4" name="Rectangle 3"/>
          <p:cNvSpPr/>
          <p:nvPr/>
        </p:nvSpPr>
        <p:spPr>
          <a:xfrm>
            <a:off x="2895600" y="1670067"/>
            <a:ext cx="6096000" cy="646331"/>
          </a:xfrm>
          <a:prstGeom prst="rect">
            <a:avLst/>
          </a:prstGeom>
        </p:spPr>
        <p:txBody>
          <a:bodyPr>
            <a:spAutoFit/>
          </a:bodyPr>
          <a:lstStyle/>
          <a:p>
            <a:pPr marL="285750" indent="-285750">
              <a:buFont typeface="Arial" panose="020B0604020202020204" pitchFamily="34" charset="0"/>
              <a:buChar char="•"/>
            </a:pPr>
            <a:r>
              <a:rPr lang="en-US" dirty="0"/>
              <a:t>http://politikaakademisi.org/2019/05/25/emekcinin-kalesi-isci-partisi/</a:t>
            </a:r>
          </a:p>
        </p:txBody>
      </p:sp>
      <p:sp>
        <p:nvSpPr>
          <p:cNvPr id="5" name="Rectangle 4"/>
          <p:cNvSpPr/>
          <p:nvPr/>
        </p:nvSpPr>
        <p:spPr>
          <a:xfrm>
            <a:off x="3068476" y="2242936"/>
            <a:ext cx="6096000" cy="923330"/>
          </a:xfrm>
          <a:prstGeom prst="rect">
            <a:avLst/>
          </a:prstGeom>
        </p:spPr>
        <p:txBody>
          <a:bodyPr>
            <a:spAutoFit/>
          </a:bodyPr>
          <a:lstStyle/>
          <a:p>
            <a:pPr marL="285750" indent="-285750">
              <a:buFont typeface="Arial" panose="020B0604020202020204" pitchFamily="34" charset="0"/>
              <a:buChar char="•"/>
            </a:pPr>
            <a:r>
              <a:rPr lang="en-US" dirty="0">
                <a:hlinkClick r:id="rId2"/>
              </a:rPr>
              <a:t>https://</a:t>
            </a:r>
            <a:r>
              <a:rPr lang="en-US" dirty="0" smtClean="0">
                <a:hlinkClick r:id="rId2"/>
              </a:rPr>
              <a:t>www.indyturk.com/node/402501/t%C3%BCrki%CC%87yeden-sesler/afrikada-i%CC%87ngiliz-talan%C4%B1</a:t>
            </a:r>
            <a:endParaRPr lang="tr-TR" dirty="0" smtClean="0"/>
          </a:p>
          <a:p>
            <a:endParaRPr lang="en-US" dirty="0"/>
          </a:p>
        </p:txBody>
      </p:sp>
      <p:sp>
        <p:nvSpPr>
          <p:cNvPr id="7" name="Rectangle 6"/>
          <p:cNvSpPr/>
          <p:nvPr/>
        </p:nvSpPr>
        <p:spPr>
          <a:xfrm>
            <a:off x="3068476" y="3350932"/>
            <a:ext cx="5931145" cy="3693319"/>
          </a:xfrm>
          <a:prstGeom prst="rect">
            <a:avLst/>
          </a:prstGeom>
        </p:spPr>
        <p:txBody>
          <a:bodyPr wrap="square">
            <a:spAutoFit/>
          </a:bodyPr>
          <a:lstStyle/>
          <a:p>
            <a:pPr marL="285750" indent="-285750">
              <a:buFont typeface="Arial" panose="020B0604020202020204" pitchFamily="34" charset="0"/>
              <a:buChar char="•"/>
            </a:pPr>
            <a:r>
              <a:rPr lang="en-US" dirty="0">
                <a:hlinkClick r:id="rId3"/>
              </a:rPr>
              <a:t>http://dergiler.ankara.edu.tr/https://</a:t>
            </a:r>
            <a:r>
              <a:rPr lang="en-US" dirty="0" smtClean="0">
                <a:hlinkClick r:id="rId3"/>
              </a:rPr>
              <a:t>tr.wikipedia.org/wiki/Solculukdergiler/38/344/3557.pdf</a:t>
            </a:r>
            <a:endParaRPr lang="tr-TR" dirty="0" smtClean="0"/>
          </a:p>
          <a:p>
            <a:endParaRPr lang="tr-TR" dirty="0" smtClean="0">
              <a:hlinkClick r:id="rId4"/>
            </a:endParaRPr>
          </a:p>
          <a:p>
            <a:pPr marL="285750" indent="-285750">
              <a:buFont typeface="Arial" panose="020B0604020202020204" pitchFamily="34" charset="0"/>
              <a:buChar char="•"/>
            </a:pPr>
            <a:r>
              <a:rPr lang="tr-TR" dirty="0" smtClean="0">
                <a:hlinkClick r:id="rId4"/>
              </a:rPr>
              <a:t>https</a:t>
            </a:r>
            <a:r>
              <a:rPr lang="tr-TR" dirty="0">
                <a:hlinkClick r:id="rId4"/>
              </a:rPr>
              <a:t>://</a:t>
            </a:r>
            <a:r>
              <a:rPr lang="tr-TR" dirty="0" smtClean="0">
                <a:hlinkClick r:id="rId4"/>
              </a:rPr>
              <a:t>dergipark.org.tr/tr/download/article-file/421919</a:t>
            </a:r>
            <a:endParaRPr lang="tr-TR" dirty="0" smtClean="0"/>
          </a:p>
          <a:p>
            <a:endParaRPr lang="tr-TR" b="1" dirty="0" smtClean="0">
              <a:solidFill>
                <a:srgbClr val="FF0000"/>
              </a:solidFill>
              <a:hlinkClick r:id="rId5"/>
            </a:endParaRPr>
          </a:p>
          <a:p>
            <a:pPr marL="285750" indent="-285750">
              <a:buFont typeface="Arial" panose="020B0604020202020204" pitchFamily="34" charset="0"/>
              <a:buChar char="•"/>
            </a:pPr>
            <a:r>
              <a:rPr lang="tr-TR" b="1" dirty="0" smtClean="0">
                <a:solidFill>
                  <a:srgbClr val="FF0000"/>
                </a:solidFill>
                <a:hlinkClick r:id="rId5"/>
              </a:rPr>
              <a:t>https</a:t>
            </a:r>
            <a:r>
              <a:rPr lang="tr-TR" b="1" dirty="0">
                <a:solidFill>
                  <a:srgbClr val="FF0000"/>
                </a:solidFill>
                <a:hlinkClick r:id="rId5"/>
              </a:rPr>
              <a:t>://</a:t>
            </a:r>
            <a:r>
              <a:rPr lang="tr-TR" b="1" dirty="0" smtClean="0">
                <a:solidFill>
                  <a:srgbClr val="FF0000"/>
                </a:solidFill>
                <a:hlinkClick r:id="rId5"/>
              </a:rPr>
              <a:t>www.aa.com.tr/tr/dunya/abdnin-en-uzun-savasi-afganistanda-20-yil/2351523</a:t>
            </a:r>
            <a:endParaRPr lang="tr-TR" b="1" dirty="0" smtClean="0">
              <a:solidFill>
                <a:srgbClr val="FF0000"/>
              </a:solidFill>
            </a:endParaRPr>
          </a:p>
          <a:p>
            <a:endParaRPr lang="tr-TR" b="1" dirty="0" smtClean="0">
              <a:solidFill>
                <a:srgbClr val="FF0000"/>
              </a:solidFill>
            </a:endParaRPr>
          </a:p>
          <a:p>
            <a:pPr marL="285750" indent="-285750">
              <a:buFont typeface="Arial" panose="020B0604020202020204" pitchFamily="34" charset="0"/>
              <a:buChar char="•"/>
            </a:pPr>
            <a:r>
              <a:rPr lang="tr-TR" b="1" dirty="0" smtClean="0">
                <a:solidFill>
                  <a:srgbClr val="FF0000"/>
                </a:solidFill>
                <a:hlinkClick r:id="rId6"/>
              </a:rPr>
              <a:t>https</a:t>
            </a:r>
            <a:r>
              <a:rPr lang="tr-TR" b="1" dirty="0">
                <a:solidFill>
                  <a:srgbClr val="FF0000"/>
                </a:solidFill>
                <a:hlinkClick r:id="rId6"/>
              </a:rPr>
              <a:t>://tr.wikipedia.org/wiki/Afganistan_Sava%C5%9F%C4%B1_(2001-2021)#</a:t>
            </a:r>
            <a:r>
              <a:rPr lang="tr-TR" b="1" dirty="0" smtClean="0">
                <a:solidFill>
                  <a:srgbClr val="FF0000"/>
                </a:solidFill>
                <a:hlinkClick r:id="rId6"/>
              </a:rPr>
              <a:t>Anakonda'ya_destek_operasyonlar</a:t>
            </a:r>
            <a:endParaRPr lang="tr-TR" b="1" dirty="0" smtClean="0">
              <a:solidFill>
                <a:srgbClr val="FF0000"/>
              </a:solidFill>
            </a:endParaRPr>
          </a:p>
          <a:p>
            <a:endParaRPr lang="tr-TR" b="1" dirty="0" smtClean="0">
              <a:solidFill>
                <a:srgbClr val="FF0000"/>
              </a:solidFill>
            </a:endParaRPr>
          </a:p>
          <a:p>
            <a:endParaRPr lang="en-US" dirty="0"/>
          </a:p>
        </p:txBody>
      </p:sp>
      <p:sp>
        <p:nvSpPr>
          <p:cNvPr id="16" name="Footer Placeholder 15"/>
          <p:cNvSpPr>
            <a:spLocks noGrp="1"/>
          </p:cNvSpPr>
          <p:nvPr>
            <p:ph type="ftr" sz="quarter" idx="11"/>
          </p:nvPr>
        </p:nvSpPr>
        <p:spPr/>
        <p:txBody>
          <a:bodyPr/>
          <a:lstStyle/>
          <a:p>
            <a:endParaRPr lang="en-US" dirty="0"/>
          </a:p>
        </p:txBody>
      </p:sp>
      <p:sp>
        <p:nvSpPr>
          <p:cNvPr id="17" name="Slide Number Placeholder 16"/>
          <p:cNvSpPr>
            <a:spLocks noGrp="1"/>
          </p:cNvSpPr>
          <p:nvPr>
            <p:ph type="sldNum" sz="quarter" idx="12"/>
          </p:nvPr>
        </p:nvSpPr>
        <p:spPr/>
        <p:txBody>
          <a:bodyPr/>
          <a:lstStyle/>
          <a:p>
            <a:fld id="{69E57DC2-970A-4B3E-BB1C-7A09969E49DF}" type="slidenum">
              <a:rPr lang="en-US" smtClean="0"/>
              <a:t>57</a:t>
            </a:fld>
            <a:endParaRPr lang="en-US" dirty="0"/>
          </a:p>
        </p:txBody>
      </p:sp>
    </p:spTree>
    <p:extLst>
      <p:ext uri="{BB962C8B-B14F-4D97-AF65-F5344CB8AC3E}">
        <p14:creationId xmlns:p14="http://schemas.microsoft.com/office/powerpoint/2010/main" val="308071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828" y="214114"/>
            <a:ext cx="9601200" cy="1085297"/>
          </a:xfrm>
        </p:spPr>
        <p:txBody>
          <a:bodyPr/>
          <a:lstStyle/>
          <a:p>
            <a:r>
              <a:rPr lang="tr-TR" dirty="0" smtClean="0"/>
              <a:t>İNGİLİZ İŞÇİ PARTİSİ</a:t>
            </a:r>
            <a:endParaRPr lang="en-US" dirty="0"/>
          </a:p>
        </p:txBody>
      </p:sp>
      <p:sp>
        <p:nvSpPr>
          <p:cNvPr id="3" name="Content Placeholder 2"/>
          <p:cNvSpPr>
            <a:spLocks noGrp="1"/>
          </p:cNvSpPr>
          <p:nvPr>
            <p:ph idx="1"/>
          </p:nvPr>
        </p:nvSpPr>
        <p:spPr>
          <a:xfrm>
            <a:off x="1371600" y="1195137"/>
            <a:ext cx="9601200" cy="4672263"/>
          </a:xfrm>
        </p:spPr>
        <p:txBody>
          <a:bodyPr>
            <a:normAutofit/>
          </a:bodyPr>
          <a:lstStyle/>
          <a:p>
            <a:pPr algn="just"/>
            <a:r>
              <a:rPr lang="en-US" dirty="0"/>
              <a:t>20. </a:t>
            </a:r>
            <a:r>
              <a:rPr lang="en-US" dirty="0" err="1"/>
              <a:t>yüzyılda</a:t>
            </a:r>
            <a:r>
              <a:rPr lang="en-US" dirty="0"/>
              <a:t> </a:t>
            </a:r>
            <a:r>
              <a:rPr lang="en-US" dirty="0" err="1"/>
              <a:t>sağdaki</a:t>
            </a:r>
            <a:r>
              <a:rPr lang="en-US" dirty="0"/>
              <a:t> </a:t>
            </a:r>
            <a:r>
              <a:rPr lang="en-US" dirty="0" err="1"/>
              <a:t>rakibi</a:t>
            </a:r>
            <a:r>
              <a:rPr lang="en-US" dirty="0"/>
              <a:t> </a:t>
            </a:r>
            <a:r>
              <a:rPr lang="en-US" dirty="0" err="1"/>
              <a:t>Muhafazakâr</a:t>
            </a:r>
            <a:r>
              <a:rPr lang="en-US" dirty="0"/>
              <a:t> </a:t>
            </a:r>
            <a:r>
              <a:rPr lang="en-US" dirty="0" err="1"/>
              <a:t>Parti</a:t>
            </a:r>
            <a:r>
              <a:rPr lang="en-US" dirty="0"/>
              <a:t> (</a:t>
            </a:r>
            <a:r>
              <a:rPr lang="en-US" i="1" dirty="0"/>
              <a:t>Conservative Party) </a:t>
            </a:r>
            <a:r>
              <a:rPr lang="en-US" dirty="0" err="1"/>
              <a:t>ile</a:t>
            </a:r>
            <a:r>
              <a:rPr lang="en-US" dirty="0"/>
              <a:t> </a:t>
            </a:r>
            <a:r>
              <a:rPr lang="en-US" dirty="0" err="1"/>
              <a:t>birlikte</a:t>
            </a:r>
            <a:r>
              <a:rPr lang="en-US" dirty="0"/>
              <a:t> </a:t>
            </a:r>
            <a:r>
              <a:rPr lang="en-US" dirty="0" err="1"/>
              <a:t>Britanya</a:t>
            </a:r>
            <a:r>
              <a:rPr lang="en-US" dirty="0"/>
              <a:t> </a:t>
            </a:r>
            <a:r>
              <a:rPr lang="en-US" dirty="0" err="1"/>
              <a:t>siyasetine</a:t>
            </a:r>
            <a:r>
              <a:rPr lang="en-US" dirty="0"/>
              <a:t> </a:t>
            </a:r>
            <a:r>
              <a:rPr lang="en-US" dirty="0" err="1"/>
              <a:t>damgasını</a:t>
            </a:r>
            <a:r>
              <a:rPr lang="en-US" dirty="0"/>
              <a:t> </a:t>
            </a:r>
            <a:r>
              <a:rPr lang="en-US" dirty="0" err="1"/>
              <a:t>vuran</a:t>
            </a:r>
            <a:r>
              <a:rPr lang="en-US" dirty="0"/>
              <a:t> </a:t>
            </a:r>
            <a:r>
              <a:rPr lang="en-US" dirty="0" err="1"/>
              <a:t>İngiliz</a:t>
            </a:r>
            <a:r>
              <a:rPr lang="en-US" dirty="0"/>
              <a:t> </a:t>
            </a:r>
            <a:r>
              <a:rPr lang="en-US" dirty="0" err="1"/>
              <a:t>İşçi</a:t>
            </a:r>
            <a:r>
              <a:rPr lang="en-US" dirty="0"/>
              <a:t> </a:t>
            </a:r>
            <a:r>
              <a:rPr lang="en-US" dirty="0" err="1"/>
              <a:t>Partisi</a:t>
            </a:r>
            <a:r>
              <a:rPr lang="en-US" dirty="0"/>
              <a:t> (</a:t>
            </a:r>
            <a:r>
              <a:rPr lang="en-US" i="1" dirty="0" err="1"/>
              <a:t>Labour</a:t>
            </a:r>
            <a:r>
              <a:rPr lang="en-US" i="1" dirty="0"/>
              <a:t> Party</a:t>
            </a:r>
            <a:r>
              <a:rPr lang="en-US" dirty="0"/>
              <a:t>), </a:t>
            </a:r>
            <a:r>
              <a:rPr lang="en-US" dirty="0" err="1"/>
              <a:t>dünyadaki</a:t>
            </a:r>
            <a:r>
              <a:rPr lang="en-US" dirty="0"/>
              <a:t> sol </a:t>
            </a:r>
            <a:r>
              <a:rPr lang="en-US" dirty="0" err="1"/>
              <a:t>partiler</a:t>
            </a:r>
            <a:r>
              <a:rPr lang="en-US" dirty="0"/>
              <a:t> </a:t>
            </a:r>
            <a:r>
              <a:rPr lang="en-US" dirty="0" err="1"/>
              <a:t>arasında</a:t>
            </a:r>
            <a:r>
              <a:rPr lang="en-US" dirty="0"/>
              <a:t> da son </a:t>
            </a:r>
            <a:r>
              <a:rPr lang="en-US" dirty="0" err="1"/>
              <a:t>derece</a:t>
            </a:r>
            <a:r>
              <a:rPr lang="en-US" dirty="0"/>
              <a:t> </a:t>
            </a:r>
            <a:r>
              <a:rPr lang="en-US" dirty="0" err="1"/>
              <a:t>önemli</a:t>
            </a:r>
            <a:r>
              <a:rPr lang="en-US" dirty="0"/>
              <a:t> </a:t>
            </a:r>
            <a:r>
              <a:rPr lang="en-US" dirty="0" err="1"/>
              <a:t>bir</a:t>
            </a:r>
            <a:r>
              <a:rPr lang="en-US" dirty="0"/>
              <a:t> </a:t>
            </a:r>
            <a:r>
              <a:rPr lang="en-US" dirty="0" err="1"/>
              <a:t>konuma</a:t>
            </a:r>
            <a:r>
              <a:rPr lang="en-US" dirty="0"/>
              <a:t> </a:t>
            </a:r>
            <a:r>
              <a:rPr lang="en-US" dirty="0" err="1"/>
              <a:t>sahip</a:t>
            </a:r>
            <a:r>
              <a:rPr lang="en-US" dirty="0"/>
              <a:t> </a:t>
            </a:r>
            <a:r>
              <a:rPr lang="en-US" dirty="0" err="1"/>
              <a:t>olan</a:t>
            </a:r>
            <a:r>
              <a:rPr lang="en-US" dirty="0"/>
              <a:t> </a:t>
            </a:r>
            <a:r>
              <a:rPr lang="en-US" dirty="0" err="1"/>
              <a:t>güçlü</a:t>
            </a:r>
            <a:r>
              <a:rPr lang="en-US" dirty="0"/>
              <a:t> </a:t>
            </a:r>
            <a:r>
              <a:rPr lang="en-US" dirty="0" err="1"/>
              <a:t>bir</a:t>
            </a:r>
            <a:r>
              <a:rPr lang="en-US" dirty="0"/>
              <a:t> </a:t>
            </a:r>
            <a:r>
              <a:rPr lang="en-US" dirty="0" err="1"/>
              <a:t>kurumsal</a:t>
            </a:r>
            <a:r>
              <a:rPr lang="en-US" dirty="0"/>
              <a:t> </a:t>
            </a:r>
            <a:r>
              <a:rPr lang="en-US" dirty="0" err="1"/>
              <a:t>yapıdır</a:t>
            </a:r>
            <a:r>
              <a:rPr lang="en-US" dirty="0"/>
              <a:t>. </a:t>
            </a:r>
            <a:endParaRPr lang="tr-TR" dirty="0" smtClean="0"/>
          </a:p>
          <a:p>
            <a:pPr algn="just"/>
            <a:r>
              <a:rPr lang="en-US" dirty="0" smtClean="0"/>
              <a:t>110 </a:t>
            </a:r>
            <a:r>
              <a:rPr lang="en-US" dirty="0" err="1"/>
              <a:t>yılı</a:t>
            </a:r>
            <a:r>
              <a:rPr lang="en-US" dirty="0"/>
              <a:t> </a:t>
            </a:r>
            <a:r>
              <a:rPr lang="en-US" dirty="0" err="1"/>
              <a:t>aşkın</a:t>
            </a:r>
            <a:r>
              <a:rPr lang="en-US" dirty="0"/>
              <a:t> </a:t>
            </a:r>
            <a:r>
              <a:rPr lang="en-US" dirty="0" err="1"/>
              <a:t>bir</a:t>
            </a:r>
            <a:r>
              <a:rPr lang="en-US" dirty="0"/>
              <a:t> </a:t>
            </a:r>
            <a:r>
              <a:rPr lang="en-US" dirty="0" err="1"/>
              <a:t>geçmişi</a:t>
            </a:r>
            <a:r>
              <a:rPr lang="en-US" dirty="0"/>
              <a:t> </a:t>
            </a:r>
            <a:r>
              <a:rPr lang="en-US" dirty="0" err="1"/>
              <a:t>olan</a:t>
            </a:r>
            <a:r>
              <a:rPr lang="en-US" dirty="0"/>
              <a:t> </a:t>
            </a:r>
            <a:r>
              <a:rPr lang="en-US" dirty="0" err="1"/>
              <a:t>parti</a:t>
            </a:r>
            <a:r>
              <a:rPr lang="en-US" dirty="0"/>
              <a:t>, </a:t>
            </a:r>
            <a:r>
              <a:rPr lang="en-US" dirty="0" err="1"/>
              <a:t>aynı</a:t>
            </a:r>
            <a:r>
              <a:rPr lang="en-US" dirty="0"/>
              <a:t> </a:t>
            </a:r>
            <a:r>
              <a:rPr lang="en-US" dirty="0" err="1"/>
              <a:t>zamanda</a:t>
            </a:r>
            <a:r>
              <a:rPr lang="en-US" dirty="0"/>
              <a:t> </a:t>
            </a:r>
            <a:r>
              <a:rPr lang="en-US" dirty="0" err="1"/>
              <a:t>Birleşik</a:t>
            </a:r>
            <a:r>
              <a:rPr lang="en-US" dirty="0"/>
              <a:t> </a:t>
            </a:r>
            <a:r>
              <a:rPr lang="en-US" dirty="0" err="1"/>
              <a:t>Krallık</a:t>
            </a:r>
            <a:r>
              <a:rPr lang="en-US" dirty="0"/>
              <a:t> </a:t>
            </a:r>
            <a:r>
              <a:rPr lang="en-US" dirty="0" err="1"/>
              <a:t>siyasal</a:t>
            </a:r>
            <a:r>
              <a:rPr lang="en-US" dirty="0"/>
              <a:t> </a:t>
            </a:r>
            <a:r>
              <a:rPr lang="en-US" dirty="0" err="1"/>
              <a:t>partileri</a:t>
            </a:r>
            <a:r>
              <a:rPr lang="en-US" dirty="0"/>
              <a:t> </a:t>
            </a:r>
            <a:r>
              <a:rPr lang="en-US" dirty="0" err="1"/>
              <a:t>arasında</a:t>
            </a:r>
            <a:r>
              <a:rPr lang="en-US" dirty="0"/>
              <a:t> -</a:t>
            </a:r>
            <a:r>
              <a:rPr lang="en-US" dirty="0" err="1"/>
              <a:t>açık</a:t>
            </a:r>
            <a:r>
              <a:rPr lang="en-US" dirty="0"/>
              <a:t> </a:t>
            </a:r>
            <a:r>
              <a:rPr lang="en-US" dirty="0" err="1"/>
              <a:t>farkla</a:t>
            </a:r>
            <a:r>
              <a:rPr lang="en-US" dirty="0"/>
              <a:t>- </a:t>
            </a:r>
            <a:r>
              <a:rPr lang="en-US" dirty="0" err="1"/>
              <a:t>en</a:t>
            </a:r>
            <a:r>
              <a:rPr lang="en-US" dirty="0"/>
              <a:t> </a:t>
            </a:r>
            <a:r>
              <a:rPr lang="en-US" dirty="0" err="1"/>
              <a:t>fazla</a:t>
            </a:r>
            <a:r>
              <a:rPr lang="en-US" dirty="0"/>
              <a:t> </a:t>
            </a:r>
            <a:r>
              <a:rPr lang="en-US" dirty="0" err="1"/>
              <a:t>üyeye</a:t>
            </a:r>
            <a:r>
              <a:rPr lang="en-US" dirty="0"/>
              <a:t> </a:t>
            </a:r>
            <a:r>
              <a:rPr lang="en-US" dirty="0" err="1"/>
              <a:t>sahip</a:t>
            </a:r>
            <a:r>
              <a:rPr lang="en-US" dirty="0"/>
              <a:t> </a:t>
            </a:r>
            <a:r>
              <a:rPr lang="en-US" dirty="0" err="1"/>
              <a:t>olan</a:t>
            </a:r>
            <a:r>
              <a:rPr lang="en-US" dirty="0"/>
              <a:t> (540.000’in </a:t>
            </a:r>
            <a:r>
              <a:rPr lang="en-US" dirty="0" err="1"/>
              <a:t>üzerinde</a:t>
            </a:r>
            <a:r>
              <a:rPr lang="en-US" dirty="0"/>
              <a:t>) </a:t>
            </a:r>
            <a:r>
              <a:rPr lang="en-US" dirty="0" err="1"/>
              <a:t>siyasal</a:t>
            </a:r>
            <a:r>
              <a:rPr lang="en-US" dirty="0"/>
              <a:t> </a:t>
            </a:r>
            <a:r>
              <a:rPr lang="en-US" dirty="0" err="1"/>
              <a:t>parti</a:t>
            </a:r>
            <a:r>
              <a:rPr lang="en-US" dirty="0"/>
              <a:t> </a:t>
            </a:r>
            <a:r>
              <a:rPr lang="en-US" dirty="0" err="1" smtClean="0"/>
              <a:t>hüviyetindedir</a:t>
            </a:r>
            <a:r>
              <a:rPr lang="en-US" dirty="0" smtClean="0"/>
              <a:t>.</a:t>
            </a:r>
            <a:endParaRPr lang="tr-TR" dirty="0" smtClean="0"/>
          </a:p>
          <a:p>
            <a:pPr algn="just"/>
            <a:r>
              <a:rPr lang="en-US" dirty="0" err="1" smtClean="0"/>
              <a:t>İşçi</a:t>
            </a:r>
            <a:r>
              <a:rPr lang="en-US" dirty="0" smtClean="0"/>
              <a:t> </a:t>
            </a:r>
            <a:r>
              <a:rPr lang="en-US" dirty="0" err="1"/>
              <a:t>Partisi</a:t>
            </a:r>
            <a:r>
              <a:rPr lang="en-US" dirty="0"/>
              <a:t>, 20. </a:t>
            </a:r>
            <a:r>
              <a:rPr lang="en-US" dirty="0" err="1"/>
              <a:t>yüzyıla</a:t>
            </a:r>
            <a:r>
              <a:rPr lang="en-US" dirty="0"/>
              <a:t> </a:t>
            </a:r>
            <a:r>
              <a:rPr lang="en-US" dirty="0" err="1"/>
              <a:t>kadar</a:t>
            </a:r>
            <a:r>
              <a:rPr lang="en-US" dirty="0"/>
              <a:t> </a:t>
            </a:r>
            <a:r>
              <a:rPr lang="en-US" dirty="0" err="1"/>
              <a:t>daha</a:t>
            </a:r>
            <a:r>
              <a:rPr lang="en-US" dirty="0"/>
              <a:t> </a:t>
            </a:r>
            <a:r>
              <a:rPr lang="en-US" dirty="0" err="1"/>
              <a:t>çok</a:t>
            </a:r>
            <a:r>
              <a:rPr lang="en-US" dirty="0"/>
              <a:t> </a:t>
            </a:r>
            <a:r>
              <a:rPr lang="en-US" dirty="0" err="1"/>
              <a:t>Liberallerle</a:t>
            </a:r>
            <a:r>
              <a:rPr lang="en-US" dirty="0"/>
              <a:t> (</a:t>
            </a:r>
            <a:r>
              <a:rPr lang="en-US" i="1" dirty="0"/>
              <a:t>Whig</a:t>
            </a:r>
            <a:r>
              <a:rPr lang="en-US" dirty="0"/>
              <a:t>) </a:t>
            </a:r>
            <a:r>
              <a:rPr lang="en-US" dirty="0" err="1"/>
              <a:t>Muhafazakârlar</a:t>
            </a:r>
            <a:r>
              <a:rPr lang="en-US" dirty="0"/>
              <a:t> (</a:t>
            </a:r>
            <a:r>
              <a:rPr lang="en-US" i="1" dirty="0"/>
              <a:t>Tory</a:t>
            </a:r>
            <a:r>
              <a:rPr lang="en-US" dirty="0"/>
              <a:t>) </a:t>
            </a:r>
            <a:r>
              <a:rPr lang="en-US" dirty="0" err="1"/>
              <a:t>arasındaki</a:t>
            </a:r>
            <a:r>
              <a:rPr lang="en-US" dirty="0"/>
              <a:t> </a:t>
            </a:r>
            <a:r>
              <a:rPr lang="en-US" dirty="0" err="1"/>
              <a:t>siyasi</a:t>
            </a:r>
            <a:r>
              <a:rPr lang="en-US" dirty="0"/>
              <a:t> </a:t>
            </a:r>
            <a:r>
              <a:rPr lang="en-US" dirty="0" err="1"/>
              <a:t>mücadeleye</a:t>
            </a:r>
            <a:r>
              <a:rPr lang="en-US" dirty="0"/>
              <a:t> </a:t>
            </a:r>
            <a:r>
              <a:rPr lang="en-US" dirty="0" err="1"/>
              <a:t>dayalı</a:t>
            </a:r>
            <a:r>
              <a:rPr lang="en-US" dirty="0"/>
              <a:t> </a:t>
            </a:r>
            <a:r>
              <a:rPr lang="en-US" dirty="0" err="1"/>
              <a:t>Birleşik</a:t>
            </a:r>
            <a:r>
              <a:rPr lang="en-US" dirty="0"/>
              <a:t> </a:t>
            </a:r>
            <a:r>
              <a:rPr lang="en-US" dirty="0" err="1"/>
              <a:t>Krallık</a:t>
            </a:r>
            <a:r>
              <a:rPr lang="en-US" dirty="0"/>
              <a:t> </a:t>
            </a:r>
            <a:r>
              <a:rPr lang="en-US" dirty="0" err="1"/>
              <a:t>siyasetine</a:t>
            </a:r>
            <a:r>
              <a:rPr lang="en-US" dirty="0"/>
              <a:t> 20. </a:t>
            </a:r>
            <a:r>
              <a:rPr lang="en-US" dirty="0" err="1"/>
              <a:t>yüzyıl</a:t>
            </a:r>
            <a:r>
              <a:rPr lang="en-US" dirty="0"/>
              <a:t> </a:t>
            </a:r>
            <a:r>
              <a:rPr lang="en-US" dirty="0" err="1"/>
              <a:t>başlarından</a:t>
            </a:r>
            <a:r>
              <a:rPr lang="en-US" dirty="0"/>
              <a:t> </a:t>
            </a:r>
            <a:r>
              <a:rPr lang="en-US" dirty="0" err="1"/>
              <a:t>itibaren</a:t>
            </a:r>
            <a:r>
              <a:rPr lang="en-US" dirty="0"/>
              <a:t> hem </a:t>
            </a:r>
            <a:r>
              <a:rPr lang="en-US" dirty="0" err="1"/>
              <a:t>yeni</a:t>
            </a:r>
            <a:r>
              <a:rPr lang="en-US" dirty="0"/>
              <a:t> </a:t>
            </a:r>
            <a:r>
              <a:rPr lang="en-US" dirty="0" err="1"/>
              <a:t>bir</a:t>
            </a:r>
            <a:r>
              <a:rPr lang="en-US" dirty="0"/>
              <a:t> </a:t>
            </a:r>
            <a:r>
              <a:rPr lang="en-US" dirty="0" err="1"/>
              <a:t>soluk</a:t>
            </a:r>
            <a:r>
              <a:rPr lang="en-US" dirty="0"/>
              <a:t> </a:t>
            </a:r>
            <a:r>
              <a:rPr lang="en-US" dirty="0" err="1"/>
              <a:t>getirmiş</a:t>
            </a:r>
            <a:r>
              <a:rPr lang="en-US" dirty="0"/>
              <a:t>, hem de </a:t>
            </a:r>
            <a:r>
              <a:rPr lang="en-US" dirty="0" err="1"/>
              <a:t>işçi</a:t>
            </a:r>
            <a:r>
              <a:rPr lang="en-US" dirty="0"/>
              <a:t> </a:t>
            </a:r>
            <a:r>
              <a:rPr lang="en-US" dirty="0" err="1"/>
              <a:t>sınıfının</a:t>
            </a:r>
            <a:r>
              <a:rPr lang="en-US" dirty="0"/>
              <a:t> </a:t>
            </a:r>
            <a:r>
              <a:rPr lang="en-US" dirty="0" err="1"/>
              <a:t>demokratik</a:t>
            </a:r>
            <a:r>
              <a:rPr lang="en-US" dirty="0"/>
              <a:t> </a:t>
            </a:r>
            <a:r>
              <a:rPr lang="en-US" dirty="0" err="1"/>
              <a:t>yaşama</a:t>
            </a:r>
            <a:r>
              <a:rPr lang="en-US" dirty="0"/>
              <a:t> </a:t>
            </a:r>
            <a:r>
              <a:rPr lang="en-US" dirty="0" err="1"/>
              <a:t>katılmasını</a:t>
            </a:r>
            <a:r>
              <a:rPr lang="en-US" dirty="0"/>
              <a:t> </a:t>
            </a:r>
            <a:r>
              <a:rPr lang="en-US" dirty="0" err="1"/>
              <a:t>sağlayarak</a:t>
            </a:r>
            <a:r>
              <a:rPr lang="en-US" dirty="0"/>
              <a:t> </a:t>
            </a:r>
            <a:r>
              <a:rPr lang="en-US" dirty="0" err="1"/>
              <a:t>Britanya</a:t>
            </a:r>
            <a:r>
              <a:rPr lang="en-US" dirty="0"/>
              <a:t> </a:t>
            </a:r>
            <a:r>
              <a:rPr lang="en-US" dirty="0" err="1"/>
              <a:t>demokrasisini</a:t>
            </a:r>
            <a:r>
              <a:rPr lang="en-US" dirty="0"/>
              <a:t> </a:t>
            </a:r>
            <a:r>
              <a:rPr lang="en-US" dirty="0" err="1"/>
              <a:t>güçlendirmiştir</a:t>
            </a:r>
            <a:r>
              <a:rPr lang="en-US" dirty="0"/>
              <a:t>. </a:t>
            </a:r>
            <a:endParaRPr lang="tr-TR" dirty="0" smtClean="0"/>
          </a:p>
          <a:p>
            <a:pPr algn="just"/>
            <a:r>
              <a:rPr lang="en-US" b="1" dirty="0" err="1" smtClean="0">
                <a:solidFill>
                  <a:srgbClr val="FF0000"/>
                </a:solidFill>
              </a:rPr>
              <a:t>Başlarda</a:t>
            </a:r>
            <a:r>
              <a:rPr lang="en-US" b="1" dirty="0" smtClean="0">
                <a:solidFill>
                  <a:srgbClr val="FF0000"/>
                </a:solidFill>
              </a:rPr>
              <a:t> </a:t>
            </a:r>
            <a:r>
              <a:rPr lang="en-US" b="1" dirty="0" err="1">
                <a:solidFill>
                  <a:srgbClr val="FF0000"/>
                </a:solidFill>
              </a:rPr>
              <a:t>sosyalist</a:t>
            </a:r>
            <a:r>
              <a:rPr lang="en-US" b="1" dirty="0">
                <a:solidFill>
                  <a:srgbClr val="FF0000"/>
                </a:solidFill>
              </a:rPr>
              <a:t> </a:t>
            </a:r>
            <a:r>
              <a:rPr lang="en-US" b="1" dirty="0" err="1">
                <a:solidFill>
                  <a:srgbClr val="FF0000"/>
                </a:solidFill>
              </a:rPr>
              <a:t>çizgide</a:t>
            </a:r>
            <a:r>
              <a:rPr lang="en-US" b="1" dirty="0">
                <a:solidFill>
                  <a:srgbClr val="FF0000"/>
                </a:solidFill>
              </a:rPr>
              <a:t> </a:t>
            </a:r>
            <a:r>
              <a:rPr lang="en-US" b="1" dirty="0" err="1">
                <a:solidFill>
                  <a:srgbClr val="FF0000"/>
                </a:solidFill>
              </a:rPr>
              <a:t>siyaset</a:t>
            </a:r>
            <a:r>
              <a:rPr lang="en-US" b="1" dirty="0">
                <a:solidFill>
                  <a:srgbClr val="FF0000"/>
                </a:solidFill>
              </a:rPr>
              <a:t> </a:t>
            </a:r>
            <a:r>
              <a:rPr lang="en-US" b="1" dirty="0" err="1">
                <a:solidFill>
                  <a:srgbClr val="FF0000"/>
                </a:solidFill>
              </a:rPr>
              <a:t>yapan</a:t>
            </a:r>
            <a:r>
              <a:rPr lang="en-US" b="1" dirty="0">
                <a:solidFill>
                  <a:srgbClr val="FF0000"/>
                </a:solidFill>
              </a:rPr>
              <a:t> </a:t>
            </a:r>
            <a:r>
              <a:rPr lang="en-US" b="1" dirty="0" err="1">
                <a:solidFill>
                  <a:srgbClr val="FF0000"/>
                </a:solidFill>
              </a:rPr>
              <a:t>parti</a:t>
            </a:r>
            <a:r>
              <a:rPr lang="en-US" b="1" dirty="0">
                <a:solidFill>
                  <a:srgbClr val="FF0000"/>
                </a:solidFill>
              </a:rPr>
              <a:t>, </a:t>
            </a:r>
            <a:r>
              <a:rPr lang="en-US" b="1" dirty="0" err="1">
                <a:solidFill>
                  <a:srgbClr val="FF0000"/>
                </a:solidFill>
              </a:rPr>
              <a:t>zamanla</a:t>
            </a:r>
            <a:r>
              <a:rPr lang="en-US" b="1" dirty="0">
                <a:solidFill>
                  <a:srgbClr val="FF0000"/>
                </a:solidFill>
              </a:rPr>
              <a:t> </a:t>
            </a:r>
            <a:r>
              <a:rPr lang="en-US" b="1" dirty="0" err="1">
                <a:solidFill>
                  <a:srgbClr val="FF0000"/>
                </a:solidFill>
              </a:rPr>
              <a:t>sosyal</a:t>
            </a:r>
            <a:r>
              <a:rPr lang="en-US" b="1" dirty="0">
                <a:solidFill>
                  <a:srgbClr val="FF0000"/>
                </a:solidFill>
              </a:rPr>
              <a:t> </a:t>
            </a:r>
            <a:r>
              <a:rPr lang="en-US" b="1" dirty="0" err="1">
                <a:solidFill>
                  <a:srgbClr val="FF0000"/>
                </a:solidFill>
              </a:rPr>
              <a:t>demokrat</a:t>
            </a:r>
            <a:r>
              <a:rPr lang="en-US" b="1" dirty="0">
                <a:solidFill>
                  <a:srgbClr val="FF0000"/>
                </a:solidFill>
              </a:rPr>
              <a:t> </a:t>
            </a:r>
            <a:r>
              <a:rPr lang="en-US" b="1" dirty="0" err="1">
                <a:solidFill>
                  <a:srgbClr val="FF0000"/>
                </a:solidFill>
              </a:rPr>
              <a:t>bir</a:t>
            </a:r>
            <a:r>
              <a:rPr lang="en-US" b="1" dirty="0">
                <a:solidFill>
                  <a:srgbClr val="FF0000"/>
                </a:solidFill>
              </a:rPr>
              <a:t> </a:t>
            </a:r>
            <a:r>
              <a:rPr lang="en-US" b="1" dirty="0" err="1">
                <a:solidFill>
                  <a:srgbClr val="FF0000"/>
                </a:solidFill>
              </a:rPr>
              <a:t>partiye</a:t>
            </a:r>
            <a:r>
              <a:rPr lang="en-US" b="1" dirty="0">
                <a:solidFill>
                  <a:srgbClr val="FF0000"/>
                </a:solidFill>
              </a:rPr>
              <a:t> </a:t>
            </a:r>
            <a:r>
              <a:rPr lang="en-US" b="1" dirty="0" err="1">
                <a:solidFill>
                  <a:srgbClr val="FF0000"/>
                </a:solidFill>
              </a:rPr>
              <a:t>dönüşmüştür</a:t>
            </a:r>
            <a:r>
              <a:rPr lang="en-US" b="1" dirty="0">
                <a:solidFill>
                  <a:srgbClr val="FF0000"/>
                </a:solidFill>
              </a:rPr>
              <a:t>. </a:t>
            </a:r>
            <a:r>
              <a:rPr lang="en-US" dirty="0" err="1"/>
              <a:t>Parti</a:t>
            </a:r>
            <a:r>
              <a:rPr lang="en-US" dirty="0"/>
              <a:t>, </a:t>
            </a:r>
            <a:r>
              <a:rPr lang="en-US" dirty="0" err="1"/>
              <a:t>anketlere</a:t>
            </a:r>
            <a:r>
              <a:rPr lang="en-US" dirty="0"/>
              <a:t> </a:t>
            </a:r>
            <a:r>
              <a:rPr lang="en-US" dirty="0" err="1"/>
              <a:t>göre</a:t>
            </a:r>
            <a:r>
              <a:rPr lang="en-US" dirty="0"/>
              <a:t> </a:t>
            </a:r>
            <a:r>
              <a:rPr lang="en-US" dirty="0" err="1"/>
              <a:t>şu</a:t>
            </a:r>
            <a:r>
              <a:rPr lang="en-US" dirty="0"/>
              <a:t> an </a:t>
            </a:r>
            <a:r>
              <a:rPr lang="en-US" dirty="0" err="1"/>
              <a:t>için</a:t>
            </a:r>
            <a:r>
              <a:rPr lang="en-US" dirty="0"/>
              <a:t> </a:t>
            </a:r>
            <a:r>
              <a:rPr lang="en-US" dirty="0" err="1"/>
              <a:t>Birleşik</a:t>
            </a:r>
            <a:r>
              <a:rPr lang="en-US" dirty="0"/>
              <a:t> </a:t>
            </a:r>
            <a:r>
              <a:rPr lang="en-US" dirty="0" err="1"/>
              <a:t>Krallık’taki</a:t>
            </a:r>
            <a:r>
              <a:rPr lang="en-US" dirty="0"/>
              <a:t> </a:t>
            </a:r>
            <a:r>
              <a:rPr lang="en-US" dirty="0" err="1"/>
              <a:t>en</a:t>
            </a:r>
            <a:r>
              <a:rPr lang="en-US" dirty="0"/>
              <a:t> </a:t>
            </a:r>
            <a:r>
              <a:rPr lang="en-US" dirty="0" err="1"/>
              <a:t>popüler</a:t>
            </a:r>
            <a:r>
              <a:rPr lang="en-US" dirty="0"/>
              <a:t> </a:t>
            </a:r>
            <a:r>
              <a:rPr lang="en-US" dirty="0" err="1"/>
              <a:t>siyasi</a:t>
            </a:r>
            <a:r>
              <a:rPr lang="en-US" dirty="0"/>
              <a:t> </a:t>
            </a:r>
            <a:r>
              <a:rPr lang="en-US" dirty="0" err="1"/>
              <a:t>parti</a:t>
            </a:r>
            <a:r>
              <a:rPr lang="en-US" dirty="0"/>
              <a:t> </a:t>
            </a:r>
            <a:r>
              <a:rPr lang="en-US" dirty="0" err="1" smtClean="0"/>
              <a:t>durumundadır</a:t>
            </a:r>
            <a:r>
              <a:rPr lang="en-US" dirty="0"/>
              <a:t> </a:t>
            </a:r>
            <a:r>
              <a:rPr lang="en-US" dirty="0" err="1"/>
              <a:t>ve</a:t>
            </a:r>
            <a:r>
              <a:rPr lang="en-US" dirty="0"/>
              <a:t> </a:t>
            </a:r>
            <a:r>
              <a:rPr lang="en-US" dirty="0" err="1"/>
              <a:t>olası</a:t>
            </a:r>
            <a:r>
              <a:rPr lang="en-US" dirty="0"/>
              <a:t> </a:t>
            </a:r>
            <a:r>
              <a:rPr lang="en-US" dirty="0" err="1"/>
              <a:t>bir</a:t>
            </a:r>
            <a:r>
              <a:rPr lang="en-US" dirty="0"/>
              <a:t> </a:t>
            </a:r>
            <a:r>
              <a:rPr lang="en-US" dirty="0" err="1"/>
              <a:t>seçimde</a:t>
            </a:r>
            <a:r>
              <a:rPr lang="en-US" dirty="0"/>
              <a:t> </a:t>
            </a:r>
            <a:r>
              <a:rPr lang="en-US" dirty="0" err="1"/>
              <a:t>iktidara</a:t>
            </a:r>
            <a:r>
              <a:rPr lang="en-US" dirty="0"/>
              <a:t> </a:t>
            </a:r>
            <a:r>
              <a:rPr lang="en-US" dirty="0" err="1"/>
              <a:t>gelme</a:t>
            </a:r>
            <a:r>
              <a:rPr lang="en-US" dirty="0"/>
              <a:t> </a:t>
            </a:r>
            <a:r>
              <a:rPr lang="en-US" dirty="0" err="1"/>
              <a:t>şansı</a:t>
            </a:r>
            <a:r>
              <a:rPr lang="en-US" dirty="0"/>
              <a:t> </a:t>
            </a:r>
            <a:r>
              <a:rPr lang="en-US" dirty="0" err="1"/>
              <a:t>bulunmaktadır</a:t>
            </a:r>
            <a:r>
              <a:rPr lang="en-US" dirty="0"/>
              <a:t>.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6</a:t>
            </a:fld>
            <a:endParaRPr lang="en-US" dirty="0"/>
          </a:p>
        </p:txBody>
      </p:sp>
    </p:spTree>
    <p:extLst>
      <p:ext uri="{BB962C8B-B14F-4D97-AF65-F5344CB8AC3E}">
        <p14:creationId xmlns:p14="http://schemas.microsoft.com/office/powerpoint/2010/main" val="2291864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PARTİNİN TARİHİ</a:t>
            </a:r>
            <a:endParaRPr lang="en-US" dirty="0"/>
          </a:p>
        </p:txBody>
      </p:sp>
      <p:sp>
        <p:nvSpPr>
          <p:cNvPr id="3" name="Content Placeholder 2"/>
          <p:cNvSpPr>
            <a:spLocks noGrp="1"/>
          </p:cNvSpPr>
          <p:nvPr>
            <p:ph idx="1"/>
          </p:nvPr>
        </p:nvSpPr>
        <p:spPr>
          <a:xfrm>
            <a:off x="1098883" y="1428749"/>
            <a:ext cx="10764253" cy="4795587"/>
          </a:xfrm>
        </p:spPr>
        <p:txBody>
          <a:bodyPr>
            <a:normAutofit fontScale="85000" lnSpcReduction="20000"/>
          </a:bodyPr>
          <a:lstStyle/>
          <a:p>
            <a:pPr marL="0" indent="0">
              <a:buNone/>
            </a:pPr>
            <a:endParaRPr lang="en-US" dirty="0"/>
          </a:p>
          <a:p>
            <a:pPr algn="just"/>
            <a:r>
              <a:rPr lang="tr-TR" b="1" dirty="0" smtClean="0">
                <a:solidFill>
                  <a:srgbClr val="C00000"/>
                </a:solidFill>
              </a:rPr>
              <a:t>İ</a:t>
            </a:r>
            <a:r>
              <a:rPr lang="en-US" b="1" dirty="0" err="1" smtClean="0">
                <a:solidFill>
                  <a:srgbClr val="C00000"/>
                </a:solidFill>
              </a:rPr>
              <a:t>şçi</a:t>
            </a:r>
            <a:r>
              <a:rPr lang="en-US" b="1" dirty="0" smtClean="0">
                <a:solidFill>
                  <a:srgbClr val="C00000"/>
                </a:solidFill>
              </a:rPr>
              <a:t> </a:t>
            </a:r>
            <a:r>
              <a:rPr lang="en-US" b="1" dirty="0" err="1">
                <a:solidFill>
                  <a:srgbClr val="C00000"/>
                </a:solidFill>
              </a:rPr>
              <a:t>Partisi</a:t>
            </a:r>
            <a:r>
              <a:rPr lang="en-US" b="1" dirty="0">
                <a:solidFill>
                  <a:srgbClr val="C00000"/>
                </a:solidFill>
              </a:rPr>
              <a:t>, 20. </a:t>
            </a:r>
            <a:r>
              <a:rPr lang="en-US" b="1" dirty="0" err="1">
                <a:solidFill>
                  <a:srgbClr val="C00000"/>
                </a:solidFill>
              </a:rPr>
              <a:t>yüzyıl</a:t>
            </a:r>
            <a:r>
              <a:rPr lang="en-US" b="1" dirty="0">
                <a:solidFill>
                  <a:srgbClr val="C00000"/>
                </a:solidFill>
              </a:rPr>
              <a:t> </a:t>
            </a:r>
            <a:r>
              <a:rPr lang="en-US" b="1" dirty="0" err="1">
                <a:solidFill>
                  <a:srgbClr val="C00000"/>
                </a:solidFill>
              </a:rPr>
              <a:t>başlarında</a:t>
            </a:r>
            <a:r>
              <a:rPr lang="en-US" b="1" dirty="0">
                <a:solidFill>
                  <a:srgbClr val="C00000"/>
                </a:solidFill>
              </a:rPr>
              <a:t>, </a:t>
            </a:r>
            <a:r>
              <a:rPr lang="en-US" b="1" dirty="0" err="1">
                <a:solidFill>
                  <a:srgbClr val="C00000"/>
                </a:solidFill>
              </a:rPr>
              <a:t>İngiltere’de</a:t>
            </a:r>
            <a:r>
              <a:rPr lang="en-US" b="1" dirty="0">
                <a:solidFill>
                  <a:srgbClr val="C00000"/>
                </a:solidFill>
              </a:rPr>
              <a:t>, Liberal </a:t>
            </a:r>
            <a:r>
              <a:rPr lang="en-US" b="1" dirty="0" err="1">
                <a:solidFill>
                  <a:srgbClr val="C00000"/>
                </a:solidFill>
              </a:rPr>
              <a:t>Parti’nin</a:t>
            </a:r>
            <a:r>
              <a:rPr lang="en-US" b="1" dirty="0">
                <a:solidFill>
                  <a:srgbClr val="C00000"/>
                </a:solidFill>
              </a:rPr>
              <a:t> </a:t>
            </a:r>
            <a:r>
              <a:rPr lang="en-US" b="1" dirty="0" err="1">
                <a:solidFill>
                  <a:srgbClr val="C00000"/>
                </a:solidFill>
              </a:rPr>
              <a:t>işçi</a:t>
            </a:r>
            <a:r>
              <a:rPr lang="en-US" b="1" dirty="0">
                <a:solidFill>
                  <a:srgbClr val="C00000"/>
                </a:solidFill>
              </a:rPr>
              <a:t> </a:t>
            </a:r>
            <a:r>
              <a:rPr lang="en-US" b="1" dirty="0" err="1">
                <a:solidFill>
                  <a:srgbClr val="C00000"/>
                </a:solidFill>
              </a:rPr>
              <a:t>sınıfının</a:t>
            </a:r>
            <a:r>
              <a:rPr lang="en-US" b="1" dirty="0">
                <a:solidFill>
                  <a:srgbClr val="C00000"/>
                </a:solidFill>
              </a:rPr>
              <a:t> </a:t>
            </a:r>
            <a:r>
              <a:rPr lang="en-US" b="1" dirty="0" err="1">
                <a:solidFill>
                  <a:srgbClr val="C00000"/>
                </a:solidFill>
              </a:rPr>
              <a:t>haklarını</a:t>
            </a:r>
            <a:r>
              <a:rPr lang="en-US" b="1" dirty="0">
                <a:solidFill>
                  <a:srgbClr val="C00000"/>
                </a:solidFill>
              </a:rPr>
              <a:t> </a:t>
            </a:r>
            <a:r>
              <a:rPr lang="en-US" b="1" dirty="0" err="1">
                <a:solidFill>
                  <a:srgbClr val="C00000"/>
                </a:solidFill>
              </a:rPr>
              <a:t>yeterince</a:t>
            </a:r>
            <a:r>
              <a:rPr lang="en-US" b="1" dirty="0">
                <a:solidFill>
                  <a:srgbClr val="C00000"/>
                </a:solidFill>
              </a:rPr>
              <a:t> </a:t>
            </a:r>
            <a:r>
              <a:rPr lang="en-US" b="1" dirty="0" err="1">
                <a:solidFill>
                  <a:srgbClr val="C00000"/>
                </a:solidFill>
              </a:rPr>
              <a:t>savunamaması</a:t>
            </a:r>
            <a:r>
              <a:rPr lang="en-US" b="1" dirty="0">
                <a:solidFill>
                  <a:srgbClr val="C00000"/>
                </a:solidFill>
              </a:rPr>
              <a:t> </a:t>
            </a:r>
            <a:r>
              <a:rPr lang="en-US" b="1" dirty="0" err="1">
                <a:solidFill>
                  <a:srgbClr val="C00000"/>
                </a:solidFill>
              </a:rPr>
              <a:t>üzerine</a:t>
            </a:r>
            <a:r>
              <a:rPr lang="en-US" b="1" dirty="0">
                <a:solidFill>
                  <a:srgbClr val="C00000"/>
                </a:solidFill>
              </a:rPr>
              <a:t> </a:t>
            </a:r>
            <a:r>
              <a:rPr lang="en-US" b="1" dirty="0" err="1">
                <a:solidFill>
                  <a:srgbClr val="C00000"/>
                </a:solidFill>
              </a:rPr>
              <a:t>kurulmuş</a:t>
            </a:r>
            <a:r>
              <a:rPr lang="en-US" b="1" dirty="0">
                <a:solidFill>
                  <a:srgbClr val="C00000"/>
                </a:solidFill>
              </a:rPr>
              <a:t> </a:t>
            </a:r>
            <a:r>
              <a:rPr lang="en-US" b="1" dirty="0" err="1">
                <a:solidFill>
                  <a:srgbClr val="C00000"/>
                </a:solidFill>
              </a:rPr>
              <a:t>bir</a:t>
            </a:r>
            <a:r>
              <a:rPr lang="en-US" b="1" dirty="0">
                <a:solidFill>
                  <a:srgbClr val="C00000"/>
                </a:solidFill>
              </a:rPr>
              <a:t> sol </a:t>
            </a:r>
            <a:r>
              <a:rPr lang="en-US" b="1" dirty="0" err="1" smtClean="0">
                <a:solidFill>
                  <a:srgbClr val="C00000"/>
                </a:solidFill>
              </a:rPr>
              <a:t>partidir</a:t>
            </a:r>
            <a:r>
              <a:rPr lang="en-US" b="1" dirty="0" smtClean="0">
                <a:solidFill>
                  <a:srgbClr val="C00000"/>
                </a:solidFill>
              </a:rPr>
              <a:t>.</a:t>
            </a:r>
            <a:r>
              <a:rPr lang="en-US" b="1" dirty="0">
                <a:solidFill>
                  <a:srgbClr val="C00000"/>
                </a:solidFill>
              </a:rPr>
              <a:t> </a:t>
            </a:r>
            <a:endParaRPr lang="tr-TR" b="1" dirty="0" smtClean="0">
              <a:solidFill>
                <a:srgbClr val="C00000"/>
              </a:solidFill>
            </a:endParaRPr>
          </a:p>
          <a:p>
            <a:pPr algn="just"/>
            <a:r>
              <a:rPr lang="en-US" dirty="0" smtClean="0"/>
              <a:t>Bu </a:t>
            </a:r>
            <a:r>
              <a:rPr lang="en-US" dirty="0" err="1" smtClean="0"/>
              <a:t>noktada</a:t>
            </a:r>
            <a:r>
              <a:rPr lang="en-US" dirty="0" smtClean="0"/>
              <a:t>, </a:t>
            </a:r>
            <a:r>
              <a:rPr lang="en-US" dirty="0" err="1"/>
              <a:t>İşçi</a:t>
            </a:r>
            <a:r>
              <a:rPr lang="en-US" dirty="0"/>
              <a:t> </a:t>
            </a:r>
            <a:r>
              <a:rPr lang="en-US" dirty="0" err="1"/>
              <a:t>Partisi</a:t>
            </a:r>
            <a:r>
              <a:rPr lang="en-US" dirty="0"/>
              <a:t> </a:t>
            </a:r>
            <a:r>
              <a:rPr lang="en-US" dirty="0" err="1"/>
              <a:t>öncesinde</a:t>
            </a:r>
            <a:r>
              <a:rPr lang="en-US" dirty="0"/>
              <a:t> de </a:t>
            </a:r>
            <a:r>
              <a:rPr lang="en-US" dirty="0" err="1"/>
              <a:t>İngiltere’de</a:t>
            </a:r>
            <a:r>
              <a:rPr lang="en-US" dirty="0"/>
              <a:t> </a:t>
            </a:r>
            <a:r>
              <a:rPr lang="en-US" dirty="0" err="1"/>
              <a:t>güçlü</a:t>
            </a:r>
            <a:r>
              <a:rPr lang="en-US" dirty="0"/>
              <a:t> </a:t>
            </a:r>
            <a:r>
              <a:rPr lang="en-US" dirty="0" err="1"/>
              <a:t>ve</a:t>
            </a:r>
            <a:r>
              <a:rPr lang="en-US" dirty="0"/>
              <a:t> </a:t>
            </a:r>
            <a:r>
              <a:rPr lang="en-US" dirty="0" err="1"/>
              <a:t>örgütlü</a:t>
            </a:r>
            <a:r>
              <a:rPr lang="en-US" dirty="0"/>
              <a:t> </a:t>
            </a:r>
            <a:r>
              <a:rPr lang="en-US" dirty="0" err="1"/>
              <a:t>işçi</a:t>
            </a:r>
            <a:r>
              <a:rPr lang="en-US" dirty="0"/>
              <a:t> </a:t>
            </a:r>
            <a:r>
              <a:rPr lang="en-US" dirty="0" err="1"/>
              <a:t>sınıfı</a:t>
            </a:r>
            <a:r>
              <a:rPr lang="en-US" dirty="0"/>
              <a:t> </a:t>
            </a:r>
            <a:r>
              <a:rPr lang="en-US" dirty="0" err="1"/>
              <a:t>hareketlerinin</a:t>
            </a:r>
            <a:r>
              <a:rPr lang="en-US" dirty="0"/>
              <a:t> </a:t>
            </a:r>
            <a:r>
              <a:rPr lang="en-US" dirty="0" err="1"/>
              <a:t>var</a:t>
            </a:r>
            <a:r>
              <a:rPr lang="en-US" dirty="0"/>
              <a:t> </a:t>
            </a:r>
            <a:r>
              <a:rPr lang="en-US" dirty="0" err="1"/>
              <a:t>olduğu</a:t>
            </a:r>
            <a:r>
              <a:rPr lang="en-US" dirty="0"/>
              <a:t> </a:t>
            </a:r>
            <a:r>
              <a:rPr lang="en-US" dirty="0" err="1" smtClean="0"/>
              <a:t>gerçeğidir</a:t>
            </a:r>
            <a:r>
              <a:rPr lang="en-US" dirty="0" smtClean="0"/>
              <a:t>.</a:t>
            </a:r>
            <a:endParaRPr lang="tr-TR" dirty="0" smtClean="0"/>
          </a:p>
          <a:p>
            <a:pPr algn="just"/>
            <a:r>
              <a:rPr lang="en-US" dirty="0" err="1" smtClean="0"/>
              <a:t>Sanayi</a:t>
            </a:r>
            <a:r>
              <a:rPr lang="en-US" dirty="0" smtClean="0"/>
              <a:t> </a:t>
            </a:r>
            <a:r>
              <a:rPr lang="en-US" dirty="0" err="1"/>
              <a:t>Devrimi’nin</a:t>
            </a:r>
            <a:r>
              <a:rPr lang="en-US" dirty="0"/>
              <a:t> </a:t>
            </a:r>
            <a:r>
              <a:rPr lang="en-US" dirty="0" err="1"/>
              <a:t>dünyada</a:t>
            </a:r>
            <a:r>
              <a:rPr lang="en-US" dirty="0"/>
              <a:t> ilk </a:t>
            </a:r>
            <a:r>
              <a:rPr lang="en-US" dirty="0" err="1"/>
              <a:t>gerçekleştiği</a:t>
            </a:r>
            <a:r>
              <a:rPr lang="en-US" dirty="0"/>
              <a:t> </a:t>
            </a:r>
            <a:r>
              <a:rPr lang="en-US" dirty="0" err="1"/>
              <a:t>ülke</a:t>
            </a:r>
            <a:r>
              <a:rPr lang="en-US" dirty="0"/>
              <a:t> </a:t>
            </a:r>
            <a:r>
              <a:rPr lang="en-US" dirty="0" err="1"/>
              <a:t>olan</a:t>
            </a:r>
            <a:r>
              <a:rPr lang="en-US" dirty="0"/>
              <a:t> </a:t>
            </a:r>
            <a:r>
              <a:rPr lang="en-US" dirty="0" err="1"/>
              <a:t>İngiltere</a:t>
            </a:r>
            <a:r>
              <a:rPr lang="en-US" dirty="0"/>
              <a:t>, </a:t>
            </a:r>
            <a:r>
              <a:rPr lang="en-US" dirty="0" err="1"/>
              <a:t>haliyle</a:t>
            </a:r>
            <a:r>
              <a:rPr lang="en-US" dirty="0"/>
              <a:t> </a:t>
            </a:r>
            <a:r>
              <a:rPr lang="en-US" dirty="0" err="1"/>
              <a:t>örgütlü</a:t>
            </a:r>
            <a:r>
              <a:rPr lang="en-US" dirty="0"/>
              <a:t> </a:t>
            </a:r>
            <a:r>
              <a:rPr lang="en-US" dirty="0" err="1"/>
              <a:t>işçi</a:t>
            </a:r>
            <a:r>
              <a:rPr lang="en-US" dirty="0"/>
              <a:t> </a:t>
            </a:r>
            <a:r>
              <a:rPr lang="en-US" dirty="0" err="1"/>
              <a:t>sınıfının</a:t>
            </a:r>
            <a:r>
              <a:rPr lang="en-US" dirty="0"/>
              <a:t> da ilk </a:t>
            </a:r>
            <a:r>
              <a:rPr lang="en-US" dirty="0" err="1"/>
              <a:t>ortaya</a:t>
            </a:r>
            <a:r>
              <a:rPr lang="en-US" dirty="0"/>
              <a:t> </a:t>
            </a:r>
            <a:r>
              <a:rPr lang="en-US" dirty="0" err="1"/>
              <a:t>çıktığı</a:t>
            </a:r>
            <a:r>
              <a:rPr lang="en-US" dirty="0"/>
              <a:t> </a:t>
            </a:r>
            <a:r>
              <a:rPr lang="en-US" dirty="0" err="1"/>
              <a:t>ülke</a:t>
            </a:r>
            <a:r>
              <a:rPr lang="en-US" dirty="0"/>
              <a:t> </a:t>
            </a:r>
            <a:r>
              <a:rPr lang="en-US" dirty="0" err="1"/>
              <a:t>olmuştur</a:t>
            </a:r>
            <a:r>
              <a:rPr lang="en-US" dirty="0"/>
              <a:t>. </a:t>
            </a:r>
            <a:r>
              <a:rPr lang="en-US" dirty="0" err="1"/>
              <a:t>Nitekim</a:t>
            </a:r>
            <a:r>
              <a:rPr lang="en-US" dirty="0"/>
              <a:t> 1825’ten </a:t>
            </a:r>
            <a:r>
              <a:rPr lang="en-US" dirty="0" err="1"/>
              <a:t>itibaren</a:t>
            </a:r>
            <a:r>
              <a:rPr lang="en-US" dirty="0"/>
              <a:t> -</a:t>
            </a:r>
            <a:r>
              <a:rPr lang="en-US" dirty="0" err="1"/>
              <a:t>grev</a:t>
            </a:r>
            <a:r>
              <a:rPr lang="en-US" dirty="0"/>
              <a:t> </a:t>
            </a:r>
            <a:r>
              <a:rPr lang="en-US" dirty="0" err="1"/>
              <a:t>yapmamak</a:t>
            </a:r>
            <a:r>
              <a:rPr lang="en-US" dirty="0"/>
              <a:t> </a:t>
            </a:r>
            <a:r>
              <a:rPr lang="en-US" dirty="0" err="1"/>
              <a:t>kaydıyla</a:t>
            </a:r>
            <a:r>
              <a:rPr lang="en-US" dirty="0"/>
              <a:t>- </a:t>
            </a:r>
            <a:r>
              <a:rPr lang="en-US" dirty="0" err="1"/>
              <a:t>ülkede</a:t>
            </a:r>
            <a:r>
              <a:rPr lang="en-US" dirty="0"/>
              <a:t> </a:t>
            </a:r>
            <a:r>
              <a:rPr lang="en-US" dirty="0" err="1"/>
              <a:t>işçi</a:t>
            </a:r>
            <a:r>
              <a:rPr lang="en-US" dirty="0"/>
              <a:t> </a:t>
            </a:r>
            <a:r>
              <a:rPr lang="en-US" dirty="0" err="1"/>
              <a:t>birliklerinin</a:t>
            </a:r>
            <a:r>
              <a:rPr lang="en-US" dirty="0"/>
              <a:t> </a:t>
            </a:r>
            <a:r>
              <a:rPr lang="en-US" dirty="0" err="1"/>
              <a:t>kurulmasına</a:t>
            </a:r>
            <a:r>
              <a:rPr lang="en-US" dirty="0"/>
              <a:t> </a:t>
            </a:r>
            <a:r>
              <a:rPr lang="en-US" dirty="0" err="1"/>
              <a:t>izin</a:t>
            </a:r>
            <a:r>
              <a:rPr lang="en-US" dirty="0"/>
              <a:t> </a:t>
            </a:r>
            <a:r>
              <a:rPr lang="en-US" dirty="0" err="1"/>
              <a:t>verilmiş</a:t>
            </a:r>
            <a:r>
              <a:rPr lang="en-US" dirty="0"/>
              <a:t> </a:t>
            </a:r>
            <a:r>
              <a:rPr lang="en-US" dirty="0" err="1"/>
              <a:t>ve</a:t>
            </a:r>
            <a:r>
              <a:rPr lang="en-US" dirty="0"/>
              <a:t> </a:t>
            </a:r>
            <a:r>
              <a:rPr lang="en-US" dirty="0" err="1"/>
              <a:t>nihayetinde</a:t>
            </a:r>
            <a:r>
              <a:rPr lang="en-US" dirty="0"/>
              <a:t> ilk </a:t>
            </a:r>
            <a:r>
              <a:rPr lang="en-US" dirty="0" err="1"/>
              <a:t>işçi</a:t>
            </a:r>
            <a:r>
              <a:rPr lang="en-US" dirty="0"/>
              <a:t> </a:t>
            </a:r>
            <a:r>
              <a:rPr lang="en-US" dirty="0" err="1"/>
              <a:t>sendikaları</a:t>
            </a:r>
            <a:r>
              <a:rPr lang="en-US" dirty="0"/>
              <a:t> </a:t>
            </a:r>
            <a:r>
              <a:rPr lang="en-US" dirty="0" err="1"/>
              <a:t>ortaya</a:t>
            </a:r>
            <a:r>
              <a:rPr lang="en-US" dirty="0"/>
              <a:t> </a:t>
            </a:r>
            <a:r>
              <a:rPr lang="en-US" dirty="0" err="1"/>
              <a:t>çıkmıştır</a:t>
            </a:r>
            <a:r>
              <a:rPr lang="en-US" dirty="0"/>
              <a:t>. Bu </a:t>
            </a:r>
            <a:r>
              <a:rPr lang="en-US" dirty="0" err="1"/>
              <a:t>bağlamda</a:t>
            </a:r>
            <a:r>
              <a:rPr lang="en-US" dirty="0"/>
              <a:t>, 1838’den </a:t>
            </a:r>
            <a:r>
              <a:rPr lang="en-US" dirty="0" err="1"/>
              <a:t>itibaren</a:t>
            </a:r>
            <a:r>
              <a:rPr lang="en-US" dirty="0"/>
              <a:t> </a:t>
            </a:r>
            <a:r>
              <a:rPr lang="en-US" dirty="0" err="1"/>
              <a:t>İngiltere’de</a:t>
            </a:r>
            <a:r>
              <a:rPr lang="en-US" dirty="0"/>
              <a:t> “</a:t>
            </a:r>
            <a:r>
              <a:rPr lang="en-US" dirty="0" err="1"/>
              <a:t>Çartizm</a:t>
            </a:r>
            <a:r>
              <a:rPr lang="en-US" dirty="0"/>
              <a:t>” (</a:t>
            </a:r>
            <a:r>
              <a:rPr lang="en-US" i="1" dirty="0"/>
              <a:t>Chartism</a:t>
            </a:r>
            <a:r>
              <a:rPr lang="en-US" dirty="0"/>
              <a:t>) </a:t>
            </a:r>
            <a:r>
              <a:rPr lang="en-US" dirty="0" err="1"/>
              <a:t>adı</a:t>
            </a:r>
            <a:r>
              <a:rPr lang="en-US" dirty="0"/>
              <a:t> </a:t>
            </a:r>
            <a:r>
              <a:rPr lang="en-US" dirty="0" err="1"/>
              <a:t>verilen</a:t>
            </a:r>
            <a:r>
              <a:rPr lang="en-US" dirty="0"/>
              <a:t> </a:t>
            </a:r>
            <a:r>
              <a:rPr lang="en-US" dirty="0" err="1"/>
              <a:t>bir</a:t>
            </a:r>
            <a:r>
              <a:rPr lang="en-US" dirty="0"/>
              <a:t> </a:t>
            </a:r>
            <a:r>
              <a:rPr lang="en-US" dirty="0" err="1"/>
              <a:t>sosyal</a:t>
            </a:r>
            <a:r>
              <a:rPr lang="en-US" dirty="0"/>
              <a:t> </a:t>
            </a:r>
            <a:r>
              <a:rPr lang="en-US" dirty="0" err="1"/>
              <a:t>hareketin</a:t>
            </a:r>
            <a:r>
              <a:rPr lang="en-US" dirty="0"/>
              <a:t> </a:t>
            </a:r>
            <a:r>
              <a:rPr lang="en-US" dirty="0" err="1"/>
              <a:t>ortaya</a:t>
            </a:r>
            <a:r>
              <a:rPr lang="en-US" dirty="0"/>
              <a:t> </a:t>
            </a:r>
            <a:r>
              <a:rPr lang="en-US" dirty="0" err="1"/>
              <a:t>çıkması</a:t>
            </a:r>
            <a:r>
              <a:rPr lang="en-US" dirty="0"/>
              <a:t> (</a:t>
            </a:r>
            <a:r>
              <a:rPr lang="en-US" dirty="0" smtClean="0"/>
              <a:t>1838-1848), </a:t>
            </a:r>
            <a:r>
              <a:rPr lang="en-US" dirty="0" err="1"/>
              <a:t>İşçi</a:t>
            </a:r>
            <a:r>
              <a:rPr lang="en-US" dirty="0"/>
              <a:t> </a:t>
            </a:r>
            <a:r>
              <a:rPr lang="en-US" dirty="0" err="1"/>
              <a:t>Partisi</a:t>
            </a:r>
            <a:r>
              <a:rPr lang="en-US" dirty="0"/>
              <a:t> </a:t>
            </a:r>
            <a:r>
              <a:rPr lang="en-US" dirty="0" err="1"/>
              <a:t>tarihi</a:t>
            </a:r>
            <a:r>
              <a:rPr lang="en-US" dirty="0"/>
              <a:t> </a:t>
            </a:r>
            <a:r>
              <a:rPr lang="en-US" dirty="0" err="1"/>
              <a:t>açısından</a:t>
            </a:r>
            <a:r>
              <a:rPr lang="en-US" dirty="0"/>
              <a:t> da </a:t>
            </a:r>
            <a:r>
              <a:rPr lang="en-US" dirty="0" err="1"/>
              <a:t>önemli</a:t>
            </a:r>
            <a:r>
              <a:rPr lang="en-US" dirty="0"/>
              <a:t> </a:t>
            </a:r>
            <a:r>
              <a:rPr lang="en-US" dirty="0" err="1"/>
              <a:t>bir</a:t>
            </a:r>
            <a:r>
              <a:rPr lang="en-US" dirty="0"/>
              <a:t> </a:t>
            </a:r>
            <a:r>
              <a:rPr lang="en-US" dirty="0" err="1"/>
              <a:t>dönüm</a:t>
            </a:r>
            <a:r>
              <a:rPr lang="en-US" dirty="0"/>
              <a:t> </a:t>
            </a:r>
            <a:r>
              <a:rPr lang="en-US" dirty="0" err="1"/>
              <a:t>noktasıdır</a:t>
            </a:r>
            <a:r>
              <a:rPr lang="en-US" dirty="0"/>
              <a:t>. </a:t>
            </a:r>
            <a:endParaRPr lang="tr-TR" dirty="0" smtClean="0"/>
          </a:p>
          <a:p>
            <a:pPr algn="just"/>
            <a:r>
              <a:rPr lang="en-US" dirty="0" err="1" smtClean="0"/>
              <a:t>Londralı</a:t>
            </a:r>
            <a:r>
              <a:rPr lang="en-US" dirty="0" smtClean="0"/>
              <a:t> </a:t>
            </a:r>
            <a:r>
              <a:rPr lang="en-US" dirty="0" err="1"/>
              <a:t>bir</a:t>
            </a:r>
            <a:r>
              <a:rPr lang="en-US" dirty="0"/>
              <a:t> </a:t>
            </a:r>
            <a:r>
              <a:rPr lang="en-US" dirty="0" err="1"/>
              <a:t>radikal</a:t>
            </a:r>
            <a:r>
              <a:rPr lang="en-US" dirty="0"/>
              <a:t> </a:t>
            </a:r>
            <a:r>
              <a:rPr lang="en-US" dirty="0" err="1"/>
              <a:t>olan</a:t>
            </a:r>
            <a:r>
              <a:rPr lang="en-US" dirty="0"/>
              <a:t> William Lovett </a:t>
            </a:r>
            <a:r>
              <a:rPr lang="en-US" dirty="0" err="1"/>
              <a:t>tarafından</a:t>
            </a:r>
            <a:r>
              <a:rPr lang="en-US" dirty="0"/>
              <a:t> 1838 </a:t>
            </a:r>
            <a:r>
              <a:rPr lang="en-US" dirty="0" err="1"/>
              <a:t>yılı</a:t>
            </a:r>
            <a:r>
              <a:rPr lang="en-US" dirty="0"/>
              <a:t> </a:t>
            </a:r>
            <a:r>
              <a:rPr lang="en-US" dirty="0" err="1"/>
              <a:t>Mayıs</a:t>
            </a:r>
            <a:r>
              <a:rPr lang="en-US" dirty="0"/>
              <a:t> </a:t>
            </a:r>
            <a:r>
              <a:rPr lang="en-US" dirty="0" err="1"/>
              <a:t>ayında</a:t>
            </a:r>
            <a:r>
              <a:rPr lang="en-US" dirty="0"/>
              <a:t> </a:t>
            </a:r>
            <a:r>
              <a:rPr lang="en-US" dirty="0" err="1"/>
              <a:t>bir</a:t>
            </a:r>
            <a:r>
              <a:rPr lang="en-US" dirty="0"/>
              <a:t> </a:t>
            </a:r>
            <a:r>
              <a:rPr lang="en-US" dirty="0" err="1"/>
              <a:t>beyanname</a:t>
            </a:r>
            <a:r>
              <a:rPr lang="en-US" dirty="0"/>
              <a:t> </a:t>
            </a:r>
            <a:r>
              <a:rPr lang="en-US" dirty="0" err="1"/>
              <a:t>yayınlanmasıyla</a:t>
            </a:r>
            <a:r>
              <a:rPr lang="en-US" dirty="0"/>
              <a:t> </a:t>
            </a:r>
            <a:r>
              <a:rPr lang="en-US" dirty="0" err="1"/>
              <a:t>oluşan</a:t>
            </a:r>
            <a:r>
              <a:rPr lang="en-US" dirty="0"/>
              <a:t> </a:t>
            </a:r>
            <a:r>
              <a:rPr lang="en-US" dirty="0" err="1"/>
              <a:t>Çartizm</a:t>
            </a:r>
            <a:r>
              <a:rPr lang="en-US" dirty="0"/>
              <a:t> </a:t>
            </a:r>
            <a:r>
              <a:rPr lang="en-US" dirty="0" err="1"/>
              <a:t>hareketi</a:t>
            </a:r>
            <a:r>
              <a:rPr lang="en-US" dirty="0"/>
              <a:t>, </a:t>
            </a:r>
            <a:r>
              <a:rPr lang="en-US" dirty="0" err="1"/>
              <a:t>Kral’a</a:t>
            </a:r>
            <a:r>
              <a:rPr lang="en-US" dirty="0"/>
              <a:t> </a:t>
            </a:r>
            <a:r>
              <a:rPr lang="en-US" dirty="0" err="1"/>
              <a:t>karşı</a:t>
            </a:r>
            <a:r>
              <a:rPr lang="en-US" dirty="0"/>
              <a:t> </a:t>
            </a:r>
            <a:r>
              <a:rPr lang="en-US" dirty="0" err="1"/>
              <a:t>aristokratlara</a:t>
            </a:r>
            <a:r>
              <a:rPr lang="en-US" dirty="0"/>
              <a:t> </a:t>
            </a:r>
            <a:r>
              <a:rPr lang="en-US" dirty="0" err="1"/>
              <a:t>haklar</a:t>
            </a:r>
            <a:r>
              <a:rPr lang="en-US" dirty="0"/>
              <a:t> </a:t>
            </a:r>
            <a:r>
              <a:rPr lang="en-US" dirty="0" err="1"/>
              <a:t>sağlayan</a:t>
            </a:r>
            <a:r>
              <a:rPr lang="en-US" dirty="0"/>
              <a:t> “Magna Carta” (1215) </a:t>
            </a:r>
            <a:r>
              <a:rPr lang="en-US" dirty="0" err="1"/>
              <a:t>ve</a:t>
            </a:r>
            <a:r>
              <a:rPr lang="en-US" dirty="0"/>
              <a:t> </a:t>
            </a:r>
            <a:r>
              <a:rPr lang="en-US" dirty="0" err="1"/>
              <a:t>burjuvaziye</a:t>
            </a:r>
            <a:r>
              <a:rPr lang="en-US" dirty="0"/>
              <a:t> </a:t>
            </a:r>
            <a:r>
              <a:rPr lang="en-US" dirty="0" err="1"/>
              <a:t>yeni</a:t>
            </a:r>
            <a:r>
              <a:rPr lang="en-US" dirty="0"/>
              <a:t> </a:t>
            </a:r>
            <a:r>
              <a:rPr lang="en-US" dirty="0" err="1"/>
              <a:t>sosyal</a:t>
            </a:r>
            <a:r>
              <a:rPr lang="en-US" dirty="0"/>
              <a:t> </a:t>
            </a:r>
            <a:r>
              <a:rPr lang="en-US" dirty="0" err="1"/>
              <a:t>güvenceler</a:t>
            </a:r>
            <a:r>
              <a:rPr lang="en-US" dirty="0"/>
              <a:t> </a:t>
            </a:r>
            <a:r>
              <a:rPr lang="en-US" dirty="0" err="1"/>
              <a:t>getiren</a:t>
            </a:r>
            <a:r>
              <a:rPr lang="en-US" dirty="0"/>
              <a:t> “Bill of Rights” (1689) </a:t>
            </a:r>
            <a:r>
              <a:rPr lang="en-US" dirty="0" err="1"/>
              <a:t>gibi</a:t>
            </a:r>
            <a:r>
              <a:rPr lang="en-US" dirty="0"/>
              <a:t> </a:t>
            </a:r>
            <a:r>
              <a:rPr lang="en-US" dirty="0" err="1"/>
              <a:t>tarihsel</a:t>
            </a:r>
            <a:r>
              <a:rPr lang="en-US" dirty="0"/>
              <a:t> </a:t>
            </a:r>
            <a:r>
              <a:rPr lang="en-US" dirty="0" err="1"/>
              <a:t>dokümanlar</a:t>
            </a:r>
            <a:r>
              <a:rPr lang="en-US" dirty="0"/>
              <a:t> </a:t>
            </a:r>
            <a:r>
              <a:rPr lang="en-US" dirty="0" err="1"/>
              <a:t>sonrasında</a:t>
            </a:r>
            <a:r>
              <a:rPr lang="en-US" dirty="0"/>
              <a:t>, </a:t>
            </a:r>
            <a:r>
              <a:rPr lang="en-US" dirty="0" err="1"/>
              <a:t>bu</a:t>
            </a:r>
            <a:r>
              <a:rPr lang="en-US" dirty="0"/>
              <a:t> </a:t>
            </a:r>
            <a:r>
              <a:rPr lang="en-US" dirty="0" err="1"/>
              <a:t>defa</a:t>
            </a:r>
            <a:r>
              <a:rPr lang="en-US" dirty="0"/>
              <a:t> </a:t>
            </a:r>
            <a:r>
              <a:rPr lang="en-US" dirty="0" err="1"/>
              <a:t>proletaryaya</a:t>
            </a:r>
            <a:r>
              <a:rPr lang="en-US" dirty="0"/>
              <a:t> </a:t>
            </a:r>
            <a:r>
              <a:rPr lang="en-US" dirty="0" err="1"/>
              <a:t>yeni</a:t>
            </a:r>
            <a:r>
              <a:rPr lang="en-US" dirty="0"/>
              <a:t> </a:t>
            </a:r>
            <a:r>
              <a:rPr lang="en-US" dirty="0" err="1"/>
              <a:t>haklar</a:t>
            </a:r>
            <a:r>
              <a:rPr lang="en-US" dirty="0"/>
              <a:t> </a:t>
            </a:r>
            <a:r>
              <a:rPr lang="en-US" dirty="0" err="1"/>
              <a:t>verilmesini</a:t>
            </a:r>
            <a:r>
              <a:rPr lang="en-US" dirty="0"/>
              <a:t> </a:t>
            </a:r>
            <a:r>
              <a:rPr lang="en-US" dirty="0" err="1"/>
              <a:t>talep</a:t>
            </a:r>
            <a:r>
              <a:rPr lang="en-US" dirty="0"/>
              <a:t> </a:t>
            </a:r>
            <a:r>
              <a:rPr lang="en-US" dirty="0" err="1"/>
              <a:t>eden</a:t>
            </a:r>
            <a:r>
              <a:rPr lang="en-US" dirty="0"/>
              <a:t> </a:t>
            </a:r>
            <a:r>
              <a:rPr lang="en-US" dirty="0" err="1"/>
              <a:t>önemli</a:t>
            </a:r>
            <a:r>
              <a:rPr lang="en-US" dirty="0"/>
              <a:t> </a:t>
            </a:r>
            <a:r>
              <a:rPr lang="en-US" dirty="0" err="1"/>
              <a:t>bir</a:t>
            </a:r>
            <a:r>
              <a:rPr lang="en-US" dirty="0"/>
              <a:t> </a:t>
            </a:r>
            <a:r>
              <a:rPr lang="en-US" dirty="0" err="1"/>
              <a:t>tarihsel</a:t>
            </a:r>
            <a:r>
              <a:rPr lang="en-US" dirty="0"/>
              <a:t> </a:t>
            </a:r>
            <a:r>
              <a:rPr lang="en-US" dirty="0" err="1"/>
              <a:t>doküman</a:t>
            </a:r>
            <a:r>
              <a:rPr lang="en-US" dirty="0"/>
              <a:t> </a:t>
            </a:r>
            <a:r>
              <a:rPr lang="en-US" dirty="0" err="1"/>
              <a:t>olan</a:t>
            </a:r>
            <a:r>
              <a:rPr lang="en-US" dirty="0"/>
              <a:t> “People’s </a:t>
            </a:r>
            <a:r>
              <a:rPr lang="en-US" dirty="0" smtClean="0"/>
              <a:t>Charter”</a:t>
            </a:r>
            <a:r>
              <a:rPr lang="en-US" dirty="0"/>
              <a:t> </a:t>
            </a:r>
            <a:r>
              <a:rPr lang="en-US" dirty="0" err="1"/>
              <a:t>ile</a:t>
            </a:r>
            <a:r>
              <a:rPr lang="en-US" dirty="0"/>
              <a:t> </a:t>
            </a:r>
            <a:r>
              <a:rPr lang="en-US" dirty="0" err="1"/>
              <a:t>ortaya</a:t>
            </a:r>
            <a:r>
              <a:rPr lang="en-US" dirty="0"/>
              <a:t> </a:t>
            </a:r>
            <a:r>
              <a:rPr lang="en-US" dirty="0" err="1"/>
              <a:t>çıkmıştır</a:t>
            </a:r>
            <a:r>
              <a:rPr lang="en-US" dirty="0"/>
              <a:t>. </a:t>
            </a:r>
            <a:endParaRPr lang="tr-TR" dirty="0" smtClean="0"/>
          </a:p>
          <a:p>
            <a:pPr algn="just"/>
            <a:r>
              <a:rPr lang="en-US" dirty="0" smtClean="0"/>
              <a:t>Bu </a:t>
            </a:r>
            <a:r>
              <a:rPr lang="en-US" dirty="0" err="1"/>
              <a:t>dönemde</a:t>
            </a:r>
            <a:r>
              <a:rPr lang="en-US" dirty="0"/>
              <a:t> </a:t>
            </a:r>
            <a:r>
              <a:rPr lang="en-US" dirty="0" err="1"/>
              <a:t>Çartistlerin</a:t>
            </a:r>
            <a:r>
              <a:rPr lang="en-US" dirty="0"/>
              <a:t> 6 </a:t>
            </a:r>
            <a:r>
              <a:rPr lang="en-US" dirty="0" err="1"/>
              <a:t>temel</a:t>
            </a:r>
            <a:r>
              <a:rPr lang="en-US" dirty="0"/>
              <a:t> </a:t>
            </a:r>
            <a:r>
              <a:rPr lang="en-US" dirty="0" err="1"/>
              <a:t>istekleri</a:t>
            </a:r>
            <a:r>
              <a:rPr lang="en-US" dirty="0"/>
              <a:t> </a:t>
            </a:r>
            <a:r>
              <a:rPr lang="en-US" dirty="0" err="1"/>
              <a:t>şöyledir</a:t>
            </a:r>
            <a:r>
              <a:rPr lang="en-US" dirty="0"/>
              <a:t>: </a:t>
            </a:r>
            <a:r>
              <a:rPr lang="en-US" dirty="0" smtClean="0"/>
              <a:t>(1) </a:t>
            </a:r>
            <a:r>
              <a:rPr lang="en-US" dirty="0"/>
              <a:t>21 </a:t>
            </a:r>
            <a:r>
              <a:rPr lang="en-US" dirty="0" err="1"/>
              <a:t>yaşını</a:t>
            </a:r>
            <a:r>
              <a:rPr lang="en-US" dirty="0"/>
              <a:t> </a:t>
            </a:r>
            <a:r>
              <a:rPr lang="en-US" dirty="0" err="1"/>
              <a:t>geçen</a:t>
            </a:r>
            <a:r>
              <a:rPr lang="en-US" dirty="0"/>
              <a:t> </a:t>
            </a:r>
            <a:r>
              <a:rPr lang="en-US" dirty="0" err="1"/>
              <a:t>tüm</a:t>
            </a:r>
            <a:r>
              <a:rPr lang="en-US" dirty="0"/>
              <a:t> </a:t>
            </a:r>
            <a:r>
              <a:rPr lang="en-US" dirty="0" err="1"/>
              <a:t>erkeklere</a:t>
            </a:r>
            <a:r>
              <a:rPr lang="en-US" dirty="0"/>
              <a:t> oy </a:t>
            </a:r>
            <a:r>
              <a:rPr lang="en-US" dirty="0" err="1"/>
              <a:t>hakkı</a:t>
            </a:r>
            <a:r>
              <a:rPr lang="en-US" dirty="0"/>
              <a:t> </a:t>
            </a:r>
            <a:r>
              <a:rPr lang="en-US" dirty="0" err="1"/>
              <a:t>verilmesi</a:t>
            </a:r>
            <a:r>
              <a:rPr lang="en-US" dirty="0"/>
              <a:t>,  (2) </a:t>
            </a:r>
            <a:r>
              <a:rPr lang="en-US" dirty="0" err="1"/>
              <a:t>Seçim</a:t>
            </a:r>
            <a:r>
              <a:rPr lang="en-US" dirty="0"/>
              <a:t> </a:t>
            </a:r>
            <a:r>
              <a:rPr lang="en-US" dirty="0" err="1"/>
              <a:t>çevrelerinin</a:t>
            </a:r>
            <a:r>
              <a:rPr lang="en-US" dirty="0"/>
              <a:t> </a:t>
            </a:r>
            <a:r>
              <a:rPr lang="en-US" dirty="0" err="1"/>
              <a:t>birbirlerine</a:t>
            </a:r>
            <a:r>
              <a:rPr lang="en-US" dirty="0"/>
              <a:t> </a:t>
            </a:r>
            <a:r>
              <a:rPr lang="en-US" dirty="0" err="1"/>
              <a:t>eşit</a:t>
            </a:r>
            <a:r>
              <a:rPr lang="en-US" dirty="0"/>
              <a:t> </a:t>
            </a:r>
            <a:r>
              <a:rPr lang="en-US" dirty="0" err="1"/>
              <a:t>olarak</a:t>
            </a:r>
            <a:r>
              <a:rPr lang="en-US" dirty="0"/>
              <a:t> </a:t>
            </a:r>
            <a:r>
              <a:rPr lang="en-US" dirty="0" err="1"/>
              <a:t>yeniden</a:t>
            </a:r>
            <a:r>
              <a:rPr lang="en-US" dirty="0"/>
              <a:t> </a:t>
            </a:r>
            <a:r>
              <a:rPr lang="en-US" dirty="0" err="1"/>
              <a:t>tertiplenmesi</a:t>
            </a:r>
            <a:r>
              <a:rPr lang="en-US" dirty="0"/>
              <a:t>, (3) </a:t>
            </a:r>
            <a:r>
              <a:rPr lang="en-US" dirty="0" err="1"/>
              <a:t>Gizli</a:t>
            </a:r>
            <a:r>
              <a:rPr lang="en-US" dirty="0"/>
              <a:t> </a:t>
            </a:r>
            <a:r>
              <a:rPr lang="en-US" dirty="0" err="1"/>
              <a:t>seçim</a:t>
            </a:r>
            <a:r>
              <a:rPr lang="en-US" dirty="0"/>
              <a:t> </a:t>
            </a:r>
            <a:r>
              <a:rPr lang="en-US" dirty="0" err="1"/>
              <a:t>usulünün</a:t>
            </a:r>
            <a:r>
              <a:rPr lang="en-US" dirty="0"/>
              <a:t> </a:t>
            </a:r>
            <a:r>
              <a:rPr lang="en-US" dirty="0" err="1"/>
              <a:t>kabul</a:t>
            </a:r>
            <a:r>
              <a:rPr lang="en-US" dirty="0"/>
              <a:t> </a:t>
            </a:r>
            <a:r>
              <a:rPr lang="en-US" dirty="0" err="1"/>
              <a:t>edilmesi</a:t>
            </a:r>
            <a:r>
              <a:rPr lang="en-US" dirty="0"/>
              <a:t>, (4) </a:t>
            </a:r>
            <a:r>
              <a:rPr lang="en-US" dirty="0" err="1"/>
              <a:t>Parlamento</a:t>
            </a:r>
            <a:r>
              <a:rPr lang="en-US" dirty="0"/>
              <a:t> </a:t>
            </a:r>
            <a:r>
              <a:rPr lang="en-US" dirty="0" err="1"/>
              <a:t>seçimlerinin</a:t>
            </a:r>
            <a:r>
              <a:rPr lang="en-US" dirty="0"/>
              <a:t> her </a:t>
            </a:r>
            <a:r>
              <a:rPr lang="en-US" dirty="0" err="1"/>
              <a:t>yıl</a:t>
            </a:r>
            <a:r>
              <a:rPr lang="en-US" dirty="0"/>
              <a:t> </a:t>
            </a:r>
            <a:r>
              <a:rPr lang="en-US" dirty="0" err="1"/>
              <a:t>yapılması</a:t>
            </a:r>
            <a:r>
              <a:rPr lang="en-US" dirty="0"/>
              <a:t>, (5) </a:t>
            </a:r>
            <a:r>
              <a:rPr lang="en-US" dirty="0" err="1"/>
              <a:t>Parlamento</a:t>
            </a:r>
            <a:r>
              <a:rPr lang="en-US" dirty="0"/>
              <a:t> </a:t>
            </a:r>
            <a:r>
              <a:rPr lang="en-US" dirty="0" err="1"/>
              <a:t>üyeliği</a:t>
            </a:r>
            <a:r>
              <a:rPr lang="en-US" dirty="0"/>
              <a:t> </a:t>
            </a:r>
            <a:r>
              <a:rPr lang="en-US" dirty="0" err="1"/>
              <a:t>için</a:t>
            </a:r>
            <a:r>
              <a:rPr lang="en-US" dirty="0"/>
              <a:t> </a:t>
            </a:r>
            <a:r>
              <a:rPr lang="en-US" dirty="0" err="1"/>
              <a:t>mülkiyet</a:t>
            </a:r>
            <a:r>
              <a:rPr lang="en-US" dirty="0"/>
              <a:t> </a:t>
            </a:r>
            <a:r>
              <a:rPr lang="en-US" dirty="0" err="1"/>
              <a:t>şartının</a:t>
            </a:r>
            <a:r>
              <a:rPr lang="en-US" dirty="0"/>
              <a:t> </a:t>
            </a:r>
            <a:r>
              <a:rPr lang="en-US" dirty="0" err="1"/>
              <a:t>kaldırılması</a:t>
            </a:r>
            <a:r>
              <a:rPr lang="en-US" dirty="0"/>
              <a:t> </a:t>
            </a:r>
            <a:r>
              <a:rPr lang="en-US" dirty="0" err="1"/>
              <a:t>ve</a:t>
            </a:r>
            <a:r>
              <a:rPr lang="en-US" dirty="0"/>
              <a:t> (6) </a:t>
            </a:r>
            <a:r>
              <a:rPr lang="en-US" dirty="0" err="1"/>
              <a:t>Parlamento</a:t>
            </a:r>
            <a:r>
              <a:rPr lang="en-US" dirty="0"/>
              <a:t> </a:t>
            </a:r>
            <a:r>
              <a:rPr lang="en-US" dirty="0" err="1"/>
              <a:t>üyelerine</a:t>
            </a:r>
            <a:r>
              <a:rPr lang="en-US" dirty="0"/>
              <a:t> </a:t>
            </a:r>
            <a:r>
              <a:rPr lang="en-US" dirty="0" err="1"/>
              <a:t>maaş</a:t>
            </a:r>
            <a:r>
              <a:rPr lang="en-US" dirty="0"/>
              <a:t> </a:t>
            </a:r>
            <a:r>
              <a:rPr lang="en-US" dirty="0" err="1" smtClean="0"/>
              <a:t>verilmesi</a:t>
            </a:r>
            <a:r>
              <a:rPr lang="en-US" dirty="0" smtClean="0"/>
              <a:t>.</a:t>
            </a:r>
            <a:endParaRPr lang="en-US" dirty="0"/>
          </a:p>
          <a:p>
            <a:pPr marL="0" indent="0" algn="just">
              <a:buNone/>
            </a:pPr>
            <a:r>
              <a:rPr lang="en-US" dirty="0" smtClean="0"/>
              <a:t/>
            </a:r>
            <a:br>
              <a:rPr lang="en-US" dirty="0" smtClean="0"/>
            </a:br>
            <a:endParaRPr lang="en-US" dirty="0"/>
          </a:p>
        </p:txBody>
      </p:sp>
      <p:pic>
        <p:nvPicPr>
          <p:cNvPr id="18434" name="Picture 2" descr="http://politikaakademisi.org/wp-content/uploads/%C3%A7artiz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535" y="55871"/>
            <a:ext cx="2896601" cy="148690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7</a:t>
            </a:fld>
            <a:endParaRPr lang="en-US" dirty="0"/>
          </a:p>
        </p:txBody>
      </p:sp>
    </p:spTree>
    <p:extLst>
      <p:ext uri="{BB962C8B-B14F-4D97-AF65-F5344CB8AC3E}">
        <p14:creationId xmlns:p14="http://schemas.microsoft.com/office/powerpoint/2010/main" val="2199317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2296"/>
            <a:ext cx="9601200" cy="794084"/>
          </a:xfrm>
        </p:spPr>
        <p:txBody>
          <a:bodyPr/>
          <a:lstStyle/>
          <a:p>
            <a:r>
              <a:rPr lang="tr-TR" dirty="0"/>
              <a:t>PARTİNİN </a:t>
            </a:r>
            <a:r>
              <a:rPr lang="tr-TR" dirty="0" smtClean="0"/>
              <a:t>TARİHİ-İKTİDAR</a:t>
            </a:r>
            <a:endParaRPr lang="en-US" dirty="0"/>
          </a:p>
        </p:txBody>
      </p:sp>
      <p:sp>
        <p:nvSpPr>
          <p:cNvPr id="3" name="Content Placeholder 2"/>
          <p:cNvSpPr>
            <a:spLocks noGrp="1"/>
          </p:cNvSpPr>
          <p:nvPr>
            <p:ph idx="1"/>
          </p:nvPr>
        </p:nvSpPr>
        <p:spPr>
          <a:xfrm>
            <a:off x="1301746" y="1050758"/>
            <a:ext cx="9601200" cy="5269831"/>
          </a:xfrm>
        </p:spPr>
        <p:txBody>
          <a:bodyPr>
            <a:normAutofit fontScale="70000" lnSpcReduction="20000"/>
          </a:bodyPr>
          <a:lstStyle/>
          <a:p>
            <a:pPr algn="just"/>
            <a:r>
              <a:rPr lang="tr-TR" dirty="0" smtClean="0"/>
              <a:t>1</a:t>
            </a:r>
            <a:r>
              <a:rPr lang="en-US" dirty="0" smtClean="0"/>
              <a:t>906’da </a:t>
            </a:r>
            <a:r>
              <a:rPr lang="en-US" dirty="0" err="1"/>
              <a:t>siyasi</a:t>
            </a:r>
            <a:r>
              <a:rPr lang="en-US" dirty="0"/>
              <a:t> </a:t>
            </a:r>
            <a:r>
              <a:rPr lang="en-US" dirty="0" err="1"/>
              <a:t>yaşamına</a:t>
            </a:r>
            <a:r>
              <a:rPr lang="en-US" dirty="0"/>
              <a:t> </a:t>
            </a:r>
            <a:r>
              <a:rPr lang="en-US" dirty="0" err="1"/>
              <a:t>başlayan</a:t>
            </a:r>
            <a:r>
              <a:rPr lang="en-US" dirty="0"/>
              <a:t> </a:t>
            </a:r>
            <a:r>
              <a:rPr lang="en-US" dirty="0" err="1"/>
              <a:t>parti</a:t>
            </a:r>
            <a:r>
              <a:rPr lang="en-US" dirty="0"/>
              <a:t>, o </a:t>
            </a:r>
            <a:r>
              <a:rPr lang="en-US" dirty="0" err="1"/>
              <a:t>yıl</a:t>
            </a:r>
            <a:r>
              <a:rPr lang="en-US" dirty="0"/>
              <a:t> </a:t>
            </a:r>
            <a:r>
              <a:rPr lang="en-US" dirty="0" err="1"/>
              <a:t>düzenlenen</a:t>
            </a:r>
            <a:r>
              <a:rPr lang="en-US" dirty="0"/>
              <a:t> </a:t>
            </a:r>
            <a:r>
              <a:rPr lang="en-US" dirty="0" err="1"/>
              <a:t>genel</a:t>
            </a:r>
            <a:r>
              <a:rPr lang="en-US" dirty="0"/>
              <a:t> </a:t>
            </a:r>
            <a:r>
              <a:rPr lang="en-US" dirty="0" err="1"/>
              <a:t>seçimde</a:t>
            </a:r>
            <a:r>
              <a:rPr lang="en-US" dirty="0"/>
              <a:t> 26 </a:t>
            </a:r>
            <a:r>
              <a:rPr lang="en-US" dirty="0" err="1"/>
              <a:t>milletvekilliği</a:t>
            </a:r>
            <a:r>
              <a:rPr lang="en-US" dirty="0"/>
              <a:t> </a:t>
            </a:r>
            <a:r>
              <a:rPr lang="en-US" dirty="0" err="1"/>
              <a:t>kazanmayı</a:t>
            </a:r>
            <a:r>
              <a:rPr lang="en-US" dirty="0"/>
              <a:t> </a:t>
            </a:r>
            <a:r>
              <a:rPr lang="en-US" dirty="0" err="1" smtClean="0"/>
              <a:t>başarmıştır</a:t>
            </a:r>
            <a:r>
              <a:rPr lang="en-US" dirty="0" smtClean="0"/>
              <a:t>.</a:t>
            </a:r>
            <a:r>
              <a:rPr lang="en-US" dirty="0"/>
              <a:t> </a:t>
            </a:r>
            <a:endParaRPr lang="tr-TR" dirty="0" smtClean="0"/>
          </a:p>
          <a:p>
            <a:pPr algn="just"/>
            <a:r>
              <a:rPr lang="en-US" dirty="0" err="1" smtClean="0"/>
              <a:t>Parti</a:t>
            </a:r>
            <a:r>
              <a:rPr lang="en-US" dirty="0"/>
              <a:t>, 1914 </a:t>
            </a:r>
            <a:r>
              <a:rPr lang="en-US" dirty="0" err="1"/>
              <a:t>yılına</a:t>
            </a:r>
            <a:r>
              <a:rPr lang="en-US" dirty="0"/>
              <a:t> </a:t>
            </a:r>
            <a:r>
              <a:rPr lang="en-US" dirty="0" err="1"/>
              <a:t>kadar</a:t>
            </a:r>
            <a:r>
              <a:rPr lang="en-US" dirty="0"/>
              <a:t> </a:t>
            </a:r>
            <a:r>
              <a:rPr lang="en-US" dirty="0" err="1"/>
              <a:t>ulusal</a:t>
            </a:r>
            <a:r>
              <a:rPr lang="en-US" dirty="0"/>
              <a:t> </a:t>
            </a:r>
            <a:r>
              <a:rPr lang="en-US" dirty="0" err="1"/>
              <a:t>çapta</a:t>
            </a:r>
            <a:r>
              <a:rPr lang="en-US" dirty="0"/>
              <a:t> </a:t>
            </a:r>
            <a:r>
              <a:rPr lang="en-US" dirty="0" err="1"/>
              <a:t>örgütlenmesini</a:t>
            </a:r>
            <a:r>
              <a:rPr lang="en-US" dirty="0"/>
              <a:t> </a:t>
            </a:r>
            <a:r>
              <a:rPr lang="en-US" dirty="0" err="1"/>
              <a:t>tamamlayamadığı</a:t>
            </a:r>
            <a:r>
              <a:rPr lang="en-US" dirty="0"/>
              <a:t> </a:t>
            </a:r>
            <a:r>
              <a:rPr lang="en-US" dirty="0" err="1"/>
              <a:t>için</a:t>
            </a:r>
            <a:r>
              <a:rPr lang="en-US" dirty="0"/>
              <a:t>, Liberal </a:t>
            </a:r>
            <a:r>
              <a:rPr lang="en-US" dirty="0" err="1"/>
              <a:t>Parti</a:t>
            </a:r>
            <a:r>
              <a:rPr lang="en-US" dirty="0"/>
              <a:t> </a:t>
            </a:r>
            <a:r>
              <a:rPr lang="en-US" dirty="0" err="1"/>
              <a:t>ile</a:t>
            </a:r>
            <a:r>
              <a:rPr lang="en-US" dirty="0"/>
              <a:t> </a:t>
            </a:r>
            <a:r>
              <a:rPr lang="en-US" dirty="0" err="1"/>
              <a:t>gayrıresmi</a:t>
            </a:r>
            <a:r>
              <a:rPr lang="en-US" dirty="0"/>
              <a:t> </a:t>
            </a:r>
            <a:r>
              <a:rPr lang="en-US" dirty="0" err="1"/>
              <a:t>bir</a:t>
            </a:r>
            <a:r>
              <a:rPr lang="en-US" dirty="0"/>
              <a:t> </a:t>
            </a:r>
            <a:r>
              <a:rPr lang="en-US" dirty="0" err="1"/>
              <a:t>anlaşma</a:t>
            </a:r>
            <a:r>
              <a:rPr lang="en-US" dirty="0"/>
              <a:t> </a:t>
            </a:r>
            <a:r>
              <a:rPr lang="en-US" dirty="0" err="1"/>
              <a:t>halinde</a:t>
            </a:r>
            <a:r>
              <a:rPr lang="en-US" dirty="0"/>
              <a:t>, </a:t>
            </a:r>
            <a:r>
              <a:rPr lang="en-US" dirty="0" err="1"/>
              <a:t>farklı</a:t>
            </a:r>
            <a:r>
              <a:rPr lang="en-US" dirty="0"/>
              <a:t> </a:t>
            </a:r>
            <a:r>
              <a:rPr lang="en-US" dirty="0" err="1"/>
              <a:t>seçim</a:t>
            </a:r>
            <a:r>
              <a:rPr lang="en-US" dirty="0"/>
              <a:t> </a:t>
            </a:r>
            <a:r>
              <a:rPr lang="en-US" dirty="0" err="1"/>
              <a:t>bölgelerinde</a:t>
            </a:r>
            <a:r>
              <a:rPr lang="en-US" dirty="0"/>
              <a:t> </a:t>
            </a:r>
            <a:r>
              <a:rPr lang="en-US" dirty="0" err="1"/>
              <a:t>birbirlerinin</a:t>
            </a:r>
            <a:r>
              <a:rPr lang="en-US" dirty="0"/>
              <a:t> </a:t>
            </a:r>
            <a:r>
              <a:rPr lang="en-US" dirty="0" err="1"/>
              <a:t>adaylarını</a:t>
            </a:r>
            <a:r>
              <a:rPr lang="en-US" dirty="0"/>
              <a:t> </a:t>
            </a:r>
            <a:r>
              <a:rPr lang="en-US" dirty="0" err="1"/>
              <a:t>destekleyerek</a:t>
            </a:r>
            <a:r>
              <a:rPr lang="en-US" dirty="0"/>
              <a:t> </a:t>
            </a:r>
            <a:r>
              <a:rPr lang="en-US" dirty="0" err="1"/>
              <a:t>ve</a:t>
            </a:r>
            <a:r>
              <a:rPr lang="en-US" dirty="0"/>
              <a:t> </a:t>
            </a:r>
            <a:r>
              <a:rPr lang="en-US" dirty="0" err="1"/>
              <a:t>bu</a:t>
            </a:r>
            <a:r>
              <a:rPr lang="en-US" dirty="0"/>
              <a:t> </a:t>
            </a:r>
            <a:r>
              <a:rPr lang="en-US" dirty="0" err="1"/>
              <a:t>partiye</a:t>
            </a:r>
            <a:r>
              <a:rPr lang="en-US" dirty="0"/>
              <a:t> </a:t>
            </a:r>
            <a:r>
              <a:rPr lang="en-US" dirty="0" err="1"/>
              <a:t>rakip</a:t>
            </a:r>
            <a:r>
              <a:rPr lang="en-US" dirty="0"/>
              <a:t> </a:t>
            </a:r>
            <a:r>
              <a:rPr lang="en-US" dirty="0" err="1"/>
              <a:t>olmayarak</a:t>
            </a:r>
            <a:r>
              <a:rPr lang="en-US" dirty="0"/>
              <a:t> </a:t>
            </a:r>
            <a:r>
              <a:rPr lang="en-US" dirty="0" err="1"/>
              <a:t>faaliyet</a:t>
            </a:r>
            <a:r>
              <a:rPr lang="en-US" dirty="0"/>
              <a:t> </a:t>
            </a:r>
            <a:r>
              <a:rPr lang="en-US" dirty="0" err="1" smtClean="0"/>
              <a:t>göstermiştir</a:t>
            </a:r>
            <a:r>
              <a:rPr lang="en-US" dirty="0" smtClean="0"/>
              <a:t>.</a:t>
            </a:r>
            <a:r>
              <a:rPr lang="en-US" dirty="0"/>
              <a:t> </a:t>
            </a:r>
            <a:r>
              <a:rPr lang="en-US" b="1" dirty="0" err="1">
                <a:solidFill>
                  <a:srgbClr val="C00000"/>
                </a:solidFill>
              </a:rPr>
              <a:t>Birinci</a:t>
            </a:r>
            <a:r>
              <a:rPr lang="en-US" b="1" dirty="0">
                <a:solidFill>
                  <a:srgbClr val="C00000"/>
                </a:solidFill>
              </a:rPr>
              <a:t> </a:t>
            </a:r>
            <a:r>
              <a:rPr lang="en-US" b="1" dirty="0" err="1">
                <a:solidFill>
                  <a:srgbClr val="C00000"/>
                </a:solidFill>
              </a:rPr>
              <a:t>Dünya</a:t>
            </a:r>
            <a:r>
              <a:rPr lang="en-US" b="1" dirty="0">
                <a:solidFill>
                  <a:srgbClr val="C00000"/>
                </a:solidFill>
              </a:rPr>
              <a:t> </a:t>
            </a:r>
            <a:r>
              <a:rPr lang="en-US" b="1" dirty="0" err="1">
                <a:solidFill>
                  <a:srgbClr val="C00000"/>
                </a:solidFill>
              </a:rPr>
              <a:t>Savaşı</a:t>
            </a:r>
            <a:r>
              <a:rPr lang="en-US" b="1" dirty="0">
                <a:solidFill>
                  <a:srgbClr val="C00000"/>
                </a:solidFill>
              </a:rPr>
              <a:t> </a:t>
            </a:r>
            <a:r>
              <a:rPr lang="en-US" b="1" dirty="0" err="1">
                <a:solidFill>
                  <a:srgbClr val="C00000"/>
                </a:solidFill>
              </a:rPr>
              <a:t>döneminde</a:t>
            </a:r>
            <a:r>
              <a:rPr lang="en-US" b="1" dirty="0">
                <a:solidFill>
                  <a:srgbClr val="C00000"/>
                </a:solidFill>
              </a:rPr>
              <a:t> </a:t>
            </a:r>
            <a:r>
              <a:rPr lang="en-US" b="1" dirty="0" err="1">
                <a:solidFill>
                  <a:srgbClr val="C00000"/>
                </a:solidFill>
              </a:rPr>
              <a:t>ülkede</a:t>
            </a:r>
            <a:r>
              <a:rPr lang="en-US" b="1" dirty="0">
                <a:solidFill>
                  <a:srgbClr val="C00000"/>
                </a:solidFill>
              </a:rPr>
              <a:t> </a:t>
            </a:r>
            <a:r>
              <a:rPr lang="en-US" b="1" dirty="0" err="1">
                <a:solidFill>
                  <a:srgbClr val="C00000"/>
                </a:solidFill>
              </a:rPr>
              <a:t>kurulan</a:t>
            </a:r>
            <a:r>
              <a:rPr lang="en-US" b="1" dirty="0">
                <a:solidFill>
                  <a:srgbClr val="C00000"/>
                </a:solidFill>
              </a:rPr>
              <a:t> </a:t>
            </a:r>
            <a:r>
              <a:rPr lang="en-US" b="1" dirty="0" err="1">
                <a:solidFill>
                  <a:srgbClr val="C00000"/>
                </a:solidFill>
              </a:rPr>
              <a:t>koalisyon</a:t>
            </a:r>
            <a:r>
              <a:rPr lang="en-US" b="1" dirty="0">
                <a:solidFill>
                  <a:srgbClr val="C00000"/>
                </a:solidFill>
              </a:rPr>
              <a:t> </a:t>
            </a:r>
            <a:r>
              <a:rPr lang="en-US" b="1" dirty="0" err="1">
                <a:solidFill>
                  <a:srgbClr val="C00000"/>
                </a:solidFill>
              </a:rPr>
              <a:t>hükümetinde</a:t>
            </a:r>
            <a:r>
              <a:rPr lang="en-US" b="1" dirty="0">
                <a:solidFill>
                  <a:srgbClr val="C00000"/>
                </a:solidFill>
              </a:rPr>
              <a:t>, </a:t>
            </a:r>
            <a:r>
              <a:rPr lang="en-US" b="1" dirty="0" err="1">
                <a:solidFill>
                  <a:srgbClr val="C00000"/>
                </a:solidFill>
              </a:rPr>
              <a:t>İşçi</a:t>
            </a:r>
            <a:r>
              <a:rPr lang="en-US" b="1" dirty="0">
                <a:solidFill>
                  <a:srgbClr val="C00000"/>
                </a:solidFill>
              </a:rPr>
              <a:t> </a:t>
            </a:r>
            <a:r>
              <a:rPr lang="en-US" b="1" dirty="0" err="1">
                <a:solidFill>
                  <a:srgbClr val="C00000"/>
                </a:solidFill>
              </a:rPr>
              <a:t>Partisi</a:t>
            </a:r>
            <a:r>
              <a:rPr lang="en-US" b="1" dirty="0">
                <a:solidFill>
                  <a:srgbClr val="C00000"/>
                </a:solidFill>
              </a:rPr>
              <a:t>, </a:t>
            </a:r>
            <a:r>
              <a:rPr lang="en-US" b="1" dirty="0" err="1">
                <a:solidFill>
                  <a:srgbClr val="C00000"/>
                </a:solidFill>
              </a:rPr>
              <a:t>eğitim</a:t>
            </a:r>
            <a:r>
              <a:rPr lang="en-US" b="1" dirty="0">
                <a:solidFill>
                  <a:srgbClr val="C00000"/>
                </a:solidFill>
              </a:rPr>
              <a:t> </a:t>
            </a:r>
            <a:r>
              <a:rPr lang="en-US" b="1" dirty="0" err="1">
                <a:solidFill>
                  <a:srgbClr val="C00000"/>
                </a:solidFill>
              </a:rPr>
              <a:t>işlerini</a:t>
            </a:r>
            <a:r>
              <a:rPr lang="en-US" b="1" dirty="0">
                <a:solidFill>
                  <a:srgbClr val="C00000"/>
                </a:solidFill>
              </a:rPr>
              <a:t> </a:t>
            </a:r>
            <a:r>
              <a:rPr lang="en-US" b="1" dirty="0" err="1">
                <a:solidFill>
                  <a:srgbClr val="C00000"/>
                </a:solidFill>
              </a:rPr>
              <a:t>üzerine</a:t>
            </a:r>
            <a:r>
              <a:rPr lang="en-US" b="1" dirty="0">
                <a:solidFill>
                  <a:srgbClr val="C00000"/>
                </a:solidFill>
              </a:rPr>
              <a:t> </a:t>
            </a:r>
            <a:r>
              <a:rPr lang="en-US" b="1" dirty="0" err="1">
                <a:solidFill>
                  <a:srgbClr val="C00000"/>
                </a:solidFill>
              </a:rPr>
              <a:t>alan</a:t>
            </a:r>
            <a:r>
              <a:rPr lang="en-US" b="1" dirty="0">
                <a:solidFill>
                  <a:srgbClr val="C00000"/>
                </a:solidFill>
              </a:rPr>
              <a:t> Arthur Henderson (1863-1935) </a:t>
            </a:r>
            <a:r>
              <a:rPr lang="en-US" b="1" dirty="0" err="1">
                <a:solidFill>
                  <a:srgbClr val="C00000"/>
                </a:solidFill>
              </a:rPr>
              <a:t>ile</a:t>
            </a:r>
            <a:r>
              <a:rPr lang="en-US" b="1" dirty="0">
                <a:solidFill>
                  <a:srgbClr val="C00000"/>
                </a:solidFill>
              </a:rPr>
              <a:t> </a:t>
            </a:r>
            <a:r>
              <a:rPr lang="en-US" b="1" dirty="0" err="1">
                <a:solidFill>
                  <a:srgbClr val="C00000"/>
                </a:solidFill>
              </a:rPr>
              <a:t>tarihindeki</a:t>
            </a:r>
            <a:r>
              <a:rPr lang="en-US" b="1" dirty="0">
                <a:solidFill>
                  <a:srgbClr val="C00000"/>
                </a:solidFill>
              </a:rPr>
              <a:t> ilk </a:t>
            </a:r>
            <a:r>
              <a:rPr lang="en-US" b="1" dirty="0" err="1">
                <a:solidFill>
                  <a:srgbClr val="C00000"/>
                </a:solidFill>
              </a:rPr>
              <a:t>Bakanı</a:t>
            </a:r>
            <a:r>
              <a:rPr lang="en-US" b="1" dirty="0">
                <a:solidFill>
                  <a:srgbClr val="C00000"/>
                </a:solidFill>
              </a:rPr>
              <a:t> </a:t>
            </a:r>
            <a:r>
              <a:rPr lang="en-US" b="1" dirty="0" err="1">
                <a:solidFill>
                  <a:srgbClr val="C00000"/>
                </a:solidFill>
              </a:rPr>
              <a:t>çıkarmıştır</a:t>
            </a:r>
            <a:endParaRPr lang="tr-TR" dirty="0" smtClean="0"/>
          </a:p>
          <a:p>
            <a:pPr algn="just"/>
            <a:r>
              <a:rPr lang="en-US" dirty="0" smtClean="0"/>
              <a:t>1918 </a:t>
            </a:r>
            <a:r>
              <a:rPr lang="en-US" dirty="0" err="1"/>
              <a:t>yılında</a:t>
            </a:r>
            <a:r>
              <a:rPr lang="en-US" dirty="0"/>
              <a:t> </a:t>
            </a:r>
            <a:r>
              <a:rPr lang="en-US" dirty="0" err="1"/>
              <a:t>ideolojik</a:t>
            </a:r>
            <a:r>
              <a:rPr lang="en-US" dirty="0"/>
              <a:t> </a:t>
            </a:r>
            <a:r>
              <a:rPr lang="en-US" dirty="0" err="1"/>
              <a:t>yenilenmeye</a:t>
            </a:r>
            <a:r>
              <a:rPr lang="en-US" dirty="0"/>
              <a:t> de </a:t>
            </a:r>
            <a:r>
              <a:rPr lang="en-US" dirty="0" err="1"/>
              <a:t>giden</a:t>
            </a:r>
            <a:r>
              <a:rPr lang="en-US" dirty="0"/>
              <a:t> </a:t>
            </a:r>
            <a:r>
              <a:rPr lang="en-US" dirty="0" err="1"/>
              <a:t>parti</a:t>
            </a:r>
            <a:r>
              <a:rPr lang="en-US" dirty="0"/>
              <a:t>, </a:t>
            </a:r>
            <a:r>
              <a:rPr lang="en-US" dirty="0" err="1"/>
              <a:t>sosyalizmi</a:t>
            </a:r>
            <a:r>
              <a:rPr lang="en-US" dirty="0"/>
              <a:t> </a:t>
            </a:r>
            <a:r>
              <a:rPr lang="en-US" dirty="0" err="1"/>
              <a:t>temel</a:t>
            </a:r>
            <a:r>
              <a:rPr lang="en-US" dirty="0"/>
              <a:t> </a:t>
            </a:r>
            <a:r>
              <a:rPr lang="en-US" dirty="0" err="1"/>
              <a:t>ideolojisi</a:t>
            </a:r>
            <a:r>
              <a:rPr lang="en-US" dirty="0"/>
              <a:t> </a:t>
            </a:r>
            <a:r>
              <a:rPr lang="en-US" dirty="0" err="1"/>
              <a:t>olarak</a:t>
            </a:r>
            <a:r>
              <a:rPr lang="en-US" dirty="0"/>
              <a:t> </a:t>
            </a:r>
            <a:r>
              <a:rPr lang="en-US" dirty="0" err="1"/>
              <a:t>benimsemiş</a:t>
            </a:r>
            <a:r>
              <a:rPr lang="en-US" dirty="0"/>
              <a:t> </a:t>
            </a:r>
            <a:r>
              <a:rPr lang="en-US" dirty="0" err="1"/>
              <a:t>ve</a:t>
            </a:r>
            <a:r>
              <a:rPr lang="en-US" dirty="0"/>
              <a:t> Fabian </a:t>
            </a:r>
            <a:r>
              <a:rPr lang="en-US" dirty="0" err="1"/>
              <a:t>Topluluğu</a:t>
            </a:r>
            <a:r>
              <a:rPr lang="en-US" dirty="0"/>
              <a:t> </a:t>
            </a:r>
            <a:r>
              <a:rPr lang="en-US" dirty="0" err="1"/>
              <a:t>liderleri</a:t>
            </a:r>
            <a:r>
              <a:rPr lang="en-US" dirty="0"/>
              <a:t> Sidney Webb </a:t>
            </a:r>
            <a:r>
              <a:rPr lang="en-US" dirty="0" err="1"/>
              <a:t>ve</a:t>
            </a:r>
            <a:r>
              <a:rPr lang="en-US" dirty="0"/>
              <a:t> Beatrice Webb </a:t>
            </a:r>
            <a:r>
              <a:rPr lang="en-US" dirty="0" err="1"/>
              <a:t>tarafından</a:t>
            </a:r>
            <a:r>
              <a:rPr lang="en-US" dirty="0"/>
              <a:t> </a:t>
            </a:r>
            <a:r>
              <a:rPr lang="en-US" dirty="0" err="1"/>
              <a:t>hazırlanan</a:t>
            </a:r>
            <a:r>
              <a:rPr lang="en-US" dirty="0"/>
              <a:t> “</a:t>
            </a:r>
            <a:r>
              <a:rPr lang="en-US" dirty="0" err="1"/>
              <a:t>İşçi</a:t>
            </a:r>
            <a:r>
              <a:rPr lang="en-US" dirty="0"/>
              <a:t> </a:t>
            </a:r>
            <a:r>
              <a:rPr lang="en-US" dirty="0" err="1"/>
              <a:t>Partisi</a:t>
            </a:r>
            <a:r>
              <a:rPr lang="en-US" dirty="0"/>
              <a:t> </a:t>
            </a:r>
            <a:r>
              <a:rPr lang="en-US" dirty="0" err="1"/>
              <a:t>ve</a:t>
            </a:r>
            <a:r>
              <a:rPr lang="en-US" dirty="0"/>
              <a:t> </a:t>
            </a:r>
            <a:r>
              <a:rPr lang="en-US" dirty="0" err="1"/>
              <a:t>Yeni</a:t>
            </a:r>
            <a:r>
              <a:rPr lang="en-US" dirty="0"/>
              <a:t> </a:t>
            </a:r>
            <a:r>
              <a:rPr lang="en-US" dirty="0" err="1"/>
              <a:t>Toplumsal</a:t>
            </a:r>
            <a:r>
              <a:rPr lang="en-US" dirty="0"/>
              <a:t> </a:t>
            </a:r>
            <a:r>
              <a:rPr lang="en-US" dirty="0" err="1"/>
              <a:t>Düzen</a:t>
            </a:r>
            <a:r>
              <a:rPr lang="en-US" dirty="0"/>
              <a:t>” (</a:t>
            </a:r>
            <a:r>
              <a:rPr lang="en-US" i="1" dirty="0" err="1"/>
              <a:t>Labour</a:t>
            </a:r>
            <a:r>
              <a:rPr lang="en-US" i="1" dirty="0"/>
              <a:t> and the New Social Order</a:t>
            </a:r>
            <a:r>
              <a:rPr lang="en-US" dirty="0"/>
              <a:t>) </a:t>
            </a:r>
            <a:r>
              <a:rPr lang="en-US" dirty="0" err="1" smtClean="0"/>
              <a:t>programını</a:t>
            </a:r>
            <a:r>
              <a:rPr lang="en-US" dirty="0"/>
              <a:t> </a:t>
            </a:r>
            <a:r>
              <a:rPr lang="en-US" dirty="0" err="1"/>
              <a:t>kabul</a:t>
            </a:r>
            <a:r>
              <a:rPr lang="en-US" dirty="0"/>
              <a:t> </a:t>
            </a:r>
            <a:r>
              <a:rPr lang="en-US" dirty="0" err="1"/>
              <a:t>etmiştir</a:t>
            </a:r>
            <a:r>
              <a:rPr lang="en-US" dirty="0"/>
              <a:t>. Buna </a:t>
            </a:r>
            <a:r>
              <a:rPr lang="en-US" dirty="0" err="1"/>
              <a:t>karşın</a:t>
            </a:r>
            <a:r>
              <a:rPr lang="en-US" dirty="0"/>
              <a:t>, 1918 </a:t>
            </a:r>
            <a:r>
              <a:rPr lang="en-US" dirty="0" err="1"/>
              <a:t>seçimlerinde</a:t>
            </a:r>
            <a:r>
              <a:rPr lang="en-US" dirty="0"/>
              <a:t> </a:t>
            </a:r>
            <a:r>
              <a:rPr lang="en-US" dirty="0" err="1"/>
              <a:t>beklediği</a:t>
            </a:r>
            <a:r>
              <a:rPr lang="en-US" dirty="0"/>
              <a:t> </a:t>
            </a:r>
            <a:r>
              <a:rPr lang="en-US" dirty="0" err="1"/>
              <a:t>başarıya</a:t>
            </a:r>
            <a:r>
              <a:rPr lang="en-US" dirty="0"/>
              <a:t> </a:t>
            </a:r>
            <a:r>
              <a:rPr lang="en-US" dirty="0" err="1"/>
              <a:t>ulaşamayan</a:t>
            </a:r>
            <a:r>
              <a:rPr lang="en-US" dirty="0"/>
              <a:t> </a:t>
            </a:r>
            <a:r>
              <a:rPr lang="en-US" dirty="0" err="1"/>
              <a:t>ve</a:t>
            </a:r>
            <a:r>
              <a:rPr lang="en-US" dirty="0"/>
              <a:t> 57 </a:t>
            </a:r>
            <a:r>
              <a:rPr lang="en-US" dirty="0" err="1"/>
              <a:t>milletvekili</a:t>
            </a:r>
            <a:r>
              <a:rPr lang="en-US" dirty="0"/>
              <a:t> </a:t>
            </a:r>
            <a:r>
              <a:rPr lang="en-US" dirty="0" err="1"/>
              <a:t>çıkarabilen</a:t>
            </a:r>
            <a:r>
              <a:rPr lang="en-US" dirty="0"/>
              <a:t> </a:t>
            </a:r>
            <a:r>
              <a:rPr lang="en-US" dirty="0" err="1"/>
              <a:t>parti</a:t>
            </a:r>
            <a:r>
              <a:rPr lang="en-US" dirty="0"/>
              <a:t>, 1922 </a:t>
            </a:r>
            <a:r>
              <a:rPr lang="en-US" dirty="0" err="1"/>
              <a:t>seçimlerinde</a:t>
            </a:r>
            <a:r>
              <a:rPr lang="en-US" dirty="0"/>
              <a:t> </a:t>
            </a:r>
            <a:r>
              <a:rPr lang="en-US" dirty="0" err="1"/>
              <a:t>ise</a:t>
            </a:r>
            <a:r>
              <a:rPr lang="en-US" dirty="0"/>
              <a:t> Ramsay MacDonald (1866-1937) </a:t>
            </a:r>
            <a:r>
              <a:rPr lang="en-US" dirty="0" err="1"/>
              <a:t>liderliğinde</a:t>
            </a:r>
            <a:r>
              <a:rPr lang="en-US" dirty="0"/>
              <a:t> </a:t>
            </a:r>
            <a:r>
              <a:rPr lang="en-US" dirty="0" err="1"/>
              <a:t>iyi</a:t>
            </a:r>
            <a:r>
              <a:rPr lang="en-US" dirty="0"/>
              <a:t> </a:t>
            </a:r>
            <a:r>
              <a:rPr lang="en-US" dirty="0" err="1"/>
              <a:t>bir</a:t>
            </a:r>
            <a:r>
              <a:rPr lang="en-US" dirty="0"/>
              <a:t> </a:t>
            </a:r>
            <a:r>
              <a:rPr lang="en-US" dirty="0" err="1"/>
              <a:t>performans</a:t>
            </a:r>
            <a:r>
              <a:rPr lang="en-US" dirty="0"/>
              <a:t> </a:t>
            </a:r>
            <a:r>
              <a:rPr lang="en-US" dirty="0" err="1"/>
              <a:t>göstermiş</a:t>
            </a:r>
            <a:r>
              <a:rPr lang="en-US" dirty="0"/>
              <a:t> </a:t>
            </a:r>
            <a:r>
              <a:rPr lang="en-US" dirty="0" err="1"/>
              <a:t>ve</a:t>
            </a:r>
            <a:r>
              <a:rPr lang="en-US" dirty="0"/>
              <a:t> 142 </a:t>
            </a:r>
            <a:r>
              <a:rPr lang="en-US" dirty="0" err="1"/>
              <a:t>milletvekilliğiyle</a:t>
            </a:r>
            <a:r>
              <a:rPr lang="en-US" dirty="0"/>
              <a:t> -</a:t>
            </a:r>
            <a:r>
              <a:rPr lang="en-US" dirty="0" err="1"/>
              <a:t>Muhafazakâr</a:t>
            </a:r>
            <a:r>
              <a:rPr lang="en-US" dirty="0"/>
              <a:t> </a:t>
            </a:r>
            <a:r>
              <a:rPr lang="en-US" dirty="0" err="1"/>
              <a:t>Parti’den</a:t>
            </a:r>
            <a:r>
              <a:rPr lang="en-US" dirty="0"/>
              <a:t> </a:t>
            </a:r>
            <a:r>
              <a:rPr lang="en-US" dirty="0" err="1"/>
              <a:t>sonra</a:t>
            </a:r>
            <a:r>
              <a:rPr lang="en-US" dirty="0"/>
              <a:t>- </a:t>
            </a:r>
            <a:r>
              <a:rPr lang="en-US" dirty="0" err="1"/>
              <a:t>ülkedeki</a:t>
            </a:r>
            <a:r>
              <a:rPr lang="en-US" dirty="0"/>
              <a:t> </a:t>
            </a:r>
            <a:r>
              <a:rPr lang="en-US" dirty="0" err="1"/>
              <a:t>ikinci</a:t>
            </a:r>
            <a:r>
              <a:rPr lang="en-US" dirty="0"/>
              <a:t> </a:t>
            </a:r>
            <a:r>
              <a:rPr lang="en-US" dirty="0" err="1"/>
              <a:t>büyük</a:t>
            </a:r>
            <a:r>
              <a:rPr lang="en-US" dirty="0"/>
              <a:t> </a:t>
            </a:r>
            <a:r>
              <a:rPr lang="en-US" dirty="0" err="1"/>
              <a:t>parti</a:t>
            </a:r>
            <a:r>
              <a:rPr lang="en-US" dirty="0"/>
              <a:t> </a:t>
            </a:r>
            <a:r>
              <a:rPr lang="en-US" dirty="0" err="1"/>
              <a:t>ve</a:t>
            </a:r>
            <a:r>
              <a:rPr lang="en-US" dirty="0"/>
              <a:t> </a:t>
            </a:r>
            <a:r>
              <a:rPr lang="en-US" dirty="0" err="1"/>
              <a:t>anamuhalefet</a:t>
            </a:r>
            <a:r>
              <a:rPr lang="en-US" dirty="0"/>
              <a:t> </a:t>
            </a:r>
            <a:r>
              <a:rPr lang="en-US" dirty="0" err="1"/>
              <a:t>partisi</a:t>
            </a:r>
            <a:r>
              <a:rPr lang="en-US" dirty="0"/>
              <a:t> </a:t>
            </a:r>
            <a:r>
              <a:rPr lang="en-US" dirty="0" err="1"/>
              <a:t>haline</a:t>
            </a:r>
            <a:r>
              <a:rPr lang="en-US" dirty="0"/>
              <a:t> </a:t>
            </a:r>
            <a:r>
              <a:rPr lang="en-US" dirty="0" err="1"/>
              <a:t>gelmiştir</a:t>
            </a:r>
            <a:r>
              <a:rPr lang="en-US" dirty="0"/>
              <a:t>. </a:t>
            </a:r>
            <a:endParaRPr lang="tr-TR" dirty="0" smtClean="0"/>
          </a:p>
          <a:p>
            <a:pPr algn="just"/>
            <a:r>
              <a:rPr lang="en-US" dirty="0" smtClean="0"/>
              <a:t>Bu</a:t>
            </a:r>
            <a:r>
              <a:rPr lang="en-US" dirty="0"/>
              <a:t>, </a:t>
            </a:r>
            <a:r>
              <a:rPr lang="en-US" dirty="0" err="1"/>
              <a:t>partinin</a:t>
            </a:r>
            <a:r>
              <a:rPr lang="en-US" dirty="0"/>
              <a:t> </a:t>
            </a:r>
            <a:r>
              <a:rPr lang="en-US" dirty="0" err="1"/>
              <a:t>merkez</a:t>
            </a:r>
            <a:r>
              <a:rPr lang="en-US" dirty="0"/>
              <a:t> </a:t>
            </a:r>
            <a:r>
              <a:rPr lang="en-US" dirty="0" err="1"/>
              <a:t>siyasete</a:t>
            </a:r>
            <a:r>
              <a:rPr lang="en-US" dirty="0"/>
              <a:t> </a:t>
            </a:r>
            <a:r>
              <a:rPr lang="en-US" dirty="0" err="1"/>
              <a:t>dâhil</a:t>
            </a:r>
            <a:r>
              <a:rPr lang="en-US" dirty="0"/>
              <a:t> </a:t>
            </a:r>
            <a:r>
              <a:rPr lang="en-US" dirty="0" err="1"/>
              <a:t>olması</a:t>
            </a:r>
            <a:r>
              <a:rPr lang="en-US" dirty="0"/>
              <a:t> </a:t>
            </a:r>
            <a:r>
              <a:rPr lang="en-US" dirty="0" err="1"/>
              <a:t>ve</a:t>
            </a:r>
            <a:r>
              <a:rPr lang="en-US" dirty="0"/>
              <a:t> </a:t>
            </a:r>
            <a:r>
              <a:rPr lang="en-US" dirty="0" err="1"/>
              <a:t>meşruiyet</a:t>
            </a:r>
            <a:r>
              <a:rPr lang="en-US" dirty="0"/>
              <a:t> </a:t>
            </a:r>
            <a:r>
              <a:rPr lang="en-US" dirty="0" err="1"/>
              <a:t>kazanması</a:t>
            </a:r>
            <a:r>
              <a:rPr lang="en-US" dirty="0"/>
              <a:t> </a:t>
            </a:r>
            <a:r>
              <a:rPr lang="en-US" dirty="0" err="1"/>
              <a:t>açısından</a:t>
            </a:r>
            <a:r>
              <a:rPr lang="en-US" dirty="0"/>
              <a:t> </a:t>
            </a:r>
            <a:r>
              <a:rPr lang="en-US" dirty="0" err="1"/>
              <a:t>çok</a:t>
            </a:r>
            <a:r>
              <a:rPr lang="en-US" dirty="0"/>
              <a:t> </a:t>
            </a:r>
            <a:r>
              <a:rPr lang="en-US" dirty="0" err="1"/>
              <a:t>önemli</a:t>
            </a:r>
            <a:r>
              <a:rPr lang="en-US" dirty="0"/>
              <a:t> </a:t>
            </a:r>
            <a:r>
              <a:rPr lang="en-US" dirty="0" err="1"/>
              <a:t>bir</a:t>
            </a:r>
            <a:r>
              <a:rPr lang="en-US" dirty="0"/>
              <a:t> </a:t>
            </a:r>
            <a:r>
              <a:rPr lang="en-US" dirty="0" err="1"/>
              <a:t>dönüm</a:t>
            </a:r>
            <a:r>
              <a:rPr lang="en-US" dirty="0"/>
              <a:t> </a:t>
            </a:r>
            <a:r>
              <a:rPr lang="en-US" dirty="0" err="1"/>
              <a:t>noktasıdır</a:t>
            </a:r>
            <a:r>
              <a:rPr lang="en-US" dirty="0"/>
              <a:t>. Bu </a:t>
            </a:r>
            <a:r>
              <a:rPr lang="en-US" dirty="0" err="1"/>
              <a:t>dönemde</a:t>
            </a:r>
            <a:r>
              <a:rPr lang="en-US" dirty="0"/>
              <a:t> </a:t>
            </a:r>
            <a:r>
              <a:rPr lang="en-US" dirty="0" err="1"/>
              <a:t>Muhafazakâr</a:t>
            </a:r>
            <a:r>
              <a:rPr lang="en-US" dirty="0"/>
              <a:t> </a:t>
            </a:r>
            <a:r>
              <a:rPr lang="en-US" dirty="0" err="1"/>
              <a:t>hükümetin</a:t>
            </a:r>
            <a:r>
              <a:rPr lang="en-US" dirty="0"/>
              <a:t> </a:t>
            </a:r>
            <a:r>
              <a:rPr lang="en-US" dirty="0" err="1"/>
              <a:t>düşmesi</a:t>
            </a:r>
            <a:r>
              <a:rPr lang="en-US" dirty="0"/>
              <a:t> </a:t>
            </a:r>
            <a:r>
              <a:rPr lang="en-US" dirty="0" err="1"/>
              <a:t>üzerine</a:t>
            </a:r>
            <a:r>
              <a:rPr lang="en-US" dirty="0"/>
              <a:t> de, </a:t>
            </a:r>
            <a:r>
              <a:rPr lang="en-US" dirty="0" err="1"/>
              <a:t>parti</a:t>
            </a:r>
            <a:r>
              <a:rPr lang="en-US" dirty="0"/>
              <a:t>, 1924 </a:t>
            </a:r>
            <a:r>
              <a:rPr lang="en-US" dirty="0" err="1"/>
              <a:t>yılında</a:t>
            </a:r>
            <a:r>
              <a:rPr lang="en-US" dirty="0"/>
              <a:t> Ramsay MacDonald </a:t>
            </a:r>
            <a:r>
              <a:rPr lang="en-US" dirty="0" err="1"/>
              <a:t>ile</a:t>
            </a:r>
            <a:r>
              <a:rPr lang="en-US" dirty="0"/>
              <a:t> Liberal </a:t>
            </a:r>
            <a:r>
              <a:rPr lang="en-US" dirty="0" err="1"/>
              <a:t>Parti’nin</a:t>
            </a:r>
            <a:r>
              <a:rPr lang="en-US" dirty="0"/>
              <a:t> </a:t>
            </a:r>
            <a:r>
              <a:rPr lang="en-US" dirty="0" err="1"/>
              <a:t>desteklediği</a:t>
            </a:r>
            <a:r>
              <a:rPr lang="en-US" dirty="0"/>
              <a:t> </a:t>
            </a:r>
            <a:r>
              <a:rPr lang="en-US" dirty="0" err="1"/>
              <a:t>bir</a:t>
            </a:r>
            <a:r>
              <a:rPr lang="en-US" dirty="0"/>
              <a:t> </a:t>
            </a:r>
            <a:r>
              <a:rPr lang="en-US" dirty="0" err="1"/>
              <a:t>azınlık</a:t>
            </a:r>
            <a:r>
              <a:rPr lang="en-US" dirty="0"/>
              <a:t> </a:t>
            </a:r>
            <a:r>
              <a:rPr lang="en-US" dirty="0" err="1"/>
              <a:t>hükümeti</a:t>
            </a:r>
            <a:r>
              <a:rPr lang="en-US" dirty="0"/>
              <a:t> </a:t>
            </a:r>
            <a:r>
              <a:rPr lang="en-US" dirty="0" err="1"/>
              <a:t>kurarak</a:t>
            </a:r>
            <a:r>
              <a:rPr lang="en-US" dirty="0"/>
              <a:t>, ilk </a:t>
            </a:r>
            <a:r>
              <a:rPr lang="en-US" dirty="0" err="1"/>
              <a:t>kez</a:t>
            </a:r>
            <a:r>
              <a:rPr lang="en-US" dirty="0"/>
              <a:t> </a:t>
            </a:r>
            <a:r>
              <a:rPr lang="en-US" dirty="0" err="1"/>
              <a:t>Başbakanlık</a:t>
            </a:r>
            <a:r>
              <a:rPr lang="en-US" dirty="0"/>
              <a:t> </a:t>
            </a:r>
            <a:r>
              <a:rPr lang="en-US" dirty="0" err="1"/>
              <a:t>makamını</a:t>
            </a:r>
            <a:r>
              <a:rPr lang="en-US" dirty="0"/>
              <a:t> </a:t>
            </a:r>
            <a:r>
              <a:rPr lang="en-US" dirty="0" err="1"/>
              <a:t>kazanmayı</a:t>
            </a:r>
            <a:r>
              <a:rPr lang="en-US" dirty="0"/>
              <a:t> </a:t>
            </a:r>
            <a:r>
              <a:rPr lang="en-US" dirty="0" err="1"/>
              <a:t>başarmıştır</a:t>
            </a:r>
            <a:r>
              <a:rPr lang="en-US" dirty="0"/>
              <a:t>. </a:t>
            </a:r>
            <a:endParaRPr lang="tr-TR" dirty="0" smtClean="0"/>
          </a:p>
          <a:p>
            <a:pPr algn="just"/>
            <a:r>
              <a:rPr lang="en-US" dirty="0" err="1" smtClean="0"/>
              <a:t>Ancak</a:t>
            </a:r>
            <a:r>
              <a:rPr lang="en-US" dirty="0" smtClean="0"/>
              <a:t> </a:t>
            </a:r>
            <a:r>
              <a:rPr lang="en-US" dirty="0" err="1"/>
              <a:t>Sovyet</a:t>
            </a:r>
            <a:r>
              <a:rPr lang="en-US" dirty="0"/>
              <a:t> </a:t>
            </a:r>
            <a:r>
              <a:rPr lang="en-US" dirty="0" err="1"/>
              <a:t>sempatisi</a:t>
            </a:r>
            <a:r>
              <a:rPr lang="en-US" dirty="0"/>
              <a:t> </a:t>
            </a:r>
            <a:r>
              <a:rPr lang="en-US" dirty="0" err="1"/>
              <a:t>ve</a:t>
            </a:r>
            <a:r>
              <a:rPr lang="en-US" dirty="0"/>
              <a:t> </a:t>
            </a:r>
            <a:r>
              <a:rPr lang="en-US" dirty="0" err="1"/>
              <a:t>komünizm</a:t>
            </a:r>
            <a:r>
              <a:rPr lang="en-US" dirty="0"/>
              <a:t> </a:t>
            </a:r>
            <a:r>
              <a:rPr lang="en-US" dirty="0" err="1"/>
              <a:t>eleştirileri</a:t>
            </a:r>
            <a:r>
              <a:rPr lang="en-US" dirty="0"/>
              <a:t> </a:t>
            </a:r>
            <a:r>
              <a:rPr lang="en-US" dirty="0" err="1"/>
              <a:t>nedeniyle</a:t>
            </a:r>
            <a:r>
              <a:rPr lang="en-US" dirty="0"/>
              <a:t>, MacDonald </a:t>
            </a:r>
            <a:r>
              <a:rPr lang="en-US" dirty="0" err="1"/>
              <a:t>ve</a:t>
            </a:r>
            <a:r>
              <a:rPr lang="en-US" dirty="0"/>
              <a:t> </a:t>
            </a:r>
            <a:r>
              <a:rPr lang="en-US" dirty="0" err="1"/>
              <a:t>İşçi</a:t>
            </a:r>
            <a:r>
              <a:rPr lang="en-US" dirty="0"/>
              <a:t> </a:t>
            </a:r>
            <a:r>
              <a:rPr lang="en-US" dirty="0" err="1"/>
              <a:t>Partisi’nin</a:t>
            </a:r>
            <a:r>
              <a:rPr lang="en-US" dirty="0"/>
              <a:t> </a:t>
            </a:r>
            <a:r>
              <a:rPr lang="en-US" dirty="0" err="1"/>
              <a:t>bu</a:t>
            </a:r>
            <a:r>
              <a:rPr lang="en-US" dirty="0"/>
              <a:t> ilk </a:t>
            </a:r>
            <a:r>
              <a:rPr lang="en-US" dirty="0" err="1"/>
              <a:t>hükümet</a:t>
            </a:r>
            <a:r>
              <a:rPr lang="en-US" dirty="0"/>
              <a:t> </a:t>
            </a:r>
            <a:r>
              <a:rPr lang="en-US" dirty="0" err="1"/>
              <a:t>deneyimi</a:t>
            </a:r>
            <a:r>
              <a:rPr lang="en-US" dirty="0"/>
              <a:t> </a:t>
            </a:r>
            <a:r>
              <a:rPr lang="en-US" dirty="0" err="1"/>
              <a:t>bir</a:t>
            </a:r>
            <a:r>
              <a:rPr lang="en-US" dirty="0"/>
              <a:t> </a:t>
            </a:r>
            <a:r>
              <a:rPr lang="en-US" dirty="0" err="1"/>
              <a:t>yıldan</a:t>
            </a:r>
            <a:r>
              <a:rPr lang="en-US" dirty="0"/>
              <a:t> </a:t>
            </a:r>
            <a:r>
              <a:rPr lang="en-US" dirty="0" err="1"/>
              <a:t>kısa</a:t>
            </a:r>
            <a:r>
              <a:rPr lang="en-US" dirty="0"/>
              <a:t> </a:t>
            </a:r>
            <a:r>
              <a:rPr lang="en-US" dirty="0" err="1" smtClean="0"/>
              <a:t>sürmüştür</a:t>
            </a:r>
            <a:r>
              <a:rPr lang="en-US" dirty="0"/>
              <a:t> </a:t>
            </a:r>
            <a:endParaRPr lang="tr-TR" dirty="0" smtClean="0"/>
          </a:p>
          <a:p>
            <a:pPr algn="just"/>
            <a:r>
              <a:rPr lang="en-US" dirty="0" err="1" smtClean="0">
                <a:solidFill>
                  <a:srgbClr val="C00000"/>
                </a:solidFill>
              </a:rPr>
              <a:t>Büyük</a:t>
            </a:r>
            <a:r>
              <a:rPr lang="en-US" dirty="0" smtClean="0">
                <a:solidFill>
                  <a:srgbClr val="C00000"/>
                </a:solidFill>
              </a:rPr>
              <a:t> </a:t>
            </a:r>
            <a:r>
              <a:rPr lang="en-US" dirty="0" err="1">
                <a:solidFill>
                  <a:srgbClr val="C00000"/>
                </a:solidFill>
              </a:rPr>
              <a:t>Buhran’ın</a:t>
            </a:r>
            <a:r>
              <a:rPr lang="en-US" dirty="0">
                <a:solidFill>
                  <a:srgbClr val="C00000"/>
                </a:solidFill>
              </a:rPr>
              <a:t> </a:t>
            </a:r>
            <a:r>
              <a:rPr lang="en-US" dirty="0" err="1">
                <a:solidFill>
                  <a:srgbClr val="C00000"/>
                </a:solidFill>
              </a:rPr>
              <a:t>başladığı</a:t>
            </a:r>
            <a:r>
              <a:rPr lang="en-US" dirty="0">
                <a:solidFill>
                  <a:srgbClr val="C00000"/>
                </a:solidFill>
              </a:rPr>
              <a:t> 1929 </a:t>
            </a:r>
            <a:r>
              <a:rPr lang="en-US" dirty="0" err="1">
                <a:solidFill>
                  <a:srgbClr val="C00000"/>
                </a:solidFill>
              </a:rPr>
              <a:t>yılı</a:t>
            </a:r>
            <a:r>
              <a:rPr lang="en-US" dirty="0">
                <a:solidFill>
                  <a:srgbClr val="C00000"/>
                </a:solidFill>
              </a:rPr>
              <a:t> </a:t>
            </a:r>
            <a:r>
              <a:rPr lang="en-US" dirty="0" err="1">
                <a:solidFill>
                  <a:srgbClr val="C00000"/>
                </a:solidFill>
              </a:rPr>
              <a:t>genel</a:t>
            </a:r>
            <a:r>
              <a:rPr lang="en-US" dirty="0">
                <a:solidFill>
                  <a:srgbClr val="C00000"/>
                </a:solidFill>
              </a:rPr>
              <a:t> </a:t>
            </a:r>
            <a:r>
              <a:rPr lang="en-US" dirty="0" err="1">
                <a:solidFill>
                  <a:srgbClr val="C00000"/>
                </a:solidFill>
              </a:rPr>
              <a:t>seçimlerinden</a:t>
            </a:r>
            <a:r>
              <a:rPr lang="en-US" dirty="0">
                <a:solidFill>
                  <a:srgbClr val="C00000"/>
                </a:solidFill>
              </a:rPr>
              <a:t> </a:t>
            </a:r>
            <a:r>
              <a:rPr lang="en-US" dirty="0" err="1">
                <a:solidFill>
                  <a:srgbClr val="C00000"/>
                </a:solidFill>
              </a:rPr>
              <a:t>birinci</a:t>
            </a:r>
            <a:r>
              <a:rPr lang="en-US" dirty="0">
                <a:solidFill>
                  <a:srgbClr val="C00000"/>
                </a:solidFill>
              </a:rPr>
              <a:t> </a:t>
            </a:r>
            <a:r>
              <a:rPr lang="en-US" dirty="0" err="1">
                <a:solidFill>
                  <a:srgbClr val="C00000"/>
                </a:solidFill>
              </a:rPr>
              <a:t>parti</a:t>
            </a:r>
            <a:r>
              <a:rPr lang="en-US" dirty="0">
                <a:solidFill>
                  <a:srgbClr val="C00000"/>
                </a:solidFill>
              </a:rPr>
              <a:t> </a:t>
            </a:r>
            <a:r>
              <a:rPr lang="en-US" dirty="0" err="1">
                <a:solidFill>
                  <a:srgbClr val="C00000"/>
                </a:solidFill>
              </a:rPr>
              <a:t>olarak</a:t>
            </a:r>
            <a:r>
              <a:rPr lang="en-US" dirty="0">
                <a:solidFill>
                  <a:srgbClr val="C00000"/>
                </a:solidFill>
              </a:rPr>
              <a:t> </a:t>
            </a:r>
            <a:r>
              <a:rPr lang="en-US" dirty="0" err="1">
                <a:solidFill>
                  <a:srgbClr val="C00000"/>
                </a:solidFill>
              </a:rPr>
              <a:t>çıkmayı</a:t>
            </a:r>
            <a:r>
              <a:rPr lang="en-US" dirty="0">
                <a:solidFill>
                  <a:srgbClr val="C00000"/>
                </a:solidFill>
              </a:rPr>
              <a:t> </a:t>
            </a:r>
            <a:r>
              <a:rPr lang="en-US" dirty="0" err="1">
                <a:solidFill>
                  <a:srgbClr val="C00000"/>
                </a:solidFill>
              </a:rPr>
              <a:t>ve</a:t>
            </a:r>
            <a:r>
              <a:rPr lang="en-US" dirty="0">
                <a:solidFill>
                  <a:srgbClr val="C00000"/>
                </a:solidFill>
              </a:rPr>
              <a:t> 288 </a:t>
            </a:r>
            <a:r>
              <a:rPr lang="en-US" dirty="0" err="1">
                <a:solidFill>
                  <a:srgbClr val="C00000"/>
                </a:solidFill>
              </a:rPr>
              <a:t>sandalye</a:t>
            </a:r>
            <a:r>
              <a:rPr lang="en-US" dirty="0">
                <a:solidFill>
                  <a:srgbClr val="C00000"/>
                </a:solidFill>
              </a:rPr>
              <a:t> </a:t>
            </a:r>
            <a:r>
              <a:rPr lang="en-US" dirty="0" err="1">
                <a:solidFill>
                  <a:srgbClr val="C00000"/>
                </a:solidFill>
              </a:rPr>
              <a:t>kazanmayı</a:t>
            </a:r>
            <a:r>
              <a:rPr lang="en-US" dirty="0">
                <a:solidFill>
                  <a:srgbClr val="C00000"/>
                </a:solidFill>
              </a:rPr>
              <a:t> </a:t>
            </a:r>
            <a:r>
              <a:rPr lang="en-US" dirty="0" err="1">
                <a:solidFill>
                  <a:srgbClr val="C00000"/>
                </a:solidFill>
              </a:rPr>
              <a:t>başaran</a:t>
            </a:r>
            <a:r>
              <a:rPr lang="en-US" dirty="0">
                <a:solidFill>
                  <a:srgbClr val="C00000"/>
                </a:solidFill>
              </a:rPr>
              <a:t> </a:t>
            </a:r>
            <a:r>
              <a:rPr lang="en-US" dirty="0" err="1">
                <a:solidFill>
                  <a:srgbClr val="C00000"/>
                </a:solidFill>
              </a:rPr>
              <a:t>Labour</a:t>
            </a:r>
            <a:r>
              <a:rPr lang="en-US" dirty="0">
                <a:solidFill>
                  <a:srgbClr val="C00000"/>
                </a:solidFill>
              </a:rPr>
              <a:t>, </a:t>
            </a:r>
            <a:r>
              <a:rPr lang="en-US" dirty="0" smtClean="0">
                <a:solidFill>
                  <a:srgbClr val="C00000"/>
                </a:solidFill>
              </a:rPr>
              <a:t>Ramsay </a:t>
            </a:r>
            <a:r>
              <a:rPr lang="en-US" dirty="0">
                <a:solidFill>
                  <a:srgbClr val="C00000"/>
                </a:solidFill>
              </a:rPr>
              <a:t>MacDonald </a:t>
            </a:r>
            <a:r>
              <a:rPr lang="en-US" dirty="0" err="1">
                <a:solidFill>
                  <a:srgbClr val="C00000"/>
                </a:solidFill>
              </a:rPr>
              <a:t>liderliğinde</a:t>
            </a:r>
            <a:r>
              <a:rPr lang="en-US" dirty="0">
                <a:solidFill>
                  <a:srgbClr val="C00000"/>
                </a:solidFill>
              </a:rPr>
              <a:t> </a:t>
            </a:r>
            <a:r>
              <a:rPr lang="en-US" dirty="0" err="1">
                <a:solidFill>
                  <a:srgbClr val="C00000"/>
                </a:solidFill>
              </a:rPr>
              <a:t>bir</a:t>
            </a:r>
            <a:r>
              <a:rPr lang="en-US" dirty="0">
                <a:solidFill>
                  <a:srgbClr val="C00000"/>
                </a:solidFill>
              </a:rPr>
              <a:t> </a:t>
            </a:r>
            <a:r>
              <a:rPr lang="en-US" dirty="0" err="1">
                <a:solidFill>
                  <a:srgbClr val="C00000"/>
                </a:solidFill>
              </a:rPr>
              <a:t>kez</a:t>
            </a:r>
            <a:r>
              <a:rPr lang="en-US" dirty="0">
                <a:solidFill>
                  <a:srgbClr val="C00000"/>
                </a:solidFill>
              </a:rPr>
              <a:t> </a:t>
            </a:r>
            <a:r>
              <a:rPr lang="en-US" dirty="0" err="1">
                <a:solidFill>
                  <a:srgbClr val="C00000"/>
                </a:solidFill>
              </a:rPr>
              <a:t>daha</a:t>
            </a:r>
            <a:r>
              <a:rPr lang="en-US" dirty="0">
                <a:solidFill>
                  <a:srgbClr val="C00000"/>
                </a:solidFill>
              </a:rPr>
              <a:t> </a:t>
            </a:r>
            <a:r>
              <a:rPr lang="en-US" dirty="0" err="1">
                <a:solidFill>
                  <a:srgbClr val="C00000"/>
                </a:solidFill>
              </a:rPr>
              <a:t>Liberallerin</a:t>
            </a:r>
            <a:r>
              <a:rPr lang="en-US" dirty="0">
                <a:solidFill>
                  <a:srgbClr val="C00000"/>
                </a:solidFill>
              </a:rPr>
              <a:t> </a:t>
            </a:r>
            <a:r>
              <a:rPr lang="en-US" dirty="0" err="1">
                <a:solidFill>
                  <a:srgbClr val="C00000"/>
                </a:solidFill>
              </a:rPr>
              <a:t>desteğiyle</a:t>
            </a:r>
            <a:r>
              <a:rPr lang="en-US" dirty="0">
                <a:solidFill>
                  <a:srgbClr val="C00000"/>
                </a:solidFill>
              </a:rPr>
              <a:t> </a:t>
            </a:r>
            <a:r>
              <a:rPr lang="en-US" dirty="0" err="1">
                <a:solidFill>
                  <a:srgbClr val="C00000"/>
                </a:solidFill>
              </a:rPr>
              <a:t>hükümeti</a:t>
            </a:r>
            <a:r>
              <a:rPr lang="en-US" dirty="0">
                <a:solidFill>
                  <a:srgbClr val="C00000"/>
                </a:solidFill>
              </a:rPr>
              <a:t> </a:t>
            </a:r>
            <a:r>
              <a:rPr lang="en-US" dirty="0" err="1">
                <a:solidFill>
                  <a:srgbClr val="C00000"/>
                </a:solidFill>
              </a:rPr>
              <a:t>kurmayı</a:t>
            </a:r>
            <a:r>
              <a:rPr lang="en-US" dirty="0">
                <a:solidFill>
                  <a:srgbClr val="C00000"/>
                </a:solidFill>
              </a:rPr>
              <a:t> </a:t>
            </a:r>
            <a:r>
              <a:rPr lang="en-US" dirty="0" err="1">
                <a:solidFill>
                  <a:srgbClr val="C00000"/>
                </a:solidFill>
              </a:rPr>
              <a:t>başarmıştır</a:t>
            </a:r>
            <a:r>
              <a:rPr lang="en-US" dirty="0"/>
              <a:t>. </a:t>
            </a:r>
            <a:r>
              <a:rPr lang="en-US" dirty="0" err="1"/>
              <a:t>Ancak</a:t>
            </a:r>
            <a:r>
              <a:rPr lang="en-US" dirty="0"/>
              <a:t> </a:t>
            </a:r>
            <a:r>
              <a:rPr lang="en-US" dirty="0" err="1"/>
              <a:t>bu</a:t>
            </a:r>
            <a:r>
              <a:rPr lang="en-US" dirty="0"/>
              <a:t> </a:t>
            </a:r>
            <a:r>
              <a:rPr lang="en-US" dirty="0" err="1"/>
              <a:t>dönemde</a:t>
            </a:r>
            <a:r>
              <a:rPr lang="en-US" dirty="0"/>
              <a:t> </a:t>
            </a:r>
            <a:r>
              <a:rPr lang="en-US" dirty="0" err="1"/>
              <a:t>sosyalist</a:t>
            </a:r>
            <a:r>
              <a:rPr lang="en-US" dirty="0"/>
              <a:t> </a:t>
            </a:r>
            <a:r>
              <a:rPr lang="en-US" dirty="0" err="1"/>
              <a:t>programını</a:t>
            </a:r>
            <a:r>
              <a:rPr lang="en-US" dirty="0"/>
              <a:t> </a:t>
            </a:r>
            <a:r>
              <a:rPr lang="en-US" dirty="0" err="1"/>
              <a:t>uygulama</a:t>
            </a:r>
            <a:r>
              <a:rPr lang="en-US" dirty="0"/>
              <a:t> </a:t>
            </a:r>
            <a:r>
              <a:rPr lang="en-US" dirty="0" err="1"/>
              <a:t>imkânı</a:t>
            </a:r>
            <a:r>
              <a:rPr lang="en-US" dirty="0"/>
              <a:t> </a:t>
            </a:r>
            <a:r>
              <a:rPr lang="en-US" dirty="0" err="1"/>
              <a:t>bulamayan</a:t>
            </a:r>
            <a:r>
              <a:rPr lang="en-US" dirty="0"/>
              <a:t> </a:t>
            </a:r>
            <a:r>
              <a:rPr lang="en-US" dirty="0" err="1"/>
              <a:t>ve</a:t>
            </a:r>
            <a:r>
              <a:rPr lang="en-US" dirty="0"/>
              <a:t> </a:t>
            </a:r>
            <a:r>
              <a:rPr lang="en-US" dirty="0" err="1"/>
              <a:t>başarısı</a:t>
            </a:r>
            <a:r>
              <a:rPr lang="en-US" dirty="0"/>
              <a:t> </a:t>
            </a:r>
            <a:r>
              <a:rPr lang="en-US" dirty="0" err="1"/>
              <a:t>büyük</a:t>
            </a:r>
            <a:r>
              <a:rPr lang="en-US" dirty="0"/>
              <a:t> </a:t>
            </a:r>
            <a:r>
              <a:rPr lang="en-US" dirty="0" err="1"/>
              <a:t>ölçüde</a:t>
            </a:r>
            <a:r>
              <a:rPr lang="en-US" dirty="0"/>
              <a:t> Liberal </a:t>
            </a:r>
            <a:r>
              <a:rPr lang="en-US" dirty="0" err="1"/>
              <a:t>Parti’nin</a:t>
            </a:r>
            <a:r>
              <a:rPr lang="en-US" dirty="0"/>
              <a:t> </a:t>
            </a:r>
            <a:r>
              <a:rPr lang="en-US" dirty="0" err="1"/>
              <a:t>desteğine</a:t>
            </a:r>
            <a:r>
              <a:rPr lang="en-US" dirty="0"/>
              <a:t> </a:t>
            </a:r>
            <a:r>
              <a:rPr lang="en-US" dirty="0" err="1"/>
              <a:t>bağlı</a:t>
            </a:r>
            <a:r>
              <a:rPr lang="en-US" dirty="0"/>
              <a:t> </a:t>
            </a:r>
            <a:r>
              <a:rPr lang="en-US" dirty="0" err="1"/>
              <a:t>olan</a:t>
            </a:r>
            <a:r>
              <a:rPr lang="en-US" dirty="0"/>
              <a:t> </a:t>
            </a:r>
            <a:r>
              <a:rPr lang="en-US" dirty="0" err="1"/>
              <a:t>parti</a:t>
            </a:r>
            <a:r>
              <a:rPr lang="en-US" dirty="0"/>
              <a:t>, </a:t>
            </a:r>
            <a:r>
              <a:rPr lang="en-US" dirty="0" err="1"/>
              <a:t>kısa</a:t>
            </a:r>
            <a:r>
              <a:rPr lang="en-US" dirty="0"/>
              <a:t> </a:t>
            </a:r>
            <a:r>
              <a:rPr lang="en-US" dirty="0" err="1"/>
              <a:t>sürede</a:t>
            </a:r>
            <a:r>
              <a:rPr lang="en-US" dirty="0"/>
              <a:t> </a:t>
            </a:r>
            <a:r>
              <a:rPr lang="en-US" dirty="0" err="1"/>
              <a:t>iç</a:t>
            </a:r>
            <a:r>
              <a:rPr lang="en-US" dirty="0"/>
              <a:t> </a:t>
            </a:r>
            <a:r>
              <a:rPr lang="en-US" dirty="0" err="1"/>
              <a:t>karışıklıklara</a:t>
            </a:r>
            <a:r>
              <a:rPr lang="en-US" dirty="0"/>
              <a:t> </a:t>
            </a:r>
            <a:r>
              <a:rPr lang="en-US" dirty="0" err="1"/>
              <a:t>boğulmuş</a:t>
            </a:r>
            <a:r>
              <a:rPr lang="en-US" dirty="0"/>
              <a:t> </a:t>
            </a:r>
            <a:r>
              <a:rPr lang="en-US" dirty="0" err="1"/>
              <a:t>ve</a:t>
            </a:r>
            <a:r>
              <a:rPr lang="en-US" dirty="0"/>
              <a:t> </a:t>
            </a:r>
            <a:r>
              <a:rPr lang="en-US" dirty="0" err="1"/>
              <a:t>bunun</a:t>
            </a:r>
            <a:r>
              <a:rPr lang="en-US" dirty="0"/>
              <a:t> </a:t>
            </a:r>
            <a:r>
              <a:rPr lang="en-US" dirty="0" err="1"/>
              <a:t>neticesinde</a:t>
            </a:r>
            <a:r>
              <a:rPr lang="en-US" dirty="0"/>
              <a:t> 1931 </a:t>
            </a:r>
            <a:r>
              <a:rPr lang="en-US" dirty="0" err="1"/>
              <a:t>seçimlerinde</a:t>
            </a:r>
            <a:r>
              <a:rPr lang="en-US" dirty="0"/>
              <a:t> </a:t>
            </a:r>
            <a:r>
              <a:rPr lang="en-US" dirty="0" err="1"/>
              <a:t>milletvekili</a:t>
            </a:r>
            <a:r>
              <a:rPr lang="en-US" dirty="0"/>
              <a:t> </a:t>
            </a:r>
            <a:r>
              <a:rPr lang="en-US" dirty="0" err="1"/>
              <a:t>sayısı</a:t>
            </a:r>
            <a:r>
              <a:rPr lang="en-US" dirty="0"/>
              <a:t> 52’ye </a:t>
            </a:r>
            <a:r>
              <a:rPr lang="en-US" dirty="0" err="1"/>
              <a:t>kadar</a:t>
            </a:r>
            <a:r>
              <a:rPr lang="en-US" dirty="0"/>
              <a:t> </a:t>
            </a:r>
            <a:r>
              <a:rPr lang="en-US" dirty="0" err="1" smtClean="0"/>
              <a:t>düşmüştür</a:t>
            </a:r>
            <a:r>
              <a:rPr lang="en-US" dirty="0" smtClean="0"/>
              <a:t>.</a:t>
            </a:r>
            <a:r>
              <a:rPr lang="en-US" dirty="0"/>
              <a:t> </a:t>
            </a:r>
            <a:endParaRPr lang="tr-TR" dirty="0" smtClean="0"/>
          </a:p>
          <a:p>
            <a:pPr algn="just"/>
            <a:r>
              <a:rPr lang="en-US" dirty="0" err="1" smtClean="0"/>
              <a:t>Ancak</a:t>
            </a:r>
            <a:r>
              <a:rPr lang="en-US" dirty="0" smtClean="0"/>
              <a:t> </a:t>
            </a:r>
            <a:r>
              <a:rPr lang="en-US" dirty="0"/>
              <a:t>1929-1931 </a:t>
            </a:r>
            <a:r>
              <a:rPr lang="en-US" dirty="0" err="1"/>
              <a:t>döneminde</a:t>
            </a:r>
            <a:r>
              <a:rPr lang="en-US" dirty="0"/>
              <a:t> de </a:t>
            </a:r>
            <a:r>
              <a:rPr lang="en-US" dirty="0" err="1"/>
              <a:t>İşçi</a:t>
            </a:r>
            <a:r>
              <a:rPr lang="en-US" dirty="0"/>
              <a:t> </a:t>
            </a:r>
            <a:r>
              <a:rPr lang="en-US" dirty="0" err="1"/>
              <a:t>Partisi</a:t>
            </a:r>
            <a:r>
              <a:rPr lang="en-US" dirty="0"/>
              <a:t> </a:t>
            </a:r>
            <a:r>
              <a:rPr lang="en-US" dirty="0" err="1"/>
              <a:t>yine</a:t>
            </a:r>
            <a:r>
              <a:rPr lang="en-US" dirty="0"/>
              <a:t> </a:t>
            </a:r>
            <a:r>
              <a:rPr lang="en-US" dirty="0" err="1"/>
              <a:t>ilerici</a:t>
            </a:r>
            <a:r>
              <a:rPr lang="en-US" dirty="0"/>
              <a:t> </a:t>
            </a:r>
            <a:r>
              <a:rPr lang="en-US" dirty="0" err="1"/>
              <a:t>kimliğini</a:t>
            </a:r>
            <a:r>
              <a:rPr lang="en-US" dirty="0"/>
              <a:t> </a:t>
            </a:r>
            <a:r>
              <a:rPr lang="en-US" dirty="0" err="1"/>
              <a:t>ispatlamış</a:t>
            </a:r>
            <a:r>
              <a:rPr lang="en-US" dirty="0"/>
              <a:t> </a:t>
            </a:r>
            <a:r>
              <a:rPr lang="en-US" dirty="0" err="1"/>
              <a:t>ve</a:t>
            </a:r>
            <a:r>
              <a:rPr lang="en-US" dirty="0"/>
              <a:t> </a:t>
            </a:r>
            <a:r>
              <a:rPr lang="en-US" dirty="0" err="1"/>
              <a:t>Britanya</a:t>
            </a:r>
            <a:r>
              <a:rPr lang="en-US" dirty="0"/>
              <a:t> </a:t>
            </a:r>
            <a:r>
              <a:rPr lang="en-US" dirty="0" err="1"/>
              <a:t>tarihinin</a:t>
            </a:r>
            <a:r>
              <a:rPr lang="en-US" dirty="0"/>
              <a:t> ilk </a:t>
            </a:r>
            <a:r>
              <a:rPr lang="en-US" dirty="0" err="1"/>
              <a:t>kadın</a:t>
            </a:r>
            <a:r>
              <a:rPr lang="en-US" dirty="0"/>
              <a:t> </a:t>
            </a:r>
            <a:r>
              <a:rPr lang="en-US" dirty="0" err="1"/>
              <a:t>Bakanını</a:t>
            </a:r>
            <a:r>
              <a:rPr lang="en-US" dirty="0"/>
              <a:t> (Margaret </a:t>
            </a:r>
            <a:r>
              <a:rPr lang="en-US" dirty="0" err="1"/>
              <a:t>Bondfield</a:t>
            </a:r>
            <a:r>
              <a:rPr lang="en-US" dirty="0"/>
              <a:t>) </a:t>
            </a:r>
            <a:r>
              <a:rPr lang="en-US" dirty="0" err="1"/>
              <a:t>çıkarmıştır</a:t>
            </a:r>
            <a:r>
              <a:rPr lang="en-US" dirty="0"/>
              <a:t>. 1935 </a:t>
            </a:r>
            <a:r>
              <a:rPr lang="en-US" dirty="0" err="1"/>
              <a:t>yılında</a:t>
            </a:r>
            <a:r>
              <a:rPr lang="en-US" dirty="0"/>
              <a:t> oy </a:t>
            </a:r>
            <a:r>
              <a:rPr lang="en-US" dirty="0" err="1"/>
              <a:t>oranını</a:t>
            </a:r>
            <a:r>
              <a:rPr lang="en-US" dirty="0"/>
              <a:t> </a:t>
            </a:r>
            <a:r>
              <a:rPr lang="en-US" dirty="0" err="1"/>
              <a:t>ve</a:t>
            </a:r>
            <a:r>
              <a:rPr lang="en-US" dirty="0"/>
              <a:t> </a:t>
            </a:r>
            <a:r>
              <a:rPr lang="en-US" dirty="0" err="1"/>
              <a:t>sandalye</a:t>
            </a:r>
            <a:r>
              <a:rPr lang="en-US" dirty="0"/>
              <a:t> </a:t>
            </a:r>
            <a:r>
              <a:rPr lang="en-US" dirty="0" err="1"/>
              <a:t>sayısını</a:t>
            </a:r>
            <a:r>
              <a:rPr lang="en-US" dirty="0"/>
              <a:t> (154) </a:t>
            </a:r>
            <a:r>
              <a:rPr lang="en-US" dirty="0" err="1"/>
              <a:t>arttırmasına</a:t>
            </a:r>
            <a:r>
              <a:rPr lang="en-US" dirty="0"/>
              <a:t> </a:t>
            </a:r>
            <a:r>
              <a:rPr lang="en-US" dirty="0" err="1"/>
              <a:t>karşın</a:t>
            </a:r>
            <a:r>
              <a:rPr lang="en-US" dirty="0"/>
              <a:t> 1931’den 1940’a </a:t>
            </a:r>
            <a:r>
              <a:rPr lang="en-US" dirty="0" err="1"/>
              <a:t>kadar</a:t>
            </a:r>
            <a:r>
              <a:rPr lang="en-US" dirty="0"/>
              <a:t> </a:t>
            </a:r>
            <a:r>
              <a:rPr lang="en-US" dirty="0" err="1"/>
              <a:t>iktidardan</a:t>
            </a:r>
            <a:r>
              <a:rPr lang="en-US" dirty="0"/>
              <a:t> </a:t>
            </a:r>
            <a:r>
              <a:rPr lang="en-US" dirty="0" err="1"/>
              <a:t>uzak</a:t>
            </a:r>
            <a:r>
              <a:rPr lang="en-US" dirty="0"/>
              <a:t> </a:t>
            </a:r>
            <a:r>
              <a:rPr lang="en-US" dirty="0" err="1"/>
              <a:t>kalan</a:t>
            </a:r>
            <a:r>
              <a:rPr lang="en-US" dirty="0"/>
              <a:t> </a:t>
            </a:r>
            <a:r>
              <a:rPr lang="en-US" dirty="0" err="1"/>
              <a:t>parti</a:t>
            </a:r>
            <a:r>
              <a:rPr lang="en-US" dirty="0"/>
              <a:t>, 1940 </a:t>
            </a:r>
            <a:r>
              <a:rPr lang="en-US" dirty="0" err="1"/>
              <a:t>yılında</a:t>
            </a:r>
            <a:r>
              <a:rPr lang="en-US" dirty="0"/>
              <a:t> </a:t>
            </a:r>
            <a:r>
              <a:rPr lang="en-US" dirty="0" err="1"/>
              <a:t>Muhafazakâr</a:t>
            </a:r>
            <a:r>
              <a:rPr lang="en-US" dirty="0"/>
              <a:t> Winston Churchill </a:t>
            </a:r>
            <a:r>
              <a:rPr lang="en-US" dirty="0" err="1"/>
              <a:t>Başbakanlığında</a:t>
            </a:r>
            <a:r>
              <a:rPr lang="en-US" dirty="0"/>
              <a:t> </a:t>
            </a:r>
            <a:r>
              <a:rPr lang="en-US" dirty="0" err="1"/>
              <a:t>kurulan</a:t>
            </a:r>
            <a:r>
              <a:rPr lang="en-US" dirty="0"/>
              <a:t> </a:t>
            </a:r>
            <a:r>
              <a:rPr lang="en-US" dirty="0" err="1"/>
              <a:t>ulusal</a:t>
            </a:r>
            <a:r>
              <a:rPr lang="en-US" dirty="0"/>
              <a:t> </a:t>
            </a:r>
            <a:r>
              <a:rPr lang="en-US" dirty="0" err="1"/>
              <a:t>hükümette</a:t>
            </a:r>
            <a:r>
              <a:rPr lang="en-US" dirty="0"/>
              <a:t> </a:t>
            </a:r>
            <a:r>
              <a:rPr lang="en-US" dirty="0" err="1"/>
              <a:t>ise</a:t>
            </a:r>
            <a:r>
              <a:rPr lang="en-US" dirty="0"/>
              <a:t> </a:t>
            </a:r>
            <a:r>
              <a:rPr lang="en-US" dirty="0" err="1"/>
              <a:t>koalisyon</a:t>
            </a:r>
            <a:r>
              <a:rPr lang="en-US" dirty="0"/>
              <a:t> </a:t>
            </a:r>
            <a:r>
              <a:rPr lang="en-US" dirty="0" err="1"/>
              <a:t>ortağı</a:t>
            </a:r>
            <a:r>
              <a:rPr lang="en-US" dirty="0"/>
              <a:t> </a:t>
            </a:r>
            <a:r>
              <a:rPr lang="en-US" dirty="0" err="1"/>
              <a:t>olarak</a:t>
            </a:r>
            <a:r>
              <a:rPr lang="en-US" dirty="0"/>
              <a:t> </a:t>
            </a:r>
            <a:r>
              <a:rPr lang="en-US" dirty="0" err="1"/>
              <a:t>yer</a:t>
            </a:r>
            <a:r>
              <a:rPr lang="en-US" dirty="0"/>
              <a:t> </a:t>
            </a:r>
            <a:r>
              <a:rPr lang="en-US" dirty="0" err="1"/>
              <a:t>almayı</a:t>
            </a:r>
            <a:r>
              <a:rPr lang="en-US" dirty="0"/>
              <a:t> </a:t>
            </a:r>
            <a:r>
              <a:rPr lang="en-US" dirty="0" err="1" smtClean="0"/>
              <a:t>başarmıştır</a:t>
            </a:r>
            <a:r>
              <a:rPr lang="en-US" dirty="0" smtClean="0"/>
              <a:t>.</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8</a:t>
            </a:fld>
            <a:endParaRPr lang="en-US" dirty="0"/>
          </a:p>
        </p:txBody>
      </p:sp>
    </p:spTree>
    <p:extLst>
      <p:ext uri="{BB962C8B-B14F-4D97-AF65-F5344CB8AC3E}">
        <p14:creationId xmlns:p14="http://schemas.microsoft.com/office/powerpoint/2010/main" val="802384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9705" y="197770"/>
            <a:ext cx="9601200" cy="1648327"/>
          </a:xfrm>
        </p:spPr>
        <p:txBody>
          <a:bodyPr/>
          <a:lstStyle/>
          <a:p>
            <a:r>
              <a:rPr lang="tr-TR" dirty="0"/>
              <a:t>İNGİLİZ İŞÇİ PARTİSİ</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7406191"/>
              </p:ext>
            </p:extLst>
          </p:nvPr>
        </p:nvGraphicFramePr>
        <p:xfrm>
          <a:off x="1291389" y="1846107"/>
          <a:ext cx="3904454" cy="4357844"/>
        </p:xfrm>
        <a:graphic>
          <a:graphicData uri="http://schemas.openxmlformats.org/drawingml/2006/table">
            <a:tbl>
              <a:tblPr/>
              <a:tblGrid>
                <a:gridCol w="1764219">
                  <a:extLst>
                    <a:ext uri="{9D8B030D-6E8A-4147-A177-3AD203B41FA5}">
                      <a16:colId xmlns:a16="http://schemas.microsoft.com/office/drawing/2014/main" val="20000"/>
                    </a:ext>
                  </a:extLst>
                </a:gridCol>
                <a:gridCol w="2140235">
                  <a:extLst>
                    <a:ext uri="{9D8B030D-6E8A-4147-A177-3AD203B41FA5}">
                      <a16:colId xmlns:a16="http://schemas.microsoft.com/office/drawing/2014/main" val="20001"/>
                    </a:ext>
                  </a:extLst>
                </a:gridCol>
              </a:tblGrid>
              <a:tr h="260726">
                <a:tc gridSpan="2">
                  <a:txBody>
                    <a:bodyPr/>
                    <a:lstStyle/>
                    <a:p>
                      <a:pPr algn="ctr" fontAlgn="t"/>
                      <a:r>
                        <a:rPr lang="en-US" sz="600" b="1" dirty="0" err="1">
                          <a:effectLst/>
                        </a:rPr>
                        <a:t>İşçi</a:t>
                      </a:r>
                      <a:r>
                        <a:rPr lang="en-US" sz="600" b="1" dirty="0">
                          <a:effectLst/>
                        </a:rPr>
                        <a:t> </a:t>
                      </a:r>
                      <a:r>
                        <a:rPr lang="en-US" sz="600" b="1" dirty="0" err="1">
                          <a:effectLst/>
                        </a:rPr>
                        <a:t>Partisi</a:t>
                      </a:r>
                      <a:r>
                        <a:rPr lang="en-US" sz="600" b="1" dirty="0">
                          <a:effectLst/>
                        </a:rPr>
                        <a:t/>
                      </a:r>
                      <a:br>
                        <a:rPr lang="en-US" sz="600" b="1" dirty="0">
                          <a:effectLst/>
                        </a:rPr>
                      </a:br>
                      <a:r>
                        <a:rPr lang="en-US" sz="600" b="1" i="1" dirty="0" err="1">
                          <a:effectLst/>
                        </a:rPr>
                        <a:t>Labour</a:t>
                      </a:r>
                      <a:r>
                        <a:rPr lang="en-US" sz="600" b="1" i="1" dirty="0">
                          <a:effectLst/>
                        </a:rPr>
                        <a:t> Party</a:t>
                      </a:r>
                      <a:endParaRPr lang="en-US" sz="600" b="1" dirty="0">
                        <a:effectLst/>
                      </a:endParaRP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19050" cap="flat" cmpd="sng" algn="ctr">
                      <a:solidFill>
                        <a:srgbClr val="DC241F"/>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hMerge="1">
                  <a:txBody>
                    <a:bodyPr/>
                    <a:lstStyle/>
                    <a:p>
                      <a:endParaRPr lang="en-US"/>
                    </a:p>
                  </a:txBody>
                  <a:tcPr/>
                </a:tc>
                <a:extLst>
                  <a:ext uri="{0D108BD9-81ED-4DB2-BD59-A6C34878D82A}">
                    <a16:rowId xmlns:a16="http://schemas.microsoft.com/office/drawing/2014/main" val="10000"/>
                  </a:ext>
                </a:extLst>
              </a:tr>
              <a:tr h="148986">
                <a:tc gridSpan="2">
                  <a:txBody>
                    <a:bodyPr/>
                    <a:lstStyle/>
                    <a:p>
                      <a:pPr algn="ctr" fontAlgn="t"/>
                      <a:endParaRPr lang="en-US" sz="600">
                        <a:effectLst/>
                      </a:endParaRP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hMerge="1">
                  <a:txBody>
                    <a:bodyPr/>
                    <a:lstStyle/>
                    <a:p>
                      <a:endParaRPr lang="en-US"/>
                    </a:p>
                  </a:txBody>
                  <a:tcPr/>
                </a:tc>
                <a:extLst>
                  <a:ext uri="{0D108BD9-81ED-4DB2-BD59-A6C34878D82A}">
                    <a16:rowId xmlns:a16="http://schemas.microsoft.com/office/drawing/2014/main" val="10001"/>
                  </a:ext>
                </a:extLst>
              </a:tr>
              <a:tr h="148986">
                <a:tc>
                  <a:txBody>
                    <a:bodyPr/>
                    <a:lstStyle/>
                    <a:p>
                      <a:pPr algn="l" fontAlgn="t"/>
                      <a:r>
                        <a:rPr lang="en-US" sz="600">
                          <a:effectLst/>
                        </a:rPr>
                        <a:t>Kısaltma</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600">
                          <a:effectLst/>
                        </a:rPr>
                        <a:t>LP</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148986">
                <a:tc>
                  <a:txBody>
                    <a:bodyPr/>
                    <a:lstStyle/>
                    <a:p>
                      <a:pPr algn="l" fontAlgn="t"/>
                      <a:r>
                        <a:rPr lang="en-US" sz="600">
                          <a:effectLst/>
                        </a:rPr>
                        <a:t>Lider</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600" u="none" strike="noStrike">
                          <a:solidFill>
                            <a:srgbClr val="0645AD"/>
                          </a:solidFill>
                          <a:effectLst/>
                          <a:hlinkClick r:id="rId2" tooltip="Keir Starmer"/>
                        </a:rPr>
                        <a:t>Keir Starmer</a:t>
                      </a:r>
                      <a:endParaRPr lang="en-US" sz="600">
                        <a:effectLst/>
                      </a:endParaRP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3"/>
                  </a:ext>
                </a:extLst>
              </a:tr>
              <a:tr h="148986">
                <a:tc>
                  <a:txBody>
                    <a:bodyPr/>
                    <a:lstStyle/>
                    <a:p>
                      <a:pPr algn="l" fontAlgn="t"/>
                      <a:r>
                        <a:rPr lang="en-US" sz="600">
                          <a:effectLst/>
                        </a:rPr>
                        <a:t>Lider Yardımcısı</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600" u="none" strike="noStrike">
                          <a:solidFill>
                            <a:srgbClr val="DD3333"/>
                          </a:solidFill>
                          <a:effectLst/>
                          <a:hlinkClick r:id="rId3" tooltip="Angela Rayner (sayfa mevcut değil)"/>
                        </a:rPr>
                        <a:t>Angela Rayner</a:t>
                      </a:r>
                      <a:endParaRPr lang="en-US" sz="600">
                        <a:effectLst/>
                      </a:endParaRP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4"/>
                  </a:ext>
                </a:extLst>
              </a:tr>
              <a:tr h="148986">
                <a:tc>
                  <a:txBody>
                    <a:bodyPr/>
                    <a:lstStyle/>
                    <a:p>
                      <a:pPr algn="l" fontAlgn="t"/>
                      <a:r>
                        <a:rPr lang="en-US" sz="600">
                          <a:effectLst/>
                        </a:rPr>
                        <a:t>Genel Sekreter</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600" u="none" strike="noStrike">
                          <a:solidFill>
                            <a:srgbClr val="DD3333"/>
                          </a:solidFill>
                          <a:effectLst/>
                          <a:hlinkClick r:id="rId4" tooltip="David Evans (sayfa mevcut değil)"/>
                        </a:rPr>
                        <a:t>David Evans</a:t>
                      </a:r>
                      <a:endParaRPr lang="en-US" sz="600">
                        <a:effectLst/>
                      </a:endParaRP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5"/>
                  </a:ext>
                </a:extLst>
              </a:tr>
              <a:tr h="148986">
                <a:tc>
                  <a:txBody>
                    <a:bodyPr/>
                    <a:lstStyle/>
                    <a:p>
                      <a:pPr algn="l" fontAlgn="t"/>
                      <a:r>
                        <a:rPr lang="en-US" sz="600">
                          <a:effectLst/>
                        </a:rPr>
                        <a:t>Başkan</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600" u="none" strike="noStrike">
                          <a:solidFill>
                            <a:srgbClr val="DD3333"/>
                          </a:solidFill>
                          <a:effectLst/>
                          <a:hlinkClick r:id="rId5" tooltip="Ian Lavery (sayfa mevcut değil)"/>
                        </a:rPr>
                        <a:t>Ian Lavery</a:t>
                      </a:r>
                      <a:endParaRPr lang="en-US" sz="600">
                        <a:effectLst/>
                      </a:endParaRP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6"/>
                  </a:ext>
                </a:extLst>
              </a:tr>
              <a:tr h="148986">
                <a:tc>
                  <a:txBody>
                    <a:bodyPr/>
                    <a:lstStyle/>
                    <a:p>
                      <a:pPr algn="l" fontAlgn="t"/>
                      <a:r>
                        <a:rPr lang="en-US" sz="600">
                          <a:effectLst/>
                        </a:rPr>
                        <a:t>Lordlar Kamarası Lideri</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600" u="none" strike="noStrike" dirty="0">
                          <a:solidFill>
                            <a:srgbClr val="DD3333"/>
                          </a:solidFill>
                          <a:effectLst/>
                          <a:hlinkClick r:id="rId6" tooltip="Baroness Smith (sayfa mevcut değil)"/>
                        </a:rPr>
                        <a:t>Baroness Smith</a:t>
                      </a:r>
                      <a:endParaRPr lang="en-US" sz="600" dirty="0">
                        <a:effectLst/>
                      </a:endParaRP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7"/>
                  </a:ext>
                </a:extLst>
              </a:tr>
              <a:tr h="148986">
                <a:tc>
                  <a:txBody>
                    <a:bodyPr/>
                    <a:lstStyle/>
                    <a:p>
                      <a:pPr algn="l" fontAlgn="t"/>
                      <a:r>
                        <a:rPr lang="en-US" sz="600">
                          <a:effectLst/>
                        </a:rPr>
                        <a:t>Kuruluş tarihi</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600">
                          <a:effectLst/>
                        </a:rPr>
                        <a:t>27 Şubat 1900</a:t>
                      </a:r>
                      <a:r>
                        <a:rPr lang="en-US" sz="600" b="0" i="0" u="none" strike="noStrike" baseline="30000">
                          <a:solidFill>
                            <a:srgbClr val="0645AD"/>
                          </a:solidFill>
                          <a:effectLst/>
                          <a:hlinkClick r:id="rId7"/>
                        </a:rPr>
                        <a:t>[1]</a:t>
                      </a:r>
                      <a:r>
                        <a:rPr lang="en-US" sz="600" b="0" i="0" u="none" strike="noStrike" baseline="30000">
                          <a:solidFill>
                            <a:srgbClr val="0645AD"/>
                          </a:solidFill>
                          <a:effectLst/>
                          <a:hlinkClick r:id="rId8"/>
                        </a:rPr>
                        <a:t>[2]</a:t>
                      </a:r>
                      <a:endParaRPr lang="en-US" sz="600">
                        <a:effectLst/>
                      </a:endParaRP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8"/>
                  </a:ext>
                </a:extLst>
              </a:tr>
              <a:tr h="148986">
                <a:tc>
                  <a:txBody>
                    <a:bodyPr/>
                    <a:lstStyle/>
                    <a:p>
                      <a:pPr algn="l" fontAlgn="t"/>
                      <a:r>
                        <a:rPr lang="en-US" sz="600">
                          <a:effectLst/>
                        </a:rPr>
                        <a:t>Merkez</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600" u="none" strike="noStrike">
                          <a:solidFill>
                            <a:srgbClr val="0645AD"/>
                          </a:solidFill>
                          <a:effectLst/>
                          <a:hlinkClick r:id="rId9" tooltip="Westminster"/>
                        </a:rPr>
                        <a:t>One Brewer's Green</a:t>
                      </a:r>
                      <a:r>
                        <a:rPr lang="en-US" sz="600">
                          <a:effectLst/>
                        </a:rPr>
                        <a:t>, </a:t>
                      </a:r>
                      <a:r>
                        <a:rPr lang="en-US" sz="600" u="none" strike="noStrike">
                          <a:solidFill>
                            <a:srgbClr val="0645AD"/>
                          </a:solidFill>
                          <a:effectLst/>
                          <a:hlinkClick r:id="rId10" tooltip="Londra"/>
                        </a:rPr>
                        <a:t>Londra</a:t>
                      </a:r>
                      <a:endParaRPr lang="en-US" sz="600">
                        <a:effectLst/>
                      </a:endParaRP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9"/>
                  </a:ext>
                </a:extLst>
              </a:tr>
              <a:tr h="148986">
                <a:tc>
                  <a:txBody>
                    <a:bodyPr/>
                    <a:lstStyle/>
                    <a:p>
                      <a:pPr algn="l" fontAlgn="t"/>
                      <a:r>
                        <a:rPr lang="en-US" sz="600">
                          <a:effectLst/>
                        </a:rPr>
                        <a:t>Üyelik</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600">
                          <a:effectLst/>
                        </a:rPr>
                        <a:t>512,000</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0"/>
                  </a:ext>
                </a:extLst>
              </a:tr>
              <a:tr h="260726">
                <a:tc>
                  <a:txBody>
                    <a:bodyPr/>
                    <a:lstStyle/>
                    <a:p>
                      <a:pPr algn="l" fontAlgn="t"/>
                      <a:r>
                        <a:rPr lang="en-US" sz="600" dirty="0" err="1">
                          <a:effectLst/>
                        </a:rPr>
                        <a:t>İdeoloji</a:t>
                      </a:r>
                      <a:endParaRPr lang="en-US" sz="600" dirty="0">
                        <a:effectLst/>
                      </a:endParaRP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600" u="none" strike="noStrike">
                          <a:solidFill>
                            <a:srgbClr val="0645AD"/>
                          </a:solidFill>
                          <a:effectLst/>
                          <a:hlinkClick r:id="rId11" tooltip="Sosyal demokrasi"/>
                        </a:rPr>
                        <a:t>Sosyal demokrasi</a:t>
                      </a:r>
                      <a:r>
                        <a:rPr lang="en-US" sz="600">
                          <a:effectLst/>
                        </a:rPr>
                        <a:t/>
                      </a:r>
                      <a:br>
                        <a:rPr lang="en-US" sz="600">
                          <a:effectLst/>
                        </a:rPr>
                      </a:br>
                      <a:r>
                        <a:rPr lang="en-US" sz="600" u="none" strike="noStrike">
                          <a:solidFill>
                            <a:srgbClr val="0645AD"/>
                          </a:solidFill>
                          <a:effectLst/>
                          <a:hlinkClick r:id="rId12" tooltip="Demokratik sosyalizm"/>
                        </a:rPr>
                        <a:t>Demokratik sosyalizm</a:t>
                      </a:r>
                      <a:endParaRPr lang="en-US" sz="600">
                        <a:effectLst/>
                      </a:endParaRP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1"/>
                  </a:ext>
                </a:extLst>
              </a:tr>
              <a:tr h="148986">
                <a:tc>
                  <a:txBody>
                    <a:bodyPr/>
                    <a:lstStyle/>
                    <a:p>
                      <a:pPr algn="l" fontAlgn="t"/>
                      <a:r>
                        <a:rPr lang="en-US" sz="600">
                          <a:effectLst/>
                        </a:rPr>
                        <a:t>Siyasi pozisyon</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600" u="none" strike="noStrike">
                          <a:solidFill>
                            <a:srgbClr val="0645AD"/>
                          </a:solidFill>
                          <a:effectLst/>
                          <a:hlinkClick r:id="rId13" tooltip="Merkez sol"/>
                        </a:rPr>
                        <a:t>Merkez sol</a:t>
                      </a:r>
                      <a:endParaRPr lang="en-US" sz="600">
                        <a:effectLst/>
                      </a:endParaRP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2"/>
                  </a:ext>
                </a:extLst>
              </a:tr>
              <a:tr h="148986">
                <a:tc>
                  <a:txBody>
                    <a:bodyPr/>
                    <a:lstStyle/>
                    <a:p>
                      <a:pPr algn="l" fontAlgn="t"/>
                      <a:r>
                        <a:rPr lang="en-US" sz="600">
                          <a:effectLst/>
                        </a:rPr>
                        <a:t>Uluslararası üyelik</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600" u="none" strike="noStrike">
                          <a:solidFill>
                            <a:srgbClr val="0645AD"/>
                          </a:solidFill>
                          <a:effectLst/>
                          <a:hlinkClick r:id="rId14" tooltip="Sosyalist Enternasyonal"/>
                        </a:rPr>
                        <a:t>Sosyalist Enternasyonal</a:t>
                      </a:r>
                      <a:r>
                        <a:rPr lang="en-US" sz="600">
                          <a:effectLst/>
                        </a:rPr>
                        <a:t> (Gözlemci)</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3"/>
                  </a:ext>
                </a:extLst>
              </a:tr>
              <a:tr h="148986">
                <a:tc>
                  <a:txBody>
                    <a:bodyPr/>
                    <a:lstStyle/>
                    <a:p>
                      <a:pPr algn="l" fontAlgn="t"/>
                      <a:r>
                        <a:rPr lang="en-US" sz="600">
                          <a:effectLst/>
                        </a:rPr>
                        <a:t>Resmî renkleri</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600">
                          <a:effectLst/>
                        </a:rPr>
                        <a:t>Kırmızı ve beyaz</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4"/>
                  </a:ext>
                </a:extLst>
              </a:tr>
              <a:tr h="260726">
                <a:tc>
                  <a:txBody>
                    <a:bodyPr/>
                    <a:lstStyle/>
                    <a:p>
                      <a:pPr algn="l" fontAlgn="t"/>
                      <a:r>
                        <a:rPr lang="en-US" sz="600" u="none" strike="noStrike">
                          <a:solidFill>
                            <a:srgbClr val="0645AD"/>
                          </a:solidFill>
                          <a:effectLst/>
                          <a:hlinkClick r:id="rId15" tooltip="Avam Kamarası"/>
                        </a:rPr>
                        <a:t>Avam Kamarası</a:t>
                      </a:r>
                      <a:endParaRPr lang="en-US" sz="600">
                        <a:effectLst/>
                      </a:endParaRP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endParaRPr lang="en-US" sz="600">
                        <a:effectLst/>
                      </a:endParaRPr>
                    </a:p>
                    <a:p>
                      <a:pPr algn="ctr" fontAlgn="t"/>
                      <a:r>
                        <a:rPr lang="en-US" sz="600" b="1">
                          <a:solidFill>
                            <a:srgbClr val="000000"/>
                          </a:solidFill>
                          <a:effectLst/>
                        </a:rPr>
                        <a:t>200 / 650</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5"/>
                  </a:ext>
                </a:extLst>
              </a:tr>
              <a:tr h="260726">
                <a:tc>
                  <a:txBody>
                    <a:bodyPr/>
                    <a:lstStyle/>
                    <a:p>
                      <a:pPr algn="l" fontAlgn="t"/>
                      <a:r>
                        <a:rPr lang="en-US" sz="600" u="none" strike="noStrike">
                          <a:solidFill>
                            <a:srgbClr val="0645AD"/>
                          </a:solidFill>
                          <a:effectLst/>
                          <a:hlinkClick r:id="rId16" tooltip="Lordlar Kamarası"/>
                        </a:rPr>
                        <a:t>Lordlar Kamarası</a:t>
                      </a:r>
                      <a:endParaRPr lang="en-US" sz="600">
                        <a:effectLst/>
                      </a:endParaRP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endParaRPr lang="en-US" sz="600">
                        <a:effectLst/>
                      </a:endParaRPr>
                    </a:p>
                    <a:p>
                      <a:pPr algn="ctr" fontAlgn="t"/>
                      <a:r>
                        <a:rPr lang="en-US" sz="600" b="1">
                          <a:solidFill>
                            <a:srgbClr val="000000"/>
                          </a:solidFill>
                          <a:effectLst/>
                        </a:rPr>
                        <a:t>175 / 790</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6"/>
                  </a:ext>
                </a:extLst>
              </a:tr>
              <a:tr h="260726">
                <a:tc>
                  <a:txBody>
                    <a:bodyPr/>
                    <a:lstStyle/>
                    <a:p>
                      <a:pPr algn="l" fontAlgn="t"/>
                      <a:r>
                        <a:rPr lang="en-US" sz="600" u="none" strike="noStrike">
                          <a:solidFill>
                            <a:srgbClr val="0645AD"/>
                          </a:solidFill>
                          <a:effectLst/>
                          <a:hlinkClick r:id="rId17" tooltip="Londra Meclisi"/>
                        </a:rPr>
                        <a:t>Londra Meclisi</a:t>
                      </a:r>
                      <a:endParaRPr lang="en-US" sz="600">
                        <a:effectLst/>
                      </a:endParaRP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endParaRPr lang="en-US" sz="600">
                        <a:effectLst/>
                      </a:endParaRPr>
                    </a:p>
                    <a:p>
                      <a:pPr algn="ctr" fontAlgn="t"/>
                      <a:r>
                        <a:rPr lang="en-US" sz="600" b="1">
                          <a:solidFill>
                            <a:srgbClr val="000000"/>
                          </a:solidFill>
                          <a:effectLst/>
                        </a:rPr>
                        <a:t>11 / 25</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7"/>
                  </a:ext>
                </a:extLst>
              </a:tr>
              <a:tr h="260726">
                <a:tc>
                  <a:txBody>
                    <a:bodyPr/>
                    <a:lstStyle/>
                    <a:p>
                      <a:pPr algn="l" fontAlgn="t"/>
                      <a:r>
                        <a:rPr lang="en-US" sz="600" u="none" strike="noStrike">
                          <a:solidFill>
                            <a:srgbClr val="0645AD"/>
                          </a:solidFill>
                          <a:effectLst/>
                          <a:hlinkClick r:id="rId18" tooltip="İskoçya Parlamentosu"/>
                        </a:rPr>
                        <a:t>İskoçya Parlamentosu</a:t>
                      </a:r>
                      <a:endParaRPr lang="en-US" sz="600">
                        <a:effectLst/>
                      </a:endParaRP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endParaRPr lang="en-US" sz="600" dirty="0">
                        <a:effectLst/>
                      </a:endParaRPr>
                    </a:p>
                    <a:p>
                      <a:pPr algn="ctr" fontAlgn="t"/>
                      <a:r>
                        <a:rPr lang="en-US" sz="600" b="1" dirty="0">
                          <a:solidFill>
                            <a:srgbClr val="000000"/>
                          </a:solidFill>
                          <a:effectLst/>
                        </a:rPr>
                        <a:t>22 / 129</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8"/>
                  </a:ext>
                </a:extLst>
              </a:tr>
              <a:tr h="260726">
                <a:tc>
                  <a:txBody>
                    <a:bodyPr/>
                    <a:lstStyle/>
                    <a:p>
                      <a:pPr algn="l" fontAlgn="t"/>
                      <a:r>
                        <a:rPr lang="en-US" sz="600" u="none" strike="noStrike">
                          <a:solidFill>
                            <a:srgbClr val="0645AD"/>
                          </a:solidFill>
                          <a:effectLst/>
                          <a:hlinkClick r:id="rId19" tooltip="Galler Ulusal Meclisi"/>
                        </a:rPr>
                        <a:t>Galler Ulusal Meclisi</a:t>
                      </a:r>
                      <a:endParaRPr lang="en-US" sz="600">
                        <a:effectLst/>
                      </a:endParaRP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endParaRPr lang="en-US" sz="600">
                        <a:effectLst/>
                      </a:endParaRPr>
                    </a:p>
                    <a:p>
                      <a:pPr algn="ctr" fontAlgn="t"/>
                      <a:r>
                        <a:rPr lang="en-US" sz="600" b="1">
                          <a:solidFill>
                            <a:srgbClr val="000000"/>
                          </a:solidFill>
                          <a:effectLst/>
                        </a:rPr>
                        <a:t>30 / 60</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9"/>
                  </a:ext>
                </a:extLst>
              </a:tr>
              <a:tr h="148986">
                <a:tc gridSpan="2">
                  <a:txBody>
                    <a:bodyPr/>
                    <a:lstStyle/>
                    <a:p>
                      <a:pPr algn="ctr" fontAlgn="t"/>
                      <a:r>
                        <a:rPr lang="en-US" sz="600">
                          <a:effectLst/>
                        </a:rPr>
                        <a:t>İnternet sitesi</a:t>
                      </a: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hMerge="1">
                  <a:txBody>
                    <a:bodyPr/>
                    <a:lstStyle/>
                    <a:p>
                      <a:endParaRPr lang="en-US"/>
                    </a:p>
                  </a:txBody>
                  <a:tcPr/>
                </a:tc>
                <a:extLst>
                  <a:ext uri="{0D108BD9-81ED-4DB2-BD59-A6C34878D82A}">
                    <a16:rowId xmlns:a16="http://schemas.microsoft.com/office/drawing/2014/main" val="10020"/>
                  </a:ext>
                </a:extLst>
              </a:tr>
              <a:tr h="148986">
                <a:tc gridSpan="2">
                  <a:txBody>
                    <a:bodyPr/>
                    <a:lstStyle/>
                    <a:p>
                      <a:pPr algn="ctr" fontAlgn="t"/>
                      <a:r>
                        <a:rPr lang="en-US" sz="600" u="none" strike="noStrike">
                          <a:solidFill>
                            <a:srgbClr val="3366BB"/>
                          </a:solidFill>
                          <a:effectLst/>
                          <a:hlinkClick r:id="rId20"/>
                        </a:rPr>
                        <a:t>labour.org.uk</a:t>
                      </a:r>
                      <a:endParaRPr lang="en-US" sz="600">
                        <a:effectLst/>
                      </a:endParaRP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hMerge="1">
                  <a:txBody>
                    <a:bodyPr/>
                    <a:lstStyle/>
                    <a:p>
                      <a:endParaRPr lang="en-US"/>
                    </a:p>
                  </a:txBody>
                  <a:tcPr/>
                </a:tc>
                <a:extLst>
                  <a:ext uri="{0D108BD9-81ED-4DB2-BD59-A6C34878D82A}">
                    <a16:rowId xmlns:a16="http://schemas.microsoft.com/office/drawing/2014/main" val="10021"/>
                  </a:ext>
                </a:extLst>
              </a:tr>
              <a:tr h="148986">
                <a:tc gridSpan="2">
                  <a:txBody>
                    <a:bodyPr/>
                    <a:lstStyle/>
                    <a:p>
                      <a:pPr algn="ctr" fontAlgn="t"/>
                      <a:endParaRPr lang="en-US" sz="600">
                        <a:effectLst/>
                      </a:endParaRP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19050" cap="flat" cmpd="sng" algn="ctr">
                      <a:solidFill>
                        <a:srgbClr val="DC241F"/>
                      </a:solidFill>
                      <a:prstDash val="solid"/>
                      <a:round/>
                      <a:headEnd type="none" w="med" len="med"/>
                      <a:tailEnd type="none" w="med" len="med"/>
                    </a:lnB>
                    <a:solidFill>
                      <a:srgbClr val="F8F9FA"/>
                    </a:solidFill>
                  </a:tcPr>
                </a:tc>
                <a:tc hMerge="1">
                  <a:txBody>
                    <a:bodyPr/>
                    <a:lstStyle/>
                    <a:p>
                      <a:endParaRPr lang="en-US"/>
                    </a:p>
                  </a:txBody>
                  <a:tcPr/>
                </a:tc>
                <a:extLst>
                  <a:ext uri="{0D108BD9-81ED-4DB2-BD59-A6C34878D82A}">
                    <a16:rowId xmlns:a16="http://schemas.microsoft.com/office/drawing/2014/main" val="10022"/>
                  </a:ext>
                </a:extLst>
              </a:tr>
              <a:tr h="148986">
                <a:tc gridSpan="2">
                  <a:txBody>
                    <a:bodyPr/>
                    <a:lstStyle/>
                    <a:p>
                      <a:pPr algn="ctr" fontAlgn="t"/>
                      <a:endParaRPr lang="en-US" sz="600" dirty="0">
                        <a:effectLst/>
                      </a:endParaRPr>
                    </a:p>
                  </a:txBody>
                  <a:tcPr marL="30610" marR="30610" marT="15305" marB="15305">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19050" cap="flat" cmpd="sng" algn="ctr">
                      <a:solidFill>
                        <a:srgbClr val="DC241F"/>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hMerge="1">
                  <a:txBody>
                    <a:bodyPr/>
                    <a:lstStyle/>
                    <a:p>
                      <a:endParaRPr lang="en-US"/>
                    </a:p>
                  </a:txBody>
                  <a:tcPr/>
                </a:tc>
                <a:extLst>
                  <a:ext uri="{0D108BD9-81ED-4DB2-BD59-A6C34878D82A}">
                    <a16:rowId xmlns:a16="http://schemas.microsoft.com/office/drawing/2014/main" val="10023"/>
                  </a:ext>
                </a:extLst>
              </a:tr>
            </a:tbl>
          </a:graphicData>
        </a:graphic>
      </p:graphicFrame>
      <p:sp>
        <p:nvSpPr>
          <p:cNvPr id="5" name="Rectangle 3"/>
          <p:cNvSpPr>
            <a:spLocks noChangeArrowheads="1"/>
          </p:cNvSpPr>
          <p:nvPr/>
        </p:nvSpPr>
        <p:spPr bwMode="auto">
          <a:xfrm>
            <a:off x="650792" y="2058439"/>
            <a:ext cx="5164471" cy="276999"/>
          </a:xfrm>
          <a:prstGeom prst="rect">
            <a:avLst/>
          </a:prstGeom>
          <a:solidFill>
            <a:srgbClr val="F6F6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t>
            </a:r>
            <a:endParaRPr kumimoji="0" lang="en-US" altLang="en-US" sz="8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smtClean="0">
                <a:ln>
                  <a:noFill/>
                </a:ln>
                <a:solidFill>
                  <a:srgbClr val="000000"/>
                </a:solidFill>
                <a:effectLst/>
                <a:latin typeface="Arial" panose="020B0604020202020204" pitchFamily="34" charset="0"/>
                <a:cs typeface="Arial" panose="020B0604020202020204" pitchFamily="34" charset="0"/>
              </a:rPr>
              <a:t>2018 yılı itibariyle Birleşik Krallık siyasi partilerinin üye sayıları</a:t>
            </a:r>
            <a:endParaRPr kumimoji="0" lang="en-US" altLang="en-US" sz="210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p:txBody>
      </p:sp>
      <p:pic>
        <p:nvPicPr>
          <p:cNvPr id="17412" name="Picture 4" descr="http://politikaakademisi.org/wp-content/uploads/membership-of-uk-political-parties-2018-01.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65905" y="2717969"/>
            <a:ext cx="57150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Logo Labour Party.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73154" y="1180743"/>
            <a:ext cx="2381250" cy="514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4468813" y="2622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9</a:t>
            </a:fld>
            <a:endParaRPr lang="en-US" dirty="0"/>
          </a:p>
        </p:txBody>
      </p:sp>
    </p:spTree>
    <p:extLst>
      <p:ext uri="{BB962C8B-B14F-4D97-AF65-F5344CB8AC3E}">
        <p14:creationId xmlns:p14="http://schemas.microsoft.com/office/powerpoint/2010/main" val="1385027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5695</TotalTime>
  <Words>10643</Words>
  <Application>Microsoft Office PowerPoint</Application>
  <PresentationFormat>Widescreen</PresentationFormat>
  <Paragraphs>779</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Franklin Gothic Book</vt:lpstr>
      <vt:lpstr>Crop</vt:lpstr>
      <vt:lpstr>İngiliz SOLCULARI İKTİDARDA VE EMPERYALİZM</vt:lpstr>
      <vt:lpstr>SOLCULUK NEDİR?</vt:lpstr>
      <vt:lpstr>AVRUPADA KISACA GEÇMİŞİ</vt:lpstr>
      <vt:lpstr>SOL ANLAYIŞIN FARKLI ÜLKELERDE BİÇİMİ</vt:lpstr>
      <vt:lpstr>PowerPoint Presentation</vt:lpstr>
      <vt:lpstr>İNGİLİZ İŞÇİ PARTİSİ</vt:lpstr>
      <vt:lpstr>PARTİNİN TARİHİ</vt:lpstr>
      <vt:lpstr>PARTİNİN TARİHİ-İKTİDAR</vt:lpstr>
      <vt:lpstr>İNGİLİZ İŞÇİ PARTİSİ</vt:lpstr>
      <vt:lpstr>PARTİNİN TARİHİ ve İKTİDAR</vt:lpstr>
      <vt:lpstr>PARTİNİN TARİHİ-MUHALEFET</vt:lpstr>
      <vt:lpstr>PARTİNİN TARİHİ-İKTİDAR</vt:lpstr>
      <vt:lpstr>PARTİNİN TARİHİ-İKTİDAR</vt:lpstr>
      <vt:lpstr>PARTİNİN TARİHİ-MUHALEFET</vt:lpstr>
      <vt:lpstr>PARTİNİN TARİHİ JOHN SMITH-MUHALEFET</vt:lpstr>
      <vt:lpstr>PARTİNİN TARİHİ-İKTİDAR</vt:lpstr>
      <vt:lpstr>PARTİNİN TARİHİ-MUHALEFET JEREMY CORBYN</vt:lpstr>
      <vt:lpstr>PARTİNİN TARİHİ-ANTONY GİDDENS ÖZELEŞTİRİ </vt:lpstr>
      <vt:lpstr>PARTİNİN İDEOLOJİSİ</vt:lpstr>
      <vt:lpstr>PARTİNİN İDEOLOJİSİ</vt:lpstr>
      <vt:lpstr>PATİ</vt:lpstr>
      <vt:lpstr>PowerPoint Presentation</vt:lpstr>
      <vt:lpstr>PowerPoint Presentation</vt:lpstr>
      <vt:lpstr>PowerPoint Presentation</vt:lpstr>
      <vt:lpstr>PowerPoint Presentation</vt:lpstr>
      <vt:lpstr>YENİ İŞÇİ PARTİSİ VE TONY BLAİR DÖNEMİ DIŞ POLİTİKALAR-HEDEFLERİ</vt:lpstr>
      <vt:lpstr>YENİ İŞÇİ PARTİSİ VE TONY BLAİR DÖNEMİ DIŞ POLİTİKALAR-HEDEFLERİ</vt:lpstr>
      <vt:lpstr>İNGİLTERENİN ETİK DIŞ POLİTKASI</vt:lpstr>
      <vt:lpstr>İNGİLTERENİN ETİK DIŞ POLİTKASI</vt:lpstr>
      <vt:lpstr>İNGİLTERENİN ETİK DIŞ POLİTİKASI</vt:lpstr>
      <vt:lpstr>İNGİLTERENİN ETİK DIŞ POLİTKASI</vt:lpstr>
      <vt:lpstr>İNGİLTERENİN ETİK DIŞ POLİTKASI</vt:lpstr>
      <vt:lpstr>İNGİLTERENİN ETİK DIŞ POLİTKASI</vt:lpstr>
      <vt:lpstr>İNGİLTERENİN ETİK DIŞ POLİTKASI-SONUÇ</vt:lpstr>
      <vt:lpstr>AVRUPA BİRLİĞİ POLİTİKASI</vt:lpstr>
      <vt:lpstr>Tony Blair-Bill Clinton Dönemi</vt:lpstr>
      <vt:lpstr>Tony Blair-George W. Bush Dönemi </vt:lpstr>
      <vt:lpstr>Tony Blair-George W. Bush Dönemi </vt:lpstr>
      <vt:lpstr>Tony Blair-George W. Bush Dönemi Ve Sonucu</vt:lpstr>
      <vt:lpstr>SIERRA LEONE </vt:lpstr>
      <vt:lpstr>ESKİ YUGOSLAVYA – KOSOVA </vt:lpstr>
      <vt:lpstr>AFGANİSTAN</vt:lpstr>
      <vt:lpstr>AFGANİSTAN</vt:lpstr>
      <vt:lpstr>IRAK SAVAŞI VE CHILCOT RAPORU</vt:lpstr>
      <vt:lpstr>IRAK</vt:lpstr>
      <vt:lpstr>IRAK SAVAŞI VE CHILCOT RAPORU</vt:lpstr>
      <vt:lpstr>IRAK SAVAŞI VE CHILCOT RAPORU</vt:lpstr>
      <vt:lpstr>IRAK SAVAŞI VE CHILCOT RAPORU</vt:lpstr>
      <vt:lpstr>IRAK SAVAŞI VE CHILCOT RAPORU</vt:lpstr>
      <vt:lpstr>IRAK SAVAŞI VE CHILCOT RAPORU</vt:lpstr>
      <vt:lpstr>DUELFER RAPORU</vt:lpstr>
      <vt:lpstr>DUELFER RAPORU</vt:lpstr>
      <vt:lpstr>DUELFER RAPORU- DEĞERLENDİRME</vt:lpstr>
      <vt:lpstr>İNGİLİZ SOLU ÜZERİNE SON SÖZ</vt:lpstr>
      <vt:lpstr>KAYNAKÇA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İngiliz SOLCULARI İKTİDARDA VE EMPERYALİZM</dc:title>
  <dc:creator>Microsoft account</dc:creator>
  <cp:lastModifiedBy>Nihat Berker</cp:lastModifiedBy>
  <cp:revision>121</cp:revision>
  <dcterms:created xsi:type="dcterms:W3CDTF">2021-10-17T12:16:12Z</dcterms:created>
  <dcterms:modified xsi:type="dcterms:W3CDTF">2021-10-23T16:42:38Z</dcterms:modified>
</cp:coreProperties>
</file>