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1" r:id="rId6"/>
    <p:sldId id="263" r:id="rId7"/>
    <p:sldId id="259"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6102E79-810F-4931-9479-7550F8C40BEA}" type="datetimeFigureOut">
              <a:rPr lang="tr-TR" smtClean="0"/>
              <a:t>22.10.2021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98100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6102E79-810F-4931-9479-7550F8C40BEA}" type="datetimeFigureOut">
              <a:rPr lang="tr-TR" smtClean="0"/>
              <a:t>22.10.2021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134796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6102E79-810F-4931-9479-7550F8C40BEA}" type="datetimeFigureOut">
              <a:rPr lang="tr-TR" smtClean="0"/>
              <a:t>22.10.2021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341164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6102E79-810F-4931-9479-7550F8C40BEA}" type="datetimeFigureOut">
              <a:rPr lang="tr-TR" smtClean="0"/>
              <a:t>22.10.2021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3E751-514A-423E-B321-EDB643916758}"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249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6102E79-810F-4931-9479-7550F8C40BEA}" type="datetimeFigureOut">
              <a:rPr lang="tr-TR" smtClean="0"/>
              <a:t>22.10.2021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450524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6102E79-810F-4931-9479-7550F8C40BEA}" type="datetimeFigureOut">
              <a:rPr lang="tr-TR" smtClean="0"/>
              <a:t>22.10.2021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328461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6102E79-810F-4931-9479-7550F8C40BEA}" type="datetimeFigureOut">
              <a:rPr lang="tr-TR" smtClean="0"/>
              <a:t>22.10.2021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126525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6102E79-810F-4931-9479-7550F8C40BEA}" type="datetimeFigureOut">
              <a:rPr lang="tr-TR" smtClean="0"/>
              <a:t>22.10.2021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92903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6102E79-810F-4931-9479-7550F8C40BEA}" type="datetimeFigureOut">
              <a:rPr lang="tr-TR" smtClean="0"/>
              <a:t>22.10.2021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220988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6102E79-810F-4931-9479-7550F8C40BEA}" type="datetimeFigureOut">
              <a:rPr lang="tr-TR" smtClean="0"/>
              <a:t>22.10.2021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8985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6102E79-810F-4931-9479-7550F8C40BEA}" type="datetimeFigureOut">
              <a:rPr lang="tr-TR" smtClean="0"/>
              <a:t>22.10.2021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215549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6102E79-810F-4931-9479-7550F8C40BEA}" type="datetimeFigureOut">
              <a:rPr lang="tr-TR" smtClean="0"/>
              <a:t>22.10.2021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77117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6102E79-810F-4931-9479-7550F8C40BEA}" type="datetimeFigureOut">
              <a:rPr lang="tr-TR" smtClean="0"/>
              <a:t>22.10.2021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376977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6102E79-810F-4931-9479-7550F8C40BEA}" type="datetimeFigureOut">
              <a:rPr lang="tr-TR" smtClean="0"/>
              <a:t>22.10.2021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363865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02E79-810F-4931-9479-7550F8C40BEA}" type="datetimeFigureOut">
              <a:rPr lang="tr-TR" smtClean="0"/>
              <a:t>22.10.2021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112612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6102E79-810F-4931-9479-7550F8C40BEA}" type="datetimeFigureOut">
              <a:rPr lang="tr-TR" smtClean="0"/>
              <a:t>22.10.2021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30806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6102E79-810F-4931-9479-7550F8C40BEA}" type="datetimeFigureOut">
              <a:rPr lang="tr-TR" smtClean="0"/>
              <a:t>22.10.2021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3E751-514A-423E-B321-EDB643916758}" type="slidenum">
              <a:rPr lang="tr-TR" smtClean="0"/>
              <a:t>‹#›</a:t>
            </a:fld>
            <a:endParaRPr lang="tr-TR"/>
          </a:p>
        </p:txBody>
      </p:sp>
    </p:spTree>
    <p:extLst>
      <p:ext uri="{BB962C8B-B14F-4D97-AF65-F5344CB8AC3E}">
        <p14:creationId xmlns:p14="http://schemas.microsoft.com/office/powerpoint/2010/main" val="401785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6102E79-810F-4931-9479-7550F8C40BEA}" type="datetimeFigureOut">
              <a:rPr lang="tr-TR" smtClean="0"/>
              <a:t>22.10.2021</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1D3E751-514A-423E-B321-EDB643916758}" type="slidenum">
              <a:rPr lang="tr-TR" smtClean="0"/>
              <a:t>‹#›</a:t>
            </a:fld>
            <a:endParaRPr lang="tr-TR"/>
          </a:p>
        </p:txBody>
      </p:sp>
    </p:spTree>
    <p:extLst>
      <p:ext uri="{BB962C8B-B14F-4D97-AF65-F5344CB8AC3E}">
        <p14:creationId xmlns:p14="http://schemas.microsoft.com/office/powerpoint/2010/main" val="179986264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3D0A81-1A6D-42C6-A07C-C267D5DF1BAB}"/>
              </a:ext>
            </a:extLst>
          </p:cNvPr>
          <p:cNvSpPr>
            <a:spLocks noGrp="1"/>
          </p:cNvSpPr>
          <p:nvPr>
            <p:ph type="ctrTitle"/>
          </p:nvPr>
        </p:nvSpPr>
        <p:spPr>
          <a:xfrm>
            <a:off x="1371600" y="2151135"/>
            <a:ext cx="9448800" cy="1825096"/>
          </a:xfrm>
        </p:spPr>
        <p:txBody>
          <a:bodyPr>
            <a:normAutofit fontScale="90000"/>
          </a:bodyPr>
          <a:lstStyle/>
          <a:p>
            <a:r>
              <a:rPr lang="tr-TR" dirty="0"/>
              <a:t>İspanyol İç Savaşında Yabancı Devletler</a:t>
            </a:r>
            <a:br>
              <a:rPr lang="tr-TR" dirty="0"/>
            </a:br>
            <a:r>
              <a:rPr lang="tr-TR" dirty="0"/>
              <a:t>Yaman Evkaya</a:t>
            </a:r>
          </a:p>
        </p:txBody>
      </p:sp>
    </p:spTree>
    <p:extLst>
      <p:ext uri="{BB962C8B-B14F-4D97-AF65-F5344CB8AC3E}">
        <p14:creationId xmlns:p14="http://schemas.microsoft.com/office/powerpoint/2010/main" val="407207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331192-8069-4EFE-89E7-A55C00B12227}"/>
              </a:ext>
            </a:extLst>
          </p:cNvPr>
          <p:cNvSpPr>
            <a:spLocks noGrp="1"/>
          </p:cNvSpPr>
          <p:nvPr>
            <p:ph type="title"/>
          </p:nvPr>
        </p:nvSpPr>
        <p:spPr>
          <a:xfrm>
            <a:off x="0" y="192741"/>
            <a:ext cx="12192000" cy="970450"/>
          </a:xfrm>
        </p:spPr>
        <p:txBody>
          <a:bodyPr>
            <a:noAutofit/>
          </a:bodyPr>
          <a:lstStyle/>
          <a:p>
            <a:r>
              <a:rPr lang="tr-TR" sz="3200" dirty="0"/>
              <a:t>Halk Cephesine Dış Destekler (Polonya-Yunanistan-Meksika-Fransa) </a:t>
            </a:r>
          </a:p>
        </p:txBody>
      </p:sp>
      <p:sp>
        <p:nvSpPr>
          <p:cNvPr id="4" name="Metin kutusu 3">
            <a:extLst>
              <a:ext uri="{FF2B5EF4-FFF2-40B4-BE49-F238E27FC236}">
                <a16:creationId xmlns:a16="http://schemas.microsoft.com/office/drawing/2014/main" id="{CDF4F3B7-F908-4205-8BEA-C2BABD79140A}"/>
              </a:ext>
            </a:extLst>
          </p:cNvPr>
          <p:cNvSpPr txBox="1"/>
          <p:nvPr/>
        </p:nvSpPr>
        <p:spPr>
          <a:xfrm>
            <a:off x="102873" y="1163191"/>
            <a:ext cx="11986254" cy="427809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Polonya'nın Cumhuriyetçi İspanya'ya silah satışları Eylül 1936 ile Şubat 1939 arasında gerçekleşti. Polonya, zaman içinde Varşova hükümeti giderek Milliyetçileri destekleme eğiliminde olmasına rağmen, İspanya İç Savaşı'nın hiçbir tarafını desteklemedi; Cumhuriyetçilere yapılan satışlar yalnızca ekonomik çıkarlarla motive edildi.</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Yunanistan, </a:t>
            </a:r>
            <a:r>
              <a:rPr lang="tr-TR" sz="1600" dirty="0" err="1">
                <a:latin typeface="Times New Roman" panose="02020603050405020304" pitchFamily="18" charset="0"/>
                <a:cs typeface="Times New Roman" panose="02020603050405020304" pitchFamily="18" charset="0"/>
              </a:rPr>
              <a:t>Metaksas</a:t>
            </a:r>
            <a:r>
              <a:rPr lang="tr-TR" sz="1600" dirty="0">
                <a:latin typeface="Times New Roman" panose="02020603050405020304" pitchFamily="18" charset="0"/>
                <a:cs typeface="Times New Roman" panose="02020603050405020304" pitchFamily="18" charset="0"/>
              </a:rPr>
              <a:t> diktatörlüğünün Milliyetçilere sempati duymasına rağmen, Cumhuriyet ile resmi diplomatik ilişkilerini sürdürdü. Ülke, Ağustos 1936'da müdahale etmeme politikasına katıldı, ancak başlangıçtan itibaren Atina hükümeti her iki tarafa da silah satışlarına göz yumdu.</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Meksika hükümeti, İspanyol Cumhuriyetçi hükümetinin iddiasını tamamen ve alenen destekledi. Meksika, Fransa ve İngiltere'nin müdahale etmeme önerilerini izlemeyi reddetti. Meksika Devlet Başkanı </a:t>
            </a:r>
            <a:r>
              <a:rPr lang="tr-TR" sz="1600" dirty="0" err="1">
                <a:latin typeface="Times New Roman" panose="02020603050405020304" pitchFamily="18" charset="0"/>
                <a:cs typeface="Times New Roman" panose="02020603050405020304" pitchFamily="18" charset="0"/>
              </a:rPr>
              <a:t>Lázaro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Cárdenas</a:t>
            </a:r>
            <a:r>
              <a:rPr lang="tr-TR" sz="1600" dirty="0">
                <a:latin typeface="Times New Roman" panose="02020603050405020304" pitchFamily="18" charset="0"/>
                <a:cs typeface="Times New Roman" panose="02020603050405020304" pitchFamily="18" charset="0"/>
              </a:rPr>
              <a:t>, Meksika toplumu ordudaki her hizip için desteğinde bölünmüş olmasına rağmen, savaşı Meksika Devrimi'ne benzer gördü.</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21 Ağustos 1936'da Fransa </a:t>
            </a:r>
            <a:r>
              <a:rPr lang="tr-TR" sz="1600" dirty="0" err="1">
                <a:latin typeface="Times New Roman" panose="02020603050405020304" pitchFamily="18" charset="0"/>
                <a:cs typeface="Times New Roman" panose="02020603050405020304" pitchFamily="18" charset="0"/>
              </a:rPr>
              <a:t>Müdahalesizlik</a:t>
            </a:r>
            <a:r>
              <a:rPr lang="tr-TR" sz="1600" dirty="0">
                <a:latin typeface="Times New Roman" panose="02020603050405020304" pitchFamily="18" charset="0"/>
                <a:cs typeface="Times New Roman" panose="02020603050405020304" pitchFamily="18" charset="0"/>
              </a:rPr>
              <a:t> Anlaşmasını imzaladı. Fransa'da bir iç savaşa yol açabileceğinden korkan Fransa'daki solcu "Halk Cephesi" hükümeti, Cumhuriyetçilere doğrudan destek göndermedi. Fransa Başbakanı </a:t>
            </a:r>
            <a:r>
              <a:rPr lang="tr-TR" sz="1600" dirty="0" err="1">
                <a:latin typeface="Times New Roman" panose="02020603050405020304" pitchFamily="18" charset="0"/>
                <a:cs typeface="Times New Roman" panose="02020603050405020304" pitchFamily="18" charset="0"/>
              </a:rPr>
              <a:t>Léon</a:t>
            </a:r>
            <a:r>
              <a:rPr lang="tr-TR" sz="1600" dirty="0">
                <a:latin typeface="Times New Roman" panose="02020603050405020304" pitchFamily="18" charset="0"/>
                <a:cs typeface="Times New Roman" panose="02020603050405020304" pitchFamily="18" charset="0"/>
              </a:rPr>
              <a:t> Blum eğer savaşı faşistler kazanırsa kendilerine karşı Almanlar ile birlik olacaklarından şüphelendikleri için Cumhuriyetçilere gizli yollarla bazı uçaklar sağladı. </a:t>
            </a:r>
            <a:r>
              <a:rPr lang="tr-TR" sz="1600" dirty="0" err="1">
                <a:latin typeface="Times New Roman" panose="02020603050405020304" pitchFamily="18" charset="0"/>
                <a:cs typeface="Times New Roman" panose="02020603050405020304" pitchFamily="18" charset="0"/>
              </a:rPr>
              <a:t>Potez</a:t>
            </a:r>
            <a:r>
              <a:rPr lang="tr-TR" sz="1600" dirty="0">
                <a:latin typeface="Times New Roman" panose="02020603050405020304" pitchFamily="18" charset="0"/>
                <a:cs typeface="Times New Roman" panose="02020603050405020304" pitchFamily="18" charset="0"/>
              </a:rPr>
              <a:t> 540 bombardıman uçağı ("Uçan Tabut" lakaplı) </a:t>
            </a:r>
            <a:r>
              <a:rPr lang="tr-TR" sz="1600" dirty="0" err="1">
                <a:latin typeface="Times New Roman" panose="02020603050405020304" pitchFamily="18" charset="0"/>
                <a:cs typeface="Times New Roman" panose="02020603050405020304" pitchFamily="18" charset="0"/>
              </a:rPr>
              <a:t>Dewoitine</a:t>
            </a:r>
            <a:r>
              <a:rPr lang="tr-TR" sz="1600" dirty="0">
                <a:latin typeface="Times New Roman" panose="02020603050405020304" pitchFamily="18" charset="0"/>
                <a:cs typeface="Times New Roman" panose="02020603050405020304" pitchFamily="18" charset="0"/>
              </a:rPr>
              <a:t> uçakları ve Loire 46 savaş uçakları 7 Ağustos - Aralık 1936 tarihleri arasında Cumhuriyet güçlerine gönderildi. Fransızlar ayrıca Cumhuriyetçilere pilotlar ve mühendisler gönderdi. Fransa'nın Cumhuriyetçilere verdiği örtülü desteğin Aralık 1936'da sona ermesinden sonra bile, Fransızların Milliyetçilere müdahale olasılığı savaş boyunca ciddi bir olasılık olarak kaldı.</a:t>
            </a:r>
          </a:p>
        </p:txBody>
      </p:sp>
    </p:spTree>
    <p:extLst>
      <p:ext uri="{BB962C8B-B14F-4D97-AF65-F5344CB8AC3E}">
        <p14:creationId xmlns:p14="http://schemas.microsoft.com/office/powerpoint/2010/main" val="121189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BC Radio 4 - In Our Time, The Spanish Civil War">
            <a:extLst>
              <a:ext uri="{FF2B5EF4-FFF2-40B4-BE49-F238E27FC236}">
                <a16:creationId xmlns:a16="http://schemas.microsoft.com/office/drawing/2014/main" id="{3E35EFE9-DEB8-44EB-9977-B1B5B69EB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olish volunteers in the Spanish Civil War - Wikipedia">
            <a:extLst>
              <a:ext uri="{FF2B5EF4-FFF2-40B4-BE49-F238E27FC236}">
                <a16:creationId xmlns:a16="http://schemas.microsoft.com/office/drawing/2014/main" id="{198C347F-21BC-40F2-B1BC-195E25F07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313" y="3532030"/>
            <a:ext cx="532589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he Spanish Civil War: a proxy war and a dress-rehearsal | Military History  Matters">
            <a:extLst>
              <a:ext uri="{FF2B5EF4-FFF2-40B4-BE49-F238E27FC236}">
                <a16:creationId xmlns:a16="http://schemas.microsoft.com/office/drawing/2014/main" id="{7086BA5D-8726-4FC2-B716-179B305CF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3334"/>
            <a:ext cx="6096000" cy="424213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talian Fascist soldiers march into a town in Spain during the Spanish  Civil War Stock Photo - Alamy">
            <a:extLst>
              <a:ext uri="{FF2B5EF4-FFF2-40B4-BE49-F238E27FC236}">
                <a16:creationId xmlns:a16="http://schemas.microsoft.com/office/drawing/2014/main" id="{DF577DD6-049C-4024-B314-EBF4A1CB3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052" y="3429000"/>
            <a:ext cx="5325896" cy="371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5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nternational Brigade Memorial Trust">
            <a:extLst>
              <a:ext uri="{FF2B5EF4-FFF2-40B4-BE49-F238E27FC236}">
                <a16:creationId xmlns:a16="http://schemas.microsoft.com/office/drawing/2014/main" id="{91CD3A94-0385-4E92-A3B9-C5C12B78F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83" y="54736"/>
            <a:ext cx="4786709" cy="208421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panish Civil War | Definition, Causes, Summary, &amp;amp; Facts | Britannica">
            <a:extLst>
              <a:ext uri="{FF2B5EF4-FFF2-40B4-BE49-F238E27FC236}">
                <a16:creationId xmlns:a16="http://schemas.microsoft.com/office/drawing/2014/main" id="{282A12C0-5C54-441B-ACC6-0CD0E29C2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7704"/>
            <a:ext cx="6609277" cy="459775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5 facts about the Soviet involvement in the Spanish Civil War that you  (probably) didn&amp;#39;t know - Russia Beyond">
            <a:extLst>
              <a:ext uri="{FF2B5EF4-FFF2-40B4-BE49-F238E27FC236}">
                <a16:creationId xmlns:a16="http://schemas.microsoft.com/office/drawing/2014/main" id="{49C116EE-9343-45B2-AF0E-159A90A25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284" y="115910"/>
            <a:ext cx="5334716" cy="300077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ow much gold did the Soviet Union defraud Spain during the Spanish Civil  War | DayDayNews">
            <a:extLst>
              <a:ext uri="{FF2B5EF4-FFF2-40B4-BE49-F238E27FC236}">
                <a16:creationId xmlns:a16="http://schemas.microsoft.com/office/drawing/2014/main" id="{E82A5520-F8CB-485F-AF30-6712B5682E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284" y="3329457"/>
            <a:ext cx="52292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3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770C7F-E791-452D-ADED-B6EA7E07255F}"/>
              </a:ext>
            </a:extLst>
          </p:cNvPr>
          <p:cNvSpPr>
            <a:spLocks noGrp="1"/>
          </p:cNvSpPr>
          <p:nvPr>
            <p:ph type="title"/>
          </p:nvPr>
        </p:nvSpPr>
        <p:spPr>
          <a:xfrm>
            <a:off x="913795" y="248992"/>
            <a:ext cx="10353762" cy="970450"/>
          </a:xfrm>
        </p:spPr>
        <p:txBody>
          <a:bodyPr/>
          <a:lstStyle/>
          <a:p>
            <a:r>
              <a:rPr lang="tr-TR" dirty="0"/>
              <a:t>Mutlak Falanjist Zaferi</a:t>
            </a:r>
          </a:p>
        </p:txBody>
      </p:sp>
      <p:sp>
        <p:nvSpPr>
          <p:cNvPr id="3" name="İçerik Yer Tutucusu 2">
            <a:extLst>
              <a:ext uri="{FF2B5EF4-FFF2-40B4-BE49-F238E27FC236}">
                <a16:creationId xmlns:a16="http://schemas.microsoft.com/office/drawing/2014/main" id="{67F1BD6B-EA05-4906-A844-FF0577727EDB}"/>
              </a:ext>
            </a:extLst>
          </p:cNvPr>
          <p:cNvSpPr>
            <a:spLocks noGrp="1"/>
          </p:cNvSpPr>
          <p:nvPr>
            <p:ph idx="1"/>
          </p:nvPr>
        </p:nvSpPr>
        <p:spPr>
          <a:xfrm>
            <a:off x="913795" y="1399624"/>
            <a:ext cx="10353762" cy="4058751"/>
          </a:xfrm>
        </p:spPr>
        <p:txBody>
          <a:bodyPr>
            <a:normAutofit/>
          </a:bodyPr>
          <a:lstStyle/>
          <a:p>
            <a:pPr marL="36900" indent="0">
              <a:buNone/>
            </a:pPr>
            <a:r>
              <a:rPr lang="tr-TR" dirty="0">
                <a:solidFill>
                  <a:schemeClr val="tx1"/>
                </a:solidFill>
                <a:latin typeface="Times New Roman" panose="02020603050405020304" pitchFamily="18" charset="0"/>
                <a:cs typeface="Times New Roman" panose="02020603050405020304" pitchFamily="18" charset="0"/>
              </a:rPr>
              <a:t>1939 yılına gelindiğinde, 1939 yılının ilk iki ayı içerisinde </a:t>
            </a:r>
            <a:r>
              <a:rPr lang="tr-TR" dirty="0" err="1">
                <a:solidFill>
                  <a:schemeClr val="tx1"/>
                </a:solidFill>
                <a:latin typeface="Times New Roman" panose="02020603050405020304" pitchFamily="18" charset="0"/>
                <a:cs typeface="Times New Roman" panose="02020603050405020304" pitchFamily="18" charset="0"/>
              </a:rPr>
              <a:t>Franco’nun</a:t>
            </a:r>
            <a:r>
              <a:rPr lang="tr-TR" dirty="0">
                <a:solidFill>
                  <a:schemeClr val="tx1"/>
                </a:solidFill>
                <a:latin typeface="Times New Roman" panose="02020603050405020304" pitchFamily="18" charset="0"/>
                <a:cs typeface="Times New Roman" panose="02020603050405020304" pitchFamily="18" charset="0"/>
              </a:rPr>
              <a:t> birlikleri </a:t>
            </a:r>
            <a:r>
              <a:rPr lang="tr-TR" dirty="0" err="1">
                <a:solidFill>
                  <a:schemeClr val="tx1"/>
                </a:solidFill>
                <a:latin typeface="Times New Roman" panose="02020603050405020304" pitchFamily="18" charset="0"/>
                <a:cs typeface="Times New Roman" panose="02020603050405020304" pitchFamily="18" charset="0"/>
              </a:rPr>
              <a:t>Katalonya’ya</a:t>
            </a:r>
            <a:r>
              <a:rPr lang="tr-TR" dirty="0">
                <a:solidFill>
                  <a:schemeClr val="tx1"/>
                </a:solidFill>
                <a:latin typeface="Times New Roman" panose="02020603050405020304" pitchFamily="18" charset="0"/>
                <a:cs typeface="Times New Roman" panose="02020603050405020304" pitchFamily="18" charset="0"/>
              </a:rPr>
              <a:t> girmiş, 26 </a:t>
            </a:r>
            <a:r>
              <a:rPr lang="tr-TR" dirty="0" err="1">
                <a:solidFill>
                  <a:schemeClr val="tx1"/>
                </a:solidFill>
                <a:latin typeface="Times New Roman" panose="02020603050405020304" pitchFamily="18" charset="0"/>
                <a:cs typeface="Times New Roman" panose="02020603050405020304" pitchFamily="18" charset="0"/>
              </a:rPr>
              <a:t>Ocak’da</a:t>
            </a:r>
            <a:r>
              <a:rPr lang="tr-TR" dirty="0">
                <a:solidFill>
                  <a:schemeClr val="tx1"/>
                </a:solidFill>
                <a:latin typeface="Times New Roman" panose="02020603050405020304" pitchFamily="18" charset="0"/>
                <a:cs typeface="Times New Roman" panose="02020603050405020304" pitchFamily="18" charset="0"/>
              </a:rPr>
              <a:t> Barcelona’yı ele geçirmişti. 27 Şubat’a gelindiğinde İngiltere ve Fransa, </a:t>
            </a:r>
            <a:r>
              <a:rPr lang="tr-TR" dirty="0" err="1">
                <a:solidFill>
                  <a:schemeClr val="tx1"/>
                </a:solidFill>
                <a:latin typeface="Times New Roman" panose="02020603050405020304" pitchFamily="18" charset="0"/>
                <a:cs typeface="Times New Roman" panose="02020603050405020304" pitchFamily="18" charset="0"/>
              </a:rPr>
              <a:t>Franco’nun</a:t>
            </a:r>
            <a:r>
              <a:rPr lang="tr-TR" dirty="0">
                <a:solidFill>
                  <a:schemeClr val="tx1"/>
                </a:solidFill>
                <a:latin typeface="Times New Roman" panose="02020603050405020304" pitchFamily="18" charset="0"/>
                <a:cs typeface="Times New Roman" panose="02020603050405020304" pitchFamily="18" charset="0"/>
              </a:rPr>
              <a:t> yeni rejimini tanımıştı. Sadece Madrid’de kalan birkaç Cumhuriyetçi partizan da kısa sürede ele geçirilmiş ve tarihler 1 Nisan’ ı gösterdiğinde </a:t>
            </a:r>
            <a:r>
              <a:rPr lang="tr-TR" dirty="0" err="1">
                <a:solidFill>
                  <a:schemeClr val="tx1"/>
                </a:solidFill>
                <a:latin typeface="Times New Roman" panose="02020603050405020304" pitchFamily="18" charset="0"/>
                <a:cs typeface="Times New Roman" panose="02020603050405020304" pitchFamily="18" charset="0"/>
              </a:rPr>
              <a:t>Franco</a:t>
            </a:r>
            <a:r>
              <a:rPr lang="tr-TR" dirty="0">
                <a:solidFill>
                  <a:schemeClr val="tx1"/>
                </a:solidFill>
                <a:latin typeface="Times New Roman" panose="02020603050405020304" pitchFamily="18" charset="0"/>
                <a:cs typeface="Times New Roman" panose="02020603050405020304" pitchFamily="18" charset="0"/>
              </a:rPr>
              <a:t> mutlak zaferini ilan etmişti. Savaş sonrası </a:t>
            </a:r>
            <a:r>
              <a:rPr lang="tr-TR" dirty="0" err="1">
                <a:solidFill>
                  <a:schemeClr val="tx1"/>
                </a:solidFill>
                <a:latin typeface="Times New Roman" panose="02020603050405020304" pitchFamily="18" charset="0"/>
                <a:cs typeface="Times New Roman" panose="02020603050405020304" pitchFamily="18" charset="0"/>
              </a:rPr>
              <a:t>Franco’nun</a:t>
            </a:r>
            <a:r>
              <a:rPr lang="tr-TR" dirty="0">
                <a:solidFill>
                  <a:schemeClr val="tx1"/>
                </a:solidFill>
                <a:latin typeface="Times New Roman" panose="02020603050405020304" pitchFamily="18" charset="0"/>
                <a:cs typeface="Times New Roman" panose="02020603050405020304" pitchFamily="18" charset="0"/>
              </a:rPr>
              <a:t> düşmanlarına sert müdahalelerde bulunulmuş, binlerce Cumhuriyetçi hapsedilmiş, yaklaşık 30.000 tanesi idam edilmiş ve 50.000 ile 200.00 arası Cumhuriyetçi ise sürgüne yollanmıştı. Bu zaferin kazanılmasında dış desteklerin çok yüksek payı olmuştur.</a:t>
            </a:r>
          </a:p>
          <a:p>
            <a:pPr marL="36900" indent="0">
              <a:buNone/>
            </a:pPr>
            <a:r>
              <a:rPr lang="tr-TR" dirty="0">
                <a:solidFill>
                  <a:schemeClr val="tx1"/>
                </a:solidFill>
                <a:latin typeface="Times New Roman" panose="02020603050405020304" pitchFamily="18" charset="0"/>
                <a:cs typeface="Times New Roman" panose="02020603050405020304" pitchFamily="18" charset="0"/>
              </a:rPr>
              <a:t>İkinci Dünya Savaşı süresince Mihver Devletlerine gönüllü asker ve ekipman yardımları yapan </a:t>
            </a:r>
            <a:r>
              <a:rPr lang="tr-TR" dirty="0" err="1">
                <a:solidFill>
                  <a:schemeClr val="tx1"/>
                </a:solidFill>
                <a:latin typeface="Times New Roman" panose="02020603050405020304" pitchFamily="18" charset="0"/>
                <a:cs typeface="Times New Roman" panose="02020603050405020304" pitchFamily="18" charset="0"/>
              </a:rPr>
              <a:t>Franco</a:t>
            </a:r>
            <a:r>
              <a:rPr lang="tr-TR" dirty="0">
                <a:solidFill>
                  <a:schemeClr val="tx1"/>
                </a:solidFill>
                <a:latin typeface="Times New Roman" panose="02020603050405020304" pitchFamily="18" charset="0"/>
                <a:cs typeface="Times New Roman" panose="02020603050405020304" pitchFamily="18" charset="0"/>
              </a:rPr>
              <a:t>, yaşamının sonuna kadar İspanya’da diktatörlük rejimini devam etmiştir. 1975 yılında </a:t>
            </a:r>
            <a:r>
              <a:rPr lang="tr-TR" dirty="0" err="1">
                <a:solidFill>
                  <a:schemeClr val="tx1"/>
                </a:solidFill>
                <a:latin typeface="Times New Roman" panose="02020603050405020304" pitchFamily="18" charset="0"/>
                <a:cs typeface="Times New Roman" panose="02020603050405020304" pitchFamily="18" charset="0"/>
              </a:rPr>
              <a:t>Franco’nun</a:t>
            </a:r>
            <a:r>
              <a:rPr lang="tr-TR" dirty="0">
                <a:solidFill>
                  <a:schemeClr val="tx1"/>
                </a:solidFill>
                <a:latin typeface="Times New Roman" panose="02020603050405020304" pitchFamily="18" charset="0"/>
                <a:cs typeface="Times New Roman" panose="02020603050405020304" pitchFamily="18" charset="0"/>
              </a:rPr>
              <a:t> ölümünden sonra hükümet el </a:t>
            </a:r>
            <a:r>
              <a:rPr lang="tr-TR" dirty="0" err="1">
                <a:solidFill>
                  <a:schemeClr val="tx1"/>
                </a:solidFill>
                <a:latin typeface="Times New Roman" panose="02020603050405020304" pitchFamily="18" charset="0"/>
                <a:cs typeface="Times New Roman" panose="02020603050405020304" pitchFamily="18" charset="0"/>
              </a:rPr>
              <a:t>değiştirişmiştir</a:t>
            </a:r>
            <a:r>
              <a:rPr lang="tr-TR" dirty="0">
                <a:solidFill>
                  <a:schemeClr val="tx1"/>
                </a:solidFill>
                <a:latin typeface="Times New Roman" panose="02020603050405020304" pitchFamily="18" charset="0"/>
                <a:cs typeface="Times New Roman" panose="02020603050405020304" pitchFamily="18" charset="0"/>
              </a:rPr>
              <a:t> 1978 yapılan seçimde solcular ve demokratlar konseyde üstünlük sağlamış ve hükümeti kurmuşlardır. </a:t>
            </a:r>
          </a:p>
        </p:txBody>
      </p:sp>
    </p:spTree>
    <p:extLst>
      <p:ext uri="{BB962C8B-B14F-4D97-AF65-F5344CB8AC3E}">
        <p14:creationId xmlns:p14="http://schemas.microsoft.com/office/powerpoint/2010/main" val="423436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29D071-EDD6-4C34-911F-DEC90A80DD56}"/>
              </a:ext>
            </a:extLst>
          </p:cNvPr>
          <p:cNvSpPr>
            <a:spLocks noGrp="1"/>
          </p:cNvSpPr>
          <p:nvPr>
            <p:ph type="title"/>
          </p:nvPr>
        </p:nvSpPr>
        <p:spPr>
          <a:xfrm>
            <a:off x="919119" y="-4346"/>
            <a:ext cx="10353762" cy="970450"/>
          </a:xfrm>
        </p:spPr>
        <p:txBody>
          <a:bodyPr/>
          <a:lstStyle/>
          <a:p>
            <a:r>
              <a:rPr lang="tr-TR" dirty="0"/>
              <a:t>Savaşın Körüklenmesi</a:t>
            </a:r>
          </a:p>
        </p:txBody>
      </p:sp>
      <p:pic>
        <p:nvPicPr>
          <p:cNvPr id="1026" name="Picture 2" descr="The Spanish Civil War, 1930s.">
            <a:extLst>
              <a:ext uri="{FF2B5EF4-FFF2-40B4-BE49-F238E27FC236}">
                <a16:creationId xmlns:a16="http://schemas.microsoft.com/office/drawing/2014/main" id="{E5C59005-2D10-4C26-8617-7F2A3DADF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806" y="888642"/>
            <a:ext cx="8309194" cy="587491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A8625E53-6968-4E86-8540-9EF952EBEB03}"/>
              </a:ext>
            </a:extLst>
          </p:cNvPr>
          <p:cNvSpPr txBox="1"/>
          <p:nvPr/>
        </p:nvSpPr>
        <p:spPr>
          <a:xfrm>
            <a:off x="-1" y="888641"/>
            <a:ext cx="3882807" cy="5893921"/>
          </a:xfrm>
          <a:prstGeom prst="rect">
            <a:avLst/>
          </a:prstGeom>
          <a:noFill/>
        </p:spPr>
        <p:txBody>
          <a:bodyPr wrap="square" rtlCol="0">
            <a:spAutoFit/>
          </a:bodyPr>
          <a:lstStyle/>
          <a:p>
            <a:r>
              <a:rPr lang="tr-TR" sz="1300" dirty="0">
                <a:latin typeface="Times New Roman" panose="02020603050405020304" pitchFamily="18" charset="0"/>
                <a:cs typeface="Times New Roman" panose="02020603050405020304" pitchFamily="18" charset="0"/>
              </a:rPr>
              <a:t>1930 yıllarına gelindiğinde dönemin siyasal fikirleri dünya milletlerini kasıp kavururken İspanya halkı da kendi içinde bölünmüş durumdaydı. Süregelen siyasi yönetimin başarısızlığı ve </a:t>
            </a:r>
            <a:r>
              <a:rPr lang="tr-TR" sz="1300" dirty="0" err="1">
                <a:latin typeface="Times New Roman" panose="02020603050405020304" pitchFamily="18" charset="0"/>
                <a:cs typeface="Times New Roman" panose="02020603050405020304" pitchFamily="18" charset="0"/>
              </a:rPr>
              <a:t>yozlaşmışlığı</a:t>
            </a:r>
            <a:r>
              <a:rPr lang="tr-TR" sz="1300" dirty="0">
                <a:latin typeface="Times New Roman" panose="02020603050405020304" pitchFamily="18" charset="0"/>
                <a:cs typeface="Times New Roman" panose="02020603050405020304" pitchFamily="18" charset="0"/>
              </a:rPr>
              <a:t> da bu durumu körüklemekteydi. Ülkenin birbirine girmesi için bir kıvılcım yeterliydi. O zamanın hükümeti olan İkinci Cumhuriyet’in başında meclis ve sosyalist partilerce de desteklenen merkez-sol görüşlü Cumhurbaşkanı Manuel Azan</a:t>
            </a:r>
            <a:r>
              <a:rPr lang="tr-TR" sz="1300" b="0" i="0" strike="noStrike" dirty="0">
                <a:effectLst/>
                <a:latin typeface="Times New Roman" panose="02020603050405020304" pitchFamily="18" charset="0"/>
                <a:cs typeface="Times New Roman" panose="02020603050405020304" pitchFamily="18" charset="0"/>
              </a:rPr>
              <a:t>a bulunmaktaydı. </a:t>
            </a:r>
            <a:r>
              <a:rPr lang="tr-TR" sz="1300" dirty="0">
                <a:latin typeface="Times New Roman" panose="02020603050405020304" pitchFamily="18" charset="0"/>
                <a:cs typeface="Times New Roman" panose="02020603050405020304" pitchFamily="18" charset="0"/>
              </a:rPr>
              <a:t>Daha fazla beklemek istemeyen İspanyol milliyetçi cephe komutanları, arkalarına birçok şehirdeki silahlı kuvvetleri de alarak 17 Haziran 1936 saat 17.01’de </a:t>
            </a:r>
            <a:r>
              <a:rPr lang="tr-TR" sz="1300" dirty="0" err="1">
                <a:latin typeface="Times New Roman" panose="02020603050405020304" pitchFamily="18" charset="0"/>
                <a:cs typeface="Times New Roman" panose="02020603050405020304" pitchFamily="18" charset="0"/>
              </a:rPr>
              <a:t>Emilio</a:t>
            </a:r>
            <a:r>
              <a:rPr lang="tr-TR" sz="1300" dirty="0">
                <a:latin typeface="Times New Roman" panose="02020603050405020304" pitchFamily="18" charset="0"/>
                <a:cs typeface="Times New Roman" panose="02020603050405020304" pitchFamily="18" charset="0"/>
              </a:rPr>
              <a:t> Mola önderliği ve </a:t>
            </a:r>
            <a:r>
              <a:rPr lang="tr-TR" sz="1300" dirty="0" err="1">
                <a:latin typeface="Times New Roman" panose="02020603050405020304" pitchFamily="18" charset="0"/>
                <a:cs typeface="Times New Roman" panose="02020603050405020304" pitchFamily="18" charset="0"/>
              </a:rPr>
              <a:t>Jose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Sanjurjo</a:t>
            </a:r>
            <a:r>
              <a:rPr lang="tr-TR" sz="1300" dirty="0">
                <a:latin typeface="Times New Roman" panose="02020603050405020304" pitchFamily="18" charset="0"/>
                <a:cs typeface="Times New Roman" panose="02020603050405020304" pitchFamily="18" charset="0"/>
              </a:rPr>
              <a:t> desteğiyle ‘’</a:t>
            </a:r>
            <a:r>
              <a:rPr lang="tr-TR" sz="1300" dirty="0" err="1">
                <a:latin typeface="Times New Roman" panose="02020603050405020304" pitchFamily="18" charset="0"/>
                <a:cs typeface="Times New Roman" panose="02020603050405020304" pitchFamily="18" charset="0"/>
              </a:rPr>
              <a:t>pronunciamiento</a:t>
            </a:r>
            <a:r>
              <a:rPr lang="tr-TR" sz="1300" dirty="0">
                <a:latin typeface="Times New Roman" panose="02020603050405020304" pitchFamily="18" charset="0"/>
                <a:cs typeface="Times New Roman" panose="02020603050405020304" pitchFamily="18" charset="0"/>
              </a:rPr>
              <a:t>’’ diyerek hükümete karşı silahlı darbe girişiminde bulunup halkı ve askerleri seferberliğe çağırdılar. İlk kalkışma esnasında İspanyol Fas bölgesinde direniş gösteren bir grup halk ile askerler arasında çatışma çıktı ve 189 insan öldürüldü. Bu çıkan ilk sıcak çatışmaydı. Harekete geçen komutanlar hemen İspanyol adalarının ve Kuzey Fas’ın kontrolünü aldılar. Ardından </a:t>
            </a:r>
            <a:r>
              <a:rPr lang="tr-TR" sz="1300" dirty="0" err="1">
                <a:latin typeface="Times New Roman" panose="02020603050405020304" pitchFamily="18" charset="0"/>
                <a:cs typeface="Times New Roman" panose="02020603050405020304" pitchFamily="18" charset="0"/>
              </a:rPr>
              <a:t>İberyan</a:t>
            </a:r>
            <a:r>
              <a:rPr lang="tr-TR" sz="1300" dirty="0">
                <a:latin typeface="Times New Roman" panose="02020603050405020304" pitchFamily="18" charset="0"/>
                <a:cs typeface="Times New Roman" panose="02020603050405020304" pitchFamily="18" charset="0"/>
              </a:rPr>
              <a:t> yarım adasına bulunan komutanlar seferberlik çağrısı ile kısa sürede </a:t>
            </a:r>
            <a:r>
              <a:rPr lang="tr-TR" sz="1300" dirty="0" err="1">
                <a:latin typeface="Times New Roman" panose="02020603050405020304" pitchFamily="18" charset="0"/>
                <a:cs typeface="Times New Roman" panose="02020603050405020304" pitchFamily="18" charset="0"/>
              </a:rPr>
              <a:t>topyekün</a:t>
            </a:r>
            <a:r>
              <a:rPr lang="tr-TR" sz="1300" dirty="0">
                <a:latin typeface="Times New Roman" panose="02020603050405020304" pitchFamily="18" charset="0"/>
                <a:cs typeface="Times New Roman" panose="02020603050405020304" pitchFamily="18" charset="0"/>
              </a:rPr>
              <a:t> saldırıya geçtiler. 1934 </a:t>
            </a:r>
            <a:r>
              <a:rPr lang="tr-TR" sz="1300" dirty="0" err="1">
                <a:latin typeface="Times New Roman" panose="02020603050405020304" pitchFamily="18" charset="0"/>
                <a:cs typeface="Times New Roman" panose="02020603050405020304" pitchFamily="18" charset="0"/>
              </a:rPr>
              <a:t>lü</a:t>
            </a:r>
            <a:r>
              <a:rPr lang="tr-TR" sz="1300" dirty="0">
                <a:latin typeface="Times New Roman" panose="02020603050405020304" pitchFamily="18" charset="0"/>
                <a:cs typeface="Times New Roman" panose="02020603050405020304" pitchFamily="18" charset="0"/>
              </a:rPr>
              <a:t> yıllardan beri gizlenen silah kasalarını açıp milliyetçi cephe militanlarına dağıttılar. </a:t>
            </a:r>
          </a:p>
          <a:p>
            <a:r>
              <a:rPr lang="tr-TR" sz="1300" dirty="0">
                <a:latin typeface="Times New Roman" panose="02020603050405020304" pitchFamily="18" charset="0"/>
                <a:cs typeface="Times New Roman" panose="02020603050405020304" pitchFamily="18" charset="0"/>
              </a:rPr>
              <a:t>İç savaşın başlaması ardından yabancı milletlerden de savaşa müdahale gecikmeyecek ve savaşın ileri gelen sürecinde Amerikan büyükelçisi </a:t>
            </a:r>
            <a:r>
              <a:rPr lang="tr-TR" sz="1300" dirty="0" err="1">
                <a:latin typeface="Times New Roman" panose="02020603050405020304" pitchFamily="18" charset="0"/>
                <a:cs typeface="Times New Roman" panose="02020603050405020304" pitchFamily="18" charset="0"/>
              </a:rPr>
              <a:t>Claude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Bowers’in</a:t>
            </a:r>
            <a:r>
              <a:rPr lang="tr-TR" sz="1300" dirty="0">
                <a:latin typeface="Times New Roman" panose="02020603050405020304" pitchFamily="18" charset="0"/>
                <a:cs typeface="Times New Roman" panose="02020603050405020304" pitchFamily="18" charset="0"/>
              </a:rPr>
              <a:t> de diyeceği gibi bu iç savaş 2. Dünya Savaşı için bir prova niteliği görecekti.</a:t>
            </a:r>
          </a:p>
        </p:txBody>
      </p:sp>
    </p:spTree>
    <p:extLst>
      <p:ext uri="{BB962C8B-B14F-4D97-AF65-F5344CB8AC3E}">
        <p14:creationId xmlns:p14="http://schemas.microsoft.com/office/powerpoint/2010/main" val="147878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7CCABC-0AE4-4CAD-AF07-45F09C1C3623}"/>
              </a:ext>
            </a:extLst>
          </p:cNvPr>
          <p:cNvSpPr>
            <a:spLocks noGrp="1"/>
          </p:cNvSpPr>
          <p:nvPr>
            <p:ph type="title"/>
          </p:nvPr>
        </p:nvSpPr>
        <p:spPr>
          <a:xfrm>
            <a:off x="919119" y="133082"/>
            <a:ext cx="10353762" cy="970450"/>
          </a:xfrm>
        </p:spPr>
        <p:txBody>
          <a:bodyPr/>
          <a:lstStyle/>
          <a:p>
            <a:r>
              <a:rPr lang="tr-TR" dirty="0"/>
              <a:t>Milliyetçi Cephe (</a:t>
            </a:r>
            <a:r>
              <a:rPr lang="tr-TR" dirty="0" err="1"/>
              <a:t>Nationalist</a:t>
            </a:r>
            <a:r>
              <a:rPr lang="tr-TR" dirty="0"/>
              <a:t> Front) </a:t>
            </a:r>
          </a:p>
        </p:txBody>
      </p:sp>
      <p:pic>
        <p:nvPicPr>
          <p:cNvPr id="2050" name="Picture 2">
            <a:extLst>
              <a:ext uri="{FF2B5EF4-FFF2-40B4-BE49-F238E27FC236}">
                <a16:creationId xmlns:a16="http://schemas.microsoft.com/office/drawing/2014/main" id="{2545E369-5F1F-4D63-9819-BA75269DE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541" y="1150350"/>
            <a:ext cx="3638684" cy="5250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 Spain It Is Dawning -- Arise Spain. Spanish Civil War Poster Presenting  Nationalist Pro-Franco Propaganda. Poster - Walmart.com">
            <a:extLst>
              <a:ext uri="{FF2B5EF4-FFF2-40B4-BE49-F238E27FC236}">
                <a16:creationId xmlns:a16="http://schemas.microsoft.com/office/drawing/2014/main" id="{8CB10D33-408E-4C1D-BD7B-AF5631F06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312" y="1103532"/>
            <a:ext cx="5297268" cy="529726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662CBC07-A3A5-4B78-AFCA-EC275BA206EB}"/>
              </a:ext>
            </a:extLst>
          </p:cNvPr>
          <p:cNvSpPr txBox="1"/>
          <p:nvPr/>
        </p:nvSpPr>
        <p:spPr>
          <a:xfrm>
            <a:off x="180304" y="1442434"/>
            <a:ext cx="2653047" cy="5016758"/>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Darbe girişimi ardından taraflardan biri olan milliyetçi cephe, içerisinde birçok taraf ve milletten destek bulundurmaktaydı. Başta </a:t>
            </a:r>
            <a:r>
              <a:rPr lang="tr-TR" sz="1600" dirty="0" err="1">
                <a:latin typeface="Times New Roman" panose="02020603050405020304" pitchFamily="18" charset="0"/>
                <a:cs typeface="Times New Roman" panose="02020603050405020304" pitchFamily="18" charset="0"/>
              </a:rPr>
              <a:t>Morocco</a:t>
            </a:r>
            <a:r>
              <a:rPr lang="tr-TR" sz="1600" b="0" i="0" dirty="0">
                <a:effectLst/>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Pamplona</a:t>
            </a:r>
            <a:r>
              <a:rPr lang="tr-TR" sz="1600" b="0" i="0" dirty="0">
                <a:effectLst/>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Burgos</a:t>
            </a:r>
            <a:r>
              <a:rPr lang="tr-TR" sz="1600" b="0" i="0" dirty="0">
                <a:effectLst/>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Zaragoza</a:t>
            </a:r>
            <a:r>
              <a:rPr lang="tr-TR" sz="1600" b="0" i="0" dirty="0">
                <a:effectLst/>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Valladolid</a:t>
            </a:r>
            <a:r>
              <a:rPr lang="tr-TR" sz="1600" b="0" i="0" dirty="0">
                <a:effectLst/>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Cádiz</a:t>
            </a:r>
            <a:r>
              <a:rPr lang="tr-TR" sz="1600" b="0" i="0" dirty="0">
                <a:effectLst/>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Córdoba</a:t>
            </a:r>
            <a:r>
              <a:rPr lang="tr-TR" sz="1600" b="0" i="0" dirty="0">
                <a:effectLst/>
                <a:latin typeface="Times New Roman" panose="02020603050405020304" pitchFamily="18" charset="0"/>
                <a:cs typeface="Times New Roman" panose="02020603050405020304" pitchFamily="18" charset="0"/>
              </a:rPr>
              <a:t>, ve </a:t>
            </a:r>
            <a:r>
              <a:rPr lang="tr-TR" sz="1600" dirty="0" err="1">
                <a:latin typeface="Times New Roman" panose="02020603050405020304" pitchFamily="18" charset="0"/>
                <a:cs typeface="Times New Roman" panose="02020603050405020304" pitchFamily="18" charset="0"/>
              </a:rPr>
              <a:t>Seville</a:t>
            </a:r>
            <a:r>
              <a:rPr lang="tr-TR" sz="1600" dirty="0">
                <a:latin typeface="Times New Roman" panose="02020603050405020304" pitchFamily="18" charset="0"/>
                <a:cs typeface="Times New Roman" panose="02020603050405020304" pitchFamily="18" charset="0"/>
              </a:rPr>
              <a:t> şehirlerinin silahlı kuvvetleri bu cephede yer aldılar. İçerisinde bulunan tarafların bir kısmı falanjistler, monarşistler (</a:t>
            </a:r>
            <a:r>
              <a:rPr lang="tr-TR" sz="1600" dirty="0" err="1">
                <a:latin typeface="Times New Roman" panose="02020603050405020304" pitchFamily="18" charset="0"/>
                <a:cs typeface="Times New Roman" panose="02020603050405020304" pitchFamily="18" charset="0"/>
              </a:rPr>
              <a:t>carlistler</a:t>
            </a:r>
            <a:r>
              <a:rPr lang="tr-TR" sz="1600" dirty="0">
                <a:latin typeface="Times New Roman" panose="02020603050405020304" pitchFamily="18" charset="0"/>
                <a:cs typeface="Times New Roman" panose="02020603050405020304" pitchFamily="18" charset="0"/>
              </a:rPr>
              <a:t>), gelenekçiler ve muhafazakarlardı. General </a:t>
            </a:r>
            <a:r>
              <a:rPr lang="tr-TR" sz="1600" dirty="0" err="1">
                <a:latin typeface="Times New Roman" panose="02020603050405020304" pitchFamily="18" charset="0"/>
                <a:cs typeface="Times New Roman" panose="02020603050405020304" pitchFamily="18" charset="0"/>
              </a:rPr>
              <a:t>Sanjurjo</a:t>
            </a:r>
            <a:r>
              <a:rPr lang="tr-TR" sz="1600" dirty="0">
                <a:latin typeface="Times New Roman" panose="02020603050405020304" pitchFamily="18" charset="0"/>
                <a:cs typeface="Times New Roman" panose="02020603050405020304" pitchFamily="18" charset="0"/>
              </a:rPr>
              <a:t> ve </a:t>
            </a:r>
            <a:r>
              <a:rPr lang="tr-TR" sz="1600" dirty="0" err="1">
                <a:latin typeface="Times New Roman" panose="02020603050405020304" pitchFamily="18" charset="0"/>
                <a:cs typeface="Times New Roman" panose="02020603050405020304" pitchFamily="18" charset="0"/>
              </a:rPr>
              <a:t>Emilo</a:t>
            </a:r>
            <a:r>
              <a:rPr lang="tr-TR" sz="1600" dirty="0">
                <a:latin typeface="Times New Roman" panose="02020603050405020304" pitchFamily="18" charset="0"/>
                <a:cs typeface="Times New Roman" panose="02020603050405020304" pitchFamily="18" charset="0"/>
              </a:rPr>
              <a:t> Mola’nın ölümünden sonra Francisco </a:t>
            </a:r>
            <a:r>
              <a:rPr lang="tr-TR" sz="1600" dirty="0" err="1">
                <a:latin typeface="Times New Roman" panose="02020603050405020304" pitchFamily="18" charset="0"/>
                <a:cs typeface="Times New Roman" panose="02020603050405020304" pitchFamily="18" charset="0"/>
              </a:rPr>
              <a:t>Franco’nun</a:t>
            </a:r>
            <a:r>
              <a:rPr lang="tr-TR" sz="1600" dirty="0">
                <a:latin typeface="Times New Roman" panose="02020603050405020304" pitchFamily="18" charset="0"/>
                <a:cs typeface="Times New Roman" panose="02020603050405020304" pitchFamily="18" charset="0"/>
              </a:rPr>
              <a:t> önderlik ettiği cephe ülkenin tam kontrolü için silahlarına sarılmıştı.</a:t>
            </a:r>
          </a:p>
        </p:txBody>
      </p:sp>
    </p:spTree>
    <p:extLst>
      <p:ext uri="{BB962C8B-B14F-4D97-AF65-F5344CB8AC3E}">
        <p14:creationId xmlns:p14="http://schemas.microsoft.com/office/powerpoint/2010/main" val="278773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331192-8069-4EFE-89E7-A55C00B12227}"/>
              </a:ext>
            </a:extLst>
          </p:cNvPr>
          <p:cNvSpPr>
            <a:spLocks noGrp="1"/>
          </p:cNvSpPr>
          <p:nvPr>
            <p:ph type="title"/>
          </p:nvPr>
        </p:nvSpPr>
        <p:spPr>
          <a:xfrm>
            <a:off x="819665" y="192741"/>
            <a:ext cx="10353762" cy="970450"/>
          </a:xfrm>
        </p:spPr>
        <p:txBody>
          <a:bodyPr/>
          <a:lstStyle/>
          <a:p>
            <a:r>
              <a:rPr lang="tr-TR" dirty="0"/>
              <a:t>Milliyetçi Cepheye Dış Destekler (İtalya) </a:t>
            </a:r>
          </a:p>
        </p:txBody>
      </p:sp>
      <p:sp>
        <p:nvSpPr>
          <p:cNvPr id="4" name="Metin kutusu 3">
            <a:extLst>
              <a:ext uri="{FF2B5EF4-FFF2-40B4-BE49-F238E27FC236}">
                <a16:creationId xmlns:a16="http://schemas.microsoft.com/office/drawing/2014/main" id="{CDF4F3B7-F908-4205-8BEA-C2BABD79140A}"/>
              </a:ext>
            </a:extLst>
          </p:cNvPr>
          <p:cNvSpPr txBox="1"/>
          <p:nvPr/>
        </p:nvSpPr>
        <p:spPr>
          <a:xfrm>
            <a:off x="94129" y="1013907"/>
            <a:ext cx="7960659" cy="535531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Nasyonalizm temelli fikirleri olan cephenin savaşı kazanmasını ve dünyadaki yükselen Marksizm ateşinin durması böylece kendine yeni bir düşman devlet istemeyen başta Almanya, İtalya, Portekiz ve diğer Vatikan, İrlandalı Gönüllüler vs. taraf Milliyetçi Cepheyi desteklediler. Bu destekçilerden biri olan İtalya için durum sadece solcu karşıtlığından öteydi. Dönemin İtalyan diktatörü </a:t>
            </a:r>
            <a:r>
              <a:rPr lang="tr-TR" dirty="0" err="1">
                <a:latin typeface="Times New Roman" panose="02020603050405020304" pitchFamily="18" charset="0"/>
                <a:cs typeface="Times New Roman" panose="02020603050405020304" pitchFamily="18" charset="0"/>
              </a:rPr>
              <a:t>Benito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Mussolini’nin</a:t>
            </a:r>
            <a:r>
              <a:rPr lang="tr-TR" dirty="0">
                <a:latin typeface="Times New Roman" panose="02020603050405020304" pitchFamily="18" charset="0"/>
                <a:cs typeface="Times New Roman" panose="02020603050405020304" pitchFamily="18" charset="0"/>
              </a:rPr>
              <a:t> kafasında Roma İmparatorluğunu canlandırmak bulunmaktaydı. </a:t>
            </a:r>
            <a:r>
              <a:rPr lang="tr-TR" dirty="0" err="1">
                <a:latin typeface="Times New Roman" panose="02020603050405020304" pitchFamily="18" charset="0"/>
                <a:cs typeface="Times New Roman" panose="02020603050405020304" pitchFamily="18" charset="0"/>
              </a:rPr>
              <a:t>Benito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Mussolini</a:t>
            </a:r>
            <a:r>
              <a:rPr lang="tr-TR" dirty="0">
                <a:latin typeface="Times New Roman" panose="02020603050405020304" pitchFamily="18" charset="0"/>
                <a:cs typeface="Times New Roman" panose="02020603050405020304" pitchFamily="18" charset="0"/>
              </a:rPr>
              <a:t>, bu ideali doğrultusunda karşısında duracak bir komünist yönetim görmektense kendisine daha yakın fikirleri bulunan Falanjistleri destekleyecekti. Böylece desteğe başlayan İtalyanlar, İspanyol İç Savaşına </a:t>
            </a:r>
            <a:r>
              <a:rPr lang="tr-TR" b="0" i="1" dirty="0" err="1">
                <a:effectLst/>
                <a:latin typeface="Times New Roman" panose="02020603050405020304" pitchFamily="18" charset="0"/>
                <a:cs typeface="Times New Roman" panose="02020603050405020304" pitchFamily="18" charset="0"/>
              </a:rPr>
              <a:t>Corpo</a:t>
            </a:r>
            <a:r>
              <a:rPr lang="tr-TR" b="0" i="1" dirty="0">
                <a:effectLst/>
                <a:latin typeface="Times New Roman" panose="02020603050405020304" pitchFamily="18" charset="0"/>
                <a:cs typeface="Times New Roman" panose="02020603050405020304" pitchFamily="18" charset="0"/>
              </a:rPr>
              <a:t> </a:t>
            </a:r>
            <a:r>
              <a:rPr lang="tr-TR" b="0" i="1" dirty="0" err="1">
                <a:effectLst/>
                <a:latin typeface="Times New Roman" panose="02020603050405020304" pitchFamily="18" charset="0"/>
                <a:cs typeface="Times New Roman" panose="02020603050405020304" pitchFamily="18" charset="0"/>
              </a:rPr>
              <a:t>Truppe</a:t>
            </a:r>
            <a:r>
              <a:rPr lang="tr-TR" b="0" i="1" dirty="0">
                <a:effectLst/>
                <a:latin typeface="Times New Roman" panose="02020603050405020304" pitchFamily="18" charset="0"/>
                <a:cs typeface="Times New Roman" panose="02020603050405020304" pitchFamily="18" charset="0"/>
              </a:rPr>
              <a:t> </a:t>
            </a:r>
            <a:r>
              <a:rPr lang="tr-TR" b="0" i="1" dirty="0" err="1">
                <a:effectLst/>
                <a:latin typeface="Times New Roman" panose="02020603050405020304" pitchFamily="18" charset="0"/>
                <a:cs typeface="Times New Roman" panose="02020603050405020304" pitchFamily="18" charset="0"/>
              </a:rPr>
              <a:t>Volontarie</a:t>
            </a:r>
            <a:r>
              <a:rPr lang="tr-TR" b="0" i="1" dirty="0">
                <a:effectLst/>
                <a:latin typeface="Times New Roman" panose="02020603050405020304" pitchFamily="18" charset="0"/>
                <a:cs typeface="Times New Roman" panose="02020603050405020304" pitchFamily="18" charset="0"/>
              </a:rPr>
              <a:t> </a:t>
            </a:r>
            <a:r>
              <a:rPr lang="tr-TR" b="0" dirty="0">
                <a:effectLst/>
                <a:latin typeface="Times New Roman" panose="02020603050405020304" pitchFamily="18" charset="0"/>
                <a:cs typeface="Times New Roman" panose="02020603050405020304" pitchFamily="18" charset="0"/>
              </a:rPr>
              <a:t>adlı İtalyan gönüllü birlikleri yolladılar. Bu grup İtalyan ideallerini gerçekleştirmek için gerçekleşecek gelecekteki herhangi bir savaş için savaş tecrübesi kazanacak ve yeni askeri taktikler deneyeceklerdi. İtalyanlar savaş süresince 75.000 i aşkın asker, Kraliyet Ordusu’ndan (</a:t>
            </a:r>
            <a:r>
              <a:rPr lang="tr-TR" i="1" dirty="0" err="1">
                <a:latin typeface="Times New Roman" panose="02020603050405020304" pitchFamily="18" charset="0"/>
                <a:cs typeface="Times New Roman" panose="02020603050405020304" pitchFamily="18" charset="0"/>
              </a:rPr>
              <a:t>Regio</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Esercito</a:t>
            </a:r>
            <a:r>
              <a:rPr lang="tr-TR" b="0" i="1" u="none" strike="noStrike" dirty="0">
                <a:effectLst/>
                <a:latin typeface="Times New Roman" panose="02020603050405020304" pitchFamily="18" charset="0"/>
                <a:cs typeface="Times New Roman" panose="02020603050405020304" pitchFamily="18" charset="0"/>
              </a:rPr>
              <a:t>) </a:t>
            </a:r>
            <a:r>
              <a:rPr lang="tr-TR" b="0" u="none" strike="noStrike" dirty="0">
                <a:effectLst/>
                <a:latin typeface="Times New Roman" panose="02020603050405020304" pitchFamily="18" charset="0"/>
                <a:cs typeface="Times New Roman" panose="02020603050405020304" pitchFamily="18" charset="0"/>
              </a:rPr>
              <a:t>tümenler, 1801 topçu, 1426 ağır ve orta seviye havan topu, 6791 kamyon, 157 tank, 240 bin tüfek; Kraliyet Hava Kuvvetleri’nden (</a:t>
            </a:r>
            <a:r>
              <a:rPr lang="tr-TR" i="1" dirty="0" err="1">
                <a:latin typeface="Times New Roman" panose="02020603050405020304" pitchFamily="18" charset="0"/>
                <a:cs typeface="Times New Roman" panose="02020603050405020304" pitchFamily="18" charset="0"/>
              </a:rPr>
              <a:t>Regia</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Aeronautica</a:t>
            </a:r>
            <a:r>
              <a:rPr lang="tr-TR" i="1" dirty="0">
                <a:latin typeface="Times New Roman" panose="02020603050405020304" pitchFamily="18" charset="0"/>
                <a:cs typeface="Times New Roman" panose="02020603050405020304" pitchFamily="18" charset="0"/>
              </a:rPr>
              <a:t>) 183 </a:t>
            </a:r>
            <a:r>
              <a:rPr lang="tr-TR" i="1" dirty="0" err="1">
                <a:latin typeface="Times New Roman" panose="02020603050405020304" pitchFamily="18" charset="0"/>
                <a:cs typeface="Times New Roman" panose="02020603050405020304" pitchFamily="18" charset="0"/>
              </a:rPr>
              <a:t>bombandırman</a:t>
            </a:r>
            <a:r>
              <a:rPr lang="tr-TR" i="1" dirty="0">
                <a:latin typeface="Times New Roman" panose="02020603050405020304" pitchFamily="18" charset="0"/>
                <a:cs typeface="Times New Roman" panose="02020603050405020304" pitchFamily="18" charset="0"/>
              </a:rPr>
              <a:t>, 44 </a:t>
            </a:r>
            <a:r>
              <a:rPr lang="tr-TR" i="1" dirty="0" err="1">
                <a:latin typeface="Times New Roman" panose="02020603050405020304" pitchFamily="18" charset="0"/>
                <a:cs typeface="Times New Roman" panose="02020603050405020304" pitchFamily="18" charset="0"/>
              </a:rPr>
              <a:t>taaruz</a:t>
            </a:r>
            <a:r>
              <a:rPr lang="tr-TR" i="1" dirty="0">
                <a:latin typeface="Times New Roman" panose="02020603050405020304" pitchFamily="18" charset="0"/>
                <a:cs typeface="Times New Roman" panose="02020603050405020304" pitchFamily="18" charset="0"/>
              </a:rPr>
              <a:t>, 20 deniz, 68 gözcü ve geri kalanlar da avcı uçağı olmak üzere 763 uçak; Kraliyet Donanması’ndan (</a:t>
            </a:r>
            <a:r>
              <a:rPr lang="tr-TR" i="1" dirty="0" err="1">
                <a:latin typeface="Times New Roman" panose="02020603050405020304" pitchFamily="18" charset="0"/>
                <a:cs typeface="Times New Roman" panose="02020603050405020304" pitchFamily="18" charset="0"/>
              </a:rPr>
              <a:t>Regia</a:t>
            </a:r>
            <a:r>
              <a:rPr lang="tr-TR" i="1" dirty="0">
                <a:latin typeface="Times New Roman" panose="02020603050405020304" pitchFamily="18" charset="0"/>
                <a:cs typeface="Times New Roman" panose="02020603050405020304" pitchFamily="18" charset="0"/>
              </a:rPr>
              <a:t> Marina</a:t>
            </a:r>
            <a:r>
              <a:rPr lang="tr-TR" b="0" i="1" u="none" strike="noStrike" dirty="0">
                <a:effectLst/>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1 kruvazör, 4 muhrip, 2 denizaltı</a:t>
            </a:r>
            <a:r>
              <a:rPr lang="tr-TR" b="0" u="none" strike="noStrike" dirty="0">
                <a:effectLst/>
                <a:latin typeface="Times New Roman" panose="02020603050405020304" pitchFamily="18" charset="0"/>
                <a:cs typeface="Times New Roman" panose="02020603050405020304" pitchFamily="18" charset="0"/>
              </a:rPr>
              <a:t> desteği yolladı. Yollanan b</a:t>
            </a:r>
            <a:r>
              <a:rPr lang="tr-TR" dirty="0">
                <a:latin typeface="Times New Roman" panose="02020603050405020304" pitchFamily="18" charset="0"/>
                <a:cs typeface="Times New Roman" panose="02020603050405020304" pitchFamily="18" charset="0"/>
              </a:rPr>
              <a:t>u donanma desteği Cumhuriyetçi Cephenin uyguladığı Milliyetçi Fas’a uygulanan ablukanın kırılmasında rol aldı. </a:t>
            </a:r>
            <a:r>
              <a:rPr lang="tr-TR" b="0" u="none" strike="noStrike" dirty="0">
                <a:effectLst/>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4100" name="Picture 4">
            <a:extLst>
              <a:ext uri="{FF2B5EF4-FFF2-40B4-BE49-F238E27FC236}">
                <a16:creationId xmlns:a16="http://schemas.microsoft.com/office/drawing/2014/main" id="{8A36A62F-3387-46FB-A6EB-C30FEA510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788" y="1013907"/>
            <a:ext cx="4043083" cy="584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7EB5CBEF-300B-4258-84F9-1EA2D71C8E46}"/>
              </a:ext>
            </a:extLst>
          </p:cNvPr>
          <p:cNvSpPr>
            <a:spLocks noGrp="1"/>
          </p:cNvSpPr>
          <p:nvPr>
            <p:ph type="title"/>
          </p:nvPr>
        </p:nvSpPr>
        <p:spPr>
          <a:xfrm>
            <a:off x="919119" y="26315"/>
            <a:ext cx="10353762" cy="970450"/>
          </a:xfrm>
        </p:spPr>
        <p:txBody>
          <a:bodyPr/>
          <a:lstStyle/>
          <a:p>
            <a:r>
              <a:rPr lang="tr-TR" dirty="0"/>
              <a:t>Milliyetçi Cepheye Dış Destekler (Almanya) </a:t>
            </a:r>
          </a:p>
        </p:txBody>
      </p:sp>
      <p:pic>
        <p:nvPicPr>
          <p:cNvPr id="5122" name="Picture 2" descr="German propaganda poster from Civil War in Spain period. 1930s Stock Photo  - Alamy">
            <a:extLst>
              <a:ext uri="{FF2B5EF4-FFF2-40B4-BE49-F238E27FC236}">
                <a16:creationId xmlns:a16="http://schemas.microsoft.com/office/drawing/2014/main" id="{7A0CFA6F-7AEF-4E9A-B58F-24A665664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780" y="996765"/>
            <a:ext cx="4194220" cy="614412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3409657C-7EA7-4759-BAC3-7197DB2564D4}"/>
              </a:ext>
            </a:extLst>
          </p:cNvPr>
          <p:cNvSpPr txBox="1"/>
          <p:nvPr/>
        </p:nvSpPr>
        <p:spPr>
          <a:xfrm>
            <a:off x="0" y="922375"/>
            <a:ext cx="7997780" cy="5863144"/>
          </a:xfrm>
          <a:prstGeom prst="rect">
            <a:avLst/>
          </a:prstGeom>
          <a:noFill/>
        </p:spPr>
        <p:txBody>
          <a:bodyPr wrap="square" rtlCol="0">
            <a:spAutoFit/>
          </a:bodyPr>
          <a:lstStyle/>
          <a:p>
            <a:r>
              <a:rPr lang="tr-TR" sz="1500" dirty="0">
                <a:latin typeface="Times New Roman" panose="02020603050405020304" pitchFamily="18" charset="0"/>
                <a:cs typeface="Times New Roman" panose="02020603050405020304" pitchFamily="18" charset="0"/>
              </a:rPr>
              <a:t>Nazi Almanya’sı her ne kadar savaş başlangıcında Sovyetler Birliği, İngiltere ve Fransa ile tarafsızlık paktı imzalamış olsa da hiç kuşkusuz milliyetçi cepheye en büyük desteği sağlamıştır. Alman desteği savaşın başlamasının hemen ardından desteğe başlamış ve savaş boyunca desteğini sürdürmüştür. Adolf Hitler 27 Haziran 1937’de </a:t>
            </a:r>
            <a:r>
              <a:rPr lang="tr-TR" sz="1500" dirty="0" err="1">
                <a:latin typeface="Times New Roman" panose="02020603050405020304" pitchFamily="18" charset="0"/>
                <a:cs typeface="Times New Roman" panose="02020603050405020304" pitchFamily="18" charset="0"/>
              </a:rPr>
              <a:t>Würzburg’da</a:t>
            </a:r>
            <a:r>
              <a:rPr lang="tr-TR" sz="1500" dirty="0">
                <a:latin typeface="Times New Roman" panose="02020603050405020304" pitchFamily="18" charset="0"/>
                <a:cs typeface="Times New Roman" panose="02020603050405020304" pitchFamily="18" charset="0"/>
              </a:rPr>
              <a:t> ki konuşmasında da açıkça </a:t>
            </a:r>
            <a:r>
              <a:rPr lang="tr-TR" sz="1500" dirty="0" err="1">
                <a:latin typeface="Times New Roman" panose="02020603050405020304" pitchFamily="18" charset="0"/>
                <a:cs typeface="Times New Roman" panose="02020603050405020304" pitchFamily="18" charset="0"/>
              </a:rPr>
              <a:t>Franco’nun</a:t>
            </a:r>
            <a:r>
              <a:rPr lang="tr-TR" sz="1500" dirty="0">
                <a:latin typeface="Times New Roman" panose="02020603050405020304" pitchFamily="18" charset="0"/>
                <a:cs typeface="Times New Roman" panose="02020603050405020304" pitchFamily="18" charset="0"/>
              </a:rPr>
              <a:t> tamamen İspanya’yı yönetmesini desteklediğini belirtmiş ve savaşın başlaması ile hemen fazla sayıda güçlü hava araçlarını ve zırhlı tümenlerini yollama kararı almıştı. Çünkü bu savaş Almanya için 2. Dünya Savaşı’na bir ısınma turu niteliği taşımaktaydı. Alman birliklerine savaş tecrübesi kazandırmak ve son teknoloji yeni askeri ekipmanlarını, araçlarını, ve en önemlisi ise yeni kara-hava savaş doktrinlerini (</a:t>
            </a:r>
            <a:r>
              <a:rPr lang="tr-TR" sz="1500" dirty="0" err="1">
                <a:latin typeface="Times New Roman" panose="02020603050405020304" pitchFamily="18" charset="0"/>
                <a:cs typeface="Times New Roman" panose="02020603050405020304" pitchFamily="18" charset="0"/>
              </a:rPr>
              <a:t>dive</a:t>
            </a:r>
            <a:r>
              <a:rPr lang="tr-TR" sz="1500" dirty="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bombing-blitzkrieg</a:t>
            </a:r>
            <a:r>
              <a:rPr lang="tr-TR" sz="1500" dirty="0">
                <a:latin typeface="Times New Roman" panose="02020603050405020304" pitchFamily="18" charset="0"/>
                <a:cs typeface="Times New Roman" panose="02020603050405020304" pitchFamily="18" charset="0"/>
              </a:rPr>
              <a:t>) denemek için zemin oluşturmuştu. Ayrıca bu savaş Alman ordusunun Adolf Hitler’in idealindeki büyük savaş için hazır olup olmadığını da ölçecekti. Nazi </a:t>
            </a:r>
            <a:r>
              <a:rPr lang="tr-TR" sz="1500" dirty="0" err="1">
                <a:latin typeface="Times New Roman" panose="02020603050405020304" pitchFamily="18" charset="0"/>
                <a:cs typeface="Times New Roman" panose="02020603050405020304" pitchFamily="18" charset="0"/>
              </a:rPr>
              <a:t>Almanyasının</a:t>
            </a:r>
            <a:r>
              <a:rPr lang="tr-TR" sz="1500" dirty="0">
                <a:latin typeface="Times New Roman" panose="02020603050405020304" pitchFamily="18" charset="0"/>
                <a:cs typeface="Times New Roman" panose="02020603050405020304" pitchFamily="18" charset="0"/>
              </a:rPr>
              <a:t> ilk eylemi içerisinde </a:t>
            </a:r>
            <a:r>
              <a:rPr lang="tr-TR" sz="1500" dirty="0" err="1">
                <a:latin typeface="Times New Roman" panose="02020603050405020304" pitchFamily="18" charset="0"/>
                <a:cs typeface="Times New Roman" panose="02020603050405020304" pitchFamily="18" charset="0"/>
              </a:rPr>
              <a:t>Heer</a:t>
            </a:r>
            <a:r>
              <a:rPr lang="tr-TR" sz="1500" dirty="0">
                <a:latin typeface="Times New Roman" panose="02020603050405020304" pitchFamily="18" charset="0"/>
                <a:cs typeface="Times New Roman" panose="02020603050405020304" pitchFamily="18" charset="0"/>
              </a:rPr>
              <a:t> ve </a:t>
            </a:r>
            <a:r>
              <a:rPr lang="tr-TR" sz="1500" dirty="0" err="1">
                <a:latin typeface="Times New Roman" panose="02020603050405020304" pitchFamily="18" charset="0"/>
                <a:cs typeface="Times New Roman" panose="02020603050405020304" pitchFamily="18" charset="0"/>
              </a:rPr>
              <a:t>Luftwaffe</a:t>
            </a:r>
            <a:r>
              <a:rPr lang="tr-TR" sz="1500" dirty="0">
                <a:latin typeface="Times New Roman" panose="02020603050405020304" pitchFamily="18" charset="0"/>
                <a:cs typeface="Times New Roman" panose="02020603050405020304" pitchFamily="18" charset="0"/>
              </a:rPr>
              <a:t> gönüllüleri bulunan bir birim olan çok yönlü </a:t>
            </a:r>
            <a:r>
              <a:rPr lang="tr-TR" sz="1500" dirty="0" err="1">
                <a:latin typeface="Times New Roman" panose="02020603050405020304" pitchFamily="18" charset="0"/>
                <a:cs typeface="Times New Roman" panose="02020603050405020304" pitchFamily="18" charset="0"/>
              </a:rPr>
              <a:t>Condor</a:t>
            </a:r>
            <a:r>
              <a:rPr lang="tr-TR" sz="1500" dirty="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Lejyonu’nun</a:t>
            </a:r>
            <a:r>
              <a:rPr lang="tr-TR" sz="1500" dirty="0">
                <a:latin typeface="Times New Roman" panose="02020603050405020304" pitchFamily="18" charset="0"/>
                <a:cs typeface="Times New Roman" panose="02020603050405020304" pitchFamily="18" charset="0"/>
              </a:rPr>
              <a:t> oluşturulmasıydı. Alman ordusunun operasyonları özellikle 26 Nisan 1937’de 200 ile 300 sivilin ölümüne sebep olan </a:t>
            </a:r>
            <a:r>
              <a:rPr lang="tr-TR" sz="1500" dirty="0" err="1">
                <a:latin typeface="Times New Roman" panose="02020603050405020304" pitchFamily="18" charset="0"/>
                <a:cs typeface="Times New Roman" panose="02020603050405020304" pitchFamily="18" charset="0"/>
              </a:rPr>
              <a:t>Guernica</a:t>
            </a:r>
            <a:r>
              <a:rPr lang="tr-TR" sz="1500" dirty="0">
                <a:latin typeface="Times New Roman" panose="02020603050405020304" pitchFamily="18" charset="0"/>
                <a:cs typeface="Times New Roman" panose="02020603050405020304" pitchFamily="18" charset="0"/>
              </a:rPr>
              <a:t> bombardımanı gibi olmak üzere yavaş yavaş grev olan bölgelere ilerledi. Alman orduları ayrıca bu bombardımanlarda yeni bombardıman uçakları olan </a:t>
            </a:r>
            <a:r>
              <a:rPr lang="tr-TR" sz="1500" dirty="0" err="1">
                <a:latin typeface="Times New Roman" panose="02020603050405020304" pitchFamily="18" charset="0"/>
                <a:cs typeface="Times New Roman" panose="02020603050405020304" pitchFamily="18" charset="0"/>
              </a:rPr>
              <a:t>Luftwaffe</a:t>
            </a:r>
            <a:r>
              <a:rPr lang="tr-TR" sz="1500" dirty="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Junkers</a:t>
            </a:r>
            <a:r>
              <a:rPr lang="tr-TR" sz="1500" dirty="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Ju</a:t>
            </a:r>
            <a:r>
              <a:rPr lang="tr-TR" sz="1500" dirty="0">
                <a:latin typeface="Times New Roman" panose="02020603050405020304" pitchFamily="18" charset="0"/>
                <a:cs typeface="Times New Roman" panose="02020603050405020304" pitchFamily="18" charset="0"/>
              </a:rPr>
              <a:t> 87 </a:t>
            </a:r>
            <a:r>
              <a:rPr lang="tr-TR" sz="1500" dirty="0" err="1">
                <a:latin typeface="Times New Roman" panose="02020603050405020304" pitchFamily="18" charset="0"/>
                <a:cs typeface="Times New Roman" panose="02020603050405020304" pitchFamily="18" charset="0"/>
              </a:rPr>
              <a:t>Stukas’ı</a:t>
            </a:r>
            <a:r>
              <a:rPr lang="tr-TR" sz="1500" dirty="0">
                <a:latin typeface="Times New Roman" panose="02020603050405020304" pitchFamily="18" charset="0"/>
                <a:cs typeface="Times New Roman" panose="02020603050405020304" pitchFamily="18" charset="0"/>
              </a:rPr>
              <a:t> deneme fırsatı buldular. Alman müdahalesi </a:t>
            </a:r>
            <a:r>
              <a:rPr lang="tr-TR" sz="1500" dirty="0" err="1">
                <a:latin typeface="Times New Roman" panose="02020603050405020304" pitchFamily="18" charset="0"/>
                <a:cs typeface="Times New Roman" panose="02020603050405020304" pitchFamily="18" charset="0"/>
              </a:rPr>
              <a:t>Ursula</a:t>
            </a:r>
            <a:r>
              <a:rPr lang="tr-TR" sz="1500" dirty="0">
                <a:latin typeface="Times New Roman" panose="02020603050405020304" pitchFamily="18" charset="0"/>
                <a:cs typeface="Times New Roman" panose="02020603050405020304" pitchFamily="18" charset="0"/>
              </a:rPr>
              <a:t> Operasyonu gibi </a:t>
            </a:r>
            <a:r>
              <a:rPr lang="tr-TR" sz="1500" dirty="0" err="1">
                <a:latin typeface="Times New Roman" panose="02020603050405020304" pitchFamily="18" charset="0"/>
                <a:cs typeface="Times New Roman" panose="02020603050405020304" pitchFamily="18" charset="0"/>
              </a:rPr>
              <a:t>Kriegsmarine’nin</a:t>
            </a:r>
            <a:r>
              <a:rPr lang="tr-TR" sz="1500" dirty="0">
                <a:latin typeface="Times New Roman" panose="02020603050405020304" pitchFamily="18" charset="0"/>
                <a:cs typeface="Times New Roman" panose="02020603050405020304" pitchFamily="18" charset="0"/>
              </a:rPr>
              <a:t> katıldığı teşebbüslerle daha da ilerledi. Savaşın devamlılığı Almanya’nın yararına olmaya devam ediyordu çünkü kendilerinin en çok önem verdiği yeni Panzer tümenlerinin kullanılışı ve taktik gelişimini sağlamaktaydı. Ayrıca Almanlar, İspanyol birliklerini de eğitiyorlardı. Savaşın sonunda Almanlar tarafından eğitilmiş yaklaşık 56.000 asker bulunmaktaydı. Hitler’in İspanya’daki politikası tamamen pragmatik ve kurnazcaydı. Talimatları açıktı, Alman bakış açısından </a:t>
            </a:r>
            <a:r>
              <a:rPr lang="tr-TR" sz="1500" dirty="0" err="1">
                <a:latin typeface="Times New Roman" panose="02020603050405020304" pitchFamily="18" charset="0"/>
                <a:cs typeface="Times New Roman" panose="02020603050405020304" pitchFamily="18" charset="0"/>
              </a:rPr>
              <a:t>Franco'nun</a:t>
            </a:r>
            <a:r>
              <a:rPr lang="tr-TR" sz="1500" dirty="0">
                <a:latin typeface="Times New Roman" panose="02020603050405020304" pitchFamily="18" charset="0"/>
                <a:cs typeface="Times New Roman" panose="02020603050405020304" pitchFamily="18" charset="0"/>
              </a:rPr>
              <a:t> yüzde yüz zafer kazanması arzu edilen bir şey değildi; aksine, savaşın devam etmesi ve Akdeniz'deki gerginliğin devam ettirilmesi ile gerekliydi. İspanyol İç Savaşına 16.000 Alman askeri katılmış ve birçok askeri ekipman üzerine deneyim kazanmışlardı yaklaşık 300 Alman askeri savaş esnasında yaşamını yitirmişti. Almanlar milliyetçi cepheye yaklaşık </a:t>
            </a:r>
            <a:r>
              <a:rPr lang="tr-TR" sz="1500" b="0" i="0" dirty="0">
                <a:effectLst/>
                <a:latin typeface="Arial" panose="020B0604020202020204" pitchFamily="34" charset="0"/>
              </a:rPr>
              <a:t>£</a:t>
            </a:r>
            <a:r>
              <a:rPr lang="tr-TR" sz="1500" b="0" i="0" dirty="0">
                <a:effectLst/>
                <a:latin typeface="Times New Roman" panose="02020603050405020304" pitchFamily="18" charset="0"/>
                <a:cs typeface="Times New Roman" panose="02020603050405020304" pitchFamily="18" charset="0"/>
              </a:rPr>
              <a:t>43,000,000 ($215,000,000) sterlinli</a:t>
            </a:r>
            <a:r>
              <a:rPr lang="tr-TR" sz="1500" dirty="0">
                <a:latin typeface="Times New Roman" panose="02020603050405020304" pitchFamily="18" charset="0"/>
                <a:cs typeface="Times New Roman" panose="02020603050405020304" pitchFamily="18" charset="0"/>
              </a:rPr>
              <a:t>k </a:t>
            </a:r>
            <a:r>
              <a:rPr lang="tr-TR" sz="1500" b="0" i="0" dirty="0">
                <a:effectLst/>
                <a:latin typeface="Times New Roman" panose="02020603050405020304" pitchFamily="18" charset="0"/>
                <a:cs typeface="Times New Roman" panose="02020603050405020304" pitchFamily="18" charset="0"/>
              </a:rPr>
              <a:t>ekonomik yardımında bulundular.</a:t>
            </a:r>
            <a:r>
              <a:rPr lang="tr-TR" sz="1500" dirty="0">
                <a:latin typeface="Times New Roman" panose="02020603050405020304" pitchFamily="18" charset="0"/>
                <a:cs typeface="Times New Roman" panose="02020603050405020304" pitchFamily="18" charset="0"/>
              </a:rPr>
              <a:t> (Alman yardımı hakkında detaylı teçhizat bilgisi bulunmamaktadır.)</a:t>
            </a:r>
          </a:p>
        </p:txBody>
      </p:sp>
    </p:spTree>
    <p:extLst>
      <p:ext uri="{BB962C8B-B14F-4D97-AF65-F5344CB8AC3E}">
        <p14:creationId xmlns:p14="http://schemas.microsoft.com/office/powerpoint/2010/main" val="168914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7EB5CBEF-300B-4258-84F9-1EA2D71C8E46}"/>
              </a:ext>
            </a:extLst>
          </p:cNvPr>
          <p:cNvSpPr>
            <a:spLocks noGrp="1"/>
          </p:cNvSpPr>
          <p:nvPr>
            <p:ph type="title"/>
          </p:nvPr>
        </p:nvSpPr>
        <p:spPr>
          <a:xfrm>
            <a:off x="919119" y="26315"/>
            <a:ext cx="10353762" cy="970450"/>
          </a:xfrm>
        </p:spPr>
        <p:txBody>
          <a:bodyPr/>
          <a:lstStyle/>
          <a:p>
            <a:r>
              <a:rPr lang="tr-TR" dirty="0"/>
              <a:t>Milliyetçi Cepheye Dış Destekler (Portekiz) </a:t>
            </a:r>
          </a:p>
        </p:txBody>
      </p:sp>
      <p:sp>
        <p:nvSpPr>
          <p:cNvPr id="5" name="Metin kutusu 4">
            <a:extLst>
              <a:ext uri="{FF2B5EF4-FFF2-40B4-BE49-F238E27FC236}">
                <a16:creationId xmlns:a16="http://schemas.microsoft.com/office/drawing/2014/main" id="{3409657C-7EA7-4759-BAC3-7197DB2564D4}"/>
              </a:ext>
            </a:extLst>
          </p:cNvPr>
          <p:cNvSpPr txBox="1"/>
          <p:nvPr/>
        </p:nvSpPr>
        <p:spPr>
          <a:xfrm>
            <a:off x="98738" y="920621"/>
            <a:ext cx="7860406" cy="2893100"/>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İç Savaşın patlak vermesinin ardından Portekiz Cumhurbaşkanı </a:t>
            </a:r>
            <a:r>
              <a:rPr lang="tr-TR" sz="1400" dirty="0" err="1">
                <a:latin typeface="Times New Roman" panose="02020603050405020304" pitchFamily="18" charset="0"/>
                <a:cs typeface="Times New Roman" panose="02020603050405020304" pitchFamily="18" charset="0"/>
              </a:rPr>
              <a:t>António</a:t>
            </a:r>
            <a:r>
              <a:rPr lang="tr-TR" sz="1400" dirty="0">
                <a:latin typeface="Times New Roman" panose="02020603050405020304" pitchFamily="18" charset="0"/>
                <a:cs typeface="Times New Roman" panose="02020603050405020304" pitchFamily="18" charset="0"/>
              </a:rPr>
              <a:t> de </a:t>
            </a:r>
            <a:r>
              <a:rPr lang="tr-TR" sz="1400" dirty="0" err="1">
                <a:latin typeface="Times New Roman" panose="02020603050405020304" pitchFamily="18" charset="0"/>
                <a:cs typeface="Times New Roman" panose="02020603050405020304" pitchFamily="18" charset="0"/>
              </a:rPr>
              <a:t>Oliveira</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Salazar</a:t>
            </a:r>
            <a:r>
              <a:rPr lang="tr-TR" sz="1400" dirty="0">
                <a:latin typeface="Times New Roman" panose="02020603050405020304" pitchFamily="18" charset="0"/>
                <a:cs typeface="Times New Roman" panose="02020603050405020304" pitchFamily="18" charset="0"/>
              </a:rPr>
              <a:t> resmi olarak tarafsız olduğunu belirtse </a:t>
            </a:r>
            <a:r>
              <a:rPr lang="tr-TR" sz="1400" dirty="0" err="1">
                <a:latin typeface="Times New Roman" panose="02020603050405020304" pitchFamily="18" charset="0"/>
                <a:cs typeface="Times New Roman" panose="02020603050405020304" pitchFamily="18" charset="0"/>
              </a:rPr>
              <a:t>degizliden</a:t>
            </a:r>
            <a:r>
              <a:rPr lang="tr-TR" sz="1400" dirty="0">
                <a:latin typeface="Times New Roman" panose="02020603050405020304" pitchFamily="18" charset="0"/>
                <a:cs typeface="Times New Roman" panose="02020603050405020304" pitchFamily="18" charset="0"/>
              </a:rPr>
              <a:t> gizliye Milliyetçi Cepheyi desteklemiştir. </a:t>
            </a:r>
            <a:r>
              <a:rPr lang="tr-TR" sz="1400" dirty="0" err="1">
                <a:latin typeface="Times New Roman" panose="02020603050405020304" pitchFamily="18" charset="0"/>
                <a:cs typeface="Times New Roman" panose="02020603050405020304" pitchFamily="18" charset="0"/>
              </a:rPr>
              <a:t>Salazar'ın</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Estado</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Novo’su</a:t>
            </a:r>
            <a:r>
              <a:rPr lang="tr-TR" sz="1400" dirty="0">
                <a:latin typeface="Times New Roman" panose="02020603050405020304" pitchFamily="18" charset="0"/>
                <a:cs typeface="Times New Roman" panose="02020603050405020304" pitchFamily="18" charset="0"/>
              </a:rPr>
              <a:t> (Yeni Devlet), Portekizli muhalifleri rejiminde tuttuğu için Cumhuriyet ile gergin ilişkiler sürdürdü. Bu yüzden Portekiz, Milliyetçilere mühimmat ve lojistik kaynaklar sağlamada kritik bir rol oynadı. </a:t>
            </a:r>
            <a:r>
              <a:rPr lang="tr-TR" sz="1400" dirty="0" err="1">
                <a:latin typeface="Times New Roman" panose="02020603050405020304" pitchFamily="18" charset="0"/>
                <a:cs typeface="Times New Roman" panose="02020603050405020304" pitchFamily="18" charset="0"/>
              </a:rPr>
              <a:t>Salazar</a:t>
            </a:r>
            <a:r>
              <a:rPr lang="tr-TR" sz="1400" dirty="0">
                <a:latin typeface="Times New Roman" panose="02020603050405020304" pitchFamily="18" charset="0"/>
                <a:cs typeface="Times New Roman" panose="02020603050405020304" pitchFamily="18" charset="0"/>
              </a:rPr>
              <a:t>, direkt bir askeri müdahale olarak 8.000-12.000 kişilik bir gönüllü kuvvet olan ‘’</a:t>
            </a:r>
            <a:r>
              <a:rPr lang="tr-TR" sz="1400" dirty="0" err="1">
                <a:latin typeface="Times New Roman" panose="02020603050405020304" pitchFamily="18" charset="0"/>
                <a:cs typeface="Times New Roman" panose="02020603050405020304" pitchFamily="18" charset="0"/>
              </a:rPr>
              <a:t>Viriatos</a:t>
            </a:r>
            <a:r>
              <a:rPr lang="tr-TR" sz="1400" dirty="0">
                <a:latin typeface="Times New Roman" panose="02020603050405020304" pitchFamily="18" charset="0"/>
                <a:cs typeface="Times New Roman" panose="02020603050405020304" pitchFamily="18" charset="0"/>
              </a:rPr>
              <a:t>’’ u yarı-resmi olarak onaylamıştı. Tüm savaş boyunca Portekiz, Milliyetçilere hayati bir lojistik organizasyon sağlamada ve </a:t>
            </a:r>
            <a:r>
              <a:rPr lang="tr-TR" sz="1400" dirty="0" err="1">
                <a:latin typeface="Times New Roman" panose="02020603050405020304" pitchFamily="18" charset="0"/>
                <a:cs typeface="Times New Roman" panose="02020603050405020304" pitchFamily="18" charset="0"/>
              </a:rPr>
              <a:t>Franco'ya</a:t>
            </a:r>
            <a:r>
              <a:rPr lang="tr-TR" sz="1400" dirty="0">
                <a:latin typeface="Times New Roman" panose="02020603050405020304" pitchFamily="18" charset="0"/>
                <a:cs typeface="Times New Roman" panose="02020603050405020304" pitchFamily="18" charset="0"/>
              </a:rPr>
              <a:t> ve müttefiklerine </a:t>
            </a:r>
            <a:r>
              <a:rPr lang="tr-TR" sz="1400" dirty="0" err="1">
                <a:latin typeface="Times New Roman" panose="02020603050405020304" pitchFamily="18" charset="0"/>
                <a:cs typeface="Times New Roman" panose="02020603050405020304" pitchFamily="18" charset="0"/>
              </a:rPr>
              <a:t>İber</a:t>
            </a:r>
            <a:r>
              <a:rPr lang="tr-TR" sz="1400" dirty="0">
                <a:latin typeface="Times New Roman" panose="02020603050405020304" pitchFamily="18" charset="0"/>
                <a:cs typeface="Times New Roman" panose="02020603050405020304" pitchFamily="18" charset="0"/>
              </a:rPr>
              <a:t> ülkelerinin sınırlarını aşan Milliyetçilere yönelik tedarik trafiğini hiçbir müdahalenin engelleyemeyeceğini temin etmede etkili oldu. Milliyetçiler Lizbon'dan "</a:t>
            </a:r>
            <a:r>
              <a:rPr lang="tr-TR" sz="1400" dirty="0" err="1">
                <a:latin typeface="Times New Roman" panose="02020603050405020304" pitchFamily="18" charset="0"/>
                <a:cs typeface="Times New Roman" panose="02020603050405020304" pitchFamily="18" charset="0"/>
              </a:rPr>
              <a:t>Kastilya</a:t>
            </a:r>
            <a:r>
              <a:rPr lang="tr-TR" sz="1400" dirty="0">
                <a:latin typeface="Times New Roman" panose="02020603050405020304" pitchFamily="18" charset="0"/>
                <a:cs typeface="Times New Roman" panose="02020603050405020304" pitchFamily="18" charset="0"/>
              </a:rPr>
              <a:t> Limanı" olarak bile bahsettiler. 1938'de, </a:t>
            </a:r>
            <a:r>
              <a:rPr lang="tr-TR" sz="1400" dirty="0" err="1">
                <a:latin typeface="Times New Roman" panose="02020603050405020304" pitchFamily="18" charset="0"/>
                <a:cs typeface="Times New Roman" panose="02020603050405020304" pitchFamily="18" charset="0"/>
              </a:rPr>
              <a:t>Franco'nun</a:t>
            </a:r>
            <a:r>
              <a:rPr lang="tr-TR" sz="1400" dirty="0">
                <a:latin typeface="Times New Roman" panose="02020603050405020304" pitchFamily="18" charset="0"/>
                <a:cs typeface="Times New Roman" panose="02020603050405020304" pitchFamily="18" charset="0"/>
              </a:rPr>
              <a:t> zaferi giderek kesinleşirken, Portekiz </a:t>
            </a:r>
            <a:r>
              <a:rPr lang="tr-TR" sz="1400" dirty="0" err="1">
                <a:latin typeface="Times New Roman" panose="02020603050405020304" pitchFamily="18" charset="0"/>
                <a:cs typeface="Times New Roman" panose="02020603050405020304" pitchFamily="18" charset="0"/>
              </a:rPr>
              <a:t>Franco</a:t>
            </a:r>
            <a:r>
              <a:rPr lang="tr-TR" sz="1400" dirty="0">
                <a:latin typeface="Times New Roman" panose="02020603050405020304" pitchFamily="18" charset="0"/>
                <a:cs typeface="Times New Roman" panose="02020603050405020304" pitchFamily="18" charset="0"/>
              </a:rPr>
              <a:t> rejimini tanıdı ve 1939'daki savaştan sonra bir dostluk ve saldırmazlık antlaşması olan </a:t>
            </a:r>
            <a:r>
              <a:rPr lang="tr-TR" sz="1400" dirty="0" err="1">
                <a:latin typeface="Times New Roman" panose="02020603050405020304" pitchFamily="18" charset="0"/>
                <a:cs typeface="Times New Roman" panose="02020603050405020304" pitchFamily="18" charset="0"/>
              </a:rPr>
              <a:t>İber</a:t>
            </a:r>
            <a:r>
              <a:rPr lang="tr-TR" sz="1400" dirty="0">
                <a:latin typeface="Times New Roman" panose="02020603050405020304" pitchFamily="18" charset="0"/>
                <a:cs typeface="Times New Roman" panose="02020603050405020304" pitchFamily="18" charset="0"/>
              </a:rPr>
              <a:t> Paktı'nı imzaladı. Portekiz, </a:t>
            </a:r>
            <a:r>
              <a:rPr lang="tr-TR" sz="1400" dirty="0" err="1">
                <a:latin typeface="Times New Roman" panose="02020603050405020304" pitchFamily="18" charset="0"/>
                <a:cs typeface="Times New Roman" panose="02020603050405020304" pitchFamily="18" charset="0"/>
              </a:rPr>
              <a:t>Franco'yu</a:t>
            </a:r>
            <a:r>
              <a:rPr lang="tr-TR" sz="1400" dirty="0">
                <a:latin typeface="Times New Roman" panose="02020603050405020304" pitchFamily="18" charset="0"/>
                <a:cs typeface="Times New Roman" panose="02020603050405020304" pitchFamily="18" charset="0"/>
              </a:rPr>
              <a:t> desteklemekte önemli bir diplomatik rol oynadı; İngiliz hükümetine, </a:t>
            </a:r>
            <a:r>
              <a:rPr lang="tr-TR" sz="1400" dirty="0" err="1">
                <a:latin typeface="Times New Roman" panose="02020603050405020304" pitchFamily="18" charset="0"/>
                <a:cs typeface="Times New Roman" panose="02020603050405020304" pitchFamily="18" charset="0"/>
              </a:rPr>
              <a:t>Franco'nun</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Mussolini'nin</a:t>
            </a:r>
            <a:r>
              <a:rPr lang="tr-TR" sz="1400" dirty="0">
                <a:latin typeface="Times New Roman" panose="02020603050405020304" pitchFamily="18" charset="0"/>
                <a:cs typeface="Times New Roman" panose="02020603050405020304" pitchFamily="18" charset="0"/>
              </a:rPr>
              <a:t> Faşist İtalya'sını veya Hitler'in Nazi Almanya'sını değil, </a:t>
            </a:r>
            <a:r>
              <a:rPr lang="tr-TR" sz="1400" dirty="0" err="1">
                <a:latin typeface="Times New Roman" panose="02020603050405020304" pitchFamily="18" charset="0"/>
                <a:cs typeface="Times New Roman" panose="02020603050405020304" pitchFamily="18" charset="0"/>
              </a:rPr>
              <a:t>Salazar'ın</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Estado</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Novo'sunu</a:t>
            </a:r>
            <a:r>
              <a:rPr lang="tr-TR" sz="1400" dirty="0">
                <a:latin typeface="Times New Roman" panose="02020603050405020304" pitchFamily="18" charset="0"/>
                <a:cs typeface="Times New Roman" panose="02020603050405020304" pitchFamily="18" charset="0"/>
              </a:rPr>
              <a:t> kopyalamaya çalıştığı konusunda ısrar etti.</a:t>
            </a:r>
          </a:p>
        </p:txBody>
      </p:sp>
      <p:pic>
        <p:nvPicPr>
          <p:cNvPr id="7170" name="Picture 2" descr="Hail Spain, Hail Italy, Hail Germany, Hail Portugal&amp;quot; Spanish Civil War  Nationalist Propaganda (exact year unknown): PropagandaPosters">
            <a:extLst>
              <a:ext uri="{FF2B5EF4-FFF2-40B4-BE49-F238E27FC236}">
                <a16:creationId xmlns:a16="http://schemas.microsoft.com/office/drawing/2014/main" id="{4834CEB8-FF73-48EA-BED5-3752160F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476" y="3962582"/>
            <a:ext cx="60960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witter पर Propagandopolis: &amp;quot;🇵🇹 Portuguese postcard published ca. 1937-39  showing a soldier standing over the wreckage of tanks, reaching up to an  angel draped in the Portuguese flag and holding an olive">
            <a:extLst>
              <a:ext uri="{FF2B5EF4-FFF2-40B4-BE49-F238E27FC236}">
                <a16:creationId xmlns:a16="http://schemas.microsoft.com/office/drawing/2014/main" id="{EFC52AE3-1C77-4FDD-B332-30C668BBD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448" y="859298"/>
            <a:ext cx="3953814" cy="620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3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69DEB8A-5FA1-42ED-B017-8766346CFACD}"/>
              </a:ext>
            </a:extLst>
          </p:cNvPr>
          <p:cNvSpPr>
            <a:spLocks noGrp="1"/>
          </p:cNvSpPr>
          <p:nvPr>
            <p:ph type="title"/>
          </p:nvPr>
        </p:nvSpPr>
        <p:spPr>
          <a:xfrm>
            <a:off x="919119" y="133082"/>
            <a:ext cx="10353762" cy="970450"/>
          </a:xfrm>
        </p:spPr>
        <p:txBody>
          <a:bodyPr/>
          <a:lstStyle/>
          <a:p>
            <a:r>
              <a:rPr lang="tr-TR" dirty="0"/>
              <a:t>Halk Cephesi (Popular Front)</a:t>
            </a:r>
          </a:p>
        </p:txBody>
      </p:sp>
      <p:pic>
        <p:nvPicPr>
          <p:cNvPr id="3076" name="Picture 4">
            <a:extLst>
              <a:ext uri="{FF2B5EF4-FFF2-40B4-BE49-F238E27FC236}">
                <a16:creationId xmlns:a16="http://schemas.microsoft.com/office/drawing/2014/main" id="{60E87F1E-3FA8-4C8F-8F27-90B26D243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0874" y="949269"/>
            <a:ext cx="4355971" cy="590873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4C53CFB3-B55C-4B59-A68B-1E308194E725}"/>
              </a:ext>
            </a:extLst>
          </p:cNvPr>
          <p:cNvSpPr txBox="1"/>
          <p:nvPr/>
        </p:nvSpPr>
        <p:spPr>
          <a:xfrm>
            <a:off x="206062" y="1262130"/>
            <a:ext cx="3240283" cy="5016758"/>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Bir diğer taraf olan halk cephesi ise içinde bulundurduğu taraflar bakımından daha fazlaydı bu da nitekim ilerde parçalanmalarına sebebiyet verecekti. Savaşın başlangıcında halkçı cephe içinde anarşistler, komünistler, sosyalistler, sendikalistler, sosyal demokratlar, liberaller bulunmaktaydı. Bu çok taraflılıkları sayesinde savaşın başlangıcında birçok Marksist ve demokrat görüşlü dünya devletlerinden politik destek almış olmayı </a:t>
            </a:r>
            <a:r>
              <a:rPr lang="tr-TR" sz="1600" dirty="0" err="1">
                <a:latin typeface="Times New Roman" panose="02020603050405020304" pitchFamily="18" charset="0"/>
                <a:cs typeface="Times New Roman" panose="02020603050405020304" pitchFamily="18" charset="0"/>
              </a:rPr>
              <a:t>başarsalarda</a:t>
            </a:r>
            <a:r>
              <a:rPr lang="tr-TR" sz="1600" dirty="0">
                <a:latin typeface="Times New Roman" panose="02020603050405020304" pitchFamily="18" charset="0"/>
                <a:cs typeface="Times New Roman" panose="02020603050405020304" pitchFamily="18" charset="0"/>
              </a:rPr>
              <a:t> onları tamamen destekleyen sadece Meksika ve Sovyetler olmuştu.  Buna rağmen savaşın başlangıcında iyi askeri başarılar elde eden halk cephesi savaş sonuna gelindiğinde kaybeden taraf olmuştur.</a:t>
            </a:r>
          </a:p>
        </p:txBody>
      </p:sp>
      <p:pic>
        <p:nvPicPr>
          <p:cNvPr id="3078" name="Picture 6">
            <a:extLst>
              <a:ext uri="{FF2B5EF4-FFF2-40B4-BE49-F238E27FC236}">
                <a16:creationId xmlns:a16="http://schemas.microsoft.com/office/drawing/2014/main" id="{803CC2DB-CE61-4E0A-89DD-C55CE8AC2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165" y="949268"/>
            <a:ext cx="4094888" cy="590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6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331192-8069-4EFE-89E7-A55C00B12227}"/>
              </a:ext>
            </a:extLst>
          </p:cNvPr>
          <p:cNvSpPr>
            <a:spLocks noGrp="1"/>
          </p:cNvSpPr>
          <p:nvPr>
            <p:ph type="title"/>
          </p:nvPr>
        </p:nvSpPr>
        <p:spPr>
          <a:xfrm>
            <a:off x="819665" y="192741"/>
            <a:ext cx="10353762" cy="970450"/>
          </a:xfrm>
        </p:spPr>
        <p:txBody>
          <a:bodyPr>
            <a:normAutofit fontScale="90000"/>
          </a:bodyPr>
          <a:lstStyle/>
          <a:p>
            <a:r>
              <a:rPr lang="tr-TR" dirty="0"/>
              <a:t>Halk Cephesine Dış Destekler (Sovyetler Birliği) </a:t>
            </a:r>
          </a:p>
        </p:txBody>
      </p:sp>
      <p:sp>
        <p:nvSpPr>
          <p:cNvPr id="4" name="Metin kutusu 3">
            <a:extLst>
              <a:ext uri="{FF2B5EF4-FFF2-40B4-BE49-F238E27FC236}">
                <a16:creationId xmlns:a16="http://schemas.microsoft.com/office/drawing/2014/main" id="{CDF4F3B7-F908-4205-8BEA-C2BABD79140A}"/>
              </a:ext>
            </a:extLst>
          </p:cNvPr>
          <p:cNvSpPr txBox="1"/>
          <p:nvPr/>
        </p:nvSpPr>
        <p:spPr>
          <a:xfrm>
            <a:off x="94129" y="1013907"/>
            <a:ext cx="7960659" cy="5755422"/>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Genel Sekreter Joseph Stalin Tarafsızlık Anlaşması'nı imzalamış olmasına rağmen, Sovyetler Birliği Cumhuriyet güçlerine maddi yardım sağlayarak Milletler Cemiyeti ambargosuna karşı çıktı ve onların tek büyük silah kaynağı haline geldi. Hitler ve </a:t>
            </a:r>
            <a:r>
              <a:rPr lang="tr-TR" sz="1600" dirty="0" err="1">
                <a:latin typeface="Times New Roman" panose="02020603050405020304" pitchFamily="18" charset="0"/>
                <a:cs typeface="Times New Roman" panose="02020603050405020304" pitchFamily="18" charset="0"/>
              </a:rPr>
              <a:t>Mussolini'nin</a:t>
            </a:r>
            <a:r>
              <a:rPr lang="tr-TR" sz="1600" dirty="0">
                <a:latin typeface="Times New Roman" panose="02020603050405020304" pitchFamily="18" charset="0"/>
                <a:cs typeface="Times New Roman" panose="02020603050405020304" pitchFamily="18" charset="0"/>
              </a:rPr>
              <a:t> aksine, Stalin bunu gizlice yapmaya çalıştı. Savaşın başlaması ardından birçok sivil ve askeri yardımlara başlayan Sovyet Rusya’sı Stalin’in emriyle Sovyetler Birliği ordusunun X Operasyonu adı verilen silah sevkiyat operasyonunun başına geçmesi için X. Bölümünü oluşturdu. Stalin'in Cumhuriyetçilere yardım etme konusundaki ilgisine rağmen, silahların kalitesi tutarsızdı. Sağlanan birçok tüfek ve sahra silahı eski, modası geçmiş veya sınırlı kullanımdaydı (bazıları 1860'lara kadar uzanıyordu), ancak T-26 ve BT-5 tankları modern ve savaşta etkiliydi. Sovyetler Birliği, mevcut hizmette olan uçakları kendi kuvvetleriyle tedarik etti, ancak Almanya'nın Milliyetçilere sağladığı uçaklar savaşın sonunda üstünlüğünü kanıtladı. Cumhuriyetçi Cephe tarafındaki her askeri birliğin İspanyol komutanına, Moskova'yı temsil eden eşit rütbeli bir "Komiser </a:t>
            </a:r>
            <a:r>
              <a:rPr lang="tr-TR" sz="1600" dirty="0" err="1">
                <a:latin typeface="Times New Roman" panose="02020603050405020304" pitchFamily="18" charset="0"/>
                <a:cs typeface="Times New Roman" panose="02020603050405020304" pitchFamily="18" charset="0"/>
              </a:rPr>
              <a:t>Politico</a:t>
            </a:r>
            <a:r>
              <a:rPr lang="tr-TR" sz="1600" dirty="0">
                <a:latin typeface="Times New Roman" panose="02020603050405020304" pitchFamily="18" charset="0"/>
                <a:cs typeface="Times New Roman" panose="02020603050405020304" pitchFamily="18" charset="0"/>
              </a:rPr>
              <a:t>" katıldı. Ayrıca Sovyetler Birliği, dünyanın dört bir yanındaki Komünist partileri Uluslararası Birlikleri örgütlemeye ve silah altına almaya yönlendirdi. Cumhuriyet, altın rezervini Sovyetler Birliği'ne silah ve erzak ödemesi için gönderdi. Rezerv, 1939 fiyatlarında 500.000.000 $ değerindeydi. 1956'da Sovyetler Birliği, İspanya'nın hala 50.000.000 $ borcu olduğunu açıkladı. Sovyet ve </a:t>
            </a:r>
            <a:r>
              <a:rPr lang="tr-TR" sz="1600" dirty="0" err="1">
                <a:latin typeface="Times New Roman" panose="02020603050405020304" pitchFamily="18" charset="0"/>
                <a:cs typeface="Times New Roman" panose="02020603050405020304" pitchFamily="18" charset="0"/>
              </a:rPr>
              <a:t>Komintern</a:t>
            </a:r>
            <a:r>
              <a:rPr lang="tr-TR" sz="1600" dirty="0">
                <a:latin typeface="Times New Roman" panose="02020603050405020304" pitchFamily="18" charset="0"/>
                <a:cs typeface="Times New Roman" panose="02020603050405020304" pitchFamily="18" charset="0"/>
              </a:rPr>
              <a:t> yardımının diğer tahminleri, 1939 değerleriyle toplam 81.000.000 £ (405.000.000 $) idi. </a:t>
            </a: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Alman askeri ataşesi, Sovyet ve </a:t>
            </a:r>
            <a:r>
              <a:rPr lang="tr-TR" sz="1600" dirty="0" err="1">
                <a:latin typeface="Times New Roman" panose="02020603050405020304" pitchFamily="18" charset="0"/>
                <a:cs typeface="Times New Roman" panose="02020603050405020304" pitchFamily="18" charset="0"/>
              </a:rPr>
              <a:t>Komintern</a:t>
            </a:r>
            <a:r>
              <a:rPr lang="tr-TR" sz="1600" dirty="0">
                <a:latin typeface="Times New Roman" panose="02020603050405020304" pitchFamily="18" charset="0"/>
                <a:cs typeface="Times New Roman" panose="02020603050405020304" pitchFamily="18" charset="0"/>
              </a:rPr>
              <a:t> yardımının şu şekilde olduğunu tahmin ediyordu: 242 uçak,703 adet topçu, 731 tank, 1.386 kamyon, 300 zırhlı araç 15.000 ağır makineli tüfek, 500.000 tüfek, 30.000 hafif makineli tüfek, 4.000.000 top mermisi, 1.000.000.000 makineli tüfek kartuşu, 69.000 tondan fazla savaş malzemesi ve 29.000 tondan fazla mühimmat. </a:t>
            </a:r>
          </a:p>
        </p:txBody>
      </p:sp>
      <p:pic>
        <p:nvPicPr>
          <p:cNvPr id="8194" name="Picture 2" descr="1937 Spanish Civil War, Republican &amp;amp; Communist propaganda poster &amp;#39;1 Ganar  la Guerra &amp;#39;First Task is to win the War&amp;#39; Stock Photo - Alamy">
            <a:extLst>
              <a:ext uri="{FF2B5EF4-FFF2-40B4-BE49-F238E27FC236}">
                <a16:creationId xmlns:a16="http://schemas.microsoft.com/office/drawing/2014/main" id="{B11733C6-4679-4F8C-9C33-356C4A35C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758" y="885118"/>
            <a:ext cx="4100242" cy="633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3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331192-8069-4EFE-89E7-A55C00B12227}"/>
              </a:ext>
            </a:extLst>
          </p:cNvPr>
          <p:cNvSpPr>
            <a:spLocks noGrp="1"/>
          </p:cNvSpPr>
          <p:nvPr>
            <p:ph type="title"/>
          </p:nvPr>
        </p:nvSpPr>
        <p:spPr>
          <a:xfrm>
            <a:off x="579549" y="192741"/>
            <a:ext cx="10593878" cy="970450"/>
          </a:xfrm>
        </p:spPr>
        <p:txBody>
          <a:bodyPr>
            <a:normAutofit fontScale="90000"/>
          </a:bodyPr>
          <a:lstStyle/>
          <a:p>
            <a:r>
              <a:rPr lang="tr-TR" dirty="0"/>
              <a:t>Halk Cephesine Dış Destekler (Uluslararası Birlikler) </a:t>
            </a:r>
          </a:p>
        </p:txBody>
      </p:sp>
      <p:sp>
        <p:nvSpPr>
          <p:cNvPr id="4" name="Metin kutusu 3">
            <a:extLst>
              <a:ext uri="{FF2B5EF4-FFF2-40B4-BE49-F238E27FC236}">
                <a16:creationId xmlns:a16="http://schemas.microsoft.com/office/drawing/2014/main" id="{CDF4F3B7-F908-4205-8BEA-C2BABD79140A}"/>
              </a:ext>
            </a:extLst>
          </p:cNvPr>
          <p:cNvSpPr txBox="1"/>
          <p:nvPr/>
        </p:nvSpPr>
        <p:spPr>
          <a:xfrm>
            <a:off x="94129" y="1013907"/>
            <a:ext cx="7960659" cy="5016758"/>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Halk Cephesinin içerdiği çok yönlü yapıdan dolayı dünya çapında birçok örgüt, yazar, sanatçı vs. tarafından destek almaktaydı. Bunların örneklerinden biri de George </a:t>
            </a:r>
            <a:r>
              <a:rPr lang="tr-TR" sz="1600" dirty="0" err="1">
                <a:latin typeface="Times New Roman" panose="02020603050405020304" pitchFamily="18" charset="0"/>
                <a:cs typeface="Times New Roman" panose="02020603050405020304" pitchFamily="18" charset="0"/>
              </a:rPr>
              <a:t>Orwell</a:t>
            </a:r>
            <a:r>
              <a:rPr lang="tr-TR" sz="1600" dirty="0">
                <a:latin typeface="Times New Roman" panose="02020603050405020304" pitchFamily="18" charset="0"/>
                <a:cs typeface="Times New Roman" panose="02020603050405020304" pitchFamily="18" charset="0"/>
              </a:rPr>
              <a:t> olmuştur. </a:t>
            </a:r>
            <a:r>
              <a:rPr lang="en-US" sz="1600" b="0" i="0" dirty="0">
                <a:effectLst/>
                <a:latin typeface="Times New Roman" panose="02020603050405020304" pitchFamily="18" charset="0"/>
                <a:cs typeface="Times New Roman" panose="02020603050405020304" pitchFamily="18" charset="0"/>
              </a:rPr>
              <a:t>26 </a:t>
            </a:r>
            <a:r>
              <a:rPr lang="en-US" sz="1600" b="0" i="0" dirty="0" err="1">
                <a:effectLst/>
                <a:latin typeface="Times New Roman" panose="02020603050405020304" pitchFamily="18" charset="0"/>
                <a:cs typeface="Times New Roman" panose="02020603050405020304" pitchFamily="18" charset="0"/>
              </a:rPr>
              <a:t>Temmuz'da</a:t>
            </a:r>
            <a:r>
              <a:rPr lang="en-US" sz="1600" b="0" i="0" dirty="0">
                <a:effectLst/>
                <a:latin typeface="Times New Roman" panose="02020603050405020304" pitchFamily="18" charset="0"/>
                <a:cs typeface="Times New Roman" panose="02020603050405020304" pitchFamily="18" charset="0"/>
              </a:rPr>
              <a:t>, </a:t>
            </a:r>
            <a:r>
              <a:rPr lang="tr-TR" sz="1600" b="0" i="0" dirty="0">
                <a:effectLst/>
                <a:latin typeface="Times New Roman" panose="02020603050405020304" pitchFamily="18" charset="0"/>
                <a:cs typeface="Times New Roman" panose="02020603050405020304" pitchFamily="18" charset="0"/>
              </a:rPr>
              <a:t>iç savaşın </a:t>
            </a:r>
            <a:r>
              <a:rPr lang="en-US" sz="1600" b="0" i="0" dirty="0" err="1">
                <a:effectLst/>
                <a:latin typeface="Times New Roman" panose="02020603050405020304" pitchFamily="18" charset="0"/>
                <a:cs typeface="Times New Roman" panose="02020603050405020304" pitchFamily="18" charset="0"/>
              </a:rPr>
              <a:t>başlamasından</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sadece</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sekiz</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gün</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sonra</a:t>
            </a:r>
            <a:r>
              <a:rPr lang="en-US" sz="1600" b="0" i="0" dirty="0">
                <a:effectLst/>
                <a:latin typeface="Times New Roman" panose="02020603050405020304" pitchFamily="18" charset="0"/>
                <a:cs typeface="Times New Roman" panose="02020603050405020304" pitchFamily="18" charset="0"/>
              </a:rPr>
              <a:t>, Cumhuriyet </a:t>
            </a:r>
            <a:r>
              <a:rPr lang="en-US" sz="1600" b="0" i="0" dirty="0" err="1">
                <a:effectLst/>
                <a:latin typeface="Times New Roman" panose="02020603050405020304" pitchFamily="18" charset="0"/>
                <a:cs typeface="Times New Roman" panose="02020603050405020304" pitchFamily="18" charset="0"/>
              </a:rPr>
              <a:t>Hükümetine</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yardım</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planlarını</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düzenlemek</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için</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Prag'da</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uluslararası</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bir</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komünist</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konferans</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düzenlendi</a:t>
            </a:r>
            <a:r>
              <a:rPr lang="en-US" sz="1600" b="0" i="0" dirty="0">
                <a:effectLst/>
                <a:latin typeface="Times New Roman" panose="02020603050405020304" pitchFamily="18" charset="0"/>
                <a:cs typeface="Times New Roman" panose="02020603050405020304" pitchFamily="18" charset="0"/>
              </a:rPr>
              <a:t>. 5.000 </a:t>
            </a:r>
            <a:r>
              <a:rPr lang="en-US" sz="1600" b="0" i="0" dirty="0" err="1">
                <a:effectLst/>
                <a:latin typeface="Times New Roman" panose="02020603050405020304" pitchFamily="18" charset="0"/>
                <a:cs typeface="Times New Roman" panose="02020603050405020304" pitchFamily="18" charset="0"/>
              </a:rPr>
              <a:t>kişilik</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uluslararası</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bir</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tugay</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ve</a:t>
            </a:r>
            <a:r>
              <a:rPr lang="en-US" sz="1600" b="0" i="0" dirty="0">
                <a:effectLst/>
                <a:latin typeface="Times New Roman" panose="02020603050405020304" pitchFamily="18" charset="0"/>
                <a:cs typeface="Times New Roman" panose="02020603050405020304" pitchFamily="18" charset="0"/>
              </a:rPr>
              <a:t> 1 </a:t>
            </a:r>
            <a:r>
              <a:rPr lang="en-US" sz="1600" b="0" i="0" dirty="0" err="1">
                <a:effectLst/>
                <a:latin typeface="Times New Roman" panose="02020603050405020304" pitchFamily="18" charset="0"/>
                <a:cs typeface="Times New Roman" panose="02020603050405020304" pitchFamily="18" charset="0"/>
              </a:rPr>
              <a:t>milyar</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franklık</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bir</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fon</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toplamaya</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karar</a:t>
            </a:r>
            <a:r>
              <a:rPr lang="en-US" sz="1600" b="0" i="0" dirty="0">
                <a:effectLst/>
                <a:latin typeface="Times New Roman" panose="02020603050405020304" pitchFamily="18" charset="0"/>
                <a:cs typeface="Times New Roman" panose="02020603050405020304" pitchFamily="18" charset="0"/>
              </a:rPr>
              <a:t> </a:t>
            </a:r>
            <a:r>
              <a:rPr lang="en-US" sz="1600" b="0" i="0" dirty="0" err="1">
                <a:effectLst/>
                <a:latin typeface="Times New Roman" panose="02020603050405020304" pitchFamily="18" charset="0"/>
                <a:cs typeface="Times New Roman" panose="02020603050405020304" pitchFamily="18" charset="0"/>
              </a:rPr>
              <a:t>verdi</a:t>
            </a:r>
            <a:r>
              <a:rPr lang="en-US" sz="1600" b="0" i="0" dirty="0">
                <a:effectLst/>
                <a:latin typeface="Times New Roman" panose="02020603050405020304" pitchFamily="18" charset="0"/>
                <a:cs typeface="Times New Roman" panose="02020603050405020304" pitchFamily="18" charset="0"/>
              </a:rPr>
              <a:t>.</a:t>
            </a:r>
            <a:r>
              <a:rPr lang="tr-TR" sz="1600" b="0" i="0" dirty="0">
                <a:effectLst/>
                <a:latin typeface="Times New Roman" panose="02020603050405020304" pitchFamily="18" charset="0"/>
                <a:cs typeface="Times New Roman" panose="02020603050405020304" pitchFamily="18" charset="0"/>
              </a:rPr>
              <a:t> Aynı zamanda, dünya çapındaki komünist partiler, Halk Cephesini desteklemek için hızla geniş çaplı bir propaganda kampanyası başlattı. Komünist Enternasyonal, İspanya'ya lideri </a:t>
            </a:r>
            <a:r>
              <a:rPr lang="tr-TR" sz="1600" b="0" i="0" dirty="0" err="1">
                <a:effectLst/>
                <a:latin typeface="Times New Roman" panose="02020603050405020304" pitchFamily="18" charset="0"/>
                <a:cs typeface="Times New Roman" panose="02020603050405020304" pitchFamily="18" charset="0"/>
              </a:rPr>
              <a:t>Georgi</a:t>
            </a:r>
            <a:r>
              <a:rPr lang="tr-TR" sz="1600" b="0" i="0" dirty="0">
                <a:effectLst/>
                <a:latin typeface="Times New Roman" panose="02020603050405020304" pitchFamily="18" charset="0"/>
                <a:cs typeface="Times New Roman" panose="02020603050405020304" pitchFamily="18" charset="0"/>
              </a:rPr>
              <a:t> </a:t>
            </a:r>
            <a:r>
              <a:rPr lang="tr-TR" sz="1600" b="0" i="0" dirty="0" err="1">
                <a:effectLst/>
                <a:latin typeface="Times New Roman" panose="02020603050405020304" pitchFamily="18" charset="0"/>
                <a:cs typeface="Times New Roman" panose="02020603050405020304" pitchFamily="18" charset="0"/>
              </a:rPr>
              <a:t>Dimitrov'u</a:t>
            </a:r>
            <a:r>
              <a:rPr lang="tr-TR" sz="1600" b="0" i="0" dirty="0">
                <a:effectLst/>
                <a:latin typeface="Times New Roman" panose="02020603050405020304" pitchFamily="18" charset="0"/>
                <a:cs typeface="Times New Roman" panose="02020603050405020304" pitchFamily="18" charset="0"/>
              </a:rPr>
              <a:t> ve İtalya Komünist Partisi başkanı </a:t>
            </a:r>
            <a:r>
              <a:rPr lang="tr-TR" sz="1600" b="0" i="0" dirty="0" err="1">
                <a:effectLst/>
                <a:latin typeface="Times New Roman" panose="02020603050405020304" pitchFamily="18" charset="0"/>
                <a:cs typeface="Times New Roman" panose="02020603050405020304" pitchFamily="18" charset="0"/>
              </a:rPr>
              <a:t>Palmiro</a:t>
            </a:r>
            <a:r>
              <a:rPr lang="tr-TR" sz="1600" b="0" i="0" dirty="0">
                <a:effectLst/>
                <a:latin typeface="Times New Roman" panose="02020603050405020304" pitchFamily="18" charset="0"/>
                <a:cs typeface="Times New Roman" panose="02020603050405020304" pitchFamily="18" charset="0"/>
              </a:rPr>
              <a:t> </a:t>
            </a:r>
            <a:r>
              <a:rPr lang="tr-TR" sz="1600" b="0" i="0" dirty="0" err="1">
                <a:effectLst/>
                <a:latin typeface="Times New Roman" panose="02020603050405020304" pitchFamily="18" charset="0"/>
                <a:cs typeface="Times New Roman" panose="02020603050405020304" pitchFamily="18" charset="0"/>
              </a:rPr>
              <a:t>Togliatti'yi</a:t>
            </a:r>
            <a:r>
              <a:rPr lang="tr-TR" sz="1600" b="0" i="0" dirty="0">
                <a:effectLst/>
                <a:latin typeface="Times New Roman" panose="02020603050405020304" pitchFamily="18" charset="0"/>
                <a:cs typeface="Times New Roman" panose="02020603050405020304" pitchFamily="18" charset="0"/>
              </a:rPr>
              <a:t> göndererek faaliyetlerini derhal güçlendirdi. Ağustos ayından itibaren Rusya'dan yardım gönderilmeye başlandı, günde bir gemi mühimmat, tüfek, makineli tüfek, el bombası, top ve kamyonlarla İspanya'nın Akdeniz limanlarına ulaştı. Kargo ile birlikte Sovyet ajanları, teknisyenleri, eğitmenleri ve propagandacıları geldi. Komünist Enternasyonal, girişimin komünist karakterini gizlemek veya en aza indirmek ve bunu ilerici demokrasi adına bir kampanya olarak göstermek için Uluslararası Birlikleri büyük bir özenle örgütlemeye başladı. İtalya'daki </a:t>
            </a:r>
            <a:r>
              <a:rPr lang="tr-TR" sz="1600" b="0" i="0" dirty="0" err="1">
                <a:effectLst/>
                <a:latin typeface="Times New Roman" panose="02020603050405020304" pitchFamily="18" charset="0"/>
                <a:cs typeface="Times New Roman" panose="02020603050405020304" pitchFamily="18" charset="0"/>
              </a:rPr>
              <a:t>Garibaldi</a:t>
            </a:r>
            <a:r>
              <a:rPr lang="tr-TR" sz="1600" b="0" i="0" dirty="0">
                <a:effectLst/>
                <a:latin typeface="Times New Roman" panose="02020603050405020304" pitchFamily="18" charset="0"/>
                <a:cs typeface="Times New Roman" panose="02020603050405020304" pitchFamily="18" charset="0"/>
              </a:rPr>
              <a:t> Taburu veya Amerika Birleşik Devletleri'ndeki Abraham Lincoln Taburu gibi çekici isimler kasıtlı olarak seçildi. Yaklaşık 40.000 askerden oluşan </a:t>
            </a:r>
            <a:r>
              <a:rPr lang="tr-TR" sz="1600" b="0" i="0" dirty="0" err="1">
                <a:effectLst/>
                <a:latin typeface="Times New Roman" panose="02020603050405020304" pitchFamily="18" charset="0"/>
                <a:cs typeface="Times New Roman" panose="02020603050405020304" pitchFamily="18" charset="0"/>
              </a:rPr>
              <a:t>Uluslarıarası</a:t>
            </a:r>
            <a:r>
              <a:rPr lang="tr-TR" sz="1600" b="0" i="0" dirty="0">
                <a:effectLst/>
                <a:latin typeface="Times New Roman" panose="02020603050405020304" pitchFamily="18" charset="0"/>
                <a:cs typeface="Times New Roman" panose="02020603050405020304" pitchFamily="18" charset="0"/>
              </a:rPr>
              <a:t> Birlikler 53 milleti temsil ettiklerini iddia ediyorlardı. Fransa’dan 10.000, Nazi </a:t>
            </a:r>
            <a:r>
              <a:rPr lang="tr-TR" sz="1600" b="0" i="0" dirty="0" err="1">
                <a:effectLst/>
                <a:latin typeface="Times New Roman" panose="02020603050405020304" pitchFamily="18" charset="0"/>
                <a:cs typeface="Times New Roman" panose="02020603050405020304" pitchFamily="18" charset="0"/>
              </a:rPr>
              <a:t>Almanyası</a:t>
            </a:r>
            <a:r>
              <a:rPr lang="tr-TR" sz="1600" b="0" i="0" dirty="0">
                <a:effectLst/>
                <a:latin typeface="Times New Roman" panose="02020603050405020304" pitchFamily="18" charset="0"/>
                <a:cs typeface="Times New Roman" panose="02020603050405020304" pitchFamily="18" charset="0"/>
              </a:rPr>
              <a:t> ve Avusturya’dan 5.000 ve İtalya’dan 3.350 önemli sayıda gönüllü geldi. Her biri 1000'den fazla gönüllü de Sovyetler Birliği, Amerika Birleşik Devletleri, Birleşik Krallık, Romanya, Polonya, Yugoslavya, Çekoslovakya, Macaristan ve Kanada'dan geldi.</a:t>
            </a:r>
            <a:endParaRPr lang="tr-TR" sz="1600" dirty="0">
              <a:latin typeface="Times New Roman" panose="02020603050405020304" pitchFamily="18" charset="0"/>
              <a:cs typeface="Times New Roman" panose="02020603050405020304" pitchFamily="18" charset="0"/>
            </a:endParaRPr>
          </a:p>
        </p:txBody>
      </p:sp>
      <p:pic>
        <p:nvPicPr>
          <p:cNvPr id="9218" name="Picture 2" descr="International Brigades | military force | Britannica">
            <a:extLst>
              <a:ext uri="{FF2B5EF4-FFF2-40B4-BE49-F238E27FC236}">
                <a16:creationId xmlns:a16="http://schemas.microsoft.com/office/drawing/2014/main" id="{D484F05A-505E-4B64-A3DC-538CFDE8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788" y="1013907"/>
            <a:ext cx="4043083" cy="573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80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TM04033929[[fn=Tablet]]</Template>
  <TotalTime>397</TotalTime>
  <Words>2085</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Calisto MT</vt:lpstr>
      <vt:lpstr>Times New Roman</vt:lpstr>
      <vt:lpstr>Trebuchet MS</vt:lpstr>
      <vt:lpstr>Wingdings 2</vt:lpstr>
      <vt:lpstr>Kurşun Rengi</vt:lpstr>
      <vt:lpstr>İspanyol İç Savaşında Yabancı Devletler Yaman Evkaya</vt:lpstr>
      <vt:lpstr>Savaşın Körüklenmesi</vt:lpstr>
      <vt:lpstr>Milliyetçi Cephe (Nationalist Front) </vt:lpstr>
      <vt:lpstr>Milliyetçi Cepheye Dış Destekler (İtalya) </vt:lpstr>
      <vt:lpstr>Milliyetçi Cepheye Dış Destekler (Almanya) </vt:lpstr>
      <vt:lpstr>Milliyetçi Cepheye Dış Destekler (Portekiz) </vt:lpstr>
      <vt:lpstr>Halk Cephesi (Popular Front)</vt:lpstr>
      <vt:lpstr>Halk Cephesine Dış Destekler (Sovyetler Birliği) </vt:lpstr>
      <vt:lpstr>Halk Cephesine Dış Destekler (Uluslararası Birlikler) </vt:lpstr>
      <vt:lpstr>Halk Cephesine Dış Destekler (Polonya-Yunanistan-Meksika-Fransa) </vt:lpstr>
      <vt:lpstr>PowerPoint Presentation</vt:lpstr>
      <vt:lpstr>PowerPoint Presentation</vt:lpstr>
      <vt:lpstr>Mutlak Falanjist Zaferi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İspanyol İç Savaşında Yabancı Devletler</dc:title>
  <dc:creator>Yaman Evkaya</dc:creator>
  <cp:lastModifiedBy>Nihat Berker</cp:lastModifiedBy>
  <cp:revision>2</cp:revision>
  <dcterms:created xsi:type="dcterms:W3CDTF">2021-10-17T18:31:19Z</dcterms:created>
  <dcterms:modified xsi:type="dcterms:W3CDTF">2021-10-22T08:56:43Z</dcterms:modified>
</cp:coreProperties>
</file>