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omments/comment1.xml" ContentType="application/vnd.openxmlformats-officedocument.presentationml.comments+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6"/>
  </p:notesMasterIdLst>
  <p:sldIdLst>
    <p:sldId id="327" r:id="rId2"/>
    <p:sldId id="328" r:id="rId3"/>
    <p:sldId id="338" r:id="rId4"/>
    <p:sldId id="339" r:id="rId5"/>
    <p:sldId id="340" r:id="rId6"/>
    <p:sldId id="336" r:id="rId7"/>
    <p:sldId id="329" r:id="rId8"/>
    <p:sldId id="330" r:id="rId9"/>
    <p:sldId id="335" r:id="rId10"/>
    <p:sldId id="332" r:id="rId11"/>
    <p:sldId id="331" r:id="rId12"/>
    <p:sldId id="334" r:id="rId13"/>
    <p:sldId id="337" r:id="rId14"/>
    <p:sldId id="333" r:id="rId15"/>
  </p:sldIdLst>
  <p:sldSz cx="9144000" cy="6858000" type="screen4x3"/>
  <p:notesSz cx="7102475" cy="938847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Başlıksız Bölüm" id="{B4CC30BE-8CAB-478D-81B7-ADB578128D54}">
          <p14:sldIdLst>
            <p14:sldId id="327"/>
            <p14:sldId id="328"/>
            <p14:sldId id="338"/>
            <p14:sldId id="339"/>
            <p14:sldId id="340"/>
            <p14:sldId id="336"/>
            <p14:sldId id="329"/>
            <p14:sldId id="330"/>
            <p14:sldId id="335"/>
            <p14:sldId id="332"/>
            <p14:sldId id="331"/>
            <p14:sldId id="334"/>
            <p14:sldId id="337"/>
            <p14:sldId id="333"/>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lize Ece" initials="AE" lastIdx="1" clrIdx="0">
    <p:extLst>
      <p:ext uri="{19B8F6BF-5375-455C-9EA6-DF929625EA0E}">
        <p15:presenceInfo xmlns:p15="http://schemas.microsoft.com/office/powerpoint/2012/main" userId="S-1-5-21-4128998592-3726357506-1739521667-8586"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5758FB7-9AC5-4552-8A53-C91805E547FA}" styleName="Tema Uygulanmış Stil 1 - Vurgu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08FB837D-C827-4EFA-A057-4D05807E0F7C}" styleName="Tema Uygulanmış Stil 1 - Vurgu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284E427A-3D55-4303-BF80-6455036E1DE7}" styleName="Tema Uygulanmış Stil 1 - Vurgu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93296810-A885-4BE3-A3E7-6D5BEEA58F35}" styleName="Orta Stil 2 - Vurgu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Orta Stil 2 - Vurgu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F5AB1C69-6EDB-4FF4-983F-18BD219EF322}" styleName="Orta Stil 2 - Vurgu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Orta Stil 2 - Vurgu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229"/>
    <p:restoredTop sz="74773" autoAdjust="0"/>
  </p:normalViewPr>
  <p:slideViewPr>
    <p:cSldViewPr snapToGrid="0" snapToObjects="1">
      <p:cViewPr varScale="1">
        <p:scale>
          <a:sx n="80" d="100"/>
          <a:sy n="80" d="100"/>
        </p:scale>
        <p:origin x="1124" y="68"/>
      </p:cViewPr>
      <p:guideLst>
        <p:guide orient="horz" pos="2160"/>
        <p:guide pos="2880"/>
      </p:guideLst>
    </p:cSldViewPr>
  </p:slideViewPr>
  <p:notesTextViewPr>
    <p:cViewPr>
      <p:scale>
        <a:sx n="100" d="100"/>
        <a:sy n="100" d="100"/>
      </p:scale>
      <p:origin x="0" y="0"/>
    </p:cViewPr>
  </p:notesTextViewPr>
  <p:sorterViewPr>
    <p:cViewPr varScale="1">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21-10-26T11:15:03.706" idx="1">
    <p:pos x="5721" y="-23"/>
    <p:text/>
    <p:extLst>
      <p:ext uri="{C676402C-5697-4E1C-873F-D02D1690AC5C}">
        <p15:threadingInfo xmlns:p15="http://schemas.microsoft.com/office/powerpoint/2012/main" timeZoneBias="-180"/>
      </p:ext>
    </p:extLs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7739" cy="471054"/>
          </a:xfrm>
          <a:prstGeom prst="rect">
            <a:avLst/>
          </a:prstGeom>
        </p:spPr>
        <p:txBody>
          <a:bodyPr vert="horz" lIns="94229" tIns="47114" rIns="94229" bIns="47114" rtlCol="0"/>
          <a:lstStyle>
            <a:lvl1pPr algn="l">
              <a:defRPr sz="1200"/>
            </a:lvl1pPr>
          </a:lstStyle>
          <a:p>
            <a:endParaRPr lang="en-US"/>
          </a:p>
        </p:txBody>
      </p:sp>
      <p:sp>
        <p:nvSpPr>
          <p:cNvPr id="3" name="Date Placeholder 2"/>
          <p:cNvSpPr>
            <a:spLocks noGrp="1"/>
          </p:cNvSpPr>
          <p:nvPr>
            <p:ph type="dt" idx="1"/>
          </p:nvPr>
        </p:nvSpPr>
        <p:spPr>
          <a:xfrm>
            <a:off x="4023092" y="0"/>
            <a:ext cx="3077739" cy="471054"/>
          </a:xfrm>
          <a:prstGeom prst="rect">
            <a:avLst/>
          </a:prstGeom>
        </p:spPr>
        <p:txBody>
          <a:bodyPr vert="horz" lIns="94229" tIns="47114" rIns="94229" bIns="47114" rtlCol="0"/>
          <a:lstStyle>
            <a:lvl1pPr algn="r">
              <a:defRPr sz="1200"/>
            </a:lvl1pPr>
          </a:lstStyle>
          <a:p>
            <a:fld id="{0131A26D-112B-614F-8E44-937CA34E1B7B}" type="datetimeFigureOut">
              <a:rPr lang="en-US" smtClean="0"/>
              <a:t>10/28/2021</a:t>
            </a:fld>
            <a:endParaRPr lang="en-US"/>
          </a:p>
        </p:txBody>
      </p:sp>
      <p:sp>
        <p:nvSpPr>
          <p:cNvPr id="4" name="Slide Image Placeholder 3"/>
          <p:cNvSpPr>
            <a:spLocks noGrp="1" noRot="1" noChangeAspect="1"/>
          </p:cNvSpPr>
          <p:nvPr>
            <p:ph type="sldImg" idx="2"/>
          </p:nvPr>
        </p:nvSpPr>
        <p:spPr>
          <a:xfrm>
            <a:off x="1438275" y="1173163"/>
            <a:ext cx="4225925" cy="3168650"/>
          </a:xfrm>
          <a:prstGeom prst="rect">
            <a:avLst/>
          </a:prstGeom>
          <a:noFill/>
          <a:ln w="12700">
            <a:solidFill>
              <a:prstClr val="black"/>
            </a:solidFill>
          </a:ln>
        </p:spPr>
        <p:txBody>
          <a:bodyPr vert="horz" lIns="94229" tIns="47114" rIns="94229" bIns="47114" rtlCol="0" anchor="ctr"/>
          <a:lstStyle/>
          <a:p>
            <a:endParaRPr lang="en-US"/>
          </a:p>
        </p:txBody>
      </p:sp>
      <p:sp>
        <p:nvSpPr>
          <p:cNvPr id="5" name="Notes Placeholder 4"/>
          <p:cNvSpPr>
            <a:spLocks noGrp="1"/>
          </p:cNvSpPr>
          <p:nvPr>
            <p:ph type="body" sz="quarter" idx="3"/>
          </p:nvPr>
        </p:nvSpPr>
        <p:spPr>
          <a:xfrm>
            <a:off x="710248" y="4518204"/>
            <a:ext cx="5681980" cy="3696712"/>
          </a:xfrm>
          <a:prstGeom prst="rect">
            <a:avLst/>
          </a:prstGeom>
        </p:spPr>
        <p:txBody>
          <a:bodyPr vert="horz" lIns="94229" tIns="47114" rIns="94229" bIns="47114"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917422"/>
            <a:ext cx="3077739" cy="471053"/>
          </a:xfrm>
          <a:prstGeom prst="rect">
            <a:avLst/>
          </a:prstGeom>
        </p:spPr>
        <p:txBody>
          <a:bodyPr vert="horz" lIns="94229" tIns="47114" rIns="94229" bIns="47114" rtlCol="0" anchor="b"/>
          <a:lstStyle>
            <a:lvl1pPr algn="l">
              <a:defRPr sz="1200"/>
            </a:lvl1pPr>
          </a:lstStyle>
          <a:p>
            <a:endParaRPr lang="en-US"/>
          </a:p>
        </p:txBody>
      </p:sp>
      <p:sp>
        <p:nvSpPr>
          <p:cNvPr id="7" name="Slide Number Placeholder 6"/>
          <p:cNvSpPr>
            <a:spLocks noGrp="1"/>
          </p:cNvSpPr>
          <p:nvPr>
            <p:ph type="sldNum" sz="quarter" idx="5"/>
          </p:nvPr>
        </p:nvSpPr>
        <p:spPr>
          <a:xfrm>
            <a:off x="4023092" y="8917422"/>
            <a:ext cx="3077739" cy="471053"/>
          </a:xfrm>
          <a:prstGeom prst="rect">
            <a:avLst/>
          </a:prstGeom>
        </p:spPr>
        <p:txBody>
          <a:bodyPr vert="horz" lIns="94229" tIns="47114" rIns="94229" bIns="47114" rtlCol="0" anchor="b"/>
          <a:lstStyle>
            <a:lvl1pPr algn="r">
              <a:defRPr sz="1200"/>
            </a:lvl1pPr>
          </a:lstStyle>
          <a:p>
            <a:fld id="{36A871B3-FC04-E742-A075-D02A29B7A8EC}" type="slidenum">
              <a:rPr lang="en-US" smtClean="0"/>
              <a:t>‹#›</a:t>
            </a:fld>
            <a:endParaRPr lang="en-US"/>
          </a:p>
        </p:txBody>
      </p:sp>
    </p:spTree>
    <p:extLst>
      <p:ext uri="{BB962C8B-B14F-4D97-AF65-F5344CB8AC3E}">
        <p14:creationId xmlns:p14="http://schemas.microsoft.com/office/powerpoint/2010/main" val="23154152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6A871B3-FC04-E742-A075-D02A29B7A8EC}" type="slidenum">
              <a:rPr lang="en-US" smtClean="0"/>
              <a:t>1</a:t>
            </a:fld>
            <a:endParaRPr lang="en-US"/>
          </a:p>
        </p:txBody>
      </p:sp>
    </p:spTree>
    <p:extLst>
      <p:ext uri="{BB962C8B-B14F-4D97-AF65-F5344CB8AC3E}">
        <p14:creationId xmlns:p14="http://schemas.microsoft.com/office/powerpoint/2010/main" val="246137829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6A871B3-FC04-E742-A075-D02A29B7A8EC}" type="slidenum">
              <a:rPr lang="en-US" smtClean="0"/>
              <a:t>10</a:t>
            </a:fld>
            <a:endParaRPr lang="en-US"/>
          </a:p>
        </p:txBody>
      </p:sp>
    </p:spTree>
    <p:extLst>
      <p:ext uri="{BB962C8B-B14F-4D97-AF65-F5344CB8AC3E}">
        <p14:creationId xmlns:p14="http://schemas.microsoft.com/office/powerpoint/2010/main" val="287391352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6A871B3-FC04-E742-A075-D02A29B7A8EC}" type="slidenum">
              <a:rPr lang="en-US" smtClean="0"/>
              <a:t>11</a:t>
            </a:fld>
            <a:endParaRPr lang="en-US"/>
          </a:p>
        </p:txBody>
      </p:sp>
    </p:spTree>
    <p:extLst>
      <p:ext uri="{BB962C8B-B14F-4D97-AF65-F5344CB8AC3E}">
        <p14:creationId xmlns:p14="http://schemas.microsoft.com/office/powerpoint/2010/main" val="281534803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6A871B3-FC04-E742-A075-D02A29B7A8EC}" type="slidenum">
              <a:rPr lang="en-US" smtClean="0"/>
              <a:t>12</a:t>
            </a:fld>
            <a:endParaRPr lang="en-US"/>
          </a:p>
        </p:txBody>
      </p:sp>
    </p:spTree>
    <p:extLst>
      <p:ext uri="{BB962C8B-B14F-4D97-AF65-F5344CB8AC3E}">
        <p14:creationId xmlns:p14="http://schemas.microsoft.com/office/powerpoint/2010/main" val="85941603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6A871B3-FC04-E742-A075-D02A29B7A8EC}" type="slidenum">
              <a:rPr lang="en-US" smtClean="0"/>
              <a:t>13</a:t>
            </a:fld>
            <a:endParaRPr lang="en-US"/>
          </a:p>
        </p:txBody>
      </p:sp>
    </p:spTree>
    <p:extLst>
      <p:ext uri="{BB962C8B-B14F-4D97-AF65-F5344CB8AC3E}">
        <p14:creationId xmlns:p14="http://schemas.microsoft.com/office/powerpoint/2010/main" val="359979286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6A871B3-FC04-E742-A075-D02A29B7A8EC}" type="slidenum">
              <a:rPr lang="en-US" smtClean="0"/>
              <a:t>14</a:t>
            </a:fld>
            <a:endParaRPr lang="en-US"/>
          </a:p>
        </p:txBody>
      </p:sp>
    </p:spTree>
    <p:extLst>
      <p:ext uri="{BB962C8B-B14F-4D97-AF65-F5344CB8AC3E}">
        <p14:creationId xmlns:p14="http://schemas.microsoft.com/office/powerpoint/2010/main" val="349066767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6A871B3-FC04-E742-A075-D02A29B7A8EC}" type="slidenum">
              <a:rPr lang="en-US" smtClean="0"/>
              <a:t>2</a:t>
            </a:fld>
            <a:endParaRPr lang="en-US"/>
          </a:p>
        </p:txBody>
      </p:sp>
    </p:spTree>
    <p:extLst>
      <p:ext uri="{BB962C8B-B14F-4D97-AF65-F5344CB8AC3E}">
        <p14:creationId xmlns:p14="http://schemas.microsoft.com/office/powerpoint/2010/main" val="401282554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6A871B3-FC04-E742-A075-D02A29B7A8EC}" type="slidenum">
              <a:rPr lang="en-US" smtClean="0"/>
              <a:t>3</a:t>
            </a:fld>
            <a:endParaRPr lang="en-US"/>
          </a:p>
        </p:txBody>
      </p:sp>
    </p:spTree>
    <p:extLst>
      <p:ext uri="{BB962C8B-B14F-4D97-AF65-F5344CB8AC3E}">
        <p14:creationId xmlns:p14="http://schemas.microsoft.com/office/powerpoint/2010/main" val="273810425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6A871B3-FC04-E742-A075-D02A29B7A8EC}" type="slidenum">
              <a:rPr lang="en-US" smtClean="0"/>
              <a:t>4</a:t>
            </a:fld>
            <a:endParaRPr lang="en-US"/>
          </a:p>
        </p:txBody>
      </p:sp>
    </p:spTree>
    <p:extLst>
      <p:ext uri="{BB962C8B-B14F-4D97-AF65-F5344CB8AC3E}">
        <p14:creationId xmlns:p14="http://schemas.microsoft.com/office/powerpoint/2010/main" val="370596836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6A871B3-FC04-E742-A075-D02A29B7A8EC}" type="slidenum">
              <a:rPr lang="en-US" smtClean="0"/>
              <a:t>5</a:t>
            </a:fld>
            <a:endParaRPr lang="en-US"/>
          </a:p>
        </p:txBody>
      </p:sp>
    </p:spTree>
    <p:extLst>
      <p:ext uri="{BB962C8B-B14F-4D97-AF65-F5344CB8AC3E}">
        <p14:creationId xmlns:p14="http://schemas.microsoft.com/office/powerpoint/2010/main" val="308302077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6A871B3-FC04-E742-A075-D02A29B7A8EC}" type="slidenum">
              <a:rPr lang="en-US" smtClean="0"/>
              <a:t>6</a:t>
            </a:fld>
            <a:endParaRPr lang="en-US"/>
          </a:p>
        </p:txBody>
      </p:sp>
    </p:spTree>
    <p:extLst>
      <p:ext uri="{BB962C8B-B14F-4D97-AF65-F5344CB8AC3E}">
        <p14:creationId xmlns:p14="http://schemas.microsoft.com/office/powerpoint/2010/main" val="30643813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6A871B3-FC04-E742-A075-D02A29B7A8EC}" type="slidenum">
              <a:rPr lang="en-US" smtClean="0"/>
              <a:t>7</a:t>
            </a:fld>
            <a:endParaRPr lang="en-US"/>
          </a:p>
        </p:txBody>
      </p:sp>
    </p:spTree>
    <p:extLst>
      <p:ext uri="{BB962C8B-B14F-4D97-AF65-F5344CB8AC3E}">
        <p14:creationId xmlns:p14="http://schemas.microsoft.com/office/powerpoint/2010/main" val="57094284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6A871B3-FC04-E742-A075-D02A29B7A8EC}" type="slidenum">
              <a:rPr lang="en-US" smtClean="0"/>
              <a:t>8</a:t>
            </a:fld>
            <a:endParaRPr lang="en-US"/>
          </a:p>
        </p:txBody>
      </p:sp>
    </p:spTree>
    <p:extLst>
      <p:ext uri="{BB962C8B-B14F-4D97-AF65-F5344CB8AC3E}">
        <p14:creationId xmlns:p14="http://schemas.microsoft.com/office/powerpoint/2010/main" val="420300325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6A871B3-FC04-E742-A075-D02A29B7A8EC}" type="slidenum">
              <a:rPr lang="en-US" smtClean="0"/>
              <a:t>9</a:t>
            </a:fld>
            <a:endParaRPr lang="en-US"/>
          </a:p>
        </p:txBody>
      </p:sp>
    </p:spTree>
    <p:extLst>
      <p:ext uri="{BB962C8B-B14F-4D97-AF65-F5344CB8AC3E}">
        <p14:creationId xmlns:p14="http://schemas.microsoft.com/office/powerpoint/2010/main" val="24035064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4FE4034C-2FCA-DC49-A266-988DE5409DBF}" type="datetimeFigureOut">
              <a:rPr lang="en-US" smtClean="0"/>
              <a:t>10/28/2021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98B2D5-BE26-CA45-8258-7BD06F57C53F}" type="slidenum">
              <a:rPr lang="en-US" smtClean="0"/>
              <a:t>‹#›</a:t>
            </a:fld>
            <a:endParaRPr lang="en-US"/>
          </a:p>
        </p:txBody>
      </p:sp>
    </p:spTree>
    <p:extLst>
      <p:ext uri="{BB962C8B-B14F-4D97-AF65-F5344CB8AC3E}">
        <p14:creationId xmlns:p14="http://schemas.microsoft.com/office/powerpoint/2010/main" val="19664895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FE4034C-2FCA-DC49-A266-988DE5409DBF}" type="datetimeFigureOut">
              <a:rPr lang="en-US" smtClean="0"/>
              <a:t>10/28/2021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98B2D5-BE26-CA45-8258-7BD06F57C53F}" type="slidenum">
              <a:rPr lang="en-US" smtClean="0"/>
              <a:t>‹#›</a:t>
            </a:fld>
            <a:endParaRPr lang="en-US"/>
          </a:p>
        </p:txBody>
      </p:sp>
    </p:spTree>
    <p:extLst>
      <p:ext uri="{BB962C8B-B14F-4D97-AF65-F5344CB8AC3E}">
        <p14:creationId xmlns:p14="http://schemas.microsoft.com/office/powerpoint/2010/main" val="25223900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FE4034C-2FCA-DC49-A266-988DE5409DBF}" type="datetimeFigureOut">
              <a:rPr lang="en-US" smtClean="0"/>
              <a:t>10/28/2021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98B2D5-BE26-CA45-8258-7BD06F57C53F}" type="slidenum">
              <a:rPr lang="en-US" smtClean="0"/>
              <a:t>‹#›</a:t>
            </a:fld>
            <a:endParaRPr lang="en-US"/>
          </a:p>
        </p:txBody>
      </p:sp>
    </p:spTree>
    <p:extLst>
      <p:ext uri="{BB962C8B-B14F-4D97-AF65-F5344CB8AC3E}">
        <p14:creationId xmlns:p14="http://schemas.microsoft.com/office/powerpoint/2010/main" val="1934508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FE4034C-2FCA-DC49-A266-988DE5409DBF}" type="datetimeFigureOut">
              <a:rPr lang="en-US" smtClean="0"/>
              <a:t>10/28/2021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98B2D5-BE26-CA45-8258-7BD06F57C53F}" type="slidenum">
              <a:rPr lang="en-US" smtClean="0"/>
              <a:t>‹#›</a:t>
            </a:fld>
            <a:endParaRPr lang="en-US"/>
          </a:p>
        </p:txBody>
      </p:sp>
    </p:spTree>
    <p:extLst>
      <p:ext uri="{BB962C8B-B14F-4D97-AF65-F5344CB8AC3E}">
        <p14:creationId xmlns:p14="http://schemas.microsoft.com/office/powerpoint/2010/main" val="30007345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FE4034C-2FCA-DC49-A266-988DE5409DBF}" type="datetimeFigureOut">
              <a:rPr lang="en-US" smtClean="0"/>
              <a:t>10/28/2021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98B2D5-BE26-CA45-8258-7BD06F57C53F}" type="slidenum">
              <a:rPr lang="en-US" smtClean="0"/>
              <a:t>‹#›</a:t>
            </a:fld>
            <a:endParaRPr lang="en-US"/>
          </a:p>
        </p:txBody>
      </p:sp>
    </p:spTree>
    <p:extLst>
      <p:ext uri="{BB962C8B-B14F-4D97-AF65-F5344CB8AC3E}">
        <p14:creationId xmlns:p14="http://schemas.microsoft.com/office/powerpoint/2010/main" val="12831427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4FE4034C-2FCA-DC49-A266-988DE5409DBF}" type="datetimeFigureOut">
              <a:rPr lang="en-US" smtClean="0"/>
              <a:t>10/28/2021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098B2D5-BE26-CA45-8258-7BD06F57C53F}" type="slidenum">
              <a:rPr lang="en-US" smtClean="0"/>
              <a:t>‹#›</a:t>
            </a:fld>
            <a:endParaRPr lang="en-US"/>
          </a:p>
        </p:txBody>
      </p:sp>
    </p:spTree>
    <p:extLst>
      <p:ext uri="{BB962C8B-B14F-4D97-AF65-F5344CB8AC3E}">
        <p14:creationId xmlns:p14="http://schemas.microsoft.com/office/powerpoint/2010/main" val="32496529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4FE4034C-2FCA-DC49-A266-988DE5409DBF}" type="datetimeFigureOut">
              <a:rPr lang="en-US" smtClean="0"/>
              <a:t>10/28/2021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098B2D5-BE26-CA45-8258-7BD06F57C53F}" type="slidenum">
              <a:rPr lang="en-US" smtClean="0"/>
              <a:t>‹#›</a:t>
            </a:fld>
            <a:endParaRPr lang="en-US"/>
          </a:p>
        </p:txBody>
      </p:sp>
    </p:spTree>
    <p:extLst>
      <p:ext uri="{BB962C8B-B14F-4D97-AF65-F5344CB8AC3E}">
        <p14:creationId xmlns:p14="http://schemas.microsoft.com/office/powerpoint/2010/main" val="5308026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4FE4034C-2FCA-DC49-A266-988DE5409DBF}" type="datetimeFigureOut">
              <a:rPr lang="en-US" smtClean="0"/>
              <a:t>10/28/2021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098B2D5-BE26-CA45-8258-7BD06F57C53F}" type="slidenum">
              <a:rPr lang="en-US" smtClean="0"/>
              <a:t>‹#›</a:t>
            </a:fld>
            <a:endParaRPr lang="en-US"/>
          </a:p>
        </p:txBody>
      </p:sp>
    </p:spTree>
    <p:extLst>
      <p:ext uri="{BB962C8B-B14F-4D97-AF65-F5344CB8AC3E}">
        <p14:creationId xmlns:p14="http://schemas.microsoft.com/office/powerpoint/2010/main" val="11319891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FE4034C-2FCA-DC49-A266-988DE5409DBF}" type="datetimeFigureOut">
              <a:rPr lang="en-US" smtClean="0"/>
              <a:t>10/28/2021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098B2D5-BE26-CA45-8258-7BD06F57C53F}" type="slidenum">
              <a:rPr lang="en-US" smtClean="0"/>
              <a:t>‹#›</a:t>
            </a:fld>
            <a:endParaRPr lang="en-US"/>
          </a:p>
        </p:txBody>
      </p:sp>
    </p:spTree>
    <p:extLst>
      <p:ext uri="{BB962C8B-B14F-4D97-AF65-F5344CB8AC3E}">
        <p14:creationId xmlns:p14="http://schemas.microsoft.com/office/powerpoint/2010/main" val="16397097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FE4034C-2FCA-DC49-A266-988DE5409DBF}" type="datetimeFigureOut">
              <a:rPr lang="en-US" smtClean="0"/>
              <a:t>10/28/2021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098B2D5-BE26-CA45-8258-7BD06F57C53F}" type="slidenum">
              <a:rPr lang="en-US" smtClean="0"/>
              <a:t>‹#›</a:t>
            </a:fld>
            <a:endParaRPr lang="en-US"/>
          </a:p>
        </p:txBody>
      </p:sp>
    </p:spTree>
    <p:extLst>
      <p:ext uri="{BB962C8B-B14F-4D97-AF65-F5344CB8AC3E}">
        <p14:creationId xmlns:p14="http://schemas.microsoft.com/office/powerpoint/2010/main" val="24167801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Drag picture to placeholder or click icon to add</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FE4034C-2FCA-DC49-A266-988DE5409DBF}" type="datetimeFigureOut">
              <a:rPr lang="en-US" smtClean="0"/>
              <a:t>10/28/2021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098B2D5-BE26-CA45-8258-7BD06F57C53F}" type="slidenum">
              <a:rPr lang="en-US" smtClean="0"/>
              <a:t>‹#›</a:t>
            </a:fld>
            <a:endParaRPr lang="en-US"/>
          </a:p>
        </p:txBody>
      </p:sp>
    </p:spTree>
    <p:extLst>
      <p:ext uri="{BB962C8B-B14F-4D97-AF65-F5344CB8AC3E}">
        <p14:creationId xmlns:p14="http://schemas.microsoft.com/office/powerpoint/2010/main" val="16620199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FE4034C-2FCA-DC49-A266-988DE5409DBF}" type="datetimeFigureOut">
              <a:rPr lang="en-US" smtClean="0"/>
              <a:t>10/28/2021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098B2D5-BE26-CA45-8258-7BD06F57C53F}" type="slidenum">
              <a:rPr lang="en-US" smtClean="0"/>
              <a:t>‹#›</a:t>
            </a:fld>
            <a:endParaRPr lang="en-US"/>
          </a:p>
        </p:txBody>
      </p:sp>
    </p:spTree>
    <p:extLst>
      <p:ext uri="{BB962C8B-B14F-4D97-AF65-F5344CB8AC3E}">
        <p14:creationId xmlns:p14="http://schemas.microsoft.com/office/powerpoint/2010/main" val="42588359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2.xml"/><Relationship Id="rId1" Type="http://schemas.openxmlformats.org/officeDocument/2006/relationships/slideLayout" Target="../slideLayouts/slideLayout1.xml"/><Relationship Id="rId4" Type="http://schemas.openxmlformats.org/officeDocument/2006/relationships/image" Target="../media/image4.jpeg"/></Relationships>
</file>

<file path=ppt/slides/_rels/slide13.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3.xml"/><Relationship Id="rId1" Type="http://schemas.openxmlformats.org/officeDocument/2006/relationships/slideLayout" Target="../slideLayouts/slideLayout1.xml"/><Relationship Id="rId4" Type="http://schemas.openxmlformats.org/officeDocument/2006/relationships/image" Target="../media/image5.jpeg"/></Relationships>
</file>

<file path=ppt/slides/_rels/slide14.xml.rels><?xml version="1.0" encoding="UTF-8" standalone="yes"?>
<Relationships xmlns="http://schemas.openxmlformats.org/package/2006/relationships"><Relationship Id="rId8" Type="http://schemas.openxmlformats.org/officeDocument/2006/relationships/hyperlink" Target="https://m.bianet.org/bianet/siyaset/229469-alman-sovyet-saldirmazlik-pakti-81-yilinda" TargetMode="External"/><Relationship Id="rId3" Type="http://schemas.openxmlformats.org/officeDocument/2006/relationships/image" Target="../media/image1.jpg"/><Relationship Id="rId7" Type="http://schemas.openxmlformats.org/officeDocument/2006/relationships/hyperlink" Target="https://eds.s.ebscohost.com/eds/pdfviewer/pdfviewer?vid=0&amp;sid=a7cc403a-8adf-4973-907f-ae7d18a2adc9%40redis"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 Id="rId6" Type="http://schemas.openxmlformats.org/officeDocument/2006/relationships/hyperlink" Target="https://tr.wikipedia.org/wiki/1941_%C3%B6ncesi_Almanya-Sovyetler_Birli%C4%9Fi_ili%C5%9Fkileri" TargetMode="External"/><Relationship Id="rId5" Type="http://schemas.openxmlformats.org/officeDocument/2006/relationships/hyperlink" Target="https://tr.wikipedia.org/wiki/Nazilerin_Sovyet_sava%C5%9F_esirlerine_kar%C5%9F%C4%B1_i%C5%9Fledikleri_su%C3%A7lar" TargetMode="External"/><Relationship Id="rId4" Type="http://schemas.openxmlformats.org/officeDocument/2006/relationships/hyperlink" Target="https://encyclopedia.ushmm.org/content/tr/article/world-war-ii-in-europe-abridged-article"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1.jpg"/><Relationship Id="rId7" Type="http://schemas.openxmlformats.org/officeDocument/2006/relationships/hyperlink" Target="https://tr.wikipedia.org/wiki/Brest_Litovsk_Bar%C4%B1%C5%9F_Antla%C5%9Fmas%C4%B1" TargetMode="External"/><Relationship Id="rId2" Type="http://schemas.openxmlformats.org/officeDocument/2006/relationships/notesSlide" Target="../notesSlides/notesSlide2.xml"/><Relationship Id="rId1" Type="http://schemas.openxmlformats.org/officeDocument/2006/relationships/slideLayout" Target="../slideLayouts/slideLayout1.xml"/><Relationship Id="rId6" Type="http://schemas.openxmlformats.org/officeDocument/2006/relationships/hyperlink" Target="https://tr.wikipedia.org/wiki/Ekim_Devrimi" TargetMode="External"/><Relationship Id="rId5" Type="http://schemas.openxmlformats.org/officeDocument/2006/relationships/hyperlink" Target="https://tr.wikipedia.org/wiki/Sovyetler_Birli%C4%9Fi_Kom%C3%BCnist_Partisi" TargetMode="External"/><Relationship Id="rId4" Type="http://schemas.openxmlformats.org/officeDocument/2006/relationships/hyperlink" Target="https://tr.wikipedia.org/wiki/Rusya_Kom%C3%BCnist_Partisi_(Bol%C5%9Fevik)_7._Kongresi"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7.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comments" Target="../comments/comment1.xml"/></Relationships>
</file>

<file path=ppt/slides/_rels/slide8.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8.xml"/><Relationship Id="rId1" Type="http://schemas.openxmlformats.org/officeDocument/2006/relationships/slideLayout" Target="../slideLayouts/slideLayout1.xml"/><Relationship Id="rId4" Type="http://schemas.openxmlformats.org/officeDocument/2006/relationships/image" Target="../media/image3.gif"/></Relationships>
</file>

<file path=ppt/slides/_rels/slide9.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ablonyeniF.jp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2256" y="-36132"/>
            <a:ext cx="9144000" cy="6858000"/>
          </a:xfrm>
          <a:prstGeom prst="rect">
            <a:avLst/>
          </a:prstGeom>
        </p:spPr>
        <p:style>
          <a:lnRef idx="2">
            <a:schemeClr val="accent2">
              <a:shade val="50000"/>
            </a:schemeClr>
          </a:lnRef>
          <a:fillRef idx="1">
            <a:schemeClr val="accent2"/>
          </a:fillRef>
          <a:effectRef idx="0">
            <a:schemeClr val="accent2"/>
          </a:effectRef>
          <a:fontRef idx="minor">
            <a:schemeClr val="lt1"/>
          </a:fontRef>
        </p:style>
      </p:pic>
      <p:sp>
        <p:nvSpPr>
          <p:cNvPr id="5" name="AutoShape 4" descr="Prof. Dr. Işıl ERGÜVENÇ | Hukuk Fakültesi"/>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tr-TR"/>
          </a:p>
        </p:txBody>
      </p:sp>
      <p:sp>
        <p:nvSpPr>
          <p:cNvPr id="11" name="Metin kutusu 10"/>
          <p:cNvSpPr txBox="1"/>
          <p:nvPr/>
        </p:nvSpPr>
        <p:spPr>
          <a:xfrm>
            <a:off x="1518606" y="3326352"/>
            <a:ext cx="1529885" cy="338554"/>
          </a:xfrm>
          <a:prstGeom prst="rect">
            <a:avLst/>
          </a:prstGeom>
          <a:noFill/>
        </p:spPr>
        <p:txBody>
          <a:bodyPr wrap="square" rtlCol="0">
            <a:spAutoFit/>
          </a:bodyPr>
          <a:lstStyle/>
          <a:p>
            <a:endParaRPr lang="tr-TR" sz="1600" b="1" dirty="0">
              <a:solidFill>
                <a:schemeClr val="tx2"/>
              </a:solidFill>
            </a:endParaRPr>
          </a:p>
        </p:txBody>
      </p:sp>
      <p:sp>
        <p:nvSpPr>
          <p:cNvPr id="25" name="Metin kutusu 24"/>
          <p:cNvSpPr txBox="1"/>
          <p:nvPr/>
        </p:nvSpPr>
        <p:spPr>
          <a:xfrm>
            <a:off x="7172799" y="4601833"/>
            <a:ext cx="184731" cy="338554"/>
          </a:xfrm>
          <a:prstGeom prst="rect">
            <a:avLst/>
          </a:prstGeom>
          <a:noFill/>
        </p:spPr>
        <p:txBody>
          <a:bodyPr wrap="none" rtlCol="0">
            <a:spAutoFit/>
          </a:bodyPr>
          <a:lstStyle/>
          <a:p>
            <a:endParaRPr lang="tr-TR" sz="1600" b="1" dirty="0">
              <a:solidFill>
                <a:schemeClr val="tx2"/>
              </a:solidFill>
            </a:endParaRPr>
          </a:p>
        </p:txBody>
      </p:sp>
      <p:sp>
        <p:nvSpPr>
          <p:cNvPr id="3" name="Metin kutusu 2"/>
          <p:cNvSpPr txBox="1"/>
          <p:nvPr/>
        </p:nvSpPr>
        <p:spPr>
          <a:xfrm>
            <a:off x="1376217" y="270171"/>
            <a:ext cx="6843348" cy="923330"/>
          </a:xfrm>
          <a:prstGeom prst="rect">
            <a:avLst/>
          </a:prstGeom>
          <a:noFill/>
        </p:spPr>
        <p:txBody>
          <a:bodyPr wrap="none" rtlCol="0">
            <a:spAutoFit/>
          </a:bodyPr>
          <a:lstStyle/>
          <a:p>
            <a:r>
              <a:rPr lang="tr-TR" dirty="0"/>
              <a:t>Post-1984 </a:t>
            </a:r>
            <a:r>
              <a:rPr lang="tr-TR" dirty="0" err="1"/>
              <a:t>Üto</a:t>
            </a:r>
            <a:r>
              <a:rPr lang="tr-TR" dirty="0"/>
              <a:t>/</a:t>
            </a:r>
            <a:r>
              <a:rPr lang="tr-TR" dirty="0" err="1"/>
              <a:t>Distopya</a:t>
            </a:r>
            <a:r>
              <a:rPr lang="tr-TR" dirty="0"/>
              <a:t>: George </a:t>
            </a:r>
            <a:r>
              <a:rPr lang="tr-TR" dirty="0" err="1"/>
              <a:t>Orwell</a:t>
            </a:r>
            <a:r>
              <a:rPr lang="tr-TR" dirty="0"/>
              <a:t>, </a:t>
            </a:r>
            <a:r>
              <a:rPr lang="tr-TR" dirty="0" err="1"/>
              <a:t>Aldous</a:t>
            </a:r>
            <a:r>
              <a:rPr lang="tr-TR" dirty="0"/>
              <a:t> </a:t>
            </a:r>
            <a:r>
              <a:rPr lang="tr-TR" dirty="0" err="1"/>
              <a:t>Huxley</a:t>
            </a:r>
            <a:r>
              <a:rPr lang="tr-TR" dirty="0"/>
              <a:t>, </a:t>
            </a:r>
            <a:r>
              <a:rPr lang="tr-TR" dirty="0" err="1"/>
              <a:t>Ursula</a:t>
            </a:r>
            <a:r>
              <a:rPr lang="tr-TR" dirty="0"/>
              <a:t> Le </a:t>
            </a:r>
            <a:r>
              <a:rPr lang="tr-TR" dirty="0" err="1"/>
              <a:t>Guin</a:t>
            </a:r>
            <a:r>
              <a:rPr lang="tr-TR" dirty="0" smtClean="0"/>
              <a:t>,</a:t>
            </a:r>
          </a:p>
          <a:p>
            <a:r>
              <a:rPr lang="tr-TR" dirty="0" smtClean="0"/>
              <a:t> </a:t>
            </a:r>
            <a:r>
              <a:rPr lang="tr-TR" dirty="0" err="1"/>
              <a:t>Stanislaw</a:t>
            </a:r>
            <a:r>
              <a:rPr lang="tr-TR" dirty="0"/>
              <a:t> </a:t>
            </a:r>
            <a:r>
              <a:rPr lang="tr-TR" dirty="0" err="1"/>
              <a:t>Lem</a:t>
            </a:r>
            <a:r>
              <a:rPr lang="tr-TR" dirty="0"/>
              <a:t>, </a:t>
            </a:r>
            <a:r>
              <a:rPr lang="tr-TR" dirty="0" err="1"/>
              <a:t>Bengüsu</a:t>
            </a:r>
            <a:r>
              <a:rPr lang="tr-TR" dirty="0"/>
              <a:t> Özcan</a:t>
            </a:r>
          </a:p>
          <a:p>
            <a:endParaRPr lang="tr-TR" dirty="0"/>
          </a:p>
        </p:txBody>
      </p:sp>
      <p:sp>
        <p:nvSpPr>
          <p:cNvPr id="8" name="Metin kutusu 7"/>
          <p:cNvSpPr txBox="1"/>
          <p:nvPr/>
        </p:nvSpPr>
        <p:spPr>
          <a:xfrm>
            <a:off x="1518606" y="2124364"/>
            <a:ext cx="6350776" cy="1200329"/>
          </a:xfrm>
          <a:prstGeom prst="rect">
            <a:avLst/>
          </a:prstGeom>
          <a:noFill/>
        </p:spPr>
        <p:txBody>
          <a:bodyPr wrap="square" rtlCol="0">
            <a:spAutoFit/>
          </a:bodyPr>
          <a:lstStyle/>
          <a:p>
            <a:r>
              <a:rPr lang="tr-TR" sz="3600" b="1" dirty="0" smtClean="0">
                <a:effectLst>
                  <a:outerShdw blurRad="38100" dist="38100" dir="2700000" algn="tl">
                    <a:srgbClr val="000000">
                      <a:alpha val="43137"/>
                    </a:srgbClr>
                  </a:outerShdw>
                </a:effectLst>
              </a:rPr>
              <a:t>1984 ve Nazi Almanya- Sovyet İlişkileri</a:t>
            </a:r>
            <a:endParaRPr lang="tr-TR" sz="3600" b="1" dirty="0">
              <a:effectLst>
                <a:outerShdw blurRad="38100" dist="38100" dir="2700000" algn="tl">
                  <a:srgbClr val="000000">
                    <a:alpha val="43137"/>
                  </a:srgbClr>
                </a:outerShdw>
              </a:effectLst>
            </a:endParaRPr>
          </a:p>
        </p:txBody>
      </p:sp>
      <p:sp>
        <p:nvSpPr>
          <p:cNvPr id="9" name="Metin kutusu 8"/>
          <p:cNvSpPr txBox="1"/>
          <p:nvPr/>
        </p:nvSpPr>
        <p:spPr>
          <a:xfrm>
            <a:off x="618836" y="5255491"/>
            <a:ext cx="2087366" cy="369332"/>
          </a:xfrm>
          <a:prstGeom prst="rect">
            <a:avLst/>
          </a:prstGeom>
          <a:noFill/>
        </p:spPr>
        <p:txBody>
          <a:bodyPr wrap="none" rtlCol="0">
            <a:spAutoFit/>
          </a:bodyPr>
          <a:lstStyle/>
          <a:p>
            <a:r>
              <a:rPr lang="tr-TR" dirty="0" smtClean="0"/>
              <a:t>Hazırlayan: Alize Ece</a:t>
            </a:r>
            <a:endParaRPr lang="tr-TR" dirty="0"/>
          </a:p>
        </p:txBody>
      </p:sp>
    </p:spTree>
    <p:extLst>
      <p:ext uri="{BB962C8B-B14F-4D97-AF65-F5344CB8AC3E}">
        <p14:creationId xmlns:p14="http://schemas.microsoft.com/office/powerpoint/2010/main" val="70364525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ablonyeniF.jp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2256" y="-36132"/>
            <a:ext cx="9144000" cy="6858000"/>
          </a:xfrm>
          <a:prstGeom prst="rect">
            <a:avLst/>
          </a:prstGeom>
        </p:spPr>
        <p:style>
          <a:lnRef idx="2">
            <a:schemeClr val="accent2">
              <a:shade val="50000"/>
            </a:schemeClr>
          </a:lnRef>
          <a:fillRef idx="1">
            <a:schemeClr val="accent2"/>
          </a:fillRef>
          <a:effectRef idx="0">
            <a:schemeClr val="accent2"/>
          </a:effectRef>
          <a:fontRef idx="minor">
            <a:schemeClr val="lt1"/>
          </a:fontRef>
        </p:style>
      </p:pic>
      <p:sp>
        <p:nvSpPr>
          <p:cNvPr id="5" name="AutoShape 4" descr="Prof. Dr. Işıl ERGÜVENÇ | Hukuk Fakültesi"/>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tr-TR"/>
          </a:p>
        </p:txBody>
      </p:sp>
      <p:sp>
        <p:nvSpPr>
          <p:cNvPr id="11" name="Metin kutusu 10"/>
          <p:cNvSpPr txBox="1"/>
          <p:nvPr/>
        </p:nvSpPr>
        <p:spPr>
          <a:xfrm>
            <a:off x="1518606" y="3326352"/>
            <a:ext cx="1529885" cy="338554"/>
          </a:xfrm>
          <a:prstGeom prst="rect">
            <a:avLst/>
          </a:prstGeom>
          <a:noFill/>
        </p:spPr>
        <p:txBody>
          <a:bodyPr wrap="square" rtlCol="0">
            <a:spAutoFit/>
          </a:bodyPr>
          <a:lstStyle/>
          <a:p>
            <a:endParaRPr lang="tr-TR" sz="1600" b="1" dirty="0">
              <a:solidFill>
                <a:schemeClr val="tx2"/>
              </a:solidFill>
            </a:endParaRPr>
          </a:p>
        </p:txBody>
      </p:sp>
      <p:sp>
        <p:nvSpPr>
          <p:cNvPr id="25" name="Metin kutusu 24"/>
          <p:cNvSpPr txBox="1"/>
          <p:nvPr/>
        </p:nvSpPr>
        <p:spPr>
          <a:xfrm>
            <a:off x="7172799" y="4601833"/>
            <a:ext cx="184731" cy="338554"/>
          </a:xfrm>
          <a:prstGeom prst="rect">
            <a:avLst/>
          </a:prstGeom>
          <a:noFill/>
        </p:spPr>
        <p:txBody>
          <a:bodyPr wrap="none" rtlCol="0">
            <a:spAutoFit/>
          </a:bodyPr>
          <a:lstStyle/>
          <a:p>
            <a:endParaRPr lang="tr-TR" sz="1600" b="1" dirty="0">
              <a:solidFill>
                <a:schemeClr val="tx2"/>
              </a:solidFill>
            </a:endParaRPr>
          </a:p>
        </p:txBody>
      </p:sp>
      <p:sp>
        <p:nvSpPr>
          <p:cNvPr id="2" name="Metin kutusu 1"/>
          <p:cNvSpPr txBox="1"/>
          <p:nvPr/>
        </p:nvSpPr>
        <p:spPr>
          <a:xfrm>
            <a:off x="1518606" y="443345"/>
            <a:ext cx="6871305" cy="738664"/>
          </a:xfrm>
          <a:prstGeom prst="rect">
            <a:avLst/>
          </a:prstGeom>
          <a:noFill/>
        </p:spPr>
        <p:txBody>
          <a:bodyPr wrap="none" rtlCol="0">
            <a:spAutoFit/>
          </a:bodyPr>
          <a:lstStyle/>
          <a:p>
            <a:r>
              <a:rPr lang="tr-TR" sz="2400" dirty="0">
                <a:solidFill>
                  <a:srgbClr val="FF0000"/>
                </a:solidFill>
              </a:rPr>
              <a:t>Nazilerin Sovyet savaş esirlerine karşı işledikleri suçlar</a:t>
            </a:r>
          </a:p>
          <a:p>
            <a:endParaRPr lang="tr-TR" dirty="0">
              <a:solidFill>
                <a:srgbClr val="FF0000"/>
              </a:solidFill>
            </a:endParaRPr>
          </a:p>
        </p:txBody>
      </p:sp>
      <p:sp>
        <p:nvSpPr>
          <p:cNvPr id="3" name="Metin kutusu 2"/>
          <p:cNvSpPr txBox="1"/>
          <p:nvPr/>
        </p:nvSpPr>
        <p:spPr>
          <a:xfrm>
            <a:off x="46659" y="1902691"/>
            <a:ext cx="8926169" cy="4801314"/>
          </a:xfrm>
          <a:prstGeom prst="rect">
            <a:avLst/>
          </a:prstGeom>
          <a:noFill/>
        </p:spPr>
        <p:txBody>
          <a:bodyPr wrap="square" rtlCol="0">
            <a:spAutoFit/>
          </a:bodyPr>
          <a:lstStyle/>
          <a:p>
            <a:pPr marL="285750" indent="-285750">
              <a:buFont typeface="Arial" panose="020B0604020202020204" pitchFamily="34" charset="0"/>
              <a:buChar char="•"/>
            </a:pPr>
            <a:r>
              <a:rPr lang="tr-TR" dirty="0" smtClean="0"/>
              <a:t>1941-1945 yılları arasında teslim olan veya zorla yakalanan Sovyet savaş tutsaklarına karşı kasıtlı olarak kötü muamele uygulamasıdır. Esir alınan yaklaşık 5,7 milyon ,Kızıl Ordu askerlerinden 3,1 ila 3,5 milyon arası kişi yaşamını yitirmiştir.</a:t>
            </a:r>
          </a:p>
          <a:p>
            <a:pPr marL="285750" indent="-285750">
              <a:buFont typeface="Arial" panose="020B0604020202020204" pitchFamily="34" charset="0"/>
              <a:buChar char="•"/>
            </a:pPr>
            <a:r>
              <a:rPr lang="tr-TR" dirty="0" smtClean="0"/>
              <a:t>Nazi </a:t>
            </a:r>
            <a:r>
              <a:rPr lang="tr-TR" dirty="0" err="1" smtClean="0"/>
              <a:t>Almanyası</a:t>
            </a:r>
            <a:r>
              <a:rPr lang="tr-TR" dirty="0" smtClean="0"/>
              <a:t> </a:t>
            </a:r>
            <a:r>
              <a:rPr lang="tr-TR" dirty="0" err="1" smtClean="0"/>
              <a:t>Lebensraum</a:t>
            </a:r>
            <a:r>
              <a:rPr lang="tr-TR" dirty="0" smtClean="0"/>
              <a:t> bilinen </a:t>
            </a:r>
            <a:r>
              <a:rPr lang="tr-TR" dirty="0"/>
              <a:t>doğu bölgelerinde yaşam alanı elde etmek ve </a:t>
            </a:r>
            <a:r>
              <a:rPr lang="tr-TR" dirty="0" smtClean="0"/>
              <a:t>bölgeyi sömürge haline getirmek için </a:t>
            </a:r>
            <a:r>
              <a:rPr lang="tr-TR" dirty="0"/>
              <a:t>Sovyet coğrafyasında topyekûn bir imha savaşı başlattı </a:t>
            </a:r>
            <a:r>
              <a:rPr lang="tr-TR" dirty="0" smtClean="0"/>
              <a:t>ve Genel Doğu Planı hazırlayarak bölgede soykırım ve etnik temizlik politikaları uyguladı.</a:t>
            </a:r>
          </a:p>
          <a:p>
            <a:pPr marL="285750" indent="-285750">
              <a:buFont typeface="Arial" panose="020B0604020202020204" pitchFamily="34" charset="0"/>
              <a:buChar char="•"/>
            </a:pPr>
            <a:r>
              <a:rPr lang="tr-TR" dirty="0" smtClean="0"/>
              <a:t>Nazi liderleri bu kapsamda bir çok bildiri yayınladı; </a:t>
            </a:r>
            <a:r>
              <a:rPr lang="tr-TR" u="sng" dirty="0" err="1" smtClean="0">
                <a:solidFill>
                  <a:srgbClr val="FF0000"/>
                </a:solidFill>
              </a:rPr>
              <a:t>Barbarossa</a:t>
            </a:r>
            <a:r>
              <a:rPr lang="tr-TR" u="sng" dirty="0" smtClean="0">
                <a:solidFill>
                  <a:srgbClr val="FF0000"/>
                </a:solidFill>
              </a:rPr>
              <a:t> Kararnamesi, Komiser emri, Açlık planı. </a:t>
            </a:r>
          </a:p>
          <a:p>
            <a:pPr marL="285750" indent="-285750">
              <a:buFont typeface="Arial" panose="020B0604020202020204" pitchFamily="34" charset="0"/>
              <a:buChar char="•"/>
            </a:pPr>
            <a:r>
              <a:rPr lang="tr-TR" dirty="0" smtClean="0"/>
              <a:t>Esirlerin durumlarını düzenlenen Anlaşmalara uymadılar ve esirler son derece kötü muamele gördüler. Çok az su, yiyecek verildi. Kilometrelerde yürütüldü. Diğer esir kamplarına gönderildiler. Ölümcül hastalıklara yakalandılar, </a:t>
            </a:r>
            <a:r>
              <a:rPr lang="tr-TR" dirty="0"/>
              <a:t>Bazıları, çalışma vasıflarına göre seçilerek Nazi </a:t>
            </a:r>
            <a:r>
              <a:rPr lang="tr-TR" dirty="0" err="1"/>
              <a:t>Almanyası</a:t>
            </a:r>
            <a:r>
              <a:rPr lang="tr-TR" dirty="0"/>
              <a:t> için çalışmaya zorlandı. </a:t>
            </a:r>
            <a:endParaRPr lang="tr-TR" dirty="0" smtClean="0"/>
          </a:p>
          <a:p>
            <a:pPr marL="285750" indent="-285750">
              <a:buFont typeface="Arial" panose="020B0604020202020204" pitchFamily="34" charset="0"/>
              <a:buChar char="•"/>
            </a:pPr>
            <a:r>
              <a:rPr lang="tr-TR" u="sng" dirty="0" smtClean="0">
                <a:solidFill>
                  <a:srgbClr val="FF0000"/>
                </a:solidFill>
              </a:rPr>
              <a:t>II. Dünya savaşında </a:t>
            </a:r>
            <a:r>
              <a:rPr lang="tr-TR" dirty="0" smtClean="0"/>
              <a:t>ölen toplam asker sayısının yaklaşık yüzde 40’ı Nazilerin öldürdüğü Sovyetler askerleridir.</a:t>
            </a:r>
          </a:p>
          <a:p>
            <a:pPr marL="285750" indent="-285750">
              <a:buFont typeface="Arial" panose="020B0604020202020204" pitchFamily="34" charset="0"/>
              <a:buChar char="•"/>
            </a:pPr>
            <a:endParaRPr lang="tr-TR" u="sng" dirty="0" smtClean="0">
              <a:solidFill>
                <a:srgbClr val="FF0000"/>
              </a:solidFill>
            </a:endParaRPr>
          </a:p>
          <a:p>
            <a:pPr marL="285750" indent="-285750">
              <a:buFont typeface="Arial" panose="020B0604020202020204" pitchFamily="34" charset="0"/>
              <a:buChar char="•"/>
            </a:pPr>
            <a:endParaRPr lang="tr-TR" dirty="0"/>
          </a:p>
          <a:p>
            <a:endParaRPr lang="tr-TR" dirty="0" smtClean="0"/>
          </a:p>
        </p:txBody>
      </p:sp>
    </p:spTree>
    <p:extLst>
      <p:ext uri="{BB962C8B-B14F-4D97-AF65-F5344CB8AC3E}">
        <p14:creationId xmlns:p14="http://schemas.microsoft.com/office/powerpoint/2010/main" val="381663947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ablonyeniF.jp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36132"/>
            <a:ext cx="9144000" cy="6858000"/>
          </a:xfrm>
          <a:prstGeom prst="rect">
            <a:avLst/>
          </a:prstGeom>
        </p:spPr>
        <p:style>
          <a:lnRef idx="2">
            <a:schemeClr val="accent2">
              <a:shade val="50000"/>
            </a:schemeClr>
          </a:lnRef>
          <a:fillRef idx="1">
            <a:schemeClr val="accent2"/>
          </a:fillRef>
          <a:effectRef idx="0">
            <a:schemeClr val="accent2"/>
          </a:effectRef>
          <a:fontRef idx="minor">
            <a:schemeClr val="lt1"/>
          </a:fontRef>
        </p:style>
      </p:pic>
      <p:sp>
        <p:nvSpPr>
          <p:cNvPr id="5" name="AutoShape 4" descr="Prof. Dr. Işıl ERGÜVENÇ | Hukuk Fakültesi"/>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tr-TR"/>
          </a:p>
        </p:txBody>
      </p:sp>
      <p:sp>
        <p:nvSpPr>
          <p:cNvPr id="11" name="Metin kutusu 10"/>
          <p:cNvSpPr txBox="1"/>
          <p:nvPr/>
        </p:nvSpPr>
        <p:spPr>
          <a:xfrm>
            <a:off x="1518606" y="3326352"/>
            <a:ext cx="1529885" cy="338554"/>
          </a:xfrm>
          <a:prstGeom prst="rect">
            <a:avLst/>
          </a:prstGeom>
          <a:noFill/>
        </p:spPr>
        <p:txBody>
          <a:bodyPr wrap="square" rtlCol="0">
            <a:spAutoFit/>
          </a:bodyPr>
          <a:lstStyle/>
          <a:p>
            <a:endParaRPr lang="tr-TR" sz="1600" b="1" dirty="0">
              <a:solidFill>
                <a:schemeClr val="tx2"/>
              </a:solidFill>
            </a:endParaRPr>
          </a:p>
        </p:txBody>
      </p:sp>
      <p:sp>
        <p:nvSpPr>
          <p:cNvPr id="25" name="Metin kutusu 24"/>
          <p:cNvSpPr txBox="1"/>
          <p:nvPr/>
        </p:nvSpPr>
        <p:spPr>
          <a:xfrm>
            <a:off x="7172799" y="4601833"/>
            <a:ext cx="184731" cy="338554"/>
          </a:xfrm>
          <a:prstGeom prst="rect">
            <a:avLst/>
          </a:prstGeom>
          <a:noFill/>
        </p:spPr>
        <p:txBody>
          <a:bodyPr wrap="none" rtlCol="0">
            <a:spAutoFit/>
          </a:bodyPr>
          <a:lstStyle/>
          <a:p>
            <a:endParaRPr lang="tr-TR" sz="1600" b="1" dirty="0">
              <a:solidFill>
                <a:schemeClr val="tx2"/>
              </a:solidFill>
            </a:endParaRPr>
          </a:p>
        </p:txBody>
      </p:sp>
      <p:sp>
        <p:nvSpPr>
          <p:cNvPr id="2" name="Metin kutusu 1"/>
          <p:cNvSpPr txBox="1"/>
          <p:nvPr/>
        </p:nvSpPr>
        <p:spPr>
          <a:xfrm>
            <a:off x="0" y="1427690"/>
            <a:ext cx="9144000" cy="3693319"/>
          </a:xfrm>
          <a:prstGeom prst="rect">
            <a:avLst/>
          </a:prstGeom>
          <a:noFill/>
        </p:spPr>
        <p:txBody>
          <a:bodyPr wrap="square" rtlCol="0">
            <a:spAutoFit/>
          </a:bodyPr>
          <a:lstStyle/>
          <a:p>
            <a:r>
              <a:rPr lang="tr-TR" dirty="0"/>
              <a:t>1942 yazında, Doğu Cephesi’nde Almanlar ve Mihver Kuvvetler, Sovyetler Birliği içinde yeniden saldırıya geçerek, Volga Nehri kıyısındaki Stalingrad ve Bakü şehirleriyle birlikte Kafkas petrolü sahalarını ele geçirmeyi amaçladı. Alman saldırıları, 1942 yazının sonlarına doğru her iki cephede de durdu. Kasım’da, Sovyet birlikleri Stalingrad’da karşı saldırı başlattılar ve 2 Şubat 1943’te, Alman Altıncı Ordusu, Sovyetler Birliği’ne teslim oldu. Almanlar, Temmuz 1943’te, Kursk’a, tarihte en büyük tank savaşı olarak geçen bir hücum daha yaptılar ama Sovyet birlikleri saldırıyı geri püskürttü ve savaş süresince bir daha bırakmayacakları bir askerî üstünlüğü ele geçirdi</a:t>
            </a:r>
            <a:r>
              <a:rPr lang="tr-TR" dirty="0" smtClean="0"/>
              <a:t>.</a:t>
            </a:r>
          </a:p>
          <a:p>
            <a:r>
              <a:rPr lang="tr-TR" dirty="0"/>
              <a:t>Sovyetler, 12 Ocak 1945’te, Batı Polonya’yı özgürlüğüne kavuşturan ve Macaristan’ı (bir Mihver kuvveti) teslim olmaya zorlayan bir saldırıya başladılar. 1945 Şubat’ının ortasında, müttefikler Almanya’nın Dresden şehrini bombalayarak yaklaşık 35.000 sivili öldürdüler. Amerikan birlikleri, 7 Mart 1945’te Ren nehrini geçtiler. 16 Nisan 1945’teki son Sovyet saldırısı, Sovyet güçlerinin Almanya’nın Başkenti Berlin’i kuşatmalarını sağladı. Sovyet birlikleri İmparatorluk Şansölyeliğine doğru yol alırken, </a:t>
            </a:r>
            <a:r>
              <a:rPr lang="tr-TR" dirty="0" smtClean="0"/>
              <a:t>Hitler 30 </a:t>
            </a:r>
            <a:r>
              <a:rPr lang="tr-TR" dirty="0"/>
              <a:t>Nisan 1945’te </a:t>
            </a:r>
            <a:r>
              <a:rPr lang="tr-TR" b="1" i="1" u="sng" dirty="0">
                <a:solidFill>
                  <a:srgbClr val="FF0000"/>
                </a:solidFill>
              </a:rPr>
              <a:t>intihar etti.</a:t>
            </a:r>
          </a:p>
        </p:txBody>
      </p:sp>
    </p:spTree>
    <p:extLst>
      <p:ext uri="{BB962C8B-B14F-4D97-AF65-F5344CB8AC3E}">
        <p14:creationId xmlns:p14="http://schemas.microsoft.com/office/powerpoint/2010/main" val="113224443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ablonyeniF.jp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3211" y="8751"/>
            <a:ext cx="9144000" cy="6858000"/>
          </a:xfrm>
          <a:prstGeom prst="rect">
            <a:avLst/>
          </a:prstGeom>
        </p:spPr>
        <p:style>
          <a:lnRef idx="2">
            <a:schemeClr val="accent2">
              <a:shade val="50000"/>
            </a:schemeClr>
          </a:lnRef>
          <a:fillRef idx="1">
            <a:schemeClr val="accent2"/>
          </a:fillRef>
          <a:effectRef idx="0">
            <a:schemeClr val="accent2"/>
          </a:effectRef>
          <a:fontRef idx="minor">
            <a:schemeClr val="lt1"/>
          </a:fontRef>
        </p:style>
      </p:pic>
      <p:sp>
        <p:nvSpPr>
          <p:cNvPr id="5" name="AutoShape 4" descr="Prof. Dr. Işıl ERGÜVENÇ | Hukuk Fakültesi"/>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tr-TR"/>
          </a:p>
        </p:txBody>
      </p:sp>
      <p:sp>
        <p:nvSpPr>
          <p:cNvPr id="11" name="Metin kutusu 10"/>
          <p:cNvSpPr txBox="1"/>
          <p:nvPr/>
        </p:nvSpPr>
        <p:spPr>
          <a:xfrm>
            <a:off x="1518606" y="3326352"/>
            <a:ext cx="1529885" cy="338554"/>
          </a:xfrm>
          <a:prstGeom prst="rect">
            <a:avLst/>
          </a:prstGeom>
          <a:noFill/>
        </p:spPr>
        <p:txBody>
          <a:bodyPr wrap="square" rtlCol="0">
            <a:spAutoFit/>
          </a:bodyPr>
          <a:lstStyle/>
          <a:p>
            <a:endParaRPr lang="tr-TR" sz="1600" b="1" dirty="0">
              <a:solidFill>
                <a:schemeClr val="tx2"/>
              </a:solidFill>
            </a:endParaRPr>
          </a:p>
        </p:txBody>
      </p:sp>
      <p:sp>
        <p:nvSpPr>
          <p:cNvPr id="25" name="Metin kutusu 24"/>
          <p:cNvSpPr txBox="1"/>
          <p:nvPr/>
        </p:nvSpPr>
        <p:spPr>
          <a:xfrm>
            <a:off x="7172799" y="4601833"/>
            <a:ext cx="184731" cy="338554"/>
          </a:xfrm>
          <a:prstGeom prst="rect">
            <a:avLst/>
          </a:prstGeom>
          <a:noFill/>
        </p:spPr>
        <p:txBody>
          <a:bodyPr wrap="none" rtlCol="0">
            <a:spAutoFit/>
          </a:bodyPr>
          <a:lstStyle/>
          <a:p>
            <a:endParaRPr lang="tr-TR" sz="1600" b="1" dirty="0">
              <a:solidFill>
                <a:schemeClr val="tx2"/>
              </a:solidFill>
            </a:endParaRPr>
          </a:p>
        </p:txBody>
      </p:sp>
      <p:sp>
        <p:nvSpPr>
          <p:cNvPr id="2" name="AutoShape 2" descr="1941 öncesi Almanya-Sovyetler Birliği ilişkileri - Vikipedi"/>
          <p:cNvSpPr>
            <a:spLocks noChangeAspect="1" noChangeArrowheads="1"/>
          </p:cNvSpPr>
          <p:nvPr/>
        </p:nvSpPr>
        <p:spPr bwMode="auto">
          <a:xfrm>
            <a:off x="433442" y="52820"/>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tr-TR"/>
          </a:p>
        </p:txBody>
      </p:sp>
      <p:sp>
        <p:nvSpPr>
          <p:cNvPr id="3" name="AutoShape 4" descr="1941 öncesi Almanya-Sovyetler Birliği ilişkileri - Vikipedi"/>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tr-TR"/>
          </a:p>
        </p:txBody>
      </p:sp>
      <p:pic>
        <p:nvPicPr>
          <p:cNvPr id="1030" name="Picture 6" descr="Barbarossa Harekatı | Tarihi Olayla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400444" y="1062182"/>
            <a:ext cx="7641379" cy="48685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5028712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ablonyeniF.jp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9144000" cy="6858000"/>
          </a:xfrm>
          <a:prstGeom prst="rect">
            <a:avLst/>
          </a:prstGeom>
        </p:spPr>
        <p:style>
          <a:lnRef idx="2">
            <a:schemeClr val="accent2">
              <a:shade val="50000"/>
            </a:schemeClr>
          </a:lnRef>
          <a:fillRef idx="1">
            <a:schemeClr val="accent2"/>
          </a:fillRef>
          <a:effectRef idx="0">
            <a:schemeClr val="accent2"/>
          </a:effectRef>
          <a:fontRef idx="minor">
            <a:schemeClr val="lt1"/>
          </a:fontRef>
        </p:style>
      </p:pic>
      <p:sp>
        <p:nvSpPr>
          <p:cNvPr id="5" name="AutoShape 4" descr="Prof. Dr. Işıl ERGÜVENÇ | Hukuk Fakültesi"/>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tr-TR"/>
          </a:p>
        </p:txBody>
      </p:sp>
      <p:sp>
        <p:nvSpPr>
          <p:cNvPr id="11" name="Metin kutusu 10"/>
          <p:cNvSpPr txBox="1"/>
          <p:nvPr/>
        </p:nvSpPr>
        <p:spPr>
          <a:xfrm>
            <a:off x="1518606" y="3326352"/>
            <a:ext cx="1529885" cy="338554"/>
          </a:xfrm>
          <a:prstGeom prst="rect">
            <a:avLst/>
          </a:prstGeom>
          <a:noFill/>
        </p:spPr>
        <p:txBody>
          <a:bodyPr wrap="square" rtlCol="0">
            <a:spAutoFit/>
          </a:bodyPr>
          <a:lstStyle/>
          <a:p>
            <a:endParaRPr lang="tr-TR" sz="1600" b="1" dirty="0">
              <a:solidFill>
                <a:schemeClr val="tx2"/>
              </a:solidFill>
            </a:endParaRPr>
          </a:p>
        </p:txBody>
      </p:sp>
      <p:sp>
        <p:nvSpPr>
          <p:cNvPr id="25" name="Metin kutusu 24"/>
          <p:cNvSpPr txBox="1"/>
          <p:nvPr/>
        </p:nvSpPr>
        <p:spPr>
          <a:xfrm>
            <a:off x="7172799" y="4601833"/>
            <a:ext cx="184731" cy="338554"/>
          </a:xfrm>
          <a:prstGeom prst="rect">
            <a:avLst/>
          </a:prstGeom>
          <a:noFill/>
        </p:spPr>
        <p:txBody>
          <a:bodyPr wrap="none" rtlCol="0">
            <a:spAutoFit/>
          </a:bodyPr>
          <a:lstStyle/>
          <a:p>
            <a:endParaRPr lang="tr-TR" sz="1600" b="1" dirty="0">
              <a:solidFill>
                <a:schemeClr val="tx2"/>
              </a:solidFill>
            </a:endParaRPr>
          </a:p>
        </p:txBody>
      </p:sp>
      <p:sp>
        <p:nvSpPr>
          <p:cNvPr id="2" name="AutoShape 2" descr="1941 öncesi Almanya-Sovyetler Birliği ilişkileri - Vikipedi"/>
          <p:cNvSpPr>
            <a:spLocks noChangeAspect="1" noChangeArrowheads="1"/>
          </p:cNvSpPr>
          <p:nvPr/>
        </p:nvSpPr>
        <p:spPr bwMode="auto">
          <a:xfrm>
            <a:off x="433442" y="52820"/>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tr-TR"/>
          </a:p>
        </p:txBody>
      </p:sp>
      <p:sp>
        <p:nvSpPr>
          <p:cNvPr id="3" name="AutoShape 4" descr="1941 öncesi Almanya-Sovyetler Birliği ilişkileri - Vikipedi"/>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tr-TR"/>
          </a:p>
        </p:txBody>
      </p:sp>
      <p:pic>
        <p:nvPicPr>
          <p:cNvPr id="1026" name="Picture 2" descr="Alman-Sovyet Saldırmazlık Paktı, 23 Ağustos 1939 - Özhan Öztürk Makaleleri"/>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18606" y="1133474"/>
            <a:ext cx="7090674" cy="488756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6518874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ablonyeniF.jp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2256" y="10111"/>
            <a:ext cx="9144000" cy="6858000"/>
          </a:xfrm>
          <a:prstGeom prst="rect">
            <a:avLst/>
          </a:prstGeom>
        </p:spPr>
        <p:style>
          <a:lnRef idx="2">
            <a:schemeClr val="accent2">
              <a:shade val="50000"/>
            </a:schemeClr>
          </a:lnRef>
          <a:fillRef idx="1">
            <a:schemeClr val="accent2"/>
          </a:fillRef>
          <a:effectRef idx="0">
            <a:schemeClr val="accent2"/>
          </a:effectRef>
          <a:fontRef idx="minor">
            <a:schemeClr val="lt1"/>
          </a:fontRef>
        </p:style>
      </p:pic>
      <p:sp>
        <p:nvSpPr>
          <p:cNvPr id="5" name="AutoShape 4" descr="Prof. Dr. Işıl ERGÜVENÇ | Hukuk Fakültesi"/>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tr-TR"/>
          </a:p>
        </p:txBody>
      </p:sp>
      <p:sp>
        <p:nvSpPr>
          <p:cNvPr id="11" name="Metin kutusu 10"/>
          <p:cNvSpPr txBox="1"/>
          <p:nvPr/>
        </p:nvSpPr>
        <p:spPr>
          <a:xfrm>
            <a:off x="1518606" y="3326352"/>
            <a:ext cx="1529885" cy="338554"/>
          </a:xfrm>
          <a:prstGeom prst="rect">
            <a:avLst/>
          </a:prstGeom>
          <a:noFill/>
        </p:spPr>
        <p:txBody>
          <a:bodyPr wrap="square" rtlCol="0">
            <a:spAutoFit/>
          </a:bodyPr>
          <a:lstStyle/>
          <a:p>
            <a:endParaRPr lang="tr-TR" sz="1600" b="1" dirty="0">
              <a:solidFill>
                <a:schemeClr val="tx2"/>
              </a:solidFill>
            </a:endParaRPr>
          </a:p>
        </p:txBody>
      </p:sp>
      <p:sp>
        <p:nvSpPr>
          <p:cNvPr id="25" name="Metin kutusu 24"/>
          <p:cNvSpPr txBox="1"/>
          <p:nvPr/>
        </p:nvSpPr>
        <p:spPr>
          <a:xfrm>
            <a:off x="7172799" y="4601833"/>
            <a:ext cx="184731" cy="338554"/>
          </a:xfrm>
          <a:prstGeom prst="rect">
            <a:avLst/>
          </a:prstGeom>
          <a:noFill/>
        </p:spPr>
        <p:txBody>
          <a:bodyPr wrap="none" rtlCol="0">
            <a:spAutoFit/>
          </a:bodyPr>
          <a:lstStyle/>
          <a:p>
            <a:endParaRPr lang="tr-TR" sz="1600" b="1" dirty="0">
              <a:solidFill>
                <a:schemeClr val="tx2"/>
              </a:solidFill>
            </a:endParaRPr>
          </a:p>
        </p:txBody>
      </p:sp>
      <p:sp>
        <p:nvSpPr>
          <p:cNvPr id="2" name="Metin kutusu 1"/>
          <p:cNvSpPr txBox="1"/>
          <p:nvPr/>
        </p:nvSpPr>
        <p:spPr>
          <a:xfrm>
            <a:off x="1731042" y="461879"/>
            <a:ext cx="1715150" cy="461665"/>
          </a:xfrm>
          <a:prstGeom prst="rect">
            <a:avLst/>
          </a:prstGeom>
          <a:noFill/>
        </p:spPr>
        <p:txBody>
          <a:bodyPr wrap="none" rtlCol="0">
            <a:spAutoFit/>
          </a:bodyPr>
          <a:lstStyle/>
          <a:p>
            <a:r>
              <a:rPr lang="tr-TR" sz="2400" b="1" dirty="0" smtClean="0">
                <a:solidFill>
                  <a:srgbClr val="FF0000"/>
                </a:solidFill>
              </a:rPr>
              <a:t>Kaynakçalar</a:t>
            </a:r>
            <a:endParaRPr lang="tr-TR" sz="2400" b="1" dirty="0">
              <a:solidFill>
                <a:srgbClr val="FF0000"/>
              </a:solidFill>
            </a:endParaRPr>
          </a:p>
        </p:txBody>
      </p:sp>
      <p:sp>
        <p:nvSpPr>
          <p:cNvPr id="3" name="Metin kutusu 2"/>
          <p:cNvSpPr txBox="1"/>
          <p:nvPr/>
        </p:nvSpPr>
        <p:spPr>
          <a:xfrm>
            <a:off x="0" y="1921810"/>
            <a:ext cx="8922327" cy="3139321"/>
          </a:xfrm>
          <a:prstGeom prst="rect">
            <a:avLst/>
          </a:prstGeom>
          <a:noFill/>
        </p:spPr>
        <p:txBody>
          <a:bodyPr wrap="square" rtlCol="0">
            <a:spAutoFit/>
          </a:bodyPr>
          <a:lstStyle/>
          <a:p>
            <a:pPr marL="285750" indent="-285750">
              <a:buFont typeface="Arial" panose="020B0604020202020204" pitchFamily="34" charset="0"/>
              <a:buChar char="•"/>
            </a:pPr>
            <a:r>
              <a:rPr lang="tr-TR" dirty="0">
                <a:hlinkClick r:id="rId4"/>
              </a:rPr>
              <a:t>https://</a:t>
            </a:r>
            <a:r>
              <a:rPr lang="tr-TR" dirty="0" smtClean="0">
                <a:hlinkClick r:id="rId4"/>
              </a:rPr>
              <a:t>encyclopedia.ushmm.org/content/tr/article/world-war-ii-in-europe-abridged-article</a:t>
            </a:r>
            <a:endParaRPr lang="tr-TR" dirty="0" smtClean="0"/>
          </a:p>
          <a:p>
            <a:pPr marL="285750" indent="-285750">
              <a:buFont typeface="Arial" panose="020B0604020202020204" pitchFamily="34" charset="0"/>
              <a:buChar char="•"/>
            </a:pPr>
            <a:r>
              <a:rPr lang="tr-TR" dirty="0">
                <a:hlinkClick r:id="rId5"/>
              </a:rPr>
              <a:t>https://</a:t>
            </a:r>
            <a:r>
              <a:rPr lang="tr-TR" dirty="0" smtClean="0">
                <a:hlinkClick r:id="rId5"/>
              </a:rPr>
              <a:t>tr.wikipedia.org/wiki/Nazilerin_Sovyet_sava%C5%9F_esirlerine_kar%C5%9F%C4%B1_i%C5%9Fledikleri_su%C3%A7lar</a:t>
            </a:r>
            <a:endParaRPr lang="tr-TR" dirty="0" smtClean="0"/>
          </a:p>
          <a:p>
            <a:pPr marL="285750" indent="-285750">
              <a:buFont typeface="Arial" panose="020B0604020202020204" pitchFamily="34" charset="0"/>
              <a:buChar char="•"/>
            </a:pPr>
            <a:r>
              <a:rPr lang="tr-TR" dirty="0">
                <a:hlinkClick r:id="rId6"/>
              </a:rPr>
              <a:t>https://tr.wikipedia.org/wiki/1941_%</a:t>
            </a:r>
            <a:r>
              <a:rPr lang="tr-TR" dirty="0" smtClean="0">
                <a:hlinkClick r:id="rId6"/>
              </a:rPr>
              <a:t>C3%B6ncesi_Almanya-Sovyetler_Birli%C4%9Fi_ili%C5%9Fkileri</a:t>
            </a:r>
            <a:endParaRPr lang="tr-TR" dirty="0" smtClean="0"/>
          </a:p>
          <a:p>
            <a:pPr marL="285750" indent="-285750">
              <a:buFont typeface="Arial" panose="020B0604020202020204" pitchFamily="34" charset="0"/>
              <a:buChar char="•"/>
            </a:pPr>
            <a:r>
              <a:rPr lang="tr-TR" dirty="0">
                <a:hlinkClick r:id="rId7"/>
              </a:rPr>
              <a:t>https://</a:t>
            </a:r>
            <a:r>
              <a:rPr lang="tr-TR" dirty="0" smtClean="0">
                <a:hlinkClick r:id="rId7"/>
              </a:rPr>
              <a:t>eds.s.ebscohost.com/eds/pdfviewer/pdfviewer?vid=0&amp;sid=a7cc403a-8adf-4973-907f-ae7d18a2adc9%40redis</a:t>
            </a:r>
            <a:endParaRPr lang="tr-TR" dirty="0" smtClean="0"/>
          </a:p>
          <a:p>
            <a:pPr marL="285750" indent="-285750">
              <a:buFont typeface="Arial" panose="020B0604020202020204" pitchFamily="34" charset="0"/>
              <a:buChar char="•"/>
            </a:pPr>
            <a:r>
              <a:rPr lang="tr-TR" i="1" dirty="0"/>
              <a:t>: </a:t>
            </a:r>
            <a:r>
              <a:rPr lang="tr-TR" i="1" u="sng" dirty="0">
                <a:hlinkClick r:id="rId8"/>
              </a:rPr>
              <a:t>https://m.bianet.org/bianet/siyaset/229469-alman-sovyet-saldirmazlik-pakti-81-yilinda</a:t>
            </a:r>
            <a:endParaRPr lang="tr-TR" dirty="0"/>
          </a:p>
          <a:p>
            <a:pPr marL="285750" indent="-285750">
              <a:buFont typeface="Arial" panose="020B0604020202020204" pitchFamily="34" charset="0"/>
              <a:buChar char="•"/>
            </a:pPr>
            <a:endParaRPr lang="tr-TR" dirty="0" smtClean="0"/>
          </a:p>
          <a:p>
            <a:pPr marL="285750" indent="-285750">
              <a:buFont typeface="Arial" panose="020B0604020202020204" pitchFamily="34" charset="0"/>
              <a:buChar char="•"/>
            </a:pPr>
            <a:endParaRPr lang="tr-TR" dirty="0"/>
          </a:p>
        </p:txBody>
      </p:sp>
    </p:spTree>
    <p:extLst>
      <p:ext uri="{BB962C8B-B14F-4D97-AF65-F5344CB8AC3E}">
        <p14:creationId xmlns:p14="http://schemas.microsoft.com/office/powerpoint/2010/main" val="356366590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ablonyeniF.jp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2256" y="-36132"/>
            <a:ext cx="9144000" cy="6858000"/>
          </a:xfrm>
          <a:prstGeom prst="rect">
            <a:avLst/>
          </a:prstGeom>
        </p:spPr>
        <p:style>
          <a:lnRef idx="2">
            <a:schemeClr val="accent2">
              <a:shade val="50000"/>
            </a:schemeClr>
          </a:lnRef>
          <a:fillRef idx="1">
            <a:schemeClr val="accent2"/>
          </a:fillRef>
          <a:effectRef idx="0">
            <a:schemeClr val="accent2"/>
          </a:effectRef>
          <a:fontRef idx="minor">
            <a:schemeClr val="lt1"/>
          </a:fontRef>
        </p:style>
      </p:pic>
      <p:sp>
        <p:nvSpPr>
          <p:cNvPr id="5" name="AutoShape 4" descr="Prof. Dr. Işıl ERGÜVENÇ | Hukuk Fakültesi"/>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tr-TR"/>
          </a:p>
        </p:txBody>
      </p:sp>
      <p:sp>
        <p:nvSpPr>
          <p:cNvPr id="11" name="Metin kutusu 10"/>
          <p:cNvSpPr txBox="1"/>
          <p:nvPr/>
        </p:nvSpPr>
        <p:spPr>
          <a:xfrm>
            <a:off x="1518606" y="3326352"/>
            <a:ext cx="1529885" cy="338554"/>
          </a:xfrm>
          <a:prstGeom prst="rect">
            <a:avLst/>
          </a:prstGeom>
          <a:noFill/>
        </p:spPr>
        <p:txBody>
          <a:bodyPr wrap="square" rtlCol="0">
            <a:spAutoFit/>
          </a:bodyPr>
          <a:lstStyle/>
          <a:p>
            <a:endParaRPr lang="tr-TR" sz="1600" b="1" dirty="0">
              <a:solidFill>
                <a:schemeClr val="tx2"/>
              </a:solidFill>
            </a:endParaRPr>
          </a:p>
        </p:txBody>
      </p:sp>
      <p:sp>
        <p:nvSpPr>
          <p:cNvPr id="25" name="Metin kutusu 24"/>
          <p:cNvSpPr txBox="1"/>
          <p:nvPr/>
        </p:nvSpPr>
        <p:spPr>
          <a:xfrm>
            <a:off x="7172799" y="4601833"/>
            <a:ext cx="184731" cy="338554"/>
          </a:xfrm>
          <a:prstGeom prst="rect">
            <a:avLst/>
          </a:prstGeom>
          <a:noFill/>
        </p:spPr>
        <p:txBody>
          <a:bodyPr wrap="none" rtlCol="0">
            <a:spAutoFit/>
          </a:bodyPr>
          <a:lstStyle/>
          <a:p>
            <a:endParaRPr lang="tr-TR" sz="1600" b="1" dirty="0">
              <a:solidFill>
                <a:schemeClr val="tx2"/>
              </a:solidFill>
            </a:endParaRPr>
          </a:p>
        </p:txBody>
      </p:sp>
      <p:sp>
        <p:nvSpPr>
          <p:cNvPr id="2" name="Metin kutusu 1"/>
          <p:cNvSpPr txBox="1"/>
          <p:nvPr/>
        </p:nvSpPr>
        <p:spPr>
          <a:xfrm>
            <a:off x="1518606" y="545007"/>
            <a:ext cx="3586623" cy="369332"/>
          </a:xfrm>
          <a:prstGeom prst="rect">
            <a:avLst/>
          </a:prstGeom>
          <a:noFill/>
        </p:spPr>
        <p:txBody>
          <a:bodyPr wrap="none" rtlCol="0">
            <a:spAutoFit/>
          </a:bodyPr>
          <a:lstStyle/>
          <a:p>
            <a:r>
              <a:rPr lang="tr-TR" b="1"/>
              <a:t>1941 öncesi Almanya-SSCB ilişkileri</a:t>
            </a:r>
            <a:r>
              <a:rPr lang="tr-TR"/>
              <a:t>,</a:t>
            </a:r>
            <a:endParaRPr lang="tr-TR" dirty="0"/>
          </a:p>
        </p:txBody>
      </p:sp>
      <p:sp>
        <p:nvSpPr>
          <p:cNvPr id="3" name="Metin kutusu 2"/>
          <p:cNvSpPr txBox="1"/>
          <p:nvPr/>
        </p:nvSpPr>
        <p:spPr>
          <a:xfrm>
            <a:off x="-31129" y="1509570"/>
            <a:ext cx="9081745" cy="4524315"/>
          </a:xfrm>
          <a:prstGeom prst="rect">
            <a:avLst/>
          </a:prstGeom>
          <a:noFill/>
        </p:spPr>
        <p:txBody>
          <a:bodyPr wrap="square" rtlCol="0">
            <a:spAutoFit/>
          </a:bodyPr>
          <a:lstStyle/>
          <a:p>
            <a:pPr marL="285750" indent="-285750">
              <a:buFont typeface="Arial" panose="020B0604020202020204" pitchFamily="34" charset="0"/>
              <a:buChar char="•"/>
            </a:pPr>
            <a:r>
              <a:rPr lang="tr-TR" dirty="0" smtClean="0"/>
              <a:t>İki devlet arasında ki ilişki Birinci Dünya Savaşı’ndan sonra Almanya tarafından dikte edilen Ve </a:t>
            </a:r>
            <a:r>
              <a:rPr lang="tr-TR" dirty="0" err="1" smtClean="0"/>
              <a:t>Soyvetler</a:t>
            </a:r>
            <a:r>
              <a:rPr lang="tr-TR" dirty="0" smtClean="0"/>
              <a:t> ile Almaya arasındaki düşmanlıkları sona erdiren 3 Mart 1918 tarihinde imzalanan </a:t>
            </a:r>
            <a:r>
              <a:rPr lang="tr-TR" u="sng" dirty="0" err="1" smtClean="0">
                <a:solidFill>
                  <a:srgbClr val="FF0000"/>
                </a:solidFill>
              </a:rPr>
              <a:t>Brest</a:t>
            </a:r>
            <a:r>
              <a:rPr lang="tr-TR" u="sng" dirty="0" smtClean="0">
                <a:solidFill>
                  <a:srgbClr val="FF0000"/>
                </a:solidFill>
              </a:rPr>
              <a:t> </a:t>
            </a:r>
            <a:r>
              <a:rPr lang="tr-TR" u="sng" dirty="0" err="1" smtClean="0">
                <a:solidFill>
                  <a:srgbClr val="FF0000"/>
                </a:solidFill>
              </a:rPr>
              <a:t>Livosk</a:t>
            </a:r>
            <a:r>
              <a:rPr lang="tr-TR" u="sng" dirty="0" smtClean="0">
                <a:solidFill>
                  <a:srgbClr val="FF0000"/>
                </a:solidFill>
              </a:rPr>
              <a:t> Barış Antlaşması </a:t>
            </a:r>
            <a:r>
              <a:rPr lang="tr-TR" dirty="0" smtClean="0"/>
              <a:t>ile başladı.</a:t>
            </a:r>
          </a:p>
          <a:p>
            <a:pPr marL="285750" indent="-285750">
              <a:buFont typeface="Arial" panose="020B0604020202020204" pitchFamily="34" charset="0"/>
              <a:buChar char="•"/>
            </a:pPr>
            <a:r>
              <a:rPr lang="tr-TR" dirty="0" smtClean="0"/>
              <a:t>Rusya da 1917 yılının Şubat ve Ekim aylarında iki devrim yaşandı. İşçiler, köylüler ve Askerlerin Rusya Sosyal Demokrat İşçi Partisi’nin </a:t>
            </a:r>
            <a:r>
              <a:rPr lang="tr-TR" dirty="0"/>
              <a:t>Bolşevik kanadı (adı partinin 1918 yılındaki </a:t>
            </a:r>
            <a:r>
              <a:rPr lang="tr-TR" dirty="0">
                <a:solidFill>
                  <a:srgbClr val="FF0000"/>
                </a:solidFill>
                <a:hlinkClick r:id="rId4" tooltip="Rusya Komünist Partisi (Bolşevik) 7. Kongresi"/>
              </a:rPr>
              <a:t>7. Kongresi</a:t>
            </a:r>
            <a:r>
              <a:rPr lang="tr-TR" dirty="0"/>
              <a:t> içinde </a:t>
            </a:r>
            <a:r>
              <a:rPr lang="tr-TR" dirty="0">
                <a:hlinkClick r:id="rId5" tooltip="Sovyetler Birliği Komünist Partisi"/>
              </a:rPr>
              <a:t>Sovyetler Birliği Komünist Partisi</a:t>
            </a:r>
            <a:r>
              <a:rPr lang="tr-TR" dirty="0"/>
              <a:t> olarak </a:t>
            </a:r>
            <a:r>
              <a:rPr lang="tr-TR" dirty="0" smtClean="0"/>
              <a:t>değiştirildi) </a:t>
            </a:r>
            <a:r>
              <a:rPr lang="tr-TR" dirty="0"/>
              <a:t>öncülüğünde gerçekleştirdiği </a:t>
            </a:r>
            <a:r>
              <a:rPr lang="tr-TR" dirty="0">
                <a:hlinkClick r:id="rId6" tooltip="Ekim Devrimi"/>
              </a:rPr>
              <a:t>Ekim Devrimi</a:t>
            </a:r>
            <a:r>
              <a:rPr lang="tr-TR" dirty="0"/>
              <a:t> sonucunda, Rusya </a:t>
            </a:r>
            <a:r>
              <a:rPr lang="tr-TR" dirty="0" err="1">
                <a:solidFill>
                  <a:srgbClr val="C00000"/>
                </a:solidFill>
                <a:hlinkClick r:id="rId7" tooltip="Brest Litovsk Barış Antlaşması"/>
              </a:rPr>
              <a:t>Brest</a:t>
            </a:r>
            <a:r>
              <a:rPr lang="tr-TR" dirty="0">
                <a:solidFill>
                  <a:srgbClr val="C00000"/>
                </a:solidFill>
                <a:hlinkClick r:id="rId7" tooltip="Brest Litovsk Barış Antlaşması"/>
              </a:rPr>
              <a:t> </a:t>
            </a:r>
            <a:r>
              <a:rPr lang="tr-TR" dirty="0" err="1">
                <a:solidFill>
                  <a:srgbClr val="C00000"/>
                </a:solidFill>
                <a:hlinkClick r:id="rId7" tooltip="Brest Litovsk Barış Antlaşması"/>
              </a:rPr>
              <a:t>Litovsk</a:t>
            </a:r>
            <a:r>
              <a:rPr lang="tr-TR" dirty="0">
                <a:solidFill>
                  <a:srgbClr val="C00000"/>
                </a:solidFill>
                <a:hlinkClick r:id="rId7" tooltip="Brest Litovsk Barış Antlaşması"/>
              </a:rPr>
              <a:t> Barış Antlaşması</a:t>
            </a:r>
            <a:r>
              <a:rPr lang="tr-TR" dirty="0">
                <a:solidFill>
                  <a:srgbClr val="C00000"/>
                </a:solidFill>
              </a:rPr>
              <a:t>'yla </a:t>
            </a:r>
            <a:r>
              <a:rPr lang="tr-TR" dirty="0"/>
              <a:t>tamamen savaştan çekildi</a:t>
            </a:r>
            <a:r>
              <a:rPr lang="tr-TR" dirty="0" smtClean="0"/>
              <a:t>. Ama beklenen olmuyor ve Almanya bu savaşı kazanamıyor. Bu konuda Ekim devriminin de rolü vardır.</a:t>
            </a:r>
          </a:p>
          <a:p>
            <a:pPr marL="285750" indent="-285750">
              <a:buFont typeface="Arial" panose="020B0604020202020204" pitchFamily="34" charset="0"/>
              <a:buChar char="•"/>
            </a:pPr>
            <a:r>
              <a:rPr lang="tr-TR" dirty="0" smtClean="0"/>
              <a:t>Rus İmparatorluğu için savaşı sonlandıran </a:t>
            </a:r>
            <a:r>
              <a:rPr lang="tr-TR" dirty="0" err="1">
                <a:solidFill>
                  <a:srgbClr val="C00000"/>
                </a:solidFill>
                <a:hlinkClick r:id="rId7" tooltip="Brest Litovsk Barış Antlaşması"/>
              </a:rPr>
              <a:t>Brest</a:t>
            </a:r>
            <a:r>
              <a:rPr lang="tr-TR" dirty="0">
                <a:solidFill>
                  <a:srgbClr val="C00000"/>
                </a:solidFill>
                <a:hlinkClick r:id="rId7" tooltip="Brest Litovsk Barış Antlaşması"/>
              </a:rPr>
              <a:t> </a:t>
            </a:r>
            <a:r>
              <a:rPr lang="tr-TR" dirty="0" err="1">
                <a:solidFill>
                  <a:srgbClr val="C00000"/>
                </a:solidFill>
                <a:hlinkClick r:id="rId7" tooltip="Brest Litovsk Barış Antlaşması"/>
              </a:rPr>
              <a:t>Litovsk</a:t>
            </a:r>
            <a:r>
              <a:rPr lang="tr-TR" dirty="0">
                <a:solidFill>
                  <a:srgbClr val="C00000"/>
                </a:solidFill>
                <a:hlinkClick r:id="rId7" tooltip="Brest Litovsk Barış Antlaşması"/>
              </a:rPr>
              <a:t> Barış </a:t>
            </a:r>
            <a:r>
              <a:rPr lang="tr-TR" dirty="0" smtClean="0">
                <a:solidFill>
                  <a:srgbClr val="C00000"/>
                </a:solidFill>
                <a:hlinkClick r:id="rId7" tooltip="Brest Litovsk Barış Antlaşması"/>
              </a:rPr>
              <a:t>Antlaşması</a:t>
            </a:r>
            <a:r>
              <a:rPr lang="tr-TR" dirty="0" smtClean="0">
                <a:solidFill>
                  <a:srgbClr val="C00000"/>
                </a:solidFill>
              </a:rPr>
              <a:t>‘nın </a:t>
            </a:r>
            <a:r>
              <a:rPr lang="tr-TR" dirty="0" smtClean="0"/>
              <a:t>imzalanmasından birkaç ay sonra Almanya’nın Moskova büyük Elçisi Wilhelm </a:t>
            </a:r>
            <a:r>
              <a:rPr lang="tr-TR" dirty="0" err="1" smtClean="0"/>
              <a:t>von</a:t>
            </a:r>
            <a:r>
              <a:rPr lang="tr-TR" dirty="0" smtClean="0"/>
              <a:t> </a:t>
            </a:r>
            <a:r>
              <a:rPr lang="tr-TR" dirty="0" err="1" smtClean="0"/>
              <a:t>Mirbach</a:t>
            </a:r>
            <a:r>
              <a:rPr lang="tr-TR" dirty="0" smtClean="0"/>
              <a:t> Rus Sol Sosyalist Devrimciler örgütü tarafından öldürüldü. </a:t>
            </a:r>
            <a:r>
              <a:rPr lang="tr-TR" dirty="0" err="1" smtClean="0"/>
              <a:t>İtifak</a:t>
            </a:r>
            <a:r>
              <a:rPr lang="tr-TR" dirty="0" smtClean="0"/>
              <a:t> devletlerinin yenilmesi üzerine bu anlaşma geçersiz kalmıştır. </a:t>
            </a:r>
            <a:r>
              <a:rPr lang="tr-TR" dirty="0"/>
              <a:t>Almanya ve Sovyetler Birliği'nin yenilgiye uğratılmış güçlerinin bölgeye egemen olma potansiyelini koruduğundan, sınırlı kalıyordu. Savaşın hemen ardından, Almanya ile Sovyetler Birliği arasında işbirliğine gidilmiş olsa da orta ve uzun vadede bu iki güç Doğu Avrupa'ya hakim olmak için yarıştılar.</a:t>
            </a:r>
          </a:p>
        </p:txBody>
      </p:sp>
    </p:spTree>
    <p:extLst>
      <p:ext uri="{BB962C8B-B14F-4D97-AF65-F5344CB8AC3E}">
        <p14:creationId xmlns:p14="http://schemas.microsoft.com/office/powerpoint/2010/main" val="241055827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ablonyeniF.jp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2256" y="10111"/>
            <a:ext cx="9144000" cy="6858000"/>
          </a:xfrm>
          <a:prstGeom prst="rect">
            <a:avLst/>
          </a:prstGeom>
        </p:spPr>
        <p:style>
          <a:lnRef idx="2">
            <a:schemeClr val="accent2">
              <a:shade val="50000"/>
            </a:schemeClr>
          </a:lnRef>
          <a:fillRef idx="1">
            <a:schemeClr val="accent2"/>
          </a:fillRef>
          <a:effectRef idx="0">
            <a:schemeClr val="accent2"/>
          </a:effectRef>
          <a:fontRef idx="minor">
            <a:schemeClr val="lt1"/>
          </a:fontRef>
        </p:style>
      </p:pic>
      <p:sp>
        <p:nvSpPr>
          <p:cNvPr id="5" name="AutoShape 4" descr="Prof. Dr. Işıl ERGÜVENÇ | Hukuk Fakültesi"/>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tr-TR"/>
          </a:p>
        </p:txBody>
      </p:sp>
      <p:sp>
        <p:nvSpPr>
          <p:cNvPr id="11" name="Metin kutusu 10"/>
          <p:cNvSpPr txBox="1"/>
          <p:nvPr/>
        </p:nvSpPr>
        <p:spPr>
          <a:xfrm>
            <a:off x="1518606" y="3326352"/>
            <a:ext cx="1529885" cy="338554"/>
          </a:xfrm>
          <a:prstGeom prst="rect">
            <a:avLst/>
          </a:prstGeom>
          <a:noFill/>
        </p:spPr>
        <p:txBody>
          <a:bodyPr wrap="square" rtlCol="0">
            <a:spAutoFit/>
          </a:bodyPr>
          <a:lstStyle/>
          <a:p>
            <a:endParaRPr lang="tr-TR" sz="1600" b="1" dirty="0">
              <a:solidFill>
                <a:schemeClr val="tx2"/>
              </a:solidFill>
            </a:endParaRPr>
          </a:p>
        </p:txBody>
      </p:sp>
      <p:sp>
        <p:nvSpPr>
          <p:cNvPr id="25" name="Metin kutusu 24"/>
          <p:cNvSpPr txBox="1"/>
          <p:nvPr/>
        </p:nvSpPr>
        <p:spPr>
          <a:xfrm>
            <a:off x="7172799" y="4601833"/>
            <a:ext cx="184731" cy="338554"/>
          </a:xfrm>
          <a:prstGeom prst="rect">
            <a:avLst/>
          </a:prstGeom>
          <a:noFill/>
        </p:spPr>
        <p:txBody>
          <a:bodyPr wrap="none" rtlCol="0">
            <a:spAutoFit/>
          </a:bodyPr>
          <a:lstStyle/>
          <a:p>
            <a:endParaRPr lang="tr-TR" sz="1600" b="1" dirty="0">
              <a:solidFill>
                <a:schemeClr val="tx2"/>
              </a:solidFill>
            </a:endParaRPr>
          </a:p>
        </p:txBody>
      </p:sp>
      <p:sp>
        <p:nvSpPr>
          <p:cNvPr id="2" name="Metin kutusu 1"/>
          <p:cNvSpPr txBox="1"/>
          <p:nvPr/>
        </p:nvSpPr>
        <p:spPr>
          <a:xfrm>
            <a:off x="1731042" y="461879"/>
            <a:ext cx="6378156" cy="461665"/>
          </a:xfrm>
          <a:prstGeom prst="rect">
            <a:avLst/>
          </a:prstGeom>
          <a:noFill/>
        </p:spPr>
        <p:txBody>
          <a:bodyPr wrap="none" rtlCol="0">
            <a:spAutoFit/>
          </a:bodyPr>
          <a:lstStyle/>
          <a:p>
            <a:r>
              <a:rPr lang="tr-TR" sz="2400" dirty="0"/>
              <a:t>Nazi Tehdidi ve Sovyetler Birliği’nin Barış Politikası</a:t>
            </a:r>
            <a:endParaRPr lang="tr-TR" sz="2400" b="1" dirty="0">
              <a:solidFill>
                <a:srgbClr val="FF0000"/>
              </a:solidFill>
            </a:endParaRPr>
          </a:p>
        </p:txBody>
      </p:sp>
      <p:sp>
        <p:nvSpPr>
          <p:cNvPr id="3" name="Metin kutusu 2"/>
          <p:cNvSpPr txBox="1"/>
          <p:nvPr/>
        </p:nvSpPr>
        <p:spPr>
          <a:xfrm>
            <a:off x="0" y="1921810"/>
            <a:ext cx="8922327" cy="369332"/>
          </a:xfrm>
          <a:prstGeom prst="rect">
            <a:avLst/>
          </a:prstGeom>
          <a:noFill/>
        </p:spPr>
        <p:txBody>
          <a:bodyPr wrap="square" rtlCol="0">
            <a:spAutoFit/>
          </a:bodyPr>
          <a:lstStyle/>
          <a:p>
            <a:pPr marL="285750" indent="-285750">
              <a:buFont typeface="Arial" panose="020B0604020202020204" pitchFamily="34" charset="0"/>
              <a:buChar char="•"/>
            </a:pPr>
            <a:endParaRPr lang="tr-TR" dirty="0"/>
          </a:p>
        </p:txBody>
      </p:sp>
      <p:sp>
        <p:nvSpPr>
          <p:cNvPr id="6" name="Metin kutusu 5"/>
          <p:cNvSpPr txBox="1"/>
          <p:nvPr/>
        </p:nvSpPr>
        <p:spPr>
          <a:xfrm>
            <a:off x="-62256" y="1255058"/>
            <a:ext cx="8922327" cy="5078313"/>
          </a:xfrm>
          <a:prstGeom prst="rect">
            <a:avLst/>
          </a:prstGeom>
          <a:noFill/>
        </p:spPr>
        <p:txBody>
          <a:bodyPr wrap="square" rtlCol="0">
            <a:spAutoFit/>
          </a:bodyPr>
          <a:lstStyle/>
          <a:p>
            <a:pPr marL="285750" indent="-285750">
              <a:buFont typeface="Arial" panose="020B0604020202020204" pitchFamily="34" charset="0"/>
              <a:buChar char="•"/>
            </a:pPr>
            <a:r>
              <a:rPr lang="tr-TR" dirty="0" smtClean="0"/>
              <a:t>30 Ocak 1933’te Hitler liderliğinde </a:t>
            </a:r>
            <a:r>
              <a:rPr lang="tr-TR" dirty="0" err="1" smtClean="0"/>
              <a:t>Nasyonel</a:t>
            </a:r>
            <a:r>
              <a:rPr lang="tr-TR" dirty="0" smtClean="0"/>
              <a:t> Sosyalist Alman İşçi partisi İktidara geldi. Aynı yıl içerisinde yeni iktidarın eskiye nazaran daha saldırgan bir politika güdeceği sinyallerini veriyordu.</a:t>
            </a:r>
          </a:p>
          <a:p>
            <a:pPr marL="285750" indent="-285750">
              <a:buFont typeface="Arial" panose="020B0604020202020204" pitchFamily="34" charset="0"/>
              <a:buChar char="•"/>
            </a:pPr>
            <a:r>
              <a:rPr lang="tr-TR" dirty="0"/>
              <a:t>Bunlardan ilki Şubat ayında Alman parlamento binası </a:t>
            </a:r>
            <a:r>
              <a:rPr lang="tr-TR" dirty="0" err="1"/>
              <a:t>Reichstag</a:t>
            </a:r>
            <a:r>
              <a:rPr lang="tr-TR" dirty="0"/>
              <a:t> m kundaklanması olayıydı. </a:t>
            </a:r>
            <a:r>
              <a:rPr lang="tr-TR" dirty="0" smtClean="0"/>
              <a:t>Olayın sorumlusu olarak komünistleri gösterdiler ve mart ayında partiyi kapattılar. Buna bağlı olarak bir çok üyeyi </a:t>
            </a:r>
            <a:r>
              <a:rPr lang="tr-TR" dirty="0" err="1" smtClean="0"/>
              <a:t>hapise</a:t>
            </a:r>
            <a:r>
              <a:rPr lang="tr-TR" dirty="0" smtClean="0"/>
              <a:t> </a:t>
            </a:r>
            <a:r>
              <a:rPr lang="tr-TR" dirty="0"/>
              <a:t>attılar. SSCB’nin Almanya’daki tam yetkili temsilcisi </a:t>
            </a:r>
            <a:r>
              <a:rPr lang="tr-TR" dirty="0" err="1"/>
              <a:t>Lev</a:t>
            </a:r>
            <a:r>
              <a:rPr lang="tr-TR" dirty="0"/>
              <a:t> </a:t>
            </a:r>
            <a:r>
              <a:rPr lang="tr-TR" dirty="0" err="1"/>
              <a:t>Hinçuk</a:t>
            </a:r>
            <a:r>
              <a:rPr lang="tr-TR" dirty="0"/>
              <a:t>, SSCB dışişleri bakanlığına bunun, seçimlerde komünist partiyi yenilgiye uğratmak isteyen Nazilerin tertibi olduğunu, bu işte </a:t>
            </a:r>
            <a:r>
              <a:rPr lang="tr-TR" dirty="0" err="1"/>
              <a:t>Reichstag</a:t>
            </a:r>
            <a:r>
              <a:rPr lang="tr-TR" dirty="0"/>
              <a:t> Başkanı </a:t>
            </a:r>
            <a:r>
              <a:rPr lang="tr-TR" dirty="0" err="1"/>
              <a:t>Hermann</a:t>
            </a:r>
            <a:r>
              <a:rPr lang="tr-TR" dirty="0"/>
              <a:t> </a:t>
            </a:r>
            <a:r>
              <a:rPr lang="tr-TR" dirty="0" err="1"/>
              <a:t>Göring</a:t>
            </a:r>
            <a:r>
              <a:rPr lang="tr-TR" dirty="0"/>
              <a:t> ile petrol şirketi </a:t>
            </a:r>
            <a:r>
              <a:rPr lang="tr-TR" dirty="0" err="1"/>
              <a:t>Royal</a:t>
            </a:r>
            <a:r>
              <a:rPr lang="tr-TR" dirty="0"/>
              <a:t> </a:t>
            </a:r>
            <a:r>
              <a:rPr lang="tr-TR" dirty="0" err="1"/>
              <a:t>Dutch</a:t>
            </a:r>
            <a:r>
              <a:rPr lang="tr-TR" dirty="0"/>
              <a:t> Shell’in başkanı </a:t>
            </a:r>
            <a:r>
              <a:rPr lang="tr-TR" dirty="0" err="1"/>
              <a:t>Henri</a:t>
            </a:r>
            <a:r>
              <a:rPr lang="tr-TR" dirty="0"/>
              <a:t> </a:t>
            </a:r>
            <a:r>
              <a:rPr lang="tr-TR" dirty="0" err="1"/>
              <a:t>Deterding’in</a:t>
            </a:r>
            <a:r>
              <a:rPr lang="tr-TR" dirty="0"/>
              <a:t> parmağı olduğunu, bu konuda Amerikan ve Fransız basınında haberler çıktığını rapor etti.4 Yangın sonrası olağanüstü hal ilan edildi. </a:t>
            </a:r>
            <a:r>
              <a:rPr lang="tr-TR" dirty="0" smtClean="0"/>
              <a:t>Anayasal haklar, özgürlükler askıya alındı ve yeni seçimler yapıldı.</a:t>
            </a:r>
          </a:p>
          <a:p>
            <a:pPr marL="285750" indent="-285750">
              <a:buFont typeface="Arial" panose="020B0604020202020204" pitchFamily="34" charset="0"/>
              <a:buChar char="•"/>
            </a:pPr>
            <a:r>
              <a:rPr lang="tr-TR" dirty="0"/>
              <a:t>Nisan ayında Almanya, 24 Nisan 1926 tarihli Sovyet-Alman tarafsızlık ve saldırmazlık paktını uzatmadı ve 1922 </a:t>
            </a:r>
            <a:r>
              <a:rPr lang="tr-TR" dirty="0" err="1"/>
              <a:t>Rapallo</a:t>
            </a:r>
            <a:r>
              <a:rPr lang="tr-TR" dirty="0"/>
              <a:t> Antlaşmasıyla başlayan dönemin sona erdiğini ilan etti. Temmuz ayma gelindiğinde ise tüm siyasal partiler ve sendikalar </a:t>
            </a:r>
            <a:r>
              <a:rPr lang="tr-TR" dirty="0" smtClean="0"/>
              <a:t>kapatılmıştı.</a:t>
            </a:r>
          </a:p>
          <a:p>
            <a:pPr marL="285750" indent="-285750">
              <a:buFont typeface="Arial" panose="020B0604020202020204" pitchFamily="34" charset="0"/>
              <a:buChar char="•"/>
            </a:pPr>
            <a:r>
              <a:rPr lang="tr-TR" dirty="0" smtClean="0"/>
              <a:t> </a:t>
            </a:r>
            <a:r>
              <a:rPr lang="tr-TR" dirty="0"/>
              <a:t>Birinci Dünya Savaşının sonunda imzalanan ve Almanya’nın yenilgisini resmileştiren </a:t>
            </a:r>
            <a:r>
              <a:rPr lang="tr-TR" dirty="0" err="1"/>
              <a:t>Versay</a:t>
            </a:r>
            <a:r>
              <a:rPr lang="tr-TR" dirty="0"/>
              <a:t> Antlaşmasının “haksızlık ve adaletsizliklerinden” kurtulma prensibi, Nazilerin dış politikasının temelini oluşturuyordu. Bu da bu politikanın uygulanması yönünde — tamirat borçlarını ödememesiyle/ödeyememesiyle birlikte- atılmış önemli bir adımdı.</a:t>
            </a:r>
          </a:p>
        </p:txBody>
      </p:sp>
    </p:spTree>
    <p:extLst>
      <p:ext uri="{BB962C8B-B14F-4D97-AF65-F5344CB8AC3E}">
        <p14:creationId xmlns:p14="http://schemas.microsoft.com/office/powerpoint/2010/main" val="135662444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ablonyeniF.jp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9144000" cy="6858000"/>
          </a:xfrm>
          <a:prstGeom prst="rect">
            <a:avLst/>
          </a:prstGeom>
        </p:spPr>
        <p:style>
          <a:lnRef idx="2">
            <a:schemeClr val="accent2">
              <a:shade val="50000"/>
            </a:schemeClr>
          </a:lnRef>
          <a:fillRef idx="1">
            <a:schemeClr val="accent2"/>
          </a:fillRef>
          <a:effectRef idx="0">
            <a:schemeClr val="accent2"/>
          </a:effectRef>
          <a:fontRef idx="minor">
            <a:schemeClr val="lt1"/>
          </a:fontRef>
        </p:style>
      </p:pic>
      <p:sp>
        <p:nvSpPr>
          <p:cNvPr id="5" name="AutoShape 4" descr="Prof. Dr. Işıl ERGÜVENÇ | Hukuk Fakültesi"/>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tr-TR"/>
          </a:p>
        </p:txBody>
      </p:sp>
      <p:sp>
        <p:nvSpPr>
          <p:cNvPr id="11" name="Metin kutusu 10"/>
          <p:cNvSpPr txBox="1"/>
          <p:nvPr/>
        </p:nvSpPr>
        <p:spPr>
          <a:xfrm>
            <a:off x="1518606" y="3326352"/>
            <a:ext cx="1529885" cy="338554"/>
          </a:xfrm>
          <a:prstGeom prst="rect">
            <a:avLst/>
          </a:prstGeom>
          <a:noFill/>
        </p:spPr>
        <p:txBody>
          <a:bodyPr wrap="square" rtlCol="0">
            <a:spAutoFit/>
          </a:bodyPr>
          <a:lstStyle/>
          <a:p>
            <a:endParaRPr lang="tr-TR" sz="1600" b="1" dirty="0">
              <a:solidFill>
                <a:schemeClr val="tx2"/>
              </a:solidFill>
            </a:endParaRPr>
          </a:p>
        </p:txBody>
      </p:sp>
      <p:sp>
        <p:nvSpPr>
          <p:cNvPr id="25" name="Metin kutusu 24"/>
          <p:cNvSpPr txBox="1"/>
          <p:nvPr/>
        </p:nvSpPr>
        <p:spPr>
          <a:xfrm>
            <a:off x="7172799" y="4601833"/>
            <a:ext cx="184731" cy="338554"/>
          </a:xfrm>
          <a:prstGeom prst="rect">
            <a:avLst/>
          </a:prstGeom>
          <a:noFill/>
        </p:spPr>
        <p:txBody>
          <a:bodyPr wrap="none" rtlCol="0">
            <a:spAutoFit/>
          </a:bodyPr>
          <a:lstStyle/>
          <a:p>
            <a:endParaRPr lang="tr-TR" sz="1600" b="1" dirty="0">
              <a:solidFill>
                <a:schemeClr val="tx2"/>
              </a:solidFill>
            </a:endParaRPr>
          </a:p>
        </p:txBody>
      </p:sp>
      <p:sp>
        <p:nvSpPr>
          <p:cNvPr id="2" name="Metin kutusu 1"/>
          <p:cNvSpPr txBox="1"/>
          <p:nvPr/>
        </p:nvSpPr>
        <p:spPr>
          <a:xfrm>
            <a:off x="1731042" y="461879"/>
            <a:ext cx="6378156" cy="461665"/>
          </a:xfrm>
          <a:prstGeom prst="rect">
            <a:avLst/>
          </a:prstGeom>
          <a:noFill/>
        </p:spPr>
        <p:txBody>
          <a:bodyPr wrap="none" rtlCol="0">
            <a:spAutoFit/>
          </a:bodyPr>
          <a:lstStyle/>
          <a:p>
            <a:r>
              <a:rPr lang="tr-TR" sz="2400" dirty="0"/>
              <a:t>Nazi Tehdidi ve Sovyetler Birliği’nin Barış Politikası</a:t>
            </a:r>
            <a:endParaRPr lang="tr-TR" sz="2400" b="1" dirty="0">
              <a:solidFill>
                <a:srgbClr val="FF0000"/>
              </a:solidFill>
            </a:endParaRPr>
          </a:p>
        </p:txBody>
      </p:sp>
      <p:sp>
        <p:nvSpPr>
          <p:cNvPr id="3" name="Metin kutusu 2"/>
          <p:cNvSpPr txBox="1"/>
          <p:nvPr/>
        </p:nvSpPr>
        <p:spPr>
          <a:xfrm>
            <a:off x="0" y="1921810"/>
            <a:ext cx="8922327" cy="369332"/>
          </a:xfrm>
          <a:prstGeom prst="rect">
            <a:avLst/>
          </a:prstGeom>
          <a:noFill/>
        </p:spPr>
        <p:txBody>
          <a:bodyPr wrap="square" rtlCol="0">
            <a:spAutoFit/>
          </a:bodyPr>
          <a:lstStyle/>
          <a:p>
            <a:pPr marL="285750" indent="-285750">
              <a:buFont typeface="Arial" panose="020B0604020202020204" pitchFamily="34" charset="0"/>
              <a:buChar char="•"/>
            </a:pPr>
            <a:endParaRPr lang="tr-TR" dirty="0"/>
          </a:p>
        </p:txBody>
      </p:sp>
      <p:sp>
        <p:nvSpPr>
          <p:cNvPr id="6" name="Metin kutusu 5"/>
          <p:cNvSpPr txBox="1"/>
          <p:nvPr/>
        </p:nvSpPr>
        <p:spPr>
          <a:xfrm>
            <a:off x="-1" y="1479909"/>
            <a:ext cx="8922327" cy="5078313"/>
          </a:xfrm>
          <a:prstGeom prst="rect">
            <a:avLst/>
          </a:prstGeom>
          <a:noFill/>
        </p:spPr>
        <p:txBody>
          <a:bodyPr wrap="square" rtlCol="0">
            <a:spAutoFit/>
          </a:bodyPr>
          <a:lstStyle/>
          <a:p>
            <a:pPr marL="285750" indent="-285750">
              <a:buFont typeface="Arial" panose="020B0604020202020204" pitchFamily="34" charset="0"/>
              <a:buChar char="•"/>
            </a:pPr>
            <a:r>
              <a:rPr lang="tr-TR" dirty="0" smtClean="0"/>
              <a:t>Ocak 1934’te Stalin 17. Parti Kongresin de uluslararası alandaki gelişmelerin analizini içeren bir rapor sundu. </a:t>
            </a:r>
            <a:r>
              <a:rPr lang="tr-TR" dirty="0"/>
              <a:t>Ona göre, emperyalist politikacılar şovenizm ve savaş hazırlığını dış politikanın temel unsuru haline getirirken, cephe gerisini kuvvetlendirmek için içeride işçi sınıfı üzerinde baskı kuruyordu. </a:t>
            </a:r>
            <a:endParaRPr lang="tr-TR" dirty="0" smtClean="0"/>
          </a:p>
          <a:p>
            <a:pPr marL="285750" indent="-285750">
              <a:buFont typeface="Arial" panose="020B0604020202020204" pitchFamily="34" charset="0"/>
              <a:buChar char="•"/>
            </a:pPr>
            <a:r>
              <a:rPr lang="tr-TR" dirty="0"/>
              <a:t>Stalin, İngiltere ve Fransa heyetleriyle yürütülen müzakerelerden bir sonuç çıkamayacağını görünce kesin kararını verdi. Savaşın dışında kalabilmek için Nazi </a:t>
            </a:r>
            <a:r>
              <a:rPr lang="tr-TR" dirty="0" err="1"/>
              <a:t>Almanyası’na</a:t>
            </a:r>
            <a:r>
              <a:rPr lang="tr-TR" dirty="0"/>
              <a:t> yaklaşmayı seçti</a:t>
            </a:r>
            <a:r>
              <a:rPr lang="tr-TR" dirty="0" smtClean="0"/>
              <a:t>.</a:t>
            </a:r>
          </a:p>
          <a:p>
            <a:pPr marL="285750" indent="-285750">
              <a:buFont typeface="Arial" panose="020B0604020202020204" pitchFamily="34" charset="0"/>
              <a:buChar char="•"/>
            </a:pPr>
            <a:r>
              <a:rPr lang="tr-TR" dirty="0"/>
              <a:t>16 Ağustos 1939’da Hitler bir saldırmazlık antlaşmasına hazır olduğunu, Polonya’nın bölüşülmesi, Baltık ülkelerinin durumu gibi konuların da böylece açıklığa kavuşacağını </a:t>
            </a:r>
            <a:r>
              <a:rPr lang="tr-TR" dirty="0" err="1"/>
              <a:t>Ribbentrop</a:t>
            </a:r>
            <a:r>
              <a:rPr lang="tr-TR" dirty="0"/>
              <a:t> yolu ile Moskova’ya iletti</a:t>
            </a:r>
            <a:r>
              <a:rPr lang="tr-TR" dirty="0" smtClean="0"/>
              <a:t>.</a:t>
            </a:r>
          </a:p>
          <a:p>
            <a:pPr marL="285750" indent="-285750">
              <a:buFont typeface="Arial" panose="020B0604020202020204" pitchFamily="34" charset="0"/>
              <a:buChar char="•"/>
            </a:pPr>
            <a:r>
              <a:rPr lang="tr-TR" dirty="0"/>
              <a:t>Paktın esas önemi gizli protokolünden geliyor. Bu protokole göre, Almanya’nın Polonya’yı işgale başlaması SSCB'nin Doğu Polonya’yı yani Batı </a:t>
            </a:r>
            <a:r>
              <a:rPr lang="tr-TR" dirty="0" err="1"/>
              <a:t>Belarus</a:t>
            </a:r>
            <a:r>
              <a:rPr lang="tr-TR" dirty="0"/>
              <a:t> ve Batı Ukrayna’yı işgal etmesini mümkün kılacaktı. </a:t>
            </a:r>
            <a:endParaRPr lang="tr-TR" dirty="0" smtClean="0"/>
          </a:p>
          <a:p>
            <a:pPr marL="285750" indent="-285750">
              <a:buFont typeface="Arial" panose="020B0604020202020204" pitchFamily="34" charset="0"/>
              <a:buChar char="•"/>
            </a:pPr>
            <a:r>
              <a:rPr lang="tr-TR" dirty="0" smtClean="0"/>
              <a:t>Stalin; 1918-19 yılındaki </a:t>
            </a:r>
            <a:r>
              <a:rPr lang="tr-TR" dirty="0" err="1"/>
              <a:t>Brest-Litovsk</a:t>
            </a:r>
            <a:r>
              <a:rPr lang="tr-TR" dirty="0"/>
              <a:t> barışına benzer bir durumla karşı karşıya idi. Ya Almanya ile hiçbir ilişkiye girmeyerek savaşı göze alacak, ya hiçbir ülke ile antlaşma yapmayarak tarafsız kalacak ya da Almanya ile saldırmazlık paktı imzalayacaktı.</a:t>
            </a:r>
            <a:endParaRPr lang="tr-TR" dirty="0" smtClean="0"/>
          </a:p>
          <a:p>
            <a:pPr marL="285750" indent="-285750">
              <a:buFont typeface="Arial" panose="020B0604020202020204" pitchFamily="34" charset="0"/>
              <a:buChar char="•"/>
            </a:pPr>
            <a:endParaRPr lang="tr-TR" dirty="0" smtClean="0"/>
          </a:p>
          <a:p>
            <a:pPr marL="285750" indent="-285750">
              <a:buFont typeface="Arial" panose="020B0604020202020204" pitchFamily="34" charset="0"/>
              <a:buChar char="•"/>
            </a:pPr>
            <a:endParaRPr lang="tr-TR" dirty="0" smtClean="0"/>
          </a:p>
        </p:txBody>
      </p:sp>
    </p:spTree>
    <p:extLst>
      <p:ext uri="{BB962C8B-B14F-4D97-AF65-F5344CB8AC3E}">
        <p14:creationId xmlns:p14="http://schemas.microsoft.com/office/powerpoint/2010/main" val="231440732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ablonyeniF.jp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9144000" cy="6858000"/>
          </a:xfrm>
          <a:prstGeom prst="rect">
            <a:avLst/>
          </a:prstGeom>
        </p:spPr>
        <p:style>
          <a:lnRef idx="2">
            <a:schemeClr val="accent2">
              <a:shade val="50000"/>
            </a:schemeClr>
          </a:lnRef>
          <a:fillRef idx="1">
            <a:schemeClr val="accent2"/>
          </a:fillRef>
          <a:effectRef idx="0">
            <a:schemeClr val="accent2"/>
          </a:effectRef>
          <a:fontRef idx="minor">
            <a:schemeClr val="lt1"/>
          </a:fontRef>
        </p:style>
      </p:pic>
      <p:sp>
        <p:nvSpPr>
          <p:cNvPr id="5" name="AutoShape 4" descr="Prof. Dr. Işıl ERGÜVENÇ | Hukuk Fakültesi"/>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tr-TR"/>
          </a:p>
        </p:txBody>
      </p:sp>
      <p:sp>
        <p:nvSpPr>
          <p:cNvPr id="11" name="Metin kutusu 10"/>
          <p:cNvSpPr txBox="1"/>
          <p:nvPr/>
        </p:nvSpPr>
        <p:spPr>
          <a:xfrm>
            <a:off x="1518606" y="3326352"/>
            <a:ext cx="1529885" cy="338554"/>
          </a:xfrm>
          <a:prstGeom prst="rect">
            <a:avLst/>
          </a:prstGeom>
          <a:noFill/>
        </p:spPr>
        <p:txBody>
          <a:bodyPr wrap="square" rtlCol="0">
            <a:spAutoFit/>
          </a:bodyPr>
          <a:lstStyle/>
          <a:p>
            <a:endParaRPr lang="tr-TR" sz="1600" b="1" dirty="0">
              <a:solidFill>
                <a:schemeClr val="tx2"/>
              </a:solidFill>
            </a:endParaRPr>
          </a:p>
        </p:txBody>
      </p:sp>
      <p:sp>
        <p:nvSpPr>
          <p:cNvPr id="25" name="Metin kutusu 24"/>
          <p:cNvSpPr txBox="1"/>
          <p:nvPr/>
        </p:nvSpPr>
        <p:spPr>
          <a:xfrm>
            <a:off x="7172799" y="4601833"/>
            <a:ext cx="184731" cy="338554"/>
          </a:xfrm>
          <a:prstGeom prst="rect">
            <a:avLst/>
          </a:prstGeom>
          <a:noFill/>
        </p:spPr>
        <p:txBody>
          <a:bodyPr wrap="none" rtlCol="0">
            <a:spAutoFit/>
          </a:bodyPr>
          <a:lstStyle/>
          <a:p>
            <a:endParaRPr lang="tr-TR" sz="1600" b="1" dirty="0">
              <a:solidFill>
                <a:schemeClr val="tx2"/>
              </a:solidFill>
            </a:endParaRPr>
          </a:p>
        </p:txBody>
      </p:sp>
      <p:sp>
        <p:nvSpPr>
          <p:cNvPr id="2" name="Metin kutusu 1"/>
          <p:cNvSpPr txBox="1"/>
          <p:nvPr/>
        </p:nvSpPr>
        <p:spPr>
          <a:xfrm>
            <a:off x="1731042" y="461879"/>
            <a:ext cx="6378156" cy="461665"/>
          </a:xfrm>
          <a:prstGeom prst="rect">
            <a:avLst/>
          </a:prstGeom>
          <a:noFill/>
        </p:spPr>
        <p:txBody>
          <a:bodyPr wrap="none" rtlCol="0">
            <a:spAutoFit/>
          </a:bodyPr>
          <a:lstStyle/>
          <a:p>
            <a:r>
              <a:rPr lang="tr-TR" sz="2400" dirty="0"/>
              <a:t>Nazi Tehdidi ve Sovyetler Birliği’nin Barış Politikası</a:t>
            </a:r>
            <a:endParaRPr lang="tr-TR" sz="2400" b="1" dirty="0">
              <a:solidFill>
                <a:srgbClr val="FF0000"/>
              </a:solidFill>
            </a:endParaRPr>
          </a:p>
        </p:txBody>
      </p:sp>
      <p:sp>
        <p:nvSpPr>
          <p:cNvPr id="3" name="Metin kutusu 2"/>
          <p:cNvSpPr txBox="1"/>
          <p:nvPr/>
        </p:nvSpPr>
        <p:spPr>
          <a:xfrm>
            <a:off x="0" y="1921810"/>
            <a:ext cx="8922327" cy="369332"/>
          </a:xfrm>
          <a:prstGeom prst="rect">
            <a:avLst/>
          </a:prstGeom>
          <a:noFill/>
        </p:spPr>
        <p:txBody>
          <a:bodyPr wrap="square" rtlCol="0">
            <a:spAutoFit/>
          </a:bodyPr>
          <a:lstStyle/>
          <a:p>
            <a:pPr marL="285750" indent="-285750">
              <a:buFont typeface="Arial" panose="020B0604020202020204" pitchFamily="34" charset="0"/>
              <a:buChar char="•"/>
            </a:pPr>
            <a:endParaRPr lang="tr-TR" dirty="0"/>
          </a:p>
        </p:txBody>
      </p:sp>
      <p:sp>
        <p:nvSpPr>
          <p:cNvPr id="6" name="Metin kutusu 5"/>
          <p:cNvSpPr txBox="1"/>
          <p:nvPr/>
        </p:nvSpPr>
        <p:spPr>
          <a:xfrm>
            <a:off x="110836" y="1732365"/>
            <a:ext cx="8922327" cy="1477328"/>
          </a:xfrm>
          <a:prstGeom prst="rect">
            <a:avLst/>
          </a:prstGeom>
          <a:noFill/>
        </p:spPr>
        <p:txBody>
          <a:bodyPr wrap="square" rtlCol="0">
            <a:spAutoFit/>
          </a:bodyPr>
          <a:lstStyle/>
          <a:p>
            <a:pPr marL="285750" indent="-285750">
              <a:buFont typeface="Arial" panose="020B0604020202020204" pitchFamily="34" charset="0"/>
              <a:buChar char="•"/>
            </a:pPr>
            <a:r>
              <a:rPr lang="tr-TR" dirty="0" smtClean="0"/>
              <a:t>Stalin; </a:t>
            </a:r>
            <a:r>
              <a:rPr lang="tr-TR" dirty="0"/>
              <a:t>3 Temmuz 1941’deki radyoda ilk savaş konuşmasında şöyle </a:t>
            </a:r>
            <a:r>
              <a:rPr lang="tr-TR" dirty="0" err="1" smtClean="0"/>
              <a:t>seslendi:Almanya</a:t>
            </a:r>
            <a:r>
              <a:rPr lang="tr-TR" dirty="0" smtClean="0"/>
              <a:t> </a:t>
            </a:r>
            <a:r>
              <a:rPr lang="tr-TR" dirty="0"/>
              <a:t>ile Saldırmazlık Antlaşması imzalayarak biz ne kazanmıştık? Biz ülkemiz için bir buçuk yıl daha barış sağladık ve Almanya bu pakta rağmen risk alarak bize saldırdığı takdirde ona karşı  koymak için hazırlanma imkanı kazandık. Bu bizim için belirli bir avantaj, Almanya içinse dezavantajdı.”</a:t>
            </a:r>
            <a:endParaRPr lang="tr-TR" dirty="0" smtClean="0"/>
          </a:p>
        </p:txBody>
      </p:sp>
    </p:spTree>
    <p:extLst>
      <p:ext uri="{BB962C8B-B14F-4D97-AF65-F5344CB8AC3E}">
        <p14:creationId xmlns:p14="http://schemas.microsoft.com/office/powerpoint/2010/main" val="304047008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ablonyeniF.jp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3211" y="8751"/>
            <a:ext cx="9144000" cy="6858000"/>
          </a:xfrm>
          <a:prstGeom prst="rect">
            <a:avLst/>
          </a:prstGeom>
        </p:spPr>
        <p:style>
          <a:lnRef idx="2">
            <a:schemeClr val="accent2">
              <a:shade val="50000"/>
            </a:schemeClr>
          </a:lnRef>
          <a:fillRef idx="1">
            <a:schemeClr val="accent2"/>
          </a:fillRef>
          <a:effectRef idx="0">
            <a:schemeClr val="accent2"/>
          </a:effectRef>
          <a:fontRef idx="minor">
            <a:schemeClr val="lt1"/>
          </a:fontRef>
        </p:style>
      </p:pic>
      <p:sp>
        <p:nvSpPr>
          <p:cNvPr id="5" name="AutoShape 4" descr="Prof. Dr. Işıl ERGÜVENÇ | Hukuk Fakültesi"/>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tr-TR"/>
          </a:p>
        </p:txBody>
      </p:sp>
      <p:sp>
        <p:nvSpPr>
          <p:cNvPr id="11" name="Metin kutusu 10"/>
          <p:cNvSpPr txBox="1"/>
          <p:nvPr/>
        </p:nvSpPr>
        <p:spPr>
          <a:xfrm>
            <a:off x="1518606" y="3326352"/>
            <a:ext cx="1529885" cy="338554"/>
          </a:xfrm>
          <a:prstGeom prst="rect">
            <a:avLst/>
          </a:prstGeom>
          <a:noFill/>
        </p:spPr>
        <p:txBody>
          <a:bodyPr wrap="square" rtlCol="0">
            <a:spAutoFit/>
          </a:bodyPr>
          <a:lstStyle/>
          <a:p>
            <a:endParaRPr lang="tr-TR" sz="1600" b="1" dirty="0">
              <a:solidFill>
                <a:schemeClr val="tx2"/>
              </a:solidFill>
            </a:endParaRPr>
          </a:p>
        </p:txBody>
      </p:sp>
      <p:sp>
        <p:nvSpPr>
          <p:cNvPr id="25" name="Metin kutusu 24"/>
          <p:cNvSpPr txBox="1"/>
          <p:nvPr/>
        </p:nvSpPr>
        <p:spPr>
          <a:xfrm>
            <a:off x="7172799" y="4601833"/>
            <a:ext cx="184731" cy="338554"/>
          </a:xfrm>
          <a:prstGeom prst="rect">
            <a:avLst/>
          </a:prstGeom>
          <a:noFill/>
        </p:spPr>
        <p:txBody>
          <a:bodyPr wrap="none" rtlCol="0">
            <a:spAutoFit/>
          </a:bodyPr>
          <a:lstStyle/>
          <a:p>
            <a:endParaRPr lang="tr-TR" sz="1600" b="1" dirty="0">
              <a:solidFill>
                <a:schemeClr val="tx2"/>
              </a:solidFill>
            </a:endParaRPr>
          </a:p>
        </p:txBody>
      </p:sp>
      <p:sp>
        <p:nvSpPr>
          <p:cNvPr id="2" name="AutoShape 2" descr="1941 öncesi Almanya-Sovyetler Birliği ilişkileri - Vikipedi"/>
          <p:cNvSpPr>
            <a:spLocks noChangeAspect="1" noChangeArrowheads="1"/>
          </p:cNvSpPr>
          <p:nvPr/>
        </p:nvSpPr>
        <p:spPr bwMode="auto">
          <a:xfrm>
            <a:off x="433442" y="52820"/>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tr-TR"/>
          </a:p>
        </p:txBody>
      </p:sp>
      <p:sp>
        <p:nvSpPr>
          <p:cNvPr id="3" name="AutoShape 4" descr="1941 öncesi Almanya-Sovyetler Birliği ilişkileri - Vikipedi"/>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tr-TR"/>
          </a:p>
        </p:txBody>
      </p:sp>
      <p:pic>
        <p:nvPicPr>
          <p:cNvPr id="2050" name="Picture 2" descr="Rus arşiv belgesi: Hitler SSCB&amp;#39;den önce Türkiye&amp;#39;ye saldıracaktı | Haberrus"/>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030557" y="1606637"/>
            <a:ext cx="6000750" cy="33337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3697151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ablonyeniF.jp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2256" y="0"/>
            <a:ext cx="9144000" cy="6858000"/>
          </a:xfrm>
          <a:prstGeom prst="rect">
            <a:avLst/>
          </a:prstGeom>
        </p:spPr>
        <p:style>
          <a:lnRef idx="2">
            <a:schemeClr val="accent2">
              <a:shade val="50000"/>
            </a:schemeClr>
          </a:lnRef>
          <a:fillRef idx="1">
            <a:schemeClr val="accent2"/>
          </a:fillRef>
          <a:effectRef idx="0">
            <a:schemeClr val="accent2"/>
          </a:effectRef>
          <a:fontRef idx="minor">
            <a:schemeClr val="lt1"/>
          </a:fontRef>
        </p:style>
      </p:pic>
      <p:sp>
        <p:nvSpPr>
          <p:cNvPr id="5" name="AutoShape 4" descr="Prof. Dr. Işıl ERGÜVENÇ | Hukuk Fakültesi"/>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tr-TR"/>
          </a:p>
        </p:txBody>
      </p:sp>
      <p:sp>
        <p:nvSpPr>
          <p:cNvPr id="11" name="Metin kutusu 10"/>
          <p:cNvSpPr txBox="1"/>
          <p:nvPr/>
        </p:nvSpPr>
        <p:spPr>
          <a:xfrm>
            <a:off x="1518606" y="3326352"/>
            <a:ext cx="1529885" cy="338554"/>
          </a:xfrm>
          <a:prstGeom prst="rect">
            <a:avLst/>
          </a:prstGeom>
          <a:noFill/>
        </p:spPr>
        <p:txBody>
          <a:bodyPr wrap="square" rtlCol="0">
            <a:spAutoFit/>
          </a:bodyPr>
          <a:lstStyle/>
          <a:p>
            <a:endParaRPr lang="tr-TR" sz="1600" b="1" dirty="0">
              <a:solidFill>
                <a:schemeClr val="tx2"/>
              </a:solidFill>
            </a:endParaRPr>
          </a:p>
        </p:txBody>
      </p:sp>
      <p:sp>
        <p:nvSpPr>
          <p:cNvPr id="25" name="Metin kutusu 24"/>
          <p:cNvSpPr txBox="1"/>
          <p:nvPr/>
        </p:nvSpPr>
        <p:spPr>
          <a:xfrm>
            <a:off x="7172799" y="4601833"/>
            <a:ext cx="184731" cy="338554"/>
          </a:xfrm>
          <a:prstGeom prst="rect">
            <a:avLst/>
          </a:prstGeom>
          <a:noFill/>
        </p:spPr>
        <p:txBody>
          <a:bodyPr wrap="none" rtlCol="0">
            <a:spAutoFit/>
          </a:bodyPr>
          <a:lstStyle/>
          <a:p>
            <a:endParaRPr lang="tr-TR" sz="1600" b="1" dirty="0">
              <a:solidFill>
                <a:schemeClr val="tx2"/>
              </a:solidFill>
            </a:endParaRPr>
          </a:p>
        </p:txBody>
      </p:sp>
      <p:sp>
        <p:nvSpPr>
          <p:cNvPr id="2" name="Metin kutusu 1"/>
          <p:cNvSpPr txBox="1"/>
          <p:nvPr/>
        </p:nvSpPr>
        <p:spPr>
          <a:xfrm>
            <a:off x="41982" y="1856508"/>
            <a:ext cx="8963473" cy="4524315"/>
          </a:xfrm>
          <a:prstGeom prst="rect">
            <a:avLst/>
          </a:prstGeom>
          <a:noFill/>
        </p:spPr>
        <p:txBody>
          <a:bodyPr wrap="square" rtlCol="0">
            <a:spAutoFit/>
          </a:bodyPr>
          <a:lstStyle/>
          <a:p>
            <a:r>
              <a:rPr lang="tr-TR" u="sng" dirty="0" smtClean="0">
                <a:solidFill>
                  <a:srgbClr val="C00000"/>
                </a:solidFill>
              </a:rPr>
              <a:t>İkinci Dünya Savaşı </a:t>
            </a:r>
            <a:r>
              <a:rPr lang="tr-TR" dirty="0" smtClean="0"/>
              <a:t>dünya çapında tahminen 55 milyon ölümle sonuçlandı. Tarihte ki en büyük ve yıkıcı savaştı.</a:t>
            </a:r>
            <a:r>
              <a:rPr lang="tr-TR" dirty="0"/>
              <a:t> </a:t>
            </a:r>
            <a:endParaRPr lang="tr-TR" dirty="0" smtClean="0"/>
          </a:p>
          <a:p>
            <a:r>
              <a:rPr lang="tr-TR" dirty="0" smtClean="0"/>
              <a:t>II</a:t>
            </a:r>
            <a:r>
              <a:rPr lang="tr-TR" dirty="0"/>
              <a:t>. Dünya Savaşı, 1 Eylül 1939’da Almanya’nın Polonya’yı işgal etmesiyle başladı. İngiltere ve Fransa bu işgale Almanya’ya savaş ilan ederek karşılık verdi. Alman Kuvvetleri 1940 baharında Batı Avrupa’yı işgal etti. Almanya’nın cesaret vermesiyle, Sovyetler Birliği 1940 yılının Haziran ayında Baltık devletlerini işgal etti. </a:t>
            </a:r>
            <a:endParaRPr lang="tr-TR" dirty="0" smtClean="0"/>
          </a:p>
          <a:p>
            <a:r>
              <a:rPr lang="tr-TR" u="sng" dirty="0" smtClean="0">
                <a:solidFill>
                  <a:srgbClr val="C00000"/>
                </a:solidFill>
              </a:rPr>
              <a:t>Mihver </a:t>
            </a:r>
            <a:r>
              <a:rPr lang="tr-TR" dirty="0" smtClean="0"/>
              <a:t>Devletlerden ( </a:t>
            </a:r>
            <a:r>
              <a:rPr lang="tr-TR" dirty="0" err="1" smtClean="0"/>
              <a:t>Almanyanın</a:t>
            </a:r>
            <a:r>
              <a:rPr lang="tr-TR" dirty="0" smtClean="0"/>
              <a:t> müttefiki ülkeler) </a:t>
            </a:r>
            <a:r>
              <a:rPr lang="tr-TR" dirty="0"/>
              <a:t>6 Nisan 1941’de, Yugoslavya ve Yunanistan’a saldırarak Balkan bölgesini garanti altına aldıktan sonra, Almanya ve müttefikleri, 22 Haziran 1941’de Alman-Sovyet Paktını doğrudan ihlal ederek, Sovyetler Birliği’ne saldırdılar. Haziran ve Temmuz 1941’de Almanlar, Baltık devletlerini de işgal ettiler. Sovyet lideri Joseph Stalin, daha sonra Nazi Almanya’sı ve Mihver İttifakı karşısında Müttefik Kuvvetleri’nin büyük liderlerinden biri oldu. Alman birlikleri 1941 yazı ve sonbaharı boyunca Sovyetler Birliği’nin iç kesimlerine doğru ilerledi. Sovyet askerleri, 6 Aralık 1941’de büyük bir karşı saldırı başlattı. Bir gün sonra, 7 Aralık 1941’de Japonya (Mihver Kuvvetleri’nden), Hawaii’deki </a:t>
            </a:r>
            <a:r>
              <a:rPr lang="tr-TR" dirty="0" err="1"/>
              <a:t>Pearl</a:t>
            </a:r>
            <a:r>
              <a:rPr lang="tr-TR" dirty="0"/>
              <a:t> </a:t>
            </a:r>
            <a:r>
              <a:rPr lang="tr-TR" dirty="0" err="1"/>
              <a:t>Harbor’ı</a:t>
            </a:r>
            <a:r>
              <a:rPr lang="tr-TR" dirty="0"/>
              <a:t> bombaladı. Bu olay </a:t>
            </a:r>
            <a:r>
              <a:rPr lang="tr-TR" dirty="0" smtClean="0"/>
              <a:t>ABD’nin </a:t>
            </a:r>
            <a:r>
              <a:rPr lang="tr-TR" dirty="0"/>
              <a:t>Büyük Britanya ve Sovyetler Birliği ile ittifak kurarak savaşa girmesine yol açtı.</a:t>
            </a:r>
            <a:endParaRPr lang="tr-TR" u="sng" dirty="0">
              <a:solidFill>
                <a:srgbClr val="C00000"/>
              </a:solidFill>
            </a:endParaRPr>
          </a:p>
        </p:txBody>
      </p:sp>
    </p:spTree>
    <p:extLst>
      <p:ext uri="{BB962C8B-B14F-4D97-AF65-F5344CB8AC3E}">
        <p14:creationId xmlns:p14="http://schemas.microsoft.com/office/powerpoint/2010/main" val="136376872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ablonyeniF.jp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2256" y="-36132"/>
            <a:ext cx="9144000" cy="6858000"/>
          </a:xfrm>
          <a:prstGeom prst="rect">
            <a:avLst/>
          </a:prstGeom>
        </p:spPr>
        <p:style>
          <a:lnRef idx="2">
            <a:schemeClr val="accent2">
              <a:shade val="50000"/>
            </a:schemeClr>
          </a:lnRef>
          <a:fillRef idx="1">
            <a:schemeClr val="accent2"/>
          </a:fillRef>
          <a:effectRef idx="0">
            <a:schemeClr val="accent2"/>
          </a:effectRef>
          <a:fontRef idx="minor">
            <a:schemeClr val="lt1"/>
          </a:fontRef>
        </p:style>
      </p:pic>
      <p:sp>
        <p:nvSpPr>
          <p:cNvPr id="5" name="AutoShape 4" descr="Prof. Dr. Işıl ERGÜVENÇ | Hukuk Fakültesi"/>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tr-TR"/>
          </a:p>
        </p:txBody>
      </p:sp>
      <p:sp>
        <p:nvSpPr>
          <p:cNvPr id="11" name="Metin kutusu 10"/>
          <p:cNvSpPr txBox="1"/>
          <p:nvPr/>
        </p:nvSpPr>
        <p:spPr>
          <a:xfrm>
            <a:off x="1518606" y="3326352"/>
            <a:ext cx="1529885" cy="338554"/>
          </a:xfrm>
          <a:prstGeom prst="rect">
            <a:avLst/>
          </a:prstGeom>
          <a:noFill/>
        </p:spPr>
        <p:txBody>
          <a:bodyPr wrap="square" rtlCol="0">
            <a:spAutoFit/>
          </a:bodyPr>
          <a:lstStyle/>
          <a:p>
            <a:endParaRPr lang="tr-TR" sz="1600" b="1" dirty="0">
              <a:solidFill>
                <a:schemeClr val="tx2"/>
              </a:solidFill>
            </a:endParaRPr>
          </a:p>
        </p:txBody>
      </p:sp>
      <p:sp>
        <p:nvSpPr>
          <p:cNvPr id="25" name="Metin kutusu 24"/>
          <p:cNvSpPr txBox="1"/>
          <p:nvPr/>
        </p:nvSpPr>
        <p:spPr>
          <a:xfrm>
            <a:off x="7172799" y="4601833"/>
            <a:ext cx="184731" cy="338554"/>
          </a:xfrm>
          <a:prstGeom prst="rect">
            <a:avLst/>
          </a:prstGeom>
          <a:noFill/>
        </p:spPr>
        <p:txBody>
          <a:bodyPr wrap="none" rtlCol="0">
            <a:spAutoFit/>
          </a:bodyPr>
          <a:lstStyle/>
          <a:p>
            <a:endParaRPr lang="tr-TR" sz="1600" b="1" dirty="0">
              <a:solidFill>
                <a:schemeClr val="tx2"/>
              </a:solidFill>
            </a:endParaRPr>
          </a:p>
        </p:txBody>
      </p:sp>
      <p:pic>
        <p:nvPicPr>
          <p:cNvPr id="1026" name="Picture 2" descr="Invasion of the Soviet Union, 1941-1942 [LCID: eeu86710]"/>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339272" y="887003"/>
            <a:ext cx="7636921" cy="501173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6214397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ablonyeniF.jp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2256" y="-102648"/>
            <a:ext cx="9144000" cy="6858000"/>
          </a:xfrm>
          <a:prstGeom prst="rect">
            <a:avLst/>
          </a:prstGeom>
        </p:spPr>
        <p:style>
          <a:lnRef idx="2">
            <a:schemeClr val="accent2">
              <a:shade val="50000"/>
            </a:schemeClr>
          </a:lnRef>
          <a:fillRef idx="1">
            <a:schemeClr val="accent2"/>
          </a:fillRef>
          <a:effectRef idx="0">
            <a:schemeClr val="accent2"/>
          </a:effectRef>
          <a:fontRef idx="minor">
            <a:schemeClr val="lt1"/>
          </a:fontRef>
        </p:style>
      </p:pic>
      <p:sp>
        <p:nvSpPr>
          <p:cNvPr id="5" name="AutoShape 4" descr="Prof. Dr. Işıl ERGÜVENÇ | Hukuk Fakültesi"/>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tr-TR"/>
          </a:p>
        </p:txBody>
      </p:sp>
      <p:sp>
        <p:nvSpPr>
          <p:cNvPr id="11" name="Metin kutusu 10"/>
          <p:cNvSpPr txBox="1"/>
          <p:nvPr/>
        </p:nvSpPr>
        <p:spPr>
          <a:xfrm>
            <a:off x="1518606" y="3326352"/>
            <a:ext cx="1529885" cy="338554"/>
          </a:xfrm>
          <a:prstGeom prst="rect">
            <a:avLst/>
          </a:prstGeom>
          <a:noFill/>
        </p:spPr>
        <p:txBody>
          <a:bodyPr wrap="square" rtlCol="0">
            <a:spAutoFit/>
          </a:bodyPr>
          <a:lstStyle/>
          <a:p>
            <a:endParaRPr lang="tr-TR" sz="1600" b="1" dirty="0">
              <a:solidFill>
                <a:schemeClr val="tx2"/>
              </a:solidFill>
            </a:endParaRPr>
          </a:p>
        </p:txBody>
      </p:sp>
      <p:sp>
        <p:nvSpPr>
          <p:cNvPr id="25" name="Metin kutusu 24"/>
          <p:cNvSpPr txBox="1"/>
          <p:nvPr/>
        </p:nvSpPr>
        <p:spPr>
          <a:xfrm>
            <a:off x="7172799" y="4601833"/>
            <a:ext cx="184731" cy="338554"/>
          </a:xfrm>
          <a:prstGeom prst="rect">
            <a:avLst/>
          </a:prstGeom>
          <a:noFill/>
        </p:spPr>
        <p:txBody>
          <a:bodyPr wrap="none" rtlCol="0">
            <a:spAutoFit/>
          </a:bodyPr>
          <a:lstStyle/>
          <a:p>
            <a:endParaRPr lang="tr-TR" sz="1600" b="1" dirty="0">
              <a:solidFill>
                <a:schemeClr val="tx2"/>
              </a:solidFill>
            </a:endParaRPr>
          </a:p>
        </p:txBody>
      </p:sp>
      <p:sp>
        <p:nvSpPr>
          <p:cNvPr id="2" name="Metin kutusu 1"/>
          <p:cNvSpPr txBox="1"/>
          <p:nvPr/>
        </p:nvSpPr>
        <p:spPr>
          <a:xfrm>
            <a:off x="1518606" y="369455"/>
            <a:ext cx="4628511" cy="738664"/>
          </a:xfrm>
          <a:prstGeom prst="rect">
            <a:avLst/>
          </a:prstGeom>
          <a:noFill/>
        </p:spPr>
        <p:txBody>
          <a:bodyPr wrap="none" rtlCol="0">
            <a:spAutoFit/>
          </a:bodyPr>
          <a:lstStyle/>
          <a:p>
            <a:r>
              <a:rPr lang="tr-TR" sz="2400" b="1" dirty="0">
                <a:solidFill>
                  <a:srgbClr val="FF0000"/>
                </a:solidFill>
              </a:rPr>
              <a:t>İşbirliğinin sonlanması ve sonuçları</a:t>
            </a:r>
          </a:p>
          <a:p>
            <a:endParaRPr lang="tr-TR" dirty="0"/>
          </a:p>
        </p:txBody>
      </p:sp>
      <p:sp>
        <p:nvSpPr>
          <p:cNvPr id="3" name="Metin kutusu 2"/>
          <p:cNvSpPr txBox="1"/>
          <p:nvPr/>
        </p:nvSpPr>
        <p:spPr>
          <a:xfrm>
            <a:off x="-62256" y="1695595"/>
            <a:ext cx="8285018" cy="3970318"/>
          </a:xfrm>
          <a:prstGeom prst="rect">
            <a:avLst/>
          </a:prstGeom>
          <a:noFill/>
        </p:spPr>
        <p:txBody>
          <a:bodyPr wrap="square" rtlCol="0">
            <a:spAutoFit/>
          </a:bodyPr>
          <a:lstStyle/>
          <a:p>
            <a:pPr marL="285750" indent="-285750">
              <a:buFont typeface="Arial" panose="020B0604020202020204" pitchFamily="34" charset="0"/>
              <a:buChar char="•"/>
            </a:pPr>
            <a:r>
              <a:rPr lang="tr-TR" dirty="0"/>
              <a:t>22 Haziran </a:t>
            </a:r>
            <a:r>
              <a:rPr lang="tr-TR" dirty="0" smtClean="0"/>
              <a:t>1941 Alman Silahlı Kuvvetler günü Adını verdiği bir taarruz operasyonu başladı. Amaç </a:t>
            </a:r>
            <a:r>
              <a:rPr lang="tr-TR" dirty="0"/>
              <a:t>Sovyetler Birliği'nin işgal edilmesi </a:t>
            </a:r>
            <a:r>
              <a:rPr lang="tr-TR" dirty="0" smtClean="0"/>
              <a:t>idi. Aynı Zamanda II Dünya savaşı Doğu cephesi açılmış oldu. </a:t>
            </a:r>
            <a:r>
              <a:rPr lang="tr-TR" dirty="0" err="1"/>
              <a:t>Barbarossa</a:t>
            </a:r>
            <a:r>
              <a:rPr lang="tr-TR" dirty="0"/>
              <a:t> Harekâtı, tarihin en geniş çaplı askeri harekâtı olarak </a:t>
            </a:r>
            <a:r>
              <a:rPr lang="tr-TR" dirty="0" smtClean="0"/>
              <a:t>nitelendirilir.</a:t>
            </a:r>
          </a:p>
          <a:p>
            <a:pPr marL="285750" indent="-285750">
              <a:buFont typeface="Arial" panose="020B0604020202020204" pitchFamily="34" charset="0"/>
              <a:buChar char="•"/>
            </a:pPr>
            <a:r>
              <a:rPr lang="tr-TR" dirty="0"/>
              <a:t>Almanya 22 Haziran 1941 tarihindeki </a:t>
            </a:r>
            <a:r>
              <a:rPr lang="tr-TR" dirty="0" err="1"/>
              <a:t>Barbarossa</a:t>
            </a:r>
            <a:r>
              <a:rPr lang="tr-TR" dirty="0"/>
              <a:t> </a:t>
            </a:r>
            <a:r>
              <a:rPr lang="tr-TR" dirty="0" err="1"/>
              <a:t>Harekâtı'nı</a:t>
            </a:r>
            <a:r>
              <a:rPr lang="tr-TR" dirty="0"/>
              <a:t> başlatarak Sovyetler Birliği'ne saldırmasıyla Alman-Sovyet Saldırmazlık Paktı çiğnenmişti</a:t>
            </a:r>
            <a:r>
              <a:rPr lang="tr-TR" dirty="0" smtClean="0"/>
              <a:t>.</a:t>
            </a:r>
          </a:p>
          <a:p>
            <a:pPr marL="285750" indent="-285750">
              <a:buFont typeface="Arial" panose="020B0604020202020204" pitchFamily="34" charset="0"/>
              <a:buChar char="•"/>
            </a:pPr>
            <a:r>
              <a:rPr lang="tr-TR" dirty="0"/>
              <a:t>Alman yetkililer, 1945'te </a:t>
            </a:r>
            <a:r>
              <a:rPr lang="tr-TR" dirty="0" err="1"/>
              <a:t>Molotov-Ribbentrop</a:t>
            </a:r>
            <a:r>
              <a:rPr lang="tr-TR" dirty="0"/>
              <a:t> Paktı'nın gizli protokollerinin bir mikrofilm kopyasını buldu ve onu Birleşik Devletler askeri kuvvetlerine </a:t>
            </a:r>
            <a:r>
              <a:rPr lang="tr-TR" dirty="0" smtClean="0"/>
              <a:t>verdiler.</a:t>
            </a:r>
          </a:p>
          <a:p>
            <a:pPr marL="285750" indent="-285750">
              <a:buFont typeface="Arial" panose="020B0604020202020204" pitchFamily="34" charset="0"/>
              <a:buChar char="•"/>
            </a:pPr>
            <a:r>
              <a:rPr lang="tr-TR" dirty="0"/>
              <a:t>Elde edilen kopyanın Batı medyasında yayınlanmasına rağmen, onlarca yıl boyunca gizli protokolün varlığını inkar etmek Sovyetler Birliği'nin resmi politikası </a:t>
            </a:r>
            <a:r>
              <a:rPr lang="tr-TR" dirty="0" smtClean="0"/>
              <a:t>oldu</a:t>
            </a:r>
          </a:p>
          <a:p>
            <a:pPr marL="285750" indent="-285750">
              <a:buFont typeface="Arial" panose="020B0604020202020204" pitchFamily="34" charset="0"/>
              <a:buChar char="•"/>
            </a:pPr>
            <a:r>
              <a:rPr lang="tr-TR" dirty="0" smtClean="0"/>
              <a:t>23 </a:t>
            </a:r>
            <a:r>
              <a:rPr lang="tr-TR" dirty="0"/>
              <a:t>Ağustos </a:t>
            </a:r>
            <a:r>
              <a:rPr lang="tr-TR" dirty="0" smtClean="0"/>
              <a:t>1989'daki Baltık Yolu gösterileri sonrasında Sovyet komisyonu, Aralık 1989’da </a:t>
            </a:r>
            <a:r>
              <a:rPr lang="nb-NO" dirty="0"/>
              <a:t>protokolün var olduğuna karar verdi</a:t>
            </a:r>
            <a:r>
              <a:rPr lang="nb-NO" dirty="0" smtClean="0"/>
              <a:t>.</a:t>
            </a:r>
            <a:r>
              <a:rPr lang="nb-NO" dirty="0"/>
              <a:t> 1992'de, </a:t>
            </a:r>
            <a:r>
              <a:rPr lang="nb-NO" dirty="0" smtClean="0"/>
              <a:t>ancak</a:t>
            </a:r>
            <a:r>
              <a:rPr lang="tr-TR" dirty="0" smtClean="0"/>
              <a:t> Sovyet Birliğinin dağılmasından sonra </a:t>
            </a:r>
            <a:r>
              <a:rPr lang="tr-TR" dirty="0"/>
              <a:t>belgenin kendisi gizlilik kapsamından çıkarıldı.</a:t>
            </a:r>
            <a:endParaRPr lang="tr-TR" dirty="0" smtClean="0"/>
          </a:p>
          <a:p>
            <a:endParaRPr lang="tr-TR" dirty="0"/>
          </a:p>
        </p:txBody>
      </p:sp>
    </p:spTree>
    <p:extLst>
      <p:ext uri="{BB962C8B-B14F-4D97-AF65-F5344CB8AC3E}">
        <p14:creationId xmlns:p14="http://schemas.microsoft.com/office/powerpoint/2010/main" val="1681437341"/>
      </p:ext>
    </p:extLst>
  </p:cSld>
  <p:clrMapOvr>
    <a:masterClrMapping/>
  </p:clrMapOvr>
  <p:timing>
    <p:tnLst>
      <p:par>
        <p:cTn id="1" dur="indefinite" restart="never" nodeType="tmRoot"/>
      </p:par>
    </p:tnLst>
  </p:timing>
</p:sld>
</file>

<file path=ppt/theme/theme1.xml><?xml version="1.0" encoding="utf-8"?>
<a:theme xmlns:a="http://schemas.openxmlformats.org/drawingml/2006/main" name="Presentation 8">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Presentation9temp</Template>
  <TotalTime>10002</TotalTime>
  <Words>1390</Words>
  <Application>Microsoft Office PowerPoint</Application>
  <PresentationFormat>On-screen Show (4:3)</PresentationFormat>
  <Paragraphs>59</Paragraphs>
  <Slides>14</Slides>
  <Notes>14</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14</vt:i4>
      </vt:variant>
    </vt:vector>
  </HeadingPairs>
  <TitlesOfParts>
    <vt:vector size="17" baseType="lpstr">
      <vt:lpstr>Arial</vt:lpstr>
      <vt:lpstr>Calibri</vt:lpstr>
      <vt:lpstr>Presentation 8</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Microsoft Office User</dc:creator>
  <cp:lastModifiedBy>Nihat Berker</cp:lastModifiedBy>
  <cp:revision>274</cp:revision>
  <cp:lastPrinted>2020-12-03T11:09:00Z</cp:lastPrinted>
  <dcterms:created xsi:type="dcterms:W3CDTF">2018-02-12T17:18:13Z</dcterms:created>
  <dcterms:modified xsi:type="dcterms:W3CDTF">2021-10-28T06:18:58Z</dcterms:modified>
</cp:coreProperties>
</file>