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4"/>
  </p:notesMasterIdLst>
  <p:sldIdLst>
    <p:sldId id="256" r:id="rId2"/>
    <p:sldId id="259" r:id="rId3"/>
    <p:sldId id="269" r:id="rId4"/>
    <p:sldId id="257" r:id="rId5"/>
    <p:sldId id="258" r:id="rId6"/>
    <p:sldId id="266" r:id="rId7"/>
    <p:sldId id="267" r:id="rId8"/>
    <p:sldId id="268" r:id="rId9"/>
    <p:sldId id="260" r:id="rId10"/>
    <p:sldId id="261" r:id="rId11"/>
    <p:sldId id="26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11EFC-7D63-4679-9C92-A7C8FC3148EA}" type="datetimeFigureOut">
              <a:rPr lang="en-GB" smtClean="0"/>
              <a:t>22/10/2021</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9B198-9491-4C13-8D2E-45F3D2B720A7}" type="slidenum">
              <a:rPr lang="en-GB" smtClean="0"/>
              <a:t>‹#›</a:t>
            </a:fld>
            <a:endParaRPr lang="en-GB"/>
          </a:p>
        </p:txBody>
      </p:sp>
    </p:spTree>
    <p:extLst>
      <p:ext uri="{BB962C8B-B14F-4D97-AF65-F5344CB8AC3E}">
        <p14:creationId xmlns:p14="http://schemas.microsoft.com/office/powerpoint/2010/main" val="56728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F4F9B198-9491-4C13-8D2E-45F3D2B720A7}" type="slidenum">
              <a:rPr lang="en-GB" smtClean="0"/>
              <a:t>1</a:t>
            </a:fld>
            <a:endParaRPr lang="en-GB"/>
          </a:p>
        </p:txBody>
      </p:sp>
    </p:spTree>
    <p:extLst>
      <p:ext uri="{BB962C8B-B14F-4D97-AF65-F5344CB8AC3E}">
        <p14:creationId xmlns:p14="http://schemas.microsoft.com/office/powerpoint/2010/main" val="309748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F9B198-9491-4C13-8D2E-45F3D2B720A7}" type="slidenum">
              <a:rPr lang="en-GB" smtClean="0"/>
              <a:t>4</a:t>
            </a:fld>
            <a:endParaRPr lang="en-GB"/>
          </a:p>
        </p:txBody>
      </p:sp>
    </p:spTree>
    <p:extLst>
      <p:ext uri="{BB962C8B-B14F-4D97-AF65-F5344CB8AC3E}">
        <p14:creationId xmlns:p14="http://schemas.microsoft.com/office/powerpoint/2010/main" val="384411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1222F79-E28B-42FB-98B3-92EE15F3946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204701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222F79-E28B-42FB-98B3-92EE15F3946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365729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222F79-E28B-42FB-98B3-92EE15F3946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284191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1222F79-E28B-42FB-98B3-92EE15F3946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21736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1222F79-E28B-42FB-98B3-92EE15F3946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37058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1222F79-E28B-42FB-98B3-92EE15F3946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43278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1222F79-E28B-42FB-98B3-92EE15F39465}"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158204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1222F79-E28B-42FB-98B3-92EE15F39465}"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316406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2F79-E28B-42FB-98B3-92EE15F39465}"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139826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1222F79-E28B-42FB-98B3-92EE15F3946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34603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1222F79-E28B-42FB-98B3-92EE15F3946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479E8-35A7-457A-9F82-5255AA061AD9}" type="slidenum">
              <a:rPr lang="en-GB" smtClean="0"/>
              <a:t>‹#›</a:t>
            </a:fld>
            <a:endParaRPr lang="en-GB"/>
          </a:p>
        </p:txBody>
      </p:sp>
    </p:spTree>
    <p:extLst>
      <p:ext uri="{BB962C8B-B14F-4D97-AF65-F5344CB8AC3E}">
        <p14:creationId xmlns:p14="http://schemas.microsoft.com/office/powerpoint/2010/main" val="183316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2F79-E28B-42FB-98B3-92EE15F39465}"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479E8-35A7-457A-9F82-5255AA061AD9}" type="slidenum">
              <a:rPr lang="en-GB" smtClean="0"/>
              <a:t>‹#›</a:t>
            </a:fld>
            <a:endParaRPr lang="en-GB"/>
          </a:p>
        </p:txBody>
      </p:sp>
    </p:spTree>
    <p:extLst>
      <p:ext uri="{BB962C8B-B14F-4D97-AF65-F5344CB8AC3E}">
        <p14:creationId xmlns:p14="http://schemas.microsoft.com/office/powerpoint/2010/main" val="1922985506"/>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4" cstate="print">
            <a:extLst>
              <a:ext uri="{BEBA8EAE-BF5A-486C-A8C5-ECC9F3942E4B}">
                <a14:imgProps xmlns:a14="http://schemas.microsoft.com/office/drawing/2010/main">
                  <a14:imgLayer r:embed="rId5">
                    <a14:imgEffect>
                      <a14:saturation sat="87000"/>
                    </a14:imgEffect>
                  </a14:imgLayer>
                </a14:imgProps>
              </a:ext>
              <a:ext uri="{28A0092B-C50C-407E-A947-70E740481C1C}">
                <a14:useLocalDpi xmlns:a14="http://schemas.microsoft.com/office/drawing/2010/main" val="0"/>
              </a:ext>
            </a:extLst>
          </a:blip>
          <a:stretch>
            <a:fillRect/>
          </a:stretch>
        </p:blipFill>
        <p:spPr>
          <a:xfrm>
            <a:off x="2883928" y="3455182"/>
            <a:ext cx="6047663" cy="3402818"/>
          </a:xfrm>
          <a:prstGeom prst="rect">
            <a:avLst/>
          </a:prstGeom>
        </p:spPr>
      </p:pic>
      <p:sp>
        <p:nvSpPr>
          <p:cNvPr id="5" name="Metin kutusu 4"/>
          <p:cNvSpPr txBox="1"/>
          <p:nvPr/>
        </p:nvSpPr>
        <p:spPr>
          <a:xfrm>
            <a:off x="2743200" y="2538484"/>
            <a:ext cx="6188391" cy="1077218"/>
          </a:xfrm>
          <a:prstGeom prst="rect">
            <a:avLst/>
          </a:prstGeom>
          <a:solidFill>
            <a:schemeClr val="tx1"/>
          </a:solidFill>
          <a:ln w="3175">
            <a:solidFill>
              <a:schemeClr val="tx1"/>
            </a:solidFill>
          </a:ln>
          <a:effectLst>
            <a:softEdge rad="127000"/>
          </a:effectLst>
          <a:scene3d>
            <a:camera prst="perspectiveFront"/>
            <a:lightRig rig="threePt" dir="t"/>
          </a:scene3d>
        </p:spPr>
        <p:txBody>
          <a:bodyPr wrap="square" rtlCol="0">
            <a:spAutoFit/>
          </a:bodyPr>
          <a:lstStyle/>
          <a:p>
            <a:pPr algn="ctr"/>
            <a:r>
              <a:rPr lang="tr-TR" sz="3200" b="1" dirty="0" smtClean="0">
                <a:solidFill>
                  <a:schemeClr val="bg1"/>
                </a:solidFill>
              </a:rPr>
              <a:t>1984 ve USA-Sovyetler-Çin İlişkileri</a:t>
            </a:r>
          </a:p>
          <a:p>
            <a:pPr algn="ctr"/>
            <a:r>
              <a:rPr lang="tr-TR" sz="3200" b="1" dirty="0" smtClean="0">
                <a:solidFill>
                  <a:schemeClr val="bg1"/>
                </a:solidFill>
              </a:rPr>
              <a:t>Tuana Ayla Demircioğlu</a:t>
            </a:r>
            <a:endParaRPr lang="tr-TR" sz="3200" b="1" dirty="0">
              <a:solidFill>
                <a:schemeClr val="bg1"/>
              </a:solidFill>
            </a:endParaRPr>
          </a:p>
        </p:txBody>
      </p:sp>
    </p:spTree>
    <p:extLst>
      <p:ext uri="{BB962C8B-B14F-4D97-AF65-F5344CB8AC3E}">
        <p14:creationId xmlns:p14="http://schemas.microsoft.com/office/powerpoint/2010/main" val="195931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6515" y="4187050"/>
            <a:ext cx="10617604" cy="2445762"/>
          </a:xfrm>
        </p:spPr>
        <p:txBody>
          <a:bodyPr>
            <a:normAutofit fontScale="70000" lnSpcReduction="20000"/>
          </a:bodyPr>
          <a:lstStyle/>
          <a:p>
            <a:pPr marL="0" indent="0">
              <a:buNone/>
            </a:pPr>
            <a:r>
              <a:rPr lang="tr-TR" dirty="0"/>
              <a:t>Okullarda çocuklara Mao’nun kızıl kitabı ezberletilmiş, duvarlara onun sloganları yazılıyor, afişlerde ise Mao insanüstü bir varlık olarak tasvir edilmektedir.</a:t>
            </a:r>
            <a:endParaRPr lang="en-GB" dirty="0"/>
          </a:p>
          <a:p>
            <a:pPr marL="0" indent="0">
              <a:buNone/>
            </a:pPr>
            <a:r>
              <a:rPr lang="tr-TR" dirty="0"/>
              <a:t>Genç yaştaki öğrenciler ‘Kızıl Muhafızlar’ olarak görev alıyor, hiçbir suçu olmasa bile komünist olmamak ile suçlanan insanlar toplum önüne çıkarılıp aşağılanır, boyunlarına hakaret dolu yaftalar asılıyor, gerekirse dövülüp işkence görüyordu. Birçoğu ise toplu idam törenleri ile katledilmiştir. </a:t>
            </a:r>
            <a:endParaRPr lang="en-GB" dirty="0"/>
          </a:p>
          <a:p>
            <a:pPr marL="0" indent="0">
              <a:buNone/>
            </a:pPr>
            <a:r>
              <a:rPr lang="tr-TR" dirty="0"/>
              <a:t>Kızıl muhafızlar kendi anne babalarını bile aşağılayıp dövebiliyorlardı (Düşünce suçu işleyen Parsons’ı öz kızının şikâyet etmesi).</a:t>
            </a:r>
            <a:endParaRPr lang="en-GB" dirty="0"/>
          </a:p>
          <a:p>
            <a:pPr marL="0" indent="0">
              <a:buNone/>
            </a:pPr>
            <a:r>
              <a:rPr lang="tr-TR" dirty="0"/>
              <a:t>Yoldan geçen insanları çevirip Mao’nun kızıl kitabından sorular sorup bilemeyenleri dövüp aşağılıyorlardı. 1 milyondan fazla insan bu şekilde hayatını kaybetmiştir. </a:t>
            </a:r>
            <a:endParaRPr lang="en-GB" dirty="0"/>
          </a:p>
          <a:p>
            <a:pPr marL="0" indent="0">
              <a:buNone/>
            </a:pPr>
            <a:endParaRPr lang="en-GB"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22" y="322996"/>
            <a:ext cx="6113843" cy="359109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382" y="647728"/>
            <a:ext cx="4607433" cy="3266365"/>
          </a:xfrm>
          <a:prstGeom prst="rect">
            <a:avLst/>
          </a:prstGeom>
        </p:spPr>
      </p:pic>
    </p:spTree>
    <p:extLst>
      <p:ext uri="{BB962C8B-B14F-4D97-AF65-F5344CB8AC3E}">
        <p14:creationId xmlns:p14="http://schemas.microsoft.com/office/powerpoint/2010/main" val="3784583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068" y="979464"/>
            <a:ext cx="5158853" cy="5162029"/>
          </a:xfrm>
        </p:spPr>
        <p:txBody>
          <a:bodyPr>
            <a:normAutofit fontScale="85000" lnSpcReduction="20000"/>
          </a:bodyPr>
          <a:lstStyle/>
          <a:p>
            <a:pPr marL="0" indent="0">
              <a:buNone/>
            </a:pPr>
            <a:r>
              <a:rPr lang="tr-TR" dirty="0"/>
              <a:t>Sovyetlerde olduğu gibi Mao yönetimindeki Çin’de de halk düşmanları olarak belirlenenler vardır. </a:t>
            </a:r>
            <a:endParaRPr lang="tr-TR" dirty="0" smtClean="0"/>
          </a:p>
          <a:p>
            <a:pPr marL="0" indent="0">
              <a:buNone/>
            </a:pPr>
            <a:r>
              <a:rPr lang="tr-TR" dirty="0" smtClean="0"/>
              <a:t>Bunlardan </a:t>
            </a:r>
            <a:r>
              <a:rPr lang="tr-TR" dirty="0"/>
              <a:t>bir tanesi serçeler. Serçelerin tarıma zarar verdiği ileri sürülerek halkı serçelere karşı düşmanlığa teşvik etmişlerdir (Soframdan 1 parça almaya yelteniyorlarsa tarlalarımızdan kim bilir kaç lokma alıyorlar). Ülkedeki serçe avına çıkıp başarılı olanlara hediyeler bile verilmektedir. Bunun sonucunda tarlaları böcekler basmış, tarımda bir gerileme meydana gelmiştir. 1 milyar kuş öldürülmüştür.</a:t>
            </a:r>
            <a:endParaRPr lang="en-GB" dirty="0"/>
          </a:p>
          <a:p>
            <a:pPr marL="0" indent="0">
              <a:buNone/>
            </a:pPr>
            <a:r>
              <a:rPr lang="tr-TR" dirty="0"/>
              <a:t>Bu katliama en başında karşı çıkan bir kuş bilimciyi ise kınandı ve bir hücrede tek başına 6 ay cezaya çarptırılmıştır. </a:t>
            </a:r>
            <a:endParaRPr lang="en-GB" dirty="0"/>
          </a:p>
          <a:p>
            <a:pPr marL="0" indent="0">
              <a:buNone/>
            </a:pPr>
            <a:endParaRPr lang="en-GB"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752" y="979464"/>
            <a:ext cx="5963504" cy="3400425"/>
          </a:xfrm>
          <a:prstGeom prst="rect">
            <a:avLst/>
          </a:prstGeom>
        </p:spPr>
      </p:pic>
    </p:spTree>
    <p:extLst>
      <p:ext uri="{BB962C8B-B14F-4D97-AF65-F5344CB8AC3E}">
        <p14:creationId xmlns:p14="http://schemas.microsoft.com/office/powerpoint/2010/main" val="1794670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5496" y="3244992"/>
            <a:ext cx="10515600" cy="1613611"/>
          </a:xfrm>
        </p:spPr>
        <p:txBody>
          <a:bodyPr/>
          <a:lstStyle/>
          <a:p>
            <a:pPr marL="0" indent="0" algn="ctr">
              <a:buNone/>
            </a:pPr>
            <a:r>
              <a:rPr lang="tr-TR" dirty="0" smtClean="0"/>
              <a:t>Dinlediğiniz İçin Teşekkür Ederim.</a:t>
            </a:r>
            <a:endParaRPr lang="tr-TR" dirty="0"/>
          </a:p>
        </p:txBody>
      </p:sp>
    </p:spTree>
    <p:extLst>
      <p:ext uri="{BB962C8B-B14F-4D97-AF65-F5344CB8AC3E}">
        <p14:creationId xmlns:p14="http://schemas.microsoft.com/office/powerpoint/2010/main" val="384233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603" y="1787857"/>
            <a:ext cx="6796585" cy="3684896"/>
          </a:xfrm>
        </p:spPr>
        <p:txBody>
          <a:bodyPr>
            <a:normAutofit lnSpcReduction="10000"/>
          </a:bodyPr>
          <a:lstStyle/>
          <a:p>
            <a:pPr marL="0" indent="0">
              <a:buNone/>
            </a:pPr>
            <a:r>
              <a:rPr lang="tr-TR" dirty="0"/>
              <a:t>Orwell’in bu distopik türdeki romanı yaşadığı dönemde etkinlik kazanan komünizm, sosyalizm ve faşizm ideolojilerinin bir eleştirisidir. </a:t>
            </a:r>
            <a:endParaRPr lang="en-GB" dirty="0"/>
          </a:p>
          <a:p>
            <a:pPr marL="0" indent="0">
              <a:buNone/>
            </a:pPr>
            <a:r>
              <a:rPr lang="tr-TR" dirty="0"/>
              <a:t>Kitap distopik bir geleceği tasvir etse de hikâye içerisinde yer alan olaylar ve kişilerin tarihsel bir alt yapısı mevcuttur. </a:t>
            </a:r>
            <a:endParaRPr lang="tr-TR" dirty="0" smtClean="0"/>
          </a:p>
          <a:p>
            <a:pPr marL="0" indent="0">
              <a:buNone/>
            </a:pPr>
            <a:r>
              <a:rPr lang="tr-TR" dirty="0" smtClean="0"/>
              <a:t>Tarihte </a:t>
            </a:r>
            <a:r>
              <a:rPr lang="tr-TR" dirty="0"/>
              <a:t>gerçekten </a:t>
            </a:r>
            <a:r>
              <a:rPr lang="tr-TR" dirty="0" smtClean="0"/>
              <a:t>kitapta distopik olarak anlatılmış uygulamalara yer verilmiştir. </a:t>
            </a:r>
          </a:p>
          <a:p>
            <a:pPr marL="0" indent="0">
              <a:buNone/>
            </a:pPr>
            <a:endParaRPr lang="en-GB"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609" y="805218"/>
            <a:ext cx="3781538" cy="5052135"/>
          </a:xfrm>
          <a:prstGeom prst="rect">
            <a:avLst/>
          </a:prstGeom>
        </p:spPr>
      </p:pic>
    </p:spTree>
    <p:extLst>
      <p:ext uri="{BB962C8B-B14F-4D97-AF65-F5344CB8AC3E}">
        <p14:creationId xmlns:p14="http://schemas.microsoft.com/office/powerpoint/2010/main" val="292424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Kitapta totaliter </a:t>
            </a:r>
            <a:r>
              <a:rPr lang="tr-TR" dirty="0" smtClean="0"/>
              <a:t>bir devlet yapısı anlatılır.</a:t>
            </a:r>
            <a:endParaRPr lang="tr-TR" dirty="0"/>
          </a:p>
          <a:p>
            <a:pPr marL="0" indent="0">
              <a:buNone/>
            </a:pPr>
            <a:r>
              <a:rPr lang="tr-TR" dirty="0"/>
              <a:t>Totalitarizm, tüm yetkilerin merkezîleştirildiği, devlete mutlak itaat beklenen, diktatörlükvari yönetim. Sözcük sıfat hâlinde totaliter olarak kullanılır. Totaliter egemenlik olarak da bilinir. </a:t>
            </a:r>
            <a:endParaRPr lang="tr-TR" dirty="0" smtClean="0"/>
          </a:p>
          <a:p>
            <a:pPr marL="0" indent="0">
              <a:buNone/>
            </a:pPr>
            <a:r>
              <a:rPr lang="tr-TR" dirty="0" smtClean="0"/>
              <a:t>Totalitarizmde </a:t>
            </a:r>
            <a:r>
              <a:rPr lang="tr-TR" dirty="0"/>
              <a:t>bireysel özgürlüklere izin verilmez ve bireyin yaşamının tüm alanları devlet kontrolüne bırakılır. Yani tek kişi, tek lider, tek parti söz konusudur.</a:t>
            </a:r>
            <a:endParaRPr lang="en-GB" dirty="0"/>
          </a:p>
          <a:p>
            <a:pPr marL="0" indent="0">
              <a:buNone/>
            </a:pPr>
            <a:endParaRPr lang="en-GB" dirty="0"/>
          </a:p>
        </p:txBody>
      </p:sp>
    </p:spTree>
    <p:extLst>
      <p:ext uri="{BB962C8B-B14F-4D97-AF65-F5344CB8AC3E}">
        <p14:creationId xmlns:p14="http://schemas.microsoft.com/office/powerpoint/2010/main" val="110008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548988"/>
            <a:ext cx="10515600" cy="1325563"/>
          </a:xfrm>
        </p:spPr>
        <p:txBody>
          <a:bodyPr/>
          <a:lstStyle/>
          <a:p>
            <a:r>
              <a:rPr lang="tr-TR" dirty="0" smtClean="0"/>
              <a:t>Kapitalizm = USA ve 1984</a:t>
            </a:r>
            <a:br>
              <a:rPr lang="tr-TR" dirty="0" smtClean="0"/>
            </a:br>
            <a:endParaRPr lang="en-GB"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308" y="1236325"/>
            <a:ext cx="6096000" cy="4305300"/>
          </a:xfrm>
          <a:prstGeom prst="rect">
            <a:avLst/>
          </a:prstGeom>
        </p:spPr>
      </p:pic>
      <p:sp>
        <p:nvSpPr>
          <p:cNvPr id="6" name="Metin kutusu 5"/>
          <p:cNvSpPr txBox="1"/>
          <p:nvPr/>
        </p:nvSpPr>
        <p:spPr>
          <a:xfrm>
            <a:off x="128317" y="2847132"/>
            <a:ext cx="5540991" cy="2308324"/>
          </a:xfrm>
          <a:prstGeom prst="rect">
            <a:avLst/>
          </a:prstGeom>
          <a:noFill/>
        </p:spPr>
        <p:txBody>
          <a:bodyPr wrap="square" rtlCol="0">
            <a:spAutoFit/>
          </a:bodyPr>
          <a:lstStyle/>
          <a:p>
            <a:r>
              <a:rPr lang="tr-TR" dirty="0"/>
              <a:t>Kitabın bir çok yerinde yer alan kapitalizm tasvirleri aslında kitabın yazıldığı dönemdeki birçok propagandadan ilham alınarak </a:t>
            </a:r>
            <a:r>
              <a:rPr lang="tr-TR" dirty="0" smtClean="0"/>
              <a:t>yapılmıştır. </a:t>
            </a:r>
          </a:p>
          <a:p>
            <a:r>
              <a:rPr lang="tr-TR" dirty="0" smtClean="0"/>
              <a:t>Özellikle Soğuk Savaş dönemi başta olmak üzere USA her zaman kapitalist bir devlet olarak halka empoze edilmiş, bununla ilgili de başta Sovyetler Birliği olmak üzere bir çok propaganda Amerika’ya karşı yer almıştır. </a:t>
            </a:r>
            <a:endParaRPr lang="en-GB" dirty="0"/>
          </a:p>
          <a:p>
            <a:endParaRPr lang="tr-TR" dirty="0"/>
          </a:p>
        </p:txBody>
      </p:sp>
      <p:sp>
        <p:nvSpPr>
          <p:cNvPr id="7" name="Metin kutusu 6"/>
          <p:cNvSpPr txBox="1"/>
          <p:nvPr/>
        </p:nvSpPr>
        <p:spPr>
          <a:xfrm>
            <a:off x="5669308" y="5566180"/>
            <a:ext cx="6096000" cy="646331"/>
          </a:xfrm>
          <a:prstGeom prst="rect">
            <a:avLst/>
          </a:prstGeom>
          <a:noFill/>
        </p:spPr>
        <p:txBody>
          <a:bodyPr wrap="square" rtlCol="0">
            <a:spAutoFit/>
          </a:bodyPr>
          <a:lstStyle/>
          <a:p>
            <a:r>
              <a:rPr lang="tr-TR" b="1" dirty="0"/>
              <a:t>Kapitalizmin gayesi hep aynıdır: İstismar, Baskı, Savaş.</a:t>
            </a:r>
            <a:endParaRPr lang="en-GB" dirty="0"/>
          </a:p>
          <a:p>
            <a:endParaRPr lang="tr-TR" dirty="0"/>
          </a:p>
        </p:txBody>
      </p:sp>
    </p:spTree>
    <p:extLst>
      <p:ext uri="{BB962C8B-B14F-4D97-AF65-F5344CB8AC3E}">
        <p14:creationId xmlns:p14="http://schemas.microsoft.com/office/powerpoint/2010/main" val="6312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9556" y="807645"/>
            <a:ext cx="3255004" cy="4351338"/>
          </a:xfr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446" y="858044"/>
            <a:ext cx="2996556" cy="4300939"/>
          </a:xfrm>
          <a:prstGeom prst="rect">
            <a:avLst/>
          </a:prstGeom>
        </p:spPr>
      </p:pic>
      <p:sp>
        <p:nvSpPr>
          <p:cNvPr id="2" name="Metin kutusu 1"/>
          <p:cNvSpPr txBox="1"/>
          <p:nvPr/>
        </p:nvSpPr>
        <p:spPr>
          <a:xfrm>
            <a:off x="1978924" y="5322756"/>
            <a:ext cx="9389363" cy="1754326"/>
          </a:xfrm>
          <a:prstGeom prst="rect">
            <a:avLst/>
          </a:prstGeom>
          <a:noFill/>
        </p:spPr>
        <p:txBody>
          <a:bodyPr wrap="square" rtlCol="0">
            <a:spAutoFit/>
          </a:bodyPr>
          <a:lstStyle/>
          <a:p>
            <a:r>
              <a:rPr lang="tr-TR" dirty="0"/>
              <a:t>Zenginlere kapitalist </a:t>
            </a:r>
            <a:r>
              <a:rPr lang="tr-TR" dirty="0" smtClean="0"/>
              <a:t>denir.</a:t>
            </a:r>
            <a:endParaRPr lang="tr-TR" dirty="0"/>
          </a:p>
          <a:p>
            <a:r>
              <a:rPr lang="tr-TR" dirty="0" smtClean="0"/>
              <a:t>Göbekli </a:t>
            </a:r>
            <a:r>
              <a:rPr lang="tr-TR" dirty="0"/>
              <a:t>çirkin ve umacı </a:t>
            </a:r>
            <a:r>
              <a:rPr lang="tr-TR" dirty="0" smtClean="0"/>
              <a:t>adamlardır.</a:t>
            </a:r>
            <a:endParaRPr lang="tr-TR" dirty="0"/>
          </a:p>
          <a:p>
            <a:r>
              <a:rPr lang="tr-TR" dirty="0"/>
              <a:t>F</a:t>
            </a:r>
            <a:r>
              <a:rPr lang="tr-TR" dirty="0" smtClean="0"/>
              <a:t>rak </a:t>
            </a:r>
            <a:r>
              <a:rPr lang="tr-TR" dirty="0"/>
              <a:t>dedikleri siyah kuyruklu ceketler, silindirik parlak şapkalar ( başkalarının giymesi yasak</a:t>
            </a:r>
            <a:r>
              <a:rPr lang="tr-TR" dirty="0" smtClean="0"/>
              <a:t>)</a:t>
            </a:r>
          </a:p>
          <a:p>
            <a:r>
              <a:rPr lang="tr-TR" dirty="0" smtClean="0"/>
              <a:t>Kapitalist </a:t>
            </a:r>
            <a:r>
              <a:rPr lang="tr-TR" dirty="0"/>
              <a:t>başkanına kral denir</a:t>
            </a:r>
            <a:endParaRPr lang="en-GB" dirty="0"/>
          </a:p>
          <a:p>
            <a:endParaRPr lang="tr-TR" dirty="0"/>
          </a:p>
          <a:p>
            <a:endParaRPr lang="tr-TR" dirty="0"/>
          </a:p>
        </p:txBody>
      </p:sp>
    </p:spTree>
    <p:extLst>
      <p:ext uri="{BB962C8B-B14F-4D97-AF65-F5344CB8AC3E}">
        <p14:creationId xmlns:p14="http://schemas.microsoft.com/office/powerpoint/2010/main" val="3812304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Sovyetler Birliği: Stalin Yönetimi ve 1984</a:t>
            </a:r>
            <a:endParaRPr lang="en-GB" dirty="0"/>
          </a:p>
        </p:txBody>
      </p:sp>
      <p:sp>
        <p:nvSpPr>
          <p:cNvPr id="3" name="İçerik Yer Tutucusu 2"/>
          <p:cNvSpPr>
            <a:spLocks noGrp="1"/>
          </p:cNvSpPr>
          <p:nvPr>
            <p:ph idx="1"/>
          </p:nvPr>
        </p:nvSpPr>
        <p:spPr>
          <a:xfrm>
            <a:off x="136478" y="1825624"/>
            <a:ext cx="7506268" cy="4083857"/>
          </a:xfrm>
        </p:spPr>
        <p:txBody>
          <a:bodyPr>
            <a:normAutofit fontScale="92500" lnSpcReduction="10000"/>
          </a:bodyPr>
          <a:lstStyle/>
          <a:p>
            <a:pPr marL="0" indent="0">
              <a:buNone/>
            </a:pPr>
            <a:r>
              <a:rPr lang="tr-TR" dirty="0"/>
              <a:t>Hikâyede her yıl düzenlenen bir nefret haftası ve günlük 2 dakikalık nefret seansları mevcuttur. </a:t>
            </a:r>
            <a:endParaRPr lang="tr-TR" dirty="0" smtClean="0"/>
          </a:p>
          <a:p>
            <a:pPr marL="0" indent="0">
              <a:buNone/>
            </a:pPr>
            <a:r>
              <a:rPr lang="tr-TR" dirty="0" smtClean="0"/>
              <a:t>Bu </a:t>
            </a:r>
            <a:r>
              <a:rPr lang="tr-TR" dirty="0"/>
              <a:t>nefret haftasında halk Goldstein’a ve hükümetin o dönemki düşmanlarına (Avrasya veya Doğu Asya) nefretlerini haykırıyorlar. </a:t>
            </a:r>
            <a:endParaRPr lang="tr-TR" dirty="0" smtClean="0"/>
          </a:p>
          <a:p>
            <a:pPr marL="0" indent="0">
              <a:buNone/>
            </a:pPr>
            <a:r>
              <a:rPr lang="tr-TR" dirty="0" smtClean="0"/>
              <a:t>Bu </a:t>
            </a:r>
            <a:r>
              <a:rPr lang="tr-TR" dirty="0"/>
              <a:t>nefret haftasında yıl içinde olan olumsuz gelişmeler için bir veya birden çok hedef gösterme vardır</a:t>
            </a:r>
            <a:r>
              <a:rPr lang="tr-TR" dirty="0" smtClean="0"/>
              <a:t>.</a:t>
            </a:r>
          </a:p>
          <a:p>
            <a:pPr marL="0" indent="0">
              <a:buNone/>
            </a:pPr>
            <a:r>
              <a:rPr lang="tr-TR" dirty="0" smtClean="0"/>
              <a:t> Aynı </a:t>
            </a:r>
            <a:r>
              <a:rPr lang="tr-TR" dirty="0"/>
              <a:t>politikaya Stalin döneminde Sovyetler Birliğinde de sıkça başvurulmuş halk kin ve nefrete teşvik edilerek rejime karşı çıkanları </a:t>
            </a:r>
            <a:r>
              <a:rPr lang="tr-TR" b="1" dirty="0">
                <a:solidFill>
                  <a:srgbClr val="FF0000"/>
                </a:solidFill>
              </a:rPr>
              <a:t>Halk Düşmanı </a:t>
            </a:r>
            <a:r>
              <a:rPr lang="tr-TR" dirty="0"/>
              <a:t>ilan etmişlerdir. </a:t>
            </a:r>
            <a:endParaRPr lang="en-GB" dirty="0"/>
          </a:p>
          <a:p>
            <a:pPr marL="0" indent="0">
              <a:buNone/>
            </a:pPr>
            <a:endParaRPr lang="en-GB"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213" y="1391518"/>
            <a:ext cx="3425587" cy="4360719"/>
          </a:xfrm>
          <a:prstGeom prst="rect">
            <a:avLst/>
          </a:prstGeom>
        </p:spPr>
      </p:pic>
    </p:spTree>
    <p:extLst>
      <p:ext uri="{BB962C8B-B14F-4D97-AF65-F5344CB8AC3E}">
        <p14:creationId xmlns:p14="http://schemas.microsoft.com/office/powerpoint/2010/main" val="324133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19868" y="1129589"/>
            <a:ext cx="9935571" cy="3387820"/>
          </a:xfrm>
        </p:spPr>
        <p:txBody>
          <a:bodyPr>
            <a:normAutofit/>
          </a:bodyPr>
          <a:lstStyle/>
          <a:p>
            <a:pPr marL="0" indent="0">
              <a:buNone/>
            </a:pPr>
            <a:r>
              <a:rPr lang="tr-TR" dirty="0" smtClean="0"/>
              <a:t>Bunun yanı sıra Sovyetler </a:t>
            </a:r>
            <a:r>
              <a:rPr lang="tr-TR" dirty="0"/>
              <a:t>Birliğinde 1922’de yürürlüğü giren ceza kanunu </a:t>
            </a:r>
            <a:r>
              <a:rPr lang="tr-TR" dirty="0" smtClean="0"/>
              <a:t>örnek verilebilir. </a:t>
            </a:r>
            <a:r>
              <a:rPr lang="tr-TR" dirty="0"/>
              <a:t>Yargının da iktidarla bütünleştiği, güçler ayrılığı ilkesinin yürürlükte değildir. Özellikle kanunun ünlü </a:t>
            </a:r>
            <a:r>
              <a:rPr lang="tr-TR" dirty="0">
                <a:solidFill>
                  <a:srgbClr val="FF0000"/>
                </a:solidFill>
              </a:rPr>
              <a:t>58. maddesidir</a:t>
            </a:r>
            <a:r>
              <a:rPr lang="tr-TR" dirty="0"/>
              <a:t>. 58. madde, 14 paragraftan oluşur.</a:t>
            </a:r>
            <a:endParaRPr lang="en-GB" dirty="0"/>
          </a:p>
          <a:p>
            <a:pPr marL="0" indent="0">
              <a:buNone/>
            </a:pPr>
            <a:r>
              <a:rPr lang="tr-TR" dirty="0"/>
              <a:t>58. madde, iktidar açısından şüpheli olarak görülebilecek tüm davranış ve eylemleri tek tek sıralayarak, kanunu uygulamakla yüklü </a:t>
            </a:r>
            <a:r>
              <a:rPr lang="tr-TR" dirty="0" smtClean="0">
                <a:solidFill>
                  <a:srgbClr val="FF0000"/>
                </a:solidFill>
              </a:rPr>
              <a:t>sorgu komiserlerine</a:t>
            </a:r>
            <a:r>
              <a:rPr lang="tr-TR" dirty="0" smtClean="0"/>
              <a:t> </a:t>
            </a:r>
            <a:r>
              <a:rPr lang="tr-TR" dirty="0"/>
              <a:t>hemen hiçbir sınırı olmayan yorum yetkisi ve otorite tanır. (</a:t>
            </a:r>
            <a:r>
              <a:rPr lang="tr-TR" dirty="0">
                <a:solidFill>
                  <a:srgbClr val="FF0000"/>
                </a:solidFill>
              </a:rPr>
              <a:t>Düşünce Polisi</a:t>
            </a:r>
            <a:r>
              <a:rPr lang="tr-TR" dirty="0"/>
              <a:t>) </a:t>
            </a:r>
            <a:endParaRPr lang="en-GB" dirty="0"/>
          </a:p>
          <a:p>
            <a:pPr marL="0" indent="0">
              <a:buNone/>
            </a:pPr>
            <a:endParaRPr lang="en-GB"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10" y="1661852"/>
            <a:ext cx="1738881" cy="2734650"/>
          </a:xfrm>
          <a:prstGeom prst="rect">
            <a:avLst/>
          </a:prstGeom>
        </p:spPr>
      </p:pic>
      <p:sp>
        <p:nvSpPr>
          <p:cNvPr id="4" name="Metin kutusu 3"/>
          <p:cNvSpPr txBox="1"/>
          <p:nvPr/>
        </p:nvSpPr>
        <p:spPr>
          <a:xfrm>
            <a:off x="144509" y="4913194"/>
            <a:ext cx="11606213" cy="646331"/>
          </a:xfrm>
          <a:prstGeom prst="rect">
            <a:avLst/>
          </a:prstGeom>
          <a:noFill/>
        </p:spPr>
        <p:txBody>
          <a:bodyPr wrap="square" rtlCol="0">
            <a:spAutoFit/>
          </a:bodyPr>
          <a:lstStyle/>
          <a:p>
            <a:r>
              <a:rPr lang="en-GB" dirty="0" smtClean="0"/>
              <a:t>NKVD</a:t>
            </a:r>
            <a:r>
              <a:rPr lang="tr-TR" dirty="0" smtClean="0"/>
              <a:t> (Halk İçişleri Komiserliği)</a:t>
            </a:r>
            <a:r>
              <a:rPr lang="en-GB" dirty="0" smtClean="0"/>
              <a:t> </a:t>
            </a:r>
            <a:r>
              <a:rPr lang="en-GB" dirty="0"/>
              <a:t>, sayısız vatandaşa </a:t>
            </a:r>
            <a:r>
              <a:rPr lang="tr-TR" dirty="0" smtClean="0"/>
              <a:t>toplu</a:t>
            </a:r>
            <a:r>
              <a:rPr lang="en-GB" dirty="0" smtClean="0"/>
              <a:t> </a:t>
            </a:r>
            <a:r>
              <a:rPr lang="en-GB" dirty="0" err="1"/>
              <a:t>yargısız</a:t>
            </a:r>
            <a:r>
              <a:rPr lang="en-GB" dirty="0"/>
              <a:t> </a:t>
            </a:r>
            <a:r>
              <a:rPr lang="en-GB" dirty="0" err="1"/>
              <a:t>infazlar</a:t>
            </a:r>
            <a:r>
              <a:rPr lang="en-GB" dirty="0"/>
              <a:t> </a:t>
            </a:r>
            <a:r>
              <a:rPr lang="en-GB" dirty="0" err="1"/>
              <a:t>gerçekleştirdi</a:t>
            </a:r>
            <a:r>
              <a:rPr lang="en-GB" dirty="0"/>
              <a:t> ve </a:t>
            </a:r>
            <a:r>
              <a:rPr lang="en-GB" dirty="0" err="1"/>
              <a:t>zorunlu</a:t>
            </a:r>
            <a:r>
              <a:rPr lang="en-GB" dirty="0"/>
              <a:t> </a:t>
            </a:r>
            <a:r>
              <a:rPr lang="en-GB" dirty="0" err="1"/>
              <a:t>çalışma</a:t>
            </a:r>
            <a:r>
              <a:rPr lang="en-GB" dirty="0"/>
              <a:t> </a:t>
            </a:r>
            <a:r>
              <a:rPr lang="en-GB" dirty="0" err="1"/>
              <a:t>kamplarının</a:t>
            </a:r>
            <a:r>
              <a:rPr lang="en-GB" dirty="0"/>
              <a:t> </a:t>
            </a:r>
            <a:r>
              <a:rPr lang="en-GB" dirty="0" err="1" smtClean="0"/>
              <a:t>doldurdu</a:t>
            </a:r>
            <a:r>
              <a:rPr lang="en-GB" dirty="0" smtClean="0"/>
              <a:t> </a:t>
            </a:r>
            <a:r>
              <a:rPr lang="en-GB" dirty="0"/>
              <a:t>ve </a:t>
            </a:r>
            <a:r>
              <a:rPr lang="en-GB" dirty="0" err="1"/>
              <a:t>yönetti</a:t>
            </a:r>
            <a:r>
              <a:rPr lang="en-GB" dirty="0"/>
              <a:t> .</a:t>
            </a:r>
          </a:p>
        </p:txBody>
      </p:sp>
    </p:spTree>
    <p:extLst>
      <p:ext uri="{BB962C8B-B14F-4D97-AF65-F5344CB8AC3E}">
        <p14:creationId xmlns:p14="http://schemas.microsoft.com/office/powerpoint/2010/main" val="1963053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1266068"/>
            <a:ext cx="11723427" cy="4351338"/>
          </a:xfrm>
        </p:spPr>
        <p:txBody>
          <a:bodyPr>
            <a:normAutofit/>
          </a:bodyPr>
          <a:lstStyle/>
          <a:p>
            <a:pPr marL="0" indent="0">
              <a:buNone/>
            </a:pPr>
            <a:r>
              <a:rPr lang="tr-TR" dirty="0"/>
              <a:t>58. madde, ceza hukukuna </a:t>
            </a:r>
            <a:r>
              <a:rPr lang="tr-TR" dirty="0" smtClean="0"/>
              <a:t>halk düşmanı, hain, sabotajcı </a:t>
            </a:r>
            <a:r>
              <a:rPr lang="tr-TR" dirty="0"/>
              <a:t>gibi suçlu tanımları getirmekle kalmıyor, örneğin bu maddenin 11. paragrafındaki suç tanımı, </a:t>
            </a:r>
            <a:r>
              <a:rPr lang="tr-TR" dirty="0">
                <a:solidFill>
                  <a:srgbClr val="FF0000"/>
                </a:solidFill>
              </a:rPr>
              <a:t>ortada bir örgüt olmasa da, sadece iki kişinin mektuplaşmasını veya aralarında geçen bir konuşmayı suç örgütü kanıtı </a:t>
            </a:r>
            <a:r>
              <a:rPr lang="tr-TR" dirty="0"/>
              <a:t>olarak kullanılmasını mümkün </a:t>
            </a:r>
            <a:r>
              <a:rPr lang="tr-TR" dirty="0" smtClean="0"/>
              <a:t>kılar.</a:t>
            </a:r>
            <a:endParaRPr lang="en-GB" dirty="0" smtClean="0"/>
          </a:p>
          <a:p>
            <a:pPr marL="0" indent="0">
              <a:buNone/>
            </a:pPr>
            <a:r>
              <a:rPr lang="tr-TR" dirty="0" smtClean="0"/>
              <a:t>Sovyet Rusya’da da 1984’e benzer olarak bir yenisöylem mevcuttur. Örnek </a:t>
            </a:r>
            <a:r>
              <a:rPr lang="tr-TR" dirty="0" smtClean="0">
                <a:solidFill>
                  <a:srgbClr val="FF0000"/>
                </a:solidFill>
              </a:rPr>
              <a:t>Terörist Niyet</a:t>
            </a:r>
            <a:r>
              <a:rPr lang="tr-TR" dirty="0" smtClean="0"/>
              <a:t> yani TN suçu. (</a:t>
            </a:r>
            <a:r>
              <a:rPr lang="tr-TR" dirty="0" smtClean="0">
                <a:solidFill>
                  <a:srgbClr val="FF0000"/>
                </a:solidFill>
              </a:rPr>
              <a:t>Düşünce Suçu</a:t>
            </a:r>
            <a:r>
              <a:rPr lang="tr-TR" dirty="0" smtClean="0"/>
              <a:t>)</a:t>
            </a:r>
            <a:endParaRPr lang="en-GB" dirty="0" smtClean="0"/>
          </a:p>
          <a:p>
            <a:pPr marL="0" indent="0">
              <a:buNone/>
            </a:pPr>
            <a:r>
              <a:rPr lang="tr-TR" dirty="0" smtClean="0"/>
              <a:t>Eğer </a:t>
            </a:r>
            <a:r>
              <a:rPr lang="tr-TR" dirty="0"/>
              <a:t>kişilerin suçlardan bilgisi var ise bunu ihbar etmiyorlarsa kişiler de suç ortağı olarak yargılanmaktadır. </a:t>
            </a:r>
            <a:endParaRPr lang="en-GB" dirty="0"/>
          </a:p>
          <a:p>
            <a:pPr marL="0" indent="0">
              <a:buNone/>
            </a:pPr>
            <a:endParaRPr lang="en-GB" dirty="0"/>
          </a:p>
        </p:txBody>
      </p:sp>
    </p:spTree>
    <p:extLst>
      <p:ext uri="{BB962C8B-B14F-4D97-AF65-F5344CB8AC3E}">
        <p14:creationId xmlns:p14="http://schemas.microsoft.com/office/powerpoint/2010/main" val="391167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Çin : Mao Yönetimi ve 1984</a:t>
            </a:r>
            <a:endParaRPr lang="en-GB" dirty="0"/>
          </a:p>
        </p:txBody>
      </p:sp>
      <p:sp>
        <p:nvSpPr>
          <p:cNvPr id="3" name="İçerik Yer Tutucusu 2"/>
          <p:cNvSpPr>
            <a:spLocks noGrp="1"/>
          </p:cNvSpPr>
          <p:nvPr>
            <p:ph idx="1"/>
          </p:nvPr>
        </p:nvSpPr>
        <p:spPr>
          <a:xfrm>
            <a:off x="204716" y="1825625"/>
            <a:ext cx="7137780" cy="3442411"/>
          </a:xfrm>
        </p:spPr>
        <p:txBody>
          <a:bodyPr>
            <a:normAutofit/>
          </a:bodyPr>
          <a:lstStyle/>
          <a:p>
            <a:pPr marL="0" indent="0">
              <a:buNone/>
            </a:pPr>
            <a:r>
              <a:rPr lang="tr-TR" sz="2400" dirty="0"/>
              <a:t>Mao Zedong veya Başkan Mao (d. 26 Aralık 1893 - ö. 9 Eylül 1976) Çin Komünist Partisi'nin (ÇKP) ve Çin Halk Cumhuriyeti'nin kurucusudur. Mao, Çin'de gerilla savaşının örgütleyicisi, planlayıcısı ve lideridir.</a:t>
            </a:r>
            <a:endParaRPr lang="en-GB" sz="2400" dirty="0"/>
          </a:p>
          <a:p>
            <a:pPr marL="0" indent="0">
              <a:buNone/>
            </a:pPr>
            <a:r>
              <a:rPr lang="tr-TR" sz="2400" dirty="0"/>
              <a:t>İktidara geldiği süreden ölümüne kadar birçok insanlık suçu işlemiş, komünizmi yaymak ve iktidarı elinde tutmak amacıyla milyonlarca insanı öldürmüş veya sürgün etmiştir. </a:t>
            </a:r>
            <a:endParaRPr lang="en-GB" sz="2400" dirty="0"/>
          </a:p>
          <a:p>
            <a:pPr marL="0" indent="0">
              <a:buNone/>
            </a:pPr>
            <a:endParaRPr lang="tr-TR" dirty="0" smtClean="0"/>
          </a:p>
          <a:p>
            <a:pPr marL="0" indent="0">
              <a:buNone/>
            </a:pPr>
            <a:endParaRPr lang="tr-TR" dirty="0" smtClean="0"/>
          </a:p>
          <a:p>
            <a:pPr marL="0" indent="0">
              <a:buNone/>
            </a:pPr>
            <a:endParaRPr lang="en-GB"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652" y="0"/>
            <a:ext cx="4822031" cy="6858000"/>
          </a:xfrm>
          <a:prstGeom prst="rect">
            <a:avLst/>
          </a:prstGeom>
        </p:spPr>
      </p:pic>
    </p:spTree>
    <p:extLst>
      <p:ext uri="{BB962C8B-B14F-4D97-AF65-F5344CB8AC3E}">
        <p14:creationId xmlns:p14="http://schemas.microsoft.com/office/powerpoint/2010/main" val="319991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1965</TotalTime>
  <Words>752</Words>
  <Application>Microsoft Office PowerPoint</Application>
  <PresentationFormat>Widescreen</PresentationFormat>
  <Paragraphs>41</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Kapitalizm = USA ve 1984 </vt:lpstr>
      <vt:lpstr>PowerPoint Presentation</vt:lpstr>
      <vt:lpstr>Sovyetler Birliği: Stalin Yönetimi ve 1984</vt:lpstr>
      <vt:lpstr>PowerPoint Presentation</vt:lpstr>
      <vt:lpstr>PowerPoint Presentation</vt:lpstr>
      <vt:lpstr>Çin : Mao Yönetimi ve 1984</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Nihat Berker</cp:lastModifiedBy>
  <cp:revision>35</cp:revision>
  <dcterms:created xsi:type="dcterms:W3CDTF">2021-10-05T10:34:52Z</dcterms:created>
  <dcterms:modified xsi:type="dcterms:W3CDTF">2021-10-22T08:55:12Z</dcterms:modified>
</cp:coreProperties>
</file>