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LA TÜRKDAĞLI" initials="DT" lastIdx="2" clrIdx="0">
    <p:extLst>
      <p:ext uri="{19B8F6BF-5375-455C-9EA6-DF929625EA0E}">
        <p15:presenceInfo xmlns:p15="http://schemas.microsoft.com/office/powerpoint/2012/main" userId="e150d93836a622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C15EE5-587B-4919-81BE-AC0C80567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5C39B6-6416-4322-A2ED-056FC5201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4689E9-2528-4418-9E14-3740CE47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E508E9-4D2C-46F5-8C54-75FF341D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DAC2C7-742E-4B99-8411-5626D9DB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9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CB53FE-AEEC-4FF1-803E-618414BB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3556A0-1EDF-4EA8-AFF2-990B1B9FB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7AE2DB-FE97-4208-AC04-2D116DA3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344454-86DD-4930-AEF9-FA62BBE1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E1AC12-55A4-4338-8719-BFDD72FC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17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405C207-6378-4757-8B54-E2BA972F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0B209D2-6782-4C4B-B6FA-172F6512D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CAD5DB-F604-40FC-98AF-B6399457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DA48C8-D623-4017-96AD-E8A2A9FD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4821CB-28C4-4E66-82BF-88C1A56D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5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79936D-4D15-4392-BAFE-3907378E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054022-A6AA-4D9E-BE95-F5157EA5B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C914F0-1C36-4735-AFEE-E2FD0690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F341D6-9127-495F-ABBA-67798679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20097D-B9C2-4E6A-9001-46DF47CE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04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76DC0B-16A5-435F-BE12-FF9D5DC8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CE1AEB-86F3-438D-89D5-309C12D2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A9ADE0-F303-43ED-A121-20536EC2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276FB5-BA83-4311-ACF9-A2A5B999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C89AD2-D694-46CB-8257-F827FF54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1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1F7C9D-0FC7-4998-93D7-CDC171F0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046912-AA42-41BA-A477-DBC82EE64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585C06-D6E0-44B1-B5CC-4E3F2E45D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161015C-2AB0-4BC5-B206-7764999E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B003F9-A68C-4F43-862C-C3BE2055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3A6EDB-D225-48B9-812F-80387917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87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455649-B3AE-4062-B437-6EB66AD2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BEF6C7-8F74-4403-9586-083F98929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3AEA55F-BDC4-4E1A-8153-39613C6B8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F691FA3-0F39-441C-AEB1-E2A93A445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548AFDA-25DD-483C-AD23-58AE06735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BFB8903-766A-4371-BA6E-CA5B2BFA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C4973CC-E7F3-4DDF-A3AA-1202CD36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4F1061-65A6-4D38-8021-CD3CC392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2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42E001-878B-488B-A281-154C8B67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2E53BE1-799F-4AD0-B915-A10879F2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57C810-D701-4217-AD08-51809A37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AFBAF34-25D1-4389-A1DF-485BE211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7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8702802-47AC-49A5-9DFF-2994D6AC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FC2872-FE6C-4D86-95DB-724206DF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75CB9FE-02F5-4856-9028-97F299EF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68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4077D1-B8AA-4891-949A-392078D1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216BC2-3595-4D32-A434-D25940346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C73A868-535A-4C98-BFCA-F938B5258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C76DB3-4EE3-4554-A17C-5FC14D83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5165E16-F60D-46E4-8D05-8C01A6EE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81BEDD-8C6F-4170-9425-EC9E0A98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8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ED2301-3C7C-49FA-81A6-F4048FD4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5EC12C-3B68-478B-8368-0BCC3CA26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841D56-C3E7-4390-935C-2A471C92B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047600-4F6A-43ED-96DA-313ADE8A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A6C82D-D4A1-4919-90DE-CAD6A33B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8AD9F4-B724-4644-B3BA-366CD2DC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42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7D9FF63-BE85-4C25-9A0F-0DF2B863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B47860-DF0E-429B-80C4-CB5C3AAC3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8295F1-65BF-4BC8-894E-4172BA925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8A39-081A-42C6-870B-F4B438A81FBE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20C8BD-20F3-48EE-B319-B7CEFE310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779852-9C8E-4FD5-9FC6-4734719F7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9E9E-FC5B-485F-9DDB-E5001CB56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4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3Obb8s-DJM&amp;t=768s" TargetMode="External"/><Relationship Id="rId3" Type="http://schemas.openxmlformats.org/officeDocument/2006/relationships/hyperlink" Target="https://www.felsefe.gen.tr/aldous-huxley-kimdir/" TargetMode="External"/><Relationship Id="rId7" Type="http://schemas.openxmlformats.org/officeDocument/2006/relationships/hyperlink" Target="https://www.theguardian.com/books/2002/apr/13/biography.aldoushuxley" TargetMode="External"/><Relationship Id="rId2" Type="http://schemas.openxmlformats.org/officeDocument/2006/relationships/hyperlink" Target="https://www.britannica.com/biography/Aldous-Huxle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blio.com/aldous-huxley/author/676" TargetMode="External"/><Relationship Id="rId5" Type="http://schemas.openxmlformats.org/officeDocument/2006/relationships/hyperlink" Target="https://www.gradesaver.com/author/aldous-huxley" TargetMode="External"/><Relationship Id="rId4" Type="http://schemas.openxmlformats.org/officeDocument/2006/relationships/hyperlink" Target="https://www.cliffsnotes.com/literature/b/brave-new-world/critical-essays/society-and-the-individual-in-brave-new-world" TargetMode="Externa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F52C2A-A9B0-4CD7-9184-691620606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Aldous</a:t>
            </a:r>
            <a:r>
              <a:rPr lang="tr-TR" dirty="0"/>
              <a:t> </a:t>
            </a:r>
            <a:r>
              <a:rPr lang="tr-TR" dirty="0" err="1"/>
              <a:t>Leonard</a:t>
            </a:r>
            <a:r>
              <a:rPr lang="tr-TR" dirty="0"/>
              <a:t> </a:t>
            </a:r>
            <a:r>
              <a:rPr lang="tr-TR" dirty="0" err="1"/>
              <a:t>Huxley</a:t>
            </a:r>
            <a:r>
              <a:rPr lang="tr-TR" dirty="0"/>
              <a:t>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ABFAA7-8820-476D-B9EB-6F0E81955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Damla TÜRKDAĞLI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909B1A-55BD-496A-B11E-7E679C92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-65457"/>
            <a:ext cx="12192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1F996B-B066-40D9-95A8-1D3A700AB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48070"/>
            <a:ext cx="5181600" cy="5528893"/>
          </a:xfrm>
        </p:spPr>
        <p:txBody>
          <a:bodyPr/>
          <a:lstStyle/>
          <a:p>
            <a:r>
              <a:rPr lang="tr-TR" dirty="0"/>
              <a:t>Sosyal değerlerin parçalanması konusunda hazırladığı bir çalışma olan “Point Counter Point” (1928) ile bir hicivci olarak ününü katlamıştır. </a:t>
            </a:r>
          </a:p>
          <a:p>
            <a:r>
              <a:rPr lang="tr-TR" dirty="0" err="1"/>
              <a:t>Huxley</a:t>
            </a:r>
            <a:r>
              <a:rPr lang="tr-TR" dirty="0"/>
              <a:t>, en popüler eserinin başka bir hiciv olduğunu kanıtlar biçimde “</a:t>
            </a:r>
            <a:r>
              <a:rPr lang="tr-TR" dirty="0" err="1"/>
              <a:t>Brave</a:t>
            </a:r>
            <a:r>
              <a:rPr lang="tr-TR" dirty="0"/>
              <a:t> New World” (Cesur Yeni Dünya / 1932) eseriyle adından oldukça söz ettirmiştir.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0E1CCB9-0BA2-4F92-97E9-823596DBC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3536" y="5159119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CEC8604-3051-43F3-86DB-19A2C6521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60" y="648070"/>
            <a:ext cx="2969843" cy="44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C867E9-1F9A-49D1-9C87-EF48FE213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07868"/>
            <a:ext cx="5181600" cy="536909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Cesur Yeni Dünya </a:t>
            </a:r>
            <a:r>
              <a:rPr lang="tr-TR" dirty="0" err="1"/>
              <a:t>Huxley'nin</a:t>
            </a:r>
            <a:r>
              <a:rPr lang="tr-TR" dirty="0"/>
              <a:t> kariyerinde bir dönüm noktası olmuştur. Daha önceki çalışmaları gibi, temelde hicivli bir roman ama aynı zamanda </a:t>
            </a:r>
            <a:r>
              <a:rPr lang="tr-TR" dirty="0" err="1"/>
              <a:t>Huxley'in</a:t>
            </a:r>
            <a:r>
              <a:rPr lang="tr-TR" dirty="0"/>
              <a:t> hem siyasette hem de teknolojide 20. yüzyıl eğilimlerine olan güvensizliğini canlı bir şekilde ifade etmekteydi.</a:t>
            </a:r>
          </a:p>
          <a:p>
            <a:r>
              <a:rPr lang="tr-TR" dirty="0"/>
              <a:t>Roman, psikolojik koşullanmanın bilimsel olarak belirlenmiş ve değişmez bir kast sisteminin temelini oluşturduğu, sırayla bireyi yok eden ve tüm kontrolü Dünya Devletine veren bir geleceğin kabus gibi bir vizyonunu sunmaktadır.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952FE18-2292-4E6B-A993-AF419C87D0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2514" y="5159120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6AB6574-C796-4675-8A13-08471C70C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53" y="406152"/>
            <a:ext cx="3087950" cy="46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7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2C7DEF2-4C42-4937-8970-8CBDE2D2E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296" y="5194631"/>
            <a:ext cx="5181600" cy="157276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F4C0B88-6FC1-457D-BF04-D89D9D222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94804"/>
            <a:ext cx="5181600" cy="5582159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Huxley</a:t>
            </a:r>
            <a:r>
              <a:rPr lang="tr-TR" dirty="0"/>
              <a:t>, eşi Maria ile birlikte ilk önce New </a:t>
            </a:r>
            <a:r>
              <a:rPr lang="tr-TR" dirty="0" err="1"/>
              <a:t>Mexico’da</a:t>
            </a:r>
            <a:r>
              <a:rPr lang="tr-TR" dirty="0"/>
              <a:t> ve ardından geçirdiği ameliyatın görme yetisinin büyük kısmını geri getireceği Kaliforniya’da yaşamak üzere İngiltere’den ayrılmıştır.</a:t>
            </a:r>
          </a:p>
          <a:p>
            <a:r>
              <a:rPr lang="tr-TR" dirty="0" err="1"/>
              <a:t>Huxley</a:t>
            </a:r>
            <a:r>
              <a:rPr lang="tr-TR" dirty="0"/>
              <a:t>, yeni evinde mistisizm araştırmalarına ve uygulamalarına tanıklık etmiş. Bu yeni felsefi bakış açısı, II. Dünya Savaşı arifesinde </a:t>
            </a:r>
            <a:r>
              <a:rPr lang="tr-TR" dirty="0" err="1"/>
              <a:t>pasifizmi</a:t>
            </a:r>
            <a:r>
              <a:rPr lang="tr-TR" dirty="0"/>
              <a:t> teşvik eden </a:t>
            </a:r>
            <a:r>
              <a:rPr lang="tr-TR" b="1" dirty="0"/>
              <a:t>“</a:t>
            </a:r>
            <a:r>
              <a:rPr lang="tr-TR" b="1" dirty="0" err="1"/>
              <a:t>Eyeless</a:t>
            </a:r>
            <a:r>
              <a:rPr lang="tr-TR" b="1" dirty="0"/>
              <a:t> in Gaza” </a:t>
            </a:r>
            <a:r>
              <a:rPr lang="tr-TR" dirty="0"/>
              <a:t>(1936) adlı romanına temel oluşturmuştur.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1420E6C-EC95-4133-8967-4333F9EBE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53" y="937934"/>
            <a:ext cx="2408531" cy="36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1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1EA250-78DE-4608-8200-D9A03F850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668" y="399495"/>
            <a:ext cx="5181600" cy="5777468"/>
          </a:xfrm>
        </p:spPr>
        <p:txBody>
          <a:bodyPr/>
          <a:lstStyle/>
          <a:p>
            <a:r>
              <a:rPr lang="tr-TR" b="1" dirty="0"/>
              <a:t>“</a:t>
            </a:r>
            <a:r>
              <a:rPr lang="tr-TR" b="1" dirty="0" err="1"/>
              <a:t>After</a:t>
            </a:r>
            <a:r>
              <a:rPr lang="tr-TR" b="1" dirty="0"/>
              <a:t> </a:t>
            </a:r>
            <a:r>
              <a:rPr lang="tr-TR" b="1" dirty="0" err="1"/>
              <a:t>Many</a:t>
            </a:r>
            <a:r>
              <a:rPr lang="tr-TR" b="1" dirty="0"/>
              <a:t> a </a:t>
            </a:r>
            <a:r>
              <a:rPr lang="tr-TR" b="1" dirty="0" err="1"/>
              <a:t>Summer</a:t>
            </a:r>
            <a:r>
              <a:rPr lang="tr-TR" b="1" dirty="0"/>
              <a:t> </a:t>
            </a:r>
            <a:r>
              <a:rPr lang="tr-TR" b="1" dirty="0" err="1"/>
              <a:t>Dies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Swan</a:t>
            </a:r>
            <a:r>
              <a:rPr lang="tr-TR" b="1" dirty="0"/>
              <a:t>” </a:t>
            </a:r>
            <a:r>
              <a:rPr lang="tr-TR" dirty="0"/>
              <a:t>(1939) adlı eseriyse kaba materyalizmin gereksizliğini ortaya </a:t>
            </a:r>
            <a:r>
              <a:rPr lang="tr-TR" dirty="0" err="1"/>
              <a:t>koyumuştur</a:t>
            </a:r>
            <a:r>
              <a:rPr lang="tr-TR" dirty="0"/>
              <a:t>. </a:t>
            </a:r>
          </a:p>
          <a:p>
            <a:r>
              <a:rPr lang="tr-TR" dirty="0" err="1"/>
              <a:t>Huxley</a:t>
            </a:r>
            <a:r>
              <a:rPr lang="tr-TR" dirty="0"/>
              <a:t>, git gide daha mistik yazılara yöneldi. </a:t>
            </a:r>
            <a:r>
              <a:rPr lang="tr-TR" b="1" dirty="0"/>
              <a:t>“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Perennial</a:t>
            </a:r>
            <a:r>
              <a:rPr lang="tr-TR" b="1" dirty="0"/>
              <a:t> </a:t>
            </a:r>
            <a:r>
              <a:rPr lang="tr-TR" b="1" dirty="0" err="1"/>
              <a:t>Philosophy</a:t>
            </a:r>
            <a:r>
              <a:rPr lang="tr-TR" b="1" dirty="0"/>
              <a:t>” </a:t>
            </a:r>
            <a:r>
              <a:rPr lang="tr-TR" dirty="0"/>
              <a:t>(1945) ve </a:t>
            </a:r>
            <a:r>
              <a:rPr lang="tr-TR" b="1" dirty="0"/>
              <a:t>“Algı Kapıları”</a:t>
            </a:r>
            <a:r>
              <a:rPr lang="tr-TR" dirty="0"/>
              <a:t> (1954), </a:t>
            </a:r>
            <a:r>
              <a:rPr lang="tr-TR" dirty="0" err="1"/>
              <a:t>Huxley’in</a:t>
            </a:r>
            <a:r>
              <a:rPr lang="tr-TR" dirty="0"/>
              <a:t> eserlerinin kurgusal olmayan yanlarını temsil etmektedir.</a:t>
            </a:r>
          </a:p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2873045-9B3C-47C8-B6DC-DB9875B1CA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4860" y="5088098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AF9A9F2-AF16-4DF9-9EF2-393E06E42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17" y="595020"/>
            <a:ext cx="2491897" cy="39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1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E1E7CB1-CF47-4CF2-9714-34AE9C7B6F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418" y="5285233"/>
            <a:ext cx="5181600" cy="157276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5039F9A-24D0-4D14-9623-CEB39EE82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222" y="343053"/>
            <a:ext cx="5181600" cy="5833909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1953’den sonraki eserleri kullandığı </a:t>
            </a:r>
            <a:r>
              <a:rPr lang="tr-TR" dirty="0" err="1"/>
              <a:t>halüsinojenik</a:t>
            </a:r>
            <a:r>
              <a:rPr lang="tr-TR" dirty="0"/>
              <a:t> ilaçlardan oldukça etkilenmiştir. </a:t>
            </a:r>
            <a:r>
              <a:rPr lang="tr-TR" dirty="0" err="1"/>
              <a:t>Huxley’in</a:t>
            </a:r>
            <a:r>
              <a:rPr lang="tr-TR" dirty="0"/>
              <a:t> bu yıllarına “viskiyle yıkanmış bir cennet” adı verilmiştir. </a:t>
            </a:r>
          </a:p>
          <a:p>
            <a:r>
              <a:rPr lang="tr-TR" dirty="0"/>
              <a:t>Aydınlanma arayışında, </a:t>
            </a:r>
            <a:r>
              <a:rPr lang="tr-TR" dirty="0" err="1"/>
              <a:t>saykodelik</a:t>
            </a:r>
            <a:r>
              <a:rPr lang="tr-TR" dirty="0"/>
              <a:t> maddeler kullanımının öncülerinden biriydi. </a:t>
            </a:r>
            <a:r>
              <a:rPr lang="tr-TR" dirty="0" err="1"/>
              <a:t>Huxley’nin</a:t>
            </a:r>
            <a:r>
              <a:rPr lang="tr-TR" dirty="0"/>
              <a:t> </a:t>
            </a:r>
            <a:r>
              <a:rPr lang="tr-TR" dirty="0" err="1"/>
              <a:t>saykodelik</a:t>
            </a:r>
            <a:r>
              <a:rPr lang="tr-TR" dirty="0"/>
              <a:t> ilaç deneyimleri, “</a:t>
            </a:r>
            <a:r>
              <a:rPr lang="tr-TR" dirty="0" err="1"/>
              <a:t>Heaven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Hell</a:t>
            </a:r>
            <a:r>
              <a:rPr lang="tr-TR" dirty="0"/>
              <a:t>” adlı yazısında anlatılmıştır.</a:t>
            </a:r>
          </a:p>
          <a:p>
            <a:r>
              <a:rPr lang="tr-TR" dirty="0"/>
              <a:t>“Algı Kapıları” adlı kitabı, sonraki yılların en tanınmış </a:t>
            </a:r>
            <a:r>
              <a:rPr lang="tr-TR" dirty="0" err="1"/>
              <a:t>rock</a:t>
            </a:r>
            <a:r>
              <a:rPr lang="tr-TR" dirty="0"/>
              <a:t> grubu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Doors’un</a:t>
            </a:r>
            <a:r>
              <a:rPr lang="tr-TR" dirty="0"/>
              <a:t> ismi için de ilham kaynağı olmuştur. </a:t>
            </a:r>
            <a:r>
              <a:rPr lang="tr-TR" dirty="0" err="1"/>
              <a:t>Saykodelik</a:t>
            </a:r>
            <a:r>
              <a:rPr lang="tr-TR" dirty="0"/>
              <a:t> ilaçlar hakkında yazdığı yazılarından bazıları, erken dönem hippileri ve </a:t>
            </a:r>
            <a:r>
              <a:rPr lang="tr-TR" dirty="0" err="1"/>
              <a:t>Beat</a:t>
            </a:r>
            <a:r>
              <a:rPr lang="tr-TR" dirty="0"/>
              <a:t> kuşağı arasında adeta yeni bir İncil mertebesine yükselmiştir.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45D3559-627F-41D6-B803-D2BD1BD9D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78" y="691752"/>
            <a:ext cx="2929353" cy="44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4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7AEA48-6167-4F4C-88BC-51367020A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48070"/>
            <a:ext cx="5181600" cy="5528893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Huxley</a:t>
            </a:r>
            <a:r>
              <a:rPr lang="tr-TR" dirty="0"/>
              <a:t>, ilerleyen dönemde Los Angeles’ta Hollywood için “</a:t>
            </a:r>
            <a:r>
              <a:rPr lang="tr-TR" dirty="0" err="1"/>
              <a:t>Jane</a:t>
            </a:r>
            <a:r>
              <a:rPr lang="tr-TR" dirty="0"/>
              <a:t> </a:t>
            </a:r>
            <a:r>
              <a:rPr lang="tr-TR" dirty="0" err="1"/>
              <a:t>Eyre</a:t>
            </a:r>
            <a:r>
              <a:rPr lang="tr-TR" dirty="0"/>
              <a:t>”, “</a:t>
            </a:r>
            <a:r>
              <a:rPr lang="tr-TR" dirty="0" err="1"/>
              <a:t>Pride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Prejudice</a:t>
            </a:r>
            <a:r>
              <a:rPr lang="tr-TR" dirty="0"/>
              <a:t>” ve “Alice Harikalar Diyarında” gibi kurgusal klasiklerin film versiyonları için senaryolar yazmıştır. </a:t>
            </a:r>
          </a:p>
          <a:p>
            <a:r>
              <a:rPr lang="tr-TR" dirty="0"/>
              <a:t>Ayrıca, nükleer bir savaştan sonra Los Angeles’ta yaşanan </a:t>
            </a:r>
            <a:r>
              <a:rPr lang="tr-TR" dirty="0" err="1"/>
              <a:t>fütüristik</a:t>
            </a:r>
            <a:r>
              <a:rPr lang="tr-TR" dirty="0"/>
              <a:t> bir kurgu olan </a:t>
            </a:r>
            <a:r>
              <a:rPr lang="tr-TR" b="1" dirty="0"/>
              <a:t>“</a:t>
            </a:r>
            <a:r>
              <a:rPr lang="tr-TR" b="1" dirty="0" err="1"/>
              <a:t>Ape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Essence</a:t>
            </a:r>
            <a:r>
              <a:rPr lang="tr-TR" b="1" dirty="0"/>
              <a:t>” </a:t>
            </a:r>
            <a:r>
              <a:rPr lang="tr-TR" dirty="0"/>
              <a:t>(1948) adlı eserin yazımına devam etmiştir.</a:t>
            </a:r>
          </a:p>
          <a:p>
            <a:r>
              <a:rPr lang="tr-TR" dirty="0"/>
              <a:t> “</a:t>
            </a:r>
            <a:r>
              <a:rPr lang="tr-TR" dirty="0" err="1"/>
              <a:t>Gray</a:t>
            </a:r>
            <a:r>
              <a:rPr lang="tr-TR" dirty="0"/>
              <a:t> </a:t>
            </a:r>
            <a:r>
              <a:rPr lang="tr-TR" dirty="0" err="1"/>
              <a:t>Eminence</a:t>
            </a:r>
            <a:r>
              <a:rPr lang="tr-TR" dirty="0"/>
              <a:t>” (1941) ve “</a:t>
            </a:r>
            <a:r>
              <a:rPr lang="tr-TR" dirty="0" err="1"/>
              <a:t>Devils</a:t>
            </a:r>
            <a:r>
              <a:rPr lang="tr-TR" dirty="0"/>
              <a:t> of </a:t>
            </a:r>
            <a:r>
              <a:rPr lang="tr-TR" dirty="0" err="1"/>
              <a:t>Loudon</a:t>
            </a:r>
            <a:r>
              <a:rPr lang="tr-TR" dirty="0"/>
              <a:t>” (1952) ile </a:t>
            </a:r>
            <a:r>
              <a:rPr lang="tr-TR" dirty="0" err="1"/>
              <a:t>Huxley</a:t>
            </a:r>
            <a:r>
              <a:rPr lang="tr-TR" dirty="0"/>
              <a:t>, organize dinin ikiyüzlü olduğuna inandığını vurgulamak amacıyla tarihsel olaylara yoğunlaşmıştır.</a:t>
            </a:r>
          </a:p>
          <a:p>
            <a:r>
              <a:rPr lang="tr-TR" dirty="0"/>
              <a:t>Aynı yıllarda, kurmaca ve senaryolarına ek olarak, biyografiler, yazılar ve diğer kurgusal olmayan eserlerin planlanması ve yazılmasıyla aralıksız biçimde </a:t>
            </a:r>
            <a:r>
              <a:rPr lang="tr-TR" dirty="0" err="1"/>
              <a:t>ilğilenmiş</a:t>
            </a:r>
            <a:r>
              <a:rPr lang="tr-TR" dirty="0"/>
              <a:t>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9C73C52-3970-46F2-8318-D7464BAE3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2515" y="5176875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DFDB866-E413-4FD1-96B1-7F624F170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66" y="648070"/>
            <a:ext cx="2844306" cy="412926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32BE417-0D0E-4DB1-BF05-2540707DECEF}"/>
              </a:ext>
            </a:extLst>
          </p:cNvPr>
          <p:cNvSpPr txBox="1"/>
          <p:nvPr/>
        </p:nvSpPr>
        <p:spPr>
          <a:xfrm>
            <a:off x="7279691" y="4807543"/>
            <a:ext cx="45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Aldous</a:t>
            </a:r>
            <a:r>
              <a:rPr lang="tr-TR" dirty="0"/>
              <a:t> </a:t>
            </a:r>
            <a:r>
              <a:rPr lang="tr-TR" dirty="0" err="1"/>
              <a:t>Huxley</a:t>
            </a:r>
            <a:r>
              <a:rPr lang="tr-TR" dirty="0"/>
              <a:t> ve D-H-Lawrence-1928</a:t>
            </a:r>
          </a:p>
        </p:txBody>
      </p:sp>
    </p:spTree>
    <p:extLst>
      <p:ext uri="{BB962C8B-B14F-4D97-AF65-F5344CB8AC3E}">
        <p14:creationId xmlns:p14="http://schemas.microsoft.com/office/powerpoint/2010/main" val="205868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082CACF-8492-423B-8166-DD94464B8F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641" y="5203508"/>
            <a:ext cx="5181600" cy="157276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4E7BAA9-FE39-4699-A6A0-14085988E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14905"/>
            <a:ext cx="5181600" cy="566205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Eşi Maria 1955 yılında meme kanserinden öldü. Bu evlilikten bir çocukları olmuştur  geleceğin ünlü </a:t>
            </a:r>
            <a:r>
              <a:rPr lang="tr-TR" dirty="0" err="1"/>
              <a:t>Epidemiyologu</a:t>
            </a:r>
            <a:r>
              <a:rPr lang="tr-TR" dirty="0"/>
              <a:t> </a:t>
            </a:r>
            <a:r>
              <a:rPr lang="tr-TR" dirty="0" err="1"/>
              <a:t>Matthew</a:t>
            </a:r>
            <a:r>
              <a:rPr lang="tr-TR" dirty="0"/>
              <a:t> </a:t>
            </a:r>
            <a:r>
              <a:rPr lang="tr-TR" dirty="0" err="1"/>
              <a:t>Huxley</a:t>
            </a:r>
            <a:r>
              <a:rPr lang="tr-TR" dirty="0"/>
              <a:t>.</a:t>
            </a:r>
          </a:p>
          <a:p>
            <a:r>
              <a:rPr lang="tr-TR" dirty="0" err="1"/>
              <a:t>Huxley</a:t>
            </a:r>
            <a:r>
              <a:rPr lang="tr-TR" dirty="0"/>
              <a:t> Maria’nın ölümünün ardından 1956’da </a:t>
            </a:r>
            <a:r>
              <a:rPr lang="tr-TR" dirty="0" err="1"/>
              <a:t>Aldous’nun</a:t>
            </a:r>
            <a:r>
              <a:rPr lang="tr-TR" dirty="0"/>
              <a:t> biyografisini yazan Laura </a:t>
            </a:r>
            <a:r>
              <a:rPr lang="tr-TR" dirty="0" err="1"/>
              <a:t>Archera</a:t>
            </a:r>
            <a:r>
              <a:rPr lang="tr-TR" dirty="0"/>
              <a:t> ile evlendi.</a:t>
            </a:r>
          </a:p>
          <a:p>
            <a:r>
              <a:rPr lang="tr-TR" dirty="0"/>
              <a:t>1960 yılında </a:t>
            </a:r>
            <a:r>
              <a:rPr lang="tr-TR" dirty="0" err="1"/>
              <a:t>Huxley’e</a:t>
            </a:r>
            <a:r>
              <a:rPr lang="tr-TR" dirty="0"/>
              <a:t> boğaz kanseri teşhisi kondu. Bu dönemde </a:t>
            </a:r>
            <a:r>
              <a:rPr lang="tr-TR" dirty="0" err="1"/>
              <a:t>Esalen</a:t>
            </a:r>
            <a:r>
              <a:rPr lang="tr-TR" dirty="0"/>
              <a:t> Enstitüsü’nde “İnsan Potansiyelleri” üzerine dersler vermekteydi.</a:t>
            </a:r>
          </a:p>
          <a:p>
            <a:r>
              <a:rPr lang="tr-TR" dirty="0" err="1"/>
              <a:t>Huxley</a:t>
            </a:r>
            <a:r>
              <a:rPr lang="tr-TR" dirty="0"/>
              <a:t>, </a:t>
            </a:r>
            <a:r>
              <a:rPr lang="tr-TR" dirty="0" err="1"/>
              <a:t>Macmillan</a:t>
            </a:r>
            <a:r>
              <a:rPr lang="tr-TR" dirty="0"/>
              <a:t> hükümeti tarafından kendisine Şövalye unvanı verilmesi teklifini reddetmiştir.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289E4F5-1437-4A40-BB19-EDAB178D7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28" y="1846556"/>
            <a:ext cx="3644376" cy="22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9736C7-AFAF-466A-ACA2-C33C3067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72357"/>
            <a:ext cx="5181600" cy="5404606"/>
          </a:xfrm>
        </p:spPr>
        <p:txBody>
          <a:bodyPr/>
          <a:lstStyle/>
          <a:p>
            <a:r>
              <a:rPr lang="tr-TR" dirty="0" err="1"/>
              <a:t>Huxley</a:t>
            </a:r>
            <a:r>
              <a:rPr lang="tr-TR" dirty="0"/>
              <a:t>, karanlık bir atmosfere sahip son romanı “Ada” (Island / 1962) ile, geçmişte Cesur Yeni Dünya’da unutulmaz bir şekilde keşfettiği gelecek meselesine geri dönmüş fakat geleceğe dair olumlu bir bakış açısı yaratmaya çalıştığı için okuyucuların beklentilerini karşılamamıştır.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CC9676D-2D53-4948-8F48-1AF80C6C9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0270" y="5088099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BBAF94F-6FD6-492D-A409-2746651DB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70" y="44406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3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0E91B23-1EE8-407C-9C1A-BF92D861EF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9928" y="5185753"/>
            <a:ext cx="5181600" cy="157276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5D3963-C289-429C-97DC-7109928A6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74703"/>
            <a:ext cx="5181600" cy="5502260"/>
          </a:xfrm>
        </p:spPr>
        <p:txBody>
          <a:bodyPr>
            <a:normAutofit/>
          </a:bodyPr>
          <a:lstStyle/>
          <a:p>
            <a:r>
              <a:rPr lang="tr-TR" dirty="0" err="1"/>
              <a:t>Huxley</a:t>
            </a:r>
            <a:r>
              <a:rPr lang="tr-TR" dirty="0"/>
              <a:t>, 22 Kasım 1963’te Kaliforniya’da kanser nedeniyle aramızdan ayrılmıştır. Ölümü basında çok fazla yer almamıştır bunun nedeni aynı tarihlerde John F. Kennedy’ye yapılan suikasttır.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CEFA872-922A-42E6-BD6D-5C78CD0F1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5" y="1269506"/>
            <a:ext cx="5299879" cy="29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5DA860-FC13-40E7-9ADE-DDE37362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34501"/>
            <a:ext cx="5181600" cy="5342462"/>
          </a:xfrm>
        </p:spPr>
        <p:txBody>
          <a:bodyPr>
            <a:normAutofit/>
          </a:bodyPr>
          <a:lstStyle/>
          <a:p>
            <a:r>
              <a:rPr lang="tr-TR" dirty="0" err="1"/>
              <a:t>Huxley’in</a:t>
            </a:r>
            <a:r>
              <a:rPr lang="tr-TR" dirty="0"/>
              <a:t> neredeyse tüm eserlerinin temel mesajı merkezcilik, bencillik ve bencillikten kaynaklanan trajedinin ortadan kaldırılması olsa da hayal ettiği dünyadan uzak bir yaşam içinde ölmüştür.</a:t>
            </a:r>
          </a:p>
          <a:p>
            <a:r>
              <a:rPr lang="tr-TR" dirty="0"/>
              <a:t>En iyi bir roman olan Cesur Yeni Dünya (1932), ardından gelen birçok </a:t>
            </a:r>
            <a:r>
              <a:rPr lang="tr-TR" dirty="0" err="1"/>
              <a:t>distopik</a:t>
            </a:r>
            <a:r>
              <a:rPr lang="tr-TR" dirty="0"/>
              <a:t> bilim kurgu için bir model olarak tanınmaya devam etmektedir.</a:t>
            </a:r>
          </a:p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22232E3-03A7-464E-8B1E-4ACB0F1039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5132486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4A1114E-AF04-46DC-9E43-945A65F08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09494"/>
            <a:ext cx="4284123" cy="26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49D1F92-1F1C-4552-89A0-65C266476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39" y="5069367"/>
            <a:ext cx="5181600" cy="1574720"/>
          </a:xfr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F3863D-436F-4194-BC2C-0E5ACC90A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0315"/>
            <a:ext cx="5181600" cy="554664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26 Temmuz 1894’de İngiltere'de doğmuştur.</a:t>
            </a:r>
          </a:p>
          <a:p>
            <a:r>
              <a:rPr lang="tr-TR" dirty="0"/>
              <a:t>Oldukça donanımlı bir </a:t>
            </a:r>
            <a:r>
              <a:rPr lang="tr-TR" dirty="0" err="1"/>
              <a:t>ailde</a:t>
            </a:r>
            <a:r>
              <a:rPr lang="tr-TR" dirty="0"/>
              <a:t> büyüyor. Babası yazar ve editör, annesi öğretmen, dedesi Thomas Henry </a:t>
            </a:r>
            <a:r>
              <a:rPr lang="tr-TR" dirty="0" err="1"/>
              <a:t>Huxley</a:t>
            </a:r>
            <a:r>
              <a:rPr lang="tr-TR" dirty="0"/>
              <a:t> ünlü bir biyologdur Charles Darvin’in evrim teorisini dünyaya tanıtmıştır. Babası biyografi yazarı ve edebiyatçı </a:t>
            </a:r>
            <a:r>
              <a:rPr lang="tr-TR" dirty="0" err="1"/>
              <a:t>Leonard</a:t>
            </a:r>
            <a:r>
              <a:rPr lang="tr-TR" dirty="0"/>
              <a:t> </a:t>
            </a:r>
            <a:r>
              <a:rPr lang="tr-TR" dirty="0" err="1"/>
              <a:t>Huxley’dir</a:t>
            </a:r>
            <a:r>
              <a:rPr lang="tr-TR" dirty="0"/>
              <a:t>.</a:t>
            </a:r>
          </a:p>
          <a:p>
            <a:r>
              <a:rPr lang="tr-TR" dirty="0" err="1"/>
              <a:t>Huxley’in</a:t>
            </a:r>
            <a:r>
              <a:rPr lang="tr-TR" dirty="0"/>
              <a:t> yaşamı bilim ve edebiyatla şekillendirilmiştir.</a:t>
            </a:r>
          </a:p>
          <a:p>
            <a:r>
              <a:rPr lang="tr-TR" dirty="0"/>
              <a:t>Hem aile içinde aldığı eğitimler hem de normal eğitimi onu bu kariyere hazırlamıştır.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8BDF062-8AD3-4AF9-8E51-837913F65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66" y="497367"/>
            <a:ext cx="335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45B00D-656B-4DAC-B982-F021A290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791E82-CA6F-4ADA-B05A-BAF315376E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>
                <a:hlinkClick r:id="rId2"/>
              </a:rPr>
              <a:t>https://www.britannica.com/biography/Aldous-Huxley</a:t>
            </a:r>
            <a:endParaRPr lang="tr-TR" dirty="0"/>
          </a:p>
          <a:p>
            <a:r>
              <a:rPr lang="tr-TR" dirty="0">
                <a:hlinkClick r:id="rId3"/>
              </a:rPr>
              <a:t>https://www.felsefe.gen.tr/aldous-huxley-kimdir/</a:t>
            </a:r>
            <a:endParaRPr lang="tr-TR" dirty="0"/>
          </a:p>
          <a:p>
            <a:r>
              <a:rPr lang="tr-TR" dirty="0">
                <a:hlinkClick r:id="rId4"/>
              </a:rPr>
              <a:t>https://www.cliffsnotes.com/literature/b/brave-new-world/critical-essays/society-and-the-individual-in-brave-new-world</a:t>
            </a:r>
            <a:endParaRPr lang="tr-TR" dirty="0"/>
          </a:p>
          <a:p>
            <a:r>
              <a:rPr lang="tr-TR" dirty="0">
                <a:hlinkClick r:id="rId5"/>
              </a:rPr>
              <a:t>https://www.gradesaver.com/author/aldous-huxley</a:t>
            </a:r>
            <a:endParaRPr lang="tr-TR" dirty="0"/>
          </a:p>
          <a:p>
            <a:r>
              <a:rPr lang="tr-TR" dirty="0">
                <a:hlinkClick r:id="rId6"/>
              </a:rPr>
              <a:t>https://www.biblio.com/aldous-huxley/author/676</a:t>
            </a:r>
            <a:endParaRPr lang="tr-TR" dirty="0"/>
          </a:p>
          <a:p>
            <a:r>
              <a:rPr lang="tr-TR" dirty="0">
                <a:hlinkClick r:id="rId7"/>
              </a:rPr>
              <a:t>https://www.theguardian.com/books/2002/apr/13/biography.aldoushuxley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6784FD-6082-4295-BB22-599BC3C3E4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RÖPÖRTAJ ÖNERİSİ</a:t>
            </a:r>
          </a:p>
          <a:p>
            <a:r>
              <a:rPr lang="tr-TR" dirty="0">
                <a:hlinkClick r:id="rId8"/>
              </a:rPr>
              <a:t>https://www.youtube.com/watch?v=A3Obb8s-DJM&amp;t=768s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00B806-33B1-4C2B-8B0D-126AC5CCF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7367" y="5285096"/>
            <a:ext cx="5182049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9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8ECCE4-42E8-422A-86B7-250993B2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9600" dirty="0"/>
              <a:t>TEŞEKKÜRLER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EAB81D7-88C6-4189-B282-738511937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86" y="1948248"/>
            <a:ext cx="4544627" cy="454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23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DB3AFD9-3E57-4F11-8F34-7B07055E84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0029" y="5194631"/>
            <a:ext cx="5181600" cy="157276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7C5AD03-B7F5-4BDE-8E71-B8291751F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52256"/>
            <a:ext cx="5181600" cy="5324707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Annesinin ölümcül bir hastalığa yakalanmasından dolayı dokuz yaşında yatılı okul hayatına başladı. </a:t>
            </a:r>
          </a:p>
          <a:p>
            <a:r>
              <a:rPr lang="tr-TR" dirty="0" err="1"/>
              <a:t>Huxley</a:t>
            </a:r>
            <a:r>
              <a:rPr lang="tr-TR" dirty="0"/>
              <a:t> henüz on dört yaşındayken annesini kaybetti üstelik annesini kaybettiği ay farklı bir sebeple kardeşini de kaybetmiştir. </a:t>
            </a:r>
          </a:p>
          <a:p>
            <a:r>
              <a:rPr lang="tr-TR" dirty="0"/>
              <a:t>Büyükbabası Thomas </a:t>
            </a:r>
            <a:r>
              <a:rPr lang="tr-TR" dirty="0" err="1"/>
              <a:t>Huxley</a:t>
            </a:r>
            <a:r>
              <a:rPr lang="tr-TR" dirty="0"/>
              <a:t> çok sıkı ve disiplinli bir adamdı. </a:t>
            </a:r>
            <a:r>
              <a:rPr lang="tr-TR" dirty="0" err="1"/>
              <a:t>Huxley</a:t>
            </a:r>
            <a:r>
              <a:rPr lang="tr-TR" dirty="0"/>
              <a:t> ve kardeşlerinin de akademik anlamda yüksek yerlerde olmalarını bekliyordu. Bu sebeple de çok baskıcı tarzda eğitimler aldırıyordu. </a:t>
            </a:r>
          </a:p>
          <a:p>
            <a:r>
              <a:rPr lang="tr-TR" dirty="0"/>
              <a:t>Bu durum </a:t>
            </a:r>
            <a:r>
              <a:rPr lang="tr-TR" dirty="0" err="1"/>
              <a:t>Huxley’in</a:t>
            </a:r>
            <a:r>
              <a:rPr lang="tr-TR" dirty="0"/>
              <a:t> abisine fazla geldi ve depresyon sonucu intihar ederek hayatını kaybetti.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F069213-A382-477C-A82C-4E09729E7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00" y="927901"/>
            <a:ext cx="23812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7068EF-C2DA-4B64-A474-7A83107A5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6128"/>
            <a:ext cx="5181600" cy="5750835"/>
          </a:xfrm>
        </p:spPr>
        <p:txBody>
          <a:bodyPr/>
          <a:lstStyle/>
          <a:p>
            <a:r>
              <a:rPr lang="tr-TR" dirty="0" err="1"/>
              <a:t>Huxley</a:t>
            </a:r>
            <a:r>
              <a:rPr lang="tr-TR" dirty="0"/>
              <a:t> henüz on altı yaşındayken bir hastalığa yakalandı (</a:t>
            </a:r>
            <a:r>
              <a:rPr lang="tr-TR" dirty="0" err="1"/>
              <a:t>keratit</a:t>
            </a:r>
            <a:r>
              <a:rPr lang="tr-TR" dirty="0"/>
              <a:t> </a:t>
            </a:r>
            <a:r>
              <a:rPr lang="tr-TR" dirty="0" err="1"/>
              <a:t>punktat</a:t>
            </a:r>
            <a:r>
              <a:rPr lang="tr-TR" dirty="0"/>
              <a:t>). Bu hastalık onu 2 yıl kör bıraktı ve daha sonra az da olsa görme yetisi düzeldi.</a:t>
            </a:r>
          </a:p>
          <a:p>
            <a:r>
              <a:rPr lang="tr-TR" dirty="0"/>
              <a:t>Bu hastalık sebebiyle okulu yarım bırakmak zorunda kaldı ve tıp ve bilim eğitimi de yarım kalmış oldu bu sebeple.</a:t>
            </a:r>
          </a:p>
          <a:p>
            <a:r>
              <a:rPr lang="tr-TR" dirty="0"/>
              <a:t>Yapılan bir röportajda </a:t>
            </a:r>
            <a:r>
              <a:rPr lang="tr-TR" dirty="0" err="1"/>
              <a:t>Huxley</a:t>
            </a:r>
            <a:r>
              <a:rPr lang="tr-TR" dirty="0"/>
              <a:t> hayalinin tıp okumak olduğunu söylüyor fakat bu hastalık sebebiyle okuyamadığını dile getiriyor.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4394E46-DD86-4D0D-8F29-A0539E9399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2515" y="5123609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223A9F7-52F4-4435-9CAB-7937F8F16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5" y="1096946"/>
            <a:ext cx="4749553" cy="26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0C333FF-4370-4F9D-B1C5-79B7E4FF23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806" y="5176875"/>
            <a:ext cx="5181600" cy="157276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7E00307-CA9C-48E4-8721-E2F34BBE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3984"/>
            <a:ext cx="5181600" cy="5812979"/>
          </a:xfrm>
        </p:spPr>
        <p:txBody>
          <a:bodyPr/>
          <a:lstStyle/>
          <a:p>
            <a:r>
              <a:rPr lang="tr-TR" dirty="0"/>
              <a:t>Aynı röportajda kitap yazmaya nasıl başladığı sorusuna da cevap veriyor. Hastalık sonucunda kör kaldığında </a:t>
            </a:r>
            <a:r>
              <a:rPr lang="tr-TR" dirty="0" err="1"/>
              <a:t>Huxley’e</a:t>
            </a:r>
            <a:r>
              <a:rPr lang="tr-TR" dirty="0"/>
              <a:t> daktilo alınıyor ve bu </a:t>
            </a:r>
            <a:r>
              <a:rPr lang="tr-TR" dirty="0" err="1"/>
              <a:t>seyade</a:t>
            </a:r>
            <a:r>
              <a:rPr lang="tr-TR" dirty="0"/>
              <a:t> ilk kitabını yazıyor. Fakat okuyamadan tek kopyası kayboluyor. Yani </a:t>
            </a:r>
            <a:r>
              <a:rPr lang="tr-TR" dirty="0" err="1"/>
              <a:t>Huxley’in</a:t>
            </a:r>
            <a:r>
              <a:rPr lang="tr-TR" dirty="0"/>
              <a:t> ilk kitabı hiç okunmamış olarak kalıyor.</a:t>
            </a:r>
          </a:p>
          <a:p>
            <a:r>
              <a:rPr lang="tr-TR" dirty="0"/>
              <a:t>Daha sonra Oxford’daki </a:t>
            </a:r>
            <a:r>
              <a:rPr lang="tr-TR" dirty="0" err="1"/>
              <a:t>Balliol</a:t>
            </a:r>
            <a:r>
              <a:rPr lang="tr-TR" dirty="0"/>
              <a:t> Koleji’ne devam ederek bir büyüteç yardımıyla okuyarak edebiyat alanında eğitim almış ve birinci olmuştur.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0689434-FAE3-4DED-B51E-3E3674C15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6" y="1398141"/>
            <a:ext cx="5905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366C68-D732-40CC-B994-B882CAB2E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12559"/>
            <a:ext cx="5181600" cy="5564404"/>
          </a:xfrm>
        </p:spPr>
        <p:txBody>
          <a:bodyPr>
            <a:normAutofit/>
          </a:bodyPr>
          <a:lstStyle/>
          <a:p>
            <a:r>
              <a:rPr lang="tr-TR" dirty="0" err="1"/>
              <a:t>Huxley’nin</a:t>
            </a:r>
            <a:r>
              <a:rPr lang="tr-TR" dirty="0"/>
              <a:t> eğitiminin daha az resmî ancak yine de önemli bir kısmı, pek çok edebi, sanatsal ve politik reformcu ve deneyciyle tanışma ve konuşma şansı yakaladığı </a:t>
            </a:r>
            <a:r>
              <a:rPr lang="tr-TR" b="1" dirty="0" err="1"/>
              <a:t>Lady</a:t>
            </a:r>
            <a:r>
              <a:rPr lang="tr-TR" b="1" dirty="0"/>
              <a:t> </a:t>
            </a:r>
            <a:r>
              <a:rPr lang="tr-TR" b="1" dirty="0" err="1"/>
              <a:t>Ottoline</a:t>
            </a:r>
            <a:r>
              <a:rPr lang="tr-TR" b="1" dirty="0"/>
              <a:t> </a:t>
            </a:r>
            <a:r>
              <a:rPr lang="tr-TR" b="1" dirty="0" err="1"/>
              <a:t>Morrell</a:t>
            </a:r>
            <a:r>
              <a:rPr lang="tr-TR" dirty="0" err="1"/>
              <a:t>’in</a:t>
            </a:r>
            <a:r>
              <a:rPr lang="tr-TR" dirty="0"/>
              <a:t> toplantılarına düzenli olarak devam etmesiydi. Burada döneminin çok önemli fikir insanlarıyla tanışma şansı yakalı bunlardan bazıları; ekonomist </a:t>
            </a:r>
            <a:r>
              <a:rPr lang="tr-TR" b="1" dirty="0"/>
              <a:t>John </a:t>
            </a:r>
            <a:r>
              <a:rPr lang="tr-TR" b="1" dirty="0" err="1"/>
              <a:t>Maynard</a:t>
            </a:r>
            <a:r>
              <a:rPr lang="tr-TR" b="1" dirty="0"/>
              <a:t> Keynes</a:t>
            </a:r>
            <a:r>
              <a:rPr lang="tr-TR" dirty="0"/>
              <a:t>, romancı </a:t>
            </a:r>
            <a:r>
              <a:rPr lang="tr-TR" b="1" dirty="0"/>
              <a:t>Virginia </a:t>
            </a:r>
            <a:r>
              <a:rPr lang="tr-TR" b="1" dirty="0" err="1"/>
              <a:t>Woolf</a:t>
            </a:r>
            <a:r>
              <a:rPr lang="tr-TR" b="1" dirty="0"/>
              <a:t> </a:t>
            </a:r>
            <a:r>
              <a:rPr lang="tr-TR" dirty="0"/>
              <a:t>ve </a:t>
            </a:r>
            <a:r>
              <a:rPr lang="tr-TR" b="1" dirty="0" err="1"/>
              <a:t>Bertrand</a:t>
            </a:r>
            <a:r>
              <a:rPr lang="tr-TR" b="1" dirty="0"/>
              <a:t> </a:t>
            </a:r>
            <a:r>
              <a:rPr lang="tr-TR" b="1" dirty="0" err="1"/>
              <a:t>Russell</a:t>
            </a:r>
            <a:r>
              <a:rPr lang="tr-TR" dirty="0"/>
              <a:t>, eleştirmen </a:t>
            </a:r>
            <a:r>
              <a:rPr lang="tr-TR" b="1" dirty="0" err="1"/>
              <a:t>Clive</a:t>
            </a:r>
            <a:r>
              <a:rPr lang="tr-TR" b="1" dirty="0"/>
              <a:t> </a:t>
            </a:r>
            <a:r>
              <a:rPr lang="tr-TR" b="1" dirty="0" err="1"/>
              <a:t>Bell</a:t>
            </a:r>
            <a:r>
              <a:rPr lang="tr-TR" b="1" dirty="0"/>
              <a:t>.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F57C7F4-7A0B-4975-95FF-1B7DFF84A8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2515" y="5061465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92F0B70-7610-4B79-B85B-D19CD9432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5" y="1696744"/>
            <a:ext cx="4452707" cy="24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F3EDF90-AC52-4E23-93CB-80F4B4A06A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007" y="5194630"/>
            <a:ext cx="5181600" cy="157276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81E5C3-C1E5-4D72-86F3-348E44B3D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14905"/>
            <a:ext cx="5181600" cy="5662058"/>
          </a:xfrm>
        </p:spPr>
        <p:txBody>
          <a:bodyPr/>
          <a:lstStyle/>
          <a:p>
            <a:r>
              <a:rPr lang="tr-TR" dirty="0"/>
              <a:t>Diplomasını aldıktan sonra öğretmenlik yapmıştır. Edebiyat dünyasının ünlü isimlerinden 1984 ve Hayvan Çiftliği’nin yazarı “George </a:t>
            </a:r>
            <a:r>
              <a:rPr lang="tr-TR" dirty="0" err="1"/>
              <a:t>Orwell</a:t>
            </a:r>
            <a:r>
              <a:rPr lang="tr-TR" dirty="0"/>
              <a:t>” takma adıyla </a:t>
            </a:r>
            <a:r>
              <a:rPr lang="tr-TR" dirty="0" err="1"/>
              <a:t>Eric</a:t>
            </a:r>
            <a:r>
              <a:rPr lang="tr-TR" dirty="0"/>
              <a:t> </a:t>
            </a:r>
            <a:r>
              <a:rPr lang="tr-TR" dirty="0" err="1"/>
              <a:t>Blair’da</a:t>
            </a:r>
            <a:r>
              <a:rPr lang="tr-TR" dirty="0"/>
              <a:t> onun öğrencisidir. </a:t>
            </a:r>
          </a:p>
          <a:p>
            <a:r>
              <a:rPr lang="tr-TR" dirty="0" err="1"/>
              <a:t>Huxley</a:t>
            </a:r>
            <a:r>
              <a:rPr lang="tr-TR" dirty="0"/>
              <a:t>, 1919’dan 1921’ye dek zamanının en tanınmış yayınlarından biri olan Londra dergisi </a:t>
            </a:r>
            <a:r>
              <a:rPr lang="tr-TR" b="1" dirty="0" err="1"/>
              <a:t>Athenaeum</a:t>
            </a:r>
            <a:r>
              <a:rPr lang="tr-TR" dirty="0" err="1"/>
              <a:t>’da</a:t>
            </a:r>
            <a:r>
              <a:rPr lang="tr-TR" dirty="0"/>
              <a:t> editör olarak çalıştı. Ayrıca </a:t>
            </a:r>
            <a:r>
              <a:rPr lang="nb-NO" b="1" dirty="0"/>
              <a:t>Vanity Fair </a:t>
            </a:r>
            <a:r>
              <a:rPr lang="nb-NO" dirty="0"/>
              <a:t>ve </a:t>
            </a:r>
            <a:r>
              <a:rPr lang="nb-NO" b="1" dirty="0"/>
              <a:t>Vogue </a:t>
            </a:r>
            <a:r>
              <a:rPr lang="nb-NO" dirty="0"/>
              <a:t>dergilerine</a:t>
            </a:r>
            <a:r>
              <a:rPr lang="tr-TR" dirty="0"/>
              <a:t> de </a:t>
            </a:r>
            <a:r>
              <a:rPr lang="nb-NO" dirty="0"/>
              <a:t>katkıda bulundu.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BF231B1-3520-4298-BBB4-43FA6AD6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3378"/>
            <a:ext cx="4240568" cy="26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A2F16B-BBAD-41D8-9060-C9D314F6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06F777-8C9E-4C68-8C54-A7383DB8DC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/>
              <a:t>Huxley’nin</a:t>
            </a:r>
            <a:r>
              <a:rPr lang="tr-TR" dirty="0"/>
              <a:t> ilk yayınlanmış eseri, henüz yirmili yaşlarının başındayken yazdığı şiirleri topladığı </a:t>
            </a:r>
            <a:r>
              <a:rPr lang="tr-TR" b="1" dirty="0"/>
              <a:t>“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Burning</a:t>
            </a:r>
            <a:r>
              <a:rPr lang="tr-TR" b="1" dirty="0"/>
              <a:t> Wheel” </a:t>
            </a:r>
            <a:r>
              <a:rPr lang="tr-TR" dirty="0"/>
              <a:t>(1916) adlı bir kitaptı. Yayınlandıktan sonra modern edebiyatın kurucuları arasında yer alan </a:t>
            </a:r>
            <a:r>
              <a:rPr lang="tr-TR" b="1" dirty="0" err="1"/>
              <a:t>Marcel</a:t>
            </a:r>
            <a:r>
              <a:rPr lang="tr-TR" b="1" dirty="0"/>
              <a:t> </a:t>
            </a:r>
            <a:r>
              <a:rPr lang="tr-TR" b="1" dirty="0" err="1"/>
              <a:t>Proust’</a:t>
            </a:r>
            <a:r>
              <a:rPr lang="tr-TR" dirty="0" err="1"/>
              <a:t>dan</a:t>
            </a:r>
            <a:r>
              <a:rPr lang="tr-TR" b="1" dirty="0"/>
              <a:t> </a:t>
            </a:r>
            <a:r>
              <a:rPr lang="tr-TR" dirty="0"/>
              <a:t>övgüler almıştır.</a:t>
            </a:r>
          </a:p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936932-BE71-4336-B802-5F22E49A5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5982" y="5079221"/>
            <a:ext cx="5181600" cy="15727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3DBB348-CA5C-4F4E-960A-323B44640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84" y="1027906"/>
            <a:ext cx="2270182" cy="34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6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55D5640-3BB1-43D3-ACA1-C57767E2A4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1152" y="5141364"/>
            <a:ext cx="5181600" cy="157276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1EDD68-69E7-400F-836E-10A6F9724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5926"/>
            <a:ext cx="5181600" cy="5591037"/>
          </a:xfrm>
        </p:spPr>
        <p:txBody>
          <a:bodyPr/>
          <a:lstStyle/>
          <a:p>
            <a:r>
              <a:rPr lang="pt-BR" dirty="0"/>
              <a:t>1919'da Maria </a:t>
            </a:r>
            <a:r>
              <a:rPr lang="pt-BR" dirty="0" err="1"/>
              <a:t>Nys</a:t>
            </a:r>
            <a:r>
              <a:rPr lang="pt-BR" dirty="0"/>
              <a:t> </a:t>
            </a:r>
            <a:r>
              <a:rPr lang="pt-BR" dirty="0" err="1"/>
              <a:t>ile</a:t>
            </a:r>
            <a:r>
              <a:rPr lang="pt-BR" dirty="0"/>
              <a:t> </a:t>
            </a:r>
            <a:r>
              <a:rPr lang="pt-BR" dirty="0" err="1"/>
              <a:t>evlendi</a:t>
            </a:r>
            <a:r>
              <a:rPr lang="pt-BR" dirty="0"/>
              <a:t>.</a:t>
            </a:r>
            <a:endParaRPr lang="tr-TR" dirty="0"/>
          </a:p>
          <a:p>
            <a:r>
              <a:rPr lang="tr-TR" dirty="0"/>
              <a:t>Şiir kitabından sonra iki tane roman yayınlamıştır. Bunlar; </a:t>
            </a:r>
            <a:r>
              <a:rPr lang="en-US" dirty="0"/>
              <a:t>“</a:t>
            </a:r>
            <a:r>
              <a:rPr lang="tr-TR" dirty="0"/>
              <a:t>Krom Sarısı</a:t>
            </a:r>
            <a:r>
              <a:rPr lang="en-US" dirty="0"/>
              <a:t>” (1921) </a:t>
            </a:r>
            <a:r>
              <a:rPr lang="en-US" dirty="0" err="1"/>
              <a:t>ve</a:t>
            </a:r>
            <a:r>
              <a:rPr lang="en-US" dirty="0"/>
              <a:t> “Anti</a:t>
            </a:r>
            <a:r>
              <a:rPr lang="tr-TR" dirty="0"/>
              <a:t>k Saman</a:t>
            </a:r>
            <a:r>
              <a:rPr lang="en-US" dirty="0"/>
              <a:t>”</a:t>
            </a:r>
            <a:r>
              <a:rPr lang="tr-TR" dirty="0" err="1"/>
              <a:t>dır</a:t>
            </a:r>
            <a:r>
              <a:rPr lang="tr-TR" dirty="0"/>
              <a:t>.</a:t>
            </a:r>
            <a:r>
              <a:rPr lang="en-US" dirty="0"/>
              <a:t>(1923) </a:t>
            </a:r>
            <a:endParaRPr lang="tr-TR" dirty="0"/>
          </a:p>
          <a:p>
            <a:r>
              <a:rPr lang="tr-TR" dirty="0"/>
              <a:t>Bu romanlardan sonra </a:t>
            </a:r>
            <a:r>
              <a:rPr lang="tr-TR" dirty="0" err="1"/>
              <a:t>Huxley</a:t>
            </a:r>
            <a:r>
              <a:rPr lang="tr-TR" dirty="0"/>
              <a:t> şair olarak değil yazar olarak anılmaya başlanmıştır.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2DCE571-7613-46EF-98E5-5F95F51F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45" y="410199"/>
            <a:ext cx="3487954" cy="46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1130</Words>
  <Application>Microsoft Office PowerPoint</Application>
  <PresentationFormat>Widescreen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Aldous Leonard Huxley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ESERLERİ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KAYNAKÇA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Aldous Leonard Huxley</dc:title>
  <dc:creator>DAMLA TÜRKDAĞLI</dc:creator>
  <cp:lastModifiedBy>Nihat Berker</cp:lastModifiedBy>
  <cp:revision>2</cp:revision>
  <dcterms:created xsi:type="dcterms:W3CDTF">2021-10-26T15:06:25Z</dcterms:created>
  <dcterms:modified xsi:type="dcterms:W3CDTF">2021-10-28T05:19:00Z</dcterms:modified>
</cp:coreProperties>
</file>