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3" r:id="rId7"/>
    <p:sldId id="282" r:id="rId8"/>
    <p:sldId id="264" r:id="rId9"/>
    <p:sldId id="272" r:id="rId10"/>
    <p:sldId id="28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4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0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0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3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6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8180-FBF2-4C5A-A87C-C4583EB3FA2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099E2-E4C3-4DC6-B2EA-382F2DA9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coverwalks.com/blog/london/top-10-interesting-facts-about-george-orwell/" TargetMode="External"/><Relationship Id="rId2" Type="http://schemas.openxmlformats.org/officeDocument/2006/relationships/hyperlink" Target="https://www.biography.com/news/george-orwell-biography-fa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itannica.com/biography/George-Orwell" TargetMode="External"/><Relationship Id="rId4" Type="http://schemas.openxmlformats.org/officeDocument/2006/relationships/hyperlink" Target="https://www.mentalfloss.com/article/546150/facts-about-george-orwe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ssowaryprods/4192818038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cdn.ensonhaber.com/resimler/diger/kok/2019/06/25/aldous-huxley-george-orwell_9581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3924" y="2265498"/>
            <a:ext cx="9399508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George Orwell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Blackoak Std" panose="04050907060602020202" pitchFamily="82" charset="0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873" y="4104648"/>
            <a:ext cx="3416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</a:rPr>
              <a:t>Bedia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Erim</a:t>
            </a:r>
            <a:r>
              <a:rPr lang="en-US" sz="2800" b="1" i="1" dirty="0" smtClean="0">
                <a:solidFill>
                  <a:srgbClr val="FF0000"/>
                </a:solidFill>
              </a:rPr>
              <a:t> Berker, erim@itu.edu.tr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1" y="235902"/>
            <a:ext cx="3220320" cy="16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rge Orwell: A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27" y="1003792"/>
            <a:ext cx="2857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2620" y="1797270"/>
            <a:ext cx="614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İlk </a:t>
            </a:r>
            <a:r>
              <a:rPr lang="en-US" dirty="0" err="1" smtClean="0"/>
              <a:t>olarak</a:t>
            </a:r>
            <a:r>
              <a:rPr lang="en-US" dirty="0" smtClean="0"/>
              <a:t> 1982’de </a:t>
            </a:r>
            <a:r>
              <a:rPr lang="en-US" dirty="0" err="1" smtClean="0"/>
              <a:t>yayınlanan</a:t>
            </a:r>
            <a:r>
              <a:rPr lang="en-US" dirty="0" smtClean="0"/>
              <a:t>, </a:t>
            </a:r>
            <a:r>
              <a:rPr lang="en-US" dirty="0"/>
              <a:t>Professor Sir </a:t>
            </a:r>
            <a:r>
              <a:rPr lang="en-US" b="1" dirty="0"/>
              <a:t>Bernard Crick</a:t>
            </a:r>
            <a:r>
              <a:rPr lang="en-US" dirty="0"/>
              <a:t> (1929-2008</a:t>
            </a:r>
            <a:r>
              <a:rPr lang="en-US" dirty="0" smtClean="0"/>
              <a:t>)‘ in Orwell </a:t>
            </a:r>
            <a:r>
              <a:rPr lang="en-US" dirty="0" err="1" smtClean="0"/>
              <a:t>biyografisi</a:t>
            </a:r>
            <a:r>
              <a:rPr lang="en-US" dirty="0" smtClean="0"/>
              <a:t>, </a:t>
            </a:r>
            <a:r>
              <a:rPr lang="en-US" dirty="0" err="1" smtClean="0"/>
              <a:t>yazar</a:t>
            </a:r>
            <a:r>
              <a:rPr lang="en-US" dirty="0" smtClean="0"/>
              <a:t> için </a:t>
            </a:r>
            <a:r>
              <a:rPr lang="en-US" dirty="0" err="1" smtClean="0"/>
              <a:t>yazılan</a:t>
            </a:r>
            <a:r>
              <a:rPr lang="en-US" dirty="0" smtClean="0"/>
              <a:t> ilk </a:t>
            </a:r>
            <a:r>
              <a:rPr lang="en-US" dirty="0" err="1" smtClean="0"/>
              <a:t>biyografidir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9914" y="4476430"/>
            <a:ext cx="726532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https://www.biography.com/news/george-orwell-biography-facts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9914" y="3488949"/>
            <a:ext cx="92520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https://www.discoverwalks.com/blog/london/top-10-interesting-facts-about-george-orwell/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1724" y="2501468"/>
            <a:ext cx="750639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https://www.mentalfloss.com/article/546150/facts-about-george-orwell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2901" y="1827091"/>
            <a:ext cx="6153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www.britannica.com/biography/George-Orwell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1848" y="730536"/>
            <a:ext cx="37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KAYNAKLAR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70" y="489237"/>
            <a:ext cx="8968241" cy="5038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2170" y="5735391"/>
            <a:ext cx="32736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cap="all" dirty="0">
                <a:latin typeface="soleil"/>
              </a:rPr>
              <a:t>ASSOWARY COLORIZATIONS, </a:t>
            </a:r>
            <a:r>
              <a:rPr lang="en-US" sz="1000" cap="all" dirty="0">
                <a:latin typeface="soleil"/>
                <a:hlinkClick r:id="rId3"/>
              </a:rPr>
              <a:t>FLICKR</a:t>
            </a:r>
            <a:r>
              <a:rPr lang="en-US" sz="1000" cap="all" dirty="0">
                <a:latin typeface="soleil"/>
              </a:rPr>
              <a:t> // </a:t>
            </a:r>
            <a:r>
              <a:rPr lang="en-US" sz="1000" cap="all" dirty="0">
                <a:latin typeface="soleil"/>
                <a:hlinkClick r:id="rId4"/>
              </a:rPr>
              <a:t>CC BY 2.0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68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42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74" y="4837587"/>
            <a:ext cx="2619741" cy="1971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144" y="4628839"/>
            <a:ext cx="3077004" cy="22291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9432" y="82669"/>
            <a:ext cx="118123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1903 de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Bengal'de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Eric Arthur Blair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ismiyle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sahib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sınıfının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üyesi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doğdu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Babası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Hindistan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hizmetinde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İngiliz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memuruydu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Fransız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asıllı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annesi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Burma'da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(Myanmar)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başarısız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tüccarının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kızıydı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Orwell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yoksul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züppelik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atmosferinde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yetiştirildi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Ailesiyle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İngiltere'ye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döndükten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 1911'de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İngiltere’nin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prestişli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liselerinden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Eton’a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burslu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edildi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Eton'dan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mezun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olduktan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Orwell,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Burma'da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İngiliz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İmparatorluk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Polisi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çalışmak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için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üniversiteden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vazgeçmeye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verdi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Siyasi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rejimin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katı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yasalarını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uygulamak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zorunda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Burma'daki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görevlerinden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nefret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ediyordu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Hayatı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boyunca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rahatsız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kötü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sağlığı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nekahet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izniyle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İngiltere'ye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dönmesine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neden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oldu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İngiltere'ye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döndüğünde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İmparatorluk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Polisinden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ayrıldı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kendini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yazar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olmaya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adadı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Eşi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Eileen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Blair (1936-1945)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Richard Horatio Blair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isimli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çocuğu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evlat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edindiler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Richard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yaştayken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Eileen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başarısız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kalp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ameliyatında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vefat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etti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. Orwell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oğlu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Richard’ı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kardeşi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Avril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yardımıyla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büyüttü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Orwell </a:t>
            </a:r>
            <a:r>
              <a:rPr lang="en-US" dirty="0" err="1" smtClean="0"/>
              <a:t>hayatının</a:t>
            </a:r>
            <a:r>
              <a:rPr lang="en-US" dirty="0" smtClean="0"/>
              <a:t> son </a:t>
            </a:r>
            <a:r>
              <a:rPr lang="en-US" dirty="0" err="1" smtClean="0"/>
              <a:t>yıllarında</a:t>
            </a:r>
            <a:r>
              <a:rPr lang="en-US" dirty="0" smtClean="0"/>
              <a:t> </a:t>
            </a:r>
            <a:r>
              <a:rPr lang="en-US" dirty="0" err="1" smtClean="0"/>
              <a:t>veremle</a:t>
            </a:r>
            <a:r>
              <a:rPr lang="en-US" dirty="0" smtClean="0"/>
              <a:t> </a:t>
            </a:r>
            <a:r>
              <a:rPr lang="en-US" dirty="0" err="1" smtClean="0"/>
              <a:t>savaşıyordu</a:t>
            </a:r>
            <a:r>
              <a:rPr lang="en-US" dirty="0" smtClean="0"/>
              <a:t>. 1946 da Amerika da </a:t>
            </a:r>
            <a:r>
              <a:rPr lang="en-US" dirty="0" err="1" smtClean="0"/>
              <a:t>streptomisin</a:t>
            </a:r>
            <a:r>
              <a:rPr lang="en-US" dirty="0" smtClean="0"/>
              <a:t> </a:t>
            </a:r>
            <a:r>
              <a:rPr lang="en-US" dirty="0" err="1" smtClean="0"/>
              <a:t>adlı</a:t>
            </a:r>
            <a:r>
              <a:rPr lang="en-US" dirty="0" smtClean="0"/>
              <a:t> </a:t>
            </a:r>
            <a:r>
              <a:rPr lang="en-US" dirty="0" err="1" smtClean="0"/>
              <a:t>antibiyotik</a:t>
            </a:r>
            <a:r>
              <a:rPr lang="en-US" dirty="0" smtClean="0"/>
              <a:t> </a:t>
            </a:r>
            <a:r>
              <a:rPr lang="en-US" dirty="0" err="1" smtClean="0"/>
              <a:t>vereme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</a:t>
            </a:r>
            <a:r>
              <a:rPr lang="en-US" dirty="0" err="1" smtClean="0"/>
              <a:t>kullanılıyordu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savaştan</a:t>
            </a:r>
            <a:r>
              <a:rPr lang="en-US" dirty="0" smtClean="0"/>
              <a:t> </a:t>
            </a:r>
            <a:r>
              <a:rPr lang="en-US" dirty="0" err="1" smtClean="0"/>
              <a:t>çıkmış</a:t>
            </a:r>
            <a:r>
              <a:rPr lang="en-US" dirty="0" smtClean="0"/>
              <a:t> </a:t>
            </a:r>
            <a:r>
              <a:rPr lang="en-US" dirty="0" err="1" smtClean="0"/>
              <a:t>İngiltere’de</a:t>
            </a:r>
            <a:r>
              <a:rPr lang="en-US" dirty="0" smtClean="0"/>
              <a:t> </a:t>
            </a:r>
            <a:r>
              <a:rPr lang="en-US" dirty="0" err="1" smtClean="0"/>
              <a:t>temin</a:t>
            </a:r>
            <a:r>
              <a:rPr lang="en-US" dirty="0" smtClean="0"/>
              <a:t> </a:t>
            </a:r>
            <a:r>
              <a:rPr lang="en-US" dirty="0" err="1" smtClean="0"/>
              <a:t>edilemiyordu</a:t>
            </a:r>
            <a:r>
              <a:rPr lang="en-US" dirty="0" smtClean="0"/>
              <a:t>. Orwell 1948 de </a:t>
            </a:r>
            <a:r>
              <a:rPr lang="en-US" dirty="0" err="1" smtClean="0"/>
              <a:t>bağlantıları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ilaca</a:t>
            </a:r>
            <a:r>
              <a:rPr lang="en-US" dirty="0" smtClean="0"/>
              <a:t> </a:t>
            </a:r>
            <a:r>
              <a:rPr lang="en-US" dirty="0" err="1" smtClean="0"/>
              <a:t>ulaşabildi</a:t>
            </a:r>
            <a:r>
              <a:rPr lang="en-US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denemesi</a:t>
            </a:r>
            <a:r>
              <a:rPr lang="en-US" dirty="0" smtClean="0"/>
              <a:t> de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allerjik</a:t>
            </a:r>
            <a:r>
              <a:rPr lang="en-US" dirty="0" smtClean="0"/>
              <a:t> </a:t>
            </a:r>
            <a:r>
              <a:rPr lang="en-US" dirty="0" err="1" smtClean="0"/>
              <a:t>reaksiyonlarla</a:t>
            </a:r>
            <a:r>
              <a:rPr lang="en-US" dirty="0" smtClean="0"/>
              <a:t> </a:t>
            </a:r>
            <a:r>
              <a:rPr lang="en-US" dirty="0" err="1" smtClean="0"/>
              <a:t>sonuçlandı</a:t>
            </a:r>
            <a:r>
              <a:rPr lang="en-US" dirty="0" smtClean="0"/>
              <a:t>. 21 </a:t>
            </a:r>
            <a:r>
              <a:rPr lang="en-US" dirty="0" err="1" smtClean="0"/>
              <a:t>Ocak</a:t>
            </a:r>
            <a:r>
              <a:rPr lang="en-US" dirty="0" smtClean="0"/>
              <a:t> 1950 de 46 </a:t>
            </a:r>
            <a:r>
              <a:rPr lang="en-US" dirty="0" err="1" smtClean="0"/>
              <a:t>yaşında</a:t>
            </a:r>
            <a:r>
              <a:rPr lang="en-US" dirty="0" smtClean="0"/>
              <a:t> </a:t>
            </a:r>
            <a:r>
              <a:rPr lang="en-US" dirty="0" err="1" smtClean="0"/>
              <a:t>hayatını</a:t>
            </a:r>
            <a:r>
              <a:rPr lang="en-US" dirty="0" smtClean="0"/>
              <a:t> </a:t>
            </a:r>
            <a:r>
              <a:rPr lang="en-US" dirty="0" err="1" smtClean="0"/>
              <a:t>kaybetti</a:t>
            </a:r>
            <a:r>
              <a:rPr lang="en-US" dirty="0" smtClean="0"/>
              <a:t>. </a:t>
            </a:r>
            <a:r>
              <a:rPr lang="en-US" dirty="0" err="1" smtClean="0"/>
              <a:t>Ölümünden</a:t>
            </a:r>
            <a:r>
              <a:rPr lang="en-US" dirty="0" smtClean="0"/>
              <a:t> 3 ay </a:t>
            </a:r>
            <a:r>
              <a:rPr lang="en-US" dirty="0" err="1" smtClean="0"/>
              <a:t>önce</a:t>
            </a:r>
            <a:r>
              <a:rPr lang="en-US" dirty="0" smtClean="0"/>
              <a:t>, 1949 da, </a:t>
            </a:r>
            <a:r>
              <a:rPr lang="en-US" dirty="0"/>
              <a:t>Sonia Mary Brownell </a:t>
            </a:r>
            <a:r>
              <a:rPr lang="en-US" dirty="0" smtClean="0"/>
              <a:t>(1918 –1980)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evlendi</a:t>
            </a:r>
            <a:r>
              <a:rPr lang="en-US" dirty="0" smtClean="0"/>
              <a:t>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6822" y="278846"/>
            <a:ext cx="93822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Orwell </a:t>
            </a:r>
            <a:r>
              <a:rPr lang="en-US" b="0" i="0" dirty="0" err="1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kitap</a:t>
            </a:r>
            <a:r>
              <a:rPr lang="en-US" b="0" i="0" dirty="0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yazarlığı</a:t>
            </a:r>
            <a:r>
              <a:rPr lang="en-US" b="0" i="0" dirty="0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yanında</a:t>
            </a:r>
            <a:r>
              <a:rPr lang="en-US" b="0" i="0" dirty="0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hayatını</a:t>
            </a:r>
            <a:r>
              <a:rPr lang="en-US" b="0" i="0" dirty="0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kazanmak</a:t>
            </a:r>
            <a:r>
              <a:rPr lang="en-US" b="0" i="0" dirty="0" smtClean="0">
                <a:solidFill>
                  <a:srgbClr val="2632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için, 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Burma (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günümüzde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Myamar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daki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Hint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imparatorluk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polisinde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polis,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öğretmeni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II.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Dünya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savaşı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sırasında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BBC için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propagandacı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kitap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dükkanı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edebi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etitör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savaş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muhabiri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pek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çok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işte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çalıştı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Bu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sırada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kazandığı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deneyimler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kitaplarına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yansımıştır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632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Ayrıca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Paris'te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bulaşıkçılık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İngiltere'de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Kent'te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bira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fabrikaları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için)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şerbetçiotu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toplayıcısı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çalıştı.Deneyimlerini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ilk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kitabı</a:t>
            </a:r>
            <a:r>
              <a:rPr lang="en-US" i="1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 and Out in Paris and </a:t>
            </a:r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</a:t>
            </a:r>
            <a:r>
              <a:rPr lang="en-US" i="1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topladı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Bu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kitapta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ilk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kez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George Orwell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takma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ismini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kullandı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Bundan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sonraki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eserlerini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Orwell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ismiyle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yazdı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Orwell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ismini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İngilterenin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doğusundaki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güzel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nehirden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seçti</a:t>
            </a: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770" y="3647615"/>
            <a:ext cx="1962173" cy="2647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713" y="3521325"/>
            <a:ext cx="2435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WIKIMEDIA COMMONS // PUBLIC DOMAIN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3" y="278846"/>
            <a:ext cx="2222109" cy="3158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205" y="4097715"/>
            <a:ext cx="8545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İkinci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dünya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savaşı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sırasında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askere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gitmeyi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red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ederek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bunun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yerine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BBC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nin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Hindistan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servisinde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çalıştı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dirty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BBC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yi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1943 de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bırakarak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sol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kanatta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sosyalist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gazete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olan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Tribune</a:t>
            </a:r>
            <a:r>
              <a:rPr lang="en-US" dirty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nün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edebiyat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editörü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oldu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Bu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dönemde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birçok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gazete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makalesi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eleştiriler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yazan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üretken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bir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gazeteciydi</a:t>
            </a:r>
            <a:r>
              <a:rPr lang="en-US" dirty="0" smtClean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624397"/>
            <a:ext cx="4450309" cy="1971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3422" y="2595510"/>
            <a:ext cx="27126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THE NATIONAL ARCHIVES UK // PUBLIC DOMAIN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4993751" y="761833"/>
            <a:ext cx="6951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1931 de </a:t>
            </a:r>
            <a:r>
              <a:rPr lang="en-US" dirty="0" err="1" smtClean="0"/>
              <a:t>hapisane</a:t>
            </a:r>
            <a:r>
              <a:rPr lang="en-US" dirty="0" smtClean="0"/>
              <a:t> ve </a:t>
            </a:r>
            <a:r>
              <a:rPr lang="en-US" dirty="0" err="1" smtClean="0"/>
              <a:t>suçlular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en-US" dirty="0" smtClean="0"/>
              <a:t> </a:t>
            </a:r>
            <a:r>
              <a:rPr lang="en-US" dirty="0" err="1" smtClean="0"/>
              <a:t>tecrübe</a:t>
            </a:r>
            <a:r>
              <a:rPr lang="en-US" dirty="0" smtClean="0"/>
              <a:t> </a:t>
            </a:r>
            <a:r>
              <a:rPr lang="en-US" dirty="0" err="1" smtClean="0"/>
              <a:t>kazanmak</a:t>
            </a:r>
            <a:r>
              <a:rPr lang="en-US" dirty="0" smtClean="0"/>
              <a:t> için </a:t>
            </a:r>
            <a:r>
              <a:rPr lang="en-US" dirty="0" err="1" smtClean="0"/>
              <a:t>sarhoş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 </a:t>
            </a:r>
            <a:r>
              <a:rPr lang="en-US" dirty="0" err="1" smtClean="0"/>
              <a:t>olay</a:t>
            </a:r>
            <a:r>
              <a:rPr lang="en-US" dirty="0" smtClean="0"/>
              <a:t> </a:t>
            </a:r>
            <a:r>
              <a:rPr lang="en-US" dirty="0" err="1" smtClean="0"/>
              <a:t>çıkardıktan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kendini</a:t>
            </a:r>
            <a:r>
              <a:rPr lang="en-US" dirty="0" smtClean="0"/>
              <a:t> </a:t>
            </a:r>
            <a:r>
              <a:rPr lang="en-US" dirty="0" err="1" smtClean="0"/>
              <a:t>kasıtlı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tutuklanmasını</a:t>
            </a:r>
            <a:r>
              <a:rPr lang="en-US" dirty="0" smtClean="0"/>
              <a:t> </a:t>
            </a:r>
            <a:r>
              <a:rPr lang="en-US" dirty="0" err="1" smtClean="0"/>
              <a:t>sağladı</a:t>
            </a:r>
            <a:r>
              <a:rPr lang="en-US" dirty="0" smtClean="0"/>
              <a:t>.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suçu</a:t>
            </a:r>
            <a:r>
              <a:rPr lang="en-US" dirty="0" smtClean="0"/>
              <a:t> </a:t>
            </a:r>
            <a:r>
              <a:rPr lang="en-US" dirty="0" err="1" smtClean="0"/>
              <a:t>umduğu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hapis</a:t>
            </a:r>
            <a:r>
              <a:rPr lang="en-US" dirty="0" smtClean="0"/>
              <a:t> </a:t>
            </a:r>
            <a:r>
              <a:rPr lang="en-US" dirty="0" err="1" smtClean="0"/>
              <a:t>cezası</a:t>
            </a:r>
            <a:r>
              <a:rPr lang="en-US" dirty="0" smtClean="0"/>
              <a:t> </a:t>
            </a:r>
            <a:r>
              <a:rPr lang="en-US" dirty="0" err="1" smtClean="0"/>
              <a:t>gerektirmedi</a:t>
            </a:r>
            <a:r>
              <a:rPr lang="en-US" dirty="0" smtClean="0"/>
              <a:t> ve 48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serbest</a:t>
            </a:r>
            <a:r>
              <a:rPr lang="en-US" dirty="0" smtClean="0"/>
              <a:t> </a:t>
            </a:r>
            <a:r>
              <a:rPr lang="en-US" dirty="0" err="1" smtClean="0"/>
              <a:t>bırakıldı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5512" y="3077083"/>
            <a:ext cx="11479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Orwell, </a:t>
            </a:r>
            <a:r>
              <a:rPr lang="en-US" dirty="0" err="1"/>
              <a:t>Burma'da</a:t>
            </a:r>
            <a:r>
              <a:rPr lang="en-US" dirty="0"/>
              <a:t> polis </a:t>
            </a:r>
            <a:r>
              <a:rPr lang="en-US" dirty="0" err="1"/>
              <a:t>memuru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çalışırken</a:t>
            </a:r>
            <a:r>
              <a:rPr lang="en-US" dirty="0"/>
              <a:t> </a:t>
            </a:r>
            <a:r>
              <a:rPr lang="en-US" dirty="0" smtClean="0"/>
              <a:t>her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parmak</a:t>
            </a:r>
            <a:r>
              <a:rPr lang="en-US" dirty="0" smtClean="0"/>
              <a:t> </a:t>
            </a:r>
            <a:r>
              <a:rPr lang="en-US" dirty="0" err="1" smtClean="0"/>
              <a:t>eklemine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mavi</a:t>
            </a:r>
            <a:r>
              <a:rPr lang="en-US" dirty="0" smtClean="0"/>
              <a:t> </a:t>
            </a:r>
            <a:r>
              <a:rPr lang="en-US" dirty="0" err="1" smtClean="0"/>
              <a:t>lekeler</a:t>
            </a:r>
            <a:r>
              <a:rPr lang="en-US" dirty="0" smtClean="0"/>
              <a:t> </a:t>
            </a:r>
            <a:r>
              <a:rPr lang="en-US" dirty="0" err="1" smtClean="0"/>
              <a:t>şeklinde</a:t>
            </a:r>
            <a:r>
              <a:rPr lang="en-US" dirty="0" smtClean="0"/>
              <a:t> </a:t>
            </a:r>
            <a:r>
              <a:rPr lang="en-US" dirty="0" err="1"/>
              <a:t>dövme</a:t>
            </a:r>
            <a:r>
              <a:rPr lang="en-US" dirty="0"/>
              <a:t> </a:t>
            </a:r>
            <a:r>
              <a:rPr lang="en-US" dirty="0" err="1"/>
              <a:t>yaptırdı</a:t>
            </a:r>
            <a:r>
              <a:rPr lang="en-US" dirty="0"/>
              <a:t>. </a:t>
            </a:r>
            <a:r>
              <a:rPr lang="en-US" dirty="0" err="1" smtClean="0"/>
              <a:t>Biyografisini</a:t>
            </a:r>
            <a:r>
              <a:rPr lang="en-US" dirty="0" smtClean="0"/>
              <a:t> </a:t>
            </a:r>
            <a:r>
              <a:rPr lang="en-US" dirty="0" err="1" smtClean="0"/>
              <a:t>yazan</a:t>
            </a:r>
            <a:r>
              <a:rPr lang="en-US" dirty="0" smtClean="0"/>
              <a:t> Gordon </a:t>
            </a:r>
            <a:r>
              <a:rPr lang="en-US" dirty="0" err="1" smtClean="0"/>
              <a:t>Bowker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dövmelerin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Burma </a:t>
            </a:r>
            <a:r>
              <a:rPr lang="en-US" dirty="0" err="1" smtClean="0"/>
              <a:t>kabilelerindeki</a:t>
            </a:r>
            <a:r>
              <a:rPr lang="en-US" dirty="0" smtClean="0"/>
              <a:t> </a:t>
            </a:r>
            <a:r>
              <a:rPr lang="en-US" dirty="0" err="1" smtClean="0"/>
              <a:t>kendilerini</a:t>
            </a:r>
            <a:r>
              <a:rPr lang="en-US" dirty="0" smtClean="0"/>
              <a:t> </a:t>
            </a:r>
            <a:r>
              <a:rPr lang="en-US" dirty="0" err="1" smtClean="0"/>
              <a:t>kurşunlardan</a:t>
            </a:r>
            <a:r>
              <a:rPr lang="en-US" dirty="0" smtClean="0"/>
              <a:t> </a:t>
            </a:r>
            <a:r>
              <a:rPr lang="en-US" dirty="0" err="1" smtClean="0"/>
              <a:t>koruyacağı</a:t>
            </a:r>
            <a:r>
              <a:rPr lang="en-US" dirty="0" smtClean="0"/>
              <a:t> </a:t>
            </a:r>
            <a:r>
              <a:rPr lang="en-US" dirty="0" err="1" smtClean="0"/>
              <a:t>batıl</a:t>
            </a:r>
            <a:r>
              <a:rPr lang="en-US" dirty="0" smtClean="0"/>
              <a:t> </a:t>
            </a:r>
            <a:r>
              <a:rPr lang="en-US" dirty="0" err="1" smtClean="0"/>
              <a:t>itikati</a:t>
            </a:r>
            <a:r>
              <a:rPr lang="en-US" dirty="0" smtClean="0"/>
              <a:t> </a:t>
            </a:r>
            <a:r>
              <a:rPr lang="en-US" dirty="0" err="1" smtClean="0"/>
              <a:t>nedeniyle</a:t>
            </a:r>
            <a:r>
              <a:rPr lang="en-US" dirty="0" smtClean="0"/>
              <a:t> </a:t>
            </a:r>
            <a:r>
              <a:rPr lang="en-US" dirty="0" err="1" smtClean="0"/>
              <a:t>yaptırabileceği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/>
              <a:t>kendisini</a:t>
            </a:r>
            <a:r>
              <a:rPr lang="en-US" dirty="0"/>
              <a:t> </a:t>
            </a:r>
            <a:r>
              <a:rPr lang="en-US" dirty="0" err="1"/>
              <a:t>Burma'daki</a:t>
            </a:r>
            <a:r>
              <a:rPr lang="en-US" dirty="0"/>
              <a:t> </a:t>
            </a:r>
            <a:r>
              <a:rPr lang="en-US" dirty="0" err="1"/>
              <a:t>İngiliz</a:t>
            </a:r>
            <a:r>
              <a:rPr lang="en-US" dirty="0"/>
              <a:t> </a:t>
            </a:r>
            <a:r>
              <a:rPr lang="en-US" dirty="0" err="1"/>
              <a:t>müesses</a:t>
            </a:r>
            <a:r>
              <a:rPr lang="en-US" dirty="0"/>
              <a:t> </a:t>
            </a:r>
            <a:r>
              <a:rPr lang="en-US" dirty="0" err="1"/>
              <a:t>nizamından</a:t>
            </a:r>
            <a:r>
              <a:rPr lang="en-US" dirty="0"/>
              <a:t> </a:t>
            </a:r>
            <a:r>
              <a:rPr lang="en-US" dirty="0" err="1"/>
              <a:t>ayırmak</a:t>
            </a:r>
            <a:r>
              <a:rPr lang="en-US" dirty="0"/>
              <a:t> </a:t>
            </a:r>
            <a:r>
              <a:rPr lang="en-US" dirty="0" err="1" smtClean="0"/>
              <a:t>istemesinin</a:t>
            </a:r>
            <a:r>
              <a:rPr lang="en-US" dirty="0" smtClean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muhtemel</a:t>
            </a:r>
            <a:r>
              <a:rPr lang="en-US" dirty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yazmıştır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5512" y="4515170"/>
            <a:ext cx="8667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Ernest </a:t>
            </a:r>
            <a:r>
              <a:rPr lang="en-US" dirty="0">
                <a:solidFill>
                  <a:srgbClr val="000000"/>
                </a:solidFill>
              </a:rPr>
              <a:t>Hemingway ve sol </a:t>
            </a:r>
            <a:r>
              <a:rPr lang="en-US" dirty="0" err="1">
                <a:solidFill>
                  <a:srgbClr val="000000"/>
                </a:solidFill>
              </a:rPr>
              <a:t>eğilimli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diğerleri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gibi</a:t>
            </a:r>
            <a:r>
              <a:rPr lang="en-US" dirty="0">
                <a:solidFill>
                  <a:srgbClr val="000000"/>
                </a:solidFill>
              </a:rPr>
              <a:t>, Orwell de </a:t>
            </a:r>
            <a:r>
              <a:rPr lang="en-US" dirty="0" err="1">
                <a:solidFill>
                  <a:srgbClr val="000000"/>
                </a:solidFill>
              </a:rPr>
              <a:t>İspanya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İç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Savaşı'na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karıştı</a:t>
            </a:r>
            <a:r>
              <a:rPr lang="en-US" dirty="0">
                <a:solidFill>
                  <a:srgbClr val="000000"/>
                </a:solidFill>
              </a:rPr>
              <a:t>. Orwell, 1936'da </a:t>
            </a:r>
            <a:r>
              <a:rPr lang="en-US" dirty="0" err="1">
                <a:solidFill>
                  <a:srgbClr val="000000"/>
                </a:solidFill>
              </a:rPr>
              <a:t>savaş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patlak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verdikten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kısa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süre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gazete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makaleleri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yazmak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umuduyla</a:t>
            </a:r>
            <a:r>
              <a:rPr lang="en-US" dirty="0">
                <a:solidFill>
                  <a:srgbClr val="000000"/>
                </a:solidFill>
              </a:rPr>
              <a:t> 33 </a:t>
            </a:r>
            <a:r>
              <a:rPr lang="en-US" dirty="0" err="1">
                <a:solidFill>
                  <a:srgbClr val="000000"/>
                </a:solidFill>
              </a:rPr>
              <a:t>yaşında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İspanya'ya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geldi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Bunun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yerine</a:t>
            </a:r>
            <a:r>
              <a:rPr lang="en-US" dirty="0">
                <a:solidFill>
                  <a:srgbClr val="000000"/>
                </a:solidFill>
              </a:rPr>
              <a:t>, "</a:t>
            </a:r>
            <a:r>
              <a:rPr lang="en-US" dirty="0" err="1">
                <a:solidFill>
                  <a:srgbClr val="000000"/>
                </a:solidFill>
              </a:rPr>
              <a:t>faşizme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karşı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savaşmak</a:t>
            </a:r>
            <a:r>
              <a:rPr lang="en-US" dirty="0">
                <a:solidFill>
                  <a:srgbClr val="000000"/>
                </a:solidFill>
              </a:rPr>
              <a:t>" için </a:t>
            </a:r>
            <a:r>
              <a:rPr lang="en-US" dirty="0" err="1">
                <a:solidFill>
                  <a:srgbClr val="000000"/>
                </a:solidFill>
              </a:rPr>
              <a:t>Cumhuriyetçi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milislere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katıldı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Ertesi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yıl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keskin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nişancı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tarafından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boynundan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vuruldu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ancak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hayatta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kaldı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Savaş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deneyimlerini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Katalonya'ya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Saygı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Homage to </a:t>
            </a:r>
            <a:r>
              <a:rPr lang="en-US" i="1" dirty="0" smtClean="0">
                <a:solidFill>
                  <a:srgbClr val="FF0000"/>
                </a:solidFill>
              </a:rPr>
              <a:t>Catalonia)</a:t>
            </a:r>
            <a:r>
              <a:rPr lang="en-US" i="1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kitabında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yazdı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939" y="4182095"/>
            <a:ext cx="2420475" cy="24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073" y="820970"/>
            <a:ext cx="2656581" cy="1773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0946" y="820970"/>
            <a:ext cx="6640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Animal </a:t>
            </a:r>
            <a:r>
              <a:rPr lang="en-US" dirty="0" err="1" smtClean="0">
                <a:solidFill>
                  <a:srgbClr val="FF0000"/>
                </a:solidFill>
              </a:rPr>
              <a:t>Farm</a:t>
            </a:r>
            <a:r>
              <a:rPr lang="en-US" dirty="0" err="1" smtClean="0">
                <a:solidFill>
                  <a:srgbClr val="26323E"/>
                </a:solidFill>
              </a:rPr>
              <a:t>’ın</a:t>
            </a:r>
            <a:r>
              <a:rPr lang="en-US" dirty="0" smtClean="0">
                <a:solidFill>
                  <a:srgbClr val="26323E"/>
                </a:solidFill>
              </a:rPr>
              <a:t> el </a:t>
            </a:r>
            <a:r>
              <a:rPr lang="en-US" dirty="0" err="1" smtClean="0">
                <a:solidFill>
                  <a:srgbClr val="26323E"/>
                </a:solidFill>
              </a:rPr>
              <a:t>yazması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nerdeyse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bir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bomba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nedeniyle</a:t>
            </a:r>
            <a:r>
              <a:rPr lang="en-US" dirty="0" smtClean="0">
                <a:solidFill>
                  <a:srgbClr val="26323E"/>
                </a:solidFill>
              </a:rPr>
              <a:t> yok </a:t>
            </a:r>
            <a:r>
              <a:rPr lang="en-US" dirty="0" err="1" smtClean="0">
                <a:solidFill>
                  <a:srgbClr val="26323E"/>
                </a:solidFill>
              </a:rPr>
              <a:t>oluyordu</a:t>
            </a:r>
            <a:r>
              <a:rPr lang="en-US" dirty="0" smtClean="0">
                <a:solidFill>
                  <a:srgbClr val="26323E"/>
                </a:solidFill>
              </a:rPr>
              <a:t>. 1944'te </a:t>
            </a:r>
            <a:r>
              <a:rPr lang="en-US" dirty="0" err="1">
                <a:solidFill>
                  <a:srgbClr val="26323E"/>
                </a:solidFill>
              </a:rPr>
              <a:t>Orwell'in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Londra'daki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evi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bir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Alman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>
                <a:solidFill>
                  <a:srgbClr val="26323E"/>
                </a:solidFill>
              </a:rPr>
              <a:t>V-1 </a:t>
            </a:r>
            <a:r>
              <a:rPr lang="en-US" dirty="0" err="1">
                <a:solidFill>
                  <a:srgbClr val="26323E"/>
                </a:solidFill>
              </a:rPr>
              <a:t>uçan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bombası</a:t>
            </a:r>
            <a:r>
              <a:rPr lang="en-US" dirty="0" smtClean="0">
                <a:solidFill>
                  <a:srgbClr val="26323E"/>
                </a:solidFill>
              </a:rPr>
              <a:t> (</a:t>
            </a:r>
            <a:r>
              <a:rPr lang="en-US" dirty="0">
                <a:solidFill>
                  <a:srgbClr val="26323E"/>
                </a:solidFill>
              </a:rPr>
              <a:t>doodlebug</a:t>
            </a:r>
            <a:r>
              <a:rPr lang="en-US" dirty="0" smtClean="0">
                <a:solidFill>
                  <a:srgbClr val="26323E"/>
                </a:solidFill>
              </a:rPr>
              <a:t>) </a:t>
            </a:r>
            <a:r>
              <a:rPr lang="en-US" dirty="0" err="1">
                <a:solidFill>
                  <a:srgbClr val="26323E"/>
                </a:solidFill>
              </a:rPr>
              <a:t>tarafından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vuruldu</a:t>
            </a:r>
            <a:r>
              <a:rPr lang="en-US" dirty="0">
                <a:solidFill>
                  <a:srgbClr val="26323E"/>
                </a:solidFill>
              </a:rPr>
              <a:t>. Orwell, </a:t>
            </a:r>
            <a:r>
              <a:rPr lang="en-US" dirty="0" err="1">
                <a:solidFill>
                  <a:srgbClr val="26323E"/>
                </a:solidFill>
              </a:rPr>
              <a:t>eşi</a:t>
            </a:r>
            <a:r>
              <a:rPr lang="en-US" dirty="0">
                <a:solidFill>
                  <a:srgbClr val="26323E"/>
                </a:solidFill>
              </a:rPr>
              <a:t> Eileen ve </a:t>
            </a:r>
            <a:r>
              <a:rPr lang="en-US" dirty="0" err="1">
                <a:solidFill>
                  <a:srgbClr val="26323E"/>
                </a:solidFill>
              </a:rPr>
              <a:t>oğulları</a:t>
            </a:r>
            <a:r>
              <a:rPr lang="en-US" dirty="0">
                <a:solidFill>
                  <a:srgbClr val="26323E"/>
                </a:solidFill>
              </a:rPr>
              <a:t> Richard Horatio o </a:t>
            </a:r>
            <a:r>
              <a:rPr lang="en-US" dirty="0" err="1">
                <a:solidFill>
                  <a:srgbClr val="26323E"/>
                </a:solidFill>
              </a:rPr>
              <a:t>sırada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evde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değildi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ancak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evleri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yıkılmıştı</a:t>
            </a:r>
            <a:r>
              <a:rPr lang="en-US" dirty="0">
                <a:solidFill>
                  <a:srgbClr val="26323E"/>
                </a:solidFill>
              </a:rPr>
              <a:t>. </a:t>
            </a:r>
            <a:r>
              <a:rPr lang="en-US" dirty="0" err="1" smtClean="0">
                <a:solidFill>
                  <a:srgbClr val="26323E"/>
                </a:solidFill>
              </a:rPr>
              <a:t>Oğlu</a:t>
            </a:r>
            <a:r>
              <a:rPr lang="en-US" dirty="0" smtClean="0">
                <a:solidFill>
                  <a:srgbClr val="26323E"/>
                </a:solidFill>
              </a:rPr>
              <a:t> Richard, 2012 de </a:t>
            </a:r>
            <a:r>
              <a:rPr lang="en-US" dirty="0" err="1" smtClean="0">
                <a:solidFill>
                  <a:srgbClr val="26323E"/>
                </a:solidFill>
              </a:rPr>
              <a:t>ki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bir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röpartjında</a:t>
            </a:r>
            <a:r>
              <a:rPr lang="en-US" dirty="0" smtClean="0">
                <a:solidFill>
                  <a:srgbClr val="26323E"/>
                </a:solidFill>
              </a:rPr>
              <a:t>, </a:t>
            </a:r>
            <a:r>
              <a:rPr lang="en-US" dirty="0" err="1" smtClean="0">
                <a:solidFill>
                  <a:srgbClr val="26323E"/>
                </a:solidFill>
              </a:rPr>
              <a:t>Orwell’in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İngiliz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gazetesi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Tribune'den</a:t>
            </a:r>
            <a:r>
              <a:rPr lang="en-US" dirty="0" smtClean="0">
                <a:solidFill>
                  <a:srgbClr val="26323E"/>
                </a:solidFill>
              </a:rPr>
              <a:t> eve </a:t>
            </a:r>
            <a:r>
              <a:rPr lang="en-US" dirty="0" err="1" smtClean="0">
                <a:solidFill>
                  <a:srgbClr val="26323E"/>
                </a:solidFill>
              </a:rPr>
              <a:t>gelip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molozları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saatlerce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karıştırıp</a:t>
            </a:r>
            <a:r>
              <a:rPr lang="en-US" dirty="0" smtClean="0">
                <a:solidFill>
                  <a:srgbClr val="26323E"/>
                </a:solidFill>
              </a:rPr>
              <a:t> Animal </a:t>
            </a:r>
            <a:r>
              <a:rPr lang="en-US" dirty="0" err="1" smtClean="0">
                <a:solidFill>
                  <a:srgbClr val="26323E"/>
                </a:solidFill>
              </a:rPr>
              <a:t>Farm’ın</a:t>
            </a:r>
            <a:r>
              <a:rPr lang="en-US" dirty="0" smtClean="0">
                <a:solidFill>
                  <a:srgbClr val="26323E"/>
                </a:solidFill>
              </a:rPr>
              <a:t> el </a:t>
            </a:r>
            <a:r>
              <a:rPr lang="en-US" dirty="0" err="1" smtClean="0">
                <a:solidFill>
                  <a:srgbClr val="26323E"/>
                </a:solidFill>
              </a:rPr>
              <a:t>yazmasını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bulduğunu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söylemiştir</a:t>
            </a:r>
            <a:r>
              <a:rPr lang="en-US" dirty="0" smtClean="0">
                <a:solidFill>
                  <a:srgbClr val="26323E"/>
                </a:solidFill>
              </a:rPr>
              <a:t>. </a:t>
            </a:r>
            <a:r>
              <a:rPr lang="en-US" dirty="0">
                <a:solidFill>
                  <a:srgbClr val="26323E"/>
                </a:solidFill>
              </a:rPr>
              <a:t>Orwell </a:t>
            </a:r>
            <a:r>
              <a:rPr lang="en-US" dirty="0" err="1">
                <a:solidFill>
                  <a:srgbClr val="26323E"/>
                </a:solidFill>
              </a:rPr>
              <a:t>daha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sonra</a:t>
            </a:r>
            <a:r>
              <a:rPr lang="en-US" dirty="0">
                <a:solidFill>
                  <a:srgbClr val="26323E"/>
                </a:solidFill>
              </a:rPr>
              <a:t> her </a:t>
            </a:r>
            <a:r>
              <a:rPr lang="en-US" dirty="0" err="1">
                <a:solidFill>
                  <a:srgbClr val="26323E"/>
                </a:solidFill>
              </a:rPr>
              <a:t>şeyi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bir</a:t>
            </a:r>
            <a:r>
              <a:rPr lang="en-US" dirty="0">
                <a:solidFill>
                  <a:srgbClr val="26323E"/>
                </a:solidFill>
              </a:rPr>
              <a:t> el </a:t>
            </a:r>
            <a:r>
              <a:rPr lang="en-US" dirty="0" err="1">
                <a:solidFill>
                  <a:srgbClr val="26323E"/>
                </a:solidFill>
              </a:rPr>
              <a:t>arabasına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>
                <a:solidFill>
                  <a:srgbClr val="26323E"/>
                </a:solidFill>
              </a:rPr>
              <a:t>yığdı</a:t>
            </a:r>
            <a:r>
              <a:rPr lang="en-US" dirty="0">
                <a:solidFill>
                  <a:srgbClr val="26323E"/>
                </a:solidFill>
              </a:rPr>
              <a:t> ve </a:t>
            </a:r>
            <a:r>
              <a:rPr lang="en-US" dirty="0" err="1">
                <a:solidFill>
                  <a:srgbClr val="26323E"/>
                </a:solidFill>
              </a:rPr>
              <a:t>ofisine</a:t>
            </a:r>
            <a:r>
              <a:rPr lang="en-US" dirty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geri</a:t>
            </a:r>
            <a:r>
              <a:rPr lang="en-US" dirty="0" smtClean="0">
                <a:solidFill>
                  <a:srgbClr val="26323E"/>
                </a:solidFill>
              </a:rPr>
              <a:t> </a:t>
            </a:r>
            <a:r>
              <a:rPr lang="en-US" dirty="0" err="1" smtClean="0">
                <a:solidFill>
                  <a:srgbClr val="26323E"/>
                </a:solidFill>
              </a:rPr>
              <a:t>götürdü</a:t>
            </a:r>
            <a:r>
              <a:rPr lang="en-US" dirty="0" smtClean="0">
                <a:solidFill>
                  <a:srgbClr val="26323E"/>
                </a:solidFill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23842" y="3869660"/>
            <a:ext cx="7720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B0B"/>
                </a:solidFill>
                <a:latin typeface="SF Compact Display"/>
              </a:rPr>
              <a:t> </a:t>
            </a:r>
            <a:r>
              <a:rPr lang="en-US" b="1" i="1" dirty="0" smtClean="0">
                <a:solidFill>
                  <a:srgbClr val="0B0B0B"/>
                </a:solidFill>
              </a:rPr>
              <a:t>“</a:t>
            </a:r>
            <a:r>
              <a:rPr lang="en-US" b="1" i="1" dirty="0">
                <a:solidFill>
                  <a:srgbClr val="0B0B0B"/>
                </a:solidFill>
              </a:rPr>
              <a:t>The Last Man in Europe”</a:t>
            </a:r>
            <a:r>
              <a:rPr lang="en-US" dirty="0">
                <a:solidFill>
                  <a:srgbClr val="0B0B0B"/>
                </a:solidFill>
              </a:rPr>
              <a:t> (</a:t>
            </a:r>
            <a:r>
              <a:rPr lang="en-US" dirty="0" err="1">
                <a:solidFill>
                  <a:srgbClr val="0B0B0B"/>
                </a:solidFill>
              </a:rPr>
              <a:t>Avrupa’daki</a:t>
            </a:r>
            <a:r>
              <a:rPr lang="en-US" dirty="0">
                <a:solidFill>
                  <a:srgbClr val="0B0B0B"/>
                </a:solidFill>
              </a:rPr>
              <a:t> Son Adam) </a:t>
            </a:r>
            <a:r>
              <a:rPr lang="en-US" dirty="0" err="1" smtClean="0">
                <a:solidFill>
                  <a:srgbClr val="0B0B0B"/>
                </a:solidFill>
              </a:rPr>
              <a:t>Orwell’in</a:t>
            </a:r>
            <a:r>
              <a:rPr lang="en-US" dirty="0" smtClean="0">
                <a:solidFill>
                  <a:srgbClr val="0B0B0B"/>
                </a:solidFill>
              </a:rPr>
              <a:t> </a:t>
            </a:r>
            <a:r>
              <a:rPr lang="en-US" dirty="0" err="1" smtClean="0">
                <a:solidFill>
                  <a:srgbClr val="0B0B0B"/>
                </a:solidFill>
              </a:rPr>
              <a:t>romanı</a:t>
            </a:r>
            <a:r>
              <a:rPr lang="en-US" dirty="0" smtClean="0">
                <a:solidFill>
                  <a:srgbClr val="0B0B0B"/>
                </a:solidFill>
              </a:rPr>
              <a:t> için </a:t>
            </a:r>
            <a:r>
              <a:rPr lang="en-US" dirty="0" err="1" smtClean="0">
                <a:solidFill>
                  <a:srgbClr val="0B0B0B"/>
                </a:solidFill>
              </a:rPr>
              <a:t>seçtiği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smtClean="0">
                <a:solidFill>
                  <a:srgbClr val="0B0B0B"/>
                </a:solidFill>
              </a:rPr>
              <a:t>ilk </a:t>
            </a:r>
            <a:r>
              <a:rPr lang="en-US" dirty="0" err="1" smtClean="0">
                <a:solidFill>
                  <a:srgbClr val="0B0B0B"/>
                </a:solidFill>
              </a:rPr>
              <a:t>başlıktı</a:t>
            </a:r>
            <a:r>
              <a:rPr lang="en-US" dirty="0" smtClean="0">
                <a:solidFill>
                  <a:srgbClr val="0B0B0B"/>
                </a:solidFill>
              </a:rPr>
              <a:t>, </a:t>
            </a:r>
            <a:r>
              <a:rPr lang="en-US" dirty="0" err="1">
                <a:solidFill>
                  <a:srgbClr val="0B0B0B"/>
                </a:solidFill>
              </a:rPr>
              <a:t>ancak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yayımlanmasından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sekiz</a:t>
            </a:r>
            <a:r>
              <a:rPr lang="en-US" dirty="0">
                <a:solidFill>
                  <a:srgbClr val="0B0B0B"/>
                </a:solidFill>
              </a:rPr>
              <a:t> ay </a:t>
            </a:r>
            <a:r>
              <a:rPr lang="en-US" dirty="0" err="1">
                <a:solidFill>
                  <a:srgbClr val="0B0B0B"/>
                </a:solidFill>
              </a:rPr>
              <a:t>önce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yayıncısı</a:t>
            </a:r>
            <a:r>
              <a:rPr lang="en-US" dirty="0">
                <a:solidFill>
                  <a:srgbClr val="0B0B0B"/>
                </a:solidFill>
              </a:rPr>
              <a:t> Fredric </a:t>
            </a:r>
            <a:r>
              <a:rPr lang="en-US" dirty="0" err="1">
                <a:solidFill>
                  <a:srgbClr val="0B0B0B"/>
                </a:solidFill>
              </a:rPr>
              <a:t>Warburg'a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yazdığı</a:t>
            </a:r>
            <a:r>
              <a:rPr lang="en-US" dirty="0">
                <a:solidFill>
                  <a:srgbClr val="0B0B0B"/>
                </a:solidFill>
              </a:rPr>
              <a:t> 22 </a:t>
            </a:r>
            <a:r>
              <a:rPr lang="en-US" dirty="0" err="1">
                <a:solidFill>
                  <a:srgbClr val="0B0B0B"/>
                </a:solidFill>
              </a:rPr>
              <a:t>Ekim</a:t>
            </a:r>
            <a:r>
              <a:rPr lang="en-US" dirty="0">
                <a:solidFill>
                  <a:srgbClr val="0B0B0B"/>
                </a:solidFill>
              </a:rPr>
              <a:t> 1948 </a:t>
            </a:r>
            <a:r>
              <a:rPr lang="en-US" dirty="0" err="1">
                <a:solidFill>
                  <a:srgbClr val="0B0B0B"/>
                </a:solidFill>
              </a:rPr>
              <a:t>tarihli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bir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mektupta</a:t>
            </a:r>
            <a:r>
              <a:rPr lang="en-US" dirty="0">
                <a:solidFill>
                  <a:srgbClr val="0B0B0B"/>
                </a:solidFill>
              </a:rPr>
              <a:t> Orwell, </a:t>
            </a:r>
            <a:r>
              <a:rPr lang="en-US" dirty="0" err="1">
                <a:solidFill>
                  <a:srgbClr val="0B0B0B"/>
                </a:solidFill>
              </a:rPr>
              <a:t>bu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başlık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ile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Bin </a:t>
            </a:r>
            <a:r>
              <a:rPr lang="en-US" b="1" i="1" dirty="0" err="1">
                <a:solidFill>
                  <a:srgbClr val="FF0000"/>
                </a:solidFill>
              </a:rPr>
              <a:t>Dokuz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Yüz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Seksen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Dört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arasında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tereddüt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ettiğini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 smtClean="0">
                <a:solidFill>
                  <a:srgbClr val="0B0B0B"/>
                </a:solidFill>
              </a:rPr>
              <a:t>yazmıştı</a:t>
            </a:r>
            <a:r>
              <a:rPr lang="en-US" dirty="0" smtClean="0">
                <a:solidFill>
                  <a:srgbClr val="0B0B0B"/>
                </a:solidFill>
              </a:rPr>
              <a:t>. Warburg</a:t>
            </a:r>
            <a:r>
              <a:rPr lang="en-US" dirty="0">
                <a:solidFill>
                  <a:srgbClr val="0B0B0B"/>
                </a:solidFill>
              </a:rPr>
              <a:t>, </a:t>
            </a:r>
            <a:r>
              <a:rPr lang="en-US" dirty="0" err="1">
                <a:solidFill>
                  <a:srgbClr val="0B0B0B"/>
                </a:solidFill>
              </a:rPr>
              <a:t>ana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başlık</a:t>
            </a:r>
            <a:r>
              <a:rPr lang="en-US" dirty="0">
                <a:solidFill>
                  <a:srgbClr val="0B0B0B"/>
                </a:solidFill>
              </a:rPr>
              <a:t> için </a:t>
            </a:r>
            <a:r>
              <a:rPr lang="en-US" dirty="0" err="1">
                <a:solidFill>
                  <a:srgbClr val="0B0B0B"/>
                </a:solidFill>
              </a:rPr>
              <a:t>ticari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olarak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daha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uygun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bir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seçim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olduğunu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düşündüğü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ikincisini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seçmeyi</a:t>
            </a:r>
            <a:r>
              <a:rPr lang="en-US" dirty="0">
                <a:solidFill>
                  <a:srgbClr val="0B0B0B"/>
                </a:solidFill>
              </a:rPr>
              <a:t> </a:t>
            </a:r>
            <a:r>
              <a:rPr lang="en-US" dirty="0" err="1">
                <a:solidFill>
                  <a:srgbClr val="0B0B0B"/>
                </a:solidFill>
              </a:rPr>
              <a:t>önerdi</a:t>
            </a:r>
            <a:r>
              <a:rPr lang="en-US" dirty="0">
                <a:solidFill>
                  <a:srgbClr val="0B0B0B"/>
                </a:solidFill>
              </a:rPr>
              <a:t>.</a:t>
            </a:r>
          </a:p>
          <a:p>
            <a:r>
              <a:rPr lang="en-US" dirty="0">
                <a:solidFill>
                  <a:srgbClr val="0B0B0B"/>
                </a:solidFill>
                <a:latin typeface="inherit"/>
                <a:hlinkClick r:id="rId3" tooltip="Aldous Huxley’in, George Orwell’e gelecekten bahseden mektubu #3"/>
              </a:rPr>
              <a:t/>
            </a:r>
            <a:br>
              <a:rPr lang="en-US" dirty="0">
                <a:solidFill>
                  <a:srgbClr val="0B0B0B"/>
                </a:solidFill>
                <a:latin typeface="inherit"/>
                <a:hlinkClick r:id="rId3" tooltip="Aldous Huxley’in, George Orwell’e gelecekten bahseden mektubu #3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185" y="3789451"/>
            <a:ext cx="1704975" cy="22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313449"/>
            <a:ext cx="107317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Orwell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demokratik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sosyalist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tanımlıyordu</a:t>
            </a:r>
            <a:r>
              <a:rPr lang="en-US" dirty="0"/>
              <a:t>. Orwell hem </a:t>
            </a:r>
            <a:r>
              <a:rPr lang="en-US" dirty="0" err="1"/>
              <a:t>kapitalizmin</a:t>
            </a:r>
            <a:r>
              <a:rPr lang="en-US" dirty="0"/>
              <a:t> hem de </a:t>
            </a:r>
            <a:r>
              <a:rPr lang="en-US" dirty="0" err="1"/>
              <a:t>komünizmin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eleştirmeni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 ve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özgürlüğün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savunucusu</a:t>
            </a:r>
            <a:r>
              <a:rPr lang="en-US" dirty="0"/>
              <a:t> ve </a:t>
            </a:r>
            <a:r>
              <a:rPr lang="en-US" dirty="0" err="1"/>
              <a:t>komünist</a:t>
            </a:r>
            <a:r>
              <a:rPr lang="en-US" dirty="0"/>
              <a:t> </a:t>
            </a:r>
            <a:r>
              <a:rPr lang="en-US" dirty="0" err="1"/>
              <a:t>baskının</a:t>
            </a:r>
            <a:r>
              <a:rPr lang="en-US" dirty="0"/>
              <a:t>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muhalifi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hatırlanıyor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1949'da </a:t>
            </a:r>
            <a:r>
              <a:rPr lang="en-US" dirty="0" err="1"/>
              <a:t>komünist</a:t>
            </a:r>
            <a:r>
              <a:rPr lang="en-US" dirty="0"/>
              <a:t> </a:t>
            </a:r>
            <a:r>
              <a:rPr lang="en-US" dirty="0" err="1"/>
              <a:t>eğilimleri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 </a:t>
            </a:r>
            <a:r>
              <a:rPr lang="en-US" dirty="0" err="1"/>
              <a:t>şüphelendiği</a:t>
            </a:r>
            <a:r>
              <a:rPr lang="en-US" dirty="0"/>
              <a:t> </a:t>
            </a:r>
            <a:r>
              <a:rPr lang="en-US" dirty="0" err="1"/>
              <a:t>sanatçıların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listesini</a:t>
            </a:r>
            <a:r>
              <a:rPr lang="en-US" dirty="0"/>
              <a:t> </a:t>
            </a:r>
            <a:r>
              <a:rPr lang="en-US" dirty="0" err="1"/>
              <a:t>derledi</a:t>
            </a:r>
            <a:r>
              <a:rPr lang="en-US" dirty="0"/>
              <a:t> ve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Birleşik</a:t>
            </a:r>
            <a:r>
              <a:rPr lang="en-US" dirty="0"/>
              <a:t> </a:t>
            </a:r>
            <a:r>
              <a:rPr lang="en-US" dirty="0" err="1"/>
              <a:t>Krallık'ın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 smtClean="0"/>
              <a:t>Departmanında</a:t>
            </a:r>
            <a:r>
              <a:rPr lang="en-US" dirty="0" smtClean="0"/>
              <a:t> (IRD)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arkadaşı</a:t>
            </a:r>
            <a:r>
              <a:rPr lang="en-US" dirty="0"/>
              <a:t> Celia </a:t>
            </a:r>
            <a:r>
              <a:rPr lang="en-US" dirty="0" err="1"/>
              <a:t>Paget'e</a:t>
            </a:r>
            <a:r>
              <a:rPr lang="en-US" dirty="0"/>
              <a:t> </a:t>
            </a:r>
            <a:r>
              <a:rPr lang="en-US" dirty="0" err="1"/>
              <a:t>iletti</a:t>
            </a:r>
            <a:r>
              <a:rPr lang="en-US" dirty="0"/>
              <a:t>. </a:t>
            </a:r>
            <a:r>
              <a:rPr lang="en-US" dirty="0" smtClean="0"/>
              <a:t>Bu </a:t>
            </a:r>
            <a:r>
              <a:rPr lang="en-US" dirty="0" err="1" smtClean="0"/>
              <a:t>birim</a:t>
            </a:r>
            <a:r>
              <a:rPr lang="en-US" dirty="0" smtClean="0"/>
              <a:t> </a:t>
            </a:r>
            <a:r>
              <a:rPr lang="en-US" dirty="0" err="1" smtClean="0"/>
              <a:t>savaş</a:t>
            </a:r>
            <a:r>
              <a:rPr lang="en-US" dirty="0" smtClean="0"/>
              <a:t> </a:t>
            </a:r>
            <a:r>
              <a:rPr lang="en-US" dirty="0" err="1"/>
              <a:t>sona</a:t>
            </a:r>
            <a:r>
              <a:rPr lang="en-US" dirty="0"/>
              <a:t> </a:t>
            </a:r>
            <a:r>
              <a:rPr lang="en-US" dirty="0" err="1"/>
              <a:t>erdikten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, </a:t>
            </a:r>
            <a:r>
              <a:rPr lang="en-US" dirty="0" err="1" smtClean="0"/>
              <a:t>Avrupa</a:t>
            </a:r>
            <a:r>
              <a:rPr lang="en-US" dirty="0" smtClean="0"/>
              <a:t> </a:t>
            </a:r>
            <a:r>
              <a:rPr lang="en-US" dirty="0" err="1"/>
              <a:t>çapında</a:t>
            </a:r>
            <a:r>
              <a:rPr lang="en-US" dirty="0"/>
              <a:t> anti-</a:t>
            </a:r>
            <a:r>
              <a:rPr lang="en-US" dirty="0" err="1"/>
              <a:t>komünist</a:t>
            </a:r>
            <a:r>
              <a:rPr lang="en-US" dirty="0"/>
              <a:t> propaganda </a:t>
            </a:r>
            <a:r>
              <a:rPr lang="en-US" dirty="0" err="1"/>
              <a:t>dağıtmakla</a:t>
            </a:r>
            <a:r>
              <a:rPr lang="en-US" dirty="0"/>
              <a:t> </a:t>
            </a:r>
            <a:r>
              <a:rPr lang="en-US" dirty="0" err="1"/>
              <a:t>görevlendirildi</a:t>
            </a:r>
            <a:r>
              <a:rPr lang="en-US" dirty="0"/>
              <a:t>. </a:t>
            </a:r>
            <a:r>
              <a:rPr lang="en-US" dirty="0" err="1"/>
              <a:t>Orwell'in</a:t>
            </a:r>
            <a:r>
              <a:rPr lang="en-US" dirty="0"/>
              <a:t> </a:t>
            </a:r>
            <a:r>
              <a:rPr lang="en-US" dirty="0" err="1"/>
              <a:t>listesinde</a:t>
            </a:r>
            <a:r>
              <a:rPr lang="en-US" dirty="0"/>
              <a:t> Charlie Chaplin ve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düzine</a:t>
            </a:r>
            <a:r>
              <a:rPr lang="en-US" dirty="0"/>
              <a:t> </a:t>
            </a:r>
            <a:r>
              <a:rPr lang="en-US" dirty="0" err="1"/>
              <a:t>oyuncu</a:t>
            </a:r>
            <a:r>
              <a:rPr lang="en-US" dirty="0"/>
              <a:t>, </a:t>
            </a:r>
            <a:r>
              <a:rPr lang="en-US" dirty="0" err="1"/>
              <a:t>yazar</a:t>
            </a:r>
            <a:r>
              <a:rPr lang="en-US" dirty="0"/>
              <a:t>, </a:t>
            </a:r>
            <a:r>
              <a:rPr lang="en-US" dirty="0" err="1"/>
              <a:t>akademisyen</a:t>
            </a:r>
            <a:r>
              <a:rPr lang="en-US" dirty="0"/>
              <a:t> ve </a:t>
            </a:r>
            <a:r>
              <a:rPr lang="en-US" dirty="0" err="1"/>
              <a:t>politikacı</a:t>
            </a:r>
            <a:r>
              <a:rPr lang="en-US" dirty="0"/>
              <a:t> </a:t>
            </a:r>
            <a:r>
              <a:rPr lang="en-US" dirty="0" err="1"/>
              <a:t>vardı</a:t>
            </a:r>
            <a:r>
              <a:rPr lang="en-US" dirty="0"/>
              <a:t>. </a:t>
            </a:r>
            <a:r>
              <a:rPr lang="en-US" dirty="0" err="1"/>
              <a:t>Defterine</a:t>
            </a:r>
            <a:r>
              <a:rPr lang="en-US" dirty="0"/>
              <a:t> </a:t>
            </a:r>
            <a:r>
              <a:rPr lang="en-US" dirty="0" err="1"/>
              <a:t>yazılan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IRD'ye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edilmeyen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isimler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Katharine Hepburn, John Steinbeck, George Bernard Shaw, Orson Welles </a:t>
            </a:r>
            <a:r>
              <a:rPr lang="en-US" dirty="0" err="1" smtClean="0"/>
              <a:t>vardı</a:t>
            </a:r>
            <a:r>
              <a:rPr lang="en-US" dirty="0" smtClean="0"/>
              <a:t>. </a:t>
            </a:r>
            <a:r>
              <a:rPr lang="en-US" dirty="0" err="1" smtClean="0"/>
              <a:t>Gazeteci</a:t>
            </a:r>
            <a:r>
              <a:rPr lang="en-US" dirty="0" smtClean="0"/>
              <a:t> </a:t>
            </a:r>
            <a:r>
              <a:rPr lang="en-US" dirty="0"/>
              <a:t>Alexander Cockburn, </a:t>
            </a:r>
            <a:r>
              <a:rPr lang="en-US" dirty="0" err="1"/>
              <a:t>Orwell'i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"</a:t>
            </a:r>
            <a:r>
              <a:rPr lang="en-US" dirty="0" err="1"/>
              <a:t>muhbir</a:t>
            </a:r>
            <a:r>
              <a:rPr lang="en-US" dirty="0"/>
              <a:t>"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etiketlerken</a:t>
            </a:r>
            <a:r>
              <a:rPr lang="en-US" dirty="0"/>
              <a:t> </a:t>
            </a:r>
            <a:r>
              <a:rPr lang="en-US" dirty="0" err="1"/>
              <a:t>biyografi</a:t>
            </a:r>
            <a:r>
              <a:rPr lang="en-US" dirty="0"/>
              <a:t> </a:t>
            </a:r>
            <a:r>
              <a:rPr lang="en-US" dirty="0" err="1"/>
              <a:t>yazarı</a:t>
            </a:r>
            <a:r>
              <a:rPr lang="en-US" dirty="0"/>
              <a:t> Bernard Crick, "Bu </a:t>
            </a:r>
            <a:r>
              <a:rPr lang="en-US" dirty="0" err="1"/>
              <a:t>insanları</a:t>
            </a:r>
            <a:r>
              <a:rPr lang="en-US" dirty="0"/>
              <a:t> </a:t>
            </a:r>
            <a:r>
              <a:rPr lang="en-US" dirty="0" err="1"/>
              <a:t>yıkıcı</a:t>
            </a:r>
            <a:r>
              <a:rPr lang="en-US" dirty="0"/>
              <a:t> </a:t>
            </a:r>
            <a:r>
              <a:rPr lang="en-US" dirty="0" err="1"/>
              <a:t>olmakla</a:t>
            </a:r>
            <a:r>
              <a:rPr lang="en-US" dirty="0"/>
              <a:t> </a:t>
            </a:r>
            <a:r>
              <a:rPr lang="en-US" dirty="0" err="1"/>
              <a:t>suçlamıyordu</a:t>
            </a:r>
            <a:r>
              <a:rPr lang="en-US" dirty="0"/>
              <a:t>. </a:t>
            </a:r>
            <a:r>
              <a:rPr lang="en-US" dirty="0" err="1"/>
              <a:t>Onları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istihbarat</a:t>
            </a:r>
            <a:r>
              <a:rPr lang="en-US" dirty="0"/>
              <a:t> </a:t>
            </a:r>
            <a:r>
              <a:rPr lang="en-US" dirty="0" err="1"/>
              <a:t>operasyonu</a:t>
            </a:r>
            <a:r>
              <a:rPr lang="en-US" dirty="0"/>
              <a:t> için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en-US" dirty="0"/>
              <a:t> </a:t>
            </a:r>
            <a:r>
              <a:rPr lang="en-US" dirty="0" err="1"/>
              <a:t>gerekçesiyle</a:t>
            </a:r>
            <a:r>
              <a:rPr lang="en-US" dirty="0"/>
              <a:t> </a:t>
            </a:r>
            <a:r>
              <a:rPr lang="en-US" dirty="0" err="1"/>
              <a:t>suçluyordu</a:t>
            </a:r>
            <a:r>
              <a:rPr lang="en-US" dirty="0" smtClean="0"/>
              <a:t>.” </a:t>
            </a:r>
            <a:r>
              <a:rPr lang="en-US" dirty="0" err="1" smtClean="0"/>
              <a:t>demiştir</a:t>
            </a:r>
            <a:r>
              <a:rPr lang="en-US" dirty="0" smtClean="0"/>
              <a:t>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Orwel’in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davranışının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İspanya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savaşına</a:t>
            </a:r>
            <a:r>
              <a:rPr lang="en-US" dirty="0" smtClean="0"/>
              <a:t> </a:t>
            </a:r>
            <a:r>
              <a:rPr lang="en-US" dirty="0" err="1" smtClean="0"/>
              <a:t>uzanır</a:t>
            </a:r>
            <a:r>
              <a:rPr lang="en-US" dirty="0" smtClean="0"/>
              <a:t>. POUM </a:t>
            </a:r>
            <a:r>
              <a:rPr lang="en-US" dirty="0" err="1"/>
              <a:t>İspanya</a:t>
            </a:r>
            <a:r>
              <a:rPr lang="en-US" dirty="0"/>
              <a:t> </a:t>
            </a:r>
            <a:r>
              <a:rPr lang="en-US" dirty="0" err="1"/>
              <a:t>Sivil</a:t>
            </a:r>
            <a:r>
              <a:rPr lang="en-US" dirty="0"/>
              <a:t> </a:t>
            </a:r>
            <a:r>
              <a:rPr lang="en-US" dirty="0" err="1"/>
              <a:t>Savaşında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İspanya</a:t>
            </a:r>
            <a:r>
              <a:rPr lang="en-US" dirty="0"/>
              <a:t> </a:t>
            </a:r>
            <a:r>
              <a:rPr lang="en-US" dirty="0" err="1"/>
              <a:t>Kominist</a:t>
            </a:r>
            <a:r>
              <a:rPr lang="en-US" dirty="0"/>
              <a:t> </a:t>
            </a:r>
            <a:r>
              <a:rPr lang="en-US" dirty="0" err="1"/>
              <a:t>Partisiydi</a:t>
            </a:r>
            <a:r>
              <a:rPr lang="en-US" dirty="0"/>
              <a:t>. </a:t>
            </a:r>
            <a:r>
              <a:rPr lang="en-US" dirty="0" err="1"/>
              <a:t>İspanya’nın</a:t>
            </a:r>
            <a:r>
              <a:rPr lang="en-US" dirty="0"/>
              <a:t> </a:t>
            </a:r>
            <a:r>
              <a:rPr lang="en-US" dirty="0" err="1"/>
              <a:t>Troçkistleri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 </a:t>
            </a:r>
            <a:r>
              <a:rPr lang="en-US" dirty="0" err="1"/>
              <a:t>işçi</a:t>
            </a:r>
            <a:r>
              <a:rPr lang="en-US" dirty="0"/>
              <a:t> </a:t>
            </a:r>
            <a:r>
              <a:rPr lang="en-US" dirty="0" err="1"/>
              <a:t>partisinin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füzyonuydu</a:t>
            </a:r>
            <a:r>
              <a:rPr lang="en-US" dirty="0"/>
              <a:t>. Orwell POUM için </a:t>
            </a:r>
            <a:r>
              <a:rPr lang="en-US" dirty="0" err="1"/>
              <a:t>savaştı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Stalinistler</a:t>
            </a:r>
            <a:r>
              <a:rPr lang="en-US" dirty="0"/>
              <a:t> POUM a </a:t>
            </a:r>
            <a:r>
              <a:rPr lang="en-US" dirty="0" err="1"/>
              <a:t>sırt</a:t>
            </a:r>
            <a:r>
              <a:rPr lang="en-US" dirty="0"/>
              <a:t> </a:t>
            </a:r>
            <a:r>
              <a:rPr lang="en-US" dirty="0" err="1"/>
              <a:t>çevirdi</a:t>
            </a:r>
            <a:r>
              <a:rPr lang="en-US" dirty="0"/>
              <a:t>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sonucunda</a:t>
            </a:r>
            <a:r>
              <a:rPr lang="en-US" dirty="0"/>
              <a:t> POUM </a:t>
            </a:r>
            <a:r>
              <a:rPr lang="en-US" dirty="0" err="1"/>
              <a:t>üyeleri</a:t>
            </a:r>
            <a:r>
              <a:rPr lang="en-US" dirty="0"/>
              <a:t> </a:t>
            </a:r>
            <a:r>
              <a:rPr lang="en-US" dirty="0" err="1"/>
              <a:t>tutuklandı</a:t>
            </a:r>
            <a:r>
              <a:rPr lang="en-US" dirty="0"/>
              <a:t>, </a:t>
            </a:r>
            <a:r>
              <a:rPr lang="en-US" dirty="0" err="1"/>
              <a:t>işkence</a:t>
            </a:r>
            <a:r>
              <a:rPr lang="en-US" dirty="0"/>
              <a:t> </a:t>
            </a:r>
            <a:r>
              <a:rPr lang="en-US" dirty="0" err="1"/>
              <a:t>gördü</a:t>
            </a:r>
            <a:r>
              <a:rPr lang="en-US" dirty="0"/>
              <a:t> ve </a:t>
            </a:r>
            <a:r>
              <a:rPr lang="en-US" dirty="0" err="1"/>
              <a:t>öldürüldü</a:t>
            </a:r>
            <a:r>
              <a:rPr lang="en-US" dirty="0"/>
              <a:t>. Orwell </a:t>
            </a:r>
            <a:r>
              <a:rPr lang="en-US" dirty="0" err="1"/>
              <a:t>İspanya’dan</a:t>
            </a:r>
            <a:r>
              <a:rPr lang="en-US" dirty="0"/>
              <a:t> </a:t>
            </a:r>
            <a:r>
              <a:rPr lang="en-US" dirty="0" err="1"/>
              <a:t>kaçabildi</a:t>
            </a:r>
            <a:r>
              <a:rPr lang="en-US" dirty="0"/>
              <a:t>. Stalinist </a:t>
            </a:r>
            <a:r>
              <a:rPr lang="en-US" dirty="0" err="1"/>
              <a:t>baskısı</a:t>
            </a:r>
            <a:r>
              <a:rPr lang="en-US" dirty="0"/>
              <a:t>,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yaşamında</a:t>
            </a:r>
            <a:r>
              <a:rPr lang="en-US" dirty="0"/>
              <a:t> anti-</a:t>
            </a:r>
            <a:r>
              <a:rPr lang="en-US" dirty="0" err="1"/>
              <a:t>otoriter</a:t>
            </a:r>
            <a:r>
              <a:rPr lang="en-US" dirty="0"/>
              <a:t> </a:t>
            </a:r>
            <a:r>
              <a:rPr lang="en-US" dirty="0" err="1"/>
              <a:t>fikirlerinin</a:t>
            </a:r>
            <a:r>
              <a:rPr lang="en-US" dirty="0"/>
              <a:t> </a:t>
            </a:r>
            <a:r>
              <a:rPr lang="en-US" dirty="0" err="1"/>
              <a:t>oluşmasına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 ve </a:t>
            </a:r>
            <a:r>
              <a:rPr lang="en-US" dirty="0" err="1"/>
              <a:t>onu</a:t>
            </a:r>
            <a:r>
              <a:rPr lang="en-US" dirty="0"/>
              <a:t> anti-</a:t>
            </a:r>
            <a:r>
              <a:rPr lang="en-US" dirty="0" err="1"/>
              <a:t>komünist</a:t>
            </a:r>
            <a:r>
              <a:rPr lang="en-US" dirty="0"/>
              <a:t> propaganda </a:t>
            </a:r>
            <a:r>
              <a:rPr lang="en-US" dirty="0" err="1"/>
              <a:t>faaliyetlerinde</a:t>
            </a:r>
            <a:r>
              <a:rPr lang="en-US" dirty="0"/>
              <a:t> </a:t>
            </a:r>
            <a:r>
              <a:rPr lang="en-US" dirty="0" err="1"/>
              <a:t>İngiliz</a:t>
            </a:r>
            <a:r>
              <a:rPr lang="en-US" dirty="0"/>
              <a:t> </a:t>
            </a:r>
            <a:r>
              <a:rPr lang="en-US" dirty="0" err="1"/>
              <a:t>Dışişleri</a:t>
            </a:r>
            <a:r>
              <a:rPr lang="en-US" dirty="0"/>
              <a:t> </a:t>
            </a:r>
            <a:r>
              <a:rPr lang="en-US" dirty="0" err="1"/>
              <a:t>Bakanlığı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yapmaya</a:t>
            </a:r>
            <a:r>
              <a:rPr lang="en-US" dirty="0"/>
              <a:t> motive </a:t>
            </a:r>
            <a:r>
              <a:rPr lang="en-US" dirty="0" err="1" smtClean="0"/>
              <a:t>etti</a:t>
            </a:r>
            <a:r>
              <a:rPr lang="en-US" dirty="0" smtClean="0"/>
              <a:t>.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Orwell, </a:t>
            </a:r>
            <a:r>
              <a:rPr lang="en-US" dirty="0" err="1"/>
              <a:t>İngiltere'nin</a:t>
            </a:r>
            <a:r>
              <a:rPr lang="en-US" dirty="0"/>
              <a:t> </a:t>
            </a:r>
            <a:r>
              <a:rPr lang="en-US" dirty="0" err="1"/>
              <a:t>totaliterlik</a:t>
            </a:r>
            <a:r>
              <a:rPr lang="en-US" dirty="0"/>
              <a:t> </a:t>
            </a:r>
            <a:r>
              <a:rPr lang="en-US" dirty="0" err="1"/>
              <a:t>tehdidinden</a:t>
            </a:r>
            <a:r>
              <a:rPr lang="en-US" dirty="0"/>
              <a:t> </a:t>
            </a:r>
            <a:r>
              <a:rPr lang="en-US" dirty="0" err="1"/>
              <a:t>kurtulmasını</a:t>
            </a:r>
            <a:r>
              <a:rPr lang="en-US" dirty="0"/>
              <a:t> </a:t>
            </a:r>
            <a:r>
              <a:rPr lang="en-US" dirty="0" err="1"/>
              <a:t>istedi</a:t>
            </a:r>
            <a:r>
              <a:rPr lang="en-US" dirty="0"/>
              <a:t> ve </a:t>
            </a:r>
            <a:r>
              <a:rPr lang="en-US" dirty="0" err="1" smtClean="0"/>
              <a:t>muhtemelen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/>
              <a:t>amaca</a:t>
            </a:r>
            <a:r>
              <a:rPr lang="en-US" dirty="0"/>
              <a:t> </a:t>
            </a:r>
            <a:r>
              <a:rPr lang="en-US" dirty="0" err="1"/>
              <a:t>yardım</a:t>
            </a:r>
            <a:r>
              <a:rPr lang="en-US" dirty="0"/>
              <a:t> </a:t>
            </a:r>
            <a:r>
              <a:rPr lang="en-US" dirty="0" err="1"/>
              <a:t>ettiğini</a:t>
            </a:r>
            <a:r>
              <a:rPr lang="en-US" dirty="0"/>
              <a:t> </a:t>
            </a:r>
            <a:r>
              <a:rPr lang="en-US" dirty="0" err="1"/>
              <a:t>hissetti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,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Birader</a:t>
            </a:r>
            <a:r>
              <a:rPr lang="en-US" dirty="0"/>
              <a:t> </a:t>
            </a:r>
            <a:r>
              <a:rPr lang="en-US" dirty="0" err="1"/>
              <a:t>kavramını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adamın</a:t>
            </a:r>
            <a:r>
              <a:rPr lang="en-US" dirty="0"/>
              <a:t>, </a:t>
            </a:r>
            <a:r>
              <a:rPr lang="en-US" dirty="0" err="1"/>
              <a:t>hükümete</a:t>
            </a:r>
            <a:r>
              <a:rPr lang="en-US" dirty="0"/>
              <a:t> </a:t>
            </a:r>
            <a:r>
              <a:rPr lang="en-US" dirty="0" err="1"/>
              <a:t>şüpheli</a:t>
            </a:r>
            <a:r>
              <a:rPr lang="en-US" dirty="0"/>
              <a:t> </a:t>
            </a:r>
            <a:r>
              <a:rPr lang="en-US" dirty="0" err="1"/>
              <a:t>isimlerin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listesini</a:t>
            </a:r>
            <a:r>
              <a:rPr lang="en-US" dirty="0"/>
              <a:t> </a:t>
            </a:r>
            <a:r>
              <a:rPr lang="en-US" dirty="0" err="1"/>
              <a:t>verme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rahat</a:t>
            </a:r>
            <a:r>
              <a:rPr lang="en-US" dirty="0"/>
              <a:t> </a:t>
            </a:r>
            <a:r>
              <a:rPr lang="en-US" dirty="0" err="1"/>
              <a:t>hissetmesi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de </a:t>
            </a:r>
            <a:r>
              <a:rPr lang="en-US" dirty="0" err="1" smtClean="0"/>
              <a:t>şaşırtıcı</a:t>
            </a:r>
            <a:r>
              <a:rPr lang="en-US" dirty="0" smtClean="0"/>
              <a:t> </a:t>
            </a:r>
            <a:r>
              <a:rPr lang="en-US" dirty="0" err="1" smtClean="0"/>
              <a:t>bulunabilir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55" y="409903"/>
            <a:ext cx="2899262" cy="2401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279" y="2811352"/>
            <a:ext cx="2994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ESTATE OF DENNIS COLLINGS // CC BY-NC 4.0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162095" y="780027"/>
            <a:ext cx="74840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Orwell 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karısı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Eileen,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İngiltere'nin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Wallington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kentindeki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evlerinde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keçi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Muriel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dahil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olmak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üzere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birkaç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çiftlik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hayvanıyla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ilgilendiler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Orwell'in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Hayvan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Çiftliği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adlı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kitabında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aynı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adı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taşıyan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keçi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çiftlikteki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birkaç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akıllı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ahlaki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açıdan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sağlam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hayvandan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tanımlanıyor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onu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karanlık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distopik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kurgu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eserinde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sevilen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karakterlerden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yapıyor</a:t>
            </a:r>
            <a:r>
              <a:rPr lang="en-US" dirty="0">
                <a:solidFill>
                  <a:srgbClr val="2632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234" y="3184019"/>
            <a:ext cx="1113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ABD ve </a:t>
            </a:r>
            <a:r>
              <a:rPr lang="en-US" dirty="0" err="1"/>
              <a:t>Sovyetler</a:t>
            </a:r>
            <a:r>
              <a:rPr lang="en-US" dirty="0"/>
              <a:t> </a:t>
            </a:r>
            <a:r>
              <a:rPr lang="en-US" dirty="0" err="1"/>
              <a:t>Birliği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ilişkilere</a:t>
            </a:r>
            <a:r>
              <a:rPr lang="en-US" dirty="0"/>
              <a:t> </a:t>
            </a:r>
            <a:r>
              <a:rPr lang="en-US" dirty="0" err="1"/>
              <a:t>atıfta</a:t>
            </a:r>
            <a:r>
              <a:rPr lang="en-US" dirty="0"/>
              <a:t> </a:t>
            </a:r>
            <a:r>
              <a:rPr lang="en-US" dirty="0" err="1"/>
              <a:t>bulunarak</a:t>
            </a:r>
            <a:r>
              <a:rPr lang="en-US" dirty="0"/>
              <a:t> "</a:t>
            </a:r>
            <a:r>
              <a:rPr lang="en-US" dirty="0" err="1">
                <a:solidFill>
                  <a:srgbClr val="FF0000"/>
                </a:solidFill>
              </a:rPr>
              <a:t>soğuk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savaş</a:t>
            </a:r>
            <a:r>
              <a:rPr lang="en-US" dirty="0"/>
              <a:t>" </a:t>
            </a:r>
            <a:r>
              <a:rPr lang="en-US" dirty="0" err="1"/>
              <a:t>ifadesinin</a:t>
            </a:r>
            <a:r>
              <a:rPr lang="en-US" dirty="0"/>
              <a:t> ilk </a:t>
            </a:r>
            <a:r>
              <a:rPr lang="en-US" dirty="0" err="1"/>
              <a:t>kaydedilen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, </a:t>
            </a:r>
            <a:r>
              <a:rPr lang="en-US" dirty="0" err="1"/>
              <a:t>Orwell'in</a:t>
            </a:r>
            <a:r>
              <a:rPr lang="en-US" dirty="0"/>
              <a:t> </a:t>
            </a:r>
            <a:r>
              <a:rPr lang="en-US" dirty="0" err="1"/>
              <a:t>Hiroşima</a:t>
            </a:r>
            <a:r>
              <a:rPr lang="en-US" dirty="0"/>
              <a:t> ve </a:t>
            </a:r>
            <a:r>
              <a:rPr lang="en-US" dirty="0" err="1"/>
              <a:t>Nagazaki'ye</a:t>
            </a:r>
            <a:r>
              <a:rPr lang="en-US" dirty="0"/>
              <a:t> atom </a:t>
            </a:r>
            <a:r>
              <a:rPr lang="en-US" dirty="0" err="1"/>
              <a:t>bombalarının</a:t>
            </a:r>
            <a:r>
              <a:rPr lang="en-US" dirty="0"/>
              <a:t> </a:t>
            </a:r>
            <a:r>
              <a:rPr lang="en-US" dirty="0" err="1"/>
              <a:t>atılmasından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ay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yazdığı</a:t>
            </a:r>
            <a:r>
              <a:rPr lang="en-US" dirty="0"/>
              <a:t> </a:t>
            </a:r>
            <a:r>
              <a:rPr lang="en-US" dirty="0" smtClean="0"/>
              <a:t>“Sen </a:t>
            </a:r>
            <a:r>
              <a:rPr lang="en-US" dirty="0"/>
              <a:t>ve Atom </a:t>
            </a:r>
            <a:r>
              <a:rPr lang="en-US" dirty="0" err="1" smtClean="0"/>
              <a:t>Bombası</a:t>
            </a:r>
            <a:r>
              <a:rPr lang="en-US" dirty="0" smtClean="0"/>
              <a:t>” </a:t>
            </a:r>
            <a:r>
              <a:rPr lang="en-US" dirty="0" err="1"/>
              <a:t>adlı</a:t>
            </a:r>
            <a:r>
              <a:rPr lang="en-US" dirty="0"/>
              <a:t> </a:t>
            </a:r>
            <a:r>
              <a:rPr lang="en-US" dirty="0" err="1"/>
              <a:t>makalesine</a:t>
            </a:r>
            <a:r>
              <a:rPr lang="en-US" dirty="0"/>
              <a:t> </a:t>
            </a:r>
            <a:r>
              <a:rPr lang="en-US" dirty="0" err="1" smtClean="0"/>
              <a:t>görüldü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3963" y="4566470"/>
            <a:ext cx="555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1984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keşfedilen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asteroide</a:t>
            </a:r>
            <a:r>
              <a:rPr lang="en-US" dirty="0"/>
              <a:t> </a:t>
            </a:r>
            <a:r>
              <a:rPr lang="en-US" dirty="0" err="1"/>
              <a:t>Orwell'in</a:t>
            </a:r>
            <a:r>
              <a:rPr lang="en-US" dirty="0"/>
              <a:t> </a:t>
            </a:r>
            <a:r>
              <a:rPr lang="en-US" dirty="0" err="1"/>
              <a:t>ismi</a:t>
            </a:r>
            <a:r>
              <a:rPr lang="en-US" dirty="0"/>
              <a:t> </a:t>
            </a:r>
            <a:r>
              <a:rPr lang="en-US" dirty="0" err="1"/>
              <a:t>verildi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2218" y="1435667"/>
            <a:ext cx="9917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</a:rPr>
              <a:t>Orwel</a:t>
            </a:r>
            <a:r>
              <a:rPr lang="en-US" dirty="0" smtClean="0"/>
              <a:t>l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i="1" dirty="0"/>
              <a:t>Brave New World</a:t>
            </a:r>
            <a:r>
              <a:rPr lang="en-US" dirty="0"/>
              <a:t> (1932</a:t>
            </a:r>
            <a:r>
              <a:rPr lang="en-US" dirty="0" smtClean="0"/>
              <a:t>) </a:t>
            </a:r>
            <a:r>
              <a:rPr lang="en-US" dirty="0" err="1" smtClean="0"/>
              <a:t>ün</a:t>
            </a:r>
            <a:r>
              <a:rPr lang="en-US" dirty="0" smtClean="0"/>
              <a:t> </a:t>
            </a:r>
            <a:r>
              <a:rPr lang="en-US" dirty="0" err="1" smtClean="0"/>
              <a:t>yazarı</a:t>
            </a:r>
            <a:r>
              <a:rPr lang="en-US" dirty="0" smtClean="0"/>
              <a:t> </a:t>
            </a:r>
            <a:r>
              <a:rPr lang="en-US" b="0" i="0" dirty="0" smtClean="0">
                <a:effectLst/>
              </a:rPr>
              <a:t> </a:t>
            </a:r>
            <a:r>
              <a:rPr lang="en-US" b="0" i="0" dirty="0" smtClean="0">
                <a:solidFill>
                  <a:srgbClr val="FF0000"/>
                </a:solidFill>
                <a:effectLst/>
              </a:rPr>
              <a:t>Aldous Huxley</a:t>
            </a:r>
            <a:r>
              <a:rPr lang="en-US" b="0" i="0" dirty="0" smtClean="0">
                <a:effectLst/>
              </a:rPr>
              <a:t>, Eton </a:t>
            </a:r>
            <a:r>
              <a:rPr lang="en-US" b="0" i="0" dirty="0" err="1" smtClean="0">
                <a:effectLst/>
              </a:rPr>
              <a:t>kolejinden</a:t>
            </a:r>
            <a:r>
              <a:rPr lang="en-US" b="0" i="0" dirty="0" smtClean="0">
                <a:effectLst/>
              </a:rPr>
              <a:t> </a:t>
            </a:r>
            <a:r>
              <a:rPr lang="en-US" b="0" i="0" dirty="0" err="1" smtClean="0">
                <a:effectLst/>
              </a:rPr>
              <a:t>tanışıyorlardı</a:t>
            </a:r>
            <a:r>
              <a:rPr lang="en-US" b="0" i="0" dirty="0" smtClean="0">
                <a:effectLst/>
              </a:rPr>
              <a:t>. Huxley, </a:t>
            </a:r>
            <a:r>
              <a:rPr lang="en-US" b="0" i="0" dirty="0" err="1" smtClean="0">
                <a:effectLst/>
              </a:rPr>
              <a:t>Orwell’in</a:t>
            </a:r>
            <a:r>
              <a:rPr lang="en-US" b="0" i="0" dirty="0" smtClean="0">
                <a:effectLst/>
              </a:rPr>
              <a:t> </a:t>
            </a:r>
            <a:r>
              <a:rPr lang="en-US" b="0" i="0" dirty="0" err="1" smtClean="0">
                <a:effectLst/>
              </a:rPr>
              <a:t>Fransızca</a:t>
            </a:r>
            <a:r>
              <a:rPr lang="en-US" b="0" i="0" dirty="0" smtClean="0">
                <a:effectLst/>
              </a:rPr>
              <a:t> </a:t>
            </a:r>
            <a:r>
              <a:rPr lang="en-US" b="0" i="0" dirty="0" err="1" smtClean="0">
                <a:effectLst/>
              </a:rPr>
              <a:t>hocasıydı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Orwell</a:t>
            </a:r>
            <a:r>
              <a:rPr lang="en-US" dirty="0"/>
              <a:t>, </a:t>
            </a:r>
            <a:r>
              <a:rPr lang="en-US" dirty="0" err="1"/>
              <a:t>Cesur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Dünya'yı</a:t>
            </a:r>
            <a:r>
              <a:rPr lang="en-US" dirty="0"/>
              <a:t> "hedonist </a:t>
            </a:r>
            <a:r>
              <a:rPr lang="en-US" dirty="0" err="1"/>
              <a:t>Ütopya'nın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karikatürü</a:t>
            </a:r>
            <a:r>
              <a:rPr lang="en-US" dirty="0"/>
              <a:t>"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nitelendirdi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"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gelecekle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ilgisi</a:t>
            </a:r>
            <a:r>
              <a:rPr lang="en-US" dirty="0"/>
              <a:t> </a:t>
            </a:r>
            <a:r>
              <a:rPr lang="en-US" dirty="0" err="1"/>
              <a:t>olmadığını</a:t>
            </a:r>
            <a:r>
              <a:rPr lang="en-US" dirty="0"/>
              <a:t>" </a:t>
            </a:r>
            <a:r>
              <a:rPr lang="en-US" dirty="0" err="1" smtClean="0"/>
              <a:t>söyledi</a:t>
            </a:r>
            <a:r>
              <a:rPr lang="en-US" dirty="0" smtClean="0"/>
              <a:t>. </a:t>
            </a:r>
            <a:endParaRPr lang="en-US" b="0" i="0" dirty="0">
              <a:effectLst/>
            </a:endParaRP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Orwell, 1984 ü </a:t>
            </a:r>
            <a:r>
              <a:rPr lang="en-US" dirty="0" err="1" smtClean="0"/>
              <a:t>yayınladıktan</a:t>
            </a:r>
            <a:r>
              <a:rPr lang="en-US" dirty="0" smtClean="0"/>
              <a:t> </a:t>
            </a:r>
            <a:r>
              <a:rPr lang="en-US" dirty="0" err="1" smtClean="0"/>
              <a:t>hemen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,</a:t>
            </a:r>
            <a:r>
              <a:rPr lang="en-US" dirty="0"/>
              <a:t> Aldous </a:t>
            </a:r>
            <a:r>
              <a:rPr lang="en-US" dirty="0" err="1"/>
              <a:t>Huxley‘den</a:t>
            </a:r>
            <a:r>
              <a:rPr lang="en-US" dirty="0"/>
              <a:t> </a:t>
            </a:r>
            <a:r>
              <a:rPr lang="en-US" dirty="0" err="1"/>
              <a:t>ilginç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mektup</a:t>
            </a:r>
            <a:r>
              <a:rPr lang="en-US" dirty="0"/>
              <a:t> </a:t>
            </a:r>
            <a:r>
              <a:rPr lang="en-US" dirty="0" err="1"/>
              <a:t>aldı</a:t>
            </a:r>
            <a:r>
              <a:rPr lang="en-US" dirty="0"/>
              <a:t>. </a:t>
            </a:r>
            <a:r>
              <a:rPr lang="en-US" dirty="0" err="1"/>
              <a:t>Övgüyle</a:t>
            </a:r>
            <a:r>
              <a:rPr lang="en-US" dirty="0"/>
              <a:t> </a:t>
            </a:r>
            <a:r>
              <a:rPr lang="en-US" dirty="0" err="1"/>
              <a:t>başlayan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mektup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kitabın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karşılaştırmasını</a:t>
            </a:r>
            <a:r>
              <a:rPr lang="en-US" dirty="0"/>
              <a:t> ve </a:t>
            </a:r>
            <a:r>
              <a:rPr lang="en-US" dirty="0" err="1"/>
              <a:t>Huxley’in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eserinin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gerçekçi</a:t>
            </a:r>
            <a:r>
              <a:rPr lang="en-US" dirty="0"/>
              <a:t> </a:t>
            </a:r>
            <a:r>
              <a:rPr lang="en-US" dirty="0" err="1"/>
              <a:t>tahminler</a:t>
            </a:r>
            <a:r>
              <a:rPr lang="en-US" dirty="0"/>
              <a:t> </a:t>
            </a:r>
            <a:r>
              <a:rPr lang="en-US" dirty="0" err="1"/>
              <a:t>yaptığına</a:t>
            </a:r>
            <a:r>
              <a:rPr lang="en-US" dirty="0"/>
              <a:t> </a:t>
            </a:r>
            <a:r>
              <a:rPr lang="en-US" dirty="0" err="1"/>
              <a:t>inandığını</a:t>
            </a:r>
            <a:r>
              <a:rPr lang="en-US" dirty="0"/>
              <a:t> </a:t>
            </a:r>
            <a:r>
              <a:rPr lang="en-US" dirty="0" err="1"/>
              <a:t>açıklayan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 smtClean="0"/>
              <a:t>içeriyordu</a:t>
            </a:r>
            <a:r>
              <a:rPr lang="en-US" dirty="0" smtClean="0"/>
              <a:t>.</a:t>
            </a:r>
            <a:endParaRPr lang="en-US" dirty="0"/>
          </a:p>
          <a:p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26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</TotalTime>
  <Words>1213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Gothic Std B</vt:lpstr>
      <vt:lpstr>Arial</vt:lpstr>
      <vt:lpstr>Blackoak Std</vt:lpstr>
      <vt:lpstr>Calibri</vt:lpstr>
      <vt:lpstr>Calibri Light</vt:lpstr>
      <vt:lpstr>inherit</vt:lpstr>
      <vt:lpstr>SF Compact Display</vt:lpstr>
      <vt:lpstr>soleil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Nihat Berker</dc:creator>
  <cp:lastModifiedBy>Nihat Berker</cp:lastModifiedBy>
  <cp:revision>65</cp:revision>
  <dcterms:created xsi:type="dcterms:W3CDTF">2021-10-04T18:35:35Z</dcterms:created>
  <dcterms:modified xsi:type="dcterms:W3CDTF">2021-10-20T12:42:56Z</dcterms:modified>
</cp:coreProperties>
</file>