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59" r:id="rId4"/>
    <p:sldId id="264" r:id="rId5"/>
    <p:sldId id="265" r:id="rId6"/>
    <p:sldId id="263" r:id="rId7"/>
    <p:sldId id="266" r:id="rId8"/>
    <p:sldId id="267" r:id="rId9"/>
    <p:sldId id="268" r:id="rId10"/>
    <p:sldId id="272" r:id="rId11"/>
    <p:sldId id="270" r:id="rId12"/>
    <p:sldId id="260" r:id="rId13"/>
    <p:sldId id="271" r:id="rId14"/>
    <p:sldId id="262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309" autoAdjust="0"/>
  </p:normalViewPr>
  <p:slideViewPr>
    <p:cSldViewPr snapToGrid="0">
      <p:cViewPr varScale="1">
        <p:scale>
          <a:sx n="75" d="100"/>
          <a:sy n="75" d="100"/>
        </p:scale>
        <p:origin x="3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17" Type="http://schemas.openxmlformats.org/officeDocument/2006/relationships/image" Target="../media/image39.jpg"/><Relationship Id="rId2" Type="http://schemas.openxmlformats.org/officeDocument/2006/relationships/image" Target="../media/image24.jpg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5" Type="http://schemas.openxmlformats.org/officeDocument/2006/relationships/image" Target="../media/image3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Relationship Id="rId1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2zEouZveZg" TargetMode="External"/><Relationship Id="rId3" Type="http://schemas.openxmlformats.org/officeDocument/2006/relationships/hyperlink" Target="https://www.youtube.com/watch?v=SFNvTOaPq44" TargetMode="External"/><Relationship Id="rId7" Type="http://schemas.openxmlformats.org/officeDocument/2006/relationships/hyperlink" Target="https://www.youtube.com/watch?v=mDoO2pIJ-_Q&amp;t=5s" TargetMode="External"/><Relationship Id="rId2" Type="http://schemas.openxmlformats.org/officeDocument/2006/relationships/hyperlink" Target="https://www.youtube.com/watch?v=RnjyAcHUkS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_bpqxalGoM" TargetMode="External"/><Relationship Id="rId11" Type="http://schemas.openxmlformats.org/officeDocument/2006/relationships/hyperlink" Target="https://www.youtube.com/watch?v=3mNNRBUFv9Y" TargetMode="External"/><Relationship Id="rId5" Type="http://schemas.openxmlformats.org/officeDocument/2006/relationships/hyperlink" Target="https://www.youtube.com/watch?v=Wd8LZ-E42AQ" TargetMode="External"/><Relationship Id="rId10" Type="http://schemas.openxmlformats.org/officeDocument/2006/relationships/hyperlink" Target="https://www.youtube.com/watch?v=WCXcF8L0KTA" TargetMode="External"/><Relationship Id="rId4" Type="http://schemas.openxmlformats.org/officeDocument/2006/relationships/hyperlink" Target="https://www.youtube.com/watch?v=wVnnlgT5XZk" TargetMode="External"/><Relationship Id="rId9" Type="http://schemas.openxmlformats.org/officeDocument/2006/relationships/hyperlink" Target="https://www.youtube.com/watch?v=s7YOGp03T0g&amp;ab_channel=FRiB689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urriyet.com.tr/egitim/sosyalizm-nedir-sosyalist-ne-demek-sosyalizm-nasil-ortaya-cikmistir-sosyalizm-ve-tarihi-hakkinda-bilgi-41660534" TargetMode="External"/><Relationship Id="rId3" Type="http://schemas.openxmlformats.org/officeDocument/2006/relationships/hyperlink" Target="https://stringfixer.com/tr/Michael_Foot" TargetMode="External"/><Relationship Id="rId7" Type="http://schemas.openxmlformats.org/officeDocument/2006/relationships/hyperlink" Target="http://news.bbc.co.uk/2/hi/uk_news/politics/932797.stm" TargetMode="External"/><Relationship Id="rId2" Type="http://schemas.openxmlformats.org/officeDocument/2006/relationships/hyperlink" Target="https://www.independent.co.uk/news/obituaries/michael-foot-writer-and-politician-who-rose-to-become-leader-of-the-labour-party-191572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ichael_Foot" TargetMode="External"/><Relationship Id="rId5" Type="http://schemas.openxmlformats.org/officeDocument/2006/relationships/hyperlink" Target="https://www.britannica.com/biography/Michael-Foot" TargetMode="External"/><Relationship Id="rId4" Type="http://schemas.openxmlformats.org/officeDocument/2006/relationships/hyperlink" Target="https://www.theguardian.com/politics/2016/jul/04/michael-foot-memorial-vandalised-with-swastikas" TargetMode="External"/><Relationship Id="rId9" Type="http://schemas.openxmlformats.org/officeDocument/2006/relationships/hyperlink" Target="https://www.sosyalbilimler.org/bir-liberal-olmak-ne-anlama-geli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578CD1-5315-41F6-98F1-C15C0B8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err="1"/>
              <a:t>MıCHEAL</a:t>
            </a:r>
            <a:r>
              <a:rPr lang="tr-TR" sz="6000" dirty="0"/>
              <a:t> FOOT</a:t>
            </a:r>
          </a:p>
        </p:txBody>
      </p:sp>
      <p:pic>
        <p:nvPicPr>
          <p:cNvPr id="5" name="Resim Yer Tutucusu 4">
            <a:extLst>
              <a:ext uri="{FF2B5EF4-FFF2-40B4-BE49-F238E27FC236}">
                <a16:creationId xmlns:a16="http://schemas.microsoft.com/office/drawing/2014/main" id="{9FAD5BE4-BD03-491A-86AF-8EA760B1B6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676" r="867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2999C27-46DC-4759-A386-6319E5F51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tr-TR" sz="2000" b="1" dirty="0"/>
              <a:t>Kadir Has Üniversitesi </a:t>
            </a:r>
          </a:p>
          <a:p>
            <a:r>
              <a:rPr lang="tr-TR" sz="2000" b="1" dirty="0"/>
              <a:t>13. Herkese Açık Ders </a:t>
            </a:r>
          </a:p>
          <a:p>
            <a:r>
              <a:rPr lang="tr-TR" sz="2000" dirty="0"/>
              <a:t>Post-1984 </a:t>
            </a:r>
            <a:r>
              <a:rPr lang="tr-TR" sz="2000" dirty="0" err="1"/>
              <a:t>Üto</a:t>
            </a:r>
            <a:r>
              <a:rPr lang="tr-TR" sz="2000" dirty="0"/>
              <a:t>/</a:t>
            </a:r>
            <a:r>
              <a:rPr lang="tr-TR" sz="2000" dirty="0" err="1"/>
              <a:t>Distopya</a:t>
            </a:r>
            <a:r>
              <a:rPr lang="tr-TR" sz="2000" dirty="0"/>
              <a:t>: George </a:t>
            </a:r>
            <a:r>
              <a:rPr lang="tr-TR" sz="2000" dirty="0" err="1"/>
              <a:t>Orwell</a:t>
            </a:r>
            <a:r>
              <a:rPr lang="tr-TR" sz="2000" dirty="0"/>
              <a:t>, </a:t>
            </a:r>
            <a:r>
              <a:rPr lang="tr-TR" sz="2000" dirty="0" err="1"/>
              <a:t>Aldous</a:t>
            </a:r>
            <a:r>
              <a:rPr lang="tr-TR" sz="2000" dirty="0"/>
              <a:t> </a:t>
            </a:r>
            <a:r>
              <a:rPr lang="tr-TR" sz="2000" dirty="0" err="1"/>
              <a:t>Huxley</a:t>
            </a:r>
            <a:r>
              <a:rPr lang="tr-TR" sz="2000" dirty="0"/>
              <a:t>, </a:t>
            </a:r>
            <a:r>
              <a:rPr lang="tr-TR" sz="2000" dirty="0" err="1"/>
              <a:t>Ursula</a:t>
            </a:r>
            <a:r>
              <a:rPr lang="tr-TR" sz="2000" dirty="0"/>
              <a:t> Le </a:t>
            </a:r>
            <a:r>
              <a:rPr lang="tr-TR" sz="2000" dirty="0" err="1"/>
              <a:t>Guin</a:t>
            </a:r>
            <a:r>
              <a:rPr lang="tr-TR" sz="2000" dirty="0"/>
              <a:t>, </a:t>
            </a:r>
            <a:r>
              <a:rPr lang="tr-TR" sz="2000" dirty="0" err="1"/>
              <a:t>Stanislaw</a:t>
            </a:r>
            <a:r>
              <a:rPr lang="tr-TR" sz="2000" dirty="0"/>
              <a:t> </a:t>
            </a:r>
            <a:r>
              <a:rPr lang="tr-TR" sz="2000" dirty="0" err="1"/>
              <a:t>Lem</a:t>
            </a:r>
            <a:r>
              <a:rPr lang="tr-TR" sz="2000" dirty="0"/>
              <a:t>, </a:t>
            </a:r>
            <a:r>
              <a:rPr lang="tr-TR" sz="2000" dirty="0" err="1"/>
              <a:t>Bengüsu</a:t>
            </a:r>
            <a:r>
              <a:rPr lang="tr-TR" sz="2000" dirty="0"/>
              <a:t> Özcan</a:t>
            </a:r>
          </a:p>
          <a:p>
            <a:r>
              <a:rPr lang="tr-TR" sz="2000" b="1" dirty="0"/>
              <a:t>Prof. Dr. Nihat Berker</a:t>
            </a:r>
          </a:p>
          <a:p>
            <a:endParaRPr lang="tr-TR" sz="2000" b="1" dirty="0"/>
          </a:p>
          <a:p>
            <a:r>
              <a:rPr lang="tr-TR" sz="2000" b="1" dirty="0"/>
              <a:t>ELANUR ÇELİK</a:t>
            </a:r>
          </a:p>
          <a:p>
            <a:r>
              <a:rPr lang="tr-TR" sz="2000" b="1" dirty="0"/>
              <a:t>20.10.2021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9854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830A79-1811-476C-BFCB-151E2EE4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11" y="683690"/>
            <a:ext cx="4922989" cy="1609344"/>
          </a:xfrm>
        </p:spPr>
        <p:txBody>
          <a:bodyPr/>
          <a:lstStyle/>
          <a:p>
            <a:r>
              <a:rPr lang="tr-TR" dirty="0"/>
              <a:t>Büyük yenilgi: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F8708C6-9A62-43C0-8601-084CA992B0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4985" y="2293034"/>
            <a:ext cx="5703867" cy="3571117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940C82-6B0C-42EC-81B6-8A1C12DAA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484631"/>
            <a:ext cx="5438570" cy="604277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İşçi Partisi iç bölünmeler yaşamaya başladı. </a:t>
            </a:r>
          </a:p>
          <a:p>
            <a:r>
              <a:rPr lang="tr-TR" dirty="0"/>
              <a:t>Eski başkanın destekçileri, yani parti içindeki sağ görüşe sahip üyeler hızla partiden ihraç edilmeye başlandı. </a:t>
            </a:r>
          </a:p>
          <a:p>
            <a:r>
              <a:rPr lang="tr-TR" dirty="0"/>
              <a:t>Parti hızla eski sol görüşe uygun hale getirilmeye başlandı. </a:t>
            </a:r>
          </a:p>
          <a:p>
            <a:r>
              <a:rPr lang="tr-TR" dirty="0"/>
              <a:t>Partiyi birleştirmek için uzlaşmacı bir lider olarak duran </a:t>
            </a:r>
            <a:r>
              <a:rPr lang="tr-TR" dirty="0" err="1"/>
              <a:t>Foot</a:t>
            </a:r>
            <a:r>
              <a:rPr lang="tr-TR" dirty="0"/>
              <a:t>, artık 67 yaşındaydı ve savaşan tarafları bir araya getirmek için gereken güçlü liderliği veremeyecek kadar zayıftı.</a:t>
            </a:r>
          </a:p>
          <a:p>
            <a:r>
              <a:rPr lang="tr-TR" dirty="0"/>
              <a:t>Solcular güçlendikçe, ılımlı İşçi Partisi üyeleri, sorunlu partiden ayrılıp yeni bir parti kurdular.</a:t>
            </a:r>
          </a:p>
          <a:p>
            <a:r>
              <a:rPr lang="tr-TR" dirty="0"/>
              <a:t>Böylece sol kanat tamamen bölünmüş bir şekilde 1983 </a:t>
            </a:r>
            <a:r>
              <a:rPr lang="tr-TR" dirty="0" err="1"/>
              <a:t>seçimene</a:t>
            </a:r>
            <a:r>
              <a:rPr lang="tr-TR" dirty="0"/>
              <a:t> girdi. </a:t>
            </a:r>
            <a:r>
              <a:rPr lang="tr-TR" dirty="0" err="1"/>
              <a:t>Foot</a:t>
            </a:r>
            <a:r>
              <a:rPr lang="tr-TR" dirty="0"/>
              <a:t> ve yönetimindeki İşçi Partisi, son 50 yılın en düşük oyunu aldı. </a:t>
            </a:r>
          </a:p>
          <a:p>
            <a:r>
              <a:rPr lang="tr-TR" dirty="0" err="1"/>
              <a:t>Foot</a:t>
            </a:r>
            <a:r>
              <a:rPr lang="tr-TR" dirty="0"/>
              <a:t> bu büyük yenilginin ardından, parti liderliği görevinden istifa etti.</a:t>
            </a:r>
          </a:p>
        </p:txBody>
      </p:sp>
    </p:spTree>
    <p:extLst>
      <p:ext uri="{BB962C8B-B14F-4D97-AF65-F5344CB8AC3E}">
        <p14:creationId xmlns:p14="http://schemas.microsoft.com/office/powerpoint/2010/main" val="251716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080D0191-09E6-4357-97E1-8DA411FC0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31" y="3421731"/>
            <a:ext cx="2922892" cy="343626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295DA83-2A7A-497D-9541-DFA27AE2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312221"/>
            <a:ext cx="6311613" cy="1609344"/>
          </a:xfrm>
        </p:spPr>
        <p:txBody>
          <a:bodyPr/>
          <a:lstStyle/>
          <a:p>
            <a:r>
              <a:rPr lang="tr-TR" dirty="0"/>
              <a:t>‘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8BC8D20D-2FE3-4766-A14A-48AE1E292F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04093" y="1615434"/>
            <a:ext cx="3160130" cy="2187782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A3D1ED1-AB2C-4F1E-BAD6-497680A88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1461" y="1364843"/>
            <a:ext cx="5537045" cy="5334001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/>
              <a:t>Foot</a:t>
            </a:r>
            <a:r>
              <a:rPr lang="tr-TR" dirty="0"/>
              <a:t> görünüşü, kıyafetlerini veya ilkelerini değiştirme konusundaki isteksizliği ile her zaman eleştirildi.</a:t>
            </a:r>
          </a:p>
          <a:p>
            <a:r>
              <a:rPr lang="tr-TR" dirty="0"/>
              <a:t>Ancak en büyük tepkiyi 1981’de Anma Töreni’nde aldı.</a:t>
            </a:r>
          </a:p>
          <a:p>
            <a:r>
              <a:rPr lang="tr-TR" dirty="0"/>
              <a:t>‘Eşek Ceketi’ olarak tanımlanan ve yalnızca işçilerin çalışırken giydiği korunaklı ceketle törene katıldığı iddia edildi.</a:t>
            </a:r>
          </a:p>
          <a:p>
            <a:r>
              <a:rPr lang="tr-TR" dirty="0" err="1"/>
              <a:t>Foot</a:t>
            </a:r>
            <a:r>
              <a:rPr lang="tr-TR" dirty="0"/>
              <a:t> bunu reddedip, Kraliçe </a:t>
            </a:r>
            <a:r>
              <a:rPr lang="tr-TR" dirty="0" err="1"/>
              <a:t>Anne’den</a:t>
            </a:r>
            <a:r>
              <a:rPr lang="tr-TR" dirty="0"/>
              <a:t> ceketine dair iltifat aldığı iddia etmiştir. Hatta Kraliyet bu bilgiyi doğrulamıştır. </a:t>
            </a:r>
          </a:p>
          <a:p>
            <a:r>
              <a:rPr lang="tr-TR" dirty="0"/>
              <a:t>Ancak eleştirilmekten kurtulamamış ve bu olay halkın gözünde prestij kaybetmesine neden olmuştur. Saygısızlıkla suçlanmış, protesto edilmiştir. </a:t>
            </a:r>
          </a:p>
          <a:p>
            <a:r>
              <a:rPr lang="tr-TR" dirty="0" err="1"/>
              <a:t>Foot</a:t>
            </a:r>
            <a:r>
              <a:rPr lang="tr-TR" dirty="0"/>
              <a:t> bu skandalla haberlere çıkmış, </a:t>
            </a:r>
            <a:r>
              <a:rPr lang="tr-TR" dirty="0" err="1"/>
              <a:t>Private</a:t>
            </a:r>
            <a:r>
              <a:rPr lang="tr-TR" dirty="0"/>
              <a:t> </a:t>
            </a:r>
            <a:r>
              <a:rPr lang="tr-TR" dirty="0" err="1"/>
              <a:t>Eye</a:t>
            </a:r>
            <a:r>
              <a:rPr lang="tr-TR" dirty="0"/>
              <a:t> gibi hiciv dergilerine kapak olmuş, </a:t>
            </a:r>
            <a:r>
              <a:rPr lang="en-US" dirty="0"/>
              <a:t>Jeffrey </a:t>
            </a:r>
            <a:r>
              <a:rPr lang="en-US" dirty="0" err="1"/>
              <a:t>Archer'ın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satan</a:t>
            </a:r>
            <a:r>
              <a:rPr lang="en-US" dirty="0"/>
              <a:t> </a:t>
            </a:r>
            <a:r>
              <a:rPr lang="en-US" dirty="0" err="1"/>
              <a:t>romanı</a:t>
            </a:r>
            <a:r>
              <a:rPr lang="en-US" dirty="0"/>
              <a:t> "This Was a Man"</a:t>
            </a:r>
            <a:r>
              <a:rPr lang="tr-TR" dirty="0"/>
              <a:t>  de alay konusu edilmiştir.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5F53C94-6AE5-4F8D-B610-7BC2864CA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434"/>
            <a:ext cx="3441331" cy="5242566"/>
          </a:xfrm>
          <a:prstGeom prst="rect">
            <a:avLst/>
          </a:prstGeom>
        </p:spPr>
      </p:pic>
      <p:sp>
        <p:nvSpPr>
          <p:cNvPr id="11" name="Başlık 1">
            <a:extLst>
              <a:ext uri="{FF2B5EF4-FFF2-40B4-BE49-F238E27FC236}">
                <a16:creationId xmlns:a16="http://schemas.microsoft.com/office/drawing/2014/main" id="{BB44C13A-5A47-44F7-90DC-B0F130B45B15}"/>
              </a:ext>
            </a:extLst>
          </p:cNvPr>
          <p:cNvSpPr txBox="1">
            <a:spLocks/>
          </p:cNvSpPr>
          <p:nvPr/>
        </p:nvSpPr>
        <p:spPr>
          <a:xfrm>
            <a:off x="503583" y="159156"/>
            <a:ext cx="6311613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‘Eşek ceketi’ skandalı:</a:t>
            </a:r>
          </a:p>
        </p:txBody>
      </p:sp>
    </p:spTree>
    <p:extLst>
      <p:ext uri="{BB962C8B-B14F-4D97-AF65-F5344CB8AC3E}">
        <p14:creationId xmlns:p14="http://schemas.microsoft.com/office/powerpoint/2010/main" val="426476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70560C-2B0A-44EB-AAC3-EE355249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Kitaplar: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4752713F-DEEE-4052-99C5-3F9A8616E6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0187" y="2225303"/>
            <a:ext cx="1571320" cy="2095093"/>
          </a:xfr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4BEFC3E4-AE54-4DEE-B457-01227F09D5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84223" y="2244287"/>
            <a:ext cx="1282512" cy="2051198"/>
          </a:xfr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BFE1290-FC5C-44EE-B510-E258661B1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20" y="2248494"/>
            <a:ext cx="1389633" cy="200570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19C2532-1CE8-4C98-9F5D-A4269E560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685" y="2234845"/>
            <a:ext cx="1358811" cy="2051198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0C8CCA7E-AB7E-4008-9E99-27A1AFB42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310" y="2244287"/>
            <a:ext cx="1340722" cy="2123874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FE207889-0F22-45E1-89ED-A837681D1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507" y="4254198"/>
            <a:ext cx="1734996" cy="2205504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0FE786A-4F21-4251-8DBF-F90852228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5729" y="4295225"/>
            <a:ext cx="1389634" cy="2082365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B429597D-E99D-4074-875B-3EB704DC0B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7018" y="4342699"/>
            <a:ext cx="1299717" cy="2017160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1B16094-CB0C-499B-BB01-523863D01B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9478" y="2249531"/>
            <a:ext cx="1405832" cy="2008331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0C93B474-DCE3-46EA-B056-B3121DB2D1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9699" y="4286452"/>
            <a:ext cx="1369148" cy="2073407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5A841F1E-F30B-4671-9A72-EED3DB24A8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5108" y="4254197"/>
            <a:ext cx="1405832" cy="2111845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3FA62224-33BD-4378-9C72-AF5D2F97CF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0939" y="4254196"/>
            <a:ext cx="1378373" cy="2118453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EEEC69F4-5F99-4E0C-974C-283FC0669F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1404" y="4324040"/>
            <a:ext cx="1571320" cy="2091064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4434AC7C-61A3-425C-B4F6-37F803899C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02366" y="0"/>
            <a:ext cx="1389634" cy="2129277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80C0D083-124D-4D97-A1A4-ED7BFD5901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08675" y="2122791"/>
            <a:ext cx="1683325" cy="2658163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959F0A19-22DC-4D0F-98EC-5D10152828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55937" y="2250983"/>
            <a:ext cx="1408668" cy="201892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826FE58-6383-4075-944A-5F68CB4AE26E}"/>
              </a:ext>
            </a:extLst>
          </p:cNvPr>
          <p:cNvSpPr txBox="1"/>
          <p:nvPr/>
        </p:nvSpPr>
        <p:spPr>
          <a:xfrm>
            <a:off x="4107765" y="717453"/>
            <a:ext cx="6400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1983 seçimlerindeki büyük yenilgiden sonra istifa eden </a:t>
            </a:r>
            <a:r>
              <a:rPr lang="tr-TR" b="1" dirty="0" err="1"/>
              <a:t>Foot</a:t>
            </a:r>
            <a:r>
              <a:rPr lang="tr-TR" b="1" dirty="0"/>
              <a:t>, hayatını insanlara özellikle de solculara fikir vermeye adamıştır. 16 kitap kaleme almıştır.</a:t>
            </a:r>
          </a:p>
        </p:txBody>
      </p:sp>
    </p:spTree>
    <p:extLst>
      <p:ext uri="{BB962C8B-B14F-4D97-AF65-F5344CB8AC3E}">
        <p14:creationId xmlns:p14="http://schemas.microsoft.com/office/powerpoint/2010/main" val="296776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05A240-C7AD-41E4-9BBD-C0995215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96" y="56271"/>
            <a:ext cx="3783506" cy="1609344"/>
          </a:xfrm>
        </p:spPr>
        <p:txBody>
          <a:bodyPr/>
          <a:lstStyle/>
          <a:p>
            <a:pPr algn="ctr"/>
            <a:r>
              <a:rPr lang="tr-TR" dirty="0"/>
              <a:t>veda: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36610D56-CEC7-49EA-8EA2-DFF8F5C10F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896" y="1289304"/>
            <a:ext cx="4160558" cy="5185869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92E25C5-3D81-4EBE-88A8-3CAA384FA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185720"/>
            <a:ext cx="5466705" cy="6031006"/>
          </a:xfrm>
        </p:spPr>
        <p:txBody>
          <a:bodyPr/>
          <a:lstStyle/>
          <a:p>
            <a:r>
              <a:rPr lang="tr-TR" dirty="0" err="1"/>
              <a:t>Foot</a:t>
            </a:r>
            <a:r>
              <a:rPr lang="tr-TR" dirty="0"/>
              <a:t>, 1992 seçimlerine kadar Avam Kamarası'nda kaldı, 42 yıl sonra Parlamento Üyesi olarak emekli oldu ve iki erkek kardeşinin oturduğu </a:t>
            </a:r>
            <a:r>
              <a:rPr lang="tr-TR" dirty="0" err="1"/>
              <a:t>Lordlar</a:t>
            </a:r>
            <a:r>
              <a:rPr lang="tr-TR" dirty="0"/>
              <a:t> Kamarası'na gitmeyi reddetti.</a:t>
            </a:r>
          </a:p>
          <a:p>
            <a:r>
              <a:rPr lang="tr-TR" dirty="0"/>
              <a:t>Emekliliğinde, siyaset vizyonunun </a:t>
            </a:r>
            <a:r>
              <a:rPr lang="tr-TR" dirty="0" err="1"/>
              <a:t>Tony</a:t>
            </a:r>
            <a:r>
              <a:rPr lang="tr-TR" dirty="0"/>
              <a:t> </a:t>
            </a:r>
            <a:r>
              <a:rPr lang="tr-TR" dirty="0" err="1"/>
              <a:t>Blair'in</a:t>
            </a:r>
            <a:r>
              <a:rPr lang="tr-TR" dirty="0"/>
              <a:t> Yeni İşçi Partisi tarafından aşıldığını gördü. Yeni partiye bağlılığını korumasına karşı, parti lideri tarafından kabul görmedi.</a:t>
            </a:r>
          </a:p>
          <a:p>
            <a:r>
              <a:rPr lang="tr-TR" dirty="0"/>
              <a:t>Siyasi başarı eksikliğine rağmen, Michael </a:t>
            </a:r>
            <a:r>
              <a:rPr lang="tr-TR" dirty="0" err="1"/>
              <a:t>Foot</a:t>
            </a:r>
            <a:r>
              <a:rPr lang="tr-TR" dirty="0"/>
              <a:t>, meslektaşlarının ve halkın sevgisini kazandı.</a:t>
            </a:r>
          </a:p>
          <a:p>
            <a:r>
              <a:rPr lang="tr-TR" dirty="0"/>
              <a:t>Özel hayatında nazik, sevecen, hatta çekingendi.</a:t>
            </a:r>
          </a:p>
          <a:p>
            <a:r>
              <a:rPr lang="tr-TR" dirty="0"/>
              <a:t>3 Mart 2010’da hayata veda etti.</a:t>
            </a:r>
          </a:p>
        </p:txBody>
      </p:sp>
    </p:spTree>
    <p:extLst>
      <p:ext uri="{BB962C8B-B14F-4D97-AF65-F5344CB8AC3E}">
        <p14:creationId xmlns:p14="http://schemas.microsoft.com/office/powerpoint/2010/main" val="110141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0EC3B2-A229-4269-90B0-BDCA1D74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8905"/>
            <a:ext cx="10058400" cy="1609344"/>
          </a:xfrm>
        </p:spPr>
        <p:txBody>
          <a:bodyPr/>
          <a:lstStyle/>
          <a:p>
            <a:r>
              <a:rPr lang="tr-TR" dirty="0"/>
              <a:t>DAHA FAZLASI İÇİN: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78C4C4-D299-41A1-984F-5C76638D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170" y="1487200"/>
            <a:ext cx="11446830" cy="5370800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>
                <a:effectLst/>
                <a:latin typeface="Roboto" panose="020B0604020202020204" pitchFamily="2" charset="0"/>
              </a:rPr>
              <a:t>Michael Foot interview | 1983 General Election | </a:t>
            </a:r>
            <a:r>
              <a:rPr lang="en-US" b="0" i="0" dirty="0" err="1">
                <a:effectLst/>
                <a:latin typeface="Roboto" panose="020B0604020202020204" pitchFamily="2" charset="0"/>
              </a:rPr>
              <a:t>Labour</a:t>
            </a:r>
            <a:r>
              <a:rPr lang="en-US" b="0" i="0" dirty="0">
                <a:effectLst/>
                <a:latin typeface="Roboto" panose="020B0604020202020204" pitchFamily="2" charset="0"/>
              </a:rPr>
              <a:t> Party | TV Eye 1983</a:t>
            </a:r>
            <a:r>
              <a:rPr lang="tr-TR" b="0" i="0" dirty="0">
                <a:effectLst/>
                <a:latin typeface="Roboto" panose="020B0604020202020204" pitchFamily="2" charset="0"/>
              </a:rPr>
              <a:t>: </a:t>
            </a:r>
            <a:r>
              <a:rPr lang="tr-TR" b="0" i="0" dirty="0">
                <a:effectLst/>
                <a:latin typeface="Roboto" panose="020B0604020202020204" pitchFamily="2" charset="0"/>
                <a:hlinkClick r:id="rId2"/>
              </a:rPr>
              <a:t>https://www.youtube.com/watch?v=RnjyAcHUkS4</a:t>
            </a:r>
            <a:endParaRPr lang="tr-TR" b="0" i="0" dirty="0">
              <a:effectLst/>
              <a:latin typeface="Roboto" panose="020B0604020202020204" pitchFamily="2" charset="0"/>
            </a:endParaRPr>
          </a:p>
          <a:p>
            <a:r>
              <a:rPr lang="en-US" b="0" i="0" dirty="0">
                <a:effectLst/>
                <a:latin typeface="Roboto" panose="02000000000000000000" pitchFamily="2" charset="0"/>
              </a:rPr>
              <a:t>Tributes paid to former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Labour</a:t>
            </a:r>
            <a:r>
              <a:rPr lang="en-US" b="0" i="0" dirty="0">
                <a:effectLst/>
                <a:latin typeface="Roboto" panose="02000000000000000000" pitchFamily="2" charset="0"/>
              </a:rPr>
              <a:t> leader Michael Foot who has died</a:t>
            </a:r>
            <a:r>
              <a:rPr lang="tr-TR" dirty="0">
                <a:latin typeface="Roboto" panose="020B0604020202020204" pitchFamily="2" charset="0"/>
              </a:rPr>
              <a:t>: </a:t>
            </a:r>
            <a:r>
              <a:rPr lang="tr-TR" dirty="0">
                <a:latin typeface="Roboto" panose="020B0604020202020204" pitchFamily="2" charset="0"/>
                <a:hlinkClick r:id="rId3"/>
              </a:rPr>
              <a:t>https://www.youtube.com/watch?v=SFNvTOaPq44</a:t>
            </a:r>
            <a:endParaRPr lang="tr-TR" dirty="0">
              <a:latin typeface="Roboto" panose="020B0604020202020204" pitchFamily="2" charset="0"/>
            </a:endParaRPr>
          </a:p>
          <a:p>
            <a:r>
              <a:rPr lang="en-US" b="0" i="0" dirty="0">
                <a:effectLst/>
                <a:latin typeface="Roboto" panose="02000000000000000000" pitchFamily="2" charset="0"/>
              </a:rPr>
              <a:t>Michael Foot: A 'genuine British radical’</a:t>
            </a:r>
            <a:r>
              <a:rPr lang="tr-TR" dirty="0">
                <a:latin typeface="Roboto" panose="02000000000000000000" pitchFamily="2" charset="0"/>
              </a:rPr>
              <a:t>: </a:t>
            </a:r>
            <a:r>
              <a:rPr lang="tr-TR" dirty="0">
                <a:latin typeface="Roboto" panose="02000000000000000000" pitchFamily="2" charset="0"/>
                <a:hlinkClick r:id="rId4"/>
              </a:rPr>
              <a:t>https://www.youtube.com/watch?v=wVnnlgT5XZk</a:t>
            </a:r>
            <a:endParaRPr lang="tr-TR" dirty="0">
              <a:latin typeface="Roboto" panose="02000000000000000000" pitchFamily="2" charset="0"/>
            </a:endParaRPr>
          </a:p>
          <a:p>
            <a:r>
              <a:rPr lang="en-US" b="0" i="0" dirty="0">
                <a:effectLst/>
                <a:latin typeface="Roboto" panose="02000000000000000000" pitchFamily="2" charset="0"/>
              </a:rPr>
              <a:t>Michael Foot: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Labours</a:t>
            </a:r>
            <a:r>
              <a:rPr lang="en-US" b="0" i="0" dirty="0">
                <a:effectLst/>
                <a:latin typeface="Roboto" panose="02000000000000000000" pitchFamily="2" charset="0"/>
              </a:rPr>
              <a:t> Old Romantic (Part One)</a:t>
            </a:r>
            <a:r>
              <a:rPr lang="tr-TR" b="0" i="0" dirty="0">
                <a:effectLst/>
                <a:latin typeface="Roboto" panose="02000000000000000000" pitchFamily="2" charset="0"/>
              </a:rPr>
              <a:t>: </a:t>
            </a:r>
            <a:r>
              <a:rPr lang="tr-TR" b="0" i="0" dirty="0">
                <a:effectLst/>
                <a:latin typeface="Roboto" panose="02000000000000000000" pitchFamily="2" charset="0"/>
                <a:hlinkClick r:id="rId5"/>
              </a:rPr>
              <a:t>https://www.youtube.com/watch?v=Wd8LZ-E42AQ</a:t>
            </a:r>
            <a:endParaRPr lang="tr-TR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tr-TR" b="0" i="0" dirty="0">
                <a:effectLst/>
                <a:latin typeface="Roboto" panose="02000000000000000000" pitchFamily="2" charset="0"/>
              </a:rPr>
              <a:t>   </a:t>
            </a:r>
            <a:r>
              <a:rPr lang="en-US" b="0" i="0" dirty="0">
                <a:effectLst/>
                <a:latin typeface="Roboto" panose="02000000000000000000" pitchFamily="2" charset="0"/>
              </a:rPr>
              <a:t>Michael Foot: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Labours</a:t>
            </a:r>
            <a:r>
              <a:rPr lang="en-US" b="0" i="0" dirty="0">
                <a:effectLst/>
                <a:latin typeface="Roboto" panose="02000000000000000000" pitchFamily="2" charset="0"/>
              </a:rPr>
              <a:t> Old Romantic (Part Two)</a:t>
            </a:r>
            <a:r>
              <a:rPr lang="tr-TR" b="0" i="0" dirty="0">
                <a:effectLst/>
                <a:latin typeface="Roboto" panose="02000000000000000000" pitchFamily="2" charset="0"/>
              </a:rPr>
              <a:t>: </a:t>
            </a:r>
          </a:p>
          <a:p>
            <a:pPr marL="0" indent="0">
              <a:buNone/>
            </a:pPr>
            <a:r>
              <a:rPr lang="tr-TR" b="0" i="0" dirty="0">
                <a:effectLst/>
                <a:latin typeface="Roboto" panose="02000000000000000000" pitchFamily="2" charset="0"/>
              </a:rPr>
              <a:t>   </a:t>
            </a:r>
            <a:r>
              <a:rPr lang="tr-TR" b="0" i="0" dirty="0">
                <a:effectLst/>
                <a:latin typeface="Roboto" panose="02000000000000000000" pitchFamily="2" charset="0"/>
                <a:hlinkClick r:id="rId6"/>
              </a:rPr>
              <a:t>https://www.youtube.com/watch?v=u_bpqxalGoM</a:t>
            </a:r>
            <a:endParaRPr lang="tr-TR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tr-TR" b="0" i="0" dirty="0">
                <a:effectLst/>
                <a:latin typeface="Roboto" panose="02000000000000000000" pitchFamily="2" charset="0"/>
              </a:rPr>
              <a:t>   </a:t>
            </a:r>
            <a:r>
              <a:rPr lang="en-US" b="0" i="0" dirty="0">
                <a:effectLst/>
                <a:latin typeface="Roboto" panose="02000000000000000000" pitchFamily="2" charset="0"/>
              </a:rPr>
              <a:t>Michael Foot: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Labours</a:t>
            </a:r>
            <a:r>
              <a:rPr lang="en-US" b="0" i="0" dirty="0">
                <a:effectLst/>
                <a:latin typeface="Roboto" panose="02000000000000000000" pitchFamily="2" charset="0"/>
              </a:rPr>
              <a:t> Old Romantic (Part Three)</a:t>
            </a:r>
            <a:r>
              <a:rPr lang="tr-TR" b="0" i="0" dirty="0">
                <a:effectLst/>
                <a:latin typeface="Roboto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tr-TR" b="0" i="0" dirty="0">
                <a:effectLst/>
                <a:latin typeface="Roboto" panose="02000000000000000000" pitchFamily="2" charset="0"/>
              </a:rPr>
              <a:t>   </a:t>
            </a:r>
            <a:r>
              <a:rPr lang="tr-TR" dirty="0">
                <a:latin typeface="Roboto" panose="02000000000000000000" pitchFamily="2" charset="0"/>
                <a:hlinkClick r:id="rId7"/>
              </a:rPr>
              <a:t>https://www.youtube.com/watch?v=mDoO2pIJ-_Q&amp;t=5s</a:t>
            </a:r>
            <a:endParaRPr lang="tr-TR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tr-TR" b="0" i="0" dirty="0">
                <a:effectLst/>
                <a:latin typeface="Roboto" panose="02000000000000000000" pitchFamily="2" charset="0"/>
              </a:rPr>
              <a:t>   </a:t>
            </a:r>
            <a:r>
              <a:rPr lang="en-US" b="0" i="0" dirty="0">
                <a:effectLst/>
                <a:latin typeface="Roboto" panose="02000000000000000000" pitchFamily="2" charset="0"/>
              </a:rPr>
              <a:t>Michael Foot: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Labours</a:t>
            </a:r>
            <a:r>
              <a:rPr lang="en-US" b="0" i="0" dirty="0">
                <a:effectLst/>
                <a:latin typeface="Roboto" panose="02000000000000000000" pitchFamily="2" charset="0"/>
              </a:rPr>
              <a:t> Old Romantic (Part Four)</a:t>
            </a:r>
            <a:r>
              <a:rPr lang="tr-TR" b="0" i="0" dirty="0">
                <a:effectLst/>
                <a:latin typeface="Roboto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tr-TR" dirty="0">
                <a:latin typeface="Roboto" panose="02000000000000000000" pitchFamily="2" charset="0"/>
              </a:rPr>
              <a:t>   </a:t>
            </a:r>
            <a:r>
              <a:rPr lang="tr-TR" dirty="0">
                <a:latin typeface="Roboto" panose="02000000000000000000" pitchFamily="2" charset="0"/>
                <a:hlinkClick r:id="rId8"/>
              </a:rPr>
              <a:t>https://www.youtube.com/watch?v=H2zEouZveZg</a:t>
            </a:r>
            <a:endParaRPr lang="tr-TR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tr-TR" dirty="0">
                <a:latin typeface="Roboto" panose="02000000000000000000" pitchFamily="2" charset="0"/>
              </a:rPr>
              <a:t>   </a:t>
            </a:r>
            <a:r>
              <a:rPr lang="en-US" dirty="0">
                <a:latin typeface="Roboto" panose="02000000000000000000" pitchFamily="2" charset="0"/>
              </a:rPr>
              <a:t>Michael Foot: </a:t>
            </a:r>
            <a:r>
              <a:rPr lang="en-US" dirty="0" err="1">
                <a:latin typeface="Roboto" panose="02000000000000000000" pitchFamily="2" charset="0"/>
              </a:rPr>
              <a:t>Labours</a:t>
            </a:r>
            <a:r>
              <a:rPr lang="en-US" dirty="0">
                <a:latin typeface="Roboto" panose="02000000000000000000" pitchFamily="2" charset="0"/>
              </a:rPr>
              <a:t> Old Romantic (Part F</a:t>
            </a:r>
            <a:r>
              <a:rPr lang="tr-TR" dirty="0">
                <a:latin typeface="Roboto" panose="02000000000000000000" pitchFamily="2" charset="0"/>
              </a:rPr>
              <a:t>ive</a:t>
            </a:r>
            <a:r>
              <a:rPr lang="en-US" dirty="0">
                <a:latin typeface="Roboto" panose="02000000000000000000" pitchFamily="2" charset="0"/>
              </a:rPr>
              <a:t>):</a:t>
            </a:r>
            <a:endParaRPr lang="tr-TR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tr-TR" dirty="0">
                <a:latin typeface="Roboto" panose="02000000000000000000" pitchFamily="2" charset="0"/>
              </a:rPr>
              <a:t>   </a:t>
            </a:r>
            <a:r>
              <a:rPr lang="tr-TR" dirty="0">
                <a:latin typeface="Roboto" panose="02000000000000000000" pitchFamily="2" charset="0"/>
                <a:hlinkClick r:id="rId9"/>
              </a:rPr>
              <a:t>https://www.youtube.com/watch?v=s7YOGp03T0g&amp;ab_channel=FRiB6890</a:t>
            </a:r>
            <a:r>
              <a:rPr lang="tr-TR" dirty="0">
                <a:latin typeface="Roboto" panose="02000000000000000000" pitchFamily="2" charset="0"/>
              </a:rPr>
              <a:t> </a:t>
            </a:r>
          </a:p>
          <a:p>
            <a:r>
              <a:rPr lang="en-US" b="0" i="0" dirty="0">
                <a:effectLst/>
                <a:latin typeface="Roboto" panose="02000000000000000000" pitchFamily="2" charset="0"/>
              </a:rPr>
              <a:t>Michael Foot delivering a brilliant speech</a:t>
            </a:r>
            <a:r>
              <a:rPr lang="tr-TR" b="0" i="0" dirty="0">
                <a:effectLst/>
                <a:latin typeface="Roboto" panose="02000000000000000000" pitchFamily="2" charset="0"/>
              </a:rPr>
              <a:t>: </a:t>
            </a:r>
            <a:r>
              <a:rPr lang="tr-TR" b="0" i="0" dirty="0">
                <a:effectLst/>
                <a:latin typeface="Roboto" panose="02000000000000000000" pitchFamily="2" charset="0"/>
                <a:hlinkClick r:id="rId10"/>
              </a:rPr>
              <a:t>https://www.youtube.com/watch?v=WCXcF8L0KTA</a:t>
            </a:r>
            <a:endParaRPr lang="tr-TR" b="0" i="0" dirty="0"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effectLst/>
                <a:latin typeface="Roboto" panose="02000000000000000000" pitchFamily="2" charset="0"/>
              </a:rPr>
              <a:t>Neil Kinnock pays tribute to Michael Foot at the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Labour</a:t>
            </a:r>
            <a:r>
              <a:rPr lang="en-US" b="0" i="0" dirty="0">
                <a:effectLst/>
                <a:latin typeface="Roboto" panose="02000000000000000000" pitchFamily="2" charset="0"/>
              </a:rPr>
              <a:t> Party Conference 2010</a:t>
            </a:r>
            <a:r>
              <a:rPr lang="tr-TR" b="0" i="0" dirty="0">
                <a:effectLst/>
                <a:latin typeface="Roboto" panose="02000000000000000000" pitchFamily="2" charset="0"/>
              </a:rPr>
              <a:t>: </a:t>
            </a:r>
            <a:r>
              <a:rPr lang="tr-TR" b="0" i="0" dirty="0">
                <a:effectLst/>
                <a:latin typeface="Roboto" panose="02000000000000000000" pitchFamily="2" charset="0"/>
                <a:hlinkClick r:id="rId11"/>
              </a:rPr>
              <a:t>https://www.youtube.com/watch?v=3mNNRBUFv9Y</a:t>
            </a:r>
            <a:endParaRPr lang="tr-TR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tr-TR" dirty="0"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1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999DAB-F5A8-44A8-BD99-31F8C9E2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55076F-6F04-4ADD-AC1A-BD82D4B6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62539"/>
            <a:ext cx="10058400" cy="4409661"/>
          </a:xfrm>
        </p:spPr>
        <p:txBody>
          <a:bodyPr>
            <a:normAutofit/>
          </a:bodyPr>
          <a:lstStyle/>
          <a:p>
            <a:r>
              <a:rPr lang="tr-TR" dirty="0">
                <a:hlinkClick r:id="rId2"/>
              </a:rPr>
              <a:t>https://www.independent.co.uk/news/obituaries/michael-foot-writer-and-politician-who-rose-to-become-leader-of-the-labour-party-1915727.html</a:t>
            </a:r>
            <a:endParaRPr lang="tr-TR" dirty="0"/>
          </a:p>
          <a:p>
            <a:r>
              <a:rPr lang="tr-TR" dirty="0">
                <a:hlinkClick r:id="rId3"/>
              </a:rPr>
              <a:t>https://stringfixer.com/tr/Michael_Foot</a:t>
            </a:r>
            <a:endParaRPr lang="tr-TR" dirty="0"/>
          </a:p>
          <a:p>
            <a:r>
              <a:rPr lang="tr-TR" dirty="0">
                <a:hlinkClick r:id="rId4"/>
              </a:rPr>
              <a:t>https://www.theguardian.com/politics/2016/jul/04/michael-foot-memorial-vandalised-with-swastikas</a:t>
            </a:r>
            <a:endParaRPr lang="tr-TR" dirty="0"/>
          </a:p>
          <a:p>
            <a:r>
              <a:rPr lang="tr-TR" dirty="0">
                <a:hlinkClick r:id="rId5"/>
              </a:rPr>
              <a:t>https://www.britannica.com/biography/Michael-Foot</a:t>
            </a:r>
            <a:endParaRPr lang="tr-TR" dirty="0"/>
          </a:p>
          <a:p>
            <a:r>
              <a:rPr lang="tr-TR" dirty="0">
                <a:hlinkClick r:id="rId6"/>
              </a:rPr>
              <a:t>https://en.wikipedia.org/wiki/Michael_Foot</a:t>
            </a:r>
            <a:endParaRPr lang="tr-TR" dirty="0"/>
          </a:p>
          <a:p>
            <a:r>
              <a:rPr lang="tr-TR" dirty="0">
                <a:hlinkClick r:id="rId7"/>
              </a:rPr>
              <a:t>http://news.bbc.co.uk/2/hi/uk_news/politics/932797.stm</a:t>
            </a:r>
            <a:endParaRPr lang="tr-TR" dirty="0"/>
          </a:p>
          <a:p>
            <a:r>
              <a:rPr lang="tr-TR" dirty="0">
                <a:hlinkClick r:id="rId8"/>
              </a:rPr>
              <a:t>https://www.hurriyet.com.tr/egitim/sosyalizm-nedir-sosyalist-ne-demek-sosyalizm-nasil-ortaya-cikmistir-sosyalizm-ve-tarihi-hakkinda-bilgi-41660534</a:t>
            </a:r>
            <a:endParaRPr lang="tr-TR" dirty="0"/>
          </a:p>
          <a:p>
            <a:r>
              <a:rPr lang="tr-TR" dirty="0">
                <a:hlinkClick r:id="rId9"/>
              </a:rPr>
              <a:t>https://www.sosyalbilimler.org/bir-liberal-olmak-ne-anlama-gelir/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933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C1B1CE-1AEE-41BE-AC5B-1C9B65B8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85" y="336453"/>
            <a:ext cx="4191000" cy="1609344"/>
          </a:xfrm>
        </p:spPr>
        <p:txBody>
          <a:bodyPr/>
          <a:lstStyle/>
          <a:p>
            <a:pPr algn="ctr"/>
            <a:r>
              <a:rPr lang="tr-TR" dirty="0"/>
              <a:t>AİLE: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951C488-FEF1-428E-8F86-ACCA633CB7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233" y="1622976"/>
            <a:ext cx="2139751" cy="2324548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5D92C3-B047-4B3F-BBFE-2A1972832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8451" y="659618"/>
            <a:ext cx="5858256" cy="5917096"/>
          </a:xfrm>
        </p:spPr>
        <p:txBody>
          <a:bodyPr>
            <a:normAutofit lnSpcReduction="10000"/>
          </a:bodyPr>
          <a:lstStyle/>
          <a:p>
            <a:r>
              <a:rPr lang="tr-TR" b="1" i="0" dirty="0">
                <a:solidFill>
                  <a:srgbClr val="212529"/>
                </a:solidFill>
                <a:effectLst/>
                <a:latin typeface="-apple-system"/>
              </a:rPr>
              <a:t>Michael </a:t>
            </a:r>
            <a:r>
              <a:rPr lang="tr-TR" b="1" i="0" dirty="0" err="1">
                <a:solidFill>
                  <a:srgbClr val="212529"/>
                </a:solidFill>
                <a:effectLst/>
                <a:latin typeface="-apple-system"/>
              </a:rPr>
              <a:t>Mackintosh</a:t>
            </a:r>
            <a:r>
              <a:rPr lang="tr-TR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tr-TR" b="1" i="0" dirty="0" err="1">
                <a:solidFill>
                  <a:srgbClr val="212529"/>
                </a:solidFill>
                <a:effectLst/>
                <a:latin typeface="-apple-system"/>
              </a:rPr>
              <a:t>Foot</a:t>
            </a:r>
            <a:r>
              <a:rPr lang="tr-TR" b="1" i="0" dirty="0">
                <a:solidFill>
                  <a:srgbClr val="212529"/>
                </a:solidFill>
                <a:effectLst/>
                <a:latin typeface="-apple-system"/>
              </a:rPr>
              <a:t> 23 Temmu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z 1913’te </a:t>
            </a:r>
            <a:r>
              <a:rPr lang="tr-TR" b="1" dirty="0" err="1">
                <a:solidFill>
                  <a:srgbClr val="212529"/>
                </a:solidFill>
                <a:latin typeface="-apple-system"/>
              </a:rPr>
              <a:t>Plymouth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, Devon’da hayata gözlerini açtı.</a:t>
            </a:r>
          </a:p>
          <a:p>
            <a:r>
              <a:rPr lang="tr-TR" b="1" dirty="0">
                <a:solidFill>
                  <a:srgbClr val="212529"/>
                </a:solidFill>
                <a:latin typeface="-apple-system"/>
              </a:rPr>
              <a:t>İşçi Partisi liderliğini de yapmış bir politikacıdır. </a:t>
            </a:r>
          </a:p>
          <a:p>
            <a:r>
              <a:rPr lang="tr-TR" b="1" dirty="0" err="1">
                <a:solidFill>
                  <a:srgbClr val="212529"/>
                </a:solidFill>
                <a:latin typeface="-apple-system"/>
              </a:rPr>
              <a:t>Foot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 tam bir Liberal ailede hayata başlamıştı. Babası Isaac </a:t>
            </a:r>
            <a:r>
              <a:rPr lang="tr-TR" b="1" dirty="0" err="1">
                <a:solidFill>
                  <a:srgbClr val="212529"/>
                </a:solidFill>
                <a:latin typeface="-apple-system"/>
              </a:rPr>
              <a:t>Foot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, başarılı bir avukattı. İki kere </a:t>
            </a:r>
            <a:r>
              <a:rPr lang="it-IT" b="1" dirty="0">
                <a:solidFill>
                  <a:srgbClr val="212529"/>
                </a:solidFill>
                <a:latin typeface="-apple-system"/>
              </a:rPr>
              <a:t>Liberal Parti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 Milletvekili seçilmiş ve </a:t>
            </a:r>
            <a:r>
              <a:rPr lang="tr-TR" b="1" dirty="0" err="1">
                <a:solidFill>
                  <a:srgbClr val="212529"/>
                </a:solidFill>
                <a:latin typeface="-apple-system"/>
              </a:rPr>
              <a:t>Plymouth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 Belediye Başkanı olarak görev yapmıştır. </a:t>
            </a:r>
          </a:p>
          <a:p>
            <a:r>
              <a:rPr lang="tr-TR" b="1" dirty="0">
                <a:solidFill>
                  <a:srgbClr val="212529"/>
                </a:solidFill>
                <a:latin typeface="-apple-system"/>
              </a:rPr>
              <a:t>Annesi İskoçyalı Eva </a:t>
            </a:r>
            <a:r>
              <a:rPr lang="tr-TR" b="1" dirty="0" err="1">
                <a:solidFill>
                  <a:srgbClr val="212529"/>
                </a:solidFill>
                <a:latin typeface="-apple-system"/>
              </a:rPr>
              <a:t>Mackintosh’dur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.</a:t>
            </a:r>
          </a:p>
          <a:p>
            <a:r>
              <a:rPr lang="tr-TR" b="1" dirty="0" err="1">
                <a:solidFill>
                  <a:srgbClr val="212529"/>
                </a:solidFill>
                <a:latin typeface="-apple-system"/>
              </a:rPr>
              <a:t>Foot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, ailenin yedi çocuğundan 5. </a:t>
            </a:r>
            <a:r>
              <a:rPr lang="tr-TR" b="1" dirty="0" err="1">
                <a:solidFill>
                  <a:srgbClr val="212529"/>
                </a:solidFill>
                <a:latin typeface="-apple-system"/>
              </a:rPr>
              <a:t>sidir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. Ancak ailenin diğer üyeleri de siyasetle iç içeydi.</a:t>
            </a:r>
          </a:p>
          <a:p>
            <a:r>
              <a:rPr lang="tr-TR" b="1" dirty="0">
                <a:solidFill>
                  <a:srgbClr val="212529"/>
                </a:solidFill>
                <a:latin typeface="-apple-system"/>
              </a:rPr>
              <a:t>John </a:t>
            </a:r>
            <a:r>
              <a:rPr lang="tr-TR" b="1" dirty="0" err="1">
                <a:solidFill>
                  <a:srgbClr val="212529"/>
                </a:solidFill>
                <a:latin typeface="-apple-system"/>
              </a:rPr>
              <a:t>Foot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: Liberal politikacı</a:t>
            </a:r>
          </a:p>
          <a:p>
            <a:r>
              <a:rPr lang="tr-TR" b="1" dirty="0">
                <a:solidFill>
                  <a:srgbClr val="212529"/>
                </a:solidFill>
                <a:latin typeface="-apple-system"/>
              </a:rPr>
              <a:t>Dingle </a:t>
            </a:r>
            <a:r>
              <a:rPr lang="tr-TR" b="1" dirty="0" err="1">
                <a:solidFill>
                  <a:srgbClr val="212529"/>
                </a:solidFill>
                <a:latin typeface="-apple-system"/>
              </a:rPr>
              <a:t>Foot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: Başsavcı – Önce Liberal Parti sonra İşçi Partisi Milletvekili </a:t>
            </a:r>
          </a:p>
          <a:p>
            <a:r>
              <a:rPr lang="tr-TR" b="1" dirty="0" err="1">
                <a:solidFill>
                  <a:srgbClr val="212529"/>
                </a:solidFill>
                <a:latin typeface="-apple-system"/>
              </a:rPr>
              <a:t>Hugh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: Kıbrıs Valisi - Birleşik </a:t>
            </a:r>
            <a:r>
              <a:rPr lang="tr-TR" b="1" dirty="0" err="1">
                <a:solidFill>
                  <a:srgbClr val="212529"/>
                </a:solidFill>
                <a:latin typeface="-apple-system"/>
              </a:rPr>
              <a:t>Krallık’ın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 Birleşmiş Milletler büyükelçisi</a:t>
            </a:r>
          </a:p>
          <a:p>
            <a:r>
              <a:rPr lang="tr-TR" b="1" dirty="0">
                <a:solidFill>
                  <a:srgbClr val="212529"/>
                </a:solidFill>
                <a:latin typeface="-apple-system"/>
              </a:rPr>
              <a:t>Kendisi gibi sol sosyalist olan gazeteci </a:t>
            </a:r>
            <a:r>
              <a:rPr lang="tr-TR" b="1" dirty="0" err="1">
                <a:solidFill>
                  <a:srgbClr val="212529"/>
                </a:solidFill>
                <a:latin typeface="-apple-system"/>
              </a:rPr>
              <a:t>Jill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tr-TR" b="1" dirty="0" err="1">
                <a:solidFill>
                  <a:srgbClr val="212529"/>
                </a:solidFill>
                <a:latin typeface="-apple-system"/>
              </a:rPr>
              <a:t>Craigie</a:t>
            </a:r>
            <a:r>
              <a:rPr lang="tr-TR" b="1" dirty="0">
                <a:solidFill>
                  <a:srgbClr val="212529"/>
                </a:solidFill>
                <a:latin typeface="-apple-system"/>
              </a:rPr>
              <a:t> ile Avrupa’daki faşizme karşı protesto yürüyüşünde tanışarak evlendiler.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580086E-7975-4366-870F-20C94AE1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3" y="3947524"/>
            <a:ext cx="1877613" cy="262279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9767BF2-E354-44BE-B3AE-84D8D3F93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984" y="1622976"/>
            <a:ext cx="1839569" cy="2324548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2139F673-384F-4C2A-968E-E243B4048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798" y="1622976"/>
            <a:ext cx="1881164" cy="23429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A82ACDA-CC8A-41A9-B60A-8582425C5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846" y="3886181"/>
            <a:ext cx="3942116" cy="26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586356-24FB-4AF3-9D61-05F4CB7D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4529094" cy="1609344"/>
          </a:xfrm>
        </p:spPr>
        <p:txBody>
          <a:bodyPr/>
          <a:lstStyle/>
          <a:p>
            <a:r>
              <a:rPr lang="tr-TR" dirty="0"/>
              <a:t>Eğitim: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83C5FC7A-BDBB-4602-846B-E54B2F1B51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8583" y="1884002"/>
            <a:ext cx="3990006" cy="4699341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7B45F79-C582-4BD5-A210-2ED25F0B4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8537" y="713935"/>
            <a:ext cx="4754880" cy="5687568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Plymouth</a:t>
            </a:r>
            <a:r>
              <a:rPr lang="tr-TR" dirty="0"/>
              <a:t> Koleji Hazırlık Okulu, </a:t>
            </a:r>
            <a:r>
              <a:rPr lang="tr-TR" dirty="0" err="1"/>
              <a:t>Swanage'deki</a:t>
            </a:r>
            <a:r>
              <a:rPr lang="tr-TR" dirty="0"/>
              <a:t> </a:t>
            </a:r>
            <a:r>
              <a:rPr lang="tr-TR" dirty="0" err="1"/>
              <a:t>Forres</a:t>
            </a:r>
            <a:r>
              <a:rPr lang="tr-TR" dirty="0"/>
              <a:t> Okulu ve </a:t>
            </a:r>
            <a:r>
              <a:rPr lang="tr-TR" dirty="0" err="1"/>
              <a:t>Reading'deki</a:t>
            </a:r>
            <a:r>
              <a:rPr lang="tr-TR" dirty="0"/>
              <a:t> </a:t>
            </a:r>
            <a:r>
              <a:rPr lang="tr-TR" dirty="0" err="1"/>
              <a:t>Leighton</a:t>
            </a:r>
            <a:r>
              <a:rPr lang="tr-TR" dirty="0"/>
              <a:t> Park Okulu'nda eğitim gördü.</a:t>
            </a:r>
          </a:p>
          <a:p>
            <a:r>
              <a:rPr lang="tr-TR" dirty="0" err="1"/>
              <a:t>Forres’ten</a:t>
            </a:r>
            <a:r>
              <a:rPr lang="tr-TR" dirty="0"/>
              <a:t> ayrılırken okul müdürü, babasına "O her yönden okulun en önde gelen çocuğu." dediği bir mektup </a:t>
            </a:r>
            <a:r>
              <a:rPr lang="tr-TR" dirty="0" err="1"/>
              <a:t>gödermiştir</a:t>
            </a:r>
            <a:r>
              <a:rPr lang="tr-TR" dirty="0"/>
              <a:t>.</a:t>
            </a:r>
          </a:p>
          <a:p>
            <a:r>
              <a:rPr lang="tr-TR" dirty="0"/>
              <a:t>Oxford'daki </a:t>
            </a:r>
            <a:r>
              <a:rPr lang="tr-TR" dirty="0" err="1"/>
              <a:t>Wadham</a:t>
            </a:r>
            <a:r>
              <a:rPr lang="tr-TR" dirty="0"/>
              <a:t> </a:t>
            </a:r>
            <a:r>
              <a:rPr lang="tr-TR" dirty="0" err="1"/>
              <a:t>College'da</a:t>
            </a:r>
            <a:r>
              <a:rPr lang="tr-TR" dirty="0"/>
              <a:t> Felsefe, Politika ve Ekonomi okumaya devam etti. </a:t>
            </a:r>
          </a:p>
          <a:p>
            <a:r>
              <a:rPr lang="nl-NL" dirty="0"/>
              <a:t>1934’te bölüm ikincisi olarak mezun oldu.</a:t>
            </a:r>
            <a:endParaRPr lang="tr-TR" dirty="0"/>
          </a:p>
          <a:p>
            <a:r>
              <a:rPr lang="tr-TR" dirty="0"/>
              <a:t>Okuduğu sürede, dünyanın en prestijli münazara platformu olan Oxford Birliği’ne başkanlık etti. </a:t>
            </a:r>
          </a:p>
          <a:p>
            <a:r>
              <a:rPr lang="tr-TR" dirty="0" err="1"/>
              <a:t>Foot’un</a:t>
            </a:r>
            <a:r>
              <a:rPr lang="tr-TR" dirty="0"/>
              <a:t> akıl hocası ve idolü olarak tanımladığı: </a:t>
            </a:r>
            <a:r>
              <a:rPr lang="tr-TR" dirty="0" err="1"/>
              <a:t>Aneurin</a:t>
            </a:r>
            <a:r>
              <a:rPr lang="tr-TR" dirty="0"/>
              <a:t> </a:t>
            </a:r>
            <a:r>
              <a:rPr lang="tr-TR" dirty="0" err="1"/>
              <a:t>Bevan</a:t>
            </a:r>
            <a:r>
              <a:rPr lang="tr-TR" dirty="0"/>
              <a:t> – İşçi Partisi Sağlık Bakanı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728AD5-5538-4CA7-84C7-482006163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89" y="4301758"/>
            <a:ext cx="1729014" cy="22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5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72FD5B-061B-4517-A3C3-0D60425D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Liberalizm nedir?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0A984F98-2B3F-4635-AF84-81B3F34569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6995" y="1771128"/>
            <a:ext cx="4770782" cy="4775446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CA26519-0ED9-4A10-8494-90EF54C8C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5" y="670163"/>
            <a:ext cx="5231428" cy="606194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Bireyin özgür olmasını ve ekonomik güçler arasında özgür yarışmayı, devletin bireyler, sınıflar ve uluslar arasındaki ekonomik ilişkilere karışmamasını isteyen siyasal ve ekonomik öğretidir.</a:t>
            </a:r>
          </a:p>
          <a:p>
            <a:r>
              <a:rPr lang="tr-TR" dirty="0"/>
              <a:t>Feodal imtiyazı ortadan kaldırmayı amaçlayarak doğan burjuvazinin, emellerini yansıtan bir devrim ideolojisi olarak ortaya çıkmıştır. </a:t>
            </a:r>
          </a:p>
          <a:p>
            <a:r>
              <a:rPr lang="tr-TR" dirty="0"/>
              <a:t>17. ve 18. yüzyıllarda Fransa, Amerika ve İngiltere devrimleri ve demokrasinin yayılması ile kesin siyasi zaferlerini kazanmıştır. </a:t>
            </a:r>
          </a:p>
          <a:p>
            <a:r>
              <a:rPr lang="tr-TR" dirty="0"/>
              <a:t>Liberalizm, kapitalizmle eş zamanlı olarak yükselmiştir. Kapitalizmin sağlamlaşması ile birlikte liberalizm, korumacı (muhafazakar) bir kimlik kazanmıştır. </a:t>
            </a:r>
          </a:p>
          <a:p>
            <a:r>
              <a:rPr lang="tr-TR" dirty="0"/>
              <a:t>Günümüzde birçok farklı alt başlığa ayrılmış ve farklı fikirlere hizmet eder hale gelmiştir.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124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120B49-1DB0-4B0A-9843-26518BEF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71" y="358023"/>
            <a:ext cx="5026152" cy="1609344"/>
          </a:xfrm>
        </p:spPr>
        <p:txBody>
          <a:bodyPr/>
          <a:lstStyle/>
          <a:p>
            <a:r>
              <a:rPr lang="tr-TR" dirty="0"/>
              <a:t>SOSYALİZM NEDİR?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9C2712F-B647-4366-A7E5-3F121D96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484631"/>
            <a:ext cx="5026152" cy="614145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Üretim araçlarının kamunun, devletin elinde olması, ekonomik etkinliklerin kâr yerine insanların gereksinimlerini karşılaması gerektiğini öne süren, değer olarak emeğe önem veren, toplumun örgütlenmesinde köklü değişiklikler amaçlayan siyasal öğretidir.</a:t>
            </a:r>
          </a:p>
          <a:p>
            <a:r>
              <a:rPr lang="tr-TR" dirty="0"/>
              <a:t>Sosyalistler işçilerin, halkın yönetime tam anlamı ile katılımını savunurlar. Eşitlikçi anlayışı savunan Sosyalistler halkın eğitim, sağlık, ekonomik anlamda ileri seviyeye ulaşmasını desteklerler.</a:t>
            </a:r>
          </a:p>
          <a:p>
            <a:r>
              <a:rPr lang="tr-TR" dirty="0"/>
              <a:t>Sosyalistler sınıfsız ve parasız bir toplum düzeni kurulmasını amaçlarlar. Aynı zamanda Sosyalistlere göre ekonomik anlamda bireysel yerine toplumsal çıkarlar ön planda tutulur.</a:t>
            </a:r>
          </a:p>
          <a:p>
            <a:r>
              <a:rPr lang="tr-TR" dirty="0"/>
              <a:t>19. yüzyılda belirginleşen sosyalizmin kuruluşunda, kapitalizme karşı duran bireylerin etkisi büyüktür. Amaç kapitalist ekonomiyi ortadan kaldırmaktır.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E2D0B31-8F0A-46B6-B518-A38B4ADDED86}"/>
              </a:ext>
            </a:extLst>
          </p:cNvPr>
          <p:cNvSpPr txBox="1"/>
          <p:nvPr/>
        </p:nvSpPr>
        <p:spPr>
          <a:xfrm>
            <a:off x="778300" y="5853646"/>
            <a:ext cx="560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Foot</a:t>
            </a:r>
            <a:r>
              <a:rPr lang="tr-TR" b="1" dirty="0"/>
              <a:t>: ‘Ben liberal bir sosyalistim.  Çünkü sosyalizm bireylere en büyük özgürlüğü verir. ‘</a:t>
            </a:r>
          </a:p>
        </p:txBody>
      </p:sp>
      <p:pic>
        <p:nvPicPr>
          <p:cNvPr id="16" name="İçerik Yer Tutucusu 15">
            <a:extLst>
              <a:ext uri="{FF2B5EF4-FFF2-40B4-BE49-F238E27FC236}">
                <a16:creationId xmlns:a16="http://schemas.microsoft.com/office/drawing/2014/main" id="{49CF4297-FE0F-4CDE-9530-ACA87963D0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2728" y="1760652"/>
            <a:ext cx="3966385" cy="39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5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B9256D-936D-47EA-AEAF-AEBF073E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Liberalizmden sosyalizme: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EBF8BC7A-B673-4991-B79E-F8296ABB32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1769855"/>
            <a:ext cx="3837021" cy="4863831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11EBE7D-E675-456A-9B29-5A99BD681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5173" y="1762915"/>
            <a:ext cx="5648476" cy="5168348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/>
              <a:t>Foot</a:t>
            </a:r>
            <a:r>
              <a:rPr lang="tr-TR" dirty="0"/>
              <a:t>, ailesi, imkanları ve ekonomik durumu dolayısıyla liberal bir bakış açısı ile yetişti. </a:t>
            </a:r>
          </a:p>
          <a:p>
            <a:r>
              <a:rPr lang="tr-TR" dirty="0"/>
              <a:t>Ancak mezuniyetinden hemen sonra nakliye memuru olarak işe başladığında yaşadığı farklı şehirleri değerlendirme şansı oldu. </a:t>
            </a:r>
          </a:p>
          <a:p>
            <a:r>
              <a:rPr lang="tr-TR" dirty="0"/>
              <a:t>Halkın yoksulluğu, işsizliğin boyutları ve sosyal koşullar onda adeta bir şok etkisi yarattı.  </a:t>
            </a:r>
          </a:p>
          <a:p>
            <a:r>
              <a:rPr lang="tr-TR" dirty="0"/>
              <a:t>Üniversitede tanıştığı David </a:t>
            </a:r>
            <a:r>
              <a:rPr lang="tr-TR" dirty="0" err="1"/>
              <a:t>Lewis</a:t>
            </a:r>
            <a:r>
              <a:rPr lang="tr-TR" dirty="0"/>
              <a:t>, </a:t>
            </a:r>
            <a:r>
              <a:rPr lang="tr-TR" dirty="0" err="1"/>
              <a:t>Rhodes</a:t>
            </a:r>
            <a:r>
              <a:rPr lang="tr-TR" dirty="0"/>
              <a:t>  ve diğerlerinin de etkisi ile sosyalizme yakınlaşmaya başladı.</a:t>
            </a:r>
          </a:p>
          <a:p>
            <a:r>
              <a:rPr lang="tr-TR" dirty="0"/>
              <a:t>İşçi Partisi’ne katıldı ve ilk olarak 22 yaşında </a:t>
            </a:r>
            <a:r>
              <a:rPr lang="tr-TR" dirty="0" err="1"/>
              <a:t>parlamantoya</a:t>
            </a:r>
            <a:r>
              <a:rPr lang="tr-TR" dirty="0"/>
              <a:t> girdi. </a:t>
            </a:r>
          </a:p>
          <a:p>
            <a:r>
              <a:rPr lang="tr-TR" dirty="0"/>
              <a:t>Daha bu yaşlarda  Başbakan </a:t>
            </a:r>
            <a:r>
              <a:rPr lang="tr-TR" dirty="0" err="1"/>
              <a:t>Stanley</a:t>
            </a:r>
            <a:r>
              <a:rPr lang="tr-TR" dirty="0"/>
              <a:t> </a:t>
            </a:r>
            <a:r>
              <a:rPr lang="tr-TR" dirty="0" err="1"/>
              <a:t>Baldwin’in</a:t>
            </a:r>
            <a:r>
              <a:rPr lang="tr-TR" dirty="0"/>
              <a:t> yeniden silahlanma politikasını eleştirdi. </a:t>
            </a:r>
          </a:p>
          <a:p>
            <a:r>
              <a:rPr lang="tr-TR" dirty="0"/>
              <a:t>Silahsızlanma karşıtı fikirlerini korkusuzca dile getirmeye başladı ve bu tutumunu tüm ömrü boyunca korudu.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670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2AD101-F250-4E86-B483-155EF749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5026152" cy="1609344"/>
          </a:xfrm>
        </p:spPr>
        <p:txBody>
          <a:bodyPr/>
          <a:lstStyle/>
          <a:p>
            <a:r>
              <a:rPr lang="tr-TR" dirty="0"/>
              <a:t>Gazetecilik: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ACADFEE3-5DE6-4857-8F8F-480B628F05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8048" y="1936275"/>
            <a:ext cx="5457952" cy="4093464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0950E9E-0911-4CEC-9B74-43B413906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464" y="505438"/>
            <a:ext cx="5443463" cy="620771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Aktif siyasi hayatı devam ederken bir yandan da gazeteci olarak çalışmaya başladı.</a:t>
            </a:r>
          </a:p>
          <a:p>
            <a:r>
              <a:rPr lang="tr-TR" dirty="0"/>
              <a:t>Önce New </a:t>
            </a:r>
            <a:r>
              <a:rPr lang="tr-TR" dirty="0" err="1"/>
              <a:t>Statesman</a:t>
            </a:r>
            <a:r>
              <a:rPr lang="tr-TR" dirty="0"/>
              <a:t> ve ardından </a:t>
            </a:r>
            <a:r>
              <a:rPr lang="tr-TR" dirty="0" err="1"/>
              <a:t>Tribune</a:t>
            </a:r>
            <a:r>
              <a:rPr lang="tr-TR" dirty="0"/>
              <a:t> dergisi için çalıştı. Bu sırada basın baronu </a:t>
            </a:r>
            <a:r>
              <a:rPr lang="tr-TR" dirty="0" err="1"/>
              <a:t>Lord</a:t>
            </a:r>
            <a:r>
              <a:rPr lang="tr-TR" dirty="0"/>
              <a:t> </a:t>
            </a:r>
            <a:r>
              <a:rPr lang="tr-TR" dirty="0" err="1"/>
              <a:t>Beaverbrook</a:t>
            </a:r>
            <a:r>
              <a:rPr lang="tr-TR" dirty="0"/>
              <a:t> kendisine iş teklifinde bulundu ve  </a:t>
            </a:r>
            <a:r>
              <a:rPr lang="tr-TR" dirty="0" err="1"/>
              <a:t>London</a:t>
            </a:r>
            <a:r>
              <a:rPr lang="tr-TR" dirty="0"/>
              <a:t> </a:t>
            </a:r>
            <a:r>
              <a:rPr lang="tr-TR" dirty="0" err="1"/>
              <a:t>Evening</a:t>
            </a:r>
            <a:r>
              <a:rPr lang="tr-TR" dirty="0"/>
              <a:t> Standard için çalışan bir gazeteci oldu.  </a:t>
            </a:r>
          </a:p>
          <a:p>
            <a:r>
              <a:rPr lang="tr-TR" dirty="0"/>
              <a:t>II. Dünya Savaşı’nın başlaması ile gönüllü asker olmak istedi ancak kronik astımı nedeniyle reddedildi. </a:t>
            </a:r>
          </a:p>
          <a:p>
            <a:r>
              <a:rPr lang="tr-TR" dirty="0"/>
              <a:t>Ve aynı yılda 28 yaşındayken </a:t>
            </a:r>
            <a:r>
              <a:rPr lang="tr-TR" dirty="0" err="1"/>
              <a:t>Standard'ın</a:t>
            </a:r>
            <a:r>
              <a:rPr lang="tr-TR" dirty="0"/>
              <a:t> editörlüğüne atandı.</a:t>
            </a:r>
          </a:p>
          <a:p>
            <a:r>
              <a:rPr lang="tr-TR" dirty="0"/>
              <a:t>Tüm bu görevleri sırasında belgesel filmlerde, farklı mahlaslarla gazete ve dergilerde dönem hükümetinin politikalarını sert bir dille eleştirmeye devam etti.</a:t>
            </a:r>
          </a:p>
          <a:p>
            <a:r>
              <a:rPr lang="tr-TR" dirty="0" err="1"/>
              <a:t>Standard’tan</a:t>
            </a:r>
            <a:r>
              <a:rPr lang="tr-TR" dirty="0"/>
              <a:t> fiilin resmi İşçi Partisi gazetesi olan Daily </a:t>
            </a:r>
            <a:r>
              <a:rPr lang="tr-TR" dirty="0" err="1"/>
              <a:t>Herald’a</a:t>
            </a:r>
            <a:r>
              <a:rPr lang="tr-TR" dirty="0"/>
              <a:t> köşe yazarı olmak için ayrıldı. </a:t>
            </a:r>
          </a:p>
          <a:p>
            <a:r>
              <a:rPr lang="tr-TR" dirty="0"/>
              <a:t>Sonraki yıllarda </a:t>
            </a:r>
            <a:r>
              <a:rPr lang="tr-TR" dirty="0" err="1"/>
              <a:t>Tribune’de</a:t>
            </a:r>
            <a:r>
              <a:rPr lang="tr-TR" dirty="0"/>
              <a:t> editör olarak çalışmaya devam etti.</a:t>
            </a:r>
          </a:p>
        </p:txBody>
      </p:sp>
    </p:spTree>
    <p:extLst>
      <p:ext uri="{BB962C8B-B14F-4D97-AF65-F5344CB8AC3E}">
        <p14:creationId xmlns:p14="http://schemas.microsoft.com/office/powerpoint/2010/main" val="72643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1BEFF3-5630-4850-A69E-E321416D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41" y="652315"/>
            <a:ext cx="4754880" cy="1609344"/>
          </a:xfrm>
        </p:spPr>
        <p:txBody>
          <a:bodyPr/>
          <a:lstStyle/>
          <a:p>
            <a:r>
              <a:rPr lang="tr-TR" dirty="0"/>
              <a:t>Siyasi hayatı: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DFB1E529-41EF-40E4-8004-46C6D6E3EB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6937" y="2062876"/>
            <a:ext cx="5431786" cy="3055379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0570844-B43A-4650-BFE3-111C0DC02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484632"/>
            <a:ext cx="4754880" cy="5687568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Foot</a:t>
            </a:r>
            <a:r>
              <a:rPr lang="tr-TR" dirty="0"/>
              <a:t>, sol kanat davalarının şiddetli bir şampiyonu, Nükleer Silahsızlanma Kampanyası'nın kurucu üyesi ve silahsızlanma savunucusu birinci sınıf bir politikacı olmasına rağmen kişisel hırslarına asla yenik düşmeyen entelektüel bir sosyalisttir. </a:t>
            </a:r>
          </a:p>
          <a:p>
            <a:r>
              <a:rPr lang="tr-TR" dirty="0"/>
              <a:t>1960’da </a:t>
            </a:r>
            <a:r>
              <a:rPr lang="tr-TR" dirty="0" err="1"/>
              <a:t>Ebbw</a:t>
            </a:r>
            <a:r>
              <a:rPr lang="tr-TR" dirty="0"/>
              <a:t> Vale üyesi oldu.</a:t>
            </a:r>
          </a:p>
          <a:p>
            <a:r>
              <a:rPr lang="tr-TR" dirty="0"/>
              <a:t>İşçi Partisi’nin, savunma giderlerine ayrılan bütçesini eleştirdiği için partiden uzaklaştırıldı. </a:t>
            </a:r>
          </a:p>
          <a:p>
            <a:r>
              <a:rPr lang="tr-TR" dirty="0"/>
              <a:t>Daha sonra eski görevi geri verilse de, partinin politikalarını kendi ideolojisine uygun bulmadığı için iki dönemlik  sürede hizmet etmeyi reddetti. </a:t>
            </a:r>
          </a:p>
          <a:p>
            <a:r>
              <a:rPr lang="tr-TR" dirty="0"/>
              <a:t>Ayrıca hükümetin, </a:t>
            </a:r>
            <a:r>
              <a:rPr lang="tr-TR" dirty="0" err="1"/>
              <a:t>Foot’a</a:t>
            </a:r>
            <a:r>
              <a:rPr lang="tr-TR" dirty="0"/>
              <a:t> göre yanlış politikalarına karşı durmak için Muhafazakar sağcı </a:t>
            </a:r>
            <a:r>
              <a:rPr lang="tr-TR" dirty="0" err="1"/>
              <a:t>Enoch</a:t>
            </a:r>
            <a:r>
              <a:rPr lang="tr-TR" dirty="0"/>
              <a:t> </a:t>
            </a:r>
            <a:r>
              <a:rPr lang="tr-TR" dirty="0" err="1"/>
              <a:t>Powell</a:t>
            </a:r>
            <a:r>
              <a:rPr lang="tr-TR" dirty="0"/>
              <a:t> ile beklenmedik bir ittifak kurdu.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567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E654BC1-7286-48A9-8B04-80AF470AC7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4917" y="52177"/>
            <a:ext cx="5119809" cy="3455871"/>
          </a:xfr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8DE5DF3-C330-4D9C-B57D-31DF4B05D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274" y="499606"/>
            <a:ext cx="5691788" cy="6470935"/>
          </a:xfrm>
        </p:spPr>
        <p:txBody>
          <a:bodyPr>
            <a:normAutofit/>
          </a:bodyPr>
          <a:lstStyle/>
          <a:p>
            <a:r>
              <a:rPr lang="tr-TR" dirty="0"/>
              <a:t>Hükümette, güçlü pozisyonlar için  teklifler almasına karşın tüm partileri reddetti ve İşçi Partisi’nde görev almaya devam etti. </a:t>
            </a:r>
          </a:p>
          <a:p>
            <a:r>
              <a:rPr lang="tr-TR" dirty="0"/>
              <a:t>1972’te İşçi Partisi Başkan Yardımcılığı yaptı. </a:t>
            </a:r>
          </a:p>
          <a:p>
            <a:r>
              <a:rPr lang="tr-TR" dirty="0"/>
              <a:t>İşçi Partisi 1974'te iktidara döndüğünde </a:t>
            </a:r>
            <a:r>
              <a:rPr lang="tr-TR" dirty="0" err="1"/>
              <a:t>Foot</a:t>
            </a:r>
            <a:r>
              <a:rPr lang="tr-TR" dirty="0"/>
              <a:t>, İstihdam Sekreterliği pozisyonunu kabul etti ve parti ile sendikalar arasındaki bağları güçlendirme görevini üstlendi.</a:t>
            </a:r>
          </a:p>
          <a:p>
            <a:r>
              <a:rPr lang="tr-TR" dirty="0"/>
              <a:t>1976’da parti liderliğine aday oldu ancak seçimi kaybetti. Ve Avam Kamarası Liderliğine atandı.</a:t>
            </a:r>
          </a:p>
          <a:p>
            <a:r>
              <a:rPr lang="tr-TR" dirty="0"/>
              <a:t>İşçi Partisi popülerliğini ve gücünü kaybediyordu. 1979 yılında İşçi Partisi seçimleri kaybetti ve 18 yıllık muhalefet dönemi başladı. </a:t>
            </a:r>
          </a:p>
          <a:p>
            <a:r>
              <a:rPr lang="tr-TR" dirty="0"/>
              <a:t>1980’de Hükümet düştü ve İşçi Partisi lideri istifa etti. Parti üyeleri yeni liderleri olarak </a:t>
            </a:r>
            <a:r>
              <a:rPr lang="tr-TR" dirty="0" err="1"/>
              <a:t>Foot’u</a:t>
            </a:r>
            <a:r>
              <a:rPr lang="tr-TR" dirty="0"/>
              <a:t> seçti.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D8E645B-A89A-40B6-AEDA-343D9AE1B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18" y="3735073"/>
            <a:ext cx="5119809" cy="30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598</TotalTime>
  <Words>1411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-apple-system</vt:lpstr>
      <vt:lpstr>Roboto</vt:lpstr>
      <vt:lpstr>Rockwell</vt:lpstr>
      <vt:lpstr>Rockwell Condensed</vt:lpstr>
      <vt:lpstr>Wingdings</vt:lpstr>
      <vt:lpstr>Tahta Yazı</vt:lpstr>
      <vt:lpstr>MıCHEAL FOOT</vt:lpstr>
      <vt:lpstr>AİLE:</vt:lpstr>
      <vt:lpstr>Eğitim:</vt:lpstr>
      <vt:lpstr>Liberalizm nedir?</vt:lpstr>
      <vt:lpstr>SOSYALİZM NEDİR?</vt:lpstr>
      <vt:lpstr>Liberalizmden sosyalizme:</vt:lpstr>
      <vt:lpstr>Gazetecilik:</vt:lpstr>
      <vt:lpstr>Siyasi hayatı:</vt:lpstr>
      <vt:lpstr>PowerPoint Presentation</vt:lpstr>
      <vt:lpstr>Büyük yenilgi:</vt:lpstr>
      <vt:lpstr>‘</vt:lpstr>
      <vt:lpstr>Kitaplar:</vt:lpstr>
      <vt:lpstr>veda:</vt:lpstr>
      <vt:lpstr>DAHA FAZLASI İÇİN:</vt:lpstr>
      <vt:lpstr>KAYNAKÇA: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MİCHEAL FOOT</dc:title>
  <dc:creator>Ela Çelik</dc:creator>
  <cp:lastModifiedBy>Nihat Berker</cp:lastModifiedBy>
  <cp:revision>8</cp:revision>
  <dcterms:created xsi:type="dcterms:W3CDTF">2021-10-20T07:29:06Z</dcterms:created>
  <dcterms:modified xsi:type="dcterms:W3CDTF">2021-10-21T05:17:26Z</dcterms:modified>
</cp:coreProperties>
</file>