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9" r:id="rId3"/>
    <p:sldId id="260" r:id="rId4"/>
    <p:sldId id="261" r:id="rId5"/>
    <p:sldId id="262" r:id="rId6"/>
    <p:sldId id="264" r:id="rId7"/>
    <p:sldId id="268" r:id="rId8"/>
    <p:sldId id="269" r:id="rId9"/>
    <p:sldId id="270" r:id="rId10"/>
    <p:sldId id="271" r:id="rId11"/>
    <p:sldId id="272" r:id="rId12"/>
    <p:sldId id="266" r:id="rId13"/>
    <p:sldId id="274" r:id="rId14"/>
    <p:sldId id="275" r:id="rId15"/>
    <p:sldId id="258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68DB4-BFFB-4155-8D7C-80C487CF2485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0141DA-B1FC-4209-A53A-5959A0FA7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1599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BF6A62-6171-4E92-894F-89B8CCE88E17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E3D285-30FB-4E6F-A328-F330C56DB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42867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24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49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23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85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483C89-0F34-4879-9917-DCC48075F088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34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973F6-B0B2-4186-9DDB-BD4C7573C61F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90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8E888-E9AA-4B8B-9B54-BDCACD927E92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9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41EA-D9E7-4475-9CBE-A15556A66476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471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BD9ED-AA6E-41A3-ADD1-B58EC12438AC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9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CA679-4B59-41EB-BAFE-7642C98E6DA0}" type="datetime1">
              <a:rPr lang="en-US" smtClean="0"/>
              <a:t>10/21/2021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36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DF80C-A268-4CA5-AB12-BC9632D6B518}" type="datetime1">
              <a:rPr lang="en-US" smtClean="0"/>
              <a:t>10/21/2021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12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46084-5A78-4BC3-B8C5-E7209EEB88FE}" type="datetime1">
              <a:rPr lang="en-US" smtClean="0"/>
              <a:t>10/21/2021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47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B7EC8-66BF-4A3B-8A47-5118C213A0DE}" type="datetime1">
              <a:rPr lang="en-US" smtClean="0"/>
              <a:t>10/21/2021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7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958CF-7C87-4F40-A985-A6DD2AEFCC8F}" type="datetime1">
              <a:rPr lang="en-US" smtClean="0"/>
              <a:t>10/21/2021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68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F580E-B79E-4CBD-B152-DC6B5DCC1318}" type="datetime1">
              <a:rPr lang="en-US" smtClean="0"/>
              <a:t>10/21/2021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14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90493-C376-4D7A-8DE4-FC6D4FE07ABE}" type="datetime1">
              <a:rPr lang="en-US" smtClean="0"/>
              <a:t>10/21/2021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kimsesiz küçük çocuklar yetimhanelerden getirilip köle gibi çalıştırılıyor</a:t>
            </a:r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E4A27-5EDC-45DA-8B91-B72BC681C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17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tr.wikipedia.org/wiki/Robert_Owen" TargetMode="External"/><Relationship Id="rId3" Type="http://schemas.openxmlformats.org/officeDocument/2006/relationships/hyperlink" Target="https://www.robertowenmuseum.co.uk/robert-owen/" TargetMode="External"/><Relationship Id="rId7" Type="http://schemas.openxmlformats.org/officeDocument/2006/relationships/hyperlink" Target="https://www.marxists.org/subject/utopian/index.htm" TargetMode="External"/><Relationship Id="rId2" Type="http://schemas.openxmlformats.org/officeDocument/2006/relationships/hyperlink" Target="https://www.britannica.com/summary/Robert-Ow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ewlanark.org/about-new-lanark" TargetMode="External"/><Relationship Id="rId11" Type="http://schemas.openxmlformats.org/officeDocument/2006/relationships/hyperlink" Target="https://www.bl.uk/people/robert-owen" TargetMode="External"/><Relationship Id="rId5" Type="http://schemas.openxmlformats.org/officeDocument/2006/relationships/hyperlink" Target="https://wales.coop/robert-owen-radical-visionary-canny-businessman/" TargetMode="External"/><Relationship Id="rId10" Type="http://schemas.openxmlformats.org/officeDocument/2006/relationships/hyperlink" Target="https://www.cumhuriyet.com.tr/haber/sosyalizmin-onculerinden-robert-owen-386790" TargetMode="External"/><Relationship Id="rId4" Type="http://schemas.openxmlformats.org/officeDocument/2006/relationships/hyperlink" Target="https://www.robertowenmuseum.co.uk/wp-content/uploads/2019/11/Overview-of-the-life-of-Robert-Owen.pdf" TargetMode="External"/><Relationship Id="rId9" Type="http://schemas.openxmlformats.org/officeDocument/2006/relationships/hyperlink" Target="https://odatv4.com/guncel/sosyalizmin-onculerinden-robert-owenin-bilinmeyenleri-0805161200-93951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utoShape 2" descr="https://upload.wikimedia.org/wikipedia/commons/7/72/Robertowen.jpg"/>
          <p:cNvSpPr>
            <a:spLocks noChangeAspect="1" noChangeArrowheads="1"/>
          </p:cNvSpPr>
          <p:nvPr/>
        </p:nvSpPr>
        <p:spPr bwMode="auto">
          <a:xfrm>
            <a:off x="5791200" y="4788782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8" name="Picture 4" descr="https://upload.wikimedia.org/wikipedia/commons/7/72/Robertowe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991" y="1501382"/>
            <a:ext cx="3100719" cy="3918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lt Başlık 2">
            <a:extLst>
              <a:ext uri="{FF2B5EF4-FFF2-40B4-BE49-F238E27FC236}">
                <a16:creationId xmlns:a16="http://schemas.microsoft.com/office/drawing/2014/main" id="{8D558125-0CC7-4BF1-9EA0-B6AF53DE715D}"/>
              </a:ext>
            </a:extLst>
          </p:cNvPr>
          <p:cNvSpPr txBox="1">
            <a:spLocks/>
          </p:cNvSpPr>
          <p:nvPr/>
        </p:nvSpPr>
        <p:spPr>
          <a:xfrm>
            <a:off x="523103" y="6199894"/>
            <a:ext cx="5268097" cy="539574"/>
          </a:xfrm>
          <a:prstGeom prst="rect">
            <a:avLst/>
          </a:prstGeom>
        </p:spPr>
        <p:txBody>
          <a:bodyPr/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800" b="1" dirty="0"/>
              <a:t>Ayla </a:t>
            </a:r>
            <a:r>
              <a:rPr lang="tr-TR" sz="2800" b="1" dirty="0" smtClean="0"/>
              <a:t>Gürleyen, 20 Ekim </a:t>
            </a:r>
            <a:r>
              <a:rPr lang="tr-TR" sz="2800" b="1" dirty="0"/>
              <a:t>2021</a:t>
            </a:r>
          </a:p>
          <a:p>
            <a:endParaRPr lang="en-US" sz="2800" dirty="0"/>
          </a:p>
        </p:txBody>
      </p:sp>
      <p:sp>
        <p:nvSpPr>
          <p:cNvPr id="12" name="İçerik Yer Tutucusu 2"/>
          <p:cNvSpPr txBox="1">
            <a:spLocks/>
          </p:cNvSpPr>
          <p:nvPr/>
        </p:nvSpPr>
        <p:spPr>
          <a:xfrm>
            <a:off x="591255" y="155518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/>
              <a:t>i</a:t>
            </a:r>
            <a:r>
              <a:rPr lang="tr-TR" dirty="0" smtClean="0"/>
              <a:t>ş adamı</a:t>
            </a:r>
          </a:p>
          <a:p>
            <a:r>
              <a:rPr lang="tr-TR" dirty="0" smtClean="0"/>
              <a:t>ütopyacı sosyalizmin öncülerinden</a:t>
            </a:r>
          </a:p>
          <a:p>
            <a:r>
              <a:rPr lang="tr-TR" dirty="0" err="1"/>
              <a:t>f</a:t>
            </a:r>
            <a:r>
              <a:rPr lang="tr-TR" dirty="0" err="1" smtClean="0"/>
              <a:t>ilantropist</a:t>
            </a:r>
            <a:endParaRPr lang="tr-TR" dirty="0" smtClean="0"/>
          </a:p>
          <a:p>
            <a:r>
              <a:rPr lang="tr-TR" dirty="0"/>
              <a:t>s</a:t>
            </a:r>
            <a:r>
              <a:rPr lang="tr-TR" dirty="0" smtClean="0"/>
              <a:t>osyal reformcu</a:t>
            </a:r>
          </a:p>
          <a:p>
            <a:r>
              <a:rPr lang="tr-TR" dirty="0"/>
              <a:t>k</a:t>
            </a:r>
            <a:r>
              <a:rPr lang="tr-TR" dirty="0" smtClean="0"/>
              <a:t>ooperatif temelli iş modelinin öncüsü </a:t>
            </a:r>
            <a:endParaRPr lang="en-US" dirty="0"/>
          </a:p>
        </p:txBody>
      </p:sp>
      <p:sp>
        <p:nvSpPr>
          <p:cNvPr id="13" name="Unvan 1"/>
          <p:cNvSpPr txBox="1">
            <a:spLocks/>
          </p:cNvSpPr>
          <p:nvPr/>
        </p:nvSpPr>
        <p:spPr>
          <a:xfrm>
            <a:off x="838200" y="365126"/>
            <a:ext cx="10515600" cy="7186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b="1" smtClean="0"/>
              <a:t>Robert Owen 1771-1858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520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35000" y="1238603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err="1" smtClean="0"/>
              <a:t>Owen</a:t>
            </a:r>
            <a:r>
              <a:rPr lang="tr-TR" dirty="0" smtClean="0"/>
              <a:t>, 1813’te kasaba sakinlerine fayda sağlamak için «şirket dükkanını» açar</a:t>
            </a:r>
          </a:p>
          <a:p>
            <a:pPr lvl="1"/>
            <a:r>
              <a:rPr lang="tr-TR" dirty="0" smtClean="0"/>
              <a:t>Eski dükkanlarda tapon mallar fahiş fiyata satılmaktadır, bu dükkanda iyi ve kaliteli mallar uygun fiyatlara satılır.  </a:t>
            </a:r>
          </a:p>
          <a:p>
            <a:pPr lvl="1"/>
            <a:r>
              <a:rPr lang="tr-TR" dirty="0" smtClean="0"/>
              <a:t>İşçiler marka veya biletle alışveriş yapabilmektedir</a:t>
            </a:r>
          </a:p>
          <a:p>
            <a:pPr lvl="1"/>
            <a:r>
              <a:rPr lang="tr-TR" dirty="0" smtClean="0"/>
              <a:t>Bu dükkanın </a:t>
            </a:r>
            <a:r>
              <a:rPr lang="tr-TR" dirty="0" err="1" smtClean="0"/>
              <a:t>co</a:t>
            </a:r>
            <a:r>
              <a:rPr lang="tr-TR" dirty="0" smtClean="0"/>
              <a:t> op hareketine ilham verdiği düşünülmektedir</a:t>
            </a:r>
            <a:endParaRPr lang="en-US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567267" y="383822"/>
            <a:ext cx="10515600" cy="854781"/>
          </a:xfrm>
        </p:spPr>
        <p:txBody>
          <a:bodyPr/>
          <a:lstStyle/>
          <a:p>
            <a:r>
              <a:rPr lang="tr-TR" dirty="0" smtClean="0"/>
              <a:t>Robert </a:t>
            </a:r>
            <a:r>
              <a:rPr lang="tr-TR" dirty="0" err="1" smtClean="0"/>
              <a:t>Owen’in</a:t>
            </a:r>
            <a:r>
              <a:rPr lang="tr-TR" dirty="0" smtClean="0"/>
              <a:t> Etkileri - Kooperatifler</a:t>
            </a:r>
            <a:endParaRPr lang="en-US" dirty="0"/>
          </a:p>
        </p:txBody>
      </p:sp>
      <p:pic>
        <p:nvPicPr>
          <p:cNvPr id="6" name="Picture 2" descr="The Co-Operative Move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156" y="4158868"/>
            <a:ext cx="4526844" cy="2699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931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 err="1" smtClean="0"/>
              <a:t>Owen</a:t>
            </a:r>
            <a:r>
              <a:rPr lang="tr-TR" dirty="0" smtClean="0"/>
              <a:t> yerel bir sanatçıya New </a:t>
            </a:r>
            <a:r>
              <a:rPr lang="tr-TR" dirty="0" err="1" smtClean="0"/>
              <a:t>Lanark’ın</a:t>
            </a:r>
            <a:r>
              <a:rPr lang="tr-TR" dirty="0" smtClean="0"/>
              <a:t> illüstrasyonlarını yaptırır ve bu illüstrasyonları imalathanede üretilen tüm ürünlerin üstüne etiket olarak yapıştırtır.</a:t>
            </a:r>
          </a:p>
          <a:p>
            <a:pPr lvl="1"/>
            <a:r>
              <a:rPr lang="tr-TR" dirty="0"/>
              <a:t> </a:t>
            </a:r>
            <a:r>
              <a:rPr lang="tr-TR" dirty="0" smtClean="0"/>
              <a:t>O dönemde New </a:t>
            </a:r>
            <a:r>
              <a:rPr lang="tr-TR" dirty="0" err="1" smtClean="0"/>
              <a:t>Lanark</a:t>
            </a:r>
            <a:r>
              <a:rPr lang="tr-TR" dirty="0" smtClean="0"/>
              <a:t>, dünyanın en büyük pamuklu üretim yerlerinden biri haline gelir</a:t>
            </a:r>
          </a:p>
          <a:p>
            <a:pPr lvl="1"/>
            <a:r>
              <a:rPr lang="tr-TR" dirty="0" smtClean="0"/>
              <a:t>1799’da ₤ 60.000 olan değeri 1813’te ₤ 114.000’a çıkar</a:t>
            </a:r>
            <a:endParaRPr lang="en-US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Robert </a:t>
            </a:r>
            <a:r>
              <a:rPr lang="tr-TR" dirty="0" err="1" smtClean="0"/>
              <a:t>Owen’in</a:t>
            </a:r>
            <a:r>
              <a:rPr lang="tr-TR" dirty="0" smtClean="0"/>
              <a:t> Etkileri - Reklam</a:t>
            </a:r>
            <a:endParaRPr lang="en-US" dirty="0"/>
          </a:p>
        </p:txBody>
      </p:sp>
      <p:pic>
        <p:nvPicPr>
          <p:cNvPr id="5" name="Resim 4" descr="Publicit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933" y="4453467"/>
            <a:ext cx="3793067" cy="24045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413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Robert </a:t>
            </a:r>
            <a:r>
              <a:rPr lang="tr-TR" dirty="0" err="1" smtClean="0"/>
              <a:t>Owen</a:t>
            </a:r>
            <a:r>
              <a:rPr lang="tr-TR" dirty="0" smtClean="0"/>
              <a:t> Etkileri – ABD 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Robert </a:t>
            </a:r>
            <a:r>
              <a:rPr lang="en-GB" dirty="0" err="1"/>
              <a:t>Owen’ın</a:t>
            </a:r>
            <a:r>
              <a:rPr lang="en-GB" dirty="0"/>
              <a:t> </a:t>
            </a:r>
            <a:r>
              <a:rPr lang="en-GB" dirty="0" err="1"/>
              <a:t>oğlu</a:t>
            </a:r>
            <a:r>
              <a:rPr lang="en-GB" dirty="0"/>
              <a:t> </a:t>
            </a:r>
            <a:r>
              <a:rPr lang="en-GB" dirty="0" err="1" smtClean="0"/>
              <a:t>sonradan</a:t>
            </a:r>
            <a:r>
              <a:rPr lang="tr-TR" dirty="0" smtClean="0"/>
              <a:t> Amerikan Temsilciler Meclisinde</a:t>
            </a:r>
            <a:r>
              <a:rPr lang="en-GB" dirty="0" smtClean="0"/>
              <a:t> </a:t>
            </a:r>
            <a:r>
              <a:rPr lang="en-GB" dirty="0"/>
              <a:t>İndiana </a:t>
            </a:r>
            <a:r>
              <a:rPr lang="en-GB" dirty="0" err="1"/>
              <a:t>Eyaleti’nin</a:t>
            </a:r>
            <a:r>
              <a:rPr lang="en-GB" dirty="0"/>
              <a:t> </a:t>
            </a:r>
            <a:r>
              <a:rPr lang="tr-TR" dirty="0" smtClean="0"/>
              <a:t>temsilcisi oldu</a:t>
            </a:r>
            <a:r>
              <a:rPr lang="en-GB" dirty="0" smtClean="0"/>
              <a:t>.</a:t>
            </a:r>
            <a:r>
              <a:rPr lang="tr-TR" dirty="0" smtClean="0"/>
              <a:t> </a:t>
            </a:r>
          </a:p>
          <a:p>
            <a:pPr lvl="1"/>
            <a:r>
              <a:rPr lang="tr-TR" dirty="0" err="1" smtClean="0"/>
              <a:t>Smithsonian</a:t>
            </a:r>
            <a:r>
              <a:rPr lang="tr-TR" dirty="0" smtClean="0"/>
              <a:t> Enstitüsünün kurulması, evli kadınlara mülkiyet ve boşanma hakkı verilmesi konularında öncü çalışmalar yaptı</a:t>
            </a:r>
            <a:endParaRPr lang="en-GB" dirty="0"/>
          </a:p>
          <a:p>
            <a:r>
              <a:rPr lang="en-GB" dirty="0" err="1"/>
              <a:t>Komünde</a:t>
            </a:r>
            <a:r>
              <a:rPr lang="en-GB" dirty="0"/>
              <a:t> </a:t>
            </a:r>
            <a:r>
              <a:rPr lang="en-GB" dirty="0" err="1"/>
              <a:t>yetişen</a:t>
            </a:r>
            <a:r>
              <a:rPr lang="en-GB" dirty="0"/>
              <a:t> Frances Wright, </a:t>
            </a:r>
            <a:r>
              <a:rPr lang="en-GB" dirty="0" err="1"/>
              <a:t>Amerika’nın</a:t>
            </a:r>
            <a:r>
              <a:rPr lang="en-GB" dirty="0"/>
              <a:t> </a:t>
            </a:r>
            <a:r>
              <a:rPr lang="en-GB" dirty="0" err="1"/>
              <a:t>kadın</a:t>
            </a:r>
            <a:r>
              <a:rPr lang="en-GB" dirty="0"/>
              <a:t> </a:t>
            </a:r>
            <a:r>
              <a:rPr lang="en-GB" dirty="0" err="1"/>
              <a:t>hakları</a:t>
            </a:r>
            <a:r>
              <a:rPr lang="en-GB" dirty="0"/>
              <a:t> </a:t>
            </a:r>
            <a:r>
              <a:rPr lang="en-GB" dirty="0" err="1"/>
              <a:t>hareketinin</a:t>
            </a:r>
            <a:r>
              <a:rPr lang="en-GB" dirty="0"/>
              <a:t> </a:t>
            </a:r>
            <a:r>
              <a:rPr lang="en-GB" dirty="0" err="1"/>
              <a:t>lideri</a:t>
            </a:r>
            <a:r>
              <a:rPr lang="en-GB" dirty="0"/>
              <a:t> </a:t>
            </a:r>
            <a:r>
              <a:rPr lang="en-GB" dirty="0" err="1"/>
              <a:t>oldu</a:t>
            </a:r>
            <a:r>
              <a:rPr lang="en-GB" dirty="0"/>
              <a:t>.</a:t>
            </a:r>
          </a:p>
          <a:p>
            <a:r>
              <a:rPr lang="en-GB" dirty="0" err="1"/>
              <a:t>Komünde</a:t>
            </a:r>
            <a:r>
              <a:rPr lang="en-GB" dirty="0"/>
              <a:t> </a:t>
            </a:r>
            <a:r>
              <a:rPr lang="en-GB" dirty="0" err="1"/>
              <a:t>uygulanan</a:t>
            </a:r>
            <a:r>
              <a:rPr lang="en-GB" dirty="0"/>
              <a:t> </a:t>
            </a:r>
            <a:r>
              <a:rPr lang="en-GB" dirty="0" err="1"/>
              <a:t>birçok</a:t>
            </a:r>
            <a:r>
              <a:rPr lang="en-GB" dirty="0"/>
              <a:t> </a:t>
            </a:r>
            <a:r>
              <a:rPr lang="en-GB" dirty="0" err="1"/>
              <a:t>yasa</a:t>
            </a:r>
            <a:r>
              <a:rPr lang="en-GB" dirty="0"/>
              <a:t>, </a:t>
            </a:r>
            <a:r>
              <a:rPr lang="en-GB" dirty="0" err="1"/>
              <a:t>Amerikan</a:t>
            </a:r>
            <a:r>
              <a:rPr lang="en-GB" dirty="0"/>
              <a:t> </a:t>
            </a:r>
            <a:r>
              <a:rPr lang="en-GB" dirty="0" err="1"/>
              <a:t>eyaletlerinde</a:t>
            </a:r>
            <a:r>
              <a:rPr lang="en-GB" dirty="0"/>
              <a:t> </a:t>
            </a:r>
            <a:r>
              <a:rPr lang="en-GB" dirty="0" err="1"/>
              <a:t>uygulamaya</a:t>
            </a:r>
            <a:r>
              <a:rPr lang="en-GB" dirty="0"/>
              <a:t> </a:t>
            </a:r>
            <a:r>
              <a:rPr lang="en-GB" dirty="0" err="1"/>
              <a:t>sokuldu</a:t>
            </a:r>
            <a:r>
              <a:rPr lang="en-GB" dirty="0" smtClean="0"/>
              <a:t>.</a:t>
            </a:r>
            <a:endParaRPr lang="tr-TR" dirty="0" smtClean="0"/>
          </a:p>
          <a:p>
            <a:r>
              <a:rPr lang="tr-TR" dirty="0" smtClean="0"/>
              <a:t>ABD’deki ilk ücretsiz devlet okulları</a:t>
            </a:r>
          </a:p>
          <a:p>
            <a:r>
              <a:rPr lang="tr-TR" dirty="0" smtClean="0"/>
              <a:t>İlk ücretsiz halk kütüphanesi</a:t>
            </a:r>
          </a:p>
          <a:p>
            <a:pPr marL="0" indent="0">
              <a:buNone/>
            </a:pPr>
            <a:endParaRPr lang="tr-TR" dirty="0" smtClean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2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Birleşik </a:t>
            </a:r>
            <a:r>
              <a:rPr lang="tr-TR" dirty="0" err="1" smtClean="0"/>
              <a:t>Krallık’a</a:t>
            </a:r>
            <a:r>
              <a:rPr lang="tr-TR" dirty="0" smtClean="0"/>
              <a:t> döndükten sonra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Londra</a:t>
            </a:r>
            <a:r>
              <a:rPr lang="en-GB" dirty="0" smtClean="0"/>
              <a:t>'</a:t>
            </a:r>
            <a:r>
              <a:rPr lang="en-GB" dirty="0" err="1" smtClean="0"/>
              <a:t>ya</a:t>
            </a:r>
            <a:r>
              <a:rPr lang="en-GB" dirty="0" smtClean="0"/>
              <a:t> </a:t>
            </a:r>
            <a:r>
              <a:rPr lang="en-GB" dirty="0" err="1"/>
              <a:t>döndüğünde</a:t>
            </a:r>
            <a:r>
              <a:rPr lang="en-GB" dirty="0"/>
              <a:t> </a:t>
            </a:r>
            <a:r>
              <a:rPr lang="en-GB" dirty="0" err="1"/>
              <a:t>sosyalist</a:t>
            </a:r>
            <a:r>
              <a:rPr lang="en-GB" dirty="0"/>
              <a:t> </a:t>
            </a:r>
            <a:r>
              <a:rPr lang="en-GB" dirty="0" err="1"/>
              <a:t>fikirlerinin</a:t>
            </a:r>
            <a:r>
              <a:rPr lang="en-GB" dirty="0"/>
              <a:t> </a:t>
            </a:r>
            <a:r>
              <a:rPr lang="en-GB" dirty="0" err="1"/>
              <a:t>kampanyasına</a:t>
            </a:r>
            <a:r>
              <a:rPr lang="en-GB" dirty="0"/>
              <a:t> </a:t>
            </a:r>
            <a:r>
              <a:rPr lang="en-GB" dirty="0" err="1"/>
              <a:t>kaldığı</a:t>
            </a:r>
            <a:r>
              <a:rPr lang="en-GB" dirty="0"/>
              <a:t> </a:t>
            </a:r>
            <a:r>
              <a:rPr lang="en-GB" dirty="0" err="1"/>
              <a:t>yerden</a:t>
            </a:r>
            <a:r>
              <a:rPr lang="en-GB" dirty="0"/>
              <a:t> </a:t>
            </a:r>
            <a:r>
              <a:rPr lang="en-GB" dirty="0" err="1"/>
              <a:t>devam</a:t>
            </a:r>
            <a:r>
              <a:rPr lang="en-GB" dirty="0"/>
              <a:t> </a:t>
            </a:r>
            <a:r>
              <a:rPr lang="en-GB" dirty="0" err="1"/>
              <a:t>etti</a:t>
            </a:r>
            <a:r>
              <a:rPr lang="en-GB" dirty="0"/>
              <a:t>. </a:t>
            </a:r>
            <a:r>
              <a:rPr lang="en-GB" dirty="0" err="1"/>
              <a:t>Sonraki</a:t>
            </a:r>
            <a:r>
              <a:rPr lang="en-GB" dirty="0"/>
              <a:t> </a:t>
            </a:r>
            <a:r>
              <a:rPr lang="en-GB" dirty="0" err="1"/>
              <a:t>yıllarda</a:t>
            </a:r>
            <a:r>
              <a:rPr lang="en-GB" dirty="0"/>
              <a:t> </a:t>
            </a:r>
            <a:r>
              <a:rPr lang="en-GB" dirty="0" err="1"/>
              <a:t>devam</a:t>
            </a:r>
            <a:r>
              <a:rPr lang="en-GB" dirty="0"/>
              <a:t> </a:t>
            </a:r>
            <a:r>
              <a:rPr lang="en-GB" dirty="0" err="1"/>
              <a:t>ettiği</a:t>
            </a:r>
            <a:r>
              <a:rPr lang="en-GB" dirty="0"/>
              <a:t> </a:t>
            </a:r>
            <a:r>
              <a:rPr lang="en-GB" dirty="0" err="1"/>
              <a:t>seküler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sosyalist</a:t>
            </a:r>
            <a:r>
              <a:rPr lang="en-GB" dirty="0"/>
              <a:t> </a:t>
            </a:r>
            <a:r>
              <a:rPr lang="en-GB" dirty="0" err="1"/>
              <a:t>kampanya</a:t>
            </a:r>
            <a:r>
              <a:rPr lang="en-GB" dirty="0"/>
              <a:t> </a:t>
            </a:r>
            <a:r>
              <a:rPr lang="en-GB" dirty="0" err="1"/>
              <a:t>özellikle</a:t>
            </a:r>
            <a:r>
              <a:rPr lang="en-GB" dirty="0"/>
              <a:t> </a:t>
            </a:r>
            <a:r>
              <a:rPr lang="en-GB" dirty="0" err="1"/>
              <a:t>işçi</a:t>
            </a:r>
            <a:r>
              <a:rPr lang="en-GB" dirty="0"/>
              <a:t> </a:t>
            </a:r>
            <a:r>
              <a:rPr lang="en-GB" dirty="0" err="1"/>
              <a:t>kesiminden</a:t>
            </a:r>
            <a:r>
              <a:rPr lang="en-GB" dirty="0"/>
              <a:t> </a:t>
            </a:r>
            <a:r>
              <a:rPr lang="en-GB" dirty="0" err="1"/>
              <a:t>ilgi</a:t>
            </a:r>
            <a:r>
              <a:rPr lang="en-GB" dirty="0"/>
              <a:t> </a:t>
            </a:r>
            <a:r>
              <a:rPr lang="en-GB" dirty="0" err="1"/>
              <a:t>gördü</a:t>
            </a:r>
            <a:r>
              <a:rPr lang="en-GB" dirty="0"/>
              <a:t>. Bu </a:t>
            </a:r>
            <a:r>
              <a:rPr lang="en-GB" dirty="0" err="1"/>
              <a:t>sıralarda</a:t>
            </a:r>
            <a:r>
              <a:rPr lang="en-GB" dirty="0"/>
              <a:t> </a:t>
            </a:r>
            <a:r>
              <a:rPr lang="en-GB" dirty="0" err="1"/>
              <a:t>bazı</a:t>
            </a:r>
            <a:r>
              <a:rPr lang="en-GB" dirty="0"/>
              <a:t> </a:t>
            </a:r>
            <a:r>
              <a:rPr lang="en-GB" dirty="0" err="1"/>
              <a:t>komünel</a:t>
            </a:r>
            <a:r>
              <a:rPr lang="en-GB" dirty="0"/>
              <a:t> </a:t>
            </a:r>
            <a:r>
              <a:rPr lang="en-GB" dirty="0" err="1"/>
              <a:t>işletme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yapılanma</a:t>
            </a:r>
            <a:r>
              <a:rPr lang="en-GB" dirty="0"/>
              <a:t> </a:t>
            </a:r>
            <a:r>
              <a:rPr lang="en-GB" dirty="0" err="1"/>
              <a:t>denemelerinde</a:t>
            </a:r>
            <a:r>
              <a:rPr lang="en-GB" dirty="0"/>
              <a:t> </a:t>
            </a:r>
            <a:r>
              <a:rPr lang="en-GB" dirty="0" err="1"/>
              <a:t>yer</a:t>
            </a:r>
            <a:r>
              <a:rPr lang="en-GB" dirty="0"/>
              <a:t> </a:t>
            </a:r>
            <a:r>
              <a:rPr lang="en-GB" dirty="0" err="1"/>
              <a:t>aldı</a:t>
            </a:r>
            <a:r>
              <a:rPr lang="en-GB" dirty="0"/>
              <a:t>. Bu </a:t>
            </a:r>
            <a:r>
              <a:rPr lang="en-GB" dirty="0" err="1"/>
              <a:t>denemelerden</a:t>
            </a:r>
            <a:r>
              <a:rPr lang="en-GB" dirty="0"/>
              <a:t> </a:t>
            </a:r>
            <a:r>
              <a:rPr lang="en-GB" dirty="0" err="1"/>
              <a:t>sadece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tanesi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süre</a:t>
            </a:r>
            <a:r>
              <a:rPr lang="en-GB" dirty="0"/>
              <a:t> </a:t>
            </a:r>
            <a:r>
              <a:rPr lang="en-GB" dirty="0" err="1"/>
              <a:t>başarı</a:t>
            </a:r>
            <a:r>
              <a:rPr lang="en-GB" dirty="0"/>
              <a:t> </a:t>
            </a:r>
            <a:r>
              <a:rPr lang="en-GB" dirty="0" err="1"/>
              <a:t>sağlayabildi</a:t>
            </a:r>
            <a:r>
              <a:rPr lang="en-GB" dirty="0"/>
              <a:t>.</a:t>
            </a:r>
          </a:p>
          <a:p>
            <a:r>
              <a:rPr lang="en-GB" dirty="0" err="1" smtClean="0"/>
              <a:t>Owen’ın</a:t>
            </a:r>
            <a:r>
              <a:rPr lang="en-GB" dirty="0" smtClean="0"/>
              <a:t> </a:t>
            </a:r>
            <a:r>
              <a:rPr lang="en-GB" dirty="0" err="1" smtClean="0"/>
              <a:t>görüşlerinden</a:t>
            </a:r>
            <a:r>
              <a:rPr lang="en-GB" dirty="0" smtClean="0"/>
              <a:t> </a:t>
            </a:r>
            <a:r>
              <a:rPr lang="en-GB" dirty="0" err="1" smtClean="0"/>
              <a:t>etkilenen</a:t>
            </a:r>
            <a:r>
              <a:rPr lang="en-GB" dirty="0" smtClean="0"/>
              <a:t> </a:t>
            </a:r>
            <a:r>
              <a:rPr lang="en-GB" dirty="0" err="1" smtClean="0"/>
              <a:t>işçi</a:t>
            </a:r>
            <a:r>
              <a:rPr lang="en-GB" dirty="0" smtClean="0"/>
              <a:t> </a:t>
            </a:r>
            <a:r>
              <a:rPr lang="en-GB" dirty="0" err="1" smtClean="0"/>
              <a:t>liderleri</a:t>
            </a:r>
            <a:r>
              <a:rPr lang="en-GB" dirty="0" smtClean="0"/>
              <a:t>, </a:t>
            </a:r>
            <a:r>
              <a:rPr lang="en-GB" dirty="0" err="1" smtClean="0"/>
              <a:t>İngiltere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başka</a:t>
            </a:r>
            <a:r>
              <a:rPr lang="en-GB" dirty="0" smtClean="0"/>
              <a:t> </a:t>
            </a:r>
            <a:r>
              <a:rPr lang="en-GB" dirty="0" err="1" smtClean="0"/>
              <a:t>ülkelerde</a:t>
            </a:r>
            <a:r>
              <a:rPr lang="en-GB" dirty="0" smtClean="0"/>
              <a:t> </a:t>
            </a:r>
            <a:r>
              <a:rPr lang="en-GB" dirty="0" err="1" smtClean="0"/>
              <a:t>sendika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kooperatifler</a:t>
            </a:r>
            <a:r>
              <a:rPr lang="en-GB" dirty="0" smtClean="0"/>
              <a:t> </a:t>
            </a:r>
            <a:r>
              <a:rPr lang="en-GB" dirty="0" err="1" smtClean="0"/>
              <a:t>kurdular</a:t>
            </a:r>
            <a:r>
              <a:rPr lang="en-GB" dirty="0" smtClean="0"/>
              <a:t>, </a:t>
            </a:r>
            <a:r>
              <a:rPr lang="en-GB" dirty="0" err="1" smtClean="0"/>
              <a:t>yardım</a:t>
            </a:r>
            <a:r>
              <a:rPr lang="en-GB" dirty="0" smtClean="0"/>
              <a:t> </a:t>
            </a:r>
            <a:r>
              <a:rPr lang="en-GB" dirty="0" err="1" smtClean="0"/>
              <a:t>ve</a:t>
            </a:r>
            <a:r>
              <a:rPr lang="en-GB" dirty="0" smtClean="0"/>
              <a:t> </a:t>
            </a:r>
            <a:r>
              <a:rPr lang="en-GB" dirty="0" err="1" smtClean="0"/>
              <a:t>grev</a:t>
            </a:r>
            <a:r>
              <a:rPr lang="en-GB" dirty="0" smtClean="0"/>
              <a:t> </a:t>
            </a:r>
            <a:r>
              <a:rPr lang="en-GB" dirty="0" err="1" smtClean="0"/>
              <a:t>fonları</a:t>
            </a:r>
            <a:r>
              <a:rPr lang="en-GB" dirty="0" smtClean="0"/>
              <a:t> </a:t>
            </a:r>
            <a:r>
              <a:rPr lang="en-GB" dirty="0" err="1" smtClean="0"/>
              <a:t>oluşturdular</a:t>
            </a:r>
            <a:r>
              <a:rPr lang="en-GB" dirty="0" smtClean="0"/>
              <a:t>, </a:t>
            </a:r>
            <a:r>
              <a:rPr lang="en-GB" dirty="0" err="1" smtClean="0"/>
              <a:t>makine</a:t>
            </a:r>
            <a:r>
              <a:rPr lang="en-GB" dirty="0" smtClean="0"/>
              <a:t> </a:t>
            </a:r>
            <a:r>
              <a:rPr lang="en-GB" dirty="0" err="1" smtClean="0"/>
              <a:t>kırıcılığına</a:t>
            </a:r>
            <a:r>
              <a:rPr lang="en-GB" dirty="0" smtClean="0"/>
              <a:t> (</a:t>
            </a:r>
            <a:r>
              <a:rPr lang="en-GB" dirty="0" err="1" smtClean="0"/>
              <a:t>Ludditler</a:t>
            </a:r>
            <a:r>
              <a:rPr lang="en-GB" dirty="0" smtClean="0"/>
              <a:t>) </a:t>
            </a:r>
            <a:r>
              <a:rPr lang="en-GB" dirty="0" err="1" smtClean="0"/>
              <a:t>karşı</a:t>
            </a:r>
            <a:r>
              <a:rPr lang="en-GB" dirty="0" smtClean="0"/>
              <a:t> </a:t>
            </a:r>
            <a:r>
              <a:rPr lang="en-GB" dirty="0" err="1" smtClean="0"/>
              <a:t>çıkarak</a:t>
            </a:r>
            <a:r>
              <a:rPr lang="en-GB" dirty="0" smtClean="0"/>
              <a:t> </a:t>
            </a:r>
            <a:r>
              <a:rPr lang="en-GB" dirty="0" err="1" smtClean="0"/>
              <a:t>çağdaş</a:t>
            </a:r>
            <a:r>
              <a:rPr lang="en-GB" dirty="0" smtClean="0"/>
              <a:t> </a:t>
            </a:r>
            <a:r>
              <a:rPr lang="en-GB" dirty="0" err="1" smtClean="0"/>
              <a:t>işçi</a:t>
            </a:r>
            <a:r>
              <a:rPr lang="en-GB" dirty="0" smtClean="0"/>
              <a:t> </a:t>
            </a:r>
            <a:r>
              <a:rPr lang="en-GB" dirty="0" err="1" smtClean="0"/>
              <a:t>sınıfı</a:t>
            </a:r>
            <a:r>
              <a:rPr lang="en-GB" dirty="0" smtClean="0"/>
              <a:t> </a:t>
            </a:r>
            <a:r>
              <a:rPr lang="en-GB" dirty="0" err="1" smtClean="0"/>
              <a:t>hareketinin</a:t>
            </a:r>
            <a:r>
              <a:rPr lang="en-GB" dirty="0" smtClean="0"/>
              <a:t> </a:t>
            </a:r>
            <a:r>
              <a:rPr lang="en-GB" dirty="0" err="1" smtClean="0"/>
              <a:t>oluşturulmasına</a:t>
            </a:r>
            <a:r>
              <a:rPr lang="en-GB" dirty="0" smtClean="0"/>
              <a:t> </a:t>
            </a:r>
            <a:r>
              <a:rPr lang="en-GB" dirty="0" err="1" smtClean="0"/>
              <a:t>önayak</a:t>
            </a:r>
            <a:r>
              <a:rPr lang="en-GB" dirty="0" smtClean="0"/>
              <a:t> </a:t>
            </a:r>
            <a:r>
              <a:rPr lang="en-GB" dirty="0" err="1" smtClean="0"/>
              <a:t>oldular</a:t>
            </a:r>
            <a:r>
              <a:rPr lang="en-GB" dirty="0" smtClean="0"/>
              <a:t>. </a:t>
            </a:r>
            <a:r>
              <a:rPr lang="en-GB" dirty="0" err="1" smtClean="0"/>
              <a:t>Sonra</a:t>
            </a:r>
            <a:r>
              <a:rPr lang="en-GB" dirty="0" smtClean="0"/>
              <a:t> </a:t>
            </a:r>
            <a:r>
              <a:rPr lang="en-GB" dirty="0" err="1" smtClean="0"/>
              <a:t>bunu</a:t>
            </a:r>
            <a:r>
              <a:rPr lang="en-GB" dirty="0" smtClean="0"/>
              <a:t> </a:t>
            </a:r>
            <a:r>
              <a:rPr lang="en-GB" dirty="0" err="1" smtClean="0"/>
              <a:t>işçi</a:t>
            </a:r>
            <a:r>
              <a:rPr lang="en-GB" dirty="0" smtClean="0"/>
              <a:t> </a:t>
            </a:r>
            <a:r>
              <a:rPr lang="en-GB" dirty="0" err="1" smtClean="0"/>
              <a:t>partilerinin</a:t>
            </a:r>
            <a:r>
              <a:rPr lang="en-GB" dirty="0" smtClean="0"/>
              <a:t> </a:t>
            </a:r>
            <a:r>
              <a:rPr lang="en-GB" dirty="0" err="1" smtClean="0"/>
              <a:t>kuruluşu</a:t>
            </a:r>
            <a:r>
              <a:rPr lang="en-GB" dirty="0" smtClean="0"/>
              <a:t> </a:t>
            </a:r>
            <a:r>
              <a:rPr lang="en-GB" dirty="0" err="1" smtClean="0"/>
              <a:t>takip</a:t>
            </a:r>
            <a:r>
              <a:rPr lang="en-GB" dirty="0" smtClean="0"/>
              <a:t> </a:t>
            </a:r>
            <a:r>
              <a:rPr lang="en-GB" dirty="0" err="1" smtClean="0"/>
              <a:t>ett</a:t>
            </a:r>
            <a:r>
              <a:rPr lang="tr-TR" dirty="0" smtClean="0"/>
              <a:t>i.</a:t>
            </a:r>
          </a:p>
          <a:p>
            <a:r>
              <a:rPr lang="en-GB" dirty="0" err="1" smtClean="0"/>
              <a:t>Daha</a:t>
            </a:r>
            <a:r>
              <a:rPr lang="en-GB" dirty="0" smtClean="0"/>
              <a:t> </a:t>
            </a:r>
            <a:r>
              <a:rPr lang="en-GB" dirty="0" err="1"/>
              <a:t>küçük</a:t>
            </a:r>
            <a:r>
              <a:rPr lang="en-GB" dirty="0"/>
              <a:t> </a:t>
            </a:r>
            <a:r>
              <a:rPr lang="en-GB" dirty="0" err="1"/>
              <a:t>yaşlardan</a:t>
            </a:r>
            <a:r>
              <a:rPr lang="en-GB" dirty="0"/>
              <a:t> </a:t>
            </a:r>
            <a:r>
              <a:rPr lang="en-GB" dirty="0" err="1"/>
              <a:t>beri</a:t>
            </a:r>
            <a:r>
              <a:rPr lang="en-GB" dirty="0"/>
              <a:t> </a:t>
            </a:r>
            <a:r>
              <a:rPr lang="en-GB" dirty="0" err="1"/>
              <a:t>dîn</a:t>
            </a:r>
            <a:r>
              <a:rPr lang="en-GB" dirty="0"/>
              <a:t> </a:t>
            </a:r>
            <a:r>
              <a:rPr lang="en-GB" dirty="0" err="1"/>
              <a:t>fikrine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dinî</a:t>
            </a:r>
            <a:r>
              <a:rPr lang="en-GB" dirty="0"/>
              <a:t> </a:t>
            </a:r>
            <a:r>
              <a:rPr lang="en-GB" dirty="0" err="1"/>
              <a:t>inanışlara</a:t>
            </a:r>
            <a:r>
              <a:rPr lang="en-GB" dirty="0"/>
              <a:t> </a:t>
            </a:r>
            <a:r>
              <a:rPr lang="en-GB" dirty="0" err="1"/>
              <a:t>karşıt</a:t>
            </a:r>
            <a:r>
              <a:rPr lang="en-GB" dirty="0"/>
              <a:t> </a:t>
            </a:r>
            <a:r>
              <a:rPr lang="en-GB" dirty="0" err="1"/>
              <a:t>olsa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nefret</a:t>
            </a:r>
            <a:r>
              <a:rPr lang="en-GB" dirty="0"/>
              <a:t> </a:t>
            </a:r>
            <a:r>
              <a:rPr lang="en-GB" dirty="0" err="1"/>
              <a:t>duysa</a:t>
            </a:r>
            <a:r>
              <a:rPr lang="en-GB" dirty="0"/>
              <a:t> da, </a:t>
            </a:r>
            <a:r>
              <a:rPr lang="en-GB" dirty="0" err="1"/>
              <a:t>hayatının</a:t>
            </a:r>
            <a:r>
              <a:rPr lang="en-GB" dirty="0"/>
              <a:t> </a:t>
            </a:r>
            <a:r>
              <a:rPr lang="en-GB" dirty="0" err="1"/>
              <a:t>sonlarına</a:t>
            </a:r>
            <a:r>
              <a:rPr lang="en-GB" dirty="0"/>
              <a:t> </a:t>
            </a:r>
            <a:r>
              <a:rPr lang="en-GB" dirty="0" err="1"/>
              <a:t>doğru</a:t>
            </a:r>
            <a:r>
              <a:rPr lang="en-GB" dirty="0"/>
              <a:t> </a:t>
            </a:r>
            <a:r>
              <a:rPr lang="en-GB" dirty="0" err="1"/>
              <a:t>büyük</a:t>
            </a:r>
            <a:r>
              <a:rPr lang="en-GB" dirty="0"/>
              <a:t> </a:t>
            </a:r>
            <a:r>
              <a:rPr lang="en-GB" dirty="0" err="1" smtClean="0"/>
              <a:t>bir</a:t>
            </a:r>
            <a:r>
              <a:rPr lang="tr-TR" dirty="0" smtClean="0"/>
              <a:t> </a:t>
            </a:r>
            <a:r>
              <a:rPr lang="en-GB" dirty="0" err="1" smtClean="0"/>
              <a:t>spiritualizm</a:t>
            </a:r>
            <a:r>
              <a:rPr lang="en-GB" dirty="0" smtClean="0"/>
              <a:t> </a:t>
            </a:r>
            <a:r>
              <a:rPr lang="en-GB" dirty="0" err="1"/>
              <a:t>taraftarı</a:t>
            </a:r>
            <a:r>
              <a:rPr lang="en-GB" dirty="0"/>
              <a:t> </a:t>
            </a:r>
            <a:r>
              <a:rPr lang="en-GB" dirty="0" err="1"/>
              <a:t>olmuştur</a:t>
            </a:r>
            <a:r>
              <a:rPr lang="en-GB" dirty="0"/>
              <a:t>.</a:t>
            </a:r>
          </a:p>
          <a:p>
            <a:r>
              <a:rPr lang="en-GB" dirty="0"/>
              <a:t>17 </a:t>
            </a:r>
            <a:r>
              <a:rPr lang="en-GB" dirty="0" err="1"/>
              <a:t>Kasım</a:t>
            </a:r>
            <a:r>
              <a:rPr lang="en-GB" dirty="0"/>
              <a:t> 1858 </a:t>
            </a:r>
            <a:r>
              <a:rPr lang="en-GB" dirty="0" err="1"/>
              <a:t>yılında</a:t>
            </a:r>
            <a:r>
              <a:rPr lang="en-GB" dirty="0"/>
              <a:t>, </a:t>
            </a:r>
            <a:r>
              <a:rPr lang="en-GB" dirty="0" err="1"/>
              <a:t>Newtown'da</a:t>
            </a:r>
            <a:r>
              <a:rPr lang="en-GB" dirty="0"/>
              <a:t> </a:t>
            </a:r>
            <a:r>
              <a:rPr lang="tr-TR" dirty="0" smtClean="0"/>
              <a:t>vefat etmiştir.</a:t>
            </a:r>
          </a:p>
          <a:p>
            <a:r>
              <a:rPr lang="tr-TR" dirty="0" err="1" smtClean="0"/>
              <a:t>Newtown’da</a:t>
            </a:r>
            <a:r>
              <a:rPr lang="tr-TR" dirty="0" smtClean="0"/>
              <a:t> Robert </a:t>
            </a:r>
            <a:r>
              <a:rPr lang="tr-TR" dirty="0" err="1" smtClean="0"/>
              <a:t>Owen</a:t>
            </a:r>
            <a:r>
              <a:rPr lang="tr-TR" dirty="0" smtClean="0"/>
              <a:t> müzesi bulunmaktadır ve 2021 yılında doğumunun 250. yılı dolayısıyla </a:t>
            </a:r>
            <a:r>
              <a:rPr lang="tr-TR" dirty="0" err="1" smtClean="0"/>
              <a:t>pekçok</a:t>
            </a:r>
            <a:r>
              <a:rPr lang="tr-TR" dirty="0" smtClean="0"/>
              <a:t> etkinlikler düzenlenmiştir.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93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 önemli yayınları: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Memorials </a:t>
            </a:r>
            <a:r>
              <a:rPr lang="en-GB" dirty="0"/>
              <a:t>on Behalf of the Working </a:t>
            </a:r>
            <a:r>
              <a:rPr lang="en-GB" dirty="0" smtClean="0"/>
              <a:t>Classes</a:t>
            </a:r>
            <a:r>
              <a:rPr lang="tr-TR" dirty="0" smtClean="0"/>
              <a:t> </a:t>
            </a:r>
            <a:r>
              <a:rPr lang="en-GB" dirty="0" smtClean="0"/>
              <a:t>(</a:t>
            </a:r>
            <a:r>
              <a:rPr lang="en-GB" dirty="0" err="1"/>
              <a:t>Çalışan</a:t>
            </a:r>
            <a:r>
              <a:rPr lang="en-GB" dirty="0"/>
              <a:t> </a:t>
            </a:r>
            <a:r>
              <a:rPr lang="en-GB" dirty="0" err="1"/>
              <a:t>Sınıflar</a:t>
            </a:r>
            <a:r>
              <a:rPr lang="en-GB" dirty="0"/>
              <a:t> </a:t>
            </a:r>
            <a:r>
              <a:rPr lang="en-GB" dirty="0" err="1"/>
              <a:t>adına</a:t>
            </a:r>
            <a:r>
              <a:rPr lang="en-GB" dirty="0"/>
              <a:t> </a:t>
            </a:r>
            <a:r>
              <a:rPr lang="en-GB" dirty="0" err="1"/>
              <a:t>İki</a:t>
            </a:r>
            <a:r>
              <a:rPr lang="en-GB" dirty="0"/>
              <a:t> </a:t>
            </a:r>
            <a:r>
              <a:rPr lang="en-GB" dirty="0" err="1"/>
              <a:t>Önerge</a:t>
            </a:r>
            <a:r>
              <a:rPr lang="en-GB" dirty="0" smtClean="0"/>
              <a:t>),</a:t>
            </a:r>
            <a:endParaRPr lang="tr-TR" dirty="0" smtClean="0"/>
          </a:p>
          <a:p>
            <a:r>
              <a:rPr lang="en-GB" dirty="0" smtClean="0"/>
              <a:t>Lectures </a:t>
            </a:r>
            <a:r>
              <a:rPr lang="en-GB" dirty="0"/>
              <a:t>on an Entire New State of </a:t>
            </a:r>
            <a:r>
              <a:rPr lang="en-GB" dirty="0" smtClean="0"/>
              <a:t>Society</a:t>
            </a:r>
            <a:r>
              <a:rPr lang="tr-TR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Tümüyle</a:t>
            </a:r>
            <a:r>
              <a:rPr lang="en-GB" dirty="0" smtClean="0"/>
              <a:t> </a:t>
            </a:r>
            <a:r>
              <a:rPr lang="en-GB" dirty="0" err="1"/>
              <a:t>Yeni</a:t>
            </a:r>
            <a:r>
              <a:rPr lang="en-GB" dirty="0"/>
              <a:t> </a:t>
            </a:r>
            <a:r>
              <a:rPr lang="en-GB" dirty="0" err="1"/>
              <a:t>bir</a:t>
            </a:r>
            <a:r>
              <a:rPr lang="en-GB" dirty="0"/>
              <a:t> </a:t>
            </a:r>
            <a:r>
              <a:rPr lang="en-GB" dirty="0" err="1"/>
              <a:t>Toplum</a:t>
            </a:r>
            <a:r>
              <a:rPr lang="en-GB" dirty="0"/>
              <a:t> </a:t>
            </a:r>
            <a:r>
              <a:rPr lang="en-GB" dirty="0" err="1"/>
              <a:t>Biçimi</a:t>
            </a:r>
            <a:r>
              <a:rPr lang="en-GB" dirty="0"/>
              <a:t> Adına </a:t>
            </a:r>
            <a:r>
              <a:rPr lang="en-GB" dirty="0" err="1"/>
              <a:t>Dersler</a:t>
            </a:r>
            <a:r>
              <a:rPr lang="en-GB" dirty="0" smtClean="0"/>
              <a:t>),</a:t>
            </a:r>
            <a:endParaRPr lang="tr-TR" dirty="0" smtClean="0"/>
          </a:p>
          <a:p>
            <a:r>
              <a:rPr lang="en-GB" dirty="0" smtClean="0"/>
              <a:t>The </a:t>
            </a:r>
            <a:r>
              <a:rPr lang="en-GB" dirty="0"/>
              <a:t>Marriage System of the New Moral </a:t>
            </a:r>
            <a:r>
              <a:rPr lang="en-GB" dirty="0" smtClean="0"/>
              <a:t>World</a:t>
            </a:r>
            <a:r>
              <a:rPr lang="tr-TR" dirty="0" smtClean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Yeni</a:t>
            </a:r>
            <a:r>
              <a:rPr lang="en-GB" dirty="0" smtClean="0"/>
              <a:t> </a:t>
            </a:r>
            <a:r>
              <a:rPr lang="en-GB" dirty="0" err="1"/>
              <a:t>Ahlak</a:t>
            </a:r>
            <a:r>
              <a:rPr lang="en-GB" dirty="0"/>
              <a:t> </a:t>
            </a:r>
            <a:r>
              <a:rPr lang="en-GB" dirty="0" err="1"/>
              <a:t>Dünyasının</a:t>
            </a:r>
            <a:r>
              <a:rPr lang="en-GB" dirty="0"/>
              <a:t> </a:t>
            </a:r>
            <a:r>
              <a:rPr lang="en-GB" dirty="0" err="1"/>
              <a:t>Evlilik</a:t>
            </a:r>
            <a:r>
              <a:rPr lang="en-GB" dirty="0"/>
              <a:t> </a:t>
            </a:r>
            <a:r>
              <a:rPr lang="en-GB" dirty="0" err="1"/>
              <a:t>Sistemi</a:t>
            </a:r>
            <a:r>
              <a:rPr lang="en-GB" dirty="0"/>
              <a:t>), </a:t>
            </a:r>
            <a:endParaRPr lang="tr-TR" dirty="0" smtClean="0"/>
          </a:p>
          <a:p>
            <a:r>
              <a:rPr lang="en-GB" dirty="0" smtClean="0"/>
              <a:t>Socialism </a:t>
            </a:r>
            <a:r>
              <a:rPr lang="en-GB" dirty="0"/>
              <a:t>or the Rational System of </a:t>
            </a:r>
            <a:r>
              <a:rPr lang="en-GB" dirty="0" smtClean="0"/>
              <a:t>Society</a:t>
            </a:r>
            <a:r>
              <a:rPr lang="tr-TR" dirty="0" smtClean="0"/>
              <a:t> </a:t>
            </a:r>
            <a:r>
              <a:rPr lang="en-GB" dirty="0" smtClean="0"/>
              <a:t>(</a:t>
            </a:r>
            <a:r>
              <a:rPr lang="en-GB" dirty="0" err="1"/>
              <a:t>Sosyalizm</a:t>
            </a:r>
            <a:r>
              <a:rPr lang="en-GB" dirty="0"/>
              <a:t> </a:t>
            </a:r>
            <a:r>
              <a:rPr lang="en-GB" dirty="0" err="1"/>
              <a:t>ya</a:t>
            </a:r>
            <a:r>
              <a:rPr lang="en-GB" dirty="0"/>
              <a:t> da </a:t>
            </a:r>
            <a:r>
              <a:rPr lang="en-GB" dirty="0" err="1"/>
              <a:t>Usçu</a:t>
            </a:r>
            <a:r>
              <a:rPr lang="en-GB" dirty="0"/>
              <a:t> </a:t>
            </a:r>
            <a:r>
              <a:rPr lang="en-GB" dirty="0" err="1"/>
              <a:t>Toplumsal</a:t>
            </a:r>
            <a:r>
              <a:rPr lang="en-GB" dirty="0"/>
              <a:t> </a:t>
            </a:r>
            <a:r>
              <a:rPr lang="en-GB" dirty="0" err="1"/>
              <a:t>Sistem</a:t>
            </a:r>
            <a:r>
              <a:rPr lang="en-GB" dirty="0"/>
              <a:t>), </a:t>
            </a:r>
            <a:endParaRPr lang="tr-TR" dirty="0" smtClean="0"/>
          </a:p>
          <a:p>
            <a:r>
              <a:rPr lang="en-GB" dirty="0" smtClean="0"/>
              <a:t>Life </a:t>
            </a:r>
            <a:r>
              <a:rPr lang="en-GB" dirty="0"/>
              <a:t>of Robert Owen written by </a:t>
            </a:r>
            <a:r>
              <a:rPr lang="en-GB" dirty="0" smtClean="0"/>
              <a:t>himself</a:t>
            </a:r>
            <a:r>
              <a:rPr lang="tr-TR" dirty="0" smtClean="0"/>
              <a:t> </a:t>
            </a:r>
            <a:r>
              <a:rPr lang="en-GB" dirty="0" smtClean="0"/>
              <a:t>(Robert </a:t>
            </a:r>
            <a:r>
              <a:rPr lang="en-GB" dirty="0" err="1"/>
              <a:t>Owen'in</a:t>
            </a:r>
            <a:r>
              <a:rPr lang="en-GB" dirty="0"/>
              <a:t> </a:t>
            </a:r>
            <a:r>
              <a:rPr lang="en-GB" dirty="0" err="1"/>
              <a:t>Kendi</a:t>
            </a:r>
            <a:r>
              <a:rPr lang="en-GB" dirty="0"/>
              <a:t> </a:t>
            </a:r>
            <a:r>
              <a:rPr lang="en-GB" dirty="0" err="1"/>
              <a:t>Kaleminden</a:t>
            </a:r>
            <a:r>
              <a:rPr lang="en-GB" dirty="0"/>
              <a:t> Hayat </a:t>
            </a:r>
            <a:r>
              <a:rPr lang="en-GB" dirty="0" err="1"/>
              <a:t>Öyküsü</a:t>
            </a:r>
            <a:r>
              <a:rPr lang="en-GB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51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Kaynakça: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hlinkClick r:id="rId2"/>
              </a:rPr>
              <a:t>https://www.britannica.com/summary/Robert-Owen</a:t>
            </a:r>
            <a:endParaRPr lang="tr-TR" dirty="0" smtClean="0"/>
          </a:p>
          <a:p>
            <a:r>
              <a:rPr lang="tr-TR" dirty="0" smtClean="0">
                <a:hlinkClick r:id="rId3"/>
              </a:rPr>
              <a:t>https://www.robertowenmuseum.co.uk/robert-owen/</a:t>
            </a:r>
            <a:r>
              <a:rPr lang="tr-TR" dirty="0" smtClean="0"/>
              <a:t> </a:t>
            </a:r>
          </a:p>
          <a:p>
            <a:r>
              <a:rPr lang="tr-TR" dirty="0" smtClean="0">
                <a:hlinkClick r:id="rId4"/>
              </a:rPr>
              <a:t>https://www.robertowenmuseum.co.uk/wp-content/uploads/2019/11/Overview-of-the-life-of-Robert-Owen.pdf</a:t>
            </a:r>
            <a:r>
              <a:rPr lang="tr-TR" dirty="0" smtClean="0"/>
              <a:t> </a:t>
            </a:r>
          </a:p>
          <a:p>
            <a:r>
              <a:rPr lang="en-GB" u="sng" dirty="0">
                <a:hlinkClick r:id="rId5"/>
              </a:rPr>
              <a:t>https://wales.coop/robert-owen-radical-visionary-canny-businessman</a:t>
            </a:r>
            <a:r>
              <a:rPr lang="en-GB" u="sng" dirty="0" smtClean="0">
                <a:hlinkClick r:id="rId5"/>
              </a:rPr>
              <a:t>/</a:t>
            </a:r>
            <a:endParaRPr lang="tr-TR" u="sng" dirty="0" smtClean="0"/>
          </a:p>
          <a:p>
            <a:r>
              <a:rPr lang="tr-TR" dirty="0" smtClean="0">
                <a:hlinkClick r:id="rId6"/>
              </a:rPr>
              <a:t>https://www.newlanark.org/about-new-lanark</a:t>
            </a:r>
            <a:r>
              <a:rPr lang="tr-TR" dirty="0" smtClean="0"/>
              <a:t> </a:t>
            </a:r>
          </a:p>
          <a:p>
            <a:r>
              <a:rPr lang="tr-TR" dirty="0" smtClean="0">
                <a:hlinkClick r:id="rId7"/>
              </a:rPr>
              <a:t>https://www.marxists.org/subject/utopian/index.htm</a:t>
            </a:r>
            <a:r>
              <a:rPr lang="tr-TR" dirty="0" smtClean="0"/>
              <a:t> </a:t>
            </a:r>
          </a:p>
          <a:p>
            <a:r>
              <a:rPr lang="en-GB" u="sng" dirty="0">
                <a:hlinkClick r:id="rId8"/>
              </a:rPr>
              <a:t>https://tr.wikipedia.org/wiki/Robert_Owen</a:t>
            </a:r>
            <a:endParaRPr lang="en-GB" dirty="0"/>
          </a:p>
          <a:p>
            <a:r>
              <a:rPr lang="en-GB" u="sng" dirty="0">
                <a:hlinkClick r:id="rId9"/>
              </a:rPr>
              <a:t>https://odatv4.com/guncel/sosyalizmin-onculerinden-robert-owenin-bilinmeyenleri-0805161200-93951</a:t>
            </a:r>
            <a:endParaRPr lang="en-GB" dirty="0"/>
          </a:p>
          <a:p>
            <a:r>
              <a:rPr lang="en-GB" u="sng" dirty="0">
                <a:hlinkClick r:id="rId10"/>
              </a:rPr>
              <a:t>https://www.cumhuriyet.com.tr/haber/sosyalizmin-onculerinden-robert-owen-386790</a:t>
            </a:r>
            <a:endParaRPr lang="en-GB" dirty="0"/>
          </a:p>
          <a:p>
            <a:r>
              <a:rPr lang="en-GB" u="sng" dirty="0">
                <a:hlinkClick r:id="rId11"/>
              </a:rPr>
              <a:t>https://</a:t>
            </a:r>
            <a:r>
              <a:rPr lang="en-GB" u="sng" dirty="0" smtClean="0">
                <a:hlinkClick r:id="rId11"/>
              </a:rPr>
              <a:t>www.bl.uk/people/robert-owen</a:t>
            </a:r>
            <a:endParaRPr lang="tr-TR" u="sng" dirty="0" smtClean="0"/>
          </a:p>
          <a:p>
            <a:r>
              <a:rPr lang="en-GB" u="sng" dirty="0">
                <a:hlinkClick r:id="rId5"/>
              </a:rPr>
              <a:t>https://wales.coop/robert-owen-radical-visionary-canny-businessman/</a:t>
            </a:r>
            <a:endParaRPr lang="en-GB" dirty="0"/>
          </a:p>
          <a:p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5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2645" y="4786488"/>
            <a:ext cx="10515600" cy="9727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4400" dirty="0" smtClean="0"/>
              <a:t>Dinlediğiniz için teşekkürler…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7745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8608"/>
          </a:xfrm>
        </p:spPr>
        <p:txBody>
          <a:bodyPr/>
          <a:lstStyle/>
          <a:p>
            <a:r>
              <a:rPr lang="tr-TR" b="1" dirty="0" smtClean="0"/>
              <a:t>Robert </a:t>
            </a:r>
            <a:r>
              <a:rPr lang="tr-TR" b="1" dirty="0" err="1" smtClean="0"/>
              <a:t>Owen</a:t>
            </a:r>
            <a:r>
              <a:rPr lang="tr-TR" b="1" dirty="0"/>
              <a:t> </a:t>
            </a:r>
            <a:r>
              <a:rPr lang="tr-TR" b="1" dirty="0" smtClean="0"/>
              <a:t>1771-1858 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44978"/>
            <a:ext cx="10515600" cy="4731985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1771’de </a:t>
            </a:r>
            <a:r>
              <a:rPr lang="tr-TR" dirty="0" err="1" smtClean="0"/>
              <a:t>Newtown</a:t>
            </a:r>
            <a:r>
              <a:rPr lang="tr-TR" dirty="0" smtClean="0"/>
              <a:t>, Galler, Birleşik Krallık’ ta doğdu</a:t>
            </a:r>
          </a:p>
          <a:p>
            <a:r>
              <a:rPr lang="tr-TR" dirty="0" smtClean="0"/>
              <a:t>Mütevazi bir ailenin 6. çocuğu </a:t>
            </a:r>
          </a:p>
          <a:p>
            <a:pPr lvl="1"/>
            <a:r>
              <a:rPr lang="tr-TR" dirty="0" smtClean="0"/>
              <a:t>Babası </a:t>
            </a:r>
            <a:r>
              <a:rPr lang="tr-TR" dirty="0" err="1" smtClean="0"/>
              <a:t>saraç&amp;nalbur</a:t>
            </a:r>
            <a:r>
              <a:rPr lang="tr-TR" dirty="0" smtClean="0"/>
              <a:t>, ekonomik olarak bağımsız ancak zenginliği olmayan bir aile</a:t>
            </a:r>
          </a:p>
          <a:p>
            <a:r>
              <a:rPr lang="tr-TR" dirty="0" smtClean="0"/>
              <a:t>4 yaşında okula gitti, iyi bir öğrenciydi, 7 yaşında yardımcı öğretmen oldu</a:t>
            </a:r>
          </a:p>
          <a:p>
            <a:pPr lvl="1"/>
            <a:r>
              <a:rPr lang="tr-TR" dirty="0" smtClean="0"/>
              <a:t>O zamanlar orta halli ailelerin çocukları, 3 sene okula gider, okuma-yazma, 4 işlem matematik (hesap) öğrenilir, eğitim biterdi. Yoksul ailelerin çocukları ise küçük yaşta çalışarak aile bütçesine katkıda bulunurlardı, okula gitme lüksleri yoktu</a:t>
            </a:r>
          </a:p>
          <a:p>
            <a:r>
              <a:rPr lang="tr-TR" dirty="0" smtClean="0"/>
              <a:t>10 yaşında abisinin yanına Londra’ya gitti, bir giyimevinde çıraklığa başladı; ilk ustası iyi bir insandı, onun kitap okumasını takdir ve teşvik etti. Sonraki işinde, ağır çalışma koşulları yüzünden sağlığı kötüleşti</a:t>
            </a:r>
          </a:p>
          <a:p>
            <a:r>
              <a:rPr lang="tr-TR" dirty="0" smtClean="0"/>
              <a:t>Manchester’da iş buldu ve gitti. 13 yıl Manchester’da kaldı.</a:t>
            </a:r>
          </a:p>
          <a:p>
            <a:pPr lvl="1"/>
            <a:r>
              <a:rPr lang="tr-TR" dirty="0" smtClean="0"/>
              <a:t>O dönemde tekstil üretiminde büyük değişiklikler (pamuklu tekstil, makineleşme, buharlı makineler) yaşanıyordu, Manchester pamuklu tekstil sanayisinin merkezi olmuştu.</a:t>
            </a:r>
          </a:p>
          <a:p>
            <a:pPr lvl="1"/>
            <a:r>
              <a:rPr lang="tr-TR" dirty="0" smtClean="0"/>
              <a:t>20 yaşında 500 kişinin çalıştığı bir tekstil imalathanesinin ortağı ve yöneticisi oldu. Kaliteli pamuklu üretiminde uzmanlaştı ve ünlendi.</a:t>
            </a:r>
          </a:p>
          <a:p>
            <a:pPr lvl="1"/>
            <a:r>
              <a:rPr lang="tr-TR" dirty="0" smtClean="0"/>
              <a:t>22 yaşında </a:t>
            </a:r>
            <a:r>
              <a:rPr lang="en-GB" dirty="0"/>
              <a:t>Manchester </a:t>
            </a:r>
            <a:r>
              <a:rPr lang="en-GB" dirty="0" err="1"/>
              <a:t>Edebiyat</a:t>
            </a:r>
            <a:r>
              <a:rPr lang="en-GB" dirty="0"/>
              <a:t>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Felsefe</a:t>
            </a:r>
            <a:r>
              <a:rPr lang="en-GB" dirty="0"/>
              <a:t> </a:t>
            </a:r>
            <a:r>
              <a:rPr lang="en-GB" dirty="0" err="1"/>
              <a:t>Cemiyetine</a:t>
            </a:r>
            <a:r>
              <a:rPr lang="en-GB" dirty="0"/>
              <a:t> </a:t>
            </a:r>
            <a:r>
              <a:rPr lang="en-GB" dirty="0" err="1"/>
              <a:t>davet</a:t>
            </a:r>
            <a:r>
              <a:rPr lang="en-GB" dirty="0"/>
              <a:t> </a:t>
            </a:r>
            <a:r>
              <a:rPr lang="en-GB" dirty="0" err="1" smtClean="0"/>
              <a:t>edi</a:t>
            </a:r>
            <a:r>
              <a:rPr lang="tr-TR" dirty="0" err="1" smtClean="0"/>
              <a:t>ldi</a:t>
            </a:r>
            <a:r>
              <a:rPr lang="tr-TR" dirty="0"/>
              <a:t> </a:t>
            </a:r>
            <a:r>
              <a:rPr lang="tr-TR" dirty="0" smtClean="0"/>
              <a:t>ve Manchester entelektüel ve bilim insanları camiasının saygı duyulan bir üyesi oldu</a:t>
            </a:r>
          </a:p>
          <a:p>
            <a:pPr lvl="1"/>
            <a:r>
              <a:rPr lang="tr-TR" dirty="0" smtClean="0"/>
              <a:t>1796’ta (25 yaşında) kurulan </a:t>
            </a:r>
            <a:r>
              <a:rPr lang="en-GB" dirty="0" smtClean="0"/>
              <a:t>Manchester </a:t>
            </a:r>
            <a:r>
              <a:rPr lang="en-GB" dirty="0" err="1"/>
              <a:t>Sağlık</a:t>
            </a:r>
            <a:r>
              <a:rPr lang="en-GB" dirty="0"/>
              <a:t> </a:t>
            </a:r>
            <a:r>
              <a:rPr lang="en-GB" dirty="0" err="1" smtClean="0"/>
              <a:t>Kurulu</a:t>
            </a:r>
            <a:r>
              <a:rPr lang="tr-TR" dirty="0" smtClean="0"/>
              <a:t>’</a:t>
            </a:r>
            <a:r>
              <a:rPr lang="tr-TR" dirty="0" err="1" smtClean="0"/>
              <a:t>na</a:t>
            </a:r>
            <a:r>
              <a:rPr lang="tr-TR" dirty="0" smtClean="0"/>
              <a:t>,</a:t>
            </a:r>
            <a:r>
              <a:rPr lang="en-GB" dirty="0" smtClean="0"/>
              <a:t> </a:t>
            </a:r>
            <a:r>
              <a:rPr lang="tr-TR" dirty="0" smtClean="0"/>
              <a:t>tekstil </a:t>
            </a:r>
            <a:r>
              <a:rPr lang="en-GB" dirty="0" err="1" smtClean="0"/>
              <a:t>sanayi</a:t>
            </a:r>
            <a:r>
              <a:rPr lang="en-GB" dirty="0" smtClean="0"/>
              <a:t> </a:t>
            </a:r>
            <a:r>
              <a:rPr lang="en-GB" dirty="0" err="1" smtClean="0"/>
              <a:t>temsilci</a:t>
            </a:r>
            <a:r>
              <a:rPr lang="tr-TR" dirty="0" err="1" smtClean="0"/>
              <a:t>liğine</a:t>
            </a:r>
            <a:r>
              <a:rPr lang="en-GB" dirty="0" smtClean="0"/>
              <a:t> </a:t>
            </a:r>
            <a:r>
              <a:rPr lang="en-GB" dirty="0" err="1"/>
              <a:t>davet</a:t>
            </a:r>
            <a:r>
              <a:rPr lang="en-GB" dirty="0"/>
              <a:t> </a:t>
            </a:r>
            <a:r>
              <a:rPr lang="en-GB" dirty="0" err="1" smtClean="0"/>
              <a:t>edil</a:t>
            </a:r>
            <a:r>
              <a:rPr lang="tr-TR" dirty="0" err="1" smtClean="0"/>
              <a:t>di</a:t>
            </a:r>
            <a:r>
              <a:rPr lang="en-GB" dirty="0" smtClean="0"/>
              <a:t>.</a:t>
            </a:r>
            <a:endParaRPr lang="tr-TR" dirty="0" smtClean="0"/>
          </a:p>
          <a:p>
            <a:pPr lvl="1"/>
            <a:r>
              <a:rPr lang="tr-TR" dirty="0" smtClean="0"/>
              <a:t>İş seyahatlerinden birinde  New </a:t>
            </a:r>
            <a:r>
              <a:rPr lang="tr-TR" dirty="0" err="1" smtClean="0"/>
              <a:t>Lanark’ta</a:t>
            </a:r>
            <a:r>
              <a:rPr lang="tr-TR" dirty="0" smtClean="0"/>
              <a:t> büyük değirmenleri olan bir iş adamının kızı olan Caroline </a:t>
            </a:r>
            <a:r>
              <a:rPr lang="tr-TR" dirty="0" err="1" smtClean="0"/>
              <a:t>Dale</a:t>
            </a:r>
            <a:r>
              <a:rPr lang="tr-TR" dirty="0" smtClean="0"/>
              <a:t> ile tanışıyor ve onunla evleniyor.</a:t>
            </a:r>
          </a:p>
          <a:p>
            <a:pPr lvl="1"/>
            <a:r>
              <a:rPr lang="tr-TR" dirty="0" smtClean="0"/>
              <a:t>Ortaklarını New </a:t>
            </a:r>
            <a:r>
              <a:rPr lang="tr-TR" dirty="0" err="1" smtClean="0"/>
              <a:t>Lanark’taki</a:t>
            </a:r>
            <a:r>
              <a:rPr lang="tr-TR" dirty="0" smtClean="0"/>
              <a:t> kayın pederinin imalathanesini satın almaya ikna etti ve eşiyle, New </a:t>
            </a:r>
            <a:r>
              <a:rPr lang="tr-TR" dirty="0" err="1" smtClean="0"/>
              <a:t>Lanark’a</a:t>
            </a:r>
            <a:r>
              <a:rPr lang="tr-TR" dirty="0" smtClean="0"/>
              <a:t> taşındı.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85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85045" y="263525"/>
            <a:ext cx="8836378" cy="67345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New </a:t>
            </a:r>
            <a:r>
              <a:rPr lang="tr-TR" dirty="0" err="1" smtClean="0"/>
              <a:t>Lanark</a:t>
            </a:r>
            <a:r>
              <a:rPr lang="tr-TR" dirty="0" smtClean="0"/>
              <a:t>, Güney </a:t>
            </a:r>
            <a:r>
              <a:rPr lang="tr-TR" dirty="0" err="1" smtClean="0"/>
              <a:t>Lanarkshire</a:t>
            </a:r>
            <a:r>
              <a:rPr lang="tr-TR" dirty="0" smtClean="0"/>
              <a:t>, İskoçya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8867" y="1377243"/>
            <a:ext cx="10515600" cy="5294489"/>
          </a:xfrm>
        </p:spPr>
        <p:txBody>
          <a:bodyPr>
            <a:normAutofit fontScale="62500" lnSpcReduction="20000"/>
          </a:bodyPr>
          <a:lstStyle/>
          <a:p>
            <a:r>
              <a:rPr lang="tr-TR" dirty="0"/>
              <a:t>d</a:t>
            </a:r>
            <a:r>
              <a:rPr lang="tr-TR" dirty="0" smtClean="0"/>
              <a:t>evraldığında 1500-2000 çalışanı var, 500’ü çocuk çalışan*</a:t>
            </a:r>
          </a:p>
          <a:p>
            <a:r>
              <a:rPr lang="tr-TR" dirty="0" smtClean="0"/>
              <a:t>o dönemde Birleşik </a:t>
            </a:r>
            <a:r>
              <a:rPr lang="tr-TR" dirty="0" err="1" smtClean="0"/>
              <a:t>Krallık’ta</a:t>
            </a:r>
            <a:r>
              <a:rPr lang="tr-TR" dirty="0" smtClean="0"/>
              <a:t> işçiler haftada 6 gün, günde 15 saat çalışıyor</a:t>
            </a:r>
          </a:p>
          <a:p>
            <a:r>
              <a:rPr lang="tr-TR" dirty="0"/>
              <a:t>ç</a:t>
            </a:r>
            <a:r>
              <a:rPr lang="tr-TR" dirty="0" smtClean="0"/>
              <a:t>alışma koşulları çok ağır; uzun saatler, havalandırması eksik, karanlık ortamlar, düşük ücret </a:t>
            </a:r>
          </a:p>
          <a:p>
            <a:r>
              <a:rPr lang="tr-TR" dirty="0"/>
              <a:t>i</a:t>
            </a:r>
            <a:r>
              <a:rPr lang="tr-TR" dirty="0" smtClean="0"/>
              <a:t>şçiler arasında yankesicilik, saldırganlık, fuhuş, alkolizm… gibi ahlaksızlıklar çok fazla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3800" b="1" i="1" dirty="0" smtClean="0">
                <a:solidFill>
                  <a:srgbClr val="FF0000"/>
                </a:solidFill>
              </a:rPr>
              <a:t>Robert </a:t>
            </a:r>
            <a:r>
              <a:rPr lang="tr-TR" sz="3800" b="1" i="1" dirty="0" err="1" smtClean="0">
                <a:solidFill>
                  <a:srgbClr val="FF0000"/>
                </a:solidFill>
              </a:rPr>
              <a:t>Owen</a:t>
            </a:r>
            <a:r>
              <a:rPr lang="tr-TR" sz="3800" b="1" i="1" dirty="0" smtClean="0">
                <a:solidFill>
                  <a:srgbClr val="FF0000"/>
                </a:solidFill>
              </a:rPr>
              <a:t>; insanın karakterini seçemediğini,  karakterini yaşadığı ortamın belirlediğini, ortam iyileştirilirse ve eğitim verilirse insan karakterinin de iyileşeceğine inanıyor. </a:t>
            </a:r>
            <a:r>
              <a:rPr lang="tr-TR" sz="3300" i="1" dirty="0" smtClean="0"/>
              <a:t>(o dönemde insanların günahkar doğduğuna inanılıyor) </a:t>
            </a:r>
          </a:p>
          <a:p>
            <a:endParaRPr lang="tr-TR" dirty="0" smtClean="0"/>
          </a:p>
          <a:p>
            <a:r>
              <a:rPr lang="tr-TR" dirty="0" smtClean="0"/>
              <a:t>1816’da ortaklarının da sonunda kabul etmesiyle çalışma saatlerini 12’ye düşürüyor; 10 yaşı altı çocukların çalışması yasaklanıyor, sadece o bölgede yaşayan çocukların çalıştırılabileceğine karar veriliyor </a:t>
            </a:r>
          </a:p>
          <a:p>
            <a:pPr marL="0" indent="0">
              <a:buNone/>
            </a:pPr>
            <a:r>
              <a:rPr lang="tr-TR" dirty="0" smtClean="0"/>
              <a:t>___________________________________________</a:t>
            </a:r>
          </a:p>
          <a:p>
            <a:pPr marL="0" indent="0">
              <a:buNone/>
            </a:pPr>
            <a:r>
              <a:rPr lang="tr-TR" dirty="0" smtClean="0"/>
              <a:t>*Notlar: </a:t>
            </a:r>
          </a:p>
          <a:p>
            <a:pPr lvl="1"/>
            <a:r>
              <a:rPr lang="tr-TR" dirty="0" smtClean="0"/>
              <a:t>kimsesiz küçük çocuklar yetimhanelerden getirilip köle gibi çalıştırılıyor</a:t>
            </a:r>
          </a:p>
          <a:p>
            <a:pPr lvl="1"/>
            <a:r>
              <a:rPr lang="tr-TR" dirty="0" smtClean="0"/>
              <a:t>4 yaşından itibaren çocuklar çalıştırılıyor</a:t>
            </a:r>
          </a:p>
          <a:p>
            <a:pPr lvl="1"/>
            <a:r>
              <a:rPr lang="tr-TR" dirty="0" smtClean="0"/>
              <a:t>çırak olarak çalıştırılan çocukların giyim-kuşam, yemek ve bakımından işveren sorumlu ama işverenler bu sorumluluklarını layıkıyla yerine getirmiyorlar</a:t>
            </a:r>
          </a:p>
          <a:p>
            <a:pPr lvl="1"/>
            <a:r>
              <a:rPr lang="tr-TR" dirty="0"/>
              <a:t>s</a:t>
            </a:r>
            <a:r>
              <a:rPr lang="tr-TR" dirty="0" smtClean="0"/>
              <a:t>ağlıksız koşullarda büyüyen, iş kazalarında sakat kalan pek çok çocuk işçi var</a:t>
            </a:r>
          </a:p>
          <a:p>
            <a:pPr lvl="1"/>
            <a:endParaRPr lang="en-US" dirty="0"/>
          </a:p>
        </p:txBody>
      </p:sp>
      <p:pic>
        <p:nvPicPr>
          <p:cNvPr id="3074" name="Picture 2" descr="New Lanark in 1818  (Image Courtesy New Lanark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6206" y="0"/>
            <a:ext cx="2655794" cy="1575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71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New </a:t>
            </a:r>
            <a:r>
              <a:rPr lang="tr-TR" dirty="0" err="1" smtClean="0"/>
              <a:t>Lanark</a:t>
            </a:r>
            <a:r>
              <a:rPr lang="tr-TR" dirty="0" smtClean="0"/>
              <a:t> – yaşam koşullarının iyileştirilmesi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73575"/>
          </a:xfrm>
        </p:spPr>
        <p:txBody>
          <a:bodyPr>
            <a:normAutofit fontScale="55000" lnSpcReduction="20000"/>
          </a:bodyPr>
          <a:lstStyle/>
          <a:p>
            <a:r>
              <a:rPr lang="tr-TR" dirty="0" smtClean="0"/>
              <a:t>Mevcut binalar yenileniyor</a:t>
            </a:r>
          </a:p>
          <a:p>
            <a:r>
              <a:rPr lang="tr-TR" dirty="0" smtClean="0"/>
              <a:t>İşçiler için yeni yaşam alanları yapılıyor (lojman, rekreasyon alanları)</a:t>
            </a:r>
          </a:p>
          <a:p>
            <a:r>
              <a:rPr lang="tr-TR" dirty="0" smtClean="0"/>
              <a:t>Yollara döşeme taşı döşeniyor</a:t>
            </a:r>
          </a:p>
          <a:p>
            <a:r>
              <a:rPr lang="tr-TR" dirty="0" smtClean="0"/>
              <a:t>Sokakların düzenli temizliği için bir sistem kuruluyor</a:t>
            </a:r>
          </a:p>
          <a:p>
            <a:r>
              <a:rPr lang="tr-TR" dirty="0" smtClean="0"/>
              <a:t>Ahlaki standartların yükseltilmesi için</a:t>
            </a:r>
          </a:p>
          <a:p>
            <a:pPr lvl="1"/>
            <a:r>
              <a:rPr lang="tr-TR" dirty="0" smtClean="0"/>
              <a:t>yerel yönetim yapılanması, sarhoşlara ceza uygulaması</a:t>
            </a:r>
          </a:p>
          <a:p>
            <a:pPr lvl="1"/>
            <a:r>
              <a:rPr lang="tr-TR" dirty="0" smtClean="0"/>
              <a:t>Fabrikada süpervizörlerin işçilerin davranışlarını renklerle işaretlemesi (siyah-kötü, mavi-nötr, sarı-iyi, beyaz-mükemmel) çok verimli oluyor zamanla sarı-beyaz işaretler artıyor</a:t>
            </a:r>
          </a:p>
          <a:p>
            <a:r>
              <a:rPr lang="tr-TR" dirty="0" smtClean="0"/>
              <a:t>Bir şirket dükkanı açılıyor (kooperatif) buradan insanlar uygun fiyata kaliteli mallar alıyor, bu sayede borçlarını ödeyebiliyorlar.</a:t>
            </a:r>
          </a:p>
          <a:p>
            <a:r>
              <a:rPr lang="tr-TR" dirty="0" smtClean="0"/>
              <a:t>Kooperatifin kazancıyla okullar açılıyor. 1816 – Kişilik Oluşumu (</a:t>
            </a:r>
            <a:r>
              <a:rPr lang="tr-TR" dirty="0" err="1" smtClean="0"/>
              <a:t>Formation</a:t>
            </a:r>
            <a:r>
              <a:rPr lang="tr-TR" dirty="0" smtClean="0"/>
              <a:t> of </a:t>
            </a:r>
            <a:r>
              <a:rPr lang="tr-TR" dirty="0" err="1" smtClean="0"/>
              <a:t>Character</a:t>
            </a:r>
            <a:r>
              <a:rPr lang="tr-TR" dirty="0" smtClean="0"/>
              <a:t>) gündüz çocuklara, gece yetişkinlere eğitim / konser vermek üzere açılıyor</a:t>
            </a:r>
          </a:p>
          <a:p>
            <a:pPr lvl="1"/>
            <a:r>
              <a:rPr lang="tr-TR" dirty="0" smtClean="0"/>
              <a:t>O zamana kadar (3R) Okuma-yazma ve aritmetikten oluşan müfredata doğa tarihi, müzik, dans ve oyunlar ekleniyor</a:t>
            </a:r>
          </a:p>
          <a:p>
            <a:pPr lvl="1"/>
            <a:r>
              <a:rPr lang="tr-TR" dirty="0" smtClean="0"/>
              <a:t>Eğitimde resim, harita ve grafikler kullanılıyor</a:t>
            </a:r>
          </a:p>
          <a:p>
            <a:pPr lvl="1"/>
            <a:r>
              <a:rPr lang="tr-TR" dirty="0" smtClean="0"/>
              <a:t>Eğitim eğlenceli olmalı, oyunla öğrenmeli ilkesi ile eğitim veriliyor. Henüz o dönemde devletin mecburi eğitim uygulaması yok</a:t>
            </a:r>
          </a:p>
          <a:p>
            <a:r>
              <a:rPr lang="tr-TR" dirty="0" smtClean="0"/>
              <a:t>Yeni okul çok başarılı oluyor, içeriden ve dışarıdan birçoklarının ilgisini çekiyor ve bilgi almak için ziyaret ediyorlar. </a:t>
            </a:r>
            <a:r>
              <a:rPr lang="tr-TR" dirty="0" err="1" smtClean="0"/>
              <a:t>Owen’in</a:t>
            </a:r>
            <a:r>
              <a:rPr lang="tr-TR" dirty="0" smtClean="0"/>
              <a:t> özgür eğitim modeli, kiliseye ve mülkiyet hakkına karşı fikirleri, muhafazakar kesimler tarafından onaylanmıyor, derslerden müzik ve dans kaldırılıyor, zorunlu dini eğitim müfredata ekleniyor, eski öğretim yöntemine geri dönülüyor.</a:t>
            </a:r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7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/>
          <a:lstStyle/>
          <a:p>
            <a:r>
              <a:rPr lang="tr-TR" dirty="0" smtClean="0"/>
              <a:t>New </a:t>
            </a:r>
            <a:r>
              <a:rPr lang="tr-TR" dirty="0" err="1" smtClean="0"/>
              <a:t>Lanark’tan</a:t>
            </a:r>
            <a:r>
              <a:rPr lang="tr-TR" dirty="0" smtClean="0"/>
              <a:t> Birleşik </a:t>
            </a:r>
            <a:r>
              <a:rPr lang="tr-TR" dirty="0" err="1" smtClean="0"/>
              <a:t>Krallık’a</a:t>
            </a:r>
            <a:r>
              <a:rPr lang="tr-TR" dirty="0" smtClean="0"/>
              <a:t>…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4689" y="1407935"/>
            <a:ext cx="10515600" cy="4981575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/>
              <a:t>New </a:t>
            </a:r>
            <a:r>
              <a:rPr lang="tr-TR" dirty="0" err="1" smtClean="0"/>
              <a:t>Lanark</a:t>
            </a:r>
            <a:r>
              <a:rPr lang="tr-TR" dirty="0" smtClean="0"/>
              <a:t> imalathanelerindeki uygulamaları yaygınlaştırmak için </a:t>
            </a:r>
            <a:r>
              <a:rPr lang="tr-TR" dirty="0" err="1" smtClean="0"/>
              <a:t>Sir</a:t>
            </a:r>
            <a:r>
              <a:rPr lang="tr-TR" dirty="0" smtClean="0"/>
              <a:t> Robert </a:t>
            </a:r>
            <a:r>
              <a:rPr lang="tr-TR" dirty="0" err="1" smtClean="0"/>
              <a:t>Peel’i</a:t>
            </a:r>
            <a:r>
              <a:rPr lang="tr-TR" dirty="0" smtClean="0"/>
              <a:t> (dönemin başbakanının babası) yeni kanunlar yapılmasının gerekliliğine ikna ediyor ve taslak bir önerge hazırlıyor</a:t>
            </a:r>
          </a:p>
          <a:p>
            <a:pPr lvl="1"/>
            <a:r>
              <a:rPr lang="tr-TR" dirty="0" smtClean="0"/>
              <a:t>Çalışma yaşının 10’a yükseltilmesi</a:t>
            </a:r>
          </a:p>
          <a:p>
            <a:pPr lvl="1"/>
            <a:r>
              <a:rPr lang="tr-TR" dirty="0" smtClean="0"/>
              <a:t>18 yaşına kadar günde 10 saatten fazla çalışılmaması</a:t>
            </a:r>
          </a:p>
          <a:p>
            <a:pPr lvl="1"/>
            <a:r>
              <a:rPr lang="tr-TR" dirty="0" smtClean="0"/>
              <a:t>12 yaşına kadar yarım gün eğitime devam edilmesi</a:t>
            </a:r>
          </a:p>
          <a:p>
            <a:pPr lvl="1"/>
            <a:r>
              <a:rPr lang="tr-TR" dirty="0" smtClean="0"/>
              <a:t>Fabrikaların denetlenmesi </a:t>
            </a:r>
          </a:p>
          <a:p>
            <a:r>
              <a:rPr lang="tr-TR" dirty="0"/>
              <a:t>Z</a:t>
            </a:r>
            <a:r>
              <a:rPr lang="tr-TR" dirty="0" smtClean="0"/>
              <a:t>amanının epeyce önünde olan bu önerge Parlamento’ da değerlendiriliyor ve yeni düzenleme </a:t>
            </a:r>
            <a:r>
              <a:rPr lang="tr-TR" dirty="0" err="1" smtClean="0"/>
              <a:t>Owen’in</a:t>
            </a:r>
            <a:r>
              <a:rPr lang="tr-TR" dirty="0" smtClean="0"/>
              <a:t> önergesi epeyce kırpılarak (</a:t>
            </a:r>
            <a:r>
              <a:rPr lang="tr-TR" dirty="0" err="1" smtClean="0"/>
              <a:t>Factory</a:t>
            </a:r>
            <a:r>
              <a:rPr lang="tr-TR" dirty="0" smtClean="0"/>
              <a:t> </a:t>
            </a:r>
            <a:r>
              <a:rPr lang="tr-TR" dirty="0" err="1" smtClean="0"/>
              <a:t>Act</a:t>
            </a:r>
            <a:r>
              <a:rPr lang="tr-TR" dirty="0" smtClean="0"/>
              <a:t> of 1819) çıkıyor.</a:t>
            </a:r>
          </a:p>
          <a:p>
            <a:pPr lvl="1"/>
            <a:r>
              <a:rPr lang="tr-TR" dirty="0" smtClean="0"/>
              <a:t>Bu sınırlamalar sadece pamuklu tekstil imalathaneleri için geçerli</a:t>
            </a:r>
          </a:p>
          <a:p>
            <a:pPr lvl="1"/>
            <a:r>
              <a:rPr lang="tr-TR" dirty="0" smtClean="0"/>
              <a:t>Çalışma yaşı 9’a yükseltiliyor</a:t>
            </a:r>
          </a:p>
          <a:p>
            <a:pPr lvl="1"/>
            <a:r>
              <a:rPr lang="tr-TR" dirty="0" smtClean="0"/>
              <a:t>16 yaşına kadar günde 12 saatten fazla çalışılmaması</a:t>
            </a:r>
          </a:p>
          <a:p>
            <a:pPr lvl="1"/>
            <a:r>
              <a:rPr lang="tr-TR" dirty="0" smtClean="0"/>
              <a:t>1833’e kadar bu düzenlemeleri denetleyecek bir uygulama yapılmıyor</a:t>
            </a:r>
          </a:p>
          <a:p>
            <a:r>
              <a:rPr lang="tr-TR" dirty="0" smtClean="0"/>
              <a:t>Napolyon savaşları sonrası Birleşik Krallık ekonomik depresyona girmişti, işsizlik çok arttı. </a:t>
            </a:r>
            <a:r>
              <a:rPr lang="tr-TR" dirty="0" err="1" smtClean="0"/>
              <a:t>Owen</a:t>
            </a:r>
            <a:r>
              <a:rPr lang="tr-TR" dirty="0" smtClean="0"/>
              <a:t>, işsizlik sorununun çözümü için New </a:t>
            </a:r>
            <a:r>
              <a:rPr lang="tr-TR" dirty="0" err="1" smtClean="0"/>
              <a:t>Lanark’taki</a:t>
            </a:r>
            <a:r>
              <a:rPr lang="tr-TR" dirty="0" smtClean="0"/>
              <a:t> iş modelinin kooperatif temelli uygulanmasını önerdi. İlk başta önerileri sempati ile karşılandı ancak, yine </a:t>
            </a:r>
            <a:r>
              <a:rPr lang="tr-TR" dirty="0" err="1" smtClean="0"/>
              <a:t>Kilise’ye</a:t>
            </a:r>
            <a:r>
              <a:rPr lang="tr-TR" dirty="0" smtClean="0"/>
              <a:t> ve mülkiyete karşı olumsuz görüşü sebebiyle, mevcut sosyal düzeni bozacağı endişesiyle görüşleri ve kendisi itibar kaybetti.</a:t>
            </a:r>
            <a:endParaRPr lang="en-US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17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New </a:t>
            </a:r>
            <a:r>
              <a:rPr lang="tr-TR" dirty="0" err="1" smtClean="0"/>
              <a:t>Harmony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1824’te ideallerini hayata geçirmek üzere Amerika Birleşik Devletlerine gitti. Yeni Dünya’nın idealindeki kooperatifçi iş ve yaşam modelini kurabileceğini düşünür. </a:t>
            </a:r>
            <a:r>
              <a:rPr lang="tr-TR" dirty="0" err="1" smtClean="0"/>
              <a:t>Harmony</a:t>
            </a:r>
            <a:r>
              <a:rPr lang="tr-TR" dirty="0" smtClean="0"/>
              <a:t>, Indiana’da, 125.000 </a:t>
            </a:r>
            <a:r>
              <a:rPr lang="tr-TR" dirty="0" err="1" smtClean="0"/>
              <a:t>USD’a</a:t>
            </a:r>
            <a:r>
              <a:rPr lang="tr-TR" dirty="0" smtClean="0"/>
              <a:t> bir mülk satın aldı. İçerisinde tarım arazisi, binalar ve küçük işletmeler vardır.</a:t>
            </a:r>
          </a:p>
          <a:p>
            <a:r>
              <a:rPr lang="tr-TR" dirty="0" smtClean="0"/>
              <a:t>Fikirleri memnuniyetle karşılandı ve Amerikan Kongresi’ne davet edildi. Fikirlerini yaymak ve insanları New </a:t>
            </a:r>
            <a:r>
              <a:rPr lang="tr-TR" dirty="0" err="1" smtClean="0"/>
              <a:t>Harmony’ye</a:t>
            </a:r>
            <a:r>
              <a:rPr lang="tr-TR" dirty="0" smtClean="0"/>
              <a:t> davet etmek için dolaştı. N. </a:t>
            </a:r>
            <a:r>
              <a:rPr lang="tr-TR" dirty="0" err="1" smtClean="0"/>
              <a:t>Harmony’de</a:t>
            </a:r>
            <a:r>
              <a:rPr lang="tr-TR" dirty="0" smtClean="0"/>
              <a:t> oğlu William işin başındaydı. New </a:t>
            </a:r>
            <a:r>
              <a:rPr lang="tr-TR" dirty="0" err="1" smtClean="0"/>
              <a:t>Harmony</a:t>
            </a:r>
            <a:r>
              <a:rPr lang="tr-TR" dirty="0" smtClean="0"/>
              <a:t> insan akınına uğradı, ancak gelenlerin çoğu tarım veya bir imalathanede çalışma tecrübesi olmayan kişilerdi. Kaos başladı. Oğlu babasından daha fazla yeni </a:t>
            </a:r>
            <a:r>
              <a:rPr lang="tr-TR" dirty="0" err="1" smtClean="0"/>
              <a:t>yerleşmeci</a:t>
            </a:r>
            <a:r>
              <a:rPr lang="tr-TR" dirty="0" smtClean="0"/>
              <a:t> göndermemesini istedi.</a:t>
            </a:r>
          </a:p>
          <a:p>
            <a:r>
              <a:rPr lang="tr-TR" dirty="0" smtClean="0"/>
              <a:t>Sonunda, düzen sağlandı ancak komün birbirinden bağımsız bölümlere parçalandı. </a:t>
            </a:r>
          </a:p>
          <a:p>
            <a:r>
              <a:rPr lang="tr-TR" dirty="0" smtClean="0"/>
              <a:t>1828’te </a:t>
            </a:r>
            <a:r>
              <a:rPr lang="tr-TR" dirty="0" err="1" smtClean="0"/>
              <a:t>Owen’in</a:t>
            </a:r>
            <a:r>
              <a:rPr lang="tr-TR" dirty="0" smtClean="0"/>
              <a:t> modelinin başarısız olduğu kesinleşince buradaki mülkünü oğullarına bırakıp Birleşik </a:t>
            </a:r>
            <a:r>
              <a:rPr lang="tr-TR" dirty="0" err="1" smtClean="0"/>
              <a:t>Krallık’a</a:t>
            </a:r>
            <a:r>
              <a:rPr lang="tr-TR" dirty="0" smtClean="0"/>
              <a:t> geri döndü.</a:t>
            </a:r>
            <a:endParaRPr lang="en-US" dirty="0"/>
          </a:p>
        </p:txBody>
      </p:sp>
      <p:pic>
        <p:nvPicPr>
          <p:cNvPr id="4" name="Resim 3" descr="https://v3.arkitera.com/UserFiles/Image/news/2010/02/08/newharmony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3956" y="0"/>
            <a:ext cx="2698044" cy="16906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015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9853"/>
          </a:xfrm>
        </p:spPr>
        <p:txBody>
          <a:bodyPr/>
          <a:lstStyle/>
          <a:p>
            <a:r>
              <a:rPr lang="tr-TR" dirty="0" smtClean="0"/>
              <a:t>Robert </a:t>
            </a:r>
            <a:r>
              <a:rPr lang="tr-TR" dirty="0" err="1" smtClean="0"/>
              <a:t>Owen’in</a:t>
            </a:r>
            <a:r>
              <a:rPr lang="tr-TR" dirty="0" smtClean="0"/>
              <a:t> Etkileri – İş İdaresi: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2423" y="1444978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Günlük üretim raporları, stok kontrolü raporları</a:t>
            </a:r>
          </a:p>
          <a:p>
            <a:pPr lvl="1"/>
            <a:r>
              <a:rPr lang="tr-TR" dirty="0" smtClean="0"/>
              <a:t>Süpervizörlerin işçileri izlemesi ve davranışlarını günlük olarak renklerle kartlarına işlemesi (geri bildirim)</a:t>
            </a:r>
          </a:p>
          <a:p>
            <a:pPr lvl="1"/>
            <a:r>
              <a:rPr lang="tr-TR" dirty="0" smtClean="0"/>
              <a:t>Modern insan kaynakları yönetiminin ilk uygulayıcısı </a:t>
            </a:r>
          </a:p>
          <a:p>
            <a:pPr lvl="1"/>
            <a:r>
              <a:rPr lang="tr-TR" dirty="0" smtClean="0"/>
              <a:t>Çalışma saatlerinin azaltılması</a:t>
            </a:r>
          </a:p>
          <a:p>
            <a:pPr lvl="1"/>
            <a:r>
              <a:rPr lang="tr-TR" dirty="0" smtClean="0"/>
              <a:t>Çocuk işçilerin engellenmesi</a:t>
            </a:r>
          </a:p>
          <a:p>
            <a:pPr lvl="1"/>
            <a:r>
              <a:rPr lang="tr-TR" dirty="0" smtClean="0"/>
              <a:t>Dünyada ilk işyeri anaokulu uygulaması</a:t>
            </a:r>
          </a:p>
          <a:p>
            <a:pPr lvl="1"/>
            <a:r>
              <a:rPr lang="tr-TR" dirty="0" smtClean="0"/>
              <a:t>Verimliliği artırmak içim imalathaneye mekanik atölyesi, dökümhane… gibi birimler eklenmesi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33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tr-TR" dirty="0" smtClean="0"/>
          </a:p>
          <a:p>
            <a:pPr lvl="1"/>
            <a:r>
              <a:rPr lang="tr-TR" dirty="0" smtClean="0"/>
              <a:t>Çalışanların yaşamlarının iyileştirilmesi için kurallar</a:t>
            </a:r>
          </a:p>
          <a:p>
            <a:pPr lvl="1"/>
            <a:r>
              <a:rPr lang="tr-TR" dirty="0" smtClean="0"/>
              <a:t>Sorumlu alkol tüketimi</a:t>
            </a:r>
          </a:p>
          <a:p>
            <a:pPr lvl="1"/>
            <a:r>
              <a:rPr lang="tr-TR" dirty="0" smtClean="0"/>
              <a:t>10 yaş üzeri herkesin yasal ve faydalı bir iş yapması</a:t>
            </a:r>
          </a:p>
          <a:p>
            <a:pPr lvl="1"/>
            <a:r>
              <a:rPr lang="tr-TR" dirty="0" smtClean="0"/>
              <a:t>12 komşuluk birimi ve her birimin bir sorumlusu var. Bu sorumlular bölgeleriyle ilgili konuları </a:t>
            </a:r>
            <a:r>
              <a:rPr lang="tr-TR" dirty="0" err="1" smtClean="0"/>
              <a:t>Owen’la</a:t>
            </a:r>
            <a:r>
              <a:rPr lang="tr-TR" dirty="0" smtClean="0"/>
              <a:t> konuşuyorlar, anlaşmazlıkları çözüyorlar ( = bir nev’i yerel idare yapılanması)</a:t>
            </a:r>
          </a:p>
          <a:p>
            <a:pPr lvl="1"/>
            <a:r>
              <a:rPr lang="tr-TR" dirty="0" smtClean="0"/>
              <a:t>Evlerin içinin de temizlikleri denetleniyor  (</a:t>
            </a:r>
            <a:r>
              <a:rPr lang="tr-TR" dirty="0" err="1" smtClean="0"/>
              <a:t>bug</a:t>
            </a:r>
            <a:r>
              <a:rPr lang="tr-TR" dirty="0" smtClean="0"/>
              <a:t> </a:t>
            </a:r>
            <a:r>
              <a:rPr lang="tr-TR" dirty="0" err="1" smtClean="0"/>
              <a:t>hunters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İşçilere ücretsiz sağlık hizmetleri için bir doktor çalıştırılıyor</a:t>
            </a:r>
          </a:p>
          <a:p>
            <a:pPr lvl="1"/>
            <a:r>
              <a:rPr lang="tr-TR" dirty="0" smtClean="0"/>
              <a:t>Hastalık fonu (ücretlerinin 1/16 </a:t>
            </a:r>
            <a:r>
              <a:rPr lang="tr-TR" dirty="0" err="1" smtClean="0"/>
              <a:t>sı</a:t>
            </a:r>
            <a:r>
              <a:rPr lang="tr-TR" dirty="0"/>
              <a:t> </a:t>
            </a:r>
            <a:r>
              <a:rPr lang="tr-TR" dirty="0" smtClean="0"/>
              <a:t>fona ayrılıyor, hastalık dolayısıyla çalışamadıkları zaman bu fonu kullanıyorlar)</a:t>
            </a:r>
          </a:p>
          <a:p>
            <a:pPr lvl="1"/>
            <a:r>
              <a:rPr lang="tr-TR" dirty="0" smtClean="0"/>
              <a:t>Temiz, havadar bir ortamın sağlığa iyi geldiğini düşünüyor, çalışanların / yaşayanların kendi sebzelerini üretebileceği küçük bostanlar, yürüyüş yerleri, mesire alanları düzenlemeleri</a:t>
            </a:r>
          </a:p>
          <a:p>
            <a:pPr lvl="1"/>
            <a:endParaRPr lang="tr-TR" dirty="0" smtClean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Robert </a:t>
            </a:r>
            <a:r>
              <a:rPr lang="tr-TR" dirty="0" err="1" smtClean="0"/>
              <a:t>Owen’in</a:t>
            </a:r>
            <a:r>
              <a:rPr lang="tr-TR" dirty="0" smtClean="0"/>
              <a:t> Etkileri – Sosyal Reform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55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5899" y="1069270"/>
            <a:ext cx="11624733" cy="3446286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Owen</a:t>
            </a:r>
            <a:r>
              <a:rPr lang="tr-TR" dirty="0" smtClean="0"/>
              <a:t> herkesin eğitim ve dinlenme/yenilenmeye hakkı olduğunu düşünüyor</a:t>
            </a:r>
          </a:p>
          <a:p>
            <a:pPr lvl="1"/>
            <a:r>
              <a:rPr lang="tr-TR" dirty="0" smtClean="0"/>
              <a:t>1816 yetişkinler için «Kişilik Gelişimi Enstitüsü»</a:t>
            </a:r>
          </a:p>
          <a:p>
            <a:pPr lvl="2"/>
            <a:r>
              <a:rPr lang="tr-TR" dirty="0" smtClean="0"/>
              <a:t>Yetişkinler için akşam okulu, kütüphane, sosyal merkez, toplanma alanı, hafta 1 kez konser için alanı…</a:t>
            </a:r>
          </a:p>
          <a:p>
            <a:pPr lvl="1"/>
            <a:r>
              <a:rPr lang="tr-TR" dirty="0" smtClean="0"/>
              <a:t>1817 çocuklar için okul</a:t>
            </a:r>
          </a:p>
          <a:p>
            <a:pPr lvl="1"/>
            <a:r>
              <a:rPr lang="tr-TR" dirty="0" smtClean="0"/>
              <a:t>2+ yaş çocuklar kreşe gidiyor, köyden 2 kız bu çocuklara bakıyor, anneler rahatça işe gidiyor (dünyadaki ilk işyeri kreşi)</a:t>
            </a:r>
          </a:p>
          <a:p>
            <a:pPr lvl="1"/>
            <a:r>
              <a:rPr lang="tr-TR" dirty="0" smtClean="0"/>
              <a:t>3-6 yaş anaokulu, çocuklara paylaşmayı ve birbirlerine karşı nazik olmayı öğretiyorlar</a:t>
            </a:r>
          </a:p>
          <a:p>
            <a:pPr lvl="1"/>
            <a:r>
              <a:rPr lang="tr-TR" dirty="0" smtClean="0"/>
              <a:t>7 yaş ilkokul başlıyor, dayak yasak, dans, müzik, okuma, yazma, aritmetik, sanat, coğrafya, doğa tarihi, tarih öğretiliyor. Eğitimin ilgi çekici ve teşvik edici olması hedefleniyor.</a:t>
            </a:r>
          </a:p>
          <a:p>
            <a:pPr lvl="1"/>
            <a:r>
              <a:rPr lang="tr-TR" dirty="0" smtClean="0"/>
              <a:t>Anne babalar, çocuklarını 12 yaşına kadar okula göndermeleri teşvik ediliyor</a:t>
            </a:r>
          </a:p>
          <a:p>
            <a:pPr lvl="1"/>
            <a:r>
              <a:rPr lang="tr-TR" dirty="0" smtClean="0"/>
              <a:t>Öğrencilere, rahat hareket edebilsinler diye </a:t>
            </a:r>
            <a:r>
              <a:rPr lang="tr-TR" dirty="0" err="1" smtClean="0"/>
              <a:t>toga</a:t>
            </a:r>
            <a:r>
              <a:rPr lang="tr-TR" dirty="0" smtClean="0"/>
              <a:t> benzeri bir üniforma giydiriyorlar</a:t>
            </a:r>
            <a:endParaRPr lang="tr-TR" dirty="0"/>
          </a:p>
          <a:p>
            <a:pPr lvl="1"/>
            <a:endParaRPr lang="en-US" dirty="0"/>
          </a:p>
        </p:txBody>
      </p:sp>
      <p:sp>
        <p:nvSpPr>
          <p:cNvPr id="4" name="Unvan 1"/>
          <p:cNvSpPr>
            <a:spLocks noGrp="1"/>
          </p:cNvSpPr>
          <p:nvPr>
            <p:ph type="title"/>
          </p:nvPr>
        </p:nvSpPr>
        <p:spPr>
          <a:xfrm>
            <a:off x="699910" y="0"/>
            <a:ext cx="10484555" cy="982133"/>
          </a:xfrm>
        </p:spPr>
        <p:txBody>
          <a:bodyPr/>
          <a:lstStyle/>
          <a:p>
            <a:r>
              <a:rPr lang="tr-TR" dirty="0" smtClean="0"/>
              <a:t>Robert </a:t>
            </a:r>
            <a:r>
              <a:rPr lang="tr-TR" dirty="0" err="1" smtClean="0"/>
              <a:t>Owen’in</a:t>
            </a:r>
            <a:r>
              <a:rPr lang="tr-TR" dirty="0" smtClean="0"/>
              <a:t> Etkileri – Eğitim Reformu</a:t>
            </a:r>
            <a:endParaRPr lang="en-US" dirty="0"/>
          </a:p>
        </p:txBody>
      </p:sp>
      <p:pic>
        <p:nvPicPr>
          <p:cNvPr id="5" name="Resim 4" descr="Educational Refor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219" y="4413604"/>
            <a:ext cx="5680781" cy="23424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189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4502</TotalTime>
  <Words>1679</Words>
  <Application>Microsoft Office PowerPoint</Application>
  <PresentationFormat>Widescreen</PresentationFormat>
  <Paragraphs>141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PowerPoint Presentation</vt:lpstr>
      <vt:lpstr>Robert Owen 1771-1858 </vt:lpstr>
      <vt:lpstr>New Lanark, Güney Lanarkshire, İskoçya </vt:lpstr>
      <vt:lpstr>New Lanark – yaşam koşullarının iyileştirilmesi</vt:lpstr>
      <vt:lpstr>New Lanark’tan Birleşik Krallık’a… </vt:lpstr>
      <vt:lpstr>New Harmony</vt:lpstr>
      <vt:lpstr>Robert Owen’in Etkileri – İş İdaresi:</vt:lpstr>
      <vt:lpstr>Robert Owen’in Etkileri – Sosyal Reform</vt:lpstr>
      <vt:lpstr>Robert Owen’in Etkileri – Eğitim Reformu</vt:lpstr>
      <vt:lpstr>Robert Owen’in Etkileri - Kooperatifler</vt:lpstr>
      <vt:lpstr>Robert Owen’in Etkileri - Reklam</vt:lpstr>
      <vt:lpstr>Robert Owen Etkileri – ABD  </vt:lpstr>
      <vt:lpstr>Birleşik Krallık’a döndükten sonra</vt:lpstr>
      <vt:lpstr>En önemli yayınları:</vt:lpstr>
      <vt:lpstr>Kaynakça: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ayla gurleyen</dc:creator>
  <cp:lastModifiedBy>Nihat Berker</cp:lastModifiedBy>
  <cp:revision>89</cp:revision>
  <dcterms:created xsi:type="dcterms:W3CDTF">2021-10-17T14:06:11Z</dcterms:created>
  <dcterms:modified xsi:type="dcterms:W3CDTF">2021-10-21T04:25:09Z</dcterms:modified>
</cp:coreProperties>
</file>