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70237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161666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B45851-CCF1-4F51-B7C5-8AF753C51B0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008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E0DCBA5-4DA9-448E-9D83-41710C64DB65}"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59809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E0DCBA5-4DA9-448E-9D83-41710C64DB65}"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B45851-CCF1-4F51-B7C5-8AF753C51B0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347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E0DCBA5-4DA9-448E-9D83-41710C64DB65}"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42036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7849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371043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52639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E0DCBA5-4DA9-448E-9D83-41710C64DB65}" type="datetimeFigureOut">
              <a:rPr lang="tr-TR" smtClean="0"/>
              <a:t>6.11.2021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278415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E0DCBA5-4DA9-448E-9D83-41710C64DB65}"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375431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E0DCBA5-4DA9-448E-9D83-41710C64DB65}" type="datetimeFigureOut">
              <a:rPr lang="tr-TR" smtClean="0"/>
              <a:t>6.11.2021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258308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E0DCBA5-4DA9-448E-9D83-41710C64DB65}" type="datetimeFigureOut">
              <a:rPr lang="tr-TR" smtClean="0"/>
              <a:t>6.11.2021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239766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DCBA5-4DA9-448E-9D83-41710C64DB65}" type="datetimeFigureOut">
              <a:rPr lang="tr-TR" smtClean="0"/>
              <a:t>6.11.2021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846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E0DCBA5-4DA9-448E-9D83-41710C64DB65}"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64801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E0DCBA5-4DA9-448E-9D83-41710C64DB65}" type="datetimeFigureOut">
              <a:rPr lang="tr-TR" smtClean="0"/>
              <a:t>6.11.2021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B45851-CCF1-4F51-B7C5-8AF753C51B06}" type="slidenum">
              <a:rPr lang="tr-TR" smtClean="0"/>
              <a:t>‹#›</a:t>
            </a:fld>
            <a:endParaRPr lang="tr-TR"/>
          </a:p>
        </p:txBody>
      </p:sp>
    </p:spTree>
    <p:extLst>
      <p:ext uri="{BB962C8B-B14F-4D97-AF65-F5344CB8AC3E}">
        <p14:creationId xmlns:p14="http://schemas.microsoft.com/office/powerpoint/2010/main" val="386799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E0DCBA5-4DA9-448E-9D83-41710C64DB65}" type="datetimeFigureOut">
              <a:rPr lang="tr-TR" smtClean="0"/>
              <a:t>6.11.2021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B45851-CCF1-4F51-B7C5-8AF753C51B06}" type="slidenum">
              <a:rPr lang="tr-TR" smtClean="0"/>
              <a:t>‹#›</a:t>
            </a:fld>
            <a:endParaRPr lang="tr-TR"/>
          </a:p>
        </p:txBody>
      </p:sp>
    </p:spTree>
    <p:extLst>
      <p:ext uri="{BB962C8B-B14F-4D97-AF65-F5344CB8AC3E}">
        <p14:creationId xmlns:p14="http://schemas.microsoft.com/office/powerpoint/2010/main" val="27971651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hurriyet.com.tr/egitim/ispanya-ic-savasi-tarihi-ve-onemi-nedir-ispanya-ic-savasi-nedenleri-ve-sonuclari-41802288" TargetMode="External"/><Relationship Id="rId3" Type="http://schemas.openxmlformats.org/officeDocument/2006/relationships/hyperlink" Target="https://dergipark.org.tr/en/download/article-file/200540" TargetMode="External"/><Relationship Id="rId7" Type="http://schemas.openxmlformats.org/officeDocument/2006/relationships/hyperlink" Target="https://dergipark.org.tr/tr/download/article-file/910154" TargetMode="External"/><Relationship Id="rId2" Type="http://schemas.openxmlformats.org/officeDocument/2006/relationships/hyperlink" Target="https://t24.com.tr/yazarlar/murat-bjedug/ispanya-ic-savasi-nin-sanatta-edebiyatta-yansimalari-ve-tartisilan-dusuncelerin-kitaplari,28988" TargetMode="External"/><Relationship Id="rId1" Type="http://schemas.openxmlformats.org/officeDocument/2006/relationships/slideLayout" Target="../slideLayouts/slideLayout2.xml"/><Relationship Id="rId6" Type="http://schemas.openxmlformats.org/officeDocument/2006/relationships/hyperlink" Target="https://www.birgun.net/haber/ispanya-ic-savasi-ve-fasizm-345759" TargetMode="External"/><Relationship Id="rId5" Type="http://schemas.openxmlformats.org/officeDocument/2006/relationships/hyperlink" Target="http://www.ctad.hacettepe.edu.tr/12_24/5.pdf" TargetMode="External"/><Relationship Id="rId4" Type="http://schemas.openxmlformats.org/officeDocument/2006/relationships/hyperlink" Target="https://www.tarihiolaylar.com/tarihi-olaylar/ispanya-ic-savasi-20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356F1A-690D-401E-8CF3-E4686CDFEC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F398A7BA-9279-4363-9D59-238782AB6B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2"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3B88DAD3-AF6F-4D6C-8512-7239A69A40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26"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Başlık 1">
            <a:extLst>
              <a:ext uri="{FF2B5EF4-FFF2-40B4-BE49-F238E27FC236}">
                <a16:creationId xmlns:a16="http://schemas.microsoft.com/office/drawing/2014/main" id="{2216A8C7-D051-4EC8-9B5A-B8AF64177B78}"/>
              </a:ext>
            </a:extLst>
          </p:cNvPr>
          <p:cNvSpPr>
            <a:spLocks noGrp="1"/>
          </p:cNvSpPr>
          <p:nvPr>
            <p:ph type="ctrTitle"/>
          </p:nvPr>
        </p:nvSpPr>
        <p:spPr>
          <a:xfrm>
            <a:off x="5825066" y="2514600"/>
            <a:ext cx="5681134" cy="2262781"/>
          </a:xfrm>
        </p:spPr>
        <p:txBody>
          <a:bodyPr>
            <a:normAutofit/>
          </a:bodyPr>
          <a:lstStyle/>
          <a:p>
            <a:r>
              <a:rPr lang="tr-TR" sz="4400"/>
              <a:t>İSPANYA İÇ SAVAŞI VE YABANCI DEVLETLER</a:t>
            </a:r>
          </a:p>
        </p:txBody>
      </p:sp>
      <p:sp>
        <p:nvSpPr>
          <p:cNvPr id="3" name="Alt Başlık 2">
            <a:extLst>
              <a:ext uri="{FF2B5EF4-FFF2-40B4-BE49-F238E27FC236}">
                <a16:creationId xmlns:a16="http://schemas.microsoft.com/office/drawing/2014/main" id="{DB7C7AEB-C4AC-4880-BBA7-680F3269040B}"/>
              </a:ext>
            </a:extLst>
          </p:cNvPr>
          <p:cNvSpPr>
            <a:spLocks noGrp="1"/>
          </p:cNvSpPr>
          <p:nvPr>
            <p:ph type="subTitle" idx="1"/>
          </p:nvPr>
        </p:nvSpPr>
        <p:spPr>
          <a:xfrm>
            <a:off x="5825066" y="4777379"/>
            <a:ext cx="5681134" cy="1126283"/>
          </a:xfrm>
        </p:spPr>
        <p:txBody>
          <a:bodyPr>
            <a:normAutofit/>
          </a:bodyPr>
          <a:lstStyle/>
          <a:p>
            <a:r>
              <a:rPr lang="tr-TR" dirty="0"/>
              <a:t>POST 1984</a:t>
            </a:r>
          </a:p>
          <a:p>
            <a:r>
              <a:rPr lang="tr-TR" dirty="0"/>
              <a:t>Hakan Erkli</a:t>
            </a:r>
          </a:p>
        </p:txBody>
      </p:sp>
      <p:sp>
        <p:nvSpPr>
          <p:cNvPr id="39" name="Rectangle 38">
            <a:extLst>
              <a:ext uri="{FF2B5EF4-FFF2-40B4-BE49-F238E27FC236}">
                <a16:creationId xmlns:a16="http://schemas.microsoft.com/office/drawing/2014/main" id="{8841A10E-0F0E-4596-8888-870D709254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Resim 3">
            <a:extLst>
              <a:ext uri="{FF2B5EF4-FFF2-40B4-BE49-F238E27FC236}">
                <a16:creationId xmlns:a16="http://schemas.microsoft.com/office/drawing/2014/main" id="{1D4B979E-F4F0-4B76-9404-088422E9B268}"/>
              </a:ext>
            </a:extLst>
          </p:cNvPr>
          <p:cNvPicPr>
            <a:picLocks noChangeAspect="1"/>
          </p:cNvPicPr>
          <p:nvPr/>
        </p:nvPicPr>
        <p:blipFill rotWithShape="1">
          <a:blip r:embed="rId2"/>
          <a:srcRect l="5643" r="20187" b="-1"/>
          <a:stretch/>
        </p:blipFill>
        <p:spPr>
          <a:xfrm>
            <a:off x="-2650" y="10"/>
            <a:ext cx="3681047" cy="6857990"/>
          </a:xfrm>
          <a:prstGeom prst="rect">
            <a:avLst/>
          </a:prstGeom>
        </p:spPr>
      </p:pic>
    </p:spTree>
    <p:extLst>
      <p:ext uri="{BB962C8B-B14F-4D97-AF65-F5344CB8AC3E}">
        <p14:creationId xmlns:p14="http://schemas.microsoft.com/office/powerpoint/2010/main" val="9891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98925C-CFB7-4D65-BF1F-CA119BF8D478}"/>
              </a:ext>
            </a:extLst>
          </p:cNvPr>
          <p:cNvSpPr>
            <a:spLocks noGrp="1"/>
          </p:cNvSpPr>
          <p:nvPr>
            <p:ph type="title"/>
          </p:nvPr>
        </p:nvSpPr>
        <p:spPr/>
        <p:txBody>
          <a:bodyPr/>
          <a:lstStyle/>
          <a:p>
            <a:r>
              <a:rPr lang="tr-TR" dirty="0"/>
              <a:t>Savaşın sonu</a:t>
            </a:r>
          </a:p>
        </p:txBody>
      </p:sp>
      <p:sp>
        <p:nvSpPr>
          <p:cNvPr id="3" name="İçerik Yer Tutucusu 2">
            <a:extLst>
              <a:ext uri="{FF2B5EF4-FFF2-40B4-BE49-F238E27FC236}">
                <a16:creationId xmlns:a16="http://schemas.microsoft.com/office/drawing/2014/main" id="{425E48D4-FA09-4AD0-B563-2E2618941800}"/>
              </a:ext>
            </a:extLst>
          </p:cNvPr>
          <p:cNvSpPr>
            <a:spLocks noGrp="1"/>
          </p:cNvSpPr>
          <p:nvPr>
            <p:ph idx="1"/>
          </p:nvPr>
        </p:nvSpPr>
        <p:spPr/>
        <p:txBody>
          <a:bodyPr/>
          <a:lstStyle/>
          <a:p>
            <a:r>
              <a:rPr lang="tr-TR" dirty="0"/>
              <a:t>Hükümet giderek daha da alevlenen savaştan yorulmaya başlamış ve bitkin düşmüştür. Cumhuriyetçilerin içinde </a:t>
            </a:r>
            <a:r>
              <a:rPr lang="tr-TR" dirty="0" err="1"/>
              <a:t>Anarko</a:t>
            </a:r>
            <a:r>
              <a:rPr lang="tr-TR" dirty="0"/>
              <a:t> sendikalistler ve sosyalistler yok edilmişlerdir. </a:t>
            </a:r>
          </a:p>
          <a:p>
            <a:r>
              <a:rPr lang="tr-TR" dirty="0"/>
              <a:t>Rusya silah yardımı yapmışsa da bu yeterli olmamış, halk ve hükümet yenilgiyi kabul etmiştir. </a:t>
            </a:r>
          </a:p>
          <a:p>
            <a:r>
              <a:rPr lang="tr-TR" dirty="0"/>
              <a:t>Barcelona ve Madrid ele geçirilmiş ve ardından direnen herkes kıyıma uğramıştır. </a:t>
            </a:r>
          </a:p>
          <a:p>
            <a:r>
              <a:rPr lang="tr-TR" dirty="0"/>
              <a:t>Bu kıyımdan, Fransa’ya kaçmayı başarabilen 400.000 kişi kurtulabilmiştir.</a:t>
            </a:r>
          </a:p>
          <a:p>
            <a:r>
              <a:rPr lang="tr-TR" dirty="0"/>
              <a:t> Mayıs 1939 yılında cumhuriyetçilerin direnişi sona ermiş ve savaşın galibi milliyetçiler olmuştur.</a:t>
            </a:r>
          </a:p>
        </p:txBody>
      </p:sp>
    </p:spTree>
    <p:extLst>
      <p:ext uri="{BB962C8B-B14F-4D97-AF65-F5344CB8AC3E}">
        <p14:creationId xmlns:p14="http://schemas.microsoft.com/office/powerpoint/2010/main" val="429189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B0BF91-E6CB-4D71-A4FC-B51BAAA1AA18}"/>
              </a:ext>
            </a:extLst>
          </p:cNvPr>
          <p:cNvSpPr>
            <a:spLocks noGrp="1"/>
          </p:cNvSpPr>
          <p:nvPr>
            <p:ph type="title"/>
          </p:nvPr>
        </p:nvSpPr>
        <p:spPr/>
        <p:txBody>
          <a:bodyPr/>
          <a:lstStyle/>
          <a:p>
            <a:r>
              <a:rPr lang="tr-TR" dirty="0"/>
              <a:t>İç Savaşın sonuçları</a:t>
            </a:r>
          </a:p>
        </p:txBody>
      </p:sp>
      <p:sp>
        <p:nvSpPr>
          <p:cNvPr id="3" name="İçerik Yer Tutucusu 2">
            <a:extLst>
              <a:ext uri="{FF2B5EF4-FFF2-40B4-BE49-F238E27FC236}">
                <a16:creationId xmlns:a16="http://schemas.microsoft.com/office/drawing/2014/main" id="{33E980C5-BDF6-43C9-970E-08EBD48DD415}"/>
              </a:ext>
            </a:extLst>
          </p:cNvPr>
          <p:cNvSpPr>
            <a:spLocks noGrp="1"/>
          </p:cNvSpPr>
          <p:nvPr>
            <p:ph idx="1"/>
          </p:nvPr>
        </p:nvSpPr>
        <p:spPr/>
        <p:txBody>
          <a:bodyPr>
            <a:normAutofit fontScale="92500" lnSpcReduction="10000"/>
          </a:bodyPr>
          <a:lstStyle/>
          <a:p>
            <a:r>
              <a:rPr lang="tr-TR" dirty="0"/>
              <a:t> İspanya İç Savaşı esasında iki ideolojinin yani sosyalizmin ve faşizmin karşı karşıya geldiği bir çatışma alanı olmuştur. Milis güçleri ve isyancılar gerilla savaşı şeklinde yıllarca çatışmışlardır.</a:t>
            </a:r>
          </a:p>
          <a:p>
            <a:r>
              <a:rPr lang="tr-TR" dirty="0"/>
              <a:t>Milliyetçilerin zaferinin hemen ardından  İspanya Cumhuriyeti’nin yerini İspanya Krallığı almıştır. Francisco </a:t>
            </a:r>
            <a:r>
              <a:rPr lang="tr-TR" dirty="0" err="1"/>
              <a:t>Franco</a:t>
            </a:r>
            <a:r>
              <a:rPr lang="tr-TR" dirty="0"/>
              <a:t>, </a:t>
            </a:r>
            <a:r>
              <a:rPr lang="tr-TR" dirty="0" err="1"/>
              <a:t>Bahamonde</a:t>
            </a:r>
            <a:r>
              <a:rPr lang="tr-TR" dirty="0"/>
              <a:t> galibiyetinin ardından tam 36 yıl İspanya’yı diktatörlük ve faşizmle yönetmiştir. </a:t>
            </a:r>
          </a:p>
          <a:p>
            <a:r>
              <a:rPr lang="tr-TR" dirty="0"/>
              <a:t>Aynı zamanda kendi yaptığı katliamlar ve insan onuruna aykırı ittifaklar nedeniyle tarihin en sevilmeyen devlet adamlarından biri olmuştur. </a:t>
            </a:r>
          </a:p>
          <a:p>
            <a:r>
              <a:rPr lang="tr-TR" dirty="0"/>
              <a:t> İspanya İç Savaşı, ülkeye çok büyük zararlar vermiştir. </a:t>
            </a:r>
          </a:p>
          <a:p>
            <a:r>
              <a:rPr lang="tr-TR" dirty="0"/>
              <a:t>II. Dünya Savaşından sonra diğer Avrupa ülkeleri hızlıca kalkınma hamleleri yaparken İspanya kanlı iç savaşla uğraşmak zorunda kalmıştır. </a:t>
            </a:r>
          </a:p>
          <a:p>
            <a:r>
              <a:rPr lang="tr-TR" dirty="0"/>
              <a:t>İspanya'nın demokratikleşmesi gecikmiştir. İspanya İç Savaşının uluslararası burjuvazi ile işçi sınıfı arasında verilen bir kavga olduğu da kabul edilmektedir.</a:t>
            </a:r>
          </a:p>
        </p:txBody>
      </p:sp>
    </p:spTree>
    <p:extLst>
      <p:ext uri="{BB962C8B-B14F-4D97-AF65-F5344CB8AC3E}">
        <p14:creationId xmlns:p14="http://schemas.microsoft.com/office/powerpoint/2010/main" val="304740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F2C915-379B-481E-83BE-12EC0BFE746E}"/>
              </a:ext>
            </a:extLst>
          </p:cNvPr>
          <p:cNvSpPr>
            <a:spLocks noGrp="1"/>
          </p:cNvSpPr>
          <p:nvPr>
            <p:ph type="title"/>
          </p:nvPr>
        </p:nvSpPr>
        <p:spPr/>
        <p:txBody>
          <a:bodyPr/>
          <a:lstStyle/>
          <a:p>
            <a:r>
              <a:rPr lang="tr-TR" dirty="0"/>
              <a:t>İspanya İç Savaşı ve Türkiye</a:t>
            </a:r>
          </a:p>
        </p:txBody>
      </p:sp>
      <p:sp>
        <p:nvSpPr>
          <p:cNvPr id="3" name="İçerik Yer Tutucusu 2">
            <a:extLst>
              <a:ext uri="{FF2B5EF4-FFF2-40B4-BE49-F238E27FC236}">
                <a16:creationId xmlns:a16="http://schemas.microsoft.com/office/drawing/2014/main" id="{C03BA179-FDC5-45A8-AF31-29A828A93F3C}"/>
              </a:ext>
            </a:extLst>
          </p:cNvPr>
          <p:cNvSpPr>
            <a:spLocks noGrp="1"/>
          </p:cNvSpPr>
          <p:nvPr>
            <p:ph idx="1"/>
          </p:nvPr>
        </p:nvSpPr>
        <p:spPr/>
        <p:txBody>
          <a:bodyPr>
            <a:normAutofit/>
          </a:bodyPr>
          <a:lstStyle/>
          <a:p>
            <a:r>
              <a:rPr lang="tr-TR" dirty="0"/>
              <a:t> Türkiye, İspanya iç savaşının başından sonuna kadar, anti-revizyonist olan İngiltere ve Fransa’nın savunmuş olduğu, “</a:t>
            </a:r>
            <a:r>
              <a:rPr lang="tr-TR" dirty="0" err="1"/>
              <a:t>karışmazlık</a:t>
            </a:r>
            <a:r>
              <a:rPr lang="tr-TR" dirty="0"/>
              <a:t> </a:t>
            </a:r>
            <a:r>
              <a:rPr lang="tr-TR" dirty="0" err="1"/>
              <a:t>politikasını”benimsemiştir</a:t>
            </a:r>
            <a:r>
              <a:rPr lang="tr-TR" dirty="0"/>
              <a:t>. </a:t>
            </a:r>
          </a:p>
          <a:p>
            <a:r>
              <a:rPr lang="tr-TR" dirty="0"/>
              <a:t>“</a:t>
            </a:r>
            <a:r>
              <a:rPr lang="tr-TR" dirty="0" err="1"/>
              <a:t>Karışmazlık</a:t>
            </a:r>
            <a:r>
              <a:rPr lang="tr-TR" dirty="0"/>
              <a:t> Komitesinin” kararları olan, İspanya’ya silah satışının yasaklanması, gönüllü gönderilmesinin engellenmesi ve İspanya’ya uygulanan kontrol planına uyulması konularında Türkiye’nin yasal düzenlemeler yapması, </a:t>
            </a:r>
            <a:r>
              <a:rPr lang="tr-TR" dirty="0" err="1"/>
              <a:t>karışmazlık</a:t>
            </a:r>
            <a:r>
              <a:rPr lang="tr-TR" dirty="0"/>
              <a:t> politikasına uygun davrandığını göstermektedir. </a:t>
            </a:r>
          </a:p>
          <a:p>
            <a:r>
              <a:rPr lang="tr-TR" dirty="0"/>
              <a:t>Resmi olarak tanıdığı Cumhuriyetçi hükümetin, silah alımı için yaptığı karlı teklifi reddetmesi de, Türkiye’nin </a:t>
            </a:r>
            <a:r>
              <a:rPr lang="tr-TR" dirty="0" err="1"/>
              <a:t>karışmazlık</a:t>
            </a:r>
            <a:r>
              <a:rPr lang="tr-TR" dirty="0"/>
              <a:t> politikasına sadık kaldığının bir göstergesidir. </a:t>
            </a:r>
          </a:p>
        </p:txBody>
      </p:sp>
    </p:spTree>
    <p:extLst>
      <p:ext uri="{BB962C8B-B14F-4D97-AF65-F5344CB8AC3E}">
        <p14:creationId xmlns:p14="http://schemas.microsoft.com/office/powerpoint/2010/main" val="399469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8988DC-C5CF-4D91-8A22-ABC4444C3DEA}"/>
              </a:ext>
            </a:extLst>
          </p:cNvPr>
          <p:cNvSpPr>
            <a:spLocks noGrp="1"/>
          </p:cNvSpPr>
          <p:nvPr>
            <p:ph type="title"/>
          </p:nvPr>
        </p:nvSpPr>
        <p:spPr/>
        <p:txBody>
          <a:bodyPr/>
          <a:lstStyle/>
          <a:p>
            <a:r>
              <a:rPr lang="tr-TR" dirty="0"/>
              <a:t>İspanya İç Savaşı ve Edebiyat</a:t>
            </a:r>
          </a:p>
        </p:txBody>
      </p:sp>
      <p:sp>
        <p:nvSpPr>
          <p:cNvPr id="3" name="İçerik Yer Tutucusu 2">
            <a:extLst>
              <a:ext uri="{FF2B5EF4-FFF2-40B4-BE49-F238E27FC236}">
                <a16:creationId xmlns:a16="http://schemas.microsoft.com/office/drawing/2014/main" id="{BE61E4B2-D2C3-49F1-9D06-FC2B2F997AEE}"/>
              </a:ext>
            </a:extLst>
          </p:cNvPr>
          <p:cNvSpPr>
            <a:spLocks noGrp="1"/>
          </p:cNvSpPr>
          <p:nvPr>
            <p:ph idx="1"/>
          </p:nvPr>
        </p:nvSpPr>
        <p:spPr/>
        <p:txBody>
          <a:bodyPr>
            <a:normAutofit fontScale="92500"/>
          </a:bodyPr>
          <a:lstStyle/>
          <a:p>
            <a:r>
              <a:rPr lang="tr-TR" dirty="0"/>
              <a:t>Türkçeye de çevrilmiş dört roman, İspanya İç Savaşı dünya literatürünün de baş yapıtları arasındadır. </a:t>
            </a:r>
          </a:p>
          <a:p>
            <a:r>
              <a:rPr lang="tr-TR" dirty="0" err="1"/>
              <a:t>Andre</a:t>
            </a:r>
            <a:r>
              <a:rPr lang="tr-TR" dirty="0"/>
              <a:t> </a:t>
            </a:r>
            <a:r>
              <a:rPr lang="tr-TR" dirty="0" err="1"/>
              <a:t>Malraux</a:t>
            </a:r>
            <a:r>
              <a:rPr lang="tr-TR" dirty="0"/>
              <a:t> – Umut, George </a:t>
            </a:r>
            <a:r>
              <a:rPr lang="tr-TR" dirty="0" err="1"/>
              <a:t>Orwell</a:t>
            </a:r>
            <a:r>
              <a:rPr lang="tr-TR" dirty="0"/>
              <a:t> – </a:t>
            </a:r>
            <a:r>
              <a:rPr lang="tr-TR" dirty="0" err="1"/>
              <a:t>Katalonya'ya</a:t>
            </a:r>
            <a:r>
              <a:rPr lang="tr-TR" dirty="0"/>
              <a:t> Selam, Ernest Hemingway - Çanlar Kimin İçin Çalıyor ve Arthur </a:t>
            </a:r>
            <a:r>
              <a:rPr lang="tr-TR" dirty="0" err="1"/>
              <a:t>Koestler</a:t>
            </a:r>
            <a:r>
              <a:rPr lang="tr-TR" dirty="0"/>
              <a:t> – İspanya'da Ölüm Güncesi</a:t>
            </a:r>
          </a:p>
          <a:p>
            <a:r>
              <a:rPr lang="tr-TR" dirty="0"/>
              <a:t>Çanlar Kimin İçin Çalıyor adlı roman Amerika Birleşik Devletleri’nden İspanya iç Savaşı’na katılmak için gelen İspanyolca hocası Robert Jordan adlı kahraman etrafında şekillenmektedir. </a:t>
            </a:r>
          </a:p>
          <a:p>
            <a:r>
              <a:rPr lang="tr-TR" dirty="0"/>
              <a:t>Robert Jordan’ın büyükbabası da Amerikan İç Savaşı’na katılmıştır. </a:t>
            </a:r>
          </a:p>
          <a:p>
            <a:r>
              <a:rPr lang="tr-TR" dirty="0"/>
              <a:t>“Çanlar kimin içi çalıyor” romanı İspanya iç Savaşı’nı edebi bir dille anlatmıştır. </a:t>
            </a:r>
          </a:p>
          <a:p>
            <a:r>
              <a:rPr lang="tr-TR" dirty="0"/>
              <a:t>Romanda kendi içerisinde bölünmüş bir İspanya, İspanya’da gelip savaşan insanlar ve yabancı müdahalesi dikkat çekmektedir. </a:t>
            </a:r>
          </a:p>
          <a:p>
            <a:pPr marL="0" indent="0">
              <a:buNone/>
            </a:pPr>
            <a:endParaRPr lang="tr-TR" dirty="0"/>
          </a:p>
        </p:txBody>
      </p:sp>
    </p:spTree>
    <p:extLst>
      <p:ext uri="{BB962C8B-B14F-4D97-AF65-F5344CB8AC3E}">
        <p14:creationId xmlns:p14="http://schemas.microsoft.com/office/powerpoint/2010/main" val="71570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BE2CE94-2E7B-4778-8440-58F54076F9EF}"/>
              </a:ext>
            </a:extLst>
          </p:cNvPr>
          <p:cNvSpPr>
            <a:spLocks noGrp="1"/>
          </p:cNvSpPr>
          <p:nvPr>
            <p:ph type="title"/>
          </p:nvPr>
        </p:nvSpPr>
        <p:spPr>
          <a:xfrm>
            <a:off x="649224" y="645106"/>
            <a:ext cx="3650279" cy="1259894"/>
          </a:xfrm>
        </p:spPr>
        <p:txBody>
          <a:bodyPr>
            <a:normAutofit/>
          </a:bodyPr>
          <a:lstStyle/>
          <a:p>
            <a:r>
              <a:rPr lang="tr-TR"/>
              <a:t>İç Savaş </a:t>
            </a:r>
            <a:r>
              <a:rPr lang="tr-TR" dirty="0"/>
              <a:t>ve Sanat </a:t>
            </a:r>
          </a:p>
        </p:txBody>
      </p:sp>
      <p:sp>
        <p:nvSpPr>
          <p:cNvPr id="11" name="Rectangle 10">
            <a:extLst>
              <a:ext uri="{FF2B5EF4-FFF2-40B4-BE49-F238E27FC236}">
                <a16:creationId xmlns:a16="http://schemas.microsoft.com/office/drawing/2014/main" id="{94543A62-A2AB-454A-878E-D3D9190D5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703635B9-B6C0-4693-87AF-8BDFEAE4903A}"/>
              </a:ext>
            </a:extLst>
          </p:cNvPr>
          <p:cNvSpPr>
            <a:spLocks noGrp="1"/>
          </p:cNvSpPr>
          <p:nvPr>
            <p:ph idx="1"/>
          </p:nvPr>
        </p:nvSpPr>
        <p:spPr>
          <a:xfrm>
            <a:off x="649225" y="2133600"/>
            <a:ext cx="3650278" cy="3759253"/>
          </a:xfrm>
        </p:spPr>
        <p:txBody>
          <a:bodyPr>
            <a:normAutofit/>
          </a:bodyPr>
          <a:lstStyle/>
          <a:p>
            <a:pPr>
              <a:lnSpc>
                <a:spcPct val="90000"/>
              </a:lnSpc>
            </a:pPr>
            <a:r>
              <a:rPr lang="tr-TR" sz="1500" dirty="0"/>
              <a:t>Yandaki resim hemen bilineceği gibi Picasso tarafından yapıldı. Ressam Fransa'da yaşıyordu ama savaşı yakından takip ediyordu. </a:t>
            </a:r>
          </a:p>
          <a:p>
            <a:pPr>
              <a:lnSpc>
                <a:spcPct val="90000"/>
              </a:lnSpc>
            </a:pPr>
            <a:r>
              <a:rPr lang="tr-TR" sz="1500" dirty="0"/>
              <a:t>Alman </a:t>
            </a:r>
            <a:r>
              <a:rPr lang="tr-TR" sz="1500" dirty="0" err="1"/>
              <a:t>nazi</a:t>
            </a:r>
            <a:r>
              <a:rPr lang="tr-TR" sz="1500" dirty="0"/>
              <a:t> pilotlarının uçaklarıyla bomba yağdırılarak yerle bir ettiği </a:t>
            </a:r>
            <a:r>
              <a:rPr lang="tr-TR" sz="1500" dirty="0" err="1"/>
              <a:t>Guernica</a:t>
            </a:r>
            <a:r>
              <a:rPr lang="tr-TR" sz="1500" dirty="0"/>
              <a:t> kasabasının imgeleminde oluştuğu halini resmetti ve adını </a:t>
            </a:r>
            <a:r>
              <a:rPr lang="tr-TR" sz="1500" dirty="0" err="1"/>
              <a:t>Guernica</a:t>
            </a:r>
            <a:r>
              <a:rPr lang="tr-TR" sz="1500" dirty="0"/>
              <a:t> olarak belirledi. </a:t>
            </a:r>
          </a:p>
          <a:p>
            <a:pPr>
              <a:lnSpc>
                <a:spcPct val="90000"/>
              </a:lnSpc>
            </a:pPr>
            <a:r>
              <a:rPr lang="tr-TR" sz="1500" dirty="0"/>
              <a:t>Bu resim dünyada savaşın yıkımını ve neden olduğu tahribatı en iyi ifade eden bir eser olarak anılmaya devam ediyor.</a:t>
            </a:r>
          </a:p>
        </p:txBody>
      </p:sp>
      <p:pic>
        <p:nvPicPr>
          <p:cNvPr id="4" name="Resim 3" descr="metin, kıyafetler, pijama, eski içeren bir resim&#10;&#10;Açıklama otomatik olarak oluşturuldu">
            <a:extLst>
              <a:ext uri="{FF2B5EF4-FFF2-40B4-BE49-F238E27FC236}">
                <a16:creationId xmlns:a16="http://schemas.microsoft.com/office/drawing/2014/main" id="{09A7D607-BFC7-4A4B-812D-66B3D3C229B0}"/>
              </a:ext>
            </a:extLst>
          </p:cNvPr>
          <p:cNvPicPr>
            <a:picLocks noChangeAspect="1"/>
          </p:cNvPicPr>
          <p:nvPr/>
        </p:nvPicPr>
        <p:blipFill rotWithShape="1">
          <a:blip r:embed="rId2"/>
          <a:srcRect l="17875" r="24210" b="1"/>
          <a:stretch/>
        </p:blipFill>
        <p:spPr>
          <a:xfrm>
            <a:off x="4619543" y="640080"/>
            <a:ext cx="6953577" cy="5252773"/>
          </a:xfrm>
          <a:prstGeom prst="rect">
            <a:avLst/>
          </a:prstGeom>
        </p:spPr>
      </p:pic>
      <p:sp>
        <p:nvSpPr>
          <p:cNvPr id="16"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05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1D0FD1-E6E0-4B10-8611-F7DA1C14F32F}"/>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3DF0F69A-7FAC-4E3B-98B9-A9D39E2564CA}"/>
              </a:ext>
            </a:extLst>
          </p:cNvPr>
          <p:cNvSpPr>
            <a:spLocks noGrp="1"/>
          </p:cNvSpPr>
          <p:nvPr>
            <p:ph idx="1"/>
          </p:nvPr>
        </p:nvSpPr>
        <p:spPr/>
        <p:txBody>
          <a:bodyPr/>
          <a:lstStyle/>
          <a:p>
            <a:r>
              <a:rPr lang="tr-TR" dirty="0">
                <a:hlinkClick r:id="rId2"/>
              </a:rPr>
              <a:t>https://t24.com.tr/yazarlar/murat-bjedug/ispanya-ic-savasi-nin-sanatta-edebiyatta-yansimalari-ve-tartisilan-dusuncelerin-kitaplari,28988</a:t>
            </a:r>
            <a:endParaRPr lang="tr-TR" dirty="0"/>
          </a:p>
          <a:p>
            <a:r>
              <a:rPr lang="tr-TR" dirty="0">
                <a:hlinkClick r:id="rId3"/>
              </a:rPr>
              <a:t>https://dergipark.org.tr/en/download/article-file/200540</a:t>
            </a:r>
            <a:endParaRPr lang="tr-TR" dirty="0"/>
          </a:p>
          <a:p>
            <a:r>
              <a:rPr lang="tr-TR" dirty="0">
                <a:hlinkClick r:id="rId4"/>
              </a:rPr>
              <a:t>https://www.tarihiolaylar.com/tarihi-olaylar/ispanya-ic-savasi-203</a:t>
            </a:r>
            <a:endParaRPr lang="tr-TR" dirty="0"/>
          </a:p>
          <a:p>
            <a:r>
              <a:rPr lang="tr-TR" dirty="0">
                <a:hlinkClick r:id="rId5"/>
              </a:rPr>
              <a:t>http://www.ctad.hacettepe.edu.tr/12_24/5.pdf</a:t>
            </a:r>
            <a:endParaRPr lang="tr-TR" dirty="0"/>
          </a:p>
          <a:p>
            <a:r>
              <a:rPr lang="tr-TR" dirty="0">
                <a:hlinkClick r:id="rId6"/>
              </a:rPr>
              <a:t>https://www.birgun.net/haber/ispanya-ic-savasi-ve-fasizm-345759</a:t>
            </a:r>
            <a:endParaRPr lang="tr-TR" dirty="0"/>
          </a:p>
          <a:p>
            <a:r>
              <a:rPr lang="tr-TR" dirty="0">
                <a:hlinkClick r:id="rId7"/>
              </a:rPr>
              <a:t>https://dergipark.org.tr/tr/download/article-file/910154</a:t>
            </a:r>
            <a:endParaRPr lang="tr-TR" dirty="0"/>
          </a:p>
          <a:p>
            <a:r>
              <a:rPr lang="tr-TR" dirty="0">
                <a:hlinkClick r:id="rId8"/>
              </a:rPr>
              <a:t>https://www.hurriyet.com.tr/egitim/ispanya-ic-savasi-tarihi-ve-onemi-nedir-ispanya-ic-savasi-nedenleri-ve-sonuclari-41802288</a:t>
            </a:r>
            <a:endParaRPr lang="tr-TR" dirty="0"/>
          </a:p>
          <a:p>
            <a:pPr marL="0" indent="0">
              <a:buNone/>
            </a:pPr>
            <a:endParaRPr lang="tr-TR" dirty="0"/>
          </a:p>
        </p:txBody>
      </p:sp>
    </p:spTree>
    <p:extLst>
      <p:ext uri="{BB962C8B-B14F-4D97-AF65-F5344CB8AC3E}">
        <p14:creationId xmlns:p14="http://schemas.microsoft.com/office/powerpoint/2010/main" val="205883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Resim 3" descr="kişi, açık hava, grup, poz içeren bir resim&#10;&#10;Açıklama otomatik olarak oluşturuldu">
            <a:extLst>
              <a:ext uri="{FF2B5EF4-FFF2-40B4-BE49-F238E27FC236}">
                <a16:creationId xmlns:a16="http://schemas.microsoft.com/office/drawing/2014/main" id="{E59B3591-076E-4BEB-B050-7A1BF2A68DAC}"/>
              </a:ext>
            </a:extLst>
          </p:cNvPr>
          <p:cNvPicPr>
            <a:picLocks noChangeAspect="1"/>
          </p:cNvPicPr>
          <p:nvPr/>
        </p:nvPicPr>
        <p:blipFill rotWithShape="1">
          <a:blip r:embed="rId2"/>
          <a:srcRect l="6163" r="16302"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Başlık 1">
            <a:extLst>
              <a:ext uri="{FF2B5EF4-FFF2-40B4-BE49-F238E27FC236}">
                <a16:creationId xmlns:a16="http://schemas.microsoft.com/office/drawing/2014/main" id="{3ACFD12D-375F-4103-9694-EF804C42E476}"/>
              </a:ext>
            </a:extLst>
          </p:cNvPr>
          <p:cNvSpPr>
            <a:spLocks noGrp="1"/>
          </p:cNvSpPr>
          <p:nvPr>
            <p:ph type="title"/>
          </p:nvPr>
        </p:nvSpPr>
        <p:spPr>
          <a:xfrm>
            <a:off x="535525" y="624110"/>
            <a:ext cx="4623955" cy="1280890"/>
          </a:xfrm>
        </p:spPr>
        <p:txBody>
          <a:bodyPr>
            <a:normAutofit/>
          </a:bodyPr>
          <a:lstStyle/>
          <a:p>
            <a:r>
              <a:rPr lang="tr-TR" dirty="0"/>
              <a:t>İspanya İç Savaşı</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6A0995A7-6174-414A-8070-08628F46730C}"/>
              </a:ext>
            </a:extLst>
          </p:cNvPr>
          <p:cNvSpPr>
            <a:spLocks noGrp="1"/>
          </p:cNvSpPr>
          <p:nvPr>
            <p:ph idx="1"/>
          </p:nvPr>
        </p:nvSpPr>
        <p:spPr>
          <a:xfrm>
            <a:off x="531812" y="2133600"/>
            <a:ext cx="4625882" cy="3777622"/>
          </a:xfrm>
        </p:spPr>
        <p:txBody>
          <a:bodyPr>
            <a:normAutofit/>
          </a:bodyPr>
          <a:lstStyle/>
          <a:p>
            <a:pPr>
              <a:lnSpc>
                <a:spcPct val="90000"/>
              </a:lnSpc>
            </a:pPr>
            <a:r>
              <a:rPr lang="tr-TR" dirty="0"/>
              <a:t>1936-1939 yılları arasında ortaya çıkan İspanya İç Savaşı, İkinci Dünya Savaşına neden olan hadiselerden biri olmuştur.</a:t>
            </a:r>
            <a:endParaRPr lang="tr-TR"/>
          </a:p>
          <a:p>
            <a:pPr>
              <a:lnSpc>
                <a:spcPct val="90000"/>
              </a:lnSpc>
            </a:pPr>
            <a:r>
              <a:rPr lang="tr-TR" dirty="0"/>
              <a:t>İç Savaşta; Milliyetçiler ve Cumhuriyetçiler adında iki grubun öne çıktığı görülmektedir.</a:t>
            </a:r>
            <a:endParaRPr lang="tr-TR"/>
          </a:p>
          <a:p>
            <a:pPr>
              <a:lnSpc>
                <a:spcPct val="90000"/>
              </a:lnSpc>
            </a:pPr>
            <a:r>
              <a:rPr lang="tr-TR" dirty="0"/>
              <a:t>Almanya ve İtalya Milliyetçilerin yanında yer alırken, Sovyetler Birliği ise Cumhuriyetçilerin yanında yer almıştır.</a:t>
            </a:r>
            <a:endParaRPr lang="tr-TR"/>
          </a:p>
          <a:p>
            <a:pPr>
              <a:lnSpc>
                <a:spcPct val="90000"/>
              </a:lnSpc>
            </a:pPr>
            <a:r>
              <a:rPr lang="tr-TR" dirty="0"/>
              <a:t>Tüm dünya basını tarafından kaygıyla izlenmiştir.</a:t>
            </a:r>
            <a:endParaRPr lang="tr-TR"/>
          </a:p>
        </p:txBody>
      </p:sp>
    </p:spTree>
    <p:extLst>
      <p:ext uri="{BB962C8B-B14F-4D97-AF65-F5344CB8AC3E}">
        <p14:creationId xmlns:p14="http://schemas.microsoft.com/office/powerpoint/2010/main" val="135193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FB81CA-68E6-4DEF-B2F0-F4B6BCB681E5}"/>
              </a:ext>
            </a:extLst>
          </p:cNvPr>
          <p:cNvSpPr>
            <a:spLocks noGrp="1"/>
          </p:cNvSpPr>
          <p:nvPr>
            <p:ph type="title"/>
          </p:nvPr>
        </p:nvSpPr>
        <p:spPr/>
        <p:txBody>
          <a:bodyPr/>
          <a:lstStyle/>
          <a:p>
            <a:r>
              <a:rPr lang="tr-TR" dirty="0"/>
              <a:t>Ortaya çıkış nedenleri- İç nedenler</a:t>
            </a:r>
            <a:br>
              <a:rPr lang="tr-TR" dirty="0"/>
            </a:br>
            <a:endParaRPr lang="tr-TR" dirty="0"/>
          </a:p>
        </p:txBody>
      </p:sp>
      <p:sp>
        <p:nvSpPr>
          <p:cNvPr id="3" name="İçerik Yer Tutucusu 2">
            <a:extLst>
              <a:ext uri="{FF2B5EF4-FFF2-40B4-BE49-F238E27FC236}">
                <a16:creationId xmlns:a16="http://schemas.microsoft.com/office/drawing/2014/main" id="{8AC4C0DA-2359-43B2-99CC-ABACE88C3843}"/>
              </a:ext>
            </a:extLst>
          </p:cNvPr>
          <p:cNvSpPr>
            <a:spLocks noGrp="1"/>
          </p:cNvSpPr>
          <p:nvPr>
            <p:ph idx="1"/>
          </p:nvPr>
        </p:nvSpPr>
        <p:spPr>
          <a:xfrm>
            <a:off x="2219325" y="1638300"/>
            <a:ext cx="9285287" cy="4272922"/>
          </a:xfrm>
        </p:spPr>
        <p:txBody>
          <a:bodyPr>
            <a:normAutofit fontScale="92500" lnSpcReduction="10000"/>
          </a:bodyPr>
          <a:lstStyle/>
          <a:p>
            <a:r>
              <a:rPr lang="tr-TR" dirty="0"/>
              <a:t>İspanya, 1898 yıllarında Afrika’da bulunan son sömürgecilik kolonisi olan yerleri de kaybetmişti. Böylece hızla ekonomik bir buhrana sürüklenmişti.</a:t>
            </a:r>
          </a:p>
          <a:p>
            <a:r>
              <a:rPr lang="tr-TR" dirty="0"/>
              <a:t>Sonraki yıllarda ekonomik sıkıntılara </a:t>
            </a:r>
            <a:r>
              <a:rPr lang="tr-TR" dirty="0" err="1"/>
              <a:t>sosyo</a:t>
            </a:r>
            <a:r>
              <a:rPr lang="tr-TR" dirty="0"/>
              <a:t>-politik bozulmalar da eklenince olayın boyutu bir iç savaşa doğru uzandı. Bu da İspanya’yı iç savaşa sürüklemiştir.</a:t>
            </a:r>
          </a:p>
          <a:p>
            <a:r>
              <a:rPr lang="tr-TR" dirty="0"/>
              <a:t>Son kıvılcımı ateşleyen olay ise şöyle gelişmiştir: 1936 yılında solcu </a:t>
            </a:r>
            <a:r>
              <a:rPr lang="tr-TR" dirty="0" err="1"/>
              <a:t>Castillo</a:t>
            </a:r>
            <a:r>
              <a:rPr lang="tr-TR" dirty="0"/>
              <a:t> isimli bir kişinin öldürülmesi üzerine solcular da İspanya Maliye Bakanı </a:t>
            </a:r>
            <a:r>
              <a:rPr lang="tr-TR" dirty="0" err="1"/>
              <a:t>Calvo</a:t>
            </a:r>
            <a:r>
              <a:rPr lang="tr-TR" dirty="0"/>
              <a:t> </a:t>
            </a:r>
            <a:r>
              <a:rPr lang="tr-TR" dirty="0" err="1"/>
              <a:t>Sotelo</a:t>
            </a:r>
            <a:r>
              <a:rPr lang="tr-TR" dirty="0"/>
              <a:t>' </a:t>
            </a:r>
            <a:r>
              <a:rPr lang="tr-TR" dirty="0" err="1"/>
              <a:t>yu</a:t>
            </a:r>
            <a:r>
              <a:rPr lang="tr-TR" dirty="0"/>
              <a:t> katletti. Bu olay kanlı İspanya İç Savaşının başlamasına sebep oldu.</a:t>
            </a:r>
          </a:p>
          <a:p>
            <a:r>
              <a:rPr lang="tr-TR" dirty="0"/>
              <a:t>İspanya İç Savaşının patlak vermesinin en önemli nedenlerinden birisi toplumsaldır. İspanya toplumu derin bir kutuplaşma ve bölünmüşlük hali içerisine girmişti.</a:t>
            </a:r>
          </a:p>
          <a:p>
            <a:r>
              <a:rPr lang="tr-TR" dirty="0"/>
              <a:t>İspanya' da monarşiden sonra 1930' </a:t>
            </a:r>
            <a:r>
              <a:rPr lang="tr-TR" dirty="0" err="1"/>
              <a:t>lu</a:t>
            </a:r>
            <a:r>
              <a:rPr lang="tr-TR" dirty="0"/>
              <a:t> yıllara kadar ciddi bir demokratikleşme, reform ve dönüşüm yaşanmıştır. Laik düzene geçilmiş, kral ülkeyi terk etmiş, kadınlara oy hakkı verilmiştir. </a:t>
            </a:r>
          </a:p>
          <a:p>
            <a:r>
              <a:rPr lang="tr-TR" dirty="0"/>
              <a:t>Modern bir devlet oluşmaya başlarken toplumun muhafazakar kesimi ile kilise orduyu toplumu kontrol etme mekanizması olarak kullanır ve nihayet 1936 yılında askeri darbe olur. İspanya, İç Savaşa giden yola bu şekilde girmiş olur.</a:t>
            </a:r>
          </a:p>
        </p:txBody>
      </p:sp>
    </p:spTree>
    <p:extLst>
      <p:ext uri="{BB962C8B-B14F-4D97-AF65-F5344CB8AC3E}">
        <p14:creationId xmlns:p14="http://schemas.microsoft.com/office/powerpoint/2010/main" val="300502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AF4CBC-5127-43DF-97A8-65ACE5AA1FC9}"/>
              </a:ext>
            </a:extLst>
          </p:cNvPr>
          <p:cNvSpPr>
            <a:spLocks noGrp="1"/>
          </p:cNvSpPr>
          <p:nvPr>
            <p:ph type="title"/>
          </p:nvPr>
        </p:nvSpPr>
        <p:spPr/>
        <p:txBody>
          <a:bodyPr/>
          <a:lstStyle/>
          <a:p>
            <a:r>
              <a:rPr lang="tr-TR" dirty="0"/>
              <a:t>Savaşın çıkmasında etkili olan Dış Faktörler</a:t>
            </a:r>
          </a:p>
        </p:txBody>
      </p:sp>
      <p:sp>
        <p:nvSpPr>
          <p:cNvPr id="3" name="İçerik Yer Tutucusu 2">
            <a:extLst>
              <a:ext uri="{FF2B5EF4-FFF2-40B4-BE49-F238E27FC236}">
                <a16:creationId xmlns:a16="http://schemas.microsoft.com/office/drawing/2014/main" id="{733E76C0-6E97-4D16-A94D-A7C7BCA9C5EB}"/>
              </a:ext>
            </a:extLst>
          </p:cNvPr>
          <p:cNvSpPr>
            <a:spLocks noGrp="1"/>
          </p:cNvSpPr>
          <p:nvPr>
            <p:ph idx="1"/>
          </p:nvPr>
        </p:nvSpPr>
        <p:spPr>
          <a:xfrm>
            <a:off x="2343150" y="1905000"/>
            <a:ext cx="8829675" cy="4006222"/>
          </a:xfrm>
        </p:spPr>
        <p:txBody>
          <a:bodyPr>
            <a:normAutofit/>
          </a:bodyPr>
          <a:lstStyle/>
          <a:p>
            <a:r>
              <a:rPr lang="tr-TR" dirty="0"/>
              <a:t>İspanya İç Savaşı’nı o dönemin uluslararası ortamından ayrı olarak düşünmek imkânsızdır. </a:t>
            </a:r>
          </a:p>
          <a:p>
            <a:r>
              <a:rPr lang="tr-TR" dirty="0"/>
              <a:t>Birinci Dünya Savaşı’ndan sonra yapılan düzenlemeler yeni bir dünya savaşının temellerini atmıştır.</a:t>
            </a:r>
          </a:p>
          <a:p>
            <a:r>
              <a:rPr lang="tr-TR" dirty="0"/>
              <a:t>Söz konusu düzenlemelerden hoşnut olmayan İtalya ve Almanya’da, aşırı sağcı ve saldırgan rejimler kurulmuştur. </a:t>
            </a:r>
          </a:p>
          <a:p>
            <a:r>
              <a:rPr lang="tr-TR" dirty="0"/>
              <a:t>1923 </a:t>
            </a:r>
            <a:r>
              <a:rPr lang="tr-TR" dirty="0" err="1"/>
              <a:t>yılıında</a:t>
            </a:r>
            <a:r>
              <a:rPr lang="tr-TR" dirty="0"/>
              <a:t> İtalya’da </a:t>
            </a:r>
            <a:r>
              <a:rPr lang="tr-TR" dirty="0" err="1"/>
              <a:t>Benito</a:t>
            </a:r>
            <a:r>
              <a:rPr lang="tr-TR" dirty="0"/>
              <a:t> </a:t>
            </a:r>
            <a:r>
              <a:rPr lang="tr-TR" dirty="0" err="1"/>
              <a:t>Mussolini</a:t>
            </a:r>
            <a:r>
              <a:rPr lang="tr-TR" dirty="0"/>
              <a:t> önderliğindeki faşistler, 1933 yılında ise Almanya’da Adolf Hitler önderliğindeki Naziler iktidara gelmiştir. </a:t>
            </a:r>
          </a:p>
          <a:p>
            <a:r>
              <a:rPr lang="tr-TR" dirty="0"/>
              <a:t>Böylece, Avrupa’da revizyonist ve anti revizyonist olarak adlandırılan ülkeler arasında bir gerilim başlamıştır.</a:t>
            </a:r>
          </a:p>
        </p:txBody>
      </p:sp>
    </p:spTree>
    <p:extLst>
      <p:ext uri="{BB962C8B-B14F-4D97-AF65-F5344CB8AC3E}">
        <p14:creationId xmlns:p14="http://schemas.microsoft.com/office/powerpoint/2010/main" val="10597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33191-E3BF-4DAF-AA70-2FCC849D66AB}"/>
              </a:ext>
            </a:extLst>
          </p:cNvPr>
          <p:cNvSpPr>
            <a:spLocks noGrp="1"/>
          </p:cNvSpPr>
          <p:nvPr>
            <p:ph type="title"/>
          </p:nvPr>
        </p:nvSpPr>
        <p:spPr/>
        <p:txBody>
          <a:bodyPr/>
          <a:lstStyle/>
          <a:p>
            <a:r>
              <a:rPr lang="tr-TR" dirty="0"/>
              <a:t>Revizyonist Devletler vs. Anti-Revizyonist Devletler</a:t>
            </a:r>
          </a:p>
        </p:txBody>
      </p:sp>
      <p:sp>
        <p:nvSpPr>
          <p:cNvPr id="3" name="İçerik Yer Tutucusu 2">
            <a:extLst>
              <a:ext uri="{FF2B5EF4-FFF2-40B4-BE49-F238E27FC236}">
                <a16:creationId xmlns:a16="http://schemas.microsoft.com/office/drawing/2014/main" id="{053CA999-A7EF-40B5-8757-523A3C963630}"/>
              </a:ext>
            </a:extLst>
          </p:cNvPr>
          <p:cNvSpPr>
            <a:spLocks noGrp="1"/>
          </p:cNvSpPr>
          <p:nvPr>
            <p:ph idx="1"/>
          </p:nvPr>
        </p:nvSpPr>
        <p:spPr>
          <a:xfrm>
            <a:off x="2190750" y="1905000"/>
            <a:ext cx="9313862" cy="4006222"/>
          </a:xfrm>
        </p:spPr>
        <p:txBody>
          <a:bodyPr>
            <a:normAutofit fontScale="92500" lnSpcReduction="10000"/>
          </a:bodyPr>
          <a:lstStyle/>
          <a:p>
            <a:r>
              <a:rPr lang="tr-TR" dirty="0"/>
              <a:t>Revizyonist devletler, Birinci Dünya Savaşı’nın ardından kurulan düzenin değişmesini isteyen devletlerdir. Bunların başında Almanya gelmiştir. </a:t>
            </a:r>
          </a:p>
          <a:p>
            <a:r>
              <a:rPr lang="tr-TR" dirty="0"/>
              <a:t>Anti-revizyonist devlet durumunda olan İngiltere ve Fransa ise mevcut durumun devamından yana olmuştur. </a:t>
            </a:r>
          </a:p>
          <a:p>
            <a:r>
              <a:rPr lang="tr-TR" dirty="0"/>
              <a:t>Almanya’nın saldırganlığına karşı, İngiltere’nin başını çektiği grup tarafından “Yatıştırma Politikası” uygulanmıştır. Savaş çıkmasını engellemek amacıyla Almanya’ya tavizler vermeye dayanan bu politika Hitler’e yaramıştır. </a:t>
            </a:r>
          </a:p>
          <a:p>
            <a:r>
              <a:rPr lang="tr-TR" dirty="0" err="1"/>
              <a:t>Versay</a:t>
            </a:r>
            <a:r>
              <a:rPr lang="tr-TR" dirty="0"/>
              <a:t> Antlaşması hükümlerini ihlal etmeye başlayan Almanya ve Habeşistan’ı işgal eden İtalya’nın bu davranışları, etkili olmaktan uzak ve cılız tepkilerle karşılaşmıştır. </a:t>
            </a:r>
          </a:p>
          <a:p>
            <a:r>
              <a:rPr lang="tr-TR" dirty="0"/>
              <a:t>Revizyonist devletlerin saldırganlığı ve İngiltere ile Fransa’nın gevşek tutumu, yeni bir dünya savaşına zemin hazırlamıştır. İspanya İç Savaşı da bu ortamda başlamıştır.</a:t>
            </a:r>
          </a:p>
          <a:p>
            <a:r>
              <a:rPr lang="tr-TR" dirty="0"/>
              <a:t> İspanya’da yaşanan ve çok kanlı bir şekilde gerçekleşen boğuşma, dünya savaşına hazırlanan ülkeler için güçlerini denedikleri bir platform sağlamıştır.</a:t>
            </a:r>
          </a:p>
        </p:txBody>
      </p:sp>
    </p:spTree>
    <p:extLst>
      <p:ext uri="{BB962C8B-B14F-4D97-AF65-F5344CB8AC3E}">
        <p14:creationId xmlns:p14="http://schemas.microsoft.com/office/powerpoint/2010/main" val="110396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B87B5-7108-4CC0-BAFA-26BC0FE9B866}"/>
              </a:ext>
            </a:extLst>
          </p:cNvPr>
          <p:cNvSpPr>
            <a:spLocks noGrp="1"/>
          </p:cNvSpPr>
          <p:nvPr>
            <p:ph type="title"/>
          </p:nvPr>
        </p:nvSpPr>
        <p:spPr/>
        <p:txBody>
          <a:bodyPr/>
          <a:lstStyle/>
          <a:p>
            <a:r>
              <a:rPr lang="tr-TR"/>
              <a:t>İç Savaşın Başlaması ve Destekler</a:t>
            </a:r>
            <a:endParaRPr lang="tr-TR" dirty="0"/>
          </a:p>
        </p:txBody>
      </p:sp>
      <p:sp>
        <p:nvSpPr>
          <p:cNvPr id="3" name="İçerik Yer Tutucusu 2">
            <a:extLst>
              <a:ext uri="{FF2B5EF4-FFF2-40B4-BE49-F238E27FC236}">
                <a16:creationId xmlns:a16="http://schemas.microsoft.com/office/drawing/2014/main" id="{13F4DC94-41C1-4132-8F83-34C03428F46F}"/>
              </a:ext>
            </a:extLst>
          </p:cNvPr>
          <p:cNvSpPr>
            <a:spLocks noGrp="1"/>
          </p:cNvSpPr>
          <p:nvPr>
            <p:ph idx="1"/>
          </p:nvPr>
        </p:nvSpPr>
        <p:spPr>
          <a:xfrm>
            <a:off x="2276475" y="1390650"/>
            <a:ext cx="9228137" cy="4520572"/>
          </a:xfrm>
        </p:spPr>
        <p:txBody>
          <a:bodyPr>
            <a:normAutofit lnSpcReduction="10000"/>
          </a:bodyPr>
          <a:lstStyle/>
          <a:p>
            <a:r>
              <a:rPr lang="tr-TR" dirty="0" err="1"/>
              <a:t>Franco</a:t>
            </a:r>
            <a:r>
              <a:rPr lang="tr-TR" dirty="0"/>
              <a:t> ve destekçileri, Afrika’da bulunan ordular ve asillerle birleşmiş, Almanya’nın da desteğini alarak ile İspanya’ya geçmişlerdir.</a:t>
            </a:r>
          </a:p>
          <a:p>
            <a:r>
              <a:rPr lang="tr-TR" dirty="0"/>
              <a:t>Cumhuriyetçilerin ellerinde bulunan donanma ordusu pek yeterli olmadığı için Almanya’ya karşı savaşmayı göze alamamıştır. </a:t>
            </a:r>
          </a:p>
          <a:p>
            <a:r>
              <a:rPr lang="tr-TR" dirty="0"/>
              <a:t>İspanya‘ya geçen </a:t>
            </a:r>
            <a:r>
              <a:rPr lang="tr-TR" dirty="0" err="1"/>
              <a:t>Franco</a:t>
            </a:r>
            <a:r>
              <a:rPr lang="tr-TR" dirty="0"/>
              <a:t> birlikleri ilk olarak </a:t>
            </a:r>
            <a:r>
              <a:rPr lang="tr-TR" dirty="0" err="1"/>
              <a:t>Sevilla’yı</a:t>
            </a:r>
            <a:r>
              <a:rPr lang="tr-TR" dirty="0"/>
              <a:t> ele geçirmişlerdir.</a:t>
            </a:r>
          </a:p>
          <a:p>
            <a:r>
              <a:rPr lang="tr-TR" dirty="0"/>
              <a:t>Madrid’e doğru ilerledikçe geçtikleri yerleşim alanlarını ve şehirlerdeki insanları katledip, evleri yakıp yıkmışlardır.</a:t>
            </a:r>
          </a:p>
          <a:p>
            <a:r>
              <a:rPr lang="tr-TR" dirty="0" err="1"/>
              <a:t>Bask’ların</a:t>
            </a:r>
            <a:r>
              <a:rPr lang="tr-TR" dirty="0"/>
              <a:t> milliyetçi güçlerin baskısı altına girmesi ve giderek başkent Madrid’e yaklaşması cumhuriyetçileri korkutmuştur. </a:t>
            </a:r>
          </a:p>
          <a:p>
            <a:r>
              <a:rPr lang="tr-TR" dirty="0"/>
              <a:t>Bunun üzerine Fransa ile İngiltere’den yardım isteyen cumhuriyetçilerin beklentisi gerçekleşmemiz olumsuz cevap almışlardır. </a:t>
            </a:r>
          </a:p>
          <a:p>
            <a:r>
              <a:rPr lang="tr-TR" dirty="0"/>
              <a:t>Son çare Sovyetlerden yardım istemişlerdir, hatta silah desteği için altın vermelerine karşın Sovyet hükümeti ellerindeki en kullanışsız ve kötü silahları cumhuriyetçilere vermiştir.</a:t>
            </a:r>
          </a:p>
        </p:txBody>
      </p:sp>
    </p:spTree>
    <p:extLst>
      <p:ext uri="{BB962C8B-B14F-4D97-AF65-F5344CB8AC3E}">
        <p14:creationId xmlns:p14="http://schemas.microsoft.com/office/powerpoint/2010/main" val="289439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a:extLst>
              <a:ext uri="{FF2B5EF4-FFF2-40B4-BE49-F238E27FC236}">
                <a16:creationId xmlns:a16="http://schemas.microsoft.com/office/drawing/2014/main" id="{B7AAD2F9-1DE6-430B-9A70-8BF919172496}"/>
              </a:ext>
            </a:extLst>
          </p:cNvPr>
          <p:cNvPicPr>
            <a:picLocks noChangeAspect="1"/>
          </p:cNvPicPr>
          <p:nvPr/>
        </p:nvPicPr>
        <p:blipFill rotWithShape="1">
          <a:blip r:embed="rId2"/>
          <a:srcRect l="7516" r="14067"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30327A90-7F14-4980-8FA7-69EDAC1EFAA0}"/>
              </a:ext>
            </a:extLst>
          </p:cNvPr>
          <p:cNvSpPr>
            <a:spLocks noGrp="1"/>
          </p:cNvSpPr>
          <p:nvPr>
            <p:ph type="title"/>
          </p:nvPr>
        </p:nvSpPr>
        <p:spPr>
          <a:xfrm>
            <a:off x="541867" y="787400"/>
            <a:ext cx="7145866" cy="778933"/>
          </a:xfrm>
        </p:spPr>
        <p:txBody>
          <a:bodyPr anchor="ctr">
            <a:normAutofit/>
          </a:bodyPr>
          <a:lstStyle/>
          <a:p>
            <a:r>
              <a:rPr lang="tr-TR" sz="3200">
                <a:solidFill>
                  <a:srgbClr val="FEFFFF"/>
                </a:solidFill>
              </a:rPr>
              <a:t>İç Savaş ve Almanya</a:t>
            </a:r>
          </a:p>
        </p:txBody>
      </p:sp>
      <p:sp>
        <p:nvSpPr>
          <p:cNvPr id="3" name="İçerik Yer Tutucusu 2">
            <a:extLst>
              <a:ext uri="{FF2B5EF4-FFF2-40B4-BE49-F238E27FC236}">
                <a16:creationId xmlns:a16="http://schemas.microsoft.com/office/drawing/2014/main" id="{0509F7D4-AC3F-4190-9FFD-8632A719EF2D}"/>
              </a:ext>
            </a:extLst>
          </p:cNvPr>
          <p:cNvSpPr>
            <a:spLocks noGrp="1"/>
          </p:cNvSpPr>
          <p:nvPr>
            <p:ph idx="1"/>
          </p:nvPr>
        </p:nvSpPr>
        <p:spPr>
          <a:xfrm>
            <a:off x="7860770" y="2017668"/>
            <a:ext cx="3750205" cy="3857816"/>
          </a:xfrm>
        </p:spPr>
        <p:txBody>
          <a:bodyPr>
            <a:normAutofit/>
          </a:bodyPr>
          <a:lstStyle/>
          <a:p>
            <a:pPr>
              <a:lnSpc>
                <a:spcPct val="90000"/>
              </a:lnSpc>
            </a:pPr>
            <a:r>
              <a:rPr lang="tr-TR">
                <a:solidFill>
                  <a:schemeClr val="tx1">
                    <a:lumMod val="95000"/>
                    <a:lumOff val="5000"/>
                  </a:schemeClr>
                </a:solidFill>
              </a:rPr>
              <a:t>Almanya’da Hitler, Franco’nun emrine savaşmak için uçak filoları göndermiştir. Ayrıca 200.000 kişiyi aşan Alman, Arap ve İtalyan orduları isyan bölgesine milliyetçilere destek olmak amacıyla gitmişlerdir.</a:t>
            </a:r>
          </a:p>
          <a:p>
            <a:pPr>
              <a:lnSpc>
                <a:spcPct val="90000"/>
              </a:lnSpc>
            </a:pPr>
            <a:r>
              <a:rPr lang="tr-TR">
                <a:solidFill>
                  <a:schemeClr val="tx1">
                    <a:lumMod val="95000"/>
                    <a:lumOff val="5000"/>
                  </a:schemeClr>
                </a:solidFill>
              </a:rPr>
              <a:t> Alman kondor lejyonu hava taktiklerini ve teorilerini denemek için 27 Nisan 1937’de Guernica’yı bombalayarak yok etmiştir</a:t>
            </a:r>
          </a:p>
        </p:txBody>
      </p:sp>
    </p:spTree>
    <p:extLst>
      <p:ext uri="{BB962C8B-B14F-4D97-AF65-F5344CB8AC3E}">
        <p14:creationId xmlns:p14="http://schemas.microsoft.com/office/powerpoint/2010/main" val="83878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FE6B84-48BE-43B4-9DC1-53C7AB5F3240}"/>
              </a:ext>
            </a:extLst>
          </p:cNvPr>
          <p:cNvSpPr>
            <a:spLocks noGrp="1"/>
          </p:cNvSpPr>
          <p:nvPr>
            <p:ph type="title"/>
          </p:nvPr>
        </p:nvSpPr>
        <p:spPr/>
        <p:txBody>
          <a:bodyPr/>
          <a:lstStyle/>
          <a:p>
            <a:r>
              <a:rPr lang="tr-TR" dirty="0"/>
              <a:t>İç Savaş ve Cumhuriyetçiler</a:t>
            </a:r>
          </a:p>
        </p:txBody>
      </p:sp>
      <p:sp>
        <p:nvSpPr>
          <p:cNvPr id="3" name="İçerik Yer Tutucusu 2">
            <a:extLst>
              <a:ext uri="{FF2B5EF4-FFF2-40B4-BE49-F238E27FC236}">
                <a16:creationId xmlns:a16="http://schemas.microsoft.com/office/drawing/2014/main" id="{953A87F7-6CCC-4F12-B438-5B22984588A5}"/>
              </a:ext>
            </a:extLst>
          </p:cNvPr>
          <p:cNvSpPr>
            <a:spLocks noGrp="1"/>
          </p:cNvSpPr>
          <p:nvPr>
            <p:ph idx="1"/>
          </p:nvPr>
        </p:nvSpPr>
        <p:spPr>
          <a:xfrm>
            <a:off x="2592924" y="1905000"/>
            <a:ext cx="8684675" cy="4514849"/>
          </a:xfrm>
        </p:spPr>
        <p:txBody>
          <a:bodyPr>
            <a:normAutofit fontScale="92500" lnSpcReduction="20000"/>
          </a:bodyPr>
          <a:lstStyle/>
          <a:p>
            <a:r>
              <a:rPr lang="tr-TR" sz="2100" dirty="0"/>
              <a:t>Cumhuriyetçiler kendi aralarında birlik olamamış ve dış devletlerden yeteri kadar destek görememişlerdir. Her şeye rağmen faşizme karşı büyük bir mücadele vermişlerdir.</a:t>
            </a:r>
          </a:p>
          <a:p>
            <a:r>
              <a:rPr lang="tr-TR" sz="2100" dirty="0"/>
              <a:t>Cumhuriyetçilerin içerisinde Anarşistler, </a:t>
            </a:r>
            <a:r>
              <a:rPr lang="tr-TR" sz="2100" dirty="0" err="1"/>
              <a:t>Anoroko</a:t>
            </a:r>
            <a:r>
              <a:rPr lang="tr-TR" sz="2100" dirty="0"/>
              <a:t> Sendikalistler, </a:t>
            </a:r>
            <a:r>
              <a:rPr lang="tr-TR" sz="2100" dirty="0" err="1"/>
              <a:t>Ortıdoks</a:t>
            </a:r>
            <a:r>
              <a:rPr lang="tr-TR" sz="2100" dirty="0"/>
              <a:t> Komünistler, Demokratik Cumhuriyeti, Sosyalistler ve Goşistler adı altında </a:t>
            </a:r>
            <a:r>
              <a:rPr lang="tr-TR" sz="2100" dirty="0" err="1"/>
              <a:t>birkçok</a:t>
            </a:r>
            <a:r>
              <a:rPr lang="tr-TR" sz="2100" dirty="0"/>
              <a:t> farklı siyasi görüşe sahip gruplar vardı. </a:t>
            </a:r>
          </a:p>
          <a:p>
            <a:r>
              <a:rPr lang="tr-TR" sz="2100" dirty="0"/>
              <a:t>Dış devletler sadece faşist liderlerin katliam ve yıkımlarına destek olmuşlardır.</a:t>
            </a:r>
          </a:p>
          <a:p>
            <a:r>
              <a:rPr lang="tr-TR" sz="2100" dirty="0"/>
              <a:t>Alman ve İtalyan uçakları İspanya’daki birçok bölgeyi bombalayarak, tarayarak katletmişlerdir. </a:t>
            </a:r>
          </a:p>
          <a:p>
            <a:r>
              <a:rPr lang="tr-TR" sz="2100" dirty="0"/>
              <a:t>Hükümetin elinde deneyimli asker kalmamış hepsi karşı tarafa geçmiştir.</a:t>
            </a:r>
          </a:p>
          <a:p>
            <a:r>
              <a:rPr lang="tr-TR" sz="2100" dirty="0"/>
              <a:t> Cumhuriyetçiler, faşizmi destekleyen Amerika, Almanya ve İtalya’nın yaptıkları tüm silahlı yardımlar karşısında dik duruşlarını bozmadan son nefeslerine kadar onurlarını yok etmeden savaşmışlardır. </a:t>
            </a:r>
          </a:p>
          <a:p>
            <a:endParaRPr lang="tr-TR" dirty="0"/>
          </a:p>
        </p:txBody>
      </p:sp>
    </p:spTree>
    <p:extLst>
      <p:ext uri="{BB962C8B-B14F-4D97-AF65-F5344CB8AC3E}">
        <p14:creationId xmlns:p14="http://schemas.microsoft.com/office/powerpoint/2010/main" val="386108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6104A1-2E21-43A5-84C1-6FA622A8E2E5}"/>
              </a:ext>
            </a:extLst>
          </p:cNvPr>
          <p:cNvSpPr>
            <a:spLocks noGrp="1"/>
          </p:cNvSpPr>
          <p:nvPr>
            <p:ph type="title"/>
          </p:nvPr>
        </p:nvSpPr>
        <p:spPr/>
        <p:txBody>
          <a:bodyPr/>
          <a:lstStyle/>
          <a:p>
            <a:r>
              <a:rPr lang="tr-TR" dirty="0"/>
              <a:t>Savaşın Tüm ülkeye yayılımı</a:t>
            </a:r>
          </a:p>
        </p:txBody>
      </p:sp>
      <p:sp>
        <p:nvSpPr>
          <p:cNvPr id="3" name="İçerik Yer Tutucusu 2">
            <a:extLst>
              <a:ext uri="{FF2B5EF4-FFF2-40B4-BE49-F238E27FC236}">
                <a16:creationId xmlns:a16="http://schemas.microsoft.com/office/drawing/2014/main" id="{2DEA8040-E48B-45D6-9A73-B66BA4ED5B01}"/>
              </a:ext>
            </a:extLst>
          </p:cNvPr>
          <p:cNvSpPr>
            <a:spLocks noGrp="1"/>
          </p:cNvSpPr>
          <p:nvPr>
            <p:ph idx="1"/>
          </p:nvPr>
        </p:nvSpPr>
        <p:spPr/>
        <p:txBody>
          <a:bodyPr/>
          <a:lstStyle/>
          <a:p>
            <a:r>
              <a:rPr lang="tr-TR" dirty="0"/>
              <a:t>1937 yılında iç savaş bütün bölgelere yayılmış ve Cumhuriyetçiler yorgun düşmüştür. Milliyetçiler Galiçya ve Bask bölgesini de almışlardır. </a:t>
            </a:r>
          </a:p>
          <a:p>
            <a:r>
              <a:rPr lang="tr-TR" dirty="0"/>
              <a:t>Direnişçiler bölünmeye başlamışlardır. Milliyetçiliğe karşı olan toplam 35.000 Alman, İtalyan ve Orta Avrupalı yardıma koşmuş ve istilacı devletlere karşı cumhuriyetçi İspanyanın safında savaşmışlardır. </a:t>
            </a:r>
          </a:p>
          <a:p>
            <a:r>
              <a:rPr lang="tr-TR" dirty="0"/>
              <a:t>1938 yılının son günlerinde bu halk kitlesi İspanya’dan ayrılmışlardır. </a:t>
            </a:r>
          </a:p>
          <a:p>
            <a:r>
              <a:rPr lang="tr-TR" dirty="0"/>
              <a:t>1938 tarihinde artık cumhuriyetçi hükümet son mücadelelerini vererek, tükenme noktasına gelmiştir. Barcelona ve Madrid arasında sıkışıp kalan hükümet ekonomik anlamda da zorluk çekmeye başlamıştır.  </a:t>
            </a:r>
          </a:p>
          <a:p>
            <a:r>
              <a:rPr lang="tr-TR" dirty="0"/>
              <a:t>Bu arada milliyetçiler sanayi ve maden alanlarını ele geçirmiş, ülkenin kuzeyini istila etmişlerdir.</a:t>
            </a:r>
          </a:p>
        </p:txBody>
      </p:sp>
    </p:spTree>
    <p:extLst>
      <p:ext uri="{BB962C8B-B14F-4D97-AF65-F5344CB8AC3E}">
        <p14:creationId xmlns:p14="http://schemas.microsoft.com/office/powerpoint/2010/main" val="124486839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375</TotalTime>
  <Words>1326</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Duman</vt:lpstr>
      <vt:lpstr>İSPANYA İÇ SAVAŞI VE YABANCI DEVLETLER</vt:lpstr>
      <vt:lpstr>İspanya İç Savaşı</vt:lpstr>
      <vt:lpstr>Ortaya çıkış nedenleri- İç nedenler </vt:lpstr>
      <vt:lpstr>Savaşın çıkmasında etkili olan Dış Faktörler</vt:lpstr>
      <vt:lpstr>Revizyonist Devletler vs. Anti-Revizyonist Devletler</vt:lpstr>
      <vt:lpstr>İç Savaşın Başlaması ve Destekler</vt:lpstr>
      <vt:lpstr>İç Savaş ve Almanya</vt:lpstr>
      <vt:lpstr>İç Savaş ve Cumhuriyetçiler</vt:lpstr>
      <vt:lpstr>Savaşın Tüm ülkeye yayılımı</vt:lpstr>
      <vt:lpstr>Savaşın sonu</vt:lpstr>
      <vt:lpstr>İç Savaşın sonuçları</vt:lpstr>
      <vt:lpstr>İspanya İç Savaşı ve Türkiye</vt:lpstr>
      <vt:lpstr>İspanya İç Savaşı ve Edebiyat</vt:lpstr>
      <vt:lpstr>İç Savaş ve Sanat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İSPANYA İÇ SAVAŞI VE YABANCI DEVLETLER</dc:title>
  <dc:creator>Hakan Erkli</dc:creator>
  <cp:lastModifiedBy>Nihat Berker</cp:lastModifiedBy>
  <cp:revision>19</cp:revision>
  <dcterms:created xsi:type="dcterms:W3CDTF">2021-10-31T23:48:17Z</dcterms:created>
  <dcterms:modified xsi:type="dcterms:W3CDTF">2021-11-06T07:20:59Z</dcterms:modified>
</cp:coreProperties>
</file>