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76" d="100"/>
          <a:sy n="76" d="100"/>
        </p:scale>
        <p:origin x="100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A1AA46-D40D-43E3-A53D-DD9A9C9C6367}" type="slidenum">
              <a:rPr lang="tr-TR" smtClean="0"/>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A1AA46-D40D-43E3-A53D-DD9A9C9C6367}"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D1A1AA46-D40D-43E3-A53D-DD9A9C9C6367}" type="slidenum">
              <a:rPr lang="tr-TR" smtClean="0"/>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D1A1AA46-D40D-43E3-A53D-DD9A9C9C6367}" type="slidenum">
              <a:rPr lang="tr-TR" smtClean="0"/>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A1AA46-D40D-43E3-A53D-DD9A9C9C6367}" type="slidenum">
              <a:rPr lang="tr-TR" smtClean="0"/>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8CA6CA68-2AA0-4554-9F74-3F073AC6D24F}" type="datetimeFigureOut">
              <a:rPr lang="tr-TR" smtClean="0"/>
              <a:t>22.11.2021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A1AA46-D40D-43E3-A53D-DD9A9C9C6367}" type="slidenum">
              <a:rPr lang="tr-TR" smtClean="0"/>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D1A1AA46-D40D-43E3-A53D-DD9A9C9C6367}" type="slidenum">
              <a:rPr lang="tr-TR" smtClean="0"/>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D1A1AA46-D40D-43E3-A53D-DD9A9C9C636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D1A1AA46-D40D-43E3-A53D-DD9A9C9C636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1A1AA46-D40D-43E3-A53D-DD9A9C9C6367}" type="slidenum">
              <a:rPr lang="tr-TR" smtClean="0"/>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8CA6CA68-2AA0-4554-9F74-3F073AC6D24F}" type="datetimeFigureOut">
              <a:rPr lang="tr-TR" smtClean="0"/>
              <a:t>22.11.2021</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D1A1AA46-D40D-43E3-A53D-DD9A9C9C6367}" type="slidenum">
              <a:rPr lang="tr-TR" smtClean="0"/>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8CA6CA68-2AA0-4554-9F74-3F073AC6D24F}" type="datetimeFigureOut">
              <a:rPr lang="tr-TR" smtClean="0"/>
              <a:t>22.11.2021</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CA6CA68-2AA0-4554-9F74-3F073AC6D24F}" type="datetimeFigureOut">
              <a:rPr lang="tr-TR" smtClean="0"/>
              <a:t>22.11.2021</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1A1AA46-D40D-43E3-A53D-DD9A9C9C6367}" type="slidenum">
              <a:rPr lang="tr-TR" smtClean="0"/>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57356" y="357166"/>
            <a:ext cx="7772400" cy="1752600"/>
          </a:xfrm>
        </p:spPr>
        <p:txBody>
          <a:bodyPr/>
          <a:lstStyle/>
          <a:p>
            <a:r>
              <a:rPr lang="tr-TR" dirty="0" err="1" smtClean="0"/>
              <a:t>Aldous</a:t>
            </a:r>
            <a:r>
              <a:rPr lang="tr-TR" dirty="0" smtClean="0"/>
              <a:t> </a:t>
            </a:r>
            <a:r>
              <a:rPr lang="tr-TR" dirty="0" err="1" smtClean="0"/>
              <a:t>Huxley</a:t>
            </a:r>
            <a:r>
              <a:rPr lang="tr-TR" dirty="0" smtClean="0"/>
              <a:t/>
            </a:r>
            <a:br>
              <a:rPr lang="tr-TR" dirty="0" smtClean="0"/>
            </a:br>
            <a:r>
              <a:rPr lang="tr-TR" dirty="0" smtClean="0"/>
              <a:t>ADA </a:t>
            </a:r>
            <a:endParaRPr lang="tr-TR" dirty="0"/>
          </a:p>
        </p:txBody>
      </p:sp>
      <p:sp>
        <p:nvSpPr>
          <p:cNvPr id="4" name="3 Metin kutusu"/>
          <p:cNvSpPr txBox="1"/>
          <p:nvPr/>
        </p:nvSpPr>
        <p:spPr>
          <a:xfrm>
            <a:off x="357158" y="5072074"/>
            <a:ext cx="4357718" cy="923330"/>
          </a:xfrm>
          <a:prstGeom prst="rect">
            <a:avLst/>
          </a:prstGeom>
          <a:noFill/>
        </p:spPr>
        <p:txBody>
          <a:bodyPr wrap="square" rtlCol="0">
            <a:spAutoFit/>
          </a:bodyPr>
          <a:lstStyle/>
          <a:p>
            <a:r>
              <a:rPr lang="tr-TR" b="1" dirty="0" err="1" smtClean="0">
                <a:solidFill>
                  <a:schemeClr val="bg2">
                    <a:lumMod val="50000"/>
                  </a:schemeClr>
                </a:solidFill>
              </a:rPr>
              <a:t>Katya</a:t>
            </a:r>
            <a:r>
              <a:rPr lang="tr-TR" b="1" dirty="0" smtClean="0">
                <a:solidFill>
                  <a:schemeClr val="bg2">
                    <a:lumMod val="50000"/>
                  </a:schemeClr>
                </a:solidFill>
              </a:rPr>
              <a:t> Bosum</a:t>
            </a:r>
          </a:p>
          <a:p>
            <a:r>
              <a:rPr lang="tr-TR" b="1" dirty="0" smtClean="0">
                <a:solidFill>
                  <a:schemeClr val="bg2">
                    <a:lumMod val="50000"/>
                  </a:schemeClr>
                </a:solidFill>
              </a:rPr>
              <a:t>0409200009</a:t>
            </a:r>
          </a:p>
          <a:p>
            <a:r>
              <a:rPr lang="tr-TR" b="1" dirty="0" smtClean="0">
                <a:solidFill>
                  <a:schemeClr val="bg2">
                    <a:lumMod val="50000"/>
                  </a:schemeClr>
                </a:solidFill>
              </a:rPr>
              <a:t>TEBİP- Kimya</a:t>
            </a:r>
            <a:endParaRPr lang="tr-TR" b="1" dirty="0">
              <a:solidFill>
                <a:schemeClr val="bg2">
                  <a:lumMod val="50000"/>
                </a:schemeClr>
              </a:solidFill>
            </a:endParaRPr>
          </a:p>
        </p:txBody>
      </p:sp>
      <p:pic>
        <p:nvPicPr>
          <p:cNvPr id="1028" name="Picture 4" descr="C:\Users\Toshiba\Desktop\huxley.jpg"/>
          <p:cNvPicPr>
            <a:picLocks noChangeAspect="1" noChangeArrowheads="1"/>
          </p:cNvPicPr>
          <p:nvPr/>
        </p:nvPicPr>
        <p:blipFill>
          <a:blip r:embed="rId2"/>
          <a:srcRect/>
          <a:stretch>
            <a:fillRect/>
          </a:stretch>
        </p:blipFill>
        <p:spPr bwMode="auto">
          <a:xfrm>
            <a:off x="357158" y="428604"/>
            <a:ext cx="2476500" cy="1847850"/>
          </a:xfrm>
          <a:prstGeom prst="rect">
            <a:avLst/>
          </a:prstGeom>
          <a:noFill/>
        </p:spPr>
      </p:pic>
      <p:pic>
        <p:nvPicPr>
          <p:cNvPr id="1029" name="Picture 5" descr="C:\Users\Toshiba\Desktop\ada resmi.jpg"/>
          <p:cNvPicPr>
            <a:picLocks noChangeAspect="1" noChangeArrowheads="1"/>
          </p:cNvPicPr>
          <p:nvPr/>
        </p:nvPicPr>
        <p:blipFill>
          <a:blip r:embed="rId3"/>
          <a:srcRect/>
          <a:stretch>
            <a:fillRect/>
          </a:stretch>
        </p:blipFill>
        <p:spPr bwMode="auto">
          <a:xfrm>
            <a:off x="6000760" y="2786058"/>
            <a:ext cx="2286006" cy="354875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err="1" smtClean="0"/>
              <a:t>Will’in</a:t>
            </a:r>
            <a:r>
              <a:rPr lang="tr-TR" dirty="0" smtClean="0"/>
              <a:t> patronu </a:t>
            </a:r>
            <a:r>
              <a:rPr lang="tr-TR" dirty="0" err="1" smtClean="0"/>
              <a:t>Joe</a:t>
            </a:r>
            <a:r>
              <a:rPr lang="tr-TR" dirty="0" smtClean="0"/>
              <a:t> daha önce Pala’daki petrolden yararlanmak istemiştir, bunun için </a:t>
            </a:r>
            <a:r>
              <a:rPr lang="tr-TR" dirty="0" err="1" smtClean="0"/>
              <a:t>Will’i</a:t>
            </a:r>
            <a:r>
              <a:rPr lang="tr-TR" dirty="0" smtClean="0"/>
              <a:t> görevlendirmiş ve adaya girmenin yollarını denemişlerdir.</a:t>
            </a:r>
          </a:p>
          <a:p>
            <a:r>
              <a:rPr lang="tr-TR" dirty="0" smtClean="0"/>
              <a:t>Adadaki petrolden yararlanmak isteyen bir diğer kişi ise komşu ülke </a:t>
            </a:r>
            <a:r>
              <a:rPr lang="tr-TR" dirty="0" err="1" smtClean="0"/>
              <a:t>Rendang’ın</a:t>
            </a:r>
            <a:r>
              <a:rPr lang="tr-TR" dirty="0" smtClean="0"/>
              <a:t> büyükelçisi </a:t>
            </a:r>
            <a:r>
              <a:rPr lang="tr-TR" dirty="0" err="1" smtClean="0"/>
              <a:t>Bahu</a:t>
            </a:r>
            <a:r>
              <a:rPr lang="tr-TR" dirty="0" smtClean="0"/>
              <a:t> ve Albay </a:t>
            </a:r>
            <a:r>
              <a:rPr lang="tr-TR" dirty="0" err="1" smtClean="0"/>
              <a:t>Dipa’dır</a:t>
            </a:r>
            <a:r>
              <a:rPr lang="tr-TR" dirty="0" smtClean="0"/>
              <a:t>.</a:t>
            </a:r>
          </a:p>
          <a:p>
            <a:r>
              <a:rPr lang="tr-TR" dirty="0" smtClean="0"/>
              <a:t>Aynı zamanda şu anda Pala’daki mevcut kraliçenin oğlu </a:t>
            </a:r>
            <a:r>
              <a:rPr lang="tr-TR" dirty="0" err="1" smtClean="0"/>
              <a:t>Muruda</a:t>
            </a:r>
            <a:r>
              <a:rPr lang="tr-TR" dirty="0" smtClean="0"/>
              <a:t> yakın zamanda tahta geçecektir.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err="1" smtClean="0"/>
              <a:t>Muruda</a:t>
            </a:r>
            <a:r>
              <a:rPr lang="tr-TR" dirty="0" smtClean="0"/>
              <a:t> ada dışında yaşamıştır ve dış dünyadaki teknolojik aletlere ve araçlara yakından ilgi duymuştur. </a:t>
            </a:r>
          </a:p>
          <a:p>
            <a:r>
              <a:rPr lang="tr-TR" dirty="0" smtClean="0"/>
              <a:t>Adanın petrol kaynaklarını batılı küresel şirketlere satmak isteyen </a:t>
            </a:r>
            <a:r>
              <a:rPr lang="tr-TR" dirty="0" err="1" smtClean="0"/>
              <a:t>Bahu</a:t>
            </a:r>
            <a:r>
              <a:rPr lang="tr-TR" dirty="0" smtClean="0"/>
              <a:t> sahip olduğu teknoloji ile </a:t>
            </a:r>
            <a:r>
              <a:rPr lang="tr-TR" dirty="0" err="1" smtClean="0"/>
              <a:t>Muruda’yı</a:t>
            </a:r>
            <a:r>
              <a:rPr lang="tr-TR" dirty="0" smtClean="0"/>
              <a:t> </a:t>
            </a:r>
            <a:r>
              <a:rPr lang="tr-TR" dirty="0" err="1" smtClean="0"/>
              <a:t>cezbeder</a:t>
            </a:r>
            <a:r>
              <a:rPr lang="tr-TR" dirty="0" smtClean="0"/>
              <a:t> ve ortaklık kurulur.</a:t>
            </a:r>
          </a:p>
          <a:p>
            <a:r>
              <a:rPr lang="tr-TR" dirty="0" err="1" smtClean="0"/>
              <a:t>Will</a:t>
            </a:r>
            <a:r>
              <a:rPr lang="tr-TR" dirty="0" smtClean="0"/>
              <a:t> </a:t>
            </a:r>
            <a:r>
              <a:rPr lang="tr-TR" dirty="0" err="1" smtClean="0"/>
              <a:t>Bahu</a:t>
            </a:r>
            <a:r>
              <a:rPr lang="tr-TR" dirty="0" smtClean="0"/>
              <a:t>, Albay </a:t>
            </a:r>
            <a:r>
              <a:rPr lang="tr-TR" dirty="0" err="1" smtClean="0"/>
              <a:t>Dipa</a:t>
            </a:r>
            <a:r>
              <a:rPr lang="tr-TR" dirty="0" smtClean="0"/>
              <a:t> ve </a:t>
            </a:r>
            <a:r>
              <a:rPr lang="tr-TR" dirty="0" err="1" smtClean="0"/>
              <a:t>Muruda’yla</a:t>
            </a:r>
            <a:r>
              <a:rPr lang="tr-TR" dirty="0" smtClean="0"/>
              <a:t> ilişkiler kurar ve bu ilişkiyi gizliden yürütmek ister fakat sonra adanın kendisine getirdiği huzur ve mutluluk karşısında kararsızlık yaşar. Giderek iç huzuru bulmaya başlayan </a:t>
            </a:r>
            <a:r>
              <a:rPr lang="tr-TR" dirty="0" err="1" smtClean="0"/>
              <a:t>Will</a:t>
            </a:r>
            <a:r>
              <a:rPr lang="tr-TR" dirty="0" smtClean="0"/>
              <a:t> gerçek görevinden uzaklaşır.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r>
              <a:rPr lang="tr-TR" dirty="0" err="1" smtClean="0"/>
              <a:t>Will</a:t>
            </a:r>
            <a:r>
              <a:rPr lang="tr-TR" dirty="0" smtClean="0"/>
              <a:t> ömrü boyunca aradığı aşkı </a:t>
            </a:r>
            <a:r>
              <a:rPr lang="tr-TR" dirty="0" err="1" smtClean="0"/>
              <a:t>Susila’da</a:t>
            </a:r>
            <a:r>
              <a:rPr lang="tr-TR" dirty="0" smtClean="0"/>
              <a:t> bulur ki o da yakın zamanda kocasını kaybetmiştir.</a:t>
            </a:r>
          </a:p>
          <a:p>
            <a:r>
              <a:rPr lang="tr-TR" dirty="0" err="1" smtClean="0"/>
              <a:t>Will</a:t>
            </a:r>
            <a:r>
              <a:rPr lang="tr-TR" dirty="0" smtClean="0"/>
              <a:t> iç huzuruna ve mutluluğa erişirken aynı zamanda Pala ve </a:t>
            </a:r>
            <a:r>
              <a:rPr lang="tr-TR" dirty="0" err="1" smtClean="0"/>
              <a:t>Rendang’ın</a:t>
            </a:r>
            <a:r>
              <a:rPr lang="tr-TR" dirty="0" smtClean="0"/>
              <a:t> Birleşik Krallığı ilan edilir.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t>ADA</a:t>
            </a:r>
            <a:endParaRPr lang="tr-TR" b="1" dirty="0"/>
          </a:p>
        </p:txBody>
      </p:sp>
      <p:sp>
        <p:nvSpPr>
          <p:cNvPr id="3" name="2 İçerik Yer Tutucusu"/>
          <p:cNvSpPr>
            <a:spLocks noGrp="1"/>
          </p:cNvSpPr>
          <p:nvPr>
            <p:ph sz="quarter" idx="1"/>
          </p:nvPr>
        </p:nvSpPr>
        <p:spPr/>
        <p:txBody>
          <a:bodyPr/>
          <a:lstStyle/>
          <a:p>
            <a:r>
              <a:rPr lang="tr-TR" dirty="0" err="1" smtClean="0"/>
              <a:t>Huxley</a:t>
            </a:r>
            <a:r>
              <a:rPr lang="tr-TR" dirty="0" smtClean="0"/>
              <a:t>’ </a:t>
            </a:r>
            <a:r>
              <a:rPr lang="tr-TR" dirty="0" err="1" smtClean="0"/>
              <a:t>nin</a:t>
            </a:r>
            <a:r>
              <a:rPr lang="tr-TR" dirty="0" smtClean="0"/>
              <a:t> ölümünden bir yıl önce yayımlanan, yazarın son kitabı.(1962)</a:t>
            </a:r>
          </a:p>
          <a:p>
            <a:pPr>
              <a:buNone/>
            </a:pPr>
            <a:endParaRPr lang="tr-TR" dirty="0" smtClean="0"/>
          </a:p>
          <a:p>
            <a:r>
              <a:rPr lang="tr-TR" dirty="0" smtClean="0"/>
              <a:t>Ütopik – </a:t>
            </a:r>
            <a:r>
              <a:rPr lang="tr-TR" dirty="0" err="1" smtClean="0"/>
              <a:t>Distopik</a:t>
            </a:r>
            <a:r>
              <a:rPr lang="tr-TR" dirty="0" smtClean="0"/>
              <a:t> </a:t>
            </a:r>
          </a:p>
          <a:p>
            <a:pPr>
              <a:buNone/>
            </a:pPr>
            <a:endParaRPr lang="tr-TR" dirty="0"/>
          </a:p>
        </p:txBody>
      </p:sp>
      <p:pic>
        <p:nvPicPr>
          <p:cNvPr id="2052" name="Picture 4" descr="C:\Users\Toshiba\Desktop\ada resmi 2.jpg"/>
          <p:cNvPicPr>
            <a:picLocks noChangeAspect="1" noChangeArrowheads="1"/>
          </p:cNvPicPr>
          <p:nvPr/>
        </p:nvPicPr>
        <p:blipFill>
          <a:blip r:embed="rId2"/>
          <a:srcRect/>
          <a:stretch>
            <a:fillRect/>
          </a:stretch>
        </p:blipFill>
        <p:spPr bwMode="auto">
          <a:xfrm>
            <a:off x="5715008" y="2651120"/>
            <a:ext cx="2214566" cy="34448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301752" y="1527048"/>
            <a:ext cx="8699404" cy="4973786"/>
          </a:xfrm>
        </p:spPr>
        <p:txBody>
          <a:bodyPr>
            <a:normAutofit fontScale="92500" lnSpcReduction="20000"/>
          </a:bodyPr>
          <a:lstStyle/>
          <a:p>
            <a:r>
              <a:rPr lang="tr-TR" dirty="0" smtClean="0"/>
              <a:t>Kitabın kahramanı </a:t>
            </a:r>
            <a:r>
              <a:rPr lang="tr-TR" dirty="0" err="1" smtClean="0"/>
              <a:t>Will</a:t>
            </a:r>
            <a:r>
              <a:rPr lang="tr-TR" dirty="0" smtClean="0"/>
              <a:t> </a:t>
            </a:r>
            <a:r>
              <a:rPr lang="tr-TR" dirty="0" err="1" smtClean="0"/>
              <a:t>Farnaby</a:t>
            </a:r>
            <a:r>
              <a:rPr lang="tr-TR" dirty="0" smtClean="0"/>
              <a:t> gazetecilik yapan</a:t>
            </a:r>
          </a:p>
          <a:p>
            <a:pPr>
              <a:buNone/>
            </a:pPr>
            <a:r>
              <a:rPr lang="tr-TR" dirty="0" smtClean="0"/>
              <a:t>aynı zamanda işi dolaysıyla dolaştığı yerlerde</a:t>
            </a:r>
          </a:p>
          <a:p>
            <a:pPr>
              <a:buNone/>
            </a:pPr>
            <a:r>
              <a:rPr lang="tr-TR" dirty="0" smtClean="0"/>
              <a:t>patronunun işlerini de takip eden birisidir. </a:t>
            </a:r>
          </a:p>
          <a:p>
            <a:pPr>
              <a:buNone/>
            </a:pPr>
            <a:endParaRPr lang="tr-TR" dirty="0" smtClean="0"/>
          </a:p>
          <a:p>
            <a:r>
              <a:rPr lang="tr-TR" dirty="0" smtClean="0"/>
              <a:t>Patronu </a:t>
            </a:r>
            <a:r>
              <a:rPr lang="tr-TR" dirty="0" err="1" smtClean="0"/>
              <a:t>Joe</a:t>
            </a:r>
            <a:r>
              <a:rPr lang="tr-TR" dirty="0" smtClean="0"/>
              <a:t> petrol çıkarma, bakır madeni</a:t>
            </a:r>
          </a:p>
          <a:p>
            <a:pPr>
              <a:buNone/>
            </a:pPr>
            <a:r>
              <a:rPr lang="tr-TR" dirty="0" smtClean="0"/>
              <a:t>işletmeciliği ve gazete patronluğuna kadar uzanan</a:t>
            </a:r>
          </a:p>
          <a:p>
            <a:pPr>
              <a:buNone/>
            </a:pPr>
            <a:r>
              <a:rPr lang="tr-TR" dirty="0" smtClean="0"/>
              <a:t>geniş bir şirketler topluluğu yönetmektedir.</a:t>
            </a:r>
          </a:p>
          <a:p>
            <a:pPr>
              <a:buNone/>
            </a:pPr>
            <a:endParaRPr lang="tr-TR" dirty="0" smtClean="0"/>
          </a:p>
          <a:p>
            <a:r>
              <a:rPr lang="tr-TR" dirty="0" err="1" smtClean="0"/>
              <a:t>Will</a:t>
            </a:r>
            <a:r>
              <a:rPr lang="tr-TR" dirty="0" smtClean="0"/>
              <a:t> evlidir ve evliliklerinin ilk aylarından beri</a:t>
            </a:r>
          </a:p>
          <a:p>
            <a:pPr>
              <a:buNone/>
            </a:pPr>
            <a:r>
              <a:rPr lang="tr-TR" dirty="0" smtClean="0"/>
              <a:t>karısını aldatmaktadır. Karısından ayrılmak ister. Bu</a:t>
            </a:r>
          </a:p>
          <a:p>
            <a:pPr>
              <a:buNone/>
            </a:pPr>
            <a:r>
              <a:rPr lang="tr-TR" dirty="0" smtClean="0"/>
              <a:t>durumu karısı öğrenince arabasına atlar ve evi terk</a:t>
            </a:r>
          </a:p>
          <a:p>
            <a:pPr>
              <a:buNone/>
            </a:pPr>
            <a:r>
              <a:rPr lang="tr-TR" dirty="0" smtClean="0"/>
              <a:t>eder. Kaza geçirir ve hayatını kaybeder.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r>
              <a:rPr lang="tr-TR" dirty="0" smtClean="0"/>
              <a:t>Bu durumdan suçluluk hisseden </a:t>
            </a:r>
            <a:r>
              <a:rPr lang="tr-TR" dirty="0" err="1" smtClean="0"/>
              <a:t>Will</a:t>
            </a:r>
            <a:r>
              <a:rPr lang="tr-TR" dirty="0" smtClean="0"/>
              <a:t> tek başına denize açılır ve bir kaza geçirir. Kendini yaralı bir şekilde Pala adasında bulur.</a:t>
            </a:r>
          </a:p>
          <a:p>
            <a:r>
              <a:rPr lang="tr-TR" dirty="0" smtClean="0"/>
              <a:t>Küçük bir kız tarafından bulunur ve kurtarılır. Ada halkının benimsediği meditasyon yöntemleriyle yaraları iyileştirilir ve </a:t>
            </a:r>
            <a:r>
              <a:rPr lang="tr-TR" dirty="0" err="1" smtClean="0"/>
              <a:t>Will</a:t>
            </a:r>
            <a:r>
              <a:rPr lang="tr-TR" dirty="0" smtClean="0"/>
              <a:t> Pala Adası’ </a:t>
            </a:r>
            <a:r>
              <a:rPr lang="tr-TR" dirty="0" err="1" smtClean="0"/>
              <a:t>nı</a:t>
            </a:r>
            <a:r>
              <a:rPr lang="tr-TR" dirty="0" smtClean="0"/>
              <a:t> tanımaya başlar.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t>PALA ADASI</a:t>
            </a:r>
            <a:endParaRPr lang="tr-TR" b="1" dirty="0"/>
          </a:p>
        </p:txBody>
      </p:sp>
      <p:sp>
        <p:nvSpPr>
          <p:cNvPr id="3" name="2 İçerik Yer Tutucusu"/>
          <p:cNvSpPr>
            <a:spLocks noGrp="1"/>
          </p:cNvSpPr>
          <p:nvPr>
            <p:ph sz="quarter" idx="1"/>
          </p:nvPr>
        </p:nvSpPr>
        <p:spPr/>
        <p:txBody>
          <a:bodyPr>
            <a:normAutofit fontScale="92500" lnSpcReduction="20000"/>
          </a:bodyPr>
          <a:lstStyle/>
          <a:p>
            <a:r>
              <a:rPr lang="tr-TR" dirty="0" smtClean="0"/>
              <a:t>Pala dış dünyadan bağımsız, tamamen izole edilmiş bir adadır.</a:t>
            </a:r>
          </a:p>
          <a:p>
            <a:r>
              <a:rPr lang="tr-TR" dirty="0" smtClean="0"/>
              <a:t>Petrol bakımından çok zengindir.</a:t>
            </a:r>
          </a:p>
          <a:p>
            <a:r>
              <a:rPr lang="tr-TR" dirty="0" smtClean="0"/>
              <a:t>Anayasal monarşi ile yönetilen Pala’da insanlar huzur, bolluk ve zenginlik içinde yaşarlar.</a:t>
            </a:r>
          </a:p>
          <a:p>
            <a:r>
              <a:rPr lang="tr-TR" dirty="0" smtClean="0"/>
              <a:t>Pala’nın oluşumu yaşanan bir kıtlığa dayanır. Bu kıtlık sonucunda Raca ve Dr. Andrew Deneme Merkezi’ni kurarlar. Bu gelişmelerin sonuçları ise ada adına oldukça başarılı olur. Verimli ürünler yetiştirilmiş ve tarım alanında oldukça gelişme sağlanmıştır. Böylelikle daha iyi beslenir, daha az hastalanır ve daha az çocuk yitirir olmuşlar. Fakat bu gelişim sonucunda artan nüfus kontrol altına alınmalıdır.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solidFill>
                  <a:schemeClr val="bg2">
                    <a:lumMod val="50000"/>
                  </a:schemeClr>
                </a:solidFill>
              </a:rPr>
              <a:t>Nüfus kontrolü</a:t>
            </a:r>
            <a:endParaRPr lang="tr-TR" dirty="0">
              <a:solidFill>
                <a:schemeClr val="bg2">
                  <a:lumMod val="50000"/>
                </a:schemeClr>
              </a:solidFill>
            </a:endParaRPr>
          </a:p>
        </p:txBody>
      </p:sp>
      <p:sp>
        <p:nvSpPr>
          <p:cNvPr id="3" name="2 İçerik Yer Tutucusu"/>
          <p:cNvSpPr>
            <a:spLocks noGrp="1"/>
          </p:cNvSpPr>
          <p:nvPr>
            <p:ph sz="quarter" idx="1"/>
          </p:nvPr>
        </p:nvSpPr>
        <p:spPr/>
        <p:txBody>
          <a:bodyPr/>
          <a:lstStyle/>
          <a:p>
            <a:r>
              <a:rPr lang="tr-TR" dirty="0" smtClean="0"/>
              <a:t>Nüfusun artışı ve bunun getireceği sorunların önüne geçilmesi adına adada doğum kontrol yöntemleri önemlidir.</a:t>
            </a:r>
          </a:p>
          <a:p>
            <a:r>
              <a:rPr lang="tr-TR" dirty="0" smtClean="0"/>
              <a:t>Doğum kontrol gereksinimleri devlet tarafından karşılanır ve </a:t>
            </a:r>
            <a:r>
              <a:rPr lang="tr-TR" dirty="0" err="1" smtClean="0"/>
              <a:t>maithuna</a:t>
            </a:r>
            <a:r>
              <a:rPr lang="tr-TR" dirty="0" smtClean="0"/>
              <a:t> benimsenmiştir.</a:t>
            </a:r>
          </a:p>
          <a:p>
            <a:r>
              <a:rPr lang="tr-TR" dirty="0" smtClean="0"/>
              <a:t>Aşk Yogası adı verilen “</a:t>
            </a:r>
            <a:r>
              <a:rPr lang="tr-TR" dirty="0" err="1" smtClean="0"/>
              <a:t>Maithuna</a:t>
            </a:r>
            <a:r>
              <a:rPr lang="tr-TR" dirty="0" smtClean="0"/>
              <a:t>” kutsal ve bedensel bir yogadır.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1643050"/>
            <a:ext cx="8001056" cy="4643470"/>
          </a:xfrm>
        </p:spPr>
        <p:txBody>
          <a:bodyPr>
            <a:normAutofit/>
          </a:bodyPr>
          <a:lstStyle/>
          <a:p>
            <a:r>
              <a:rPr lang="tr-TR" sz="2200" dirty="0" smtClean="0"/>
              <a:t>Bu toplum genel itibariyle Budizm’in bir kolu olan ve kuzey Budizm’inin farklılaşmış ve geliştirilmiş bir biçimi olan </a:t>
            </a:r>
            <a:r>
              <a:rPr lang="tr-TR" sz="2200" dirty="0" err="1" smtClean="0"/>
              <a:t>Mahayana’ya</a:t>
            </a:r>
            <a:r>
              <a:rPr lang="tr-TR" sz="2200" dirty="0" smtClean="0"/>
              <a:t> inanır. Bununla birlikte, Budizm’e ilaveten Hinduizm’in bir kolu olan </a:t>
            </a:r>
            <a:r>
              <a:rPr lang="tr-TR" sz="2200" dirty="0" err="1" smtClean="0"/>
              <a:t>Tantra’ya</a:t>
            </a:r>
            <a:r>
              <a:rPr lang="tr-TR" sz="2200" dirty="0" smtClean="0"/>
              <a:t> da inanılır.</a:t>
            </a:r>
          </a:p>
          <a:p>
            <a:r>
              <a:rPr lang="tr-TR" sz="2200" dirty="0" smtClean="0"/>
              <a:t> </a:t>
            </a:r>
          </a:p>
        </p:txBody>
      </p:sp>
      <p:sp>
        <p:nvSpPr>
          <p:cNvPr id="2" name="1 Başlık"/>
          <p:cNvSpPr>
            <a:spLocks noGrp="1"/>
          </p:cNvSpPr>
          <p:nvPr>
            <p:ph type="title"/>
          </p:nvPr>
        </p:nvSpPr>
        <p:spPr/>
        <p:txBody>
          <a:bodyPr/>
          <a:lstStyle/>
          <a:p>
            <a:pPr algn="l"/>
            <a:r>
              <a:rPr lang="tr-TR" dirty="0" smtClean="0"/>
              <a:t>Din ve İnanışlar</a:t>
            </a:r>
            <a:endParaRPr lang="tr-TR" dirty="0"/>
          </a:p>
        </p:txBody>
      </p:sp>
      <p:pic>
        <p:nvPicPr>
          <p:cNvPr id="6" name="5 Resim" descr="budizm.jpg"/>
          <p:cNvPicPr>
            <a:picLocks noChangeAspect="1"/>
          </p:cNvPicPr>
          <p:nvPr/>
        </p:nvPicPr>
        <p:blipFill>
          <a:blip r:embed="rId2"/>
          <a:stretch>
            <a:fillRect/>
          </a:stretch>
        </p:blipFill>
        <p:spPr>
          <a:xfrm>
            <a:off x="5429256" y="3500438"/>
            <a:ext cx="3429024" cy="2143140"/>
          </a:xfrm>
          <a:prstGeom prst="rect">
            <a:avLst/>
          </a:prstGeom>
        </p:spPr>
      </p:pic>
      <p:sp>
        <p:nvSpPr>
          <p:cNvPr id="7" name="6 Metin kutusu"/>
          <p:cNvSpPr txBox="1"/>
          <p:nvPr/>
        </p:nvSpPr>
        <p:spPr>
          <a:xfrm>
            <a:off x="142844" y="3000372"/>
            <a:ext cx="5143536" cy="3477875"/>
          </a:xfrm>
          <a:prstGeom prst="rect">
            <a:avLst/>
          </a:prstGeom>
          <a:noFill/>
        </p:spPr>
        <p:txBody>
          <a:bodyPr wrap="square" rtlCol="0">
            <a:spAutoFit/>
          </a:bodyPr>
          <a:lstStyle/>
          <a:p>
            <a:pPr lvl="1"/>
            <a:r>
              <a:rPr lang="tr-TR" sz="2200" dirty="0" smtClean="0"/>
              <a:t>Adada bir tür mantardan elde edilen ‘‘</a:t>
            </a:r>
            <a:r>
              <a:rPr lang="tr-TR" sz="2200" dirty="0" err="1" smtClean="0"/>
              <a:t>mokşa</a:t>
            </a:r>
            <a:r>
              <a:rPr lang="tr-TR" sz="2200" dirty="0" smtClean="0"/>
              <a:t>’’ adında bir uyuşturucu yaygındır fakat burada uyuşturucu onların gerçeklerin farkına vararak aydınlanmalarını sağlamak için kullanılır. En önemli dinsel törenlerden biri </a:t>
            </a:r>
            <a:r>
              <a:rPr lang="tr-TR" sz="2200" dirty="0" err="1" smtClean="0"/>
              <a:t>mokşa</a:t>
            </a:r>
            <a:r>
              <a:rPr lang="tr-TR" sz="2200" dirty="0" smtClean="0"/>
              <a:t> törenidir. Dini ayinlerde, </a:t>
            </a:r>
            <a:r>
              <a:rPr lang="tr-TR" sz="2200" dirty="0" err="1" smtClean="0"/>
              <a:t>mokşa</a:t>
            </a:r>
            <a:r>
              <a:rPr lang="tr-TR" sz="2200" dirty="0" smtClean="0"/>
              <a:t> benliğin farkına varma ve öz benliğe ulaşma adına kullanılır.</a:t>
            </a:r>
            <a:endParaRPr lang="tr-TR"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Aile Yapısı</a:t>
            </a:r>
            <a:endParaRPr lang="tr-TR" dirty="0"/>
          </a:p>
        </p:txBody>
      </p:sp>
      <p:sp>
        <p:nvSpPr>
          <p:cNvPr id="3" name="2 İçerik Yer Tutucusu"/>
          <p:cNvSpPr>
            <a:spLocks noGrp="1"/>
          </p:cNvSpPr>
          <p:nvPr>
            <p:ph sz="quarter" idx="1"/>
          </p:nvPr>
        </p:nvSpPr>
        <p:spPr>
          <a:xfrm>
            <a:off x="301752" y="1527048"/>
            <a:ext cx="8503920" cy="4902348"/>
          </a:xfrm>
        </p:spPr>
        <p:txBody>
          <a:bodyPr>
            <a:normAutofit fontScale="92500" lnSpcReduction="10000"/>
          </a:bodyPr>
          <a:lstStyle/>
          <a:p>
            <a:r>
              <a:rPr lang="tr-TR" dirty="0" smtClean="0"/>
              <a:t>Adada evlilik vardır, tek eşlilik mevcuttur. İnsanlar evlenip çocuk sahibi olurlar. Aile kavramı önemlidir. Ebeveynler çocuklarını kendi kurdukları aileler dışında KEEK adı verilen “Karşılıklı Evlat Edinme Kulüpleri” içerisinde yetiştirirler. Pala’da aile kavramı ve çocuk yetiştirme işi çok önemli kavramlardır. Çünkü burada, bu mutluluk adasında mutluluğun sürdürülebilmesi için temel olarak insanın sağlığının ve mutluluğunun gerekli olduğu düşünülür. Bu bakımdan, doğal bir aile yapısı içinde yetiştirilen çocukların ailelerin karşılaştığı sıkıntılar sonucunda yanlış edinimler kazanmamaları için kurulan </a:t>
            </a:r>
            <a:r>
              <a:rPr lang="tr-TR" dirty="0" err="1" smtClean="0"/>
              <a:t>KEEK’lerde</a:t>
            </a:r>
            <a:r>
              <a:rPr lang="tr-TR" dirty="0" smtClean="0"/>
              <a:t> yetiştirilmeleri çözüm olarak görülür.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Eğitim </a:t>
            </a:r>
            <a:endParaRPr lang="tr-TR" dirty="0"/>
          </a:p>
        </p:txBody>
      </p:sp>
      <p:sp>
        <p:nvSpPr>
          <p:cNvPr id="3" name="2 İçerik Yer Tutucusu"/>
          <p:cNvSpPr>
            <a:spLocks noGrp="1"/>
          </p:cNvSpPr>
          <p:nvPr>
            <p:ph sz="quarter" idx="1"/>
          </p:nvPr>
        </p:nvSpPr>
        <p:spPr/>
        <p:txBody>
          <a:bodyPr>
            <a:normAutofit fontScale="92500" lnSpcReduction="20000"/>
          </a:bodyPr>
          <a:lstStyle/>
          <a:p>
            <a:r>
              <a:rPr lang="sv-SE" dirty="0" smtClean="0"/>
              <a:t>Pala’da insanların gelişimleri ön planda tutul</a:t>
            </a:r>
            <a:r>
              <a:rPr lang="tr-TR" dirty="0" smtClean="0"/>
              <a:t>ur. Çocuklara ilk önce kendilerini ve birbirlerini tanıma fırsatı verilir. Sonra ise karakter, huy ve yeteneklerine göre ayrılarak hangi alanda başarılı olacakları tespit edilir. Seçim yapıldıktan sonra öğrencilere seçtikleri alanlarda eğitim verilmeye başlanır. 16 yaşından sonra yarı zamanlı okula gidip yarı zamanlı bir işte çalışılır.</a:t>
            </a:r>
          </a:p>
          <a:p>
            <a:pPr>
              <a:buNone/>
            </a:pPr>
            <a:endParaRPr lang="tr-TR" dirty="0" smtClean="0"/>
          </a:p>
          <a:p>
            <a:r>
              <a:rPr lang="tr-TR" dirty="0" smtClean="0"/>
              <a:t>Gençlere iki türlü eğitim aynı zamanda verilir. Bütün duyarlı varlıklara olan deneyüstü bütünlüklerinin yaşam deneyleriyle bilincine varmaları sağlanır aynı zamanda da ruhbilim ve fizyoloji derslerinde her insanın özgün bir yapısı olduğu, kimsenin kimseye benzemediği öğretilir.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389</TotalTime>
  <Words>705</Words>
  <Application>Microsoft Office PowerPoint</Application>
  <PresentationFormat>On-screen Show (4:3)</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Georgia</vt:lpstr>
      <vt:lpstr>Wingdings</vt:lpstr>
      <vt:lpstr>Wingdings 2</vt:lpstr>
      <vt:lpstr>Kent</vt:lpstr>
      <vt:lpstr>Aldous Huxley ADA </vt:lpstr>
      <vt:lpstr>ADA</vt:lpstr>
      <vt:lpstr>PowerPoint Presentation</vt:lpstr>
      <vt:lpstr>PowerPoint Presentation</vt:lpstr>
      <vt:lpstr>PALA ADASI</vt:lpstr>
      <vt:lpstr>Nüfus kontrolü</vt:lpstr>
      <vt:lpstr>Din ve İnanışlar</vt:lpstr>
      <vt:lpstr>Aile Yapısı</vt:lpstr>
      <vt:lpstr>Eğitim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Aldoux Huxley ADA</dc:title>
  <dc:creator>Toshiba</dc:creator>
  <cp:lastModifiedBy>Nihat Berker</cp:lastModifiedBy>
  <cp:revision>38</cp:revision>
  <dcterms:created xsi:type="dcterms:W3CDTF">2021-11-18T13:37:59Z</dcterms:created>
  <dcterms:modified xsi:type="dcterms:W3CDTF">2021-11-22T04:25:06Z</dcterms:modified>
</cp:coreProperties>
</file>