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2" r:id="rId16"/>
    <p:sldId id="271"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197"/>
    <a:srgbClr val="00B0F0"/>
    <a:srgbClr val="005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3792" autoAdjust="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951F8-CA1C-4FF8-B5AD-8E8F776B1E96}"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tr-TR"/>
        </a:p>
      </dgm:t>
    </dgm:pt>
    <dgm:pt modelId="{63DCE9D5-286D-49CD-85B3-7EF5D3E9BACB}">
      <dgm:prSet custT="1"/>
      <dgm:spPr/>
      <dgm:t>
        <a:bodyPr/>
        <a:lstStyle/>
        <a:p>
          <a:r>
            <a:rPr lang="tr-TR" sz="1400" dirty="0">
              <a:latin typeface="Microsoft New Tai Lue" panose="020B0502040204020203" pitchFamily="34" charset="0"/>
              <a:cs typeface="Microsoft New Tai Lue" panose="020B0502040204020203" pitchFamily="34" charset="0"/>
            </a:rPr>
            <a:t>Başyapıtı Cesur Yeni Dünya’nın güncelliğini sorgulayan ve panoramasını çıkaran Cesur Yeni Dünyayı Ziyaret, </a:t>
          </a:r>
          <a:r>
            <a:rPr lang="tr-TR" sz="1400" dirty="0" err="1">
              <a:latin typeface="Microsoft New Tai Lue" panose="020B0502040204020203" pitchFamily="34" charset="0"/>
              <a:cs typeface="Microsoft New Tai Lue" panose="020B0502040204020203" pitchFamily="34" charset="0"/>
            </a:rPr>
            <a:t>Huxley’nin</a:t>
          </a:r>
          <a:r>
            <a:rPr lang="tr-TR" sz="1400" dirty="0">
              <a:latin typeface="Microsoft New Tai Lue" panose="020B0502040204020203" pitchFamily="34" charset="0"/>
              <a:cs typeface="Microsoft New Tai Lue" panose="020B0502040204020203" pitchFamily="34" charset="0"/>
            </a:rPr>
            <a:t> kaynak eserinin bir sağlaması niteliğinde. Cesur Yeni Dünya’dan yaklaşık otuz sene sonra yayımlanan eser, romandaki kehanetlerin ne ölçüde gerçekleştiğini mercek altına alıyor. Romanı </a:t>
          </a:r>
          <a:r>
            <a:rPr lang="tr-TR" sz="1400" dirty="0" err="1">
              <a:latin typeface="Microsoft New Tai Lue" panose="020B0502040204020203" pitchFamily="34" charset="0"/>
              <a:cs typeface="Microsoft New Tai Lue" panose="020B0502040204020203" pitchFamily="34" charset="0"/>
            </a:rPr>
            <a:t>yazarkenki</a:t>
          </a:r>
          <a:r>
            <a:rPr lang="tr-TR" sz="1400" dirty="0">
              <a:latin typeface="Microsoft New Tai Lue" panose="020B0502040204020203" pitchFamily="34" charset="0"/>
              <a:cs typeface="Microsoft New Tai Lue" panose="020B0502040204020203" pitchFamily="34" charset="0"/>
            </a:rPr>
            <a:t> öngörülerinin izini süren </a:t>
          </a:r>
          <a:r>
            <a:rPr lang="tr-TR" sz="1400" dirty="0" err="1">
              <a:latin typeface="Microsoft New Tai Lue" panose="020B0502040204020203" pitchFamily="34" charset="0"/>
              <a:cs typeface="Microsoft New Tai Lue" panose="020B0502040204020203" pitchFamily="34" charset="0"/>
            </a:rPr>
            <a:t>Huxley</a:t>
          </a:r>
          <a:r>
            <a:rPr lang="tr-TR" sz="1400" dirty="0">
              <a:latin typeface="Microsoft New Tai Lue" panose="020B0502040204020203" pitchFamily="34" charset="0"/>
              <a:cs typeface="Microsoft New Tai Lue" panose="020B0502040204020203" pitchFamily="34" charset="0"/>
            </a:rPr>
            <a:t>, dünyanın, tasavvur ettiği </a:t>
          </a:r>
          <a:r>
            <a:rPr lang="tr-TR" sz="1400" dirty="0" err="1">
              <a:latin typeface="Microsoft New Tai Lue" panose="020B0502040204020203" pitchFamily="34" charset="0"/>
              <a:cs typeface="Microsoft New Tai Lue" panose="020B0502040204020203" pitchFamily="34" charset="0"/>
            </a:rPr>
            <a:t>distopyaya</a:t>
          </a:r>
          <a:r>
            <a:rPr lang="tr-TR" sz="1400" dirty="0">
              <a:latin typeface="Microsoft New Tai Lue" panose="020B0502040204020203" pitchFamily="34" charset="0"/>
              <a:cs typeface="Microsoft New Tai Lue" panose="020B0502040204020203" pitchFamily="34" charset="0"/>
            </a:rPr>
            <a:t> çok daha büyük bir hızla dönüştüğü sonucuna varıyor</a:t>
          </a:r>
          <a:r>
            <a:rPr lang="tr-TR" sz="1400" dirty="0"/>
            <a:t>.</a:t>
          </a:r>
        </a:p>
      </dgm:t>
    </dgm:pt>
    <dgm:pt modelId="{7443CD81-67F9-491E-91F7-386D638B7D23}" type="parTrans" cxnId="{271475B6-CE67-45D1-BA1C-576344C2DCAE}">
      <dgm:prSet/>
      <dgm:spPr/>
      <dgm:t>
        <a:bodyPr/>
        <a:lstStyle/>
        <a:p>
          <a:endParaRPr lang="tr-TR"/>
        </a:p>
      </dgm:t>
    </dgm:pt>
    <dgm:pt modelId="{4700BF4A-B86C-45ED-B174-ED1E354081FC}" type="sibTrans" cxnId="{271475B6-CE67-45D1-BA1C-576344C2DCAE}">
      <dgm:prSet/>
      <dgm:spPr/>
      <dgm:t>
        <a:bodyPr/>
        <a:lstStyle/>
        <a:p>
          <a:endParaRPr lang="tr-TR"/>
        </a:p>
      </dgm:t>
    </dgm:pt>
    <dgm:pt modelId="{E1455225-A881-4BB5-A951-36980FEB4837}" type="pres">
      <dgm:prSet presAssocID="{30B951F8-CA1C-4FF8-B5AD-8E8F776B1E96}" presName="diagram" presStyleCnt="0">
        <dgm:presLayoutVars>
          <dgm:dir/>
          <dgm:resizeHandles val="exact"/>
        </dgm:presLayoutVars>
      </dgm:prSet>
      <dgm:spPr/>
      <dgm:t>
        <a:bodyPr/>
        <a:lstStyle/>
        <a:p>
          <a:endParaRPr lang="en-US"/>
        </a:p>
      </dgm:t>
    </dgm:pt>
    <dgm:pt modelId="{A15B919A-154F-44D3-92A5-22AE5B1FF509}" type="pres">
      <dgm:prSet presAssocID="{63DCE9D5-286D-49CD-85B3-7EF5D3E9BACB}" presName="node" presStyleLbl="node1" presStyleIdx="0" presStyleCnt="1" custScaleX="29097" custScaleY="44493" custLinFactNeighborX="-29983" custLinFactNeighborY="-27846">
        <dgm:presLayoutVars>
          <dgm:bulletEnabled val="1"/>
        </dgm:presLayoutVars>
      </dgm:prSet>
      <dgm:spPr/>
      <dgm:t>
        <a:bodyPr/>
        <a:lstStyle/>
        <a:p>
          <a:endParaRPr lang="en-US"/>
        </a:p>
      </dgm:t>
    </dgm:pt>
  </dgm:ptLst>
  <dgm:cxnLst>
    <dgm:cxn modelId="{A7C19E6F-245C-4F46-9F2F-4860328E072D}" type="presOf" srcId="{63DCE9D5-286D-49CD-85B3-7EF5D3E9BACB}" destId="{A15B919A-154F-44D3-92A5-22AE5B1FF509}" srcOrd="0" destOrd="0" presId="urn:microsoft.com/office/officeart/2005/8/layout/default"/>
    <dgm:cxn modelId="{271475B6-CE67-45D1-BA1C-576344C2DCAE}" srcId="{30B951F8-CA1C-4FF8-B5AD-8E8F776B1E96}" destId="{63DCE9D5-286D-49CD-85B3-7EF5D3E9BACB}" srcOrd="0" destOrd="0" parTransId="{7443CD81-67F9-491E-91F7-386D638B7D23}" sibTransId="{4700BF4A-B86C-45ED-B174-ED1E354081FC}"/>
    <dgm:cxn modelId="{2C0D7F01-702F-4772-9B99-D5B56B1F7AD4}" type="presOf" srcId="{30B951F8-CA1C-4FF8-B5AD-8E8F776B1E96}" destId="{E1455225-A881-4BB5-A951-36980FEB4837}" srcOrd="0" destOrd="0" presId="urn:microsoft.com/office/officeart/2005/8/layout/default"/>
    <dgm:cxn modelId="{501ADEAB-1E1C-47F5-B474-BFF6B66705B0}" type="presParOf" srcId="{E1455225-A881-4BB5-A951-36980FEB4837}" destId="{A15B919A-154F-44D3-92A5-22AE5B1FF50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0AA5B-67DB-4FE9-9576-B27F60786F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68F28CCE-51D1-455A-A211-B8F303137121}">
      <dgm:prSet/>
      <dgm:spPr/>
      <dgm:t>
        <a:bodyPr/>
        <a:lstStyle/>
        <a:p>
          <a:r>
            <a:rPr lang="tr-TR" dirty="0"/>
            <a:t>Aşırı Nüfus </a:t>
          </a:r>
        </a:p>
      </dgm:t>
    </dgm:pt>
    <dgm:pt modelId="{69E35FA8-13E2-4C94-9483-2B49378D682F}" type="parTrans" cxnId="{3A6B3C21-FB29-4D62-83F5-81C2BDB9D3BE}">
      <dgm:prSet/>
      <dgm:spPr/>
      <dgm:t>
        <a:bodyPr/>
        <a:lstStyle/>
        <a:p>
          <a:endParaRPr lang="tr-TR"/>
        </a:p>
      </dgm:t>
    </dgm:pt>
    <dgm:pt modelId="{AE7E6973-931D-47A0-B03F-DE06CE8AC35E}" type="sibTrans" cxnId="{3A6B3C21-FB29-4D62-83F5-81C2BDB9D3BE}">
      <dgm:prSet/>
      <dgm:spPr/>
      <dgm:t>
        <a:bodyPr/>
        <a:lstStyle/>
        <a:p>
          <a:endParaRPr lang="tr-TR"/>
        </a:p>
      </dgm:t>
    </dgm:pt>
    <dgm:pt modelId="{86B269E0-2C60-4221-9175-7EC2ACFE1C58}">
      <dgm:prSet/>
      <dgm:spPr/>
      <dgm:t>
        <a:bodyPr/>
        <a:lstStyle/>
        <a:p>
          <a:r>
            <a:rPr lang="tr-TR"/>
            <a:t>Nicelik, Nitelik, Ahlaklılık </a:t>
          </a:r>
        </a:p>
      </dgm:t>
    </dgm:pt>
    <dgm:pt modelId="{25100E01-535C-41C7-BC59-E8A5F1810520}" type="parTrans" cxnId="{D54AD2A3-3F8F-4EA7-B41C-DD7CD9C477A6}">
      <dgm:prSet/>
      <dgm:spPr/>
      <dgm:t>
        <a:bodyPr/>
        <a:lstStyle/>
        <a:p>
          <a:endParaRPr lang="tr-TR"/>
        </a:p>
      </dgm:t>
    </dgm:pt>
    <dgm:pt modelId="{33594705-FFCD-4E23-9DE8-92BCA013D04F}" type="sibTrans" cxnId="{D54AD2A3-3F8F-4EA7-B41C-DD7CD9C477A6}">
      <dgm:prSet/>
      <dgm:spPr/>
      <dgm:t>
        <a:bodyPr/>
        <a:lstStyle/>
        <a:p>
          <a:endParaRPr lang="tr-TR"/>
        </a:p>
      </dgm:t>
    </dgm:pt>
    <dgm:pt modelId="{11A391DE-05D0-46C6-8C80-6D6DC0FECE47}">
      <dgm:prSet/>
      <dgm:spPr/>
      <dgm:t>
        <a:bodyPr/>
        <a:lstStyle/>
        <a:p>
          <a:r>
            <a:rPr lang="tr-TR" dirty="0"/>
            <a:t>Aşırı Örgütlenme</a:t>
          </a:r>
        </a:p>
      </dgm:t>
    </dgm:pt>
    <dgm:pt modelId="{C0BE7253-F15E-483A-BABA-C117B75C2D74}" type="parTrans" cxnId="{EE70D3DF-FECB-4900-92E9-D25BD1D8C26A}">
      <dgm:prSet/>
      <dgm:spPr/>
      <dgm:t>
        <a:bodyPr/>
        <a:lstStyle/>
        <a:p>
          <a:endParaRPr lang="tr-TR"/>
        </a:p>
      </dgm:t>
    </dgm:pt>
    <dgm:pt modelId="{7658365B-E744-4AE6-8074-CEA5A329FA29}" type="sibTrans" cxnId="{EE70D3DF-FECB-4900-92E9-D25BD1D8C26A}">
      <dgm:prSet/>
      <dgm:spPr/>
      <dgm:t>
        <a:bodyPr/>
        <a:lstStyle/>
        <a:p>
          <a:endParaRPr lang="tr-TR"/>
        </a:p>
      </dgm:t>
    </dgm:pt>
    <dgm:pt modelId="{921598E2-1671-4D96-8A6B-22453DE810B9}">
      <dgm:prSet/>
      <dgm:spPr/>
      <dgm:t>
        <a:bodyPr/>
        <a:lstStyle/>
        <a:p>
          <a:r>
            <a:rPr lang="tr-TR"/>
            <a:t>Demokratik Toplumda Propaganda </a:t>
          </a:r>
        </a:p>
      </dgm:t>
    </dgm:pt>
    <dgm:pt modelId="{C97D0B7E-259A-4B5C-820E-6A2251C9188F}" type="parTrans" cxnId="{5C58544C-843D-4B88-8E58-BF6762E14C17}">
      <dgm:prSet/>
      <dgm:spPr/>
      <dgm:t>
        <a:bodyPr/>
        <a:lstStyle/>
        <a:p>
          <a:endParaRPr lang="tr-TR"/>
        </a:p>
      </dgm:t>
    </dgm:pt>
    <dgm:pt modelId="{BAF876C5-0D97-42F3-A0CE-B848E9332727}" type="sibTrans" cxnId="{5C58544C-843D-4B88-8E58-BF6762E14C17}">
      <dgm:prSet/>
      <dgm:spPr/>
      <dgm:t>
        <a:bodyPr/>
        <a:lstStyle/>
        <a:p>
          <a:endParaRPr lang="tr-TR"/>
        </a:p>
      </dgm:t>
    </dgm:pt>
    <dgm:pt modelId="{31A6FF17-BDDE-428E-9974-25DDBC96D69E}">
      <dgm:prSet/>
      <dgm:spPr/>
      <dgm:t>
        <a:bodyPr/>
        <a:lstStyle/>
        <a:p>
          <a:r>
            <a:rPr lang="tr-TR"/>
            <a:t>Diktatörlükte Propaganda </a:t>
          </a:r>
        </a:p>
      </dgm:t>
    </dgm:pt>
    <dgm:pt modelId="{2603B48F-CF6A-4FF3-BE8E-75EF84ACEF70}" type="parTrans" cxnId="{44AB0759-93DA-4F47-A706-5B9DF6ED54DE}">
      <dgm:prSet/>
      <dgm:spPr/>
      <dgm:t>
        <a:bodyPr/>
        <a:lstStyle/>
        <a:p>
          <a:endParaRPr lang="tr-TR"/>
        </a:p>
      </dgm:t>
    </dgm:pt>
    <dgm:pt modelId="{D0473A5B-4DC4-41ED-8206-5673C992C19C}" type="sibTrans" cxnId="{44AB0759-93DA-4F47-A706-5B9DF6ED54DE}">
      <dgm:prSet/>
      <dgm:spPr/>
      <dgm:t>
        <a:bodyPr/>
        <a:lstStyle/>
        <a:p>
          <a:endParaRPr lang="tr-TR"/>
        </a:p>
      </dgm:t>
    </dgm:pt>
    <dgm:pt modelId="{C8145044-A2E1-4296-9ED1-1F9A7EE3E8BF}">
      <dgm:prSet/>
      <dgm:spPr/>
      <dgm:t>
        <a:bodyPr/>
        <a:lstStyle/>
        <a:p>
          <a:r>
            <a:rPr lang="tr-TR"/>
            <a:t>Satış Sanatlan </a:t>
          </a:r>
        </a:p>
      </dgm:t>
    </dgm:pt>
    <dgm:pt modelId="{7FE0CA8B-966F-4CC1-8210-0F7FB7C76C6E}" type="parTrans" cxnId="{39D34F2B-1150-487D-84DE-B40776A91605}">
      <dgm:prSet/>
      <dgm:spPr/>
      <dgm:t>
        <a:bodyPr/>
        <a:lstStyle/>
        <a:p>
          <a:endParaRPr lang="tr-TR"/>
        </a:p>
      </dgm:t>
    </dgm:pt>
    <dgm:pt modelId="{9E49F63A-B684-4F10-8E0F-9842149D1224}" type="sibTrans" cxnId="{39D34F2B-1150-487D-84DE-B40776A91605}">
      <dgm:prSet/>
      <dgm:spPr/>
      <dgm:t>
        <a:bodyPr/>
        <a:lstStyle/>
        <a:p>
          <a:endParaRPr lang="tr-TR"/>
        </a:p>
      </dgm:t>
    </dgm:pt>
    <dgm:pt modelId="{AF7ECB4E-77B9-4352-9E8B-0A112925754D}">
      <dgm:prSet/>
      <dgm:spPr/>
      <dgm:t>
        <a:bodyPr/>
        <a:lstStyle/>
        <a:p>
          <a:r>
            <a:rPr lang="tr-TR"/>
            <a:t>Beyin Yıkama </a:t>
          </a:r>
        </a:p>
      </dgm:t>
    </dgm:pt>
    <dgm:pt modelId="{D99A5221-6BE8-4172-9B94-7131DBC753DE}" type="parTrans" cxnId="{76833FED-FA2D-49FB-AEA6-052CC2522CB5}">
      <dgm:prSet/>
      <dgm:spPr/>
      <dgm:t>
        <a:bodyPr/>
        <a:lstStyle/>
        <a:p>
          <a:endParaRPr lang="tr-TR"/>
        </a:p>
      </dgm:t>
    </dgm:pt>
    <dgm:pt modelId="{57E2DDCE-13D4-42A0-8908-A3484465E3F6}" type="sibTrans" cxnId="{76833FED-FA2D-49FB-AEA6-052CC2522CB5}">
      <dgm:prSet/>
      <dgm:spPr/>
      <dgm:t>
        <a:bodyPr/>
        <a:lstStyle/>
        <a:p>
          <a:endParaRPr lang="tr-TR"/>
        </a:p>
      </dgm:t>
    </dgm:pt>
    <dgm:pt modelId="{DE212740-7540-4624-9A1D-42C1B792C2EE}">
      <dgm:prSet/>
      <dgm:spPr/>
      <dgm:t>
        <a:bodyPr/>
        <a:lstStyle/>
        <a:p>
          <a:r>
            <a:rPr lang="tr-TR" dirty="0"/>
            <a:t>Kimyasal İkna </a:t>
          </a:r>
        </a:p>
      </dgm:t>
    </dgm:pt>
    <dgm:pt modelId="{C49D8618-F5CB-4E69-8812-4FD935E899E6}" type="parTrans" cxnId="{CA59ABE3-10E3-402B-B4F5-EEC1812C1839}">
      <dgm:prSet/>
      <dgm:spPr/>
      <dgm:t>
        <a:bodyPr/>
        <a:lstStyle/>
        <a:p>
          <a:endParaRPr lang="tr-TR"/>
        </a:p>
      </dgm:t>
    </dgm:pt>
    <dgm:pt modelId="{C57C6843-0F6F-4985-923B-39FCE607552C}" type="sibTrans" cxnId="{CA59ABE3-10E3-402B-B4F5-EEC1812C1839}">
      <dgm:prSet/>
      <dgm:spPr/>
      <dgm:t>
        <a:bodyPr/>
        <a:lstStyle/>
        <a:p>
          <a:endParaRPr lang="tr-TR"/>
        </a:p>
      </dgm:t>
    </dgm:pt>
    <dgm:pt modelId="{7AC9BB0C-3745-4393-94D4-DF8C8AD3E351}">
      <dgm:prSet/>
      <dgm:spPr/>
      <dgm:t>
        <a:bodyPr/>
        <a:lstStyle/>
        <a:p>
          <a:r>
            <a:rPr lang="tr-TR" dirty="0"/>
            <a:t>Bilinçaltı İkna </a:t>
          </a:r>
        </a:p>
      </dgm:t>
    </dgm:pt>
    <dgm:pt modelId="{C9F951C8-486B-493E-9DC8-46ED671D59F6}" type="parTrans" cxnId="{09EBE2FA-7AD6-4E00-88AC-24507DD6E295}">
      <dgm:prSet/>
      <dgm:spPr/>
      <dgm:t>
        <a:bodyPr/>
        <a:lstStyle/>
        <a:p>
          <a:endParaRPr lang="tr-TR"/>
        </a:p>
      </dgm:t>
    </dgm:pt>
    <dgm:pt modelId="{D3E29C5A-7939-4884-A8A7-92BF11189B8F}" type="sibTrans" cxnId="{09EBE2FA-7AD6-4E00-88AC-24507DD6E295}">
      <dgm:prSet/>
      <dgm:spPr/>
      <dgm:t>
        <a:bodyPr/>
        <a:lstStyle/>
        <a:p>
          <a:endParaRPr lang="tr-TR"/>
        </a:p>
      </dgm:t>
    </dgm:pt>
    <dgm:pt modelId="{D7D032D6-F850-41C9-8BFB-89B030E3FA0F}">
      <dgm:prSet/>
      <dgm:spPr/>
      <dgm:t>
        <a:bodyPr/>
        <a:lstStyle/>
        <a:p>
          <a:r>
            <a:rPr lang="tr-TR"/>
            <a:t>Hipnopedya </a:t>
          </a:r>
        </a:p>
      </dgm:t>
    </dgm:pt>
    <dgm:pt modelId="{FDFDD585-62AE-4DA5-845D-E7ACC7C3CBAF}" type="parTrans" cxnId="{77355B15-811F-4198-8930-83AC8FB2591C}">
      <dgm:prSet/>
      <dgm:spPr/>
      <dgm:t>
        <a:bodyPr/>
        <a:lstStyle/>
        <a:p>
          <a:endParaRPr lang="tr-TR"/>
        </a:p>
      </dgm:t>
    </dgm:pt>
    <dgm:pt modelId="{2CC29CB5-AFE3-4286-83AC-5AAAEF9DB0E2}" type="sibTrans" cxnId="{77355B15-811F-4198-8930-83AC8FB2591C}">
      <dgm:prSet/>
      <dgm:spPr/>
      <dgm:t>
        <a:bodyPr/>
        <a:lstStyle/>
        <a:p>
          <a:endParaRPr lang="tr-TR"/>
        </a:p>
      </dgm:t>
    </dgm:pt>
    <dgm:pt modelId="{EB8E40AC-9E83-44A3-B047-600B99A850A0}">
      <dgm:prSet/>
      <dgm:spPr/>
      <dgm:t>
        <a:bodyPr/>
        <a:lstStyle/>
        <a:p>
          <a:r>
            <a:rPr lang="tr-TR" dirty="0"/>
            <a:t>Özgürlük İçin </a:t>
          </a:r>
          <a:r>
            <a:rPr lang="tr-TR" dirty="0" err="1"/>
            <a:t>Egitim</a:t>
          </a:r>
          <a:r>
            <a:rPr lang="tr-TR" dirty="0"/>
            <a:t> </a:t>
          </a:r>
        </a:p>
      </dgm:t>
    </dgm:pt>
    <dgm:pt modelId="{7BE47577-0DF3-4256-A6A4-919886DD29AC}" type="parTrans" cxnId="{94D54901-E2E9-4515-8667-E86AE2BD556D}">
      <dgm:prSet/>
      <dgm:spPr/>
      <dgm:t>
        <a:bodyPr/>
        <a:lstStyle/>
        <a:p>
          <a:endParaRPr lang="tr-TR"/>
        </a:p>
      </dgm:t>
    </dgm:pt>
    <dgm:pt modelId="{B19F5455-584E-41B3-B3C8-8925B3E6D9B7}" type="sibTrans" cxnId="{94D54901-E2E9-4515-8667-E86AE2BD556D}">
      <dgm:prSet/>
      <dgm:spPr/>
      <dgm:t>
        <a:bodyPr/>
        <a:lstStyle/>
        <a:p>
          <a:endParaRPr lang="tr-TR"/>
        </a:p>
      </dgm:t>
    </dgm:pt>
    <dgm:pt modelId="{3900F2E5-3451-4C0C-A28F-DC7EBB3BEE45}">
      <dgm:prSet/>
      <dgm:spPr/>
      <dgm:t>
        <a:bodyPr/>
        <a:lstStyle/>
        <a:p>
          <a:r>
            <a:rPr lang="tr-TR"/>
            <a:t>Ne Yapılabilir? </a:t>
          </a:r>
        </a:p>
      </dgm:t>
    </dgm:pt>
    <dgm:pt modelId="{96DDA3F8-987E-4531-8F53-4A3A13E13878}" type="parTrans" cxnId="{8F148287-6ACA-4938-ADFD-FECC284EE649}">
      <dgm:prSet/>
      <dgm:spPr/>
      <dgm:t>
        <a:bodyPr/>
        <a:lstStyle/>
        <a:p>
          <a:endParaRPr lang="tr-TR"/>
        </a:p>
      </dgm:t>
    </dgm:pt>
    <dgm:pt modelId="{CDC7A1E6-43B5-44FD-A8D5-520856C74776}" type="sibTrans" cxnId="{8F148287-6ACA-4938-ADFD-FECC284EE649}">
      <dgm:prSet/>
      <dgm:spPr/>
      <dgm:t>
        <a:bodyPr/>
        <a:lstStyle/>
        <a:p>
          <a:endParaRPr lang="tr-TR"/>
        </a:p>
      </dgm:t>
    </dgm:pt>
    <dgm:pt modelId="{0BBAD09C-C86B-420C-93CD-869387748293}" type="pres">
      <dgm:prSet presAssocID="{A740AA5B-67DB-4FE9-9576-B27F60786F9A}" presName="diagram" presStyleCnt="0">
        <dgm:presLayoutVars>
          <dgm:dir/>
          <dgm:resizeHandles val="exact"/>
        </dgm:presLayoutVars>
      </dgm:prSet>
      <dgm:spPr/>
      <dgm:t>
        <a:bodyPr/>
        <a:lstStyle/>
        <a:p>
          <a:endParaRPr lang="en-US"/>
        </a:p>
      </dgm:t>
    </dgm:pt>
    <dgm:pt modelId="{5EF23D9F-E245-4384-A09F-409A0E15530C}" type="pres">
      <dgm:prSet presAssocID="{68F28CCE-51D1-455A-A211-B8F303137121}" presName="node" presStyleLbl="node1" presStyleIdx="0" presStyleCnt="12">
        <dgm:presLayoutVars>
          <dgm:bulletEnabled val="1"/>
        </dgm:presLayoutVars>
      </dgm:prSet>
      <dgm:spPr/>
      <dgm:t>
        <a:bodyPr/>
        <a:lstStyle/>
        <a:p>
          <a:endParaRPr lang="en-US"/>
        </a:p>
      </dgm:t>
    </dgm:pt>
    <dgm:pt modelId="{CB3303B4-FD01-4E3A-9618-17234D3FFA5E}" type="pres">
      <dgm:prSet presAssocID="{AE7E6973-931D-47A0-B03F-DE06CE8AC35E}" presName="sibTrans" presStyleCnt="0"/>
      <dgm:spPr/>
    </dgm:pt>
    <dgm:pt modelId="{33CD2B0F-60AA-4FFF-BEEE-ABB86F6A5861}" type="pres">
      <dgm:prSet presAssocID="{86B269E0-2C60-4221-9175-7EC2ACFE1C58}" presName="node" presStyleLbl="node1" presStyleIdx="1" presStyleCnt="12">
        <dgm:presLayoutVars>
          <dgm:bulletEnabled val="1"/>
        </dgm:presLayoutVars>
      </dgm:prSet>
      <dgm:spPr/>
      <dgm:t>
        <a:bodyPr/>
        <a:lstStyle/>
        <a:p>
          <a:endParaRPr lang="en-US"/>
        </a:p>
      </dgm:t>
    </dgm:pt>
    <dgm:pt modelId="{BF206A26-5C24-47A4-A80B-B0E9F1972CB0}" type="pres">
      <dgm:prSet presAssocID="{33594705-FFCD-4E23-9DE8-92BCA013D04F}" presName="sibTrans" presStyleCnt="0"/>
      <dgm:spPr/>
    </dgm:pt>
    <dgm:pt modelId="{E6483418-F4E7-4A7E-B0E3-88B3B2D1CC2C}" type="pres">
      <dgm:prSet presAssocID="{11A391DE-05D0-46C6-8C80-6D6DC0FECE47}" presName="node" presStyleLbl="node1" presStyleIdx="2" presStyleCnt="12">
        <dgm:presLayoutVars>
          <dgm:bulletEnabled val="1"/>
        </dgm:presLayoutVars>
      </dgm:prSet>
      <dgm:spPr/>
      <dgm:t>
        <a:bodyPr/>
        <a:lstStyle/>
        <a:p>
          <a:endParaRPr lang="en-US"/>
        </a:p>
      </dgm:t>
    </dgm:pt>
    <dgm:pt modelId="{0FFE21DF-D3EC-4C23-92F2-17A209CB408A}" type="pres">
      <dgm:prSet presAssocID="{7658365B-E744-4AE6-8074-CEA5A329FA29}" presName="sibTrans" presStyleCnt="0"/>
      <dgm:spPr/>
    </dgm:pt>
    <dgm:pt modelId="{158D89A5-0A19-4231-9F68-CCAB5F18F975}" type="pres">
      <dgm:prSet presAssocID="{921598E2-1671-4D96-8A6B-22453DE810B9}" presName="node" presStyleLbl="node1" presStyleIdx="3" presStyleCnt="12">
        <dgm:presLayoutVars>
          <dgm:bulletEnabled val="1"/>
        </dgm:presLayoutVars>
      </dgm:prSet>
      <dgm:spPr/>
      <dgm:t>
        <a:bodyPr/>
        <a:lstStyle/>
        <a:p>
          <a:endParaRPr lang="en-US"/>
        </a:p>
      </dgm:t>
    </dgm:pt>
    <dgm:pt modelId="{DFBB9B81-594E-4EFA-8A5C-699AB0BD3FE9}" type="pres">
      <dgm:prSet presAssocID="{BAF876C5-0D97-42F3-A0CE-B848E9332727}" presName="sibTrans" presStyleCnt="0"/>
      <dgm:spPr/>
    </dgm:pt>
    <dgm:pt modelId="{59606C60-881C-49DF-BBEE-079167B793F5}" type="pres">
      <dgm:prSet presAssocID="{31A6FF17-BDDE-428E-9974-25DDBC96D69E}" presName="node" presStyleLbl="node1" presStyleIdx="4" presStyleCnt="12">
        <dgm:presLayoutVars>
          <dgm:bulletEnabled val="1"/>
        </dgm:presLayoutVars>
      </dgm:prSet>
      <dgm:spPr/>
      <dgm:t>
        <a:bodyPr/>
        <a:lstStyle/>
        <a:p>
          <a:endParaRPr lang="en-US"/>
        </a:p>
      </dgm:t>
    </dgm:pt>
    <dgm:pt modelId="{3C909F17-7186-47BD-A537-3F63E9E144F9}" type="pres">
      <dgm:prSet presAssocID="{D0473A5B-4DC4-41ED-8206-5673C992C19C}" presName="sibTrans" presStyleCnt="0"/>
      <dgm:spPr/>
    </dgm:pt>
    <dgm:pt modelId="{2EC67430-B5D1-4E56-A4CF-28659B56A5A0}" type="pres">
      <dgm:prSet presAssocID="{C8145044-A2E1-4296-9ED1-1F9A7EE3E8BF}" presName="node" presStyleLbl="node1" presStyleIdx="5" presStyleCnt="12">
        <dgm:presLayoutVars>
          <dgm:bulletEnabled val="1"/>
        </dgm:presLayoutVars>
      </dgm:prSet>
      <dgm:spPr/>
      <dgm:t>
        <a:bodyPr/>
        <a:lstStyle/>
        <a:p>
          <a:endParaRPr lang="en-US"/>
        </a:p>
      </dgm:t>
    </dgm:pt>
    <dgm:pt modelId="{AAAA927A-96BA-4B78-BF62-FB37FA281969}" type="pres">
      <dgm:prSet presAssocID="{9E49F63A-B684-4F10-8E0F-9842149D1224}" presName="sibTrans" presStyleCnt="0"/>
      <dgm:spPr/>
    </dgm:pt>
    <dgm:pt modelId="{C9DC5034-E08A-4E22-8438-AFA5D8538A1C}" type="pres">
      <dgm:prSet presAssocID="{AF7ECB4E-77B9-4352-9E8B-0A112925754D}" presName="node" presStyleLbl="node1" presStyleIdx="6" presStyleCnt="12">
        <dgm:presLayoutVars>
          <dgm:bulletEnabled val="1"/>
        </dgm:presLayoutVars>
      </dgm:prSet>
      <dgm:spPr/>
      <dgm:t>
        <a:bodyPr/>
        <a:lstStyle/>
        <a:p>
          <a:endParaRPr lang="en-US"/>
        </a:p>
      </dgm:t>
    </dgm:pt>
    <dgm:pt modelId="{21CB4775-B34B-46F2-B50E-55B953CD33C2}" type="pres">
      <dgm:prSet presAssocID="{57E2DDCE-13D4-42A0-8908-A3484465E3F6}" presName="sibTrans" presStyleCnt="0"/>
      <dgm:spPr/>
    </dgm:pt>
    <dgm:pt modelId="{2D330B67-1C00-4BD2-9E96-D4A554751279}" type="pres">
      <dgm:prSet presAssocID="{DE212740-7540-4624-9A1D-42C1B792C2EE}" presName="node" presStyleLbl="node1" presStyleIdx="7" presStyleCnt="12">
        <dgm:presLayoutVars>
          <dgm:bulletEnabled val="1"/>
        </dgm:presLayoutVars>
      </dgm:prSet>
      <dgm:spPr/>
      <dgm:t>
        <a:bodyPr/>
        <a:lstStyle/>
        <a:p>
          <a:endParaRPr lang="en-US"/>
        </a:p>
      </dgm:t>
    </dgm:pt>
    <dgm:pt modelId="{981DF61E-8248-401B-9C60-2FEC3B73C8B5}" type="pres">
      <dgm:prSet presAssocID="{C57C6843-0F6F-4985-923B-39FCE607552C}" presName="sibTrans" presStyleCnt="0"/>
      <dgm:spPr/>
    </dgm:pt>
    <dgm:pt modelId="{6AC6D78B-6D7E-4083-8C04-6BF313AA13AA}" type="pres">
      <dgm:prSet presAssocID="{7AC9BB0C-3745-4393-94D4-DF8C8AD3E351}" presName="node" presStyleLbl="node1" presStyleIdx="8" presStyleCnt="12">
        <dgm:presLayoutVars>
          <dgm:bulletEnabled val="1"/>
        </dgm:presLayoutVars>
      </dgm:prSet>
      <dgm:spPr/>
      <dgm:t>
        <a:bodyPr/>
        <a:lstStyle/>
        <a:p>
          <a:endParaRPr lang="en-US"/>
        </a:p>
      </dgm:t>
    </dgm:pt>
    <dgm:pt modelId="{76CBFE90-1894-4527-9138-4C5280C8097F}" type="pres">
      <dgm:prSet presAssocID="{D3E29C5A-7939-4884-A8A7-92BF11189B8F}" presName="sibTrans" presStyleCnt="0"/>
      <dgm:spPr/>
    </dgm:pt>
    <dgm:pt modelId="{AE51505A-91B2-496E-8778-4883E92E785C}" type="pres">
      <dgm:prSet presAssocID="{D7D032D6-F850-41C9-8BFB-89B030E3FA0F}" presName="node" presStyleLbl="node1" presStyleIdx="9" presStyleCnt="12">
        <dgm:presLayoutVars>
          <dgm:bulletEnabled val="1"/>
        </dgm:presLayoutVars>
      </dgm:prSet>
      <dgm:spPr/>
      <dgm:t>
        <a:bodyPr/>
        <a:lstStyle/>
        <a:p>
          <a:endParaRPr lang="en-US"/>
        </a:p>
      </dgm:t>
    </dgm:pt>
    <dgm:pt modelId="{6DB75A4D-1D60-495C-96CB-3803EAE07866}" type="pres">
      <dgm:prSet presAssocID="{2CC29CB5-AFE3-4286-83AC-5AAAEF9DB0E2}" presName="sibTrans" presStyleCnt="0"/>
      <dgm:spPr/>
    </dgm:pt>
    <dgm:pt modelId="{51F53074-908D-4353-B68F-194A09918E97}" type="pres">
      <dgm:prSet presAssocID="{EB8E40AC-9E83-44A3-B047-600B99A850A0}" presName="node" presStyleLbl="node1" presStyleIdx="10" presStyleCnt="12">
        <dgm:presLayoutVars>
          <dgm:bulletEnabled val="1"/>
        </dgm:presLayoutVars>
      </dgm:prSet>
      <dgm:spPr/>
      <dgm:t>
        <a:bodyPr/>
        <a:lstStyle/>
        <a:p>
          <a:endParaRPr lang="en-US"/>
        </a:p>
      </dgm:t>
    </dgm:pt>
    <dgm:pt modelId="{3A751B57-260F-43F7-996E-6088005BE5EA}" type="pres">
      <dgm:prSet presAssocID="{B19F5455-584E-41B3-B3C8-8925B3E6D9B7}" presName="sibTrans" presStyleCnt="0"/>
      <dgm:spPr/>
    </dgm:pt>
    <dgm:pt modelId="{96DF59D0-9C9E-4E30-89CD-211443509825}" type="pres">
      <dgm:prSet presAssocID="{3900F2E5-3451-4C0C-A28F-DC7EBB3BEE45}" presName="node" presStyleLbl="node1" presStyleIdx="11" presStyleCnt="12">
        <dgm:presLayoutVars>
          <dgm:bulletEnabled val="1"/>
        </dgm:presLayoutVars>
      </dgm:prSet>
      <dgm:spPr/>
      <dgm:t>
        <a:bodyPr/>
        <a:lstStyle/>
        <a:p>
          <a:endParaRPr lang="en-US"/>
        </a:p>
      </dgm:t>
    </dgm:pt>
  </dgm:ptLst>
  <dgm:cxnLst>
    <dgm:cxn modelId="{EE70D3DF-FECB-4900-92E9-D25BD1D8C26A}" srcId="{A740AA5B-67DB-4FE9-9576-B27F60786F9A}" destId="{11A391DE-05D0-46C6-8C80-6D6DC0FECE47}" srcOrd="2" destOrd="0" parTransId="{C0BE7253-F15E-483A-BABA-C117B75C2D74}" sibTransId="{7658365B-E744-4AE6-8074-CEA5A329FA29}"/>
    <dgm:cxn modelId="{210D403A-D755-491B-B96D-11D56930A03B}" type="presOf" srcId="{A740AA5B-67DB-4FE9-9576-B27F60786F9A}" destId="{0BBAD09C-C86B-420C-93CD-869387748293}" srcOrd="0" destOrd="0" presId="urn:microsoft.com/office/officeart/2005/8/layout/default"/>
    <dgm:cxn modelId="{94D54901-E2E9-4515-8667-E86AE2BD556D}" srcId="{A740AA5B-67DB-4FE9-9576-B27F60786F9A}" destId="{EB8E40AC-9E83-44A3-B047-600B99A850A0}" srcOrd="10" destOrd="0" parTransId="{7BE47577-0DF3-4256-A6A4-919886DD29AC}" sibTransId="{B19F5455-584E-41B3-B3C8-8925B3E6D9B7}"/>
    <dgm:cxn modelId="{C6849FB6-4B99-4461-A50E-5A9A56B3E7D9}" type="presOf" srcId="{D7D032D6-F850-41C9-8BFB-89B030E3FA0F}" destId="{AE51505A-91B2-496E-8778-4883E92E785C}" srcOrd="0" destOrd="0" presId="urn:microsoft.com/office/officeart/2005/8/layout/default"/>
    <dgm:cxn modelId="{494147C7-FC43-4811-9A6C-AC210DBA3764}" type="presOf" srcId="{3900F2E5-3451-4C0C-A28F-DC7EBB3BEE45}" destId="{96DF59D0-9C9E-4E30-89CD-211443509825}" srcOrd="0" destOrd="0" presId="urn:microsoft.com/office/officeart/2005/8/layout/default"/>
    <dgm:cxn modelId="{B59FAF2E-301D-4FED-92DF-021C0AE08517}" type="presOf" srcId="{DE212740-7540-4624-9A1D-42C1B792C2EE}" destId="{2D330B67-1C00-4BD2-9E96-D4A554751279}" srcOrd="0" destOrd="0" presId="urn:microsoft.com/office/officeart/2005/8/layout/default"/>
    <dgm:cxn modelId="{44AB0759-93DA-4F47-A706-5B9DF6ED54DE}" srcId="{A740AA5B-67DB-4FE9-9576-B27F60786F9A}" destId="{31A6FF17-BDDE-428E-9974-25DDBC96D69E}" srcOrd="4" destOrd="0" parTransId="{2603B48F-CF6A-4FF3-BE8E-75EF84ACEF70}" sibTransId="{D0473A5B-4DC4-41ED-8206-5673C992C19C}"/>
    <dgm:cxn modelId="{9BBF02F0-A7EF-4A0D-A1D0-50CABA46683D}" type="presOf" srcId="{EB8E40AC-9E83-44A3-B047-600B99A850A0}" destId="{51F53074-908D-4353-B68F-194A09918E97}" srcOrd="0" destOrd="0" presId="urn:microsoft.com/office/officeart/2005/8/layout/default"/>
    <dgm:cxn modelId="{8F148287-6ACA-4938-ADFD-FECC284EE649}" srcId="{A740AA5B-67DB-4FE9-9576-B27F60786F9A}" destId="{3900F2E5-3451-4C0C-A28F-DC7EBB3BEE45}" srcOrd="11" destOrd="0" parTransId="{96DDA3F8-987E-4531-8F53-4A3A13E13878}" sibTransId="{CDC7A1E6-43B5-44FD-A8D5-520856C74776}"/>
    <dgm:cxn modelId="{76833FED-FA2D-49FB-AEA6-052CC2522CB5}" srcId="{A740AA5B-67DB-4FE9-9576-B27F60786F9A}" destId="{AF7ECB4E-77B9-4352-9E8B-0A112925754D}" srcOrd="6" destOrd="0" parTransId="{D99A5221-6BE8-4172-9B94-7131DBC753DE}" sibTransId="{57E2DDCE-13D4-42A0-8908-A3484465E3F6}"/>
    <dgm:cxn modelId="{9A06FA48-4C6F-4B8A-8B5A-694B42B371E7}" type="presOf" srcId="{86B269E0-2C60-4221-9175-7EC2ACFE1C58}" destId="{33CD2B0F-60AA-4FFF-BEEE-ABB86F6A5861}" srcOrd="0" destOrd="0" presId="urn:microsoft.com/office/officeart/2005/8/layout/default"/>
    <dgm:cxn modelId="{CA59ABE3-10E3-402B-B4F5-EEC1812C1839}" srcId="{A740AA5B-67DB-4FE9-9576-B27F60786F9A}" destId="{DE212740-7540-4624-9A1D-42C1B792C2EE}" srcOrd="7" destOrd="0" parTransId="{C49D8618-F5CB-4E69-8812-4FD935E899E6}" sibTransId="{C57C6843-0F6F-4985-923B-39FCE607552C}"/>
    <dgm:cxn modelId="{4CC57514-CA6A-4A58-9C94-3DD2791AA37E}" type="presOf" srcId="{921598E2-1671-4D96-8A6B-22453DE810B9}" destId="{158D89A5-0A19-4231-9F68-CCAB5F18F975}" srcOrd="0" destOrd="0" presId="urn:microsoft.com/office/officeart/2005/8/layout/default"/>
    <dgm:cxn modelId="{1DEB1701-E1FD-4CB3-B944-9FB7E7730AC0}" type="presOf" srcId="{31A6FF17-BDDE-428E-9974-25DDBC96D69E}" destId="{59606C60-881C-49DF-BBEE-079167B793F5}" srcOrd="0" destOrd="0" presId="urn:microsoft.com/office/officeart/2005/8/layout/default"/>
    <dgm:cxn modelId="{AC4AD6A7-E4B0-40C2-90DC-4BC1523F5DCE}" type="presOf" srcId="{11A391DE-05D0-46C6-8C80-6D6DC0FECE47}" destId="{E6483418-F4E7-4A7E-B0E3-88B3B2D1CC2C}" srcOrd="0" destOrd="0" presId="urn:microsoft.com/office/officeart/2005/8/layout/default"/>
    <dgm:cxn modelId="{A6840371-67C7-4735-9CEB-D8EF9896B74E}" type="presOf" srcId="{AF7ECB4E-77B9-4352-9E8B-0A112925754D}" destId="{C9DC5034-E08A-4E22-8438-AFA5D8538A1C}" srcOrd="0" destOrd="0" presId="urn:microsoft.com/office/officeart/2005/8/layout/default"/>
    <dgm:cxn modelId="{D54AD2A3-3F8F-4EA7-B41C-DD7CD9C477A6}" srcId="{A740AA5B-67DB-4FE9-9576-B27F60786F9A}" destId="{86B269E0-2C60-4221-9175-7EC2ACFE1C58}" srcOrd="1" destOrd="0" parTransId="{25100E01-535C-41C7-BC59-E8A5F1810520}" sibTransId="{33594705-FFCD-4E23-9DE8-92BCA013D04F}"/>
    <dgm:cxn modelId="{09EBE2FA-7AD6-4E00-88AC-24507DD6E295}" srcId="{A740AA5B-67DB-4FE9-9576-B27F60786F9A}" destId="{7AC9BB0C-3745-4393-94D4-DF8C8AD3E351}" srcOrd="8" destOrd="0" parTransId="{C9F951C8-486B-493E-9DC8-46ED671D59F6}" sibTransId="{D3E29C5A-7939-4884-A8A7-92BF11189B8F}"/>
    <dgm:cxn modelId="{3A6B3C21-FB29-4D62-83F5-81C2BDB9D3BE}" srcId="{A740AA5B-67DB-4FE9-9576-B27F60786F9A}" destId="{68F28CCE-51D1-455A-A211-B8F303137121}" srcOrd="0" destOrd="0" parTransId="{69E35FA8-13E2-4C94-9483-2B49378D682F}" sibTransId="{AE7E6973-931D-47A0-B03F-DE06CE8AC35E}"/>
    <dgm:cxn modelId="{57AF9FD6-4661-4920-B989-9571B72C30B4}" type="presOf" srcId="{68F28CCE-51D1-455A-A211-B8F303137121}" destId="{5EF23D9F-E245-4384-A09F-409A0E15530C}" srcOrd="0" destOrd="0" presId="urn:microsoft.com/office/officeart/2005/8/layout/default"/>
    <dgm:cxn modelId="{5C58544C-843D-4B88-8E58-BF6762E14C17}" srcId="{A740AA5B-67DB-4FE9-9576-B27F60786F9A}" destId="{921598E2-1671-4D96-8A6B-22453DE810B9}" srcOrd="3" destOrd="0" parTransId="{C97D0B7E-259A-4B5C-820E-6A2251C9188F}" sibTransId="{BAF876C5-0D97-42F3-A0CE-B848E9332727}"/>
    <dgm:cxn modelId="{77355B15-811F-4198-8930-83AC8FB2591C}" srcId="{A740AA5B-67DB-4FE9-9576-B27F60786F9A}" destId="{D7D032D6-F850-41C9-8BFB-89B030E3FA0F}" srcOrd="9" destOrd="0" parTransId="{FDFDD585-62AE-4DA5-845D-E7ACC7C3CBAF}" sibTransId="{2CC29CB5-AFE3-4286-83AC-5AAAEF9DB0E2}"/>
    <dgm:cxn modelId="{B507F798-2CE1-4568-88D7-9F646508230D}" type="presOf" srcId="{7AC9BB0C-3745-4393-94D4-DF8C8AD3E351}" destId="{6AC6D78B-6D7E-4083-8C04-6BF313AA13AA}" srcOrd="0" destOrd="0" presId="urn:microsoft.com/office/officeart/2005/8/layout/default"/>
    <dgm:cxn modelId="{39D34F2B-1150-487D-84DE-B40776A91605}" srcId="{A740AA5B-67DB-4FE9-9576-B27F60786F9A}" destId="{C8145044-A2E1-4296-9ED1-1F9A7EE3E8BF}" srcOrd="5" destOrd="0" parTransId="{7FE0CA8B-966F-4CC1-8210-0F7FB7C76C6E}" sibTransId="{9E49F63A-B684-4F10-8E0F-9842149D1224}"/>
    <dgm:cxn modelId="{2F1C02E3-8CC2-4DD9-993E-B06FDCDE32A9}" type="presOf" srcId="{C8145044-A2E1-4296-9ED1-1F9A7EE3E8BF}" destId="{2EC67430-B5D1-4E56-A4CF-28659B56A5A0}" srcOrd="0" destOrd="0" presId="urn:microsoft.com/office/officeart/2005/8/layout/default"/>
    <dgm:cxn modelId="{42F355B4-586B-4B4E-9696-FC0DD3CA1CE5}" type="presParOf" srcId="{0BBAD09C-C86B-420C-93CD-869387748293}" destId="{5EF23D9F-E245-4384-A09F-409A0E15530C}" srcOrd="0" destOrd="0" presId="urn:microsoft.com/office/officeart/2005/8/layout/default"/>
    <dgm:cxn modelId="{D98335FA-F14F-47D1-81A7-F4DD9370DA02}" type="presParOf" srcId="{0BBAD09C-C86B-420C-93CD-869387748293}" destId="{CB3303B4-FD01-4E3A-9618-17234D3FFA5E}" srcOrd="1" destOrd="0" presId="urn:microsoft.com/office/officeart/2005/8/layout/default"/>
    <dgm:cxn modelId="{35000734-F1F6-4968-9225-765B5815A65A}" type="presParOf" srcId="{0BBAD09C-C86B-420C-93CD-869387748293}" destId="{33CD2B0F-60AA-4FFF-BEEE-ABB86F6A5861}" srcOrd="2" destOrd="0" presId="urn:microsoft.com/office/officeart/2005/8/layout/default"/>
    <dgm:cxn modelId="{0ABC4B90-167F-4129-8F35-161176AC6055}" type="presParOf" srcId="{0BBAD09C-C86B-420C-93CD-869387748293}" destId="{BF206A26-5C24-47A4-A80B-B0E9F1972CB0}" srcOrd="3" destOrd="0" presId="urn:microsoft.com/office/officeart/2005/8/layout/default"/>
    <dgm:cxn modelId="{EF1A2364-D749-4455-822F-D42122F16BC9}" type="presParOf" srcId="{0BBAD09C-C86B-420C-93CD-869387748293}" destId="{E6483418-F4E7-4A7E-B0E3-88B3B2D1CC2C}" srcOrd="4" destOrd="0" presId="urn:microsoft.com/office/officeart/2005/8/layout/default"/>
    <dgm:cxn modelId="{0557216D-0DC2-459E-ADC5-233A35E9710B}" type="presParOf" srcId="{0BBAD09C-C86B-420C-93CD-869387748293}" destId="{0FFE21DF-D3EC-4C23-92F2-17A209CB408A}" srcOrd="5" destOrd="0" presId="urn:microsoft.com/office/officeart/2005/8/layout/default"/>
    <dgm:cxn modelId="{4336C62D-B4C0-4D4E-BE3A-6AA9F406136A}" type="presParOf" srcId="{0BBAD09C-C86B-420C-93CD-869387748293}" destId="{158D89A5-0A19-4231-9F68-CCAB5F18F975}" srcOrd="6" destOrd="0" presId="urn:microsoft.com/office/officeart/2005/8/layout/default"/>
    <dgm:cxn modelId="{3284F047-9A39-4105-AECA-412112B73606}" type="presParOf" srcId="{0BBAD09C-C86B-420C-93CD-869387748293}" destId="{DFBB9B81-594E-4EFA-8A5C-699AB0BD3FE9}" srcOrd="7" destOrd="0" presId="urn:microsoft.com/office/officeart/2005/8/layout/default"/>
    <dgm:cxn modelId="{EB5DA136-BEDC-4CA7-B59D-D0B8A900B623}" type="presParOf" srcId="{0BBAD09C-C86B-420C-93CD-869387748293}" destId="{59606C60-881C-49DF-BBEE-079167B793F5}" srcOrd="8" destOrd="0" presId="urn:microsoft.com/office/officeart/2005/8/layout/default"/>
    <dgm:cxn modelId="{6D5FDCE9-7E00-411E-9507-DF3E7B4580AB}" type="presParOf" srcId="{0BBAD09C-C86B-420C-93CD-869387748293}" destId="{3C909F17-7186-47BD-A537-3F63E9E144F9}" srcOrd="9" destOrd="0" presId="urn:microsoft.com/office/officeart/2005/8/layout/default"/>
    <dgm:cxn modelId="{B58A40D3-873C-4C4A-92A9-7335E3B42327}" type="presParOf" srcId="{0BBAD09C-C86B-420C-93CD-869387748293}" destId="{2EC67430-B5D1-4E56-A4CF-28659B56A5A0}" srcOrd="10" destOrd="0" presId="urn:microsoft.com/office/officeart/2005/8/layout/default"/>
    <dgm:cxn modelId="{ED134D72-214D-49AB-9494-1CC4316EABC6}" type="presParOf" srcId="{0BBAD09C-C86B-420C-93CD-869387748293}" destId="{AAAA927A-96BA-4B78-BF62-FB37FA281969}" srcOrd="11" destOrd="0" presId="urn:microsoft.com/office/officeart/2005/8/layout/default"/>
    <dgm:cxn modelId="{83855675-9C60-4DF1-AD92-923ECA4C5864}" type="presParOf" srcId="{0BBAD09C-C86B-420C-93CD-869387748293}" destId="{C9DC5034-E08A-4E22-8438-AFA5D8538A1C}" srcOrd="12" destOrd="0" presId="urn:microsoft.com/office/officeart/2005/8/layout/default"/>
    <dgm:cxn modelId="{AC9FAAE1-6387-4ECE-B60E-C23326BBB2D3}" type="presParOf" srcId="{0BBAD09C-C86B-420C-93CD-869387748293}" destId="{21CB4775-B34B-46F2-B50E-55B953CD33C2}" srcOrd="13" destOrd="0" presId="urn:microsoft.com/office/officeart/2005/8/layout/default"/>
    <dgm:cxn modelId="{9B113339-0F63-42C3-89A9-16A5CDEED9F9}" type="presParOf" srcId="{0BBAD09C-C86B-420C-93CD-869387748293}" destId="{2D330B67-1C00-4BD2-9E96-D4A554751279}" srcOrd="14" destOrd="0" presId="urn:microsoft.com/office/officeart/2005/8/layout/default"/>
    <dgm:cxn modelId="{DBF3AD0A-F3E4-4B48-AE78-1E407991256A}" type="presParOf" srcId="{0BBAD09C-C86B-420C-93CD-869387748293}" destId="{981DF61E-8248-401B-9C60-2FEC3B73C8B5}" srcOrd="15" destOrd="0" presId="urn:microsoft.com/office/officeart/2005/8/layout/default"/>
    <dgm:cxn modelId="{777AD69F-6413-48B3-AB9B-F2C62291ABDE}" type="presParOf" srcId="{0BBAD09C-C86B-420C-93CD-869387748293}" destId="{6AC6D78B-6D7E-4083-8C04-6BF313AA13AA}" srcOrd="16" destOrd="0" presId="urn:microsoft.com/office/officeart/2005/8/layout/default"/>
    <dgm:cxn modelId="{5D88C227-249F-43C9-9A31-1E6F6CC953BD}" type="presParOf" srcId="{0BBAD09C-C86B-420C-93CD-869387748293}" destId="{76CBFE90-1894-4527-9138-4C5280C8097F}" srcOrd="17" destOrd="0" presId="urn:microsoft.com/office/officeart/2005/8/layout/default"/>
    <dgm:cxn modelId="{E835CB5F-8304-41C1-ACC3-22D281645778}" type="presParOf" srcId="{0BBAD09C-C86B-420C-93CD-869387748293}" destId="{AE51505A-91B2-496E-8778-4883E92E785C}" srcOrd="18" destOrd="0" presId="urn:microsoft.com/office/officeart/2005/8/layout/default"/>
    <dgm:cxn modelId="{BD494B7B-0376-4871-90C0-07DD2E8C8CC9}" type="presParOf" srcId="{0BBAD09C-C86B-420C-93CD-869387748293}" destId="{6DB75A4D-1D60-495C-96CB-3803EAE07866}" srcOrd="19" destOrd="0" presId="urn:microsoft.com/office/officeart/2005/8/layout/default"/>
    <dgm:cxn modelId="{FD79F823-FB1F-4525-B9E7-C8FDB14CFC3A}" type="presParOf" srcId="{0BBAD09C-C86B-420C-93CD-869387748293}" destId="{51F53074-908D-4353-B68F-194A09918E97}" srcOrd="20" destOrd="0" presId="urn:microsoft.com/office/officeart/2005/8/layout/default"/>
    <dgm:cxn modelId="{D5075315-6BE3-4294-9389-63153A5CD7C0}" type="presParOf" srcId="{0BBAD09C-C86B-420C-93CD-869387748293}" destId="{3A751B57-260F-43F7-996E-6088005BE5EA}" srcOrd="21" destOrd="0" presId="urn:microsoft.com/office/officeart/2005/8/layout/default"/>
    <dgm:cxn modelId="{7790E06D-E964-41B1-828B-19C804460FD2}" type="presParOf" srcId="{0BBAD09C-C86B-420C-93CD-869387748293}" destId="{96DF59D0-9C9E-4E30-89CD-211443509825}"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919A-154F-44D3-92A5-22AE5B1FF509}">
      <dsp:nvSpPr>
        <dsp:cNvPr id="0" name=""/>
        <dsp:cNvSpPr/>
      </dsp:nvSpPr>
      <dsp:spPr>
        <a:xfrm>
          <a:off x="599452" y="96242"/>
          <a:ext cx="3189587" cy="2926370"/>
        </a:xfrm>
        <a:prstGeom prst="rect">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latin typeface="Microsoft New Tai Lue" panose="020B0502040204020203" pitchFamily="34" charset="0"/>
              <a:cs typeface="Microsoft New Tai Lue" panose="020B0502040204020203" pitchFamily="34" charset="0"/>
            </a:rPr>
            <a:t>Başyapıtı Cesur Yeni Dünya’nın güncelliğini sorgulayan ve panoramasını çıkaran Cesur Yeni Dünyayı Ziyaret, </a:t>
          </a:r>
          <a:r>
            <a:rPr lang="tr-TR" sz="1400" kern="1200" dirty="0" err="1">
              <a:latin typeface="Microsoft New Tai Lue" panose="020B0502040204020203" pitchFamily="34" charset="0"/>
              <a:cs typeface="Microsoft New Tai Lue" panose="020B0502040204020203" pitchFamily="34" charset="0"/>
            </a:rPr>
            <a:t>Huxley’nin</a:t>
          </a:r>
          <a:r>
            <a:rPr lang="tr-TR" sz="1400" kern="1200" dirty="0">
              <a:latin typeface="Microsoft New Tai Lue" panose="020B0502040204020203" pitchFamily="34" charset="0"/>
              <a:cs typeface="Microsoft New Tai Lue" panose="020B0502040204020203" pitchFamily="34" charset="0"/>
            </a:rPr>
            <a:t> kaynak eserinin bir sağlaması niteliğinde. Cesur Yeni Dünya’dan yaklaşık otuz sene sonra yayımlanan eser, romandaki kehanetlerin ne ölçüde gerçekleştiğini mercek altına alıyor. Romanı </a:t>
          </a:r>
          <a:r>
            <a:rPr lang="tr-TR" sz="1400" kern="1200" dirty="0" err="1">
              <a:latin typeface="Microsoft New Tai Lue" panose="020B0502040204020203" pitchFamily="34" charset="0"/>
              <a:cs typeface="Microsoft New Tai Lue" panose="020B0502040204020203" pitchFamily="34" charset="0"/>
            </a:rPr>
            <a:t>yazarkenki</a:t>
          </a:r>
          <a:r>
            <a:rPr lang="tr-TR" sz="1400" kern="1200" dirty="0">
              <a:latin typeface="Microsoft New Tai Lue" panose="020B0502040204020203" pitchFamily="34" charset="0"/>
              <a:cs typeface="Microsoft New Tai Lue" panose="020B0502040204020203" pitchFamily="34" charset="0"/>
            </a:rPr>
            <a:t> öngörülerinin izini süren </a:t>
          </a:r>
          <a:r>
            <a:rPr lang="tr-TR" sz="1400" kern="1200" dirty="0" err="1">
              <a:latin typeface="Microsoft New Tai Lue" panose="020B0502040204020203" pitchFamily="34" charset="0"/>
              <a:cs typeface="Microsoft New Tai Lue" panose="020B0502040204020203" pitchFamily="34" charset="0"/>
            </a:rPr>
            <a:t>Huxley</a:t>
          </a:r>
          <a:r>
            <a:rPr lang="tr-TR" sz="1400" kern="1200" dirty="0">
              <a:latin typeface="Microsoft New Tai Lue" panose="020B0502040204020203" pitchFamily="34" charset="0"/>
              <a:cs typeface="Microsoft New Tai Lue" panose="020B0502040204020203" pitchFamily="34" charset="0"/>
            </a:rPr>
            <a:t>, dünyanın, tasavvur ettiği </a:t>
          </a:r>
          <a:r>
            <a:rPr lang="tr-TR" sz="1400" kern="1200" dirty="0" err="1">
              <a:latin typeface="Microsoft New Tai Lue" panose="020B0502040204020203" pitchFamily="34" charset="0"/>
              <a:cs typeface="Microsoft New Tai Lue" panose="020B0502040204020203" pitchFamily="34" charset="0"/>
            </a:rPr>
            <a:t>distopyaya</a:t>
          </a:r>
          <a:r>
            <a:rPr lang="tr-TR" sz="1400" kern="1200" dirty="0">
              <a:latin typeface="Microsoft New Tai Lue" panose="020B0502040204020203" pitchFamily="34" charset="0"/>
              <a:cs typeface="Microsoft New Tai Lue" panose="020B0502040204020203" pitchFamily="34" charset="0"/>
            </a:rPr>
            <a:t> çok daha büyük bir hızla dönüştüğü sonucuna varıyor</a:t>
          </a:r>
          <a:r>
            <a:rPr lang="tr-TR" sz="1400" kern="1200" dirty="0"/>
            <a:t>.</a:t>
          </a:r>
        </a:p>
      </dsp:txBody>
      <dsp:txXfrm>
        <a:off x="599452" y="96242"/>
        <a:ext cx="3189587" cy="292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23D9F-E245-4384-A09F-409A0E15530C}">
      <dsp:nvSpPr>
        <dsp:cNvPr id="0" name=""/>
        <dsp:cNvSpPr/>
      </dsp:nvSpPr>
      <dsp:spPr>
        <a:xfrm>
          <a:off x="3015" y="515517"/>
          <a:ext cx="2392501" cy="1435500"/>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t>Aşırı Nüfus </a:t>
          </a:r>
        </a:p>
      </dsp:txBody>
      <dsp:txXfrm>
        <a:off x="3015" y="515517"/>
        <a:ext cx="2392501" cy="1435500"/>
      </dsp:txXfrm>
    </dsp:sp>
    <dsp:sp modelId="{33CD2B0F-60AA-4FFF-BEEE-ABB86F6A5861}">
      <dsp:nvSpPr>
        <dsp:cNvPr id="0" name=""/>
        <dsp:cNvSpPr/>
      </dsp:nvSpPr>
      <dsp:spPr>
        <a:xfrm>
          <a:off x="2634766" y="515517"/>
          <a:ext cx="2392501" cy="1435500"/>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a:t>Nicelik, Nitelik, Ahlaklılık </a:t>
          </a:r>
        </a:p>
      </dsp:txBody>
      <dsp:txXfrm>
        <a:off x="2634766" y="515517"/>
        <a:ext cx="2392501" cy="1435500"/>
      </dsp:txXfrm>
    </dsp:sp>
    <dsp:sp modelId="{E6483418-F4E7-4A7E-B0E3-88B3B2D1CC2C}">
      <dsp:nvSpPr>
        <dsp:cNvPr id="0" name=""/>
        <dsp:cNvSpPr/>
      </dsp:nvSpPr>
      <dsp:spPr>
        <a:xfrm>
          <a:off x="5266518" y="515517"/>
          <a:ext cx="2392501" cy="1435500"/>
        </a:xfrm>
        <a:prstGeom prst="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t>Aşırı Örgütlenme</a:t>
          </a:r>
        </a:p>
      </dsp:txBody>
      <dsp:txXfrm>
        <a:off x="5266518" y="515517"/>
        <a:ext cx="2392501" cy="1435500"/>
      </dsp:txXfrm>
    </dsp:sp>
    <dsp:sp modelId="{158D89A5-0A19-4231-9F68-CCAB5F18F975}">
      <dsp:nvSpPr>
        <dsp:cNvPr id="0" name=""/>
        <dsp:cNvSpPr/>
      </dsp:nvSpPr>
      <dsp:spPr>
        <a:xfrm>
          <a:off x="7898269" y="515517"/>
          <a:ext cx="2392501" cy="1435500"/>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a:t>Demokratik Toplumda Propaganda </a:t>
          </a:r>
        </a:p>
      </dsp:txBody>
      <dsp:txXfrm>
        <a:off x="7898269" y="515517"/>
        <a:ext cx="2392501" cy="1435500"/>
      </dsp:txXfrm>
    </dsp:sp>
    <dsp:sp modelId="{59606C60-881C-49DF-BBEE-079167B793F5}">
      <dsp:nvSpPr>
        <dsp:cNvPr id="0" name=""/>
        <dsp:cNvSpPr/>
      </dsp:nvSpPr>
      <dsp:spPr>
        <a:xfrm>
          <a:off x="3015" y="2190268"/>
          <a:ext cx="2392501" cy="1435500"/>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a:t>Diktatörlükte Propaganda </a:t>
          </a:r>
        </a:p>
      </dsp:txBody>
      <dsp:txXfrm>
        <a:off x="3015" y="2190268"/>
        <a:ext cx="2392501" cy="1435500"/>
      </dsp:txXfrm>
    </dsp:sp>
    <dsp:sp modelId="{2EC67430-B5D1-4E56-A4CF-28659B56A5A0}">
      <dsp:nvSpPr>
        <dsp:cNvPr id="0" name=""/>
        <dsp:cNvSpPr/>
      </dsp:nvSpPr>
      <dsp:spPr>
        <a:xfrm>
          <a:off x="2634766" y="2190268"/>
          <a:ext cx="2392501" cy="1435500"/>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a:t>Satış Sanatlan </a:t>
          </a:r>
        </a:p>
      </dsp:txBody>
      <dsp:txXfrm>
        <a:off x="2634766" y="2190268"/>
        <a:ext cx="2392501" cy="1435500"/>
      </dsp:txXfrm>
    </dsp:sp>
    <dsp:sp modelId="{C9DC5034-E08A-4E22-8438-AFA5D8538A1C}">
      <dsp:nvSpPr>
        <dsp:cNvPr id="0" name=""/>
        <dsp:cNvSpPr/>
      </dsp:nvSpPr>
      <dsp:spPr>
        <a:xfrm>
          <a:off x="5266518" y="2190268"/>
          <a:ext cx="2392501" cy="1435500"/>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a:t>Beyin Yıkama </a:t>
          </a:r>
        </a:p>
      </dsp:txBody>
      <dsp:txXfrm>
        <a:off x="5266518" y="2190268"/>
        <a:ext cx="2392501" cy="1435500"/>
      </dsp:txXfrm>
    </dsp:sp>
    <dsp:sp modelId="{2D330B67-1C00-4BD2-9E96-D4A554751279}">
      <dsp:nvSpPr>
        <dsp:cNvPr id="0" name=""/>
        <dsp:cNvSpPr/>
      </dsp:nvSpPr>
      <dsp:spPr>
        <a:xfrm>
          <a:off x="7898269" y="2190268"/>
          <a:ext cx="2392501" cy="1435500"/>
        </a:xfrm>
        <a:prstGeom prst="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t>Kimyasal İkna </a:t>
          </a:r>
        </a:p>
      </dsp:txBody>
      <dsp:txXfrm>
        <a:off x="7898269" y="2190268"/>
        <a:ext cx="2392501" cy="1435500"/>
      </dsp:txXfrm>
    </dsp:sp>
    <dsp:sp modelId="{6AC6D78B-6D7E-4083-8C04-6BF313AA13AA}">
      <dsp:nvSpPr>
        <dsp:cNvPr id="0" name=""/>
        <dsp:cNvSpPr/>
      </dsp:nvSpPr>
      <dsp:spPr>
        <a:xfrm>
          <a:off x="3015" y="3865019"/>
          <a:ext cx="2392501" cy="1435500"/>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t>Bilinçaltı İkna </a:t>
          </a:r>
        </a:p>
      </dsp:txBody>
      <dsp:txXfrm>
        <a:off x="3015" y="3865019"/>
        <a:ext cx="2392501" cy="1435500"/>
      </dsp:txXfrm>
    </dsp:sp>
    <dsp:sp modelId="{AE51505A-91B2-496E-8778-4883E92E785C}">
      <dsp:nvSpPr>
        <dsp:cNvPr id="0" name=""/>
        <dsp:cNvSpPr/>
      </dsp:nvSpPr>
      <dsp:spPr>
        <a:xfrm>
          <a:off x="2634766" y="3865019"/>
          <a:ext cx="2392501" cy="1435500"/>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a:t>Hipnopedya </a:t>
          </a:r>
        </a:p>
      </dsp:txBody>
      <dsp:txXfrm>
        <a:off x="2634766" y="3865019"/>
        <a:ext cx="2392501" cy="1435500"/>
      </dsp:txXfrm>
    </dsp:sp>
    <dsp:sp modelId="{51F53074-908D-4353-B68F-194A09918E97}">
      <dsp:nvSpPr>
        <dsp:cNvPr id="0" name=""/>
        <dsp:cNvSpPr/>
      </dsp:nvSpPr>
      <dsp:spPr>
        <a:xfrm>
          <a:off x="5266518" y="3865019"/>
          <a:ext cx="2392501" cy="1435500"/>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t>Özgürlük İçin </a:t>
          </a:r>
          <a:r>
            <a:rPr lang="tr-TR" sz="3000" kern="1200" dirty="0" err="1"/>
            <a:t>Egitim</a:t>
          </a:r>
          <a:r>
            <a:rPr lang="tr-TR" sz="3000" kern="1200" dirty="0"/>
            <a:t> </a:t>
          </a:r>
        </a:p>
      </dsp:txBody>
      <dsp:txXfrm>
        <a:off x="5266518" y="3865019"/>
        <a:ext cx="2392501" cy="1435500"/>
      </dsp:txXfrm>
    </dsp:sp>
    <dsp:sp modelId="{96DF59D0-9C9E-4E30-89CD-211443509825}">
      <dsp:nvSpPr>
        <dsp:cNvPr id="0" name=""/>
        <dsp:cNvSpPr/>
      </dsp:nvSpPr>
      <dsp:spPr>
        <a:xfrm>
          <a:off x="7898269" y="3865019"/>
          <a:ext cx="2392501" cy="1435500"/>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a:t>Ne Yapılabilir? </a:t>
          </a:r>
        </a:p>
      </dsp:txBody>
      <dsp:txXfrm>
        <a:off x="7898269" y="3865019"/>
        <a:ext cx="2392501" cy="14355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7DE6118-2437-4B30-8E3C-4D2BE6020583}" type="datetimeFigureOut">
              <a:rPr lang="en-US" smtClean="0"/>
              <a:pPr/>
              <a:t>11/22/2021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9E57DC2-970A-4B3E-BB1C-7A09969E49DF}"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806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2672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4252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9277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7DE6118-2437-4B30-8E3C-4D2BE6020583}" type="datetimeFigureOut">
              <a:rPr lang="en-US" smtClean="0"/>
              <a:pPr/>
              <a:t>11/22/2021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871814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155521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238613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4200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5556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87DE6118-2437-4B30-8E3C-4D2BE6020583}" type="datetimeFigureOut">
              <a:rPr lang="en-US" smtClean="0"/>
              <a:pPr/>
              <a:t>11/22/2021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9E57DC2-970A-4B3E-BB1C-7A09969E49DF}"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270253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87DE6118-2437-4B30-8E3C-4D2BE6020583}" type="datetimeFigureOut">
              <a:rPr lang="en-US" smtClean="0"/>
              <a:pPr/>
              <a:t>11/22/2021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7140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7DE6118-2437-4B30-8E3C-4D2BE6020583}" type="datetimeFigureOut">
              <a:rPr lang="en-US" smtClean="0"/>
              <a:pPr/>
              <a:t>11/22/2021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9E57DC2-970A-4B3E-BB1C-7A09969E49DF}"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671214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nedio.com/haber/ojenik-bilim-tarihinin-en-vahsi-ve-karanlik-sayfasi-597401" TargetMode="External"/><Relationship Id="rId2" Type="http://schemas.openxmlformats.org/officeDocument/2006/relationships/hyperlink" Target="http://www.ithaki.com.tr/urun/cesur-yeni-dunyayi-ziyar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ringfixer.com/tr/Phenotypic_trait" TargetMode="External"/><Relationship Id="rId2" Type="http://schemas.openxmlformats.org/officeDocument/2006/relationships/hyperlink" Target="https://stringfixer.com/tr/Gen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71900" y="2296249"/>
            <a:ext cx="5676799" cy="2132152"/>
          </a:xfrm>
        </p:spPr>
        <p:txBody>
          <a:bodyPr>
            <a:noAutofit/>
          </a:bodyPr>
          <a:lstStyle/>
          <a:p>
            <a:pPr algn="ctr"/>
            <a:r>
              <a:rPr lang="tr-TR" sz="5400" dirty="0">
                <a:solidFill>
                  <a:schemeClr val="tx1"/>
                </a:solidFill>
                <a:latin typeface="Microsoft New Tai Lue" panose="020B0502040204020203" pitchFamily="34" charset="0"/>
                <a:cs typeface="Microsoft New Tai Lue" panose="020B0502040204020203" pitchFamily="34" charset="0"/>
              </a:rPr>
              <a:t>CESUR YENİ DÜNYAYI ZİYARET</a:t>
            </a:r>
          </a:p>
        </p:txBody>
      </p:sp>
      <p:sp>
        <p:nvSpPr>
          <p:cNvPr id="3" name="Alt Başlık 2"/>
          <p:cNvSpPr>
            <a:spLocks noGrp="1"/>
          </p:cNvSpPr>
          <p:nvPr>
            <p:ph type="subTitle" idx="1"/>
          </p:nvPr>
        </p:nvSpPr>
        <p:spPr>
          <a:xfrm>
            <a:off x="510057" y="5851615"/>
            <a:ext cx="2776257" cy="1006385"/>
          </a:xfrm>
        </p:spPr>
        <p:txBody>
          <a:bodyPr>
            <a:normAutofit/>
          </a:bodyPr>
          <a:lstStyle/>
          <a:p>
            <a:r>
              <a:rPr lang="tr-TR" sz="1800" b="0" dirty="0">
                <a:solidFill>
                  <a:schemeClr val="tx1"/>
                </a:solidFill>
                <a:latin typeface="Microsoft New Tai Lue" panose="020B0502040204020203" pitchFamily="34" charset="0"/>
                <a:cs typeface="Microsoft New Tai Lue" panose="020B0502040204020203" pitchFamily="34" charset="0"/>
              </a:rPr>
              <a:t>Derya Akkuş</a:t>
            </a:r>
          </a:p>
          <a:p>
            <a:r>
              <a:rPr lang="tr-TR" sz="1800" b="0" dirty="0">
                <a:solidFill>
                  <a:schemeClr val="tx1"/>
                </a:solidFill>
                <a:latin typeface="Microsoft New Tai Lue" panose="020B0502040204020203" pitchFamily="34" charset="0"/>
                <a:cs typeface="Microsoft New Tai Lue" panose="020B0502040204020203" pitchFamily="34" charset="0"/>
              </a:rPr>
              <a:t>0410200007</a:t>
            </a:r>
          </a:p>
        </p:txBody>
      </p:sp>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31C52B-DEF9-4845-9A79-72C9330F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Başlık 1">
            <a:extLst>
              <a:ext uri="{FF2B5EF4-FFF2-40B4-BE49-F238E27FC236}">
                <a16:creationId xmlns:a16="http://schemas.microsoft.com/office/drawing/2014/main" id="{A137D7AA-82D2-46EF-91C5-069AC0266DA9}"/>
              </a:ext>
            </a:extLst>
          </p:cNvPr>
          <p:cNvSpPr>
            <a:spLocks noGrp="1"/>
          </p:cNvSpPr>
          <p:nvPr>
            <p:ph type="title"/>
          </p:nvPr>
        </p:nvSpPr>
        <p:spPr>
          <a:xfrm>
            <a:off x="754144" y="484631"/>
            <a:ext cx="6340519" cy="1638469"/>
          </a:xfrm>
        </p:spPr>
        <p:txBody>
          <a:bodyPr>
            <a:normAutofit/>
          </a:bodyPr>
          <a:lstStyle/>
          <a:p>
            <a:r>
              <a:rPr lang="tr-TR">
                <a:latin typeface="Microsoft New Tai Lue" panose="020B0502040204020203" pitchFamily="34" charset="0"/>
                <a:cs typeface="Microsoft New Tai Lue" panose="020B0502040204020203" pitchFamily="34" charset="0"/>
              </a:rPr>
              <a:t>Beyin yıkama</a:t>
            </a:r>
          </a:p>
        </p:txBody>
      </p:sp>
      <p:sp>
        <p:nvSpPr>
          <p:cNvPr id="13" name="Rectangle 12">
            <a:extLst>
              <a:ext uri="{FF2B5EF4-FFF2-40B4-BE49-F238E27FC236}">
                <a16:creationId xmlns:a16="http://schemas.microsoft.com/office/drawing/2014/main" id="{F2F5074D-2B0A-40BB-B69E-C08F65EC3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6B7D947A-857F-4A08-BDDD-2D3D72488A23}"/>
              </a:ext>
            </a:extLst>
          </p:cNvPr>
          <p:cNvSpPr>
            <a:spLocks noGrp="1"/>
          </p:cNvSpPr>
          <p:nvPr>
            <p:ph idx="1"/>
          </p:nvPr>
        </p:nvSpPr>
        <p:spPr>
          <a:xfrm>
            <a:off x="542071" y="1276350"/>
            <a:ext cx="6529290" cy="5097017"/>
          </a:xfrm>
        </p:spPr>
        <p:txBody>
          <a:bodyPr>
            <a:normAutofit/>
          </a:bodyPr>
          <a:lstStyle/>
          <a:p>
            <a:pPr>
              <a:lnSpc>
                <a:spcPct val="100000"/>
              </a:lnSpc>
            </a:pPr>
            <a:r>
              <a:rPr lang="tr-TR" sz="1600" dirty="0" err="1">
                <a:solidFill>
                  <a:srgbClr val="000000"/>
                </a:solidFill>
                <a:latin typeface="Microsoft New Tai Lue" panose="020B0502040204020203" pitchFamily="34" charset="0"/>
                <a:cs typeface="Microsoft New Tai Lue" panose="020B0502040204020203" pitchFamily="34" charset="0"/>
              </a:rPr>
              <a:t>Pavlov'un</a:t>
            </a:r>
            <a:r>
              <a:rPr lang="tr-TR" sz="1600" dirty="0">
                <a:solidFill>
                  <a:srgbClr val="000000"/>
                </a:solidFill>
                <a:latin typeface="Microsoft New Tai Lue" panose="020B0502040204020203" pitchFamily="34" charset="0"/>
                <a:cs typeface="Microsoft New Tai Lue" panose="020B0502040204020203" pitchFamily="34" charset="0"/>
              </a:rPr>
              <a:t> köpeklerde gözlemlediği tüm belirtiler, Birinci Dünya Savaşı'nda "mermi şoku" ikincisinde "savaş </a:t>
            </a:r>
            <a:r>
              <a:rPr lang="tr-TR" sz="1600" dirty="0" err="1">
                <a:solidFill>
                  <a:srgbClr val="000000"/>
                </a:solidFill>
                <a:latin typeface="Microsoft New Tai Lue" panose="020B0502040204020203" pitchFamily="34" charset="0"/>
                <a:cs typeface="Microsoft New Tai Lue" panose="020B0502040204020203" pitchFamily="34" charset="0"/>
              </a:rPr>
              <a:t>yorgunlugu</a:t>
            </a:r>
            <a:r>
              <a:rPr lang="tr-TR" sz="1600" dirty="0">
                <a:solidFill>
                  <a:srgbClr val="000000"/>
                </a:solidFill>
                <a:latin typeface="Microsoft New Tai Lue" panose="020B0502040204020203" pitchFamily="34" charset="0"/>
                <a:cs typeface="Microsoft New Tai Lue" panose="020B0502040204020203" pitchFamily="34" charset="0"/>
              </a:rPr>
              <a:t>" denen şeyin kurbanı olanların arasında yeniden görüldü.</a:t>
            </a:r>
          </a:p>
          <a:p>
            <a:pPr>
              <a:lnSpc>
                <a:spcPct val="100000"/>
              </a:lnSpc>
            </a:pPr>
            <a:r>
              <a:rPr lang="tr-TR" sz="1600" dirty="0">
                <a:solidFill>
                  <a:srgbClr val="000000"/>
                </a:solidFill>
                <a:latin typeface="Microsoft New Tai Lue" panose="020B0502040204020203" pitchFamily="34" charset="0"/>
                <a:cs typeface="Microsoft New Tai Lue" panose="020B0502040204020203" pitchFamily="34" charset="0"/>
              </a:rPr>
              <a:t>Diktatör ve polisleri için, </a:t>
            </a:r>
            <a:r>
              <a:rPr lang="tr-TR" sz="1600" dirty="0" err="1">
                <a:solidFill>
                  <a:srgbClr val="000000"/>
                </a:solidFill>
                <a:latin typeface="Microsoft New Tai Lue" panose="020B0502040204020203" pitchFamily="34" charset="0"/>
                <a:cs typeface="Microsoft New Tai Lue" panose="020B0502040204020203" pitchFamily="34" charset="0"/>
              </a:rPr>
              <a:t>Pavlov'un</a:t>
            </a:r>
            <a:r>
              <a:rPr lang="tr-TR" sz="1600" dirty="0">
                <a:solidFill>
                  <a:srgbClr val="000000"/>
                </a:solidFill>
                <a:latin typeface="Microsoft New Tai Lue" panose="020B0502040204020203" pitchFamily="34" charset="0"/>
                <a:cs typeface="Microsoft New Tai Lue" panose="020B0502040204020203" pitchFamily="34" charset="0"/>
              </a:rPr>
              <a:t> bulgularının önemli pratik </a:t>
            </a:r>
            <a:r>
              <a:rPr lang="tr-TR" sz="1600" dirty="0" err="1">
                <a:solidFill>
                  <a:srgbClr val="000000"/>
                </a:solidFill>
                <a:latin typeface="Microsoft New Tai Lue" panose="020B0502040204020203" pitchFamily="34" charset="0"/>
                <a:cs typeface="Microsoft New Tai Lue" panose="020B0502040204020203" pitchFamily="34" charset="0"/>
              </a:rPr>
              <a:t>içerimleri</a:t>
            </a:r>
            <a:r>
              <a:rPr lang="tr-TR" sz="1600" dirty="0">
                <a:solidFill>
                  <a:srgbClr val="000000"/>
                </a:solidFill>
                <a:latin typeface="Microsoft New Tai Lue" panose="020B0502040204020203" pitchFamily="34" charset="0"/>
                <a:cs typeface="Microsoft New Tai Lue" panose="020B0502040204020203" pitchFamily="34" charset="0"/>
              </a:rPr>
              <a:t> vardır. Eğer köpeklerin merkezi sinir sistemi çökertilebiliyorsa, siyasi tutuklu, nevroz ya da isteri halinde, kendisini tutuklayanların itiraf etmesini istedikleri her şeyi itiraf etmeye hazır olacaktır. </a:t>
            </a:r>
          </a:p>
          <a:p>
            <a:pPr>
              <a:lnSpc>
                <a:spcPct val="100000"/>
              </a:lnSpc>
            </a:pPr>
            <a:r>
              <a:rPr lang="tr-TR" sz="1600" dirty="0">
                <a:solidFill>
                  <a:srgbClr val="000000"/>
                </a:solidFill>
                <a:latin typeface="Microsoft New Tai Lue" panose="020B0502040204020203" pitchFamily="34" charset="0"/>
                <a:cs typeface="Microsoft New Tai Lue" panose="020B0502040204020203" pitchFamily="34" charset="0"/>
              </a:rPr>
              <a:t>Su anda uygulanan şekliyle beyin yıkama, etkililiği kısmen sistemli şiddet kullanımına kısmen maharetli psikolojik manipülasyona dayanan melez bir tekniktir. Cesur Yeni Dünya geleneğine dönüşme yolundaki 1984 geleneğini temsil etmektedir. Oturmuş ve iyi düzenlenmiş bir diktatörlükte bizim şimdiki yöntemlerimiz, kuşkusuz, abes ölçüde kaba görünecektir. </a:t>
            </a:r>
          </a:p>
          <a:p>
            <a:pPr>
              <a:lnSpc>
                <a:spcPct val="100000"/>
              </a:lnSpc>
            </a:pPr>
            <a:r>
              <a:rPr lang="tr-TR" sz="1600" dirty="0">
                <a:solidFill>
                  <a:srgbClr val="000000"/>
                </a:solidFill>
                <a:latin typeface="Microsoft New Tai Lue" panose="020B0502040204020203" pitchFamily="34" charset="0"/>
                <a:cs typeface="Microsoft New Tai Lue" panose="020B0502040204020203" pitchFamily="34" charset="0"/>
              </a:rPr>
              <a:t>Evrensel çocuk şartlandırma, öbür manipülasyon ve kontrol teknikleri hala gelecekte birkaç kuşak ötemizde. Cesur Yeni Dünya yolunda yöneticilerimiz. geçici ve dönemlik beyin yıkama tekniklerine bel bağlamak zorunda olacaklar</a:t>
            </a:r>
            <a:r>
              <a:rPr lang="tr-TR" sz="1300" dirty="0">
                <a:solidFill>
                  <a:srgbClr val="000000"/>
                </a:solidFill>
                <a:latin typeface="Microsoft New Tai Lue" panose="020B0502040204020203" pitchFamily="34" charset="0"/>
                <a:cs typeface="Microsoft New Tai Lue" panose="020B0502040204020203" pitchFamily="34" charset="0"/>
              </a:rPr>
              <a:t>.</a:t>
            </a:r>
          </a:p>
        </p:txBody>
      </p:sp>
      <p:pic>
        <p:nvPicPr>
          <p:cNvPr id="4" name="Resim 3">
            <a:extLst>
              <a:ext uri="{FF2B5EF4-FFF2-40B4-BE49-F238E27FC236}">
                <a16:creationId xmlns:a16="http://schemas.microsoft.com/office/drawing/2014/main" id="{33E7D555-F10E-4135-ACFB-F28D919FB8B3}"/>
              </a:ext>
            </a:extLst>
          </p:cNvPr>
          <p:cNvPicPr>
            <a:picLocks noChangeAspect="1"/>
          </p:cNvPicPr>
          <p:nvPr/>
        </p:nvPicPr>
        <p:blipFill>
          <a:blip r:embed="rId2"/>
          <a:stretch>
            <a:fillRect/>
          </a:stretch>
        </p:blipFill>
        <p:spPr>
          <a:xfrm>
            <a:off x="7781273" y="557677"/>
            <a:ext cx="4095765" cy="2692965"/>
          </a:xfrm>
          <a:prstGeom prst="rect">
            <a:avLst/>
          </a:prstGeom>
        </p:spPr>
      </p:pic>
      <p:pic>
        <p:nvPicPr>
          <p:cNvPr id="5" name="Resim 4">
            <a:extLst>
              <a:ext uri="{FF2B5EF4-FFF2-40B4-BE49-F238E27FC236}">
                <a16:creationId xmlns:a16="http://schemas.microsoft.com/office/drawing/2014/main" id="{40038A9C-BDC0-4333-9723-B3D123DE0DE4}"/>
              </a:ext>
            </a:extLst>
          </p:cNvPr>
          <p:cNvPicPr>
            <a:picLocks noChangeAspect="1"/>
          </p:cNvPicPr>
          <p:nvPr/>
        </p:nvPicPr>
        <p:blipFill>
          <a:blip r:embed="rId3"/>
          <a:stretch>
            <a:fillRect/>
          </a:stretch>
        </p:blipFill>
        <p:spPr>
          <a:xfrm>
            <a:off x="7781274" y="3842898"/>
            <a:ext cx="4095764" cy="2422846"/>
          </a:xfrm>
          <a:prstGeom prst="rect">
            <a:avLst/>
          </a:prstGeom>
        </p:spPr>
      </p:pic>
    </p:spTree>
    <p:extLst>
      <p:ext uri="{BB962C8B-B14F-4D97-AF65-F5344CB8AC3E}">
        <p14:creationId xmlns:p14="http://schemas.microsoft.com/office/powerpoint/2010/main" val="164500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31C52B-DEF9-4845-9A79-72C9330F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Başlık 1">
            <a:extLst>
              <a:ext uri="{FF2B5EF4-FFF2-40B4-BE49-F238E27FC236}">
                <a16:creationId xmlns:a16="http://schemas.microsoft.com/office/drawing/2014/main" id="{0FC5554B-8948-444F-82FC-F621A5E905CC}"/>
              </a:ext>
            </a:extLst>
          </p:cNvPr>
          <p:cNvSpPr>
            <a:spLocks noGrp="1"/>
          </p:cNvSpPr>
          <p:nvPr>
            <p:ph type="title"/>
          </p:nvPr>
        </p:nvSpPr>
        <p:spPr>
          <a:xfrm>
            <a:off x="754144" y="484631"/>
            <a:ext cx="6340519" cy="1638469"/>
          </a:xfrm>
        </p:spPr>
        <p:txBody>
          <a:bodyPr>
            <a:normAutofit/>
          </a:bodyPr>
          <a:lstStyle/>
          <a:p>
            <a:r>
              <a:rPr lang="tr-TR" dirty="0">
                <a:latin typeface="Microsoft New Tai Lue" panose="020B0502040204020203" pitchFamily="34" charset="0"/>
                <a:cs typeface="Microsoft New Tai Lue" panose="020B0502040204020203" pitchFamily="34" charset="0"/>
              </a:rPr>
              <a:t>Kimyasal ikna</a:t>
            </a:r>
          </a:p>
        </p:txBody>
      </p:sp>
      <p:sp>
        <p:nvSpPr>
          <p:cNvPr id="13" name="Rectangle 12">
            <a:extLst>
              <a:ext uri="{FF2B5EF4-FFF2-40B4-BE49-F238E27FC236}">
                <a16:creationId xmlns:a16="http://schemas.microsoft.com/office/drawing/2014/main" id="{F2F5074D-2B0A-40BB-B69E-C08F65EC3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46D97DAD-61BC-4667-BDE3-6B32F685527D}"/>
              </a:ext>
            </a:extLst>
          </p:cNvPr>
          <p:cNvSpPr>
            <a:spLocks noGrp="1"/>
          </p:cNvSpPr>
          <p:nvPr>
            <p:ph idx="1"/>
          </p:nvPr>
        </p:nvSpPr>
        <p:spPr>
          <a:xfrm>
            <a:off x="640081" y="1280160"/>
            <a:ext cx="6431280" cy="5093207"/>
          </a:xfrm>
        </p:spPr>
        <p:txBody>
          <a:bodyPr>
            <a:normAutofit/>
          </a:bodyPr>
          <a:lstStyle/>
          <a:p>
            <a:pPr>
              <a:lnSpc>
                <a:spcPct val="100000"/>
              </a:lnSpc>
            </a:pPr>
            <a:r>
              <a:rPr lang="tr-TR" sz="1800" dirty="0">
                <a:solidFill>
                  <a:srgbClr val="000000"/>
                </a:solidFill>
                <a:latin typeface="Microsoft New Tai Lue" panose="020B0502040204020203" pitchFamily="34" charset="0"/>
                <a:cs typeface="Microsoft New Tai Lue" panose="020B0502040204020203" pitchFamily="34" charset="0"/>
              </a:rPr>
              <a:t>Soma, Hindistan'ın Aryan istilacıları tarafından en görkemli dini ayinlerden birinde kullanılan meçhul bir bitkiydi (muhtemelen </a:t>
            </a:r>
            <a:r>
              <a:rPr lang="tr-TR" sz="1800" dirty="0" err="1">
                <a:solidFill>
                  <a:srgbClr val="000000"/>
                </a:solidFill>
                <a:latin typeface="Microsoft New Tai Lue" panose="020B0502040204020203" pitchFamily="34" charset="0"/>
                <a:cs typeface="Microsoft New Tai Lue" panose="020B0502040204020203" pitchFamily="34" charset="0"/>
              </a:rPr>
              <a:t>Asclepias</a:t>
            </a:r>
            <a:r>
              <a:rPr lang="tr-TR" sz="1800" dirty="0">
                <a:solidFill>
                  <a:srgbClr val="000000"/>
                </a:solidFill>
                <a:latin typeface="Microsoft New Tai Lue" panose="020B0502040204020203" pitchFamily="34" charset="0"/>
                <a:cs typeface="Microsoft New Tai Lue" panose="020B0502040204020203" pitchFamily="34" charset="0"/>
              </a:rPr>
              <a:t> </a:t>
            </a:r>
            <a:r>
              <a:rPr lang="tr-TR" sz="1800" dirty="0" err="1">
                <a:solidFill>
                  <a:srgbClr val="000000"/>
                </a:solidFill>
                <a:latin typeface="Microsoft New Tai Lue" panose="020B0502040204020203" pitchFamily="34" charset="0"/>
                <a:cs typeface="Microsoft New Tai Lue" panose="020B0502040204020203" pitchFamily="34" charset="0"/>
              </a:rPr>
              <a:t>acida</a:t>
            </a:r>
            <a:r>
              <a:rPr lang="tr-TR" sz="1800" dirty="0">
                <a:solidFill>
                  <a:srgbClr val="000000"/>
                </a:solidFill>
                <a:latin typeface="Microsoft New Tai Lue" panose="020B0502040204020203" pitchFamily="34" charset="0"/>
                <a:cs typeface="Microsoft New Tai Lue" panose="020B0502040204020203" pitchFamily="34" charset="0"/>
              </a:rPr>
              <a:t>). Bu bitkinin köklerinden çıkarılan sarhoş edici sıvı, rahipler ve soylular tarafından özenli bir tören esnasında içilirdi. </a:t>
            </a:r>
          </a:p>
          <a:p>
            <a:pPr>
              <a:lnSpc>
                <a:spcPct val="100000"/>
              </a:lnSpc>
            </a:pPr>
            <a:r>
              <a:rPr lang="tr-TR" sz="1800" dirty="0">
                <a:solidFill>
                  <a:srgbClr val="000000"/>
                </a:solidFill>
                <a:latin typeface="Microsoft New Tai Lue" panose="020B0502040204020203" pitchFamily="34" charset="0"/>
                <a:cs typeface="Microsoft New Tai Lue" panose="020B0502040204020203" pitchFamily="34" charset="0"/>
              </a:rPr>
              <a:t>Afyon, daha doğrusu Soma, halkın diniydi. Din gibi uyuşturucunun da teselli ve telafi etme gücü vardı, daha iyi olan başka bir dünyanın hayallerini hatıra getirir, umut verir, inancı güçlendirip iyiliği ödüllendirirdi. Bir şairin yazdığı gibi, 'Tanrı'nın insana tavrını haklı çıkartmakta </a:t>
            </a:r>
            <a:r>
              <a:rPr lang="tr-TR" sz="1800" dirty="0" err="1">
                <a:solidFill>
                  <a:srgbClr val="000000"/>
                </a:solidFill>
                <a:latin typeface="Microsoft New Tai Lue" panose="020B0502040204020203" pitchFamily="34" charset="0"/>
                <a:cs typeface="Microsoft New Tai Lue" panose="020B0502040204020203" pitchFamily="34" charset="0"/>
              </a:rPr>
              <a:t>Milton'ın</a:t>
            </a:r>
            <a:r>
              <a:rPr lang="tr-TR" sz="1800" dirty="0">
                <a:solidFill>
                  <a:srgbClr val="000000"/>
                </a:solidFill>
                <a:latin typeface="Microsoft New Tai Lue" panose="020B0502040204020203" pitchFamily="34" charset="0"/>
                <a:cs typeface="Microsoft New Tai Lue" panose="020B0502040204020203" pitchFamily="34" charset="0"/>
              </a:rPr>
              <a:t> yapabildiğinden daha fazlasını yapar bira.</a:t>
            </a:r>
          </a:p>
          <a:p>
            <a:pPr>
              <a:lnSpc>
                <a:spcPct val="100000"/>
              </a:lnSpc>
            </a:pPr>
            <a:r>
              <a:rPr lang="tr-TR" sz="1800" dirty="0">
                <a:solidFill>
                  <a:srgbClr val="000000"/>
                </a:solidFill>
                <a:latin typeface="Microsoft New Tai Lue" panose="020B0502040204020203" pitchFamily="34" charset="0"/>
                <a:cs typeface="Microsoft New Tai Lue" panose="020B0502040204020203" pitchFamily="34" charset="0"/>
              </a:rPr>
              <a:t>Bir diktatörün, eğer isterse, politik amaçlarla bize bu </a:t>
            </a:r>
            <a:r>
              <a:rPr lang="tr-TR" sz="1800" dirty="0" err="1">
                <a:solidFill>
                  <a:srgbClr val="000000"/>
                </a:solidFill>
                <a:latin typeface="Microsoft New Tai Lue" panose="020B0502040204020203" pitchFamily="34" charset="0"/>
                <a:cs typeface="Microsoft New Tai Lue" panose="020B0502040204020203" pitchFamily="34" charset="0"/>
              </a:rPr>
              <a:t>uyuşturuculan</a:t>
            </a:r>
            <a:r>
              <a:rPr lang="tr-TR" sz="1800" dirty="0">
                <a:solidFill>
                  <a:srgbClr val="000000"/>
                </a:solidFill>
                <a:latin typeface="Microsoft New Tai Lue" panose="020B0502040204020203" pitchFamily="34" charset="0"/>
                <a:cs typeface="Microsoft New Tai Lue" panose="020B0502040204020203" pitchFamily="34" charset="0"/>
              </a:rPr>
              <a:t> kullandırabileceği açıktır. Uyruklarının beyin kimyalarını değiştirerek ve böylelikle onları kölelik </a:t>
            </a:r>
            <a:r>
              <a:rPr lang="tr-TR" sz="1800" dirty="0" err="1">
                <a:solidFill>
                  <a:srgbClr val="000000"/>
                </a:solidFill>
                <a:latin typeface="Microsoft New Tai Lue" panose="020B0502040204020203" pitchFamily="34" charset="0"/>
                <a:cs typeface="Microsoft New Tai Lue" panose="020B0502040204020203" pitchFamily="34" charset="0"/>
              </a:rPr>
              <a:t>durumlanndan</a:t>
            </a:r>
            <a:r>
              <a:rPr lang="tr-TR" sz="1800" dirty="0">
                <a:solidFill>
                  <a:srgbClr val="000000"/>
                </a:solidFill>
                <a:latin typeface="Microsoft New Tai Lue" panose="020B0502040204020203" pitchFamily="34" charset="0"/>
                <a:cs typeface="Microsoft New Tai Lue" panose="020B0502040204020203" pitchFamily="34" charset="0"/>
              </a:rPr>
              <a:t> hoşnut kılarak, kendini politik huzursuzluğa karşı sağlama alabilir</a:t>
            </a:r>
            <a:r>
              <a:rPr lang="tr-TR" sz="1400" dirty="0">
                <a:solidFill>
                  <a:srgbClr val="000000"/>
                </a:solidFill>
                <a:latin typeface="Microsoft New Tai Lue" panose="020B0502040204020203" pitchFamily="34" charset="0"/>
                <a:cs typeface="Microsoft New Tai Lue" panose="020B0502040204020203" pitchFamily="34" charset="0"/>
              </a:rPr>
              <a:t>. </a:t>
            </a:r>
          </a:p>
        </p:txBody>
      </p:sp>
      <p:pic>
        <p:nvPicPr>
          <p:cNvPr id="4" name="Resim 3">
            <a:extLst>
              <a:ext uri="{FF2B5EF4-FFF2-40B4-BE49-F238E27FC236}">
                <a16:creationId xmlns:a16="http://schemas.microsoft.com/office/drawing/2014/main" id="{B0BF3CDF-CBAE-4CE1-9516-EE2A5ED29458}"/>
              </a:ext>
            </a:extLst>
          </p:cNvPr>
          <p:cNvPicPr>
            <a:picLocks noChangeAspect="1"/>
          </p:cNvPicPr>
          <p:nvPr/>
        </p:nvPicPr>
        <p:blipFill>
          <a:blip r:embed="rId2"/>
          <a:stretch>
            <a:fillRect/>
          </a:stretch>
        </p:blipFill>
        <p:spPr>
          <a:xfrm>
            <a:off x="7809993" y="562291"/>
            <a:ext cx="4141213" cy="5894965"/>
          </a:xfrm>
          <a:prstGeom prst="rect">
            <a:avLst/>
          </a:prstGeom>
          <a:ln>
            <a:noFill/>
          </a:ln>
          <a:effectLst>
            <a:outerShdw blurRad="292100" dist="139700" dir="2700000" algn="tl" rotWithShape="0">
              <a:srgbClr val="333333">
                <a:alpha val="65000"/>
              </a:srgbClr>
            </a:outerShdw>
          </a:effectLst>
        </p:spPr>
      </p:pic>
      <p:pic>
        <p:nvPicPr>
          <p:cNvPr id="6" name="Grafik 5" descr="Tıp düz dolguyla">
            <a:extLst>
              <a:ext uri="{FF2B5EF4-FFF2-40B4-BE49-F238E27FC236}">
                <a16:creationId xmlns:a16="http://schemas.microsoft.com/office/drawing/2014/main" id="{0A223466-F3A5-4EF5-952F-0DB3EA681D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43460" y="317669"/>
            <a:ext cx="914400" cy="914400"/>
          </a:xfrm>
          <a:prstGeom prst="rect">
            <a:avLst/>
          </a:prstGeom>
        </p:spPr>
      </p:pic>
    </p:spTree>
    <p:extLst>
      <p:ext uri="{BB962C8B-B14F-4D97-AF65-F5344CB8AC3E}">
        <p14:creationId xmlns:p14="http://schemas.microsoft.com/office/powerpoint/2010/main" val="299003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FCF9A2-5DF2-4B0D-8C37-2AE5B9B680DA}"/>
              </a:ext>
            </a:extLst>
          </p:cNvPr>
          <p:cNvSpPr>
            <a:spLocks noGrp="1"/>
          </p:cNvSpPr>
          <p:nvPr>
            <p:ph type="title"/>
          </p:nvPr>
        </p:nvSpPr>
        <p:spPr/>
        <p:txBody>
          <a:bodyPr>
            <a:normAutofit/>
          </a:bodyPr>
          <a:lstStyle/>
          <a:p>
            <a:r>
              <a:rPr lang="tr-TR" sz="4800" dirty="0">
                <a:latin typeface="Microsoft New Tai Lue" panose="020B0502040204020203" pitchFamily="34" charset="0"/>
                <a:cs typeface="Microsoft New Tai Lue" panose="020B0502040204020203" pitchFamily="34" charset="0"/>
              </a:rPr>
              <a:t>Bilinçaltı ikna</a:t>
            </a:r>
          </a:p>
        </p:txBody>
      </p:sp>
      <p:sp>
        <p:nvSpPr>
          <p:cNvPr id="3" name="İçerik Yer Tutucusu 2">
            <a:extLst>
              <a:ext uri="{FF2B5EF4-FFF2-40B4-BE49-F238E27FC236}">
                <a16:creationId xmlns:a16="http://schemas.microsoft.com/office/drawing/2014/main" id="{CE24EA6F-CD98-46E2-BC63-04C0D384577E}"/>
              </a:ext>
            </a:extLst>
          </p:cNvPr>
          <p:cNvSpPr>
            <a:spLocks noGrp="1"/>
          </p:cNvSpPr>
          <p:nvPr>
            <p:ph idx="1"/>
          </p:nvPr>
        </p:nvSpPr>
        <p:spPr>
          <a:xfrm>
            <a:off x="1251678" y="1874517"/>
            <a:ext cx="10178322" cy="4005075"/>
          </a:xfrm>
        </p:spPr>
        <p:txBody>
          <a:bodyPr>
            <a:normAutofit fontScale="92500" lnSpcReduction="10000"/>
          </a:bodyPr>
          <a:lstStyle/>
          <a:p>
            <a:r>
              <a:rPr lang="tr-TR" dirty="0" err="1">
                <a:latin typeface="Microsoft New Tai Lue" panose="020B0502040204020203" pitchFamily="34" charset="0"/>
                <a:cs typeface="Microsoft New Tai Lue" panose="020B0502040204020203" pitchFamily="34" charset="0"/>
              </a:rPr>
              <a:t>Poetzl'in</a:t>
            </a:r>
            <a:r>
              <a:rPr lang="tr-TR" dirty="0">
                <a:latin typeface="Microsoft New Tai Lue" panose="020B0502040204020203" pitchFamily="34" charset="0"/>
                <a:cs typeface="Microsoft New Tai Lue" panose="020B0502040204020203" pitchFamily="34" charset="0"/>
              </a:rPr>
              <a:t> deneyleri: Rüyalar ve «</a:t>
            </a:r>
            <a:r>
              <a:rPr lang="tr-TR" dirty="0" err="1">
                <a:latin typeface="Microsoft New Tai Lue" panose="020B0502040204020203" pitchFamily="34" charset="0"/>
                <a:cs typeface="Microsoft New Tai Lue" panose="020B0502040204020203" pitchFamily="34" charset="0"/>
              </a:rPr>
              <a:t>bilinçöncesi</a:t>
            </a:r>
            <a:r>
              <a:rPr lang="tr-TR" dirty="0">
                <a:latin typeface="Microsoft New Tai Lue" panose="020B0502040204020203" pitchFamily="34" charset="0"/>
                <a:cs typeface="Microsoft New Tai Lue" panose="020B0502040204020203" pitchFamily="34" charset="0"/>
              </a:rPr>
              <a:t> algılama» çalışmaları, </a:t>
            </a:r>
            <a:r>
              <a:rPr lang="tr-TR" dirty="0" err="1">
                <a:latin typeface="Microsoft New Tai Lue" panose="020B0502040204020203" pitchFamily="34" charset="0"/>
                <a:cs typeface="Microsoft New Tai Lue" panose="020B0502040204020203" pitchFamily="34" charset="0"/>
              </a:rPr>
              <a:t>Poetzl'in</a:t>
            </a:r>
            <a:r>
              <a:rPr lang="tr-TR" dirty="0">
                <a:latin typeface="Microsoft New Tai Lue" panose="020B0502040204020203" pitchFamily="34" charset="0"/>
                <a:cs typeface="Microsoft New Tai Lue" panose="020B0502040204020203" pitchFamily="34" charset="0"/>
              </a:rPr>
              <a:t> bulgularını doğrulayacak, insanların görüp duyduklarını bildiklerinden aslında çok daha fazlasını gördüklerini, duyduklarını ve bilmeden görüp duydukları şeyin bilinçaltı duygu, düşünce ve davranışlarını etkileyebileceğini göstermiştir. </a:t>
            </a:r>
          </a:p>
          <a:p>
            <a:r>
              <a:rPr lang="tr-TR" dirty="0">
                <a:latin typeface="Microsoft New Tai Lue" panose="020B0502040204020203" pitchFamily="34" charset="0"/>
                <a:cs typeface="Microsoft New Tai Lue" panose="020B0502040204020203" pitchFamily="34" charset="0"/>
              </a:rPr>
              <a:t> Ticari ve politik propagandacı eğer kurbanlarını anormal derecede yüksek telkine açık bir hal içine koyabilirse, bu haldeyken onlara satmak zorunda olduğu kişi, şey ve bir simge aracılığıyla da davayı gösterebilirse ve eğer, bilinçaltı düzeyde, bu şey, kişi veya simgeyi değer taşıyan bir sözcük veya imgeyle eşleştirebilirse, hiç çaktırmadan duygularını ve kanılarını değiştirilebilir.</a:t>
            </a:r>
          </a:p>
          <a:p>
            <a:r>
              <a:rPr lang="tr-TR" dirty="0">
                <a:latin typeface="Microsoft New Tai Lue" panose="020B0502040204020203" pitchFamily="34" charset="0"/>
                <a:cs typeface="Microsoft New Tai Lue" panose="020B0502040204020203" pitchFamily="34" charset="0"/>
              </a:rPr>
              <a:t>«</a:t>
            </a:r>
            <a:r>
              <a:rPr lang="tr-TR" dirty="0" err="1">
                <a:latin typeface="Microsoft New Tai Lue" panose="020B0502040204020203" pitchFamily="34" charset="0"/>
                <a:cs typeface="Microsoft New Tai Lue" panose="020B0502040204020203" pitchFamily="34" charset="0"/>
              </a:rPr>
              <a:t>Poetzl</a:t>
            </a:r>
            <a:r>
              <a:rPr lang="tr-TR" dirty="0">
                <a:latin typeface="Microsoft New Tai Lue" panose="020B0502040204020203" pitchFamily="34" charset="0"/>
                <a:cs typeface="Microsoft New Tai Lue" panose="020B0502040204020203" pitchFamily="34" charset="0"/>
              </a:rPr>
              <a:t> Cesur Yeni Dünya'yı yazarken her nasılsa atladığım öncülerden biriydi. Benim masalımda "bilinçaltına yansıtmaya" hiç atıf yoktur. Bu ihmalden doğan bir hatadır ve kitabı bugün yeniden yazacak olsaydım, kesinlikle düzeltmem gerekirdi.»</a:t>
            </a:r>
          </a:p>
        </p:txBody>
      </p:sp>
    </p:spTree>
    <p:extLst>
      <p:ext uri="{BB962C8B-B14F-4D97-AF65-F5344CB8AC3E}">
        <p14:creationId xmlns:p14="http://schemas.microsoft.com/office/powerpoint/2010/main" val="335662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31C52B-DEF9-4845-9A79-72C9330F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Başlık 1">
            <a:extLst>
              <a:ext uri="{FF2B5EF4-FFF2-40B4-BE49-F238E27FC236}">
                <a16:creationId xmlns:a16="http://schemas.microsoft.com/office/drawing/2014/main" id="{B04F349F-F317-4C4D-A836-BD9D48235422}"/>
              </a:ext>
            </a:extLst>
          </p:cNvPr>
          <p:cNvSpPr>
            <a:spLocks noGrp="1"/>
          </p:cNvSpPr>
          <p:nvPr>
            <p:ph type="title"/>
          </p:nvPr>
        </p:nvSpPr>
        <p:spPr>
          <a:xfrm>
            <a:off x="754144" y="484631"/>
            <a:ext cx="6340519" cy="1638469"/>
          </a:xfrm>
        </p:spPr>
        <p:txBody>
          <a:bodyPr>
            <a:normAutofit/>
          </a:bodyPr>
          <a:lstStyle/>
          <a:p>
            <a:r>
              <a:rPr lang="tr-TR" err="1">
                <a:latin typeface="Microsoft New Tai Lue" panose="020B0502040204020203" pitchFamily="34" charset="0"/>
                <a:cs typeface="Microsoft New Tai Lue" panose="020B0502040204020203" pitchFamily="34" charset="0"/>
              </a:rPr>
              <a:t>hipnopedya</a:t>
            </a:r>
            <a:endParaRPr lang="tr-TR">
              <a:latin typeface="Microsoft New Tai Lue" panose="020B0502040204020203" pitchFamily="34" charset="0"/>
              <a:cs typeface="Microsoft New Tai Lue" panose="020B0502040204020203" pitchFamily="34" charset="0"/>
            </a:endParaRPr>
          </a:p>
        </p:txBody>
      </p:sp>
      <p:sp>
        <p:nvSpPr>
          <p:cNvPr id="13" name="Rectangle 12">
            <a:extLst>
              <a:ext uri="{FF2B5EF4-FFF2-40B4-BE49-F238E27FC236}">
                <a16:creationId xmlns:a16="http://schemas.microsoft.com/office/drawing/2014/main" id="{F2F5074D-2B0A-40BB-B69E-C08F65EC3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B8BE0449-44EF-4997-8112-EB29C63245A2}"/>
              </a:ext>
            </a:extLst>
          </p:cNvPr>
          <p:cNvSpPr>
            <a:spLocks noGrp="1"/>
          </p:cNvSpPr>
          <p:nvPr>
            <p:ph idx="1"/>
          </p:nvPr>
        </p:nvSpPr>
        <p:spPr>
          <a:xfrm>
            <a:off x="765051" y="1544320"/>
            <a:ext cx="6329612" cy="4829047"/>
          </a:xfrm>
        </p:spPr>
        <p:txBody>
          <a:bodyPr>
            <a:normAutofit lnSpcReduction="10000"/>
          </a:bodyPr>
          <a:lstStyle/>
          <a:p>
            <a:pPr>
              <a:lnSpc>
                <a:spcPct val="100000"/>
              </a:lnSpc>
            </a:pPr>
            <a:r>
              <a:rPr lang="tr-TR" sz="1600" dirty="0">
                <a:solidFill>
                  <a:srgbClr val="000000"/>
                </a:solidFill>
                <a:latin typeface="Microsoft New Tai Lue" panose="020B0502040204020203" pitchFamily="34" charset="0"/>
                <a:cs typeface="Microsoft New Tai Lue" panose="020B0502040204020203" pitchFamily="34" charset="0"/>
              </a:rPr>
              <a:t>1957'nin güz sonlarında, California'daki </a:t>
            </a:r>
            <a:r>
              <a:rPr lang="tr-TR" sz="1600" dirty="0" err="1">
                <a:solidFill>
                  <a:srgbClr val="000000"/>
                </a:solidFill>
                <a:latin typeface="Microsoft New Tai Lue" panose="020B0502040204020203" pitchFamily="34" charset="0"/>
                <a:cs typeface="Microsoft New Tai Lue" panose="020B0502040204020203" pitchFamily="34" charset="0"/>
              </a:rPr>
              <a:t>Tulere</a:t>
            </a:r>
            <a:r>
              <a:rPr lang="tr-TR" sz="1600" dirty="0">
                <a:solidFill>
                  <a:srgbClr val="000000"/>
                </a:solidFill>
                <a:latin typeface="Microsoft New Tai Lue" panose="020B0502040204020203" pitchFamily="34" charset="0"/>
                <a:cs typeface="Microsoft New Tai Lue" panose="020B0502040204020203" pitchFamily="34" charset="0"/>
              </a:rPr>
              <a:t> </a:t>
            </a:r>
            <a:r>
              <a:rPr lang="tr-TR" sz="1600" dirty="0" err="1">
                <a:solidFill>
                  <a:srgbClr val="000000"/>
                </a:solidFill>
                <a:latin typeface="Microsoft New Tai Lue" panose="020B0502040204020203" pitchFamily="34" charset="0"/>
                <a:cs typeface="Microsoft New Tai Lue" panose="020B0502040204020203" pitchFamily="34" charset="0"/>
              </a:rPr>
              <a:t>County'de</a:t>
            </a:r>
            <a:r>
              <a:rPr lang="tr-TR" sz="1600" dirty="0">
                <a:solidFill>
                  <a:srgbClr val="000000"/>
                </a:solidFill>
                <a:latin typeface="Microsoft New Tai Lue" panose="020B0502040204020203" pitchFamily="34" charset="0"/>
                <a:cs typeface="Microsoft New Tai Lue" panose="020B0502040204020203" pitchFamily="34" charset="0"/>
              </a:rPr>
              <a:t> bir ceza kurumu olan </a:t>
            </a:r>
            <a:r>
              <a:rPr lang="tr-TR" sz="1600" dirty="0" err="1">
                <a:solidFill>
                  <a:srgbClr val="000000"/>
                </a:solidFill>
                <a:latin typeface="Microsoft New Tai Lue" panose="020B0502040204020203" pitchFamily="34" charset="0"/>
                <a:cs typeface="Microsoft New Tai Lue" panose="020B0502040204020203" pitchFamily="34" charset="0"/>
              </a:rPr>
              <a:t>Woodland</a:t>
            </a:r>
            <a:r>
              <a:rPr lang="tr-TR" sz="1600" dirty="0">
                <a:solidFill>
                  <a:srgbClr val="000000"/>
                </a:solidFill>
                <a:latin typeface="Microsoft New Tai Lue" panose="020B0502040204020203" pitchFamily="34" charset="0"/>
                <a:cs typeface="Microsoft New Tai Lue" panose="020B0502040204020203" pitchFamily="34" charset="0"/>
              </a:rPr>
              <a:t> Road </a:t>
            </a:r>
            <a:r>
              <a:rPr lang="tr-TR" sz="1600" dirty="0" err="1">
                <a:solidFill>
                  <a:srgbClr val="000000"/>
                </a:solidFill>
                <a:latin typeface="Microsoft New Tai Lue" panose="020B0502040204020203" pitchFamily="34" charset="0"/>
                <a:cs typeface="Microsoft New Tai Lue" panose="020B0502040204020203" pitchFamily="34" charset="0"/>
              </a:rPr>
              <a:t>Camp</a:t>
            </a:r>
            <a:r>
              <a:rPr lang="tr-TR" sz="1600" dirty="0">
                <a:solidFill>
                  <a:srgbClr val="000000"/>
                </a:solidFill>
                <a:latin typeface="Microsoft New Tai Lue" panose="020B0502040204020203" pitchFamily="34" charset="0"/>
                <a:cs typeface="Microsoft New Tai Lue" panose="020B0502040204020203" pitchFamily="34" charset="0"/>
              </a:rPr>
              <a:t> acayip, ilginç bir deneye sahne oldu. Psikolojik kobay olmaya gönüllü olmuş bir grup </a:t>
            </a:r>
            <a:r>
              <a:rPr lang="tr-TR" sz="1600" dirty="0" err="1">
                <a:solidFill>
                  <a:srgbClr val="000000"/>
                </a:solidFill>
                <a:latin typeface="Microsoft New Tai Lue" panose="020B0502040204020203" pitchFamily="34" charset="0"/>
                <a:cs typeface="Microsoft New Tai Lue" panose="020B0502040204020203" pitchFamily="34" charset="0"/>
              </a:rPr>
              <a:t>malıkurnun</a:t>
            </a:r>
            <a:r>
              <a:rPr lang="tr-TR" sz="1600" dirty="0">
                <a:solidFill>
                  <a:srgbClr val="000000"/>
                </a:solidFill>
                <a:latin typeface="Microsoft New Tai Lue" panose="020B0502040204020203" pitchFamily="34" charset="0"/>
                <a:cs typeface="Microsoft New Tai Lue" panose="020B0502040204020203" pitchFamily="34" charset="0"/>
              </a:rPr>
              <a:t> </a:t>
            </a:r>
            <a:r>
              <a:rPr lang="tr-TR" sz="1600" dirty="0" err="1">
                <a:solidFill>
                  <a:srgbClr val="000000"/>
                </a:solidFill>
                <a:latin typeface="Microsoft New Tai Lue" panose="020B0502040204020203" pitchFamily="34" charset="0"/>
                <a:cs typeface="Microsoft New Tai Lue" panose="020B0502040204020203" pitchFamily="34" charset="0"/>
              </a:rPr>
              <a:t>yastıklan</a:t>
            </a:r>
            <a:r>
              <a:rPr lang="tr-TR" sz="1600" dirty="0">
                <a:solidFill>
                  <a:srgbClr val="000000"/>
                </a:solidFill>
                <a:latin typeface="Microsoft New Tai Lue" panose="020B0502040204020203" pitchFamily="34" charset="0"/>
                <a:cs typeface="Microsoft New Tai Lue" panose="020B0502040204020203" pitchFamily="34" charset="0"/>
              </a:rPr>
              <a:t> altına minyatür hoparlörler yerleştirildi. Bu </a:t>
            </a:r>
            <a:r>
              <a:rPr lang="tr-TR" sz="1600" dirty="0" err="1">
                <a:solidFill>
                  <a:srgbClr val="000000"/>
                </a:solidFill>
                <a:latin typeface="Microsoft New Tai Lue" panose="020B0502040204020203" pitchFamily="34" charset="0"/>
                <a:cs typeface="Microsoft New Tai Lue" panose="020B0502040204020203" pitchFamily="34" charset="0"/>
              </a:rPr>
              <a:t>hoparlörterin</a:t>
            </a:r>
            <a:r>
              <a:rPr lang="tr-TR" sz="1600" dirty="0">
                <a:solidFill>
                  <a:srgbClr val="000000"/>
                </a:solidFill>
                <a:latin typeface="Microsoft New Tai Lue" panose="020B0502040204020203" pitchFamily="34" charset="0"/>
                <a:cs typeface="Microsoft New Tai Lue" panose="020B0502040204020203" pitchFamily="34" charset="0"/>
              </a:rPr>
              <a:t> her biri Cezaevi Müdürü'nün bürosundaki bir pikaba bağlıydı. Gece boyunca her saat başı ilham gibi bir fısıltı "ahlaklı yaşamanın ilkeleri" üzerine kısa bir vaazı tekrarlıyordu. Gece yarısında uyanan bir mahkum hala kısık olan bu sesin temel erdemleri övüşünü ya da, kendi </a:t>
            </a:r>
            <a:r>
              <a:rPr lang="tr-TR" sz="1600" dirty="0" err="1">
                <a:solidFill>
                  <a:srgbClr val="000000"/>
                </a:solidFill>
                <a:latin typeface="Microsoft New Tai Lue" panose="020B0502040204020203" pitchFamily="34" charset="0"/>
                <a:cs typeface="Microsoft New Tai Lue" panose="020B0502040204020203" pitchFamily="34" charset="0"/>
              </a:rPr>
              <a:t>Iyi</a:t>
            </a:r>
            <a:r>
              <a:rPr lang="tr-TR" sz="1600" dirty="0">
                <a:solidFill>
                  <a:srgbClr val="000000"/>
                </a:solidFill>
                <a:latin typeface="Microsoft New Tai Lue" panose="020B0502040204020203" pitchFamily="34" charset="0"/>
                <a:cs typeface="Microsoft New Tai Lue" panose="020B0502040204020203" pitchFamily="34" charset="0"/>
              </a:rPr>
              <a:t> Ben'inin lehine "Ben herkes için sevgi ve şefkat doluyum, bunun için Tanrım bana yardım et" diye </a:t>
            </a:r>
            <a:r>
              <a:rPr lang="tr-TR" sz="1600" dirty="0" err="1">
                <a:solidFill>
                  <a:srgbClr val="000000"/>
                </a:solidFill>
                <a:latin typeface="Microsoft New Tai Lue" panose="020B0502040204020203" pitchFamily="34" charset="0"/>
                <a:cs typeface="Microsoft New Tai Lue" panose="020B0502040204020203" pitchFamily="34" charset="0"/>
              </a:rPr>
              <a:t>mırıldaşını</a:t>
            </a:r>
            <a:r>
              <a:rPr lang="tr-TR" sz="1600" dirty="0">
                <a:solidFill>
                  <a:srgbClr val="000000"/>
                </a:solidFill>
                <a:latin typeface="Microsoft New Tai Lue" panose="020B0502040204020203" pitchFamily="34" charset="0"/>
                <a:cs typeface="Microsoft New Tai Lue" panose="020B0502040204020203" pitchFamily="34" charset="0"/>
              </a:rPr>
              <a:t> duyabilirdi. </a:t>
            </a:r>
          </a:p>
          <a:p>
            <a:pPr>
              <a:lnSpc>
                <a:spcPct val="100000"/>
              </a:lnSpc>
            </a:pPr>
            <a:r>
              <a:rPr lang="tr-TR" sz="1600" dirty="0">
                <a:solidFill>
                  <a:srgbClr val="000000"/>
                </a:solidFill>
                <a:latin typeface="Microsoft New Tai Lue" panose="020B0502040204020203" pitchFamily="34" charset="0"/>
                <a:cs typeface="Microsoft New Tai Lue" panose="020B0502040204020203" pitchFamily="34" charset="0"/>
              </a:rPr>
              <a:t>Geleceğin diktatörü için, bütün bunlardan alınacak ders çok açıktır. Doğru koşullarda </a:t>
            </a:r>
            <a:r>
              <a:rPr lang="tr-TR" sz="1600" dirty="0" err="1">
                <a:solidFill>
                  <a:srgbClr val="000000"/>
                </a:solidFill>
                <a:latin typeface="Microsoft New Tai Lue" panose="020B0502040204020203" pitchFamily="34" charset="0"/>
                <a:cs typeface="Microsoft New Tai Lue" panose="020B0502040204020203" pitchFamily="34" charset="0"/>
              </a:rPr>
              <a:t>hipnopedya</a:t>
            </a:r>
            <a:r>
              <a:rPr lang="tr-TR" sz="1600" dirty="0">
                <a:solidFill>
                  <a:srgbClr val="000000"/>
                </a:solidFill>
                <a:latin typeface="Microsoft New Tai Lue" panose="020B0502040204020203" pitchFamily="34" charset="0"/>
                <a:cs typeface="Microsoft New Tai Lue" panose="020B0502040204020203" pitchFamily="34" charset="0"/>
              </a:rPr>
              <a:t> gerçekten işe yaramaktadır. </a:t>
            </a:r>
            <a:r>
              <a:rPr lang="tr-TR" sz="1600" dirty="0" err="1">
                <a:solidFill>
                  <a:srgbClr val="000000"/>
                </a:solidFill>
                <a:latin typeface="Microsoft New Tai Lue" panose="020B0502040204020203" pitchFamily="34" charset="0"/>
                <a:cs typeface="Microsoft New Tai Lue" panose="020B0502040204020203" pitchFamily="34" charset="0"/>
              </a:rPr>
              <a:t>Hipnotik</a:t>
            </a:r>
            <a:r>
              <a:rPr lang="tr-TR" sz="1600" dirty="0">
                <a:solidFill>
                  <a:srgbClr val="000000"/>
                </a:solidFill>
                <a:latin typeface="Microsoft New Tai Lue" panose="020B0502040204020203" pitchFamily="34" charset="0"/>
                <a:cs typeface="Microsoft New Tai Lue" panose="020B0502040204020203" pitchFamily="34" charset="0"/>
              </a:rPr>
              <a:t> transtaki bir insana veya insanla yapılabilen şeylerin çoğu, hafif uykudaki bir insana veya insanla yapılabilmektedir. Eğer bu telkinler iyi kavranır ve sık tekrarlanırsa, uyuyanın bedensel işlevleri geliştirilebilir ve onlara müdahale edilebilir, yeni duygu kalıptan yerleştirilebilir ve eskileri değişikliğe uğratılabilir, hipnoz sonrasına dönük emirler verilebilir, sloganlar, formüller ve tetikleyici sözler beyne derin biçimde kazınabilir.</a:t>
            </a:r>
          </a:p>
        </p:txBody>
      </p:sp>
      <p:pic>
        <p:nvPicPr>
          <p:cNvPr id="4" name="Resim 3">
            <a:extLst>
              <a:ext uri="{FF2B5EF4-FFF2-40B4-BE49-F238E27FC236}">
                <a16:creationId xmlns:a16="http://schemas.microsoft.com/office/drawing/2014/main" id="{9665F273-8900-47B9-8CEB-D4A461C82470}"/>
              </a:ext>
            </a:extLst>
          </p:cNvPr>
          <p:cNvPicPr>
            <a:picLocks noChangeAspect="1"/>
          </p:cNvPicPr>
          <p:nvPr/>
        </p:nvPicPr>
        <p:blipFill>
          <a:blip r:embed="rId2"/>
          <a:stretch>
            <a:fillRect/>
          </a:stretch>
        </p:blipFill>
        <p:spPr>
          <a:xfrm>
            <a:off x="7569200" y="2222824"/>
            <a:ext cx="4434032" cy="2826695"/>
          </a:xfrm>
          <a:prstGeom prst="rect">
            <a:avLst/>
          </a:prstGeom>
        </p:spPr>
      </p:pic>
    </p:spTree>
    <p:extLst>
      <p:ext uri="{BB962C8B-B14F-4D97-AF65-F5344CB8AC3E}">
        <p14:creationId xmlns:p14="http://schemas.microsoft.com/office/powerpoint/2010/main" val="207924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930AD5-4998-4507-85AB-523E44172B5F}"/>
              </a:ext>
            </a:extLst>
          </p:cNvPr>
          <p:cNvSpPr>
            <a:spLocks noGrp="1"/>
          </p:cNvSpPr>
          <p:nvPr>
            <p:ph type="title"/>
          </p:nvPr>
        </p:nvSpPr>
        <p:spPr/>
        <p:txBody>
          <a:bodyPr>
            <a:normAutofit/>
          </a:bodyPr>
          <a:lstStyle/>
          <a:p>
            <a:r>
              <a:rPr lang="tr-TR" sz="4800" dirty="0">
                <a:latin typeface="Microsoft New Tai Lue" panose="020B0502040204020203" pitchFamily="34" charset="0"/>
                <a:cs typeface="Microsoft New Tai Lue" panose="020B0502040204020203" pitchFamily="34" charset="0"/>
              </a:rPr>
              <a:t>Özgürlük için eğitim</a:t>
            </a:r>
          </a:p>
        </p:txBody>
      </p:sp>
      <p:sp>
        <p:nvSpPr>
          <p:cNvPr id="3" name="İçerik Yer Tutucusu 2">
            <a:extLst>
              <a:ext uri="{FF2B5EF4-FFF2-40B4-BE49-F238E27FC236}">
                <a16:creationId xmlns:a16="http://schemas.microsoft.com/office/drawing/2014/main" id="{6E6DC1F9-AA20-47EB-8F2D-5C6BB1F5EBA4}"/>
              </a:ext>
            </a:extLst>
          </p:cNvPr>
          <p:cNvSpPr>
            <a:spLocks noGrp="1"/>
          </p:cNvSpPr>
          <p:nvPr>
            <p:ph idx="1"/>
          </p:nvPr>
        </p:nvSpPr>
        <p:spPr>
          <a:xfrm>
            <a:off x="1099278" y="1442776"/>
            <a:ext cx="10178322" cy="4710374"/>
          </a:xfrm>
        </p:spPr>
        <p:txBody>
          <a:bodyPr>
            <a:noAutofit/>
          </a:bodyPr>
          <a:lstStyle/>
          <a:p>
            <a:r>
              <a:rPr lang="tr-TR" sz="1600" dirty="0">
                <a:latin typeface="Microsoft New Tai Lue" panose="020B0502040204020203" pitchFamily="34" charset="0"/>
                <a:cs typeface="Microsoft New Tai Lue" panose="020B0502040204020203" pitchFamily="34" charset="0"/>
              </a:rPr>
              <a:t>Özgürlük için eğitim, olguları dile getirmek ve değerleri ifade etmekle başlamalı; değerleri gerçekleştirmek ve, hangi nedenle olursa olsun, olguları görmezden gelmeyi, değerleri inkar etmeyi seçenlerle savaşmak için doğru teknikleri geliştirmekle devam etmelidir. </a:t>
            </a:r>
          </a:p>
          <a:p>
            <a:r>
              <a:rPr lang="tr-TR" sz="1600" dirty="0">
                <a:latin typeface="Microsoft New Tai Lue" panose="020B0502040204020203" pitchFamily="34" charset="0"/>
                <a:cs typeface="Microsoft New Tai Lue" panose="020B0502040204020203" pitchFamily="34" charset="0"/>
              </a:rPr>
              <a:t>Büyük Hükümet ve Büyük </a:t>
            </a:r>
            <a:r>
              <a:rPr lang="tr-TR" sz="1600" dirty="0" err="1">
                <a:latin typeface="Microsoft New Tai Lue" panose="020B0502040204020203" pitchFamily="34" charset="0"/>
                <a:cs typeface="Microsoft New Tai Lue" panose="020B0502040204020203" pitchFamily="34" charset="0"/>
              </a:rPr>
              <a:t>lş</a:t>
            </a:r>
            <a:r>
              <a:rPr lang="tr-TR" sz="1600" dirty="0">
                <a:latin typeface="Microsoft New Tai Lue" panose="020B0502040204020203" pitchFamily="34" charset="0"/>
                <a:cs typeface="Microsoft New Tai Lue" panose="020B0502040204020203" pitchFamily="34" charset="0"/>
              </a:rPr>
              <a:t>; Cesur Yeni Dünya'da betimlenen tüm zihin manipülasyonu tekniklerini ve benim hayal etmekte aciz kaldığım teknikleri halihazırda elinde tutmaktadır, ya da çok yakında tutacaktır. Embriyolara genetik </a:t>
            </a:r>
            <a:r>
              <a:rPr lang="tr-TR" sz="1600" dirty="0" err="1">
                <a:latin typeface="Microsoft New Tai Lue" panose="020B0502040204020203" pitchFamily="34" charset="0"/>
                <a:cs typeface="Microsoft New Tai Lue" panose="020B0502040204020203" pitchFamily="34" charset="0"/>
              </a:rPr>
              <a:t>tektiplilik</a:t>
            </a:r>
            <a:r>
              <a:rPr lang="tr-TR" sz="1600" dirty="0">
                <a:latin typeface="Microsoft New Tai Lue" panose="020B0502040204020203" pitchFamily="34" charset="0"/>
                <a:cs typeface="Microsoft New Tai Lue" panose="020B0502040204020203" pitchFamily="34" charset="0"/>
              </a:rPr>
              <a:t> verme yeteneğinden yoksun olan yarının aşırı kalabalık ve aşırı örgütlenmiş dünyasının yöneticileri, yetişkinler ve onların çocuklarına toplumsal ve kültürel </a:t>
            </a:r>
            <a:r>
              <a:rPr lang="tr-TR" sz="1600" dirty="0" err="1">
                <a:latin typeface="Microsoft New Tai Lue" panose="020B0502040204020203" pitchFamily="34" charset="0"/>
                <a:cs typeface="Microsoft New Tai Lue" panose="020B0502040204020203" pitchFamily="34" charset="0"/>
              </a:rPr>
              <a:t>tektiplik</a:t>
            </a:r>
            <a:r>
              <a:rPr lang="tr-TR" sz="1600" dirty="0">
                <a:latin typeface="Microsoft New Tai Lue" panose="020B0502040204020203" pitchFamily="34" charset="0"/>
                <a:cs typeface="Microsoft New Tai Lue" panose="020B0502040204020203" pitchFamily="34" charset="0"/>
              </a:rPr>
              <a:t> vermeye çalışacaklardır Hedefe ulaşmak için, elleri altındaki tüm zihin manipülasyonu tekniklerini (engellenmedikleri takdirde) kullanacak ve bu usdışı ikna yöntemlerini fiziksel şiddet tehditleri ve ekonomik baskıyla pekiştirmekle tereddüt etmeyeceklerdir. Eğer bu zorbalıktan kaçınmak istiyorsak, hiç vakit kaybetmeden kendimizi ve çocuklarımızı özgürlük ve öz-yönetim için eğitmeye başlamalıyız. </a:t>
            </a:r>
          </a:p>
          <a:p>
            <a:r>
              <a:rPr lang="tr-TR" sz="1600" dirty="0">
                <a:latin typeface="Microsoft New Tai Lue" panose="020B0502040204020203" pitchFamily="34" charset="0"/>
                <a:cs typeface="Microsoft New Tai Lue" panose="020B0502040204020203" pitchFamily="34" charset="0"/>
              </a:rPr>
              <a:t>Özgürlük için (ve özgürlüğün aynı anda hem şartları hem de sonuçları olan sevgi ve zeka için) eğitim de, başka şeylerin yanı sıra, dilin doğru kullanımının eğitimi olmalıdır. Simgelerin doğru ve yanlış kullanımlarını ayırt etme sanatının bu türden eğitimi hemen başlatılabilir. Aslında geçtiğimiz otuz-kırk yıl içinde herhangi bir zamanda başlatılabilirdi. Yine de dünyanın hiçbir yerinde çocuklara sistematik bir şekilde doğru ifadeleri yanlışlarından, anlamlı ifadeleri anlamsızlarından ayırt etmek öğretilmiyor. </a:t>
            </a:r>
          </a:p>
        </p:txBody>
      </p:sp>
    </p:spTree>
    <p:extLst>
      <p:ext uri="{BB962C8B-B14F-4D97-AF65-F5344CB8AC3E}">
        <p14:creationId xmlns:p14="http://schemas.microsoft.com/office/powerpoint/2010/main" val="422347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D381DC-6481-4264-A728-E0FF8A7AE7CC}"/>
              </a:ext>
            </a:extLst>
          </p:cNvPr>
          <p:cNvSpPr>
            <a:spLocks noGrp="1"/>
          </p:cNvSpPr>
          <p:nvPr>
            <p:ph idx="1"/>
          </p:nvPr>
        </p:nvSpPr>
        <p:spPr>
          <a:xfrm>
            <a:off x="1194528" y="1352551"/>
            <a:ext cx="10178322" cy="3593591"/>
          </a:xfrm>
        </p:spPr>
        <p:txBody>
          <a:bodyPr>
            <a:normAutofit/>
          </a:bodyPr>
          <a:lstStyle/>
          <a:p>
            <a:pPr marL="0" indent="0">
              <a:buNone/>
            </a:pPr>
            <a:r>
              <a:rPr lang="tr-TR" sz="4800" dirty="0"/>
              <a:t>«Heyecan vermeyen bir hakikat, heyecanlandıran bir yalanın gölgesinde kalabilir.»</a:t>
            </a:r>
          </a:p>
          <a:p>
            <a:pPr marL="0" indent="0">
              <a:buNone/>
            </a:pPr>
            <a:r>
              <a:rPr lang="tr-TR" sz="4800" dirty="0"/>
              <a:t>-</a:t>
            </a:r>
            <a:r>
              <a:rPr lang="tr-TR" sz="4800" dirty="0" err="1"/>
              <a:t>Aldous</a:t>
            </a:r>
            <a:r>
              <a:rPr lang="tr-TR" sz="4800" dirty="0"/>
              <a:t> </a:t>
            </a:r>
            <a:r>
              <a:rPr lang="tr-TR" sz="4800" dirty="0" err="1"/>
              <a:t>Huxley</a:t>
            </a:r>
            <a:endParaRPr lang="tr-TR" sz="4800" dirty="0"/>
          </a:p>
        </p:txBody>
      </p:sp>
    </p:spTree>
    <p:extLst>
      <p:ext uri="{BB962C8B-B14F-4D97-AF65-F5344CB8AC3E}">
        <p14:creationId xmlns:p14="http://schemas.microsoft.com/office/powerpoint/2010/main" val="77509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200DFE-84C6-4854-A169-4B1C970A7403}"/>
              </a:ext>
            </a:extLst>
          </p:cNvPr>
          <p:cNvSpPr>
            <a:spLocks noGrp="1"/>
          </p:cNvSpPr>
          <p:nvPr>
            <p:ph type="title"/>
          </p:nvPr>
        </p:nvSpPr>
        <p:spPr/>
        <p:txBody>
          <a:bodyPr>
            <a:normAutofit/>
          </a:bodyPr>
          <a:lstStyle/>
          <a:p>
            <a:r>
              <a:rPr lang="tr-TR" sz="4800" dirty="0">
                <a:latin typeface="Microsoft New Tai Lue" panose="020B0502040204020203" pitchFamily="34" charset="0"/>
                <a:cs typeface="Microsoft New Tai Lue" panose="020B0502040204020203" pitchFamily="34" charset="0"/>
              </a:rPr>
              <a:t>Ne yapılabilir</a:t>
            </a:r>
          </a:p>
        </p:txBody>
      </p:sp>
      <p:sp>
        <p:nvSpPr>
          <p:cNvPr id="3" name="İçerik Yer Tutucusu 2">
            <a:extLst>
              <a:ext uri="{FF2B5EF4-FFF2-40B4-BE49-F238E27FC236}">
                <a16:creationId xmlns:a16="http://schemas.microsoft.com/office/drawing/2014/main" id="{F2268C74-1ECA-439F-8E9C-EDC8B9C0D999}"/>
              </a:ext>
            </a:extLst>
          </p:cNvPr>
          <p:cNvSpPr>
            <a:spLocks noGrp="1"/>
          </p:cNvSpPr>
          <p:nvPr>
            <p:ph idx="1"/>
          </p:nvPr>
        </p:nvSpPr>
        <p:spPr>
          <a:xfrm>
            <a:off x="1099278" y="1632204"/>
            <a:ext cx="10178322" cy="4616196"/>
          </a:xfrm>
        </p:spPr>
        <p:txBody>
          <a:bodyPr>
            <a:noAutofit/>
          </a:bodyPr>
          <a:lstStyle/>
          <a:p>
            <a:r>
              <a:rPr lang="tr-TR" sz="1800" dirty="0">
                <a:latin typeface="Microsoft New Tai Lue" panose="020B0502040204020203" pitchFamily="34" charset="0"/>
                <a:cs typeface="Microsoft New Tai Lue" panose="020B0502040204020203" pitchFamily="34" charset="0"/>
              </a:rPr>
              <a:t>Özgürlük tehdit altındadır ve özgürlük için eğitime acilen ihtiyaç vardır. Ama bu tür pek çok başka şey bulunuyor -örneğin, özgürlük için toplumsal örgütlenme, özgürlük için doğum kontrolü, özgürlük için yasama. </a:t>
            </a:r>
          </a:p>
          <a:p>
            <a:r>
              <a:rPr lang="tr-TR" sz="1800" dirty="0">
                <a:latin typeface="Microsoft New Tai Lue" panose="020B0502040204020203" pitchFamily="34" charset="0"/>
                <a:cs typeface="Microsoft New Tai Lue" panose="020B0502040204020203" pitchFamily="34" charset="0"/>
              </a:rPr>
              <a:t>Psikolojik baskının doğası öyledir ki, sınırlamalar dahilinde hareket edenler, kendi inisiyatifleriyle hareket ediyorlarmış izlenimini korurlar. Zihin manipülasyonunun kurbanı, kurban olduğunu bilmez. </a:t>
            </a:r>
            <a:r>
              <a:rPr lang="tr-TR" sz="1800" dirty="0" err="1">
                <a:latin typeface="Microsoft New Tai Lue" panose="020B0502040204020203" pitchFamily="34" charset="0"/>
                <a:cs typeface="Microsoft New Tai Lue" panose="020B0502040204020203" pitchFamily="34" charset="0"/>
              </a:rPr>
              <a:t>Hapisanesinin</a:t>
            </a:r>
            <a:r>
              <a:rPr lang="tr-TR" sz="1800" dirty="0">
                <a:latin typeface="Microsoft New Tai Lue" panose="020B0502040204020203" pitchFamily="34" charset="0"/>
                <a:cs typeface="Microsoft New Tai Lue" panose="020B0502040204020203" pitchFamily="34" charset="0"/>
              </a:rPr>
              <a:t> duvarları ona görünmez. Özgür olmadığının ancak diğer insanlar farkındadır. Köleliği bütünüyle nesneldir.</a:t>
            </a:r>
          </a:p>
          <a:p>
            <a:r>
              <a:rPr lang="tr-TR" sz="1800" dirty="0">
                <a:latin typeface="Microsoft New Tai Lue" panose="020B0502040204020203" pitchFamily="34" charset="0"/>
                <a:cs typeface="Microsoft New Tai Lue" panose="020B0502040204020203" pitchFamily="34" charset="0"/>
              </a:rPr>
              <a:t>«Benim Cesur Yeni Dünya masalımda diktatörler listeye bilimi de ekledi ve böylece embriyoların bedenlerini, çocukların reflekslerini ve çocuklarla yetişkinlerin zihinlerini manipüle ederek otoritelerini güçlendirebildiler. Mucizeler hakkında sadece konuşmak ve gizemlere simgesel olarak değinmek yerine, uyuşturucular sayesinde uyruklarına gizemlerle </a:t>
            </a:r>
            <a:r>
              <a:rPr lang="tr-TR" sz="1800" dirty="0" err="1">
                <a:latin typeface="Microsoft New Tai Lue" panose="020B0502040204020203" pitchFamily="34" charset="0"/>
                <a:cs typeface="Microsoft New Tai Lue" panose="020B0502040204020203" pitchFamily="34" charset="0"/>
              </a:rPr>
              <a:t>mucizeleıin</a:t>
            </a:r>
            <a:r>
              <a:rPr lang="tr-TR" sz="1800" dirty="0">
                <a:latin typeface="Microsoft New Tai Lue" panose="020B0502040204020203" pitchFamily="34" charset="0"/>
                <a:cs typeface="Microsoft New Tai Lue" panose="020B0502040204020203" pitchFamily="34" charset="0"/>
              </a:rPr>
              <a:t> doğrudan deneyimini yaşatabiliyorlardı -salt inancı </a:t>
            </a:r>
            <a:r>
              <a:rPr lang="tr-TR" sz="1800" dirty="0" err="1">
                <a:latin typeface="Microsoft New Tai Lue" panose="020B0502040204020203" pitchFamily="34" charset="0"/>
                <a:cs typeface="Microsoft New Tai Lue" panose="020B0502040204020203" pitchFamily="34" charset="0"/>
              </a:rPr>
              <a:t>esirik</a:t>
            </a:r>
            <a:r>
              <a:rPr lang="tr-TR" sz="1800" dirty="0">
                <a:latin typeface="Microsoft New Tai Lue" panose="020B0502040204020203" pitchFamily="34" charset="0"/>
                <a:cs typeface="Microsoft New Tai Lue" panose="020B0502040204020203" pitchFamily="34" charset="0"/>
              </a:rPr>
              <a:t> bilgiye dönüştürebiliyorlardı. Eski diktatörler yıkıldılar, çünkü uyruklarına hiçbir zaman yeterince ekmek, yeterince sirk, yeterince mucize ve gizem veremediler Gerçekten etkili bir zihin manipülasyonu sistemi yoktu ellerinde.»</a:t>
            </a:r>
          </a:p>
        </p:txBody>
      </p:sp>
    </p:spTree>
    <p:extLst>
      <p:ext uri="{BB962C8B-B14F-4D97-AF65-F5344CB8AC3E}">
        <p14:creationId xmlns:p14="http://schemas.microsoft.com/office/powerpoint/2010/main" val="183753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Başlık 1">
            <a:extLst>
              <a:ext uri="{FF2B5EF4-FFF2-40B4-BE49-F238E27FC236}">
                <a16:creationId xmlns:a16="http://schemas.microsoft.com/office/drawing/2014/main" id="{AF2ABDED-012A-4F70-A849-C062F0C3D83F}"/>
              </a:ext>
            </a:extLst>
          </p:cNvPr>
          <p:cNvSpPr>
            <a:spLocks noGrp="1"/>
          </p:cNvSpPr>
          <p:nvPr>
            <p:ph type="title"/>
          </p:nvPr>
        </p:nvSpPr>
        <p:spPr>
          <a:xfrm>
            <a:off x="612989" y="776175"/>
            <a:ext cx="3990455" cy="3125265"/>
          </a:xfrm>
        </p:spPr>
        <p:txBody>
          <a:bodyPr anchor="b">
            <a:normAutofit/>
          </a:bodyPr>
          <a:lstStyle/>
          <a:p>
            <a:r>
              <a:rPr lang="tr-TR" dirty="0">
                <a:latin typeface="Microsoft New Tai Lue" panose="020B0502040204020203" pitchFamily="34" charset="0"/>
                <a:cs typeface="Microsoft New Tai Lue" panose="020B0502040204020203" pitchFamily="34" charset="0"/>
              </a:rPr>
              <a:t>kaynakça</a:t>
            </a:r>
          </a:p>
        </p:txBody>
      </p:sp>
      <p:sp>
        <p:nvSpPr>
          <p:cNvPr id="3" name="İçerik Yer Tutucusu 2">
            <a:extLst>
              <a:ext uri="{FF2B5EF4-FFF2-40B4-BE49-F238E27FC236}">
                <a16:creationId xmlns:a16="http://schemas.microsoft.com/office/drawing/2014/main" id="{A6EB67CC-8266-42C2-A617-F91CC72074D2}"/>
              </a:ext>
            </a:extLst>
          </p:cNvPr>
          <p:cNvSpPr>
            <a:spLocks noGrp="1"/>
          </p:cNvSpPr>
          <p:nvPr>
            <p:ph idx="1"/>
          </p:nvPr>
        </p:nvSpPr>
        <p:spPr>
          <a:xfrm>
            <a:off x="5246914" y="870113"/>
            <a:ext cx="6183086" cy="5117775"/>
          </a:xfrm>
        </p:spPr>
        <p:txBody>
          <a:bodyPr anchor="ctr">
            <a:normAutofit/>
          </a:bodyPr>
          <a:lstStyle/>
          <a:p>
            <a:pPr>
              <a:buFont typeface="Wingdings" panose="05000000000000000000" pitchFamily="2" charset="2"/>
              <a:buChar char="Ø"/>
            </a:pPr>
            <a:r>
              <a:rPr lang="tr-TR" dirty="0">
                <a:latin typeface="Microsoft New Tai Lue" panose="020B0502040204020203" pitchFamily="34" charset="0"/>
                <a:cs typeface="Microsoft New Tai Lue" panose="020B0502040204020203" pitchFamily="34" charset="0"/>
                <a:hlinkClick r:id="rId2"/>
              </a:rPr>
              <a:t>http://www.ithaki.com.tr/urun/cesur-yeni-dunyayi-ziyaret/</a:t>
            </a:r>
            <a:endParaRPr lang="tr-TR" dirty="0">
              <a:latin typeface="Microsoft New Tai Lue" panose="020B0502040204020203" pitchFamily="34" charset="0"/>
              <a:cs typeface="Microsoft New Tai Lue" panose="020B0502040204020203" pitchFamily="34" charset="0"/>
            </a:endParaRPr>
          </a:p>
          <a:p>
            <a:pPr>
              <a:buFont typeface="Wingdings" panose="05000000000000000000" pitchFamily="2" charset="2"/>
              <a:buChar char="Ø"/>
            </a:pPr>
            <a:r>
              <a:rPr lang="tr-TR" dirty="0">
                <a:latin typeface="Microsoft New Tai Lue" panose="020B0502040204020203" pitchFamily="34" charset="0"/>
                <a:cs typeface="Microsoft New Tai Lue" panose="020B0502040204020203" pitchFamily="34" charset="0"/>
                <a:hlinkClick r:id="rId3"/>
              </a:rPr>
              <a:t>https://onedio.com/haber/ojenik-bilim-tarihinin-en-vahsi-ve-karanlik-sayfasi-597401</a:t>
            </a:r>
            <a:endParaRPr lang="tr-TR" dirty="0">
              <a:latin typeface="Microsoft New Tai Lue" panose="020B0502040204020203" pitchFamily="34" charset="0"/>
              <a:cs typeface="Microsoft New Tai Lue" panose="020B0502040204020203" pitchFamily="34" charset="0"/>
            </a:endParaRPr>
          </a:p>
          <a:p>
            <a:pPr>
              <a:buFont typeface="Wingdings" panose="05000000000000000000" pitchFamily="2" charset="2"/>
              <a:buChar char="Ø"/>
            </a:pPr>
            <a:r>
              <a:rPr lang="tr-TR" dirty="0">
                <a:latin typeface="Microsoft New Tai Lue" panose="020B0502040204020203" pitchFamily="34" charset="0"/>
                <a:cs typeface="Microsoft New Tai Lue" panose="020B0502040204020203" pitchFamily="34" charset="0"/>
              </a:rPr>
              <a:t>https://stringfixer.com/tr/Dysgenic</a:t>
            </a:r>
          </a:p>
        </p:txBody>
      </p:sp>
    </p:spTree>
    <p:extLst>
      <p:ext uri="{BB962C8B-B14F-4D97-AF65-F5344CB8AC3E}">
        <p14:creationId xmlns:p14="http://schemas.microsoft.com/office/powerpoint/2010/main" val="32599283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0"/>
          </a:stretch>
        </a:blipFill>
        <a:effectLst/>
      </p:bgPr>
    </p:bg>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57C5FF09-0014-401A-8C39-1C035256B332}"/>
              </a:ext>
            </a:extLst>
          </p:cNvPr>
          <p:cNvGraphicFramePr>
            <a:graphicFrameLocks noGrp="1"/>
          </p:cNvGraphicFramePr>
          <p:nvPr>
            <p:ph idx="1"/>
            <p:extLst>
              <p:ext uri="{D42A27DB-BD31-4B8C-83A1-F6EECF244321}">
                <p14:modId xmlns:p14="http://schemas.microsoft.com/office/powerpoint/2010/main" val="516745234"/>
              </p:ext>
            </p:extLst>
          </p:nvPr>
        </p:nvGraphicFramePr>
        <p:xfrm>
          <a:off x="511629" y="76200"/>
          <a:ext cx="10961913"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81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69FA50-C4B1-074B-9E81-CABAD31EDCEA}"/>
              </a:ext>
            </a:extLst>
          </p:cNvPr>
          <p:cNvSpPr>
            <a:spLocks noGrp="1"/>
          </p:cNvSpPr>
          <p:nvPr>
            <p:ph type="title"/>
          </p:nvPr>
        </p:nvSpPr>
        <p:spPr>
          <a:xfrm>
            <a:off x="1754214" y="444239"/>
            <a:ext cx="9601200" cy="1079451"/>
          </a:xfrm>
        </p:spPr>
        <p:txBody>
          <a:bodyPr>
            <a:normAutofit/>
          </a:bodyPr>
          <a:lstStyle/>
          <a:p>
            <a:r>
              <a:rPr lang="tr-TR" sz="4800" dirty="0">
                <a:latin typeface="Microsoft New Tai Lue" panose="020B0502040204020203" pitchFamily="34" charset="0"/>
                <a:cs typeface="Microsoft New Tai Lue" panose="020B0502040204020203" pitchFamily="34" charset="0"/>
              </a:rPr>
              <a:t>İçindekiler</a:t>
            </a:r>
          </a:p>
        </p:txBody>
      </p:sp>
      <p:graphicFrame>
        <p:nvGraphicFramePr>
          <p:cNvPr id="4" name="İçerik Yer Tutucusu 3">
            <a:extLst>
              <a:ext uri="{FF2B5EF4-FFF2-40B4-BE49-F238E27FC236}">
                <a16:creationId xmlns:a16="http://schemas.microsoft.com/office/drawing/2014/main" id="{D7AA2A27-F210-4AF4-BEB7-2DBE796F3393}"/>
              </a:ext>
            </a:extLst>
          </p:cNvPr>
          <p:cNvGraphicFramePr>
            <a:graphicFrameLocks noGrp="1"/>
          </p:cNvGraphicFramePr>
          <p:nvPr>
            <p:ph idx="1"/>
            <p:extLst>
              <p:ext uri="{D42A27DB-BD31-4B8C-83A1-F6EECF244321}">
                <p14:modId xmlns:p14="http://schemas.microsoft.com/office/powerpoint/2010/main" val="3718175254"/>
              </p:ext>
            </p:extLst>
          </p:nvPr>
        </p:nvGraphicFramePr>
        <p:xfrm>
          <a:off x="1227111" y="914090"/>
          <a:ext cx="10293786" cy="5816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84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BE69A5-6C62-1247-9A48-E41C69F6E63A}"/>
              </a:ext>
            </a:extLst>
          </p:cNvPr>
          <p:cNvSpPr>
            <a:spLocks noGrp="1"/>
          </p:cNvSpPr>
          <p:nvPr>
            <p:ph type="title"/>
          </p:nvPr>
        </p:nvSpPr>
        <p:spPr/>
        <p:txBody>
          <a:bodyPr>
            <a:normAutofit/>
          </a:bodyPr>
          <a:lstStyle/>
          <a:p>
            <a:r>
              <a:rPr lang="tr-TR" sz="4800" dirty="0">
                <a:solidFill>
                  <a:schemeClr val="tx1"/>
                </a:solidFill>
                <a:latin typeface="Microsoft New Tai Lue" panose="020B0502040204020203" pitchFamily="34" charset="0"/>
                <a:cs typeface="Microsoft New Tai Lue" panose="020B0502040204020203" pitchFamily="34" charset="0"/>
              </a:rPr>
              <a:t>Aşırı Nüfus</a:t>
            </a:r>
          </a:p>
        </p:txBody>
      </p:sp>
      <p:sp>
        <p:nvSpPr>
          <p:cNvPr id="3" name="İçerik Yer Tutucusu 2">
            <a:extLst>
              <a:ext uri="{FF2B5EF4-FFF2-40B4-BE49-F238E27FC236}">
                <a16:creationId xmlns:a16="http://schemas.microsoft.com/office/drawing/2014/main" id="{C58BDF4D-E5DA-D849-9991-0D2A65DBAB2A}"/>
              </a:ext>
            </a:extLst>
          </p:cNvPr>
          <p:cNvSpPr>
            <a:spLocks noGrp="1"/>
          </p:cNvSpPr>
          <p:nvPr>
            <p:ph idx="1"/>
          </p:nvPr>
        </p:nvSpPr>
        <p:spPr>
          <a:xfrm>
            <a:off x="1251678" y="1276350"/>
            <a:ext cx="10178322" cy="5086349"/>
          </a:xfrm>
        </p:spPr>
        <p:txBody>
          <a:bodyPr>
            <a:normAutofit fontScale="92500" lnSpcReduction="20000"/>
          </a:bodyPr>
          <a:lstStyle/>
          <a:p>
            <a:pPr>
              <a:buFont typeface="Wingdings" panose="05000000000000000000" pitchFamily="2" charset="2"/>
              <a:buChar char="§"/>
            </a:pPr>
            <a:r>
              <a:rPr lang="tr-TR" dirty="0" err="1">
                <a:latin typeface="Microsoft New Tai Lue" panose="020B0502040204020203" pitchFamily="34" charset="0"/>
                <a:cs typeface="Microsoft New Tai Lue" panose="020B0502040204020203" pitchFamily="34" charset="0"/>
              </a:rPr>
              <a:t>Huxley</a:t>
            </a:r>
            <a:r>
              <a:rPr lang="tr-TR" dirty="0">
                <a:latin typeface="Microsoft New Tai Lue" panose="020B0502040204020203" pitchFamily="34" charset="0"/>
                <a:cs typeface="Microsoft New Tai Lue" panose="020B0502040204020203" pitchFamily="34" charset="0"/>
              </a:rPr>
              <a:t>, Cesur Yeni Dünya da kaydedilen olayların çok daha erken geldiğini, yetersiz düzen ile aşırı düzen arası mutlu aranın henüz başlamadığını hatta başlama belirtisi dahi göstermediğini dile getiriyor.  </a:t>
            </a:r>
          </a:p>
          <a:p>
            <a:pPr>
              <a:buFont typeface="Wingdings" panose="05000000000000000000" pitchFamily="2" charset="2"/>
              <a:buChar char="§"/>
            </a:pPr>
            <a:r>
              <a:rPr lang="tr-TR" dirty="0">
                <a:latin typeface="Microsoft New Tai Lue" panose="020B0502040204020203" pitchFamily="34" charset="0"/>
                <a:cs typeface="Microsoft New Tai Lue" panose="020B0502040204020203" pitchFamily="34" charset="0"/>
              </a:rPr>
              <a:t>Özgürlük isteğinin gitgide azaldığını gözlemlemiş ve özellikle yer vermiş.</a:t>
            </a:r>
          </a:p>
          <a:p>
            <a:pPr>
              <a:buFont typeface="Wingdings" panose="05000000000000000000" pitchFamily="2" charset="2"/>
              <a:buChar char="§"/>
            </a:pPr>
            <a:r>
              <a:rPr lang="tr-TR" dirty="0">
                <a:latin typeface="Microsoft New Tai Lue" panose="020B0502040204020203" pitchFamily="34" charset="0"/>
                <a:cs typeface="Microsoft New Tai Lue" panose="020B0502040204020203" pitchFamily="34" charset="0"/>
              </a:rPr>
              <a:t>1984 ile Cesur Yeni Dünya arasında karşılaştırma: Cesur Yeni Dünya değişen koşullarla günümüz dünyasına daha yakın olduğu kanısına varmış (ceza-ödül). Rusya’daki Stalin diktatörlüğü ele alıp bu Sovyet sistemini 1984 öğeleri ile Cesur Yeni Dünya’daki üst kaslar arasında süregidenin kehaneti olan öğeleri birleştirir şeklinde tanımlamıştır.</a:t>
            </a:r>
          </a:p>
          <a:p>
            <a:pPr>
              <a:buFont typeface="Wingdings" panose="05000000000000000000" pitchFamily="2" charset="2"/>
              <a:buChar char="§"/>
            </a:pPr>
            <a:r>
              <a:rPr lang="tr-TR" dirty="0">
                <a:latin typeface="Microsoft New Tai Lue" panose="020B0502040204020203" pitchFamily="34" charset="0"/>
                <a:cs typeface="Microsoft New Tai Lue" panose="020B0502040204020203" pitchFamily="34" charset="0"/>
              </a:rPr>
              <a:t>Çok hızlı nüfus artışının sebepleri: Çok iyi başarılan ölüm kontrolü ve </a:t>
            </a:r>
            <a:r>
              <a:rPr lang="tr-TR" dirty="0" err="1">
                <a:latin typeface="Microsoft New Tai Lue" panose="020B0502040204020203" pitchFamily="34" charset="0"/>
                <a:cs typeface="Microsoft New Tai Lue" panose="020B0502040204020203" pitchFamily="34" charset="0"/>
              </a:rPr>
              <a:t>başarılamamamış</a:t>
            </a:r>
            <a:r>
              <a:rPr lang="tr-TR" dirty="0">
                <a:latin typeface="Microsoft New Tai Lue" panose="020B0502040204020203" pitchFamily="34" charset="0"/>
                <a:cs typeface="Microsoft New Tai Lue" panose="020B0502040204020203" pitchFamily="34" charset="0"/>
              </a:rPr>
              <a:t> sayılan doğum kontrolü-Cesur Yeni Dünya da belli sayıda tutulan nüfus.</a:t>
            </a:r>
          </a:p>
          <a:p>
            <a:pPr>
              <a:buFont typeface="Wingdings" panose="05000000000000000000" pitchFamily="2" charset="2"/>
              <a:buChar char="§"/>
            </a:pPr>
            <a:r>
              <a:rPr lang="tr-TR" dirty="0">
                <a:latin typeface="Microsoft New Tai Lue" panose="020B0502040204020203" pitchFamily="34" charset="0"/>
                <a:cs typeface="Microsoft New Tai Lue" panose="020B0502040204020203" pitchFamily="34" charset="0"/>
              </a:rPr>
              <a:t>Az gelişmiş ülkelerde daha fazla olumsuz etkisi olduğu ancak ileri düzeyli ülkelerde de etkisinin önemli olduğu: Ekonomi, eğitim</a:t>
            </a:r>
          </a:p>
          <a:p>
            <a:pPr>
              <a:buFont typeface="Wingdings" panose="05000000000000000000" pitchFamily="2" charset="2"/>
              <a:buChar char="§"/>
            </a:pPr>
            <a:r>
              <a:rPr lang="tr-TR" dirty="0">
                <a:latin typeface="Microsoft New Tai Lue" panose="020B0502040204020203" pitchFamily="34" charset="0"/>
                <a:cs typeface="Microsoft New Tai Lue" panose="020B0502040204020203" pitchFamily="34" charset="0"/>
              </a:rPr>
              <a:t>Nüfus </a:t>
            </a:r>
            <a:r>
              <a:rPr lang="tr-TR" dirty="0" err="1">
                <a:latin typeface="Microsoft New Tai Lue" panose="020B0502040204020203" pitchFamily="34" charset="0"/>
                <a:cs typeface="Microsoft New Tai Lue" panose="020B0502040204020203" pitchFamily="34" charset="0"/>
              </a:rPr>
              <a:t>aşınlığı</a:t>
            </a:r>
            <a:r>
              <a:rPr lang="tr-TR" dirty="0">
                <a:latin typeface="Microsoft New Tai Lue" panose="020B0502040204020203" pitchFamily="34" charset="0"/>
                <a:cs typeface="Microsoft New Tai Lue" panose="020B0502040204020203" pitchFamily="34" charset="0"/>
              </a:rPr>
              <a:t>, ekonomik güvensizliğe ve toplumsal huzursuzluğa götürür. Huzursuzluk ve güvensizlik, merkezi yönetimlerin daha çok denetimine ve güçlerinin artışına götürür. Anayasal geleneğin yokluğunda, bu artan güç muhtemelen diktatörce kullanılacaktır. Nüfus </a:t>
            </a:r>
            <a:r>
              <a:rPr lang="tr-TR" dirty="0" err="1">
                <a:latin typeface="Microsoft New Tai Lue" panose="020B0502040204020203" pitchFamily="34" charset="0"/>
                <a:cs typeface="Microsoft New Tai Lue" panose="020B0502040204020203" pitchFamily="34" charset="0"/>
              </a:rPr>
              <a:t>aşınlığının</a:t>
            </a:r>
            <a:r>
              <a:rPr lang="tr-TR" dirty="0">
                <a:latin typeface="Microsoft New Tai Lue" panose="020B0502040204020203" pitchFamily="34" charset="0"/>
                <a:cs typeface="Microsoft New Tai Lue" panose="020B0502040204020203" pitchFamily="34" charset="0"/>
              </a:rPr>
              <a:t>, Komünist himayede </a:t>
            </a:r>
            <a:r>
              <a:rPr lang="tr-TR" dirty="0" err="1">
                <a:latin typeface="Microsoft New Tai Lue" panose="020B0502040204020203" pitchFamily="34" charset="0"/>
                <a:cs typeface="Microsoft New Tai Lue" panose="020B0502040204020203" pitchFamily="34" charset="0"/>
              </a:rPr>
              <a:t>diktatörlügün</a:t>
            </a:r>
            <a:r>
              <a:rPr lang="tr-TR" dirty="0">
                <a:latin typeface="Microsoft New Tai Lue" panose="020B0502040204020203" pitchFamily="34" charset="0"/>
                <a:cs typeface="Microsoft New Tai Lue" panose="020B0502040204020203" pitchFamily="34" charset="0"/>
              </a:rPr>
              <a:t> neredeyse kaçınılmaz hale </a:t>
            </a:r>
            <a:r>
              <a:rPr lang="tr-TR" dirty="0" err="1">
                <a:latin typeface="Microsoft New Tai Lue" panose="020B0502040204020203" pitchFamily="34" charset="0"/>
                <a:cs typeface="Microsoft New Tai Lue" panose="020B0502040204020203" pitchFamily="34" charset="0"/>
              </a:rPr>
              <a:t>geldigi</a:t>
            </a:r>
            <a:r>
              <a:rPr lang="tr-TR" dirty="0">
                <a:latin typeface="Microsoft New Tai Lue" panose="020B0502040204020203" pitchFamily="34" charset="0"/>
                <a:cs typeface="Microsoft New Tai Lue" panose="020B0502040204020203" pitchFamily="34" charset="0"/>
              </a:rPr>
              <a:t> bir genel durum </a:t>
            </a:r>
            <a:r>
              <a:rPr lang="tr-TR" dirty="0" err="1">
                <a:latin typeface="Microsoft New Tai Lue" panose="020B0502040204020203" pitchFamily="34" charset="0"/>
                <a:cs typeface="Microsoft New Tai Lue" panose="020B0502040204020203" pitchFamily="34" charset="0"/>
              </a:rPr>
              <a:t>ürettigi</a:t>
            </a:r>
            <a:r>
              <a:rPr lang="tr-TR" dirty="0">
                <a:latin typeface="Microsoft New Tai Lue" panose="020B0502040204020203" pitchFamily="34" charset="0"/>
                <a:cs typeface="Microsoft New Tai Lue" panose="020B0502040204020203" pitchFamily="34" charset="0"/>
              </a:rPr>
              <a:t> bir dünyada da tek </a:t>
            </a:r>
            <a:r>
              <a:rPr lang="tr-TR" dirty="0" err="1">
                <a:latin typeface="Microsoft New Tai Lue" panose="020B0502040204020203" pitchFamily="34" charset="0"/>
                <a:cs typeface="Microsoft New Tai Lue" panose="020B0502040204020203" pitchFamily="34" charset="0"/>
              </a:rPr>
              <a:t>bekleyebilecegimiz</a:t>
            </a:r>
            <a:r>
              <a:rPr lang="tr-TR" dirty="0">
                <a:latin typeface="Microsoft New Tai Lue" panose="020B0502040204020203" pitchFamily="34" charset="0"/>
                <a:cs typeface="Microsoft New Tai Lue" panose="020B0502040204020203" pitchFamily="34" charset="0"/>
              </a:rPr>
              <a:t> şey sürekli krizdir.</a:t>
            </a:r>
          </a:p>
        </p:txBody>
      </p:sp>
    </p:spTree>
    <p:extLst>
      <p:ext uri="{BB962C8B-B14F-4D97-AF65-F5344CB8AC3E}">
        <p14:creationId xmlns:p14="http://schemas.microsoft.com/office/powerpoint/2010/main" val="20997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6557176-0A2C-49DC-8CB1-55A3103EED2F}"/>
              </a:ext>
            </a:extLst>
          </p:cNvPr>
          <p:cNvSpPr>
            <a:spLocks noGrp="1"/>
          </p:cNvSpPr>
          <p:nvPr>
            <p:ph type="title"/>
          </p:nvPr>
        </p:nvSpPr>
        <p:spPr>
          <a:xfrm>
            <a:off x="761996" y="1153287"/>
            <a:ext cx="3570566" cy="4551426"/>
          </a:xfrm>
        </p:spPr>
        <p:txBody>
          <a:bodyPr anchor="ctr">
            <a:normAutofit/>
          </a:bodyPr>
          <a:lstStyle/>
          <a:p>
            <a:pPr algn="r"/>
            <a:r>
              <a:rPr lang="tr-TR" sz="3200">
                <a:latin typeface="Microsoft New Tai Lue" panose="020B0502040204020203" pitchFamily="34" charset="0"/>
                <a:cs typeface="Microsoft New Tai Lue" panose="020B0502040204020203" pitchFamily="34" charset="0"/>
              </a:rPr>
              <a:t>Nicelik, nitelik, ahlaklılık</a:t>
            </a:r>
          </a:p>
        </p:txBody>
      </p:sp>
      <p:cxnSp>
        <p:nvCxnSpPr>
          <p:cNvPr id="10"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CB7DB24C-E22B-4F84-AE08-E32015C25663}"/>
              </a:ext>
            </a:extLst>
          </p:cNvPr>
          <p:cNvSpPr>
            <a:spLocks noGrp="1"/>
          </p:cNvSpPr>
          <p:nvPr>
            <p:ph idx="1"/>
          </p:nvPr>
        </p:nvSpPr>
        <p:spPr>
          <a:xfrm>
            <a:off x="4976031" y="1153287"/>
            <a:ext cx="6453969" cy="4551426"/>
          </a:xfrm>
        </p:spPr>
        <p:txBody>
          <a:bodyPr anchor="ctr">
            <a:normAutofit/>
          </a:bodyPr>
          <a:lstStyle/>
          <a:p>
            <a:r>
              <a:rPr lang="tr-TR" sz="1600">
                <a:latin typeface="Microsoft New Tai Lue" panose="020B0502040204020203" pitchFamily="34" charset="0"/>
                <a:cs typeface="Microsoft New Tai Lue" panose="020B0502040204020203" pitchFamily="34" charset="0"/>
              </a:rPr>
              <a:t>Cesur Yeni Dünya da Öjenik (</a:t>
            </a:r>
            <a:r>
              <a:rPr lang="tr-TR" sz="1600" b="0" i="0">
                <a:effectLst/>
                <a:latin typeface="Microsoft New Tai Lue" panose="020B0502040204020203" pitchFamily="34" charset="0"/>
                <a:cs typeface="Microsoft New Tai Lue" panose="020B0502040204020203" pitchFamily="34" charset="0"/>
              </a:rPr>
              <a:t>insan ırkının 'sağlıksız' ve 'kötü' bireylerinin ayıklanması ve 'çiftleşmenin' düzenlenmesi yoluyla ıslahı) ve disjenik (belirli bir popülasyon veya türün yavrularında kusurlu veya dezavantajlı </a:t>
            </a:r>
            <a:r>
              <a:rPr lang="tr-TR" sz="1600" b="0" i="0" strike="noStrike">
                <a:effectLst/>
                <a:latin typeface="Microsoft New Tai Lue" panose="020B0502040204020203" pitchFamily="34" charset="0"/>
                <a:cs typeface="Microsoft New Tai Lue" panose="020B0502040204020203" pitchFamily="34" charset="0"/>
                <a:hlinkClick r:id="rId2" tooltip="Gen">
                  <a:extLst>
                    <a:ext uri="{A12FA001-AC4F-418D-AE19-62706E023703}">
                      <ahyp:hlinkClr xmlns:ahyp="http://schemas.microsoft.com/office/drawing/2018/hyperlinkcolor" xmlns="" val="tx"/>
                    </a:ext>
                  </a:extLst>
                </a:hlinkClick>
              </a:rPr>
              <a:t>genlerin</a:t>
            </a:r>
            <a:r>
              <a:rPr lang="tr-TR" sz="1600" b="0" i="0">
                <a:effectLst/>
                <a:latin typeface="Microsoft New Tai Lue" panose="020B0502040204020203" pitchFamily="34" charset="0"/>
                <a:cs typeface="Microsoft New Tai Lue" panose="020B0502040204020203" pitchFamily="34" charset="0"/>
              </a:rPr>
              <a:t> ve </a:t>
            </a:r>
            <a:r>
              <a:rPr lang="tr-TR" sz="1600" b="0" i="0" strike="noStrike">
                <a:effectLst/>
                <a:latin typeface="Microsoft New Tai Lue" panose="020B0502040204020203" pitchFamily="34" charset="0"/>
                <a:cs typeface="Microsoft New Tai Lue" panose="020B0502040204020203" pitchFamily="34" charset="0"/>
                <a:hlinkClick r:id="rId3" tooltip="fenotipik özellik">
                  <a:extLst>
                    <a:ext uri="{A12FA001-AC4F-418D-AE19-62706E023703}">
                      <ahyp:hlinkClr xmlns:ahyp="http://schemas.microsoft.com/office/drawing/2018/hyperlinkcolor" xmlns="" val="tx"/>
                    </a:ext>
                  </a:extLst>
                </a:hlinkClick>
              </a:rPr>
              <a:t>özelliklerin</a:t>
            </a:r>
            <a:r>
              <a:rPr lang="tr-TR" sz="1600" b="0" i="0">
                <a:effectLst/>
                <a:latin typeface="Microsoft New Tai Lue" panose="020B0502040204020203" pitchFamily="34" charset="0"/>
                <a:cs typeface="Microsoft New Tai Lue" panose="020B0502040204020203" pitchFamily="34" charset="0"/>
              </a:rPr>
              <a:t> birikmesini ve devam etmesini sağlayan faktörlerin incelenmesidir) sistemli uygulanması</a:t>
            </a:r>
          </a:p>
          <a:p>
            <a:r>
              <a:rPr lang="tr-TR" sz="1600">
                <a:latin typeface="Microsoft New Tai Lue" panose="020B0502040204020203" pitchFamily="34" charset="0"/>
                <a:cs typeface="Microsoft New Tai Lue" panose="020B0502040204020203" pitchFamily="34" charset="0"/>
              </a:rPr>
              <a:t>Düzensiz üremenin giderek insan kalitesini düşürdüğünü, sağlık ve zeka düşüşü görüleceğini anlatıyor.</a:t>
            </a:r>
          </a:p>
          <a:p>
            <a:r>
              <a:rPr lang="tr-TR" sz="1600">
                <a:latin typeface="Microsoft New Tai Lue" panose="020B0502040204020203" pitchFamily="34" charset="0"/>
                <a:cs typeface="Microsoft New Tai Lue" panose="020B0502040204020203" pitchFamily="34" charset="0"/>
              </a:rPr>
              <a:t>«İyi amaçların peşinde olmak, kötü araçların kullanımını haklı kılmaz» Aldous Huxley</a:t>
            </a:r>
          </a:p>
          <a:p>
            <a:r>
              <a:rPr lang="tr-TR" sz="1600">
                <a:latin typeface="Microsoft New Tai Lue" panose="020B0502040204020203" pitchFamily="34" charset="0"/>
                <a:cs typeface="Microsoft New Tai Lue" panose="020B0502040204020203" pitchFamily="34" charset="0"/>
              </a:rPr>
              <a:t>Ahlaksal bir ikilemin iki ucunda olduğumuz ve orta yolu bulmak bizim tüm zekamızla tüm iyi niyetimizi gerektirecektirdir.</a:t>
            </a:r>
          </a:p>
        </p:txBody>
      </p:sp>
      <p:sp>
        <p:nvSpPr>
          <p:cNvPr id="12"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205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F31C52B-DEF9-4845-9A79-72C9330F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Başlık 1">
            <a:extLst>
              <a:ext uri="{FF2B5EF4-FFF2-40B4-BE49-F238E27FC236}">
                <a16:creationId xmlns:a16="http://schemas.microsoft.com/office/drawing/2014/main" id="{3C6DC963-501F-4E61-85EF-80F71057C222}"/>
              </a:ext>
            </a:extLst>
          </p:cNvPr>
          <p:cNvSpPr>
            <a:spLocks noGrp="1"/>
          </p:cNvSpPr>
          <p:nvPr>
            <p:ph type="title"/>
          </p:nvPr>
        </p:nvSpPr>
        <p:spPr>
          <a:xfrm>
            <a:off x="756072" y="312251"/>
            <a:ext cx="6340519" cy="1638469"/>
          </a:xfrm>
        </p:spPr>
        <p:txBody>
          <a:bodyPr>
            <a:normAutofit/>
          </a:bodyPr>
          <a:lstStyle/>
          <a:p>
            <a:r>
              <a:rPr lang="tr-TR" sz="4800" dirty="0">
                <a:latin typeface="Microsoft New Tai Lue" panose="020B0502040204020203" pitchFamily="34" charset="0"/>
                <a:cs typeface="Microsoft New Tai Lue" panose="020B0502040204020203" pitchFamily="34" charset="0"/>
              </a:rPr>
              <a:t>Aşırı örgütlenme</a:t>
            </a:r>
          </a:p>
        </p:txBody>
      </p:sp>
      <p:sp>
        <p:nvSpPr>
          <p:cNvPr id="77" name="Rectangle 76">
            <a:extLst>
              <a:ext uri="{FF2B5EF4-FFF2-40B4-BE49-F238E27FC236}">
                <a16:creationId xmlns:a16="http://schemas.microsoft.com/office/drawing/2014/main" id="{F2F5074D-2B0A-40BB-B69E-C08F65EC3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5C167A9C-51A8-4CD5-B5EE-F554DB553C13}"/>
              </a:ext>
            </a:extLst>
          </p:cNvPr>
          <p:cNvSpPr>
            <a:spLocks noGrp="1"/>
          </p:cNvSpPr>
          <p:nvPr>
            <p:ph idx="1"/>
          </p:nvPr>
        </p:nvSpPr>
        <p:spPr>
          <a:xfrm>
            <a:off x="765050" y="1249680"/>
            <a:ext cx="6331541" cy="5506720"/>
          </a:xfrm>
        </p:spPr>
        <p:txBody>
          <a:bodyPr>
            <a:normAutofit fontScale="55000" lnSpcReduction="20000"/>
          </a:bodyPr>
          <a:lstStyle/>
          <a:p>
            <a:pPr>
              <a:lnSpc>
                <a:spcPct val="100000"/>
              </a:lnSpc>
            </a:pPr>
            <a:r>
              <a:rPr lang="tr-TR" sz="2900" dirty="0" err="1">
                <a:solidFill>
                  <a:srgbClr val="000000"/>
                </a:solidFill>
                <a:latin typeface="Microsoft New Tai Lue" panose="020B0502040204020203" pitchFamily="34" charset="0"/>
                <a:cs typeface="Microsoft New Tai Lue" panose="020B0502040204020203" pitchFamily="34" charset="0"/>
              </a:rPr>
              <a:t>Totaliterizme</a:t>
            </a:r>
            <a:r>
              <a:rPr lang="tr-TR" sz="2900" dirty="0">
                <a:solidFill>
                  <a:srgbClr val="000000"/>
                </a:solidFill>
                <a:latin typeface="Microsoft New Tai Lue" panose="020B0502040204020203" pitchFamily="34" charset="0"/>
                <a:cs typeface="Microsoft New Tai Lue" panose="020B0502040204020203" pitchFamily="34" charset="0"/>
              </a:rPr>
              <a:t> iten güçler: Aşırı nüfus ve teknolojik güçler</a:t>
            </a:r>
          </a:p>
          <a:p>
            <a:pPr>
              <a:lnSpc>
                <a:spcPct val="100000"/>
              </a:lnSpc>
            </a:pPr>
            <a:r>
              <a:rPr lang="tr-TR" sz="2900" dirty="0">
                <a:solidFill>
                  <a:srgbClr val="000000"/>
                </a:solidFill>
                <a:latin typeface="Microsoft New Tai Lue" panose="020B0502040204020203" pitchFamily="34" charset="0"/>
                <a:cs typeface="Microsoft New Tai Lue" panose="020B0502040204020203" pitchFamily="34" charset="0"/>
              </a:rPr>
              <a:t>Teknolojinin ilerlemesi, iktidarın böyle bir merkezileşmesi ve yoğunlaşmasına götürmekte. </a:t>
            </a:r>
          </a:p>
          <a:p>
            <a:pPr>
              <a:lnSpc>
                <a:spcPct val="100000"/>
              </a:lnSpc>
            </a:pPr>
            <a:r>
              <a:rPr lang="tr-TR" sz="2900" dirty="0">
                <a:solidFill>
                  <a:srgbClr val="000000"/>
                </a:solidFill>
                <a:latin typeface="Microsoft New Tai Lue" panose="020B0502040204020203" pitchFamily="34" charset="0"/>
                <a:cs typeface="Microsoft New Tai Lue" panose="020B0502040204020203" pitchFamily="34" charset="0"/>
              </a:rPr>
              <a:t>Verimlilik çıkarları uğruna ya da bir politik veya dinsel dogma adına insan bireyini standartlaştırmaya soyunan her kültür, insanın biyolojik doğasına karşı bir vahşet işlemektedir. Zihinsel sağlık karşıtı </a:t>
            </a:r>
            <a:r>
              <a:rPr lang="tr-TR" sz="2900" dirty="0" err="1">
                <a:solidFill>
                  <a:srgbClr val="000000"/>
                </a:solidFill>
                <a:latin typeface="Microsoft New Tai Lue" panose="020B0502040204020203" pitchFamily="34" charset="0"/>
                <a:cs typeface="Microsoft New Tai Lue" panose="020B0502040204020203" pitchFamily="34" charset="0"/>
              </a:rPr>
              <a:t>tekbiçimlilik</a:t>
            </a:r>
            <a:endParaRPr lang="tr-TR" sz="2900" dirty="0">
              <a:solidFill>
                <a:srgbClr val="000000"/>
              </a:solidFill>
              <a:latin typeface="Microsoft New Tai Lue" panose="020B0502040204020203" pitchFamily="34" charset="0"/>
              <a:cs typeface="Microsoft New Tai Lue" panose="020B0502040204020203" pitchFamily="34" charset="0"/>
            </a:endParaRPr>
          </a:p>
          <a:p>
            <a:pPr>
              <a:lnSpc>
                <a:spcPct val="100000"/>
              </a:lnSpc>
            </a:pPr>
            <a:r>
              <a:rPr lang="tr-TR" sz="2900" dirty="0">
                <a:solidFill>
                  <a:srgbClr val="000000"/>
                </a:solidFill>
                <a:latin typeface="Microsoft New Tai Lue" panose="020B0502040204020203" pitchFamily="34" charset="0"/>
                <a:cs typeface="Microsoft New Tai Lue" panose="020B0502040204020203" pitchFamily="34" charset="0"/>
              </a:rPr>
              <a:t>Özgürlük, sadece özgürce işbirliği yapan bireylerin oluşturduğu, kendi kendini düzenleyen bir toplulukta doğar ve ancak böyle bir toplulukta anlamlıdır. Fakat, kaçınılmaz olmasına karşın, örgütlenme ölümcül de olabilir. Gereğinden fazla örgütlenme, erkekleri ve kadınları otomatlara dönüştürür, yaratıcı ruhu boğar ve tam da özgürlüğün </a:t>
            </a:r>
            <a:r>
              <a:rPr lang="tr-TR" sz="2900" dirty="0" err="1">
                <a:solidFill>
                  <a:srgbClr val="000000"/>
                </a:solidFill>
                <a:latin typeface="Microsoft New Tai Lue" panose="020B0502040204020203" pitchFamily="34" charset="0"/>
                <a:cs typeface="Microsoft New Tai Lue" panose="020B0502040204020203" pitchFamily="34" charset="0"/>
              </a:rPr>
              <a:t>olabilirligini</a:t>
            </a:r>
            <a:r>
              <a:rPr lang="tr-TR" sz="2900" dirty="0">
                <a:solidFill>
                  <a:srgbClr val="000000"/>
                </a:solidFill>
                <a:latin typeface="Microsoft New Tai Lue" panose="020B0502040204020203" pitchFamily="34" charset="0"/>
                <a:cs typeface="Microsoft New Tai Lue" panose="020B0502040204020203" pitchFamily="34" charset="0"/>
              </a:rPr>
              <a:t> lağveder.</a:t>
            </a:r>
          </a:p>
          <a:p>
            <a:pPr>
              <a:lnSpc>
                <a:spcPct val="100000"/>
              </a:lnSpc>
            </a:pPr>
            <a:r>
              <a:rPr lang="tr-TR" sz="2900" dirty="0">
                <a:solidFill>
                  <a:srgbClr val="000000"/>
                </a:solidFill>
                <a:latin typeface="Microsoft New Tai Lue" panose="020B0502040204020203" pitchFamily="34" charset="0"/>
                <a:cs typeface="Microsoft New Tai Lue" panose="020B0502040204020203" pitchFamily="34" charset="0"/>
              </a:rPr>
              <a:t>İnsanlar sosyal bir organizma yaratamazlar, ancak bir örgütlenme [organizasyon] yaratabilirler. Bir organizma yaratmaya çalışma süreci içinde, sadece totaliter bir despotizm yaratacaklardır.</a:t>
            </a:r>
          </a:p>
          <a:p>
            <a:pPr>
              <a:lnSpc>
                <a:spcPct val="100000"/>
              </a:lnSpc>
            </a:pPr>
            <a:r>
              <a:rPr lang="tr-TR" sz="2900" dirty="0">
                <a:solidFill>
                  <a:srgbClr val="000000"/>
                </a:solidFill>
                <a:latin typeface="Microsoft New Tai Lue" panose="020B0502040204020203" pitchFamily="34" charset="0"/>
                <a:cs typeface="Microsoft New Tai Lue" panose="020B0502040204020203" pitchFamily="34" charset="0"/>
              </a:rPr>
              <a:t>Toplumsal ahlak, </a:t>
            </a:r>
            <a:r>
              <a:rPr lang="tr-TR" sz="2900" dirty="0" err="1">
                <a:solidFill>
                  <a:srgbClr val="000000"/>
                </a:solidFill>
                <a:latin typeface="Microsoft New Tai Lue" panose="020B0502040204020203" pitchFamily="34" charset="0"/>
                <a:cs typeface="Microsoft New Tai Lue" panose="020B0502040204020203" pitchFamily="34" charset="0"/>
              </a:rPr>
              <a:t>Insanlara</a:t>
            </a:r>
            <a:r>
              <a:rPr lang="tr-TR" sz="2900" dirty="0">
                <a:solidFill>
                  <a:srgbClr val="000000"/>
                </a:solidFill>
                <a:latin typeface="Microsoft New Tai Lue" panose="020B0502040204020203" pitchFamily="34" charset="0"/>
                <a:cs typeface="Microsoft New Tai Lue" panose="020B0502040204020203" pitchFamily="34" charset="0"/>
              </a:rPr>
              <a:t> karşı örgütlenmelere öncelik vermek, araçları amaçlardan üstün tutmaktır.  Bunun için kast sistemi</a:t>
            </a:r>
          </a:p>
          <a:p>
            <a:pPr>
              <a:lnSpc>
                <a:spcPct val="100000"/>
              </a:lnSpc>
            </a:pPr>
            <a:r>
              <a:rPr lang="tr-TR" sz="2900" dirty="0">
                <a:solidFill>
                  <a:srgbClr val="000000"/>
                </a:solidFill>
                <a:latin typeface="Microsoft New Tai Lue" panose="020B0502040204020203" pitchFamily="34" charset="0"/>
                <a:cs typeface="Microsoft New Tai Lue" panose="020B0502040204020203" pitchFamily="34" charset="0"/>
              </a:rPr>
              <a:t>Aşırı nüfus ve aşırı örgütlenmenin </a:t>
            </a:r>
            <a:r>
              <a:rPr lang="tr-TR" sz="2900" dirty="0" err="1">
                <a:solidFill>
                  <a:srgbClr val="000000"/>
                </a:solidFill>
                <a:latin typeface="Microsoft New Tai Lue" panose="020B0502040204020203" pitchFamily="34" charset="0"/>
                <a:cs typeface="Microsoft New Tai Lue" panose="020B0502040204020203" pitchFamily="34" charset="0"/>
              </a:rPr>
              <a:t>kişisiz</a:t>
            </a:r>
            <a:r>
              <a:rPr lang="tr-TR" sz="2900" dirty="0">
                <a:solidFill>
                  <a:srgbClr val="000000"/>
                </a:solidFill>
                <a:latin typeface="Microsoft New Tai Lue" panose="020B0502040204020203" pitchFamily="34" charset="0"/>
                <a:cs typeface="Microsoft New Tai Lue" panose="020B0502040204020203" pitchFamily="34" charset="0"/>
              </a:rPr>
              <a:t> güçleri, bu güçleri yönlendirmeye çalışan toplum mühendisleri, bizi yeni bir </a:t>
            </a:r>
            <a:r>
              <a:rPr lang="tr-TR" sz="2900" dirty="0" err="1">
                <a:solidFill>
                  <a:srgbClr val="000000"/>
                </a:solidFill>
                <a:latin typeface="Microsoft New Tai Lue" panose="020B0502040204020203" pitchFamily="34" charset="0"/>
                <a:cs typeface="Microsoft New Tai Lue" panose="020B0502040204020203" pitchFamily="34" charset="0"/>
              </a:rPr>
              <a:t>Ortaçag</a:t>
            </a:r>
            <a:r>
              <a:rPr lang="tr-TR" sz="2900" dirty="0">
                <a:solidFill>
                  <a:srgbClr val="000000"/>
                </a:solidFill>
                <a:latin typeface="Microsoft New Tai Lue" panose="020B0502040204020203" pitchFamily="34" charset="0"/>
                <a:cs typeface="Microsoft New Tai Lue" panose="020B0502040204020203" pitchFamily="34" charset="0"/>
              </a:rPr>
              <a:t> düzenine doğru itmekteler. </a:t>
            </a:r>
          </a:p>
          <a:p>
            <a:pPr>
              <a:lnSpc>
                <a:spcPct val="100000"/>
              </a:lnSpc>
            </a:pPr>
            <a:endParaRPr lang="tr-TR" sz="1000" dirty="0">
              <a:solidFill>
                <a:srgbClr val="000000"/>
              </a:solidFill>
            </a:endParaRPr>
          </a:p>
          <a:p>
            <a:pPr>
              <a:lnSpc>
                <a:spcPct val="100000"/>
              </a:lnSpc>
            </a:pPr>
            <a:endParaRPr lang="tr-TR" sz="1000" dirty="0">
              <a:solidFill>
                <a:srgbClr val="000000"/>
              </a:solidFill>
            </a:endParaRPr>
          </a:p>
          <a:p>
            <a:pPr>
              <a:lnSpc>
                <a:spcPct val="100000"/>
              </a:lnSpc>
            </a:pPr>
            <a:endParaRPr lang="tr-TR" sz="1000" dirty="0">
              <a:solidFill>
                <a:srgbClr val="000000"/>
              </a:solidFill>
            </a:endParaRPr>
          </a:p>
        </p:txBody>
      </p:sp>
      <p:pic>
        <p:nvPicPr>
          <p:cNvPr id="1028" name="Picture 4" descr="Karanlığın Hakimiyeti : 11 Maddede Cesur Yeni Dünya | ListeList.com">
            <a:extLst>
              <a:ext uri="{FF2B5EF4-FFF2-40B4-BE49-F238E27FC236}">
                <a16:creationId xmlns:a16="http://schemas.microsoft.com/office/drawing/2014/main" id="{C43AAD49-6919-4F27-A77E-715F3A35A2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8177" y="1804603"/>
            <a:ext cx="4420129" cy="324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43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CA67BD-4A78-46D3-B30F-C0434BF3E18B}"/>
              </a:ext>
            </a:extLst>
          </p:cNvPr>
          <p:cNvSpPr>
            <a:spLocks noGrp="1"/>
          </p:cNvSpPr>
          <p:nvPr>
            <p:ph type="title"/>
          </p:nvPr>
        </p:nvSpPr>
        <p:spPr/>
        <p:txBody>
          <a:bodyPr>
            <a:normAutofit/>
          </a:bodyPr>
          <a:lstStyle/>
          <a:p>
            <a:r>
              <a:rPr lang="tr-TR" sz="4800" dirty="0">
                <a:latin typeface="Microsoft New Tai Lue" panose="020B0502040204020203" pitchFamily="34" charset="0"/>
                <a:cs typeface="Microsoft New Tai Lue" panose="020B0502040204020203" pitchFamily="34" charset="0"/>
              </a:rPr>
              <a:t>Demokratik toplumda propaganda</a:t>
            </a:r>
          </a:p>
        </p:txBody>
      </p:sp>
      <p:sp>
        <p:nvSpPr>
          <p:cNvPr id="3" name="İçerik Yer Tutucusu 2">
            <a:extLst>
              <a:ext uri="{FF2B5EF4-FFF2-40B4-BE49-F238E27FC236}">
                <a16:creationId xmlns:a16="http://schemas.microsoft.com/office/drawing/2014/main" id="{79511E52-8C50-4F1A-A047-FC08CD34B61E}"/>
              </a:ext>
            </a:extLst>
          </p:cNvPr>
          <p:cNvSpPr>
            <a:spLocks noGrp="1"/>
          </p:cNvSpPr>
          <p:nvPr>
            <p:ph idx="1"/>
          </p:nvPr>
        </p:nvSpPr>
        <p:spPr>
          <a:xfrm>
            <a:off x="1251678" y="1874517"/>
            <a:ext cx="10178322" cy="4821558"/>
          </a:xfrm>
        </p:spPr>
        <p:txBody>
          <a:bodyPr>
            <a:normAutofit fontScale="92500" lnSpcReduction="10000"/>
          </a:bodyPr>
          <a:lstStyle/>
          <a:p>
            <a:r>
              <a:rPr lang="tr-TR" dirty="0">
                <a:latin typeface="Microsoft New Tai Lue" panose="020B0502040204020203" pitchFamily="34" charset="0"/>
                <a:cs typeface="Microsoft New Tai Lue" panose="020B0502040204020203" pitchFamily="34" charset="0"/>
              </a:rPr>
              <a:t>İnsanlar, </a:t>
            </a:r>
            <a:r>
              <a:rPr lang="tr-TR" dirty="0" err="1">
                <a:latin typeface="Microsoft New Tai Lue" panose="020B0502040204020203" pitchFamily="34" charset="0"/>
                <a:cs typeface="Microsoft New Tai Lue" panose="020B0502040204020203" pitchFamily="34" charset="0"/>
              </a:rPr>
              <a:t>onsekizinci</a:t>
            </a:r>
            <a:r>
              <a:rPr lang="tr-TR" dirty="0">
                <a:latin typeface="Microsoft New Tai Lue" panose="020B0502040204020203" pitchFamily="34" charset="0"/>
                <a:cs typeface="Microsoft New Tai Lue" panose="020B0502040204020203" pitchFamily="34" charset="0"/>
              </a:rPr>
              <a:t> yüzyılın iyimserlerinin farz ettiğinden daha az akılcı ve adildir. Diğer yandan, yirminci yüzyılın kötümserlerinin bizi inandırdığı gibi ne o kadar ahlaken kör, ne de o kadar umutsuzca akıldışıdır.</a:t>
            </a:r>
          </a:p>
          <a:p>
            <a:r>
              <a:rPr lang="tr-TR" dirty="0">
                <a:latin typeface="Microsoft New Tai Lue" panose="020B0502040204020203" pitchFamily="34" charset="0"/>
                <a:cs typeface="Microsoft New Tai Lue" panose="020B0502040204020203" pitchFamily="34" charset="0"/>
              </a:rPr>
              <a:t>Adil şans: Aşırı nüfus ve aşırı örgütlenme, bir toplumun demokratik kurumları verimli biçimde işletmek için adil şansını elinden alan iki koşuldur.</a:t>
            </a:r>
          </a:p>
          <a:p>
            <a:r>
              <a:rPr lang="tr-TR" dirty="0" err="1">
                <a:latin typeface="Microsoft New Tai Lue" panose="020B0502040204020203" pitchFamily="34" charset="0"/>
                <a:cs typeface="Microsoft New Tai Lue" panose="020B0502040204020203" pitchFamily="34" charset="0"/>
              </a:rPr>
              <a:t>Iki</a:t>
            </a:r>
            <a:r>
              <a:rPr lang="tr-TR" dirty="0">
                <a:latin typeface="Microsoft New Tai Lue" panose="020B0502040204020203" pitchFamily="34" charset="0"/>
                <a:cs typeface="Microsoft New Tai Lue" panose="020B0502040204020203" pitchFamily="34" charset="0"/>
              </a:rPr>
              <a:t> tür propaganda vardır -propagandayı yapan ve propaganda yapılan insanların aydınlanmış öz-çıkarları ile uyumlu davranış lehindeki akılcı propaganda, bir de hiç kimsenin aydınlanmış öz-çıkarıyla uyumlu olmayan, ama tutkular, kör itkiler, bilinçdışı arzu ve korkulara hitap eden, onlar tarafından dikte edilen usdışı propaganda.</a:t>
            </a:r>
          </a:p>
          <a:p>
            <a:r>
              <a:rPr lang="tr-TR" dirty="0">
                <a:latin typeface="Microsoft New Tai Lue" panose="020B0502040204020203" pitchFamily="34" charset="0"/>
                <a:cs typeface="Microsoft New Tai Lue" panose="020B0502040204020203" pitchFamily="34" charset="0"/>
              </a:rPr>
              <a:t>Akılcı hakikat, . Bilgisiz halk güvende olmaz. Basının özgür olduğu ve iyiye kullanıldığında, her insanın okuyabildiği yerde, herkes güvendedir.</a:t>
            </a:r>
          </a:p>
          <a:p>
            <a:r>
              <a:rPr lang="tr-TR" dirty="0">
                <a:latin typeface="Microsoft New Tai Lue" panose="020B0502040204020203" pitchFamily="34" charset="0"/>
                <a:cs typeface="Microsoft New Tai Lue" panose="020B0502040204020203" pitchFamily="34" charset="0"/>
              </a:rPr>
              <a:t>Eğlence ve oyalanma, Cesur Yeni Dünya'da en büyüleyici yapıdaki aralıksız toplumsal ve politik durumun gerçekliklerine çok fazla dikkatlerini yöneltmekten insanları alıkoymak için, kasten politika araçları olarak kullanılmaktadır. </a:t>
            </a:r>
          </a:p>
        </p:txBody>
      </p:sp>
    </p:spTree>
    <p:extLst>
      <p:ext uri="{BB962C8B-B14F-4D97-AF65-F5344CB8AC3E}">
        <p14:creationId xmlns:p14="http://schemas.microsoft.com/office/powerpoint/2010/main" val="230339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31C52B-DEF9-4845-9A79-72C9330F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Başlık 1">
            <a:extLst>
              <a:ext uri="{FF2B5EF4-FFF2-40B4-BE49-F238E27FC236}">
                <a16:creationId xmlns:a16="http://schemas.microsoft.com/office/drawing/2014/main" id="{FC2EFA4E-3DB8-4223-9870-C0BA03E3874F}"/>
              </a:ext>
            </a:extLst>
          </p:cNvPr>
          <p:cNvSpPr>
            <a:spLocks noGrp="1"/>
          </p:cNvSpPr>
          <p:nvPr>
            <p:ph type="title"/>
          </p:nvPr>
        </p:nvSpPr>
        <p:spPr>
          <a:xfrm>
            <a:off x="864244" y="59436"/>
            <a:ext cx="6124176" cy="1394969"/>
          </a:xfrm>
        </p:spPr>
        <p:txBody>
          <a:bodyPr>
            <a:normAutofit/>
          </a:bodyPr>
          <a:lstStyle/>
          <a:p>
            <a:r>
              <a:rPr lang="tr-TR" sz="4000" dirty="0">
                <a:latin typeface="Microsoft New Tai Lue" panose="020B0502040204020203" pitchFamily="34" charset="0"/>
                <a:cs typeface="Microsoft New Tai Lue" panose="020B0502040204020203" pitchFamily="34" charset="0"/>
              </a:rPr>
              <a:t>Diktatörlükte propaganda</a:t>
            </a:r>
          </a:p>
        </p:txBody>
      </p:sp>
      <p:sp>
        <p:nvSpPr>
          <p:cNvPr id="13" name="Rectangle 12">
            <a:extLst>
              <a:ext uri="{FF2B5EF4-FFF2-40B4-BE49-F238E27FC236}">
                <a16:creationId xmlns:a16="http://schemas.microsoft.com/office/drawing/2014/main" id="{F2F5074D-2B0A-40BB-B69E-C08F65EC3C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3DADB3A4-5199-461E-94FF-6B4E0433148A}"/>
              </a:ext>
            </a:extLst>
          </p:cNvPr>
          <p:cNvSpPr>
            <a:spLocks noGrp="1"/>
          </p:cNvSpPr>
          <p:nvPr>
            <p:ph idx="1"/>
          </p:nvPr>
        </p:nvSpPr>
        <p:spPr>
          <a:xfrm>
            <a:off x="765051" y="1300480"/>
            <a:ext cx="6428229" cy="5415280"/>
          </a:xfrm>
        </p:spPr>
        <p:txBody>
          <a:bodyPr>
            <a:normAutofit lnSpcReduction="10000"/>
          </a:bodyPr>
          <a:lstStyle/>
          <a:p>
            <a:pPr>
              <a:lnSpc>
                <a:spcPct val="100000"/>
              </a:lnSpc>
            </a:pPr>
            <a:r>
              <a:rPr lang="tr-TR" sz="1400" dirty="0">
                <a:solidFill>
                  <a:srgbClr val="000000"/>
                </a:solidFill>
                <a:latin typeface="Microsoft New Tai Lue" panose="020B0502040204020203" pitchFamily="34" charset="0"/>
                <a:cs typeface="Microsoft New Tai Lue" panose="020B0502040204020203" pitchFamily="34" charset="0"/>
              </a:rPr>
              <a:t>"Hitler'in diktatörlüğü, "tarihteki tüm benzerlerinden temel bir noktada ayrılır Modern teknik gelişmenin günümüz dönemindeki ilk diktatörlüktü, kendi ülkesine tahakküm için tüm teknik araçlardan tam olarak yararlanan bir diktatörlük. Radyo ve hoparlör gibi teknik araçlar yardımıyla, seksen milyon insan bağımsız düşüncelerden mahrum edildi. Tek adamın iradesine tabi kılınmaları böyle olanaklıydı.</a:t>
            </a:r>
          </a:p>
          <a:p>
            <a:pPr>
              <a:lnSpc>
                <a:spcPct val="100000"/>
              </a:lnSpc>
            </a:pPr>
            <a:r>
              <a:rPr lang="tr-TR" sz="1400" dirty="0">
                <a:solidFill>
                  <a:srgbClr val="000000"/>
                </a:solidFill>
                <a:latin typeface="Microsoft New Tai Lue" panose="020B0502040204020203" pitchFamily="34" charset="0"/>
                <a:cs typeface="Microsoft New Tai Lue" panose="020B0502040204020203" pitchFamily="34" charset="0"/>
              </a:rPr>
              <a:t>«Benim kehaneti andıran masalımın Cesur Yeni Dünya'sında teknoloji Hitler'in döneminde ulaştığından çok daha ileri bir noktaya varmıştır, bunun sonucunda emir alanlar Nazi benzerlerinden çok daha az eleştirel , emir veren seçkinlere daha itaatkardı.»</a:t>
            </a:r>
          </a:p>
          <a:p>
            <a:pPr>
              <a:lnSpc>
                <a:spcPct val="100000"/>
              </a:lnSpc>
            </a:pPr>
            <a:r>
              <a:rPr lang="tr-TR" sz="1400" dirty="0">
                <a:solidFill>
                  <a:srgbClr val="000000"/>
                </a:solidFill>
                <a:latin typeface="Microsoft New Tai Lue" panose="020B0502040204020203" pitchFamily="34" charset="0"/>
                <a:cs typeface="Microsoft New Tai Lue" panose="020B0502040204020203" pitchFamily="34" charset="0"/>
              </a:rPr>
              <a:t>Günümüz propagandacısı televizyon: . Teknolojik ilerleme sayesinde, Büyük Birader artık nerdeyse Tanrı kadar her yerde hazır ve nazır olabiliyor. Hitler'den bu yana, </a:t>
            </a:r>
            <a:r>
              <a:rPr lang="tr-TR" sz="1400" dirty="0" err="1">
                <a:solidFill>
                  <a:srgbClr val="000000"/>
                </a:solidFill>
                <a:latin typeface="Microsoft New Tai Lue" panose="020B0502040204020203" pitchFamily="34" charset="0"/>
                <a:cs typeface="Microsoft New Tai Lue" panose="020B0502040204020203" pitchFamily="34" charset="0"/>
              </a:rPr>
              <a:t>propagandacınının</a:t>
            </a:r>
            <a:r>
              <a:rPr lang="tr-TR" sz="1400" dirty="0">
                <a:solidFill>
                  <a:srgbClr val="000000"/>
                </a:solidFill>
                <a:latin typeface="Microsoft New Tai Lue" panose="020B0502040204020203" pitchFamily="34" charset="0"/>
                <a:cs typeface="Microsoft New Tai Lue" panose="020B0502040204020203" pitchFamily="34" charset="0"/>
              </a:rPr>
              <a:t>, telkincinin, beyin yıkamacının özel alanı olan uygulamalı psikoloji ve nöroloji alanlarında da çok sayıda çalışma gerçekleştirildi</a:t>
            </a:r>
            <a:endParaRPr lang="tr-TR" sz="1400" b="0" i="0" dirty="0">
              <a:solidFill>
                <a:srgbClr val="000000"/>
              </a:solidFill>
              <a:effectLst/>
              <a:latin typeface="Microsoft New Tai Lue" panose="020B0502040204020203" pitchFamily="34" charset="0"/>
              <a:cs typeface="Microsoft New Tai Lue" panose="020B0502040204020203" pitchFamily="34" charset="0"/>
            </a:endParaRPr>
          </a:p>
          <a:p>
            <a:pPr>
              <a:lnSpc>
                <a:spcPct val="100000"/>
              </a:lnSpc>
            </a:pPr>
            <a:r>
              <a:rPr lang="tr-TR" sz="1400" dirty="0">
                <a:solidFill>
                  <a:srgbClr val="000000"/>
                </a:solidFill>
                <a:latin typeface="Microsoft New Tai Lue" panose="020B0502040204020203" pitchFamily="34" charset="0"/>
                <a:cs typeface="Microsoft New Tai Lue" panose="020B0502040204020203" pitchFamily="34" charset="0"/>
              </a:rPr>
              <a:t>«Gruplar, kendilerini oluşturan bireyler kadar ahlaklı ve zeki olabilirler, kalabalık ise karmakarışıktır, kendine ait hiçbir amacı yoktur ve zekice eylem ile gerçekçi düşünme dışında her şeye muktedirdir» sürü zehirlenmesi</a:t>
            </a:r>
          </a:p>
          <a:p>
            <a:pPr>
              <a:lnSpc>
                <a:spcPct val="100000"/>
              </a:lnSpc>
            </a:pPr>
            <a:r>
              <a:rPr lang="tr-TR" sz="1400" dirty="0">
                <a:solidFill>
                  <a:srgbClr val="000000"/>
                </a:solidFill>
                <a:latin typeface="Microsoft New Tai Lue" panose="020B0502040204020203" pitchFamily="34" charset="0"/>
                <a:cs typeface="Microsoft New Tai Lue" panose="020B0502040204020203" pitchFamily="34" charset="0"/>
              </a:rPr>
              <a:t>Entelektüeller: Kitlelerden farklı olarak entelektüellerin bir ussallık beğenisi ve gerçeklere ilgisi vardır. Eleştirel zihin alışkanlıkları, çoğunluk üzerinde çok iyi işleyen propagandaya onları dirençli kılar. </a:t>
            </a:r>
          </a:p>
          <a:p>
            <a:pPr>
              <a:lnSpc>
                <a:spcPct val="100000"/>
              </a:lnSpc>
            </a:pPr>
            <a:r>
              <a:rPr lang="tr-TR" sz="1400" dirty="0">
                <a:solidFill>
                  <a:srgbClr val="000000"/>
                </a:solidFill>
                <a:latin typeface="Microsoft New Tai Lue" panose="020B0502040204020203" pitchFamily="34" charset="0"/>
                <a:cs typeface="Microsoft New Tai Lue" panose="020B0502040204020203" pitchFamily="34" charset="0"/>
              </a:rPr>
              <a:t>Felsefe ve propaganda: Felsefe bize apaçık görünen şeyler hakkında kuşku duymayı öğretir. Propaganda ise, yargımızı ertelemenin ya da kuşku duymanın akla yatkın olduğu konuları "apaçık" kabul etmeyi öğretir bize. </a:t>
            </a:r>
          </a:p>
        </p:txBody>
      </p:sp>
      <p:pic>
        <p:nvPicPr>
          <p:cNvPr id="4" name="Resim 3">
            <a:extLst>
              <a:ext uri="{FF2B5EF4-FFF2-40B4-BE49-F238E27FC236}">
                <a16:creationId xmlns:a16="http://schemas.microsoft.com/office/drawing/2014/main" id="{56B76B56-E1E4-4BE3-AA1D-42BCED8D1862}"/>
              </a:ext>
            </a:extLst>
          </p:cNvPr>
          <p:cNvPicPr>
            <a:picLocks noChangeAspect="1"/>
          </p:cNvPicPr>
          <p:nvPr/>
        </p:nvPicPr>
        <p:blipFill>
          <a:blip r:embed="rId2"/>
          <a:stretch>
            <a:fillRect/>
          </a:stretch>
        </p:blipFill>
        <p:spPr>
          <a:xfrm>
            <a:off x="7451347" y="2123100"/>
            <a:ext cx="4590541" cy="3672432"/>
          </a:xfrm>
          <a:prstGeom prst="rect">
            <a:avLst/>
          </a:prstGeom>
        </p:spPr>
      </p:pic>
    </p:spTree>
    <p:extLst>
      <p:ext uri="{BB962C8B-B14F-4D97-AF65-F5344CB8AC3E}">
        <p14:creationId xmlns:p14="http://schemas.microsoft.com/office/powerpoint/2010/main" val="339198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3E2084-6439-4289-9273-E9A09B3263E3}"/>
              </a:ext>
            </a:extLst>
          </p:cNvPr>
          <p:cNvSpPr>
            <a:spLocks noGrp="1"/>
          </p:cNvSpPr>
          <p:nvPr>
            <p:ph type="title"/>
          </p:nvPr>
        </p:nvSpPr>
        <p:spPr/>
        <p:txBody>
          <a:bodyPr>
            <a:normAutofit/>
          </a:bodyPr>
          <a:lstStyle/>
          <a:p>
            <a:r>
              <a:rPr lang="tr-TR" sz="4800" dirty="0">
                <a:latin typeface="Microsoft New Tai Lue" panose="020B0502040204020203" pitchFamily="34" charset="0"/>
                <a:cs typeface="Microsoft New Tai Lue" panose="020B0502040204020203" pitchFamily="34" charset="0"/>
              </a:rPr>
              <a:t>Satış sanatları</a:t>
            </a:r>
          </a:p>
        </p:txBody>
      </p:sp>
      <p:sp>
        <p:nvSpPr>
          <p:cNvPr id="3" name="İçerik Yer Tutucusu 2">
            <a:extLst>
              <a:ext uri="{FF2B5EF4-FFF2-40B4-BE49-F238E27FC236}">
                <a16:creationId xmlns:a16="http://schemas.microsoft.com/office/drawing/2014/main" id="{250C8C6F-1398-4E06-992F-FDC134FEB444}"/>
              </a:ext>
            </a:extLst>
          </p:cNvPr>
          <p:cNvSpPr>
            <a:spLocks noGrp="1"/>
          </p:cNvSpPr>
          <p:nvPr>
            <p:ph idx="1"/>
          </p:nvPr>
        </p:nvSpPr>
        <p:spPr>
          <a:xfrm>
            <a:off x="1185003" y="1543050"/>
            <a:ext cx="10178322" cy="4784217"/>
          </a:xfrm>
        </p:spPr>
        <p:txBody>
          <a:bodyPr>
            <a:normAutofit fontScale="85000" lnSpcReduction="10000"/>
          </a:bodyPr>
          <a:lstStyle/>
          <a:p>
            <a:r>
              <a:rPr lang="tr-TR" dirty="0">
                <a:latin typeface="Microsoft New Tai Lue" panose="020B0502040204020203" pitchFamily="34" charset="0"/>
                <a:cs typeface="Microsoft New Tai Lue" panose="020B0502040204020203" pitchFamily="34" charset="0"/>
              </a:rPr>
              <a:t>Amerika da propagandanın iki yüzü: </a:t>
            </a:r>
            <a:r>
              <a:rPr lang="tr-TR" dirty="0" err="1">
                <a:latin typeface="Microsoft New Tai Lue" panose="020B0502040204020203" pitchFamily="34" charset="0"/>
                <a:cs typeface="Microsoft New Tai Lue" panose="020B0502040204020203" pitchFamily="34" charset="0"/>
              </a:rPr>
              <a:t>editoryal</a:t>
            </a:r>
            <a:r>
              <a:rPr lang="tr-TR" dirty="0">
                <a:latin typeface="Microsoft New Tai Lue" panose="020B0502040204020203" pitchFamily="34" charset="0"/>
                <a:cs typeface="Microsoft New Tai Lue" panose="020B0502040204020203" pitchFamily="34" charset="0"/>
              </a:rPr>
              <a:t> ve reklam</a:t>
            </a:r>
          </a:p>
          <a:p>
            <a:pPr marL="0" indent="0">
              <a:buNone/>
            </a:pPr>
            <a:r>
              <a:rPr lang="tr-TR" dirty="0">
                <a:latin typeface="Microsoft New Tai Lue" panose="020B0502040204020203" pitchFamily="34" charset="0"/>
                <a:cs typeface="Microsoft New Tai Lue" panose="020B0502040204020203" pitchFamily="34" charset="0"/>
              </a:rPr>
              <a:t>   </a:t>
            </a:r>
            <a:r>
              <a:rPr lang="tr-TR" dirty="0" err="1">
                <a:latin typeface="Microsoft New Tai Lue" panose="020B0502040204020203" pitchFamily="34" charset="0"/>
                <a:cs typeface="Microsoft New Tai Lue" panose="020B0502040204020203" pitchFamily="34" charset="0"/>
              </a:rPr>
              <a:t>Editoryal</a:t>
            </a:r>
            <a:r>
              <a:rPr lang="tr-TR" dirty="0">
                <a:latin typeface="Microsoft New Tai Lue" panose="020B0502040204020203" pitchFamily="34" charset="0"/>
                <a:cs typeface="Microsoft New Tai Lue" panose="020B0502040204020203" pitchFamily="34" charset="0"/>
              </a:rPr>
              <a:t> bölüm: Çoğunlukla demokratik bir insan doğasının akla ve doğruya cevap verme yeteneği olduğunu ispatlamaktan çok mutlu olacak bir propaganda. Kitle iletişimi mekanizmasının sadece bir kısmını kontrol eder. </a:t>
            </a:r>
          </a:p>
          <a:p>
            <a:r>
              <a:rPr lang="tr-TR" dirty="0">
                <a:latin typeface="Microsoft New Tai Lue" panose="020B0502040204020203" pitchFamily="34" charset="0"/>
                <a:cs typeface="Microsoft New Tai Lue" panose="020B0502040204020203" pitchFamily="34" charset="0"/>
              </a:rPr>
              <a:t>Reklam bölümünü ise anti-demokratik, kitle iletişim araçlarına son derce hakim. «Bir demokrasideki ticari propagandacının işi, yerleşik ya da yeni yeni yerleşen bir diktatörün istihdam ettiği bir politik </a:t>
            </a:r>
            <a:r>
              <a:rPr lang="tr-TR" dirty="0" err="1">
                <a:latin typeface="Microsoft New Tai Lue" panose="020B0502040204020203" pitchFamily="34" charset="0"/>
                <a:cs typeface="Microsoft New Tai Lue" panose="020B0502040204020203" pitchFamily="34" charset="0"/>
              </a:rPr>
              <a:t>propagandacıın</a:t>
            </a:r>
            <a:r>
              <a:rPr lang="tr-TR" dirty="0">
                <a:latin typeface="Microsoft New Tai Lue" panose="020B0502040204020203" pitchFamily="34" charset="0"/>
                <a:cs typeface="Microsoft New Tai Lue" panose="020B0502040204020203" pitchFamily="34" charset="0"/>
              </a:rPr>
              <a:t> işinden bazı yönlerden daha kolay, bazı yönlerden daha zordur.»</a:t>
            </a:r>
          </a:p>
          <a:p>
            <a:r>
              <a:rPr lang="tr-TR" dirty="0">
                <a:latin typeface="Microsoft New Tai Lue" panose="020B0502040204020203" pitchFamily="34" charset="0"/>
                <a:cs typeface="Microsoft New Tai Lue" panose="020B0502040204020203" pitchFamily="34" charset="0"/>
              </a:rPr>
              <a:t>«Etkili akılcı propaganda ancak, ilgili bütün taraflar namına, simgelerin doğası ve onların temsil edilen şeyler ve olaylarla ilişkileri konusunda apaçık bir </a:t>
            </a:r>
            <a:r>
              <a:rPr lang="tr-TR" dirty="0" err="1">
                <a:latin typeface="Microsoft New Tai Lue" panose="020B0502040204020203" pitchFamily="34" charset="0"/>
                <a:cs typeface="Microsoft New Tai Lue" panose="020B0502040204020203" pitchFamily="34" charset="0"/>
              </a:rPr>
              <a:t>anlamışlık</a:t>
            </a:r>
            <a:r>
              <a:rPr lang="tr-TR" dirty="0">
                <a:latin typeface="Microsoft New Tai Lue" panose="020B0502040204020203" pitchFamily="34" charset="0"/>
                <a:cs typeface="Microsoft New Tai Lue" panose="020B0502040204020203" pitchFamily="34" charset="0"/>
              </a:rPr>
              <a:t> varsa mümkün olur. Usdışı propagandanın etkililiği ise simgelerin doğasını anlamak konusunda genel bir başarısızlığa </a:t>
            </a:r>
            <a:r>
              <a:rPr lang="tr-TR" dirty="0" err="1">
                <a:latin typeface="Microsoft New Tai Lue" panose="020B0502040204020203" pitchFamily="34" charset="0"/>
                <a:cs typeface="Microsoft New Tai Lue" panose="020B0502040204020203" pitchFamily="34" charset="0"/>
              </a:rPr>
              <a:t>bağlıdır»güdünleme</a:t>
            </a:r>
            <a:r>
              <a:rPr lang="tr-TR" dirty="0">
                <a:latin typeface="Microsoft New Tai Lue" panose="020B0502040204020203" pitchFamily="34" charset="0"/>
                <a:cs typeface="Microsoft New Tai Lue" panose="020B0502040204020203" pitchFamily="34" charset="0"/>
              </a:rPr>
              <a:t> tahlilcisi</a:t>
            </a:r>
          </a:p>
          <a:p>
            <a:r>
              <a:rPr lang="tr-TR" dirty="0">
                <a:latin typeface="Microsoft New Tai Lue" panose="020B0502040204020203" pitchFamily="34" charset="0"/>
                <a:cs typeface="Microsoft New Tai Lue" panose="020B0502040204020203" pitchFamily="34" charset="0"/>
              </a:rPr>
              <a:t>Politika tüccarları seçmenlerin sadece zaaflarına hitap ederler; potansiyel güçlerine ise asla. Öz-yönetime daha uygun hale gelme yolunda kitlelerini eğitmek için hiçbir girişimde bulunmazlar; onları manipüle etmek ve sömürmekle yetinirler.</a:t>
            </a:r>
          </a:p>
          <a:p>
            <a:r>
              <a:rPr lang="tr-TR" dirty="0">
                <a:latin typeface="Microsoft New Tai Lue" panose="020B0502040204020203" pitchFamily="34" charset="0"/>
                <a:cs typeface="Microsoft New Tai Lue" panose="020B0502040204020203" pitchFamily="34" charset="0"/>
              </a:rPr>
              <a:t>Demokratik kurumlar, ancak ilgili herkes bilgiyi aktarmak ve akılcılığı teşvik etmek için </a:t>
            </a:r>
            <a:r>
              <a:rPr lang="tr-TR" dirty="0" err="1">
                <a:latin typeface="Microsoft New Tai Lue" panose="020B0502040204020203" pitchFamily="34" charset="0"/>
                <a:cs typeface="Microsoft New Tai Lue" panose="020B0502040204020203" pitchFamily="34" charset="0"/>
              </a:rPr>
              <a:t>elinelen</a:t>
            </a:r>
            <a:r>
              <a:rPr lang="tr-TR" dirty="0">
                <a:latin typeface="Microsoft New Tai Lue" panose="020B0502040204020203" pitchFamily="34" charset="0"/>
                <a:cs typeface="Microsoft New Tai Lue" panose="020B0502040204020203" pitchFamily="34" charset="0"/>
              </a:rPr>
              <a:t> geleni yaparsa işletilebilir.</a:t>
            </a:r>
          </a:p>
        </p:txBody>
      </p:sp>
    </p:spTree>
    <p:extLst>
      <p:ext uri="{BB962C8B-B14F-4D97-AF65-F5344CB8AC3E}">
        <p14:creationId xmlns:p14="http://schemas.microsoft.com/office/powerpoint/2010/main" val="2695680292"/>
      </p:ext>
    </p:extLst>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TM10001106[[fn=Rozet]]</Template>
  <TotalTime>1746</TotalTime>
  <Words>2165</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Gill Sans MT</vt:lpstr>
      <vt:lpstr>Impact</vt:lpstr>
      <vt:lpstr>Microsoft New Tai Lue</vt:lpstr>
      <vt:lpstr>Wingdings</vt:lpstr>
      <vt:lpstr>Rozet</vt:lpstr>
      <vt:lpstr>CESUR YENİ DÜNYAYI ZİYARET</vt:lpstr>
      <vt:lpstr>PowerPoint Presentation</vt:lpstr>
      <vt:lpstr>İçindekiler</vt:lpstr>
      <vt:lpstr>Aşırı Nüfus</vt:lpstr>
      <vt:lpstr>Nicelik, nitelik, ahlaklılık</vt:lpstr>
      <vt:lpstr>Aşırı örgütlenme</vt:lpstr>
      <vt:lpstr>Demokratik toplumda propaganda</vt:lpstr>
      <vt:lpstr>Diktatörlükte propaganda</vt:lpstr>
      <vt:lpstr>Satış sanatları</vt:lpstr>
      <vt:lpstr>Beyin yıkama</vt:lpstr>
      <vt:lpstr>Kimyasal ikna</vt:lpstr>
      <vt:lpstr>Bilinçaltı ikna</vt:lpstr>
      <vt:lpstr>hipnopedya</vt:lpstr>
      <vt:lpstr>Özgürlük için eğitim</vt:lpstr>
      <vt:lpstr>PowerPoint Presentation</vt:lpstr>
      <vt:lpstr>Ne yapılabilir</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Nihat Berker</dc:creator>
  <cp:lastModifiedBy>Nihat Berker</cp:lastModifiedBy>
  <cp:revision>20</cp:revision>
  <dcterms:created xsi:type="dcterms:W3CDTF">2021-10-22T14:22:20Z</dcterms:created>
  <dcterms:modified xsi:type="dcterms:W3CDTF">2021-11-22T04:23:36Z</dcterms:modified>
</cp:coreProperties>
</file>