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4"/>
  </p:sldMasterIdLst>
  <p:notesMasterIdLst>
    <p:notesMasterId r:id="rId25"/>
  </p:notesMasterIdLst>
  <p:sldIdLst>
    <p:sldId id="257" r:id="rId5"/>
    <p:sldId id="275" r:id="rId6"/>
    <p:sldId id="276" r:id="rId7"/>
    <p:sldId id="262" r:id="rId8"/>
    <p:sldId id="263" r:id="rId9"/>
    <p:sldId id="277" r:id="rId10"/>
    <p:sldId id="264" r:id="rId11"/>
    <p:sldId id="265" r:id="rId12"/>
    <p:sldId id="278" r:id="rId13"/>
    <p:sldId id="266" r:id="rId14"/>
    <p:sldId id="267" r:id="rId15"/>
    <p:sldId id="268" r:id="rId16"/>
    <p:sldId id="269" r:id="rId17"/>
    <p:sldId id="270" r:id="rId18"/>
    <p:sldId id="271" r:id="rId19"/>
    <p:sldId id="272" r:id="rId20"/>
    <p:sldId id="273" r:id="rId21"/>
    <p:sldId id="274" r:id="rId22"/>
    <p:sldId id="279"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ozde Emek" initials="GE" lastIdx="1" clrIdx="0">
    <p:extLst>
      <p:ext uri="{19B8F6BF-5375-455C-9EA6-DF929625EA0E}">
        <p15:presenceInfo xmlns:p15="http://schemas.microsoft.com/office/powerpoint/2012/main" userId="S::gozde_emek@bat.com::c9cdcb3e-3e2a-4889-9dd5-f657aa2f99c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86991" autoAdjust="0"/>
  </p:normalViewPr>
  <p:slideViewPr>
    <p:cSldViewPr snapToGrid="0">
      <p:cViewPr varScale="1">
        <p:scale>
          <a:sx n="54" d="100"/>
          <a:sy n="54" d="100"/>
        </p:scale>
        <p:origin x="68" y="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1B0E5A-1599-4247-8D34-78AD398CBD91}" type="doc">
      <dgm:prSet loTypeId="urn:microsoft.com/office/officeart/2005/8/layout/StepDownProcess" loCatId="process" qsTypeId="urn:microsoft.com/office/officeart/2005/8/quickstyle/simple1" qsCatId="simple" csTypeId="urn:microsoft.com/office/officeart/2005/8/colors/accent0_1" csCatId="mainScheme" phldr="1"/>
      <dgm:spPr/>
      <dgm:t>
        <a:bodyPr/>
        <a:lstStyle/>
        <a:p>
          <a:endParaRPr lang="en-US"/>
        </a:p>
      </dgm:t>
    </dgm:pt>
    <dgm:pt modelId="{100F5DE8-69E7-4BCE-AF0A-92A1BC607731}">
      <dgm:prSet phldrT="[Text]" custT="1"/>
      <dgm:spPr/>
      <dgm:t>
        <a:bodyPr/>
        <a:lstStyle/>
        <a:p>
          <a:r>
            <a:rPr lang="tr-TR" sz="1100" dirty="0"/>
            <a:t>Nüfus aşırılığı </a:t>
          </a:r>
          <a:endParaRPr lang="en-US" sz="1100" dirty="0"/>
        </a:p>
      </dgm:t>
    </dgm:pt>
    <dgm:pt modelId="{B7997F7D-DD33-4B42-B943-7EB499D62548}" type="parTrans" cxnId="{85BA5693-660B-4EB2-B622-654AA5734740}">
      <dgm:prSet/>
      <dgm:spPr/>
      <dgm:t>
        <a:bodyPr/>
        <a:lstStyle/>
        <a:p>
          <a:endParaRPr lang="en-US" sz="2400"/>
        </a:p>
      </dgm:t>
    </dgm:pt>
    <dgm:pt modelId="{96C3C762-B5C5-4232-B6A9-82C5C0F28757}" type="sibTrans" cxnId="{85BA5693-660B-4EB2-B622-654AA5734740}">
      <dgm:prSet/>
      <dgm:spPr/>
      <dgm:t>
        <a:bodyPr/>
        <a:lstStyle/>
        <a:p>
          <a:endParaRPr lang="en-US" sz="2400"/>
        </a:p>
      </dgm:t>
    </dgm:pt>
    <dgm:pt modelId="{3645BE3E-EFD5-428C-970F-2913081F13D4}">
      <dgm:prSet phldrT="[Text]" custT="1"/>
      <dgm:spPr/>
      <dgm:t>
        <a:bodyPr/>
        <a:lstStyle/>
        <a:p>
          <a:r>
            <a:rPr lang="tr-TR" sz="1100" dirty="0"/>
            <a:t>Ekonomik güvensizlik ve toplumsal huzursuzluk</a:t>
          </a:r>
          <a:endParaRPr lang="en-US" sz="1100" dirty="0"/>
        </a:p>
      </dgm:t>
    </dgm:pt>
    <dgm:pt modelId="{9A801039-7308-4DB4-84DD-F43F7843DB82}" type="parTrans" cxnId="{84B0D9CF-A30C-48EE-8AEC-244B9403F55F}">
      <dgm:prSet/>
      <dgm:spPr/>
      <dgm:t>
        <a:bodyPr/>
        <a:lstStyle/>
        <a:p>
          <a:endParaRPr lang="en-US" sz="2400"/>
        </a:p>
      </dgm:t>
    </dgm:pt>
    <dgm:pt modelId="{E3E4F21B-B8F3-4328-8749-A55AC6348AE9}" type="sibTrans" cxnId="{84B0D9CF-A30C-48EE-8AEC-244B9403F55F}">
      <dgm:prSet/>
      <dgm:spPr/>
      <dgm:t>
        <a:bodyPr/>
        <a:lstStyle/>
        <a:p>
          <a:endParaRPr lang="en-US" sz="2400"/>
        </a:p>
      </dgm:t>
    </dgm:pt>
    <dgm:pt modelId="{905888E7-847C-4DA0-AF19-5860A071D620}">
      <dgm:prSet phldrT="[Text]" custT="1"/>
      <dgm:spPr/>
      <dgm:t>
        <a:bodyPr/>
        <a:lstStyle/>
        <a:p>
          <a:r>
            <a:rPr lang="tr-TR" sz="1100" dirty="0"/>
            <a:t>Merkezi yönetimin daha çok denetimi ve güç artışı </a:t>
          </a:r>
          <a:endParaRPr lang="en-US" sz="1100" dirty="0"/>
        </a:p>
      </dgm:t>
    </dgm:pt>
    <dgm:pt modelId="{E83C9603-7929-4AA5-AD61-C5C6031480E4}" type="parTrans" cxnId="{8DC0EF14-44EE-48C1-85EF-05084CFADC3E}">
      <dgm:prSet/>
      <dgm:spPr/>
      <dgm:t>
        <a:bodyPr/>
        <a:lstStyle/>
        <a:p>
          <a:endParaRPr lang="en-US" sz="2400"/>
        </a:p>
      </dgm:t>
    </dgm:pt>
    <dgm:pt modelId="{368DF0EC-C772-494F-8663-754583723120}" type="sibTrans" cxnId="{8DC0EF14-44EE-48C1-85EF-05084CFADC3E}">
      <dgm:prSet/>
      <dgm:spPr/>
      <dgm:t>
        <a:bodyPr/>
        <a:lstStyle/>
        <a:p>
          <a:endParaRPr lang="en-US" sz="2400"/>
        </a:p>
      </dgm:t>
    </dgm:pt>
    <dgm:pt modelId="{90E82D2E-C8CB-4B46-A21D-7F9134384EB8}">
      <dgm:prSet custT="1"/>
      <dgm:spPr/>
      <dgm:t>
        <a:bodyPr/>
        <a:lstStyle/>
        <a:p>
          <a:r>
            <a:rPr lang="tr-TR" sz="1100" dirty="0"/>
            <a:t>Diktatörlük</a:t>
          </a:r>
          <a:endParaRPr lang="en-US" sz="1100" dirty="0"/>
        </a:p>
      </dgm:t>
    </dgm:pt>
    <dgm:pt modelId="{DB9B6D67-3E36-4E85-BAFF-324525E4C463}" type="parTrans" cxnId="{BE326ED8-DD09-4404-87D9-A0E610F3A4EE}">
      <dgm:prSet/>
      <dgm:spPr/>
      <dgm:t>
        <a:bodyPr/>
        <a:lstStyle/>
        <a:p>
          <a:endParaRPr lang="en-US" sz="2400"/>
        </a:p>
      </dgm:t>
    </dgm:pt>
    <dgm:pt modelId="{042387B3-4444-4E1C-8BC8-A71C6CE6512F}" type="sibTrans" cxnId="{BE326ED8-DD09-4404-87D9-A0E610F3A4EE}">
      <dgm:prSet/>
      <dgm:spPr/>
      <dgm:t>
        <a:bodyPr/>
        <a:lstStyle/>
        <a:p>
          <a:endParaRPr lang="en-US" sz="2400"/>
        </a:p>
      </dgm:t>
    </dgm:pt>
    <dgm:pt modelId="{520182C3-9062-4769-B8D1-DA7AA8CE5C7A}" type="pres">
      <dgm:prSet presAssocID="{B01B0E5A-1599-4247-8D34-78AD398CBD91}" presName="rootnode" presStyleCnt="0">
        <dgm:presLayoutVars>
          <dgm:chMax/>
          <dgm:chPref/>
          <dgm:dir/>
          <dgm:animLvl val="lvl"/>
        </dgm:presLayoutVars>
      </dgm:prSet>
      <dgm:spPr/>
      <dgm:t>
        <a:bodyPr/>
        <a:lstStyle/>
        <a:p>
          <a:endParaRPr lang="en-US"/>
        </a:p>
      </dgm:t>
    </dgm:pt>
    <dgm:pt modelId="{3B923ED2-C2D9-40DD-99A9-35D3FA10F2B5}" type="pres">
      <dgm:prSet presAssocID="{100F5DE8-69E7-4BCE-AF0A-92A1BC607731}" presName="composite" presStyleCnt="0"/>
      <dgm:spPr/>
    </dgm:pt>
    <dgm:pt modelId="{D5140B45-3A8A-40A1-91C3-CD5B232B12BF}" type="pres">
      <dgm:prSet presAssocID="{100F5DE8-69E7-4BCE-AF0A-92A1BC607731}" presName="bentUpArrow1" presStyleLbl="alignImgPlace1" presStyleIdx="0" presStyleCnt="3" custScaleX="86212" custScaleY="49680" custLinFactNeighborX="4130" custLinFactNeighborY="-45249"/>
      <dgm:spPr/>
    </dgm:pt>
    <dgm:pt modelId="{E51BE235-6F49-467B-A04F-A121240D8846}" type="pres">
      <dgm:prSet presAssocID="{100F5DE8-69E7-4BCE-AF0A-92A1BC607731}" presName="ParentText" presStyleLbl="node1" presStyleIdx="0" presStyleCnt="4" custScaleY="63649">
        <dgm:presLayoutVars>
          <dgm:chMax val="1"/>
          <dgm:chPref val="1"/>
          <dgm:bulletEnabled val="1"/>
        </dgm:presLayoutVars>
      </dgm:prSet>
      <dgm:spPr/>
      <dgm:t>
        <a:bodyPr/>
        <a:lstStyle/>
        <a:p>
          <a:endParaRPr lang="en-US"/>
        </a:p>
      </dgm:t>
    </dgm:pt>
    <dgm:pt modelId="{7077DE41-09C7-43FA-A4FA-2BD722C3680D}" type="pres">
      <dgm:prSet presAssocID="{100F5DE8-69E7-4BCE-AF0A-92A1BC607731}" presName="ChildText" presStyleLbl="revTx" presStyleIdx="0" presStyleCnt="3">
        <dgm:presLayoutVars>
          <dgm:chMax val="0"/>
          <dgm:chPref val="0"/>
          <dgm:bulletEnabled val="1"/>
        </dgm:presLayoutVars>
      </dgm:prSet>
      <dgm:spPr/>
    </dgm:pt>
    <dgm:pt modelId="{C172BA86-5C3D-407B-8DF2-3846375DEA01}" type="pres">
      <dgm:prSet presAssocID="{96C3C762-B5C5-4232-B6A9-82C5C0F28757}" presName="sibTrans" presStyleCnt="0"/>
      <dgm:spPr/>
    </dgm:pt>
    <dgm:pt modelId="{31F3343E-D671-413F-8237-145F770BB475}" type="pres">
      <dgm:prSet presAssocID="{3645BE3E-EFD5-428C-970F-2913081F13D4}" presName="composite" presStyleCnt="0"/>
      <dgm:spPr/>
    </dgm:pt>
    <dgm:pt modelId="{7DE6A06F-0C1B-4A61-BB8A-5CFDD4EEDB6C}" type="pres">
      <dgm:prSet presAssocID="{3645BE3E-EFD5-428C-970F-2913081F13D4}" presName="bentUpArrow1" presStyleLbl="alignImgPlace1" presStyleIdx="1" presStyleCnt="3" custScaleX="87001" custScaleY="50754" custLinFactNeighborX="-6995" custLinFactNeighborY="-52262"/>
      <dgm:spPr/>
    </dgm:pt>
    <dgm:pt modelId="{EDC4936C-E3D2-4E65-86E7-F0731A0C23D6}" type="pres">
      <dgm:prSet presAssocID="{3645BE3E-EFD5-428C-970F-2913081F13D4}" presName="ParentText" presStyleLbl="node1" presStyleIdx="1" presStyleCnt="4" custScaleX="168697" custScaleY="54464">
        <dgm:presLayoutVars>
          <dgm:chMax val="1"/>
          <dgm:chPref val="1"/>
          <dgm:bulletEnabled val="1"/>
        </dgm:presLayoutVars>
      </dgm:prSet>
      <dgm:spPr/>
      <dgm:t>
        <a:bodyPr/>
        <a:lstStyle/>
        <a:p>
          <a:endParaRPr lang="en-US"/>
        </a:p>
      </dgm:t>
    </dgm:pt>
    <dgm:pt modelId="{9B82AF67-DA93-4A8E-A8FD-6831A1A883F5}" type="pres">
      <dgm:prSet presAssocID="{3645BE3E-EFD5-428C-970F-2913081F13D4}" presName="ChildText" presStyleLbl="revTx" presStyleIdx="1" presStyleCnt="3" custLinFactNeighborX="48425" custLinFactNeighborY="-2596">
        <dgm:presLayoutVars>
          <dgm:chMax val="0"/>
          <dgm:chPref val="0"/>
          <dgm:bulletEnabled val="1"/>
        </dgm:presLayoutVars>
      </dgm:prSet>
      <dgm:spPr/>
    </dgm:pt>
    <dgm:pt modelId="{8958C4D2-734C-45A8-AD5B-098E63DFDA72}" type="pres">
      <dgm:prSet presAssocID="{E3E4F21B-B8F3-4328-8749-A55AC6348AE9}" presName="sibTrans" presStyleCnt="0"/>
      <dgm:spPr/>
    </dgm:pt>
    <dgm:pt modelId="{897B04BF-883C-48EC-822E-EE38F31BA33A}" type="pres">
      <dgm:prSet presAssocID="{905888E7-847C-4DA0-AF19-5860A071D620}" presName="composite" presStyleCnt="0"/>
      <dgm:spPr/>
    </dgm:pt>
    <dgm:pt modelId="{F25A0F4B-DAAF-4938-837E-EF08F6983587}" type="pres">
      <dgm:prSet presAssocID="{905888E7-847C-4DA0-AF19-5860A071D620}" presName="bentUpArrow1" presStyleLbl="alignImgPlace1" presStyleIdx="2" presStyleCnt="3" custScaleX="107228" custScaleY="71505" custLinFactNeighborX="17726" custLinFactNeighborY="-53227"/>
      <dgm:spPr/>
    </dgm:pt>
    <dgm:pt modelId="{6DA30007-DA55-41E3-BFE0-DE04237D4372}" type="pres">
      <dgm:prSet presAssocID="{905888E7-847C-4DA0-AF19-5860A071D620}" presName="ParentText" presStyleLbl="node1" presStyleIdx="2" presStyleCnt="4" custScaleX="135583" custScaleY="49447" custLinFactNeighborX="24127" custLinFactNeighborY="-6083">
        <dgm:presLayoutVars>
          <dgm:chMax val="1"/>
          <dgm:chPref val="1"/>
          <dgm:bulletEnabled val="1"/>
        </dgm:presLayoutVars>
      </dgm:prSet>
      <dgm:spPr/>
      <dgm:t>
        <a:bodyPr/>
        <a:lstStyle/>
        <a:p>
          <a:endParaRPr lang="en-US"/>
        </a:p>
      </dgm:t>
    </dgm:pt>
    <dgm:pt modelId="{EBAD1B0A-7B53-4021-B03E-905ED75A6316}" type="pres">
      <dgm:prSet presAssocID="{905888E7-847C-4DA0-AF19-5860A071D620}" presName="ChildText" presStyleLbl="revTx" presStyleIdx="2" presStyleCnt="3">
        <dgm:presLayoutVars>
          <dgm:chMax val="0"/>
          <dgm:chPref val="0"/>
          <dgm:bulletEnabled val="1"/>
        </dgm:presLayoutVars>
      </dgm:prSet>
      <dgm:spPr/>
    </dgm:pt>
    <dgm:pt modelId="{F56EACE6-DBB0-45CE-A6AF-F5BA8924FE5B}" type="pres">
      <dgm:prSet presAssocID="{368DF0EC-C772-494F-8663-754583723120}" presName="sibTrans" presStyleCnt="0"/>
      <dgm:spPr/>
    </dgm:pt>
    <dgm:pt modelId="{42F04E22-79B9-4D90-A6E6-5D1348802377}" type="pres">
      <dgm:prSet presAssocID="{90E82D2E-C8CB-4B46-A21D-7F9134384EB8}" presName="composite" presStyleCnt="0"/>
      <dgm:spPr/>
    </dgm:pt>
    <dgm:pt modelId="{F4825876-84D1-4FC3-8299-509C7539FEB8}" type="pres">
      <dgm:prSet presAssocID="{90E82D2E-C8CB-4B46-A21D-7F9134384EB8}" presName="ParentText" presStyleLbl="node1" presStyleIdx="3" presStyleCnt="4" custScaleX="70311" custScaleY="66786" custLinFactNeighborX="28319" custLinFactNeighborY="-9529">
        <dgm:presLayoutVars>
          <dgm:chMax val="1"/>
          <dgm:chPref val="1"/>
          <dgm:bulletEnabled val="1"/>
        </dgm:presLayoutVars>
      </dgm:prSet>
      <dgm:spPr/>
      <dgm:t>
        <a:bodyPr/>
        <a:lstStyle/>
        <a:p>
          <a:endParaRPr lang="en-US"/>
        </a:p>
      </dgm:t>
    </dgm:pt>
  </dgm:ptLst>
  <dgm:cxnLst>
    <dgm:cxn modelId="{58DD17AD-BB3F-41BA-90E9-A067B1F53222}" type="presOf" srcId="{90E82D2E-C8CB-4B46-A21D-7F9134384EB8}" destId="{F4825876-84D1-4FC3-8299-509C7539FEB8}" srcOrd="0" destOrd="0" presId="urn:microsoft.com/office/officeart/2005/8/layout/StepDownProcess"/>
    <dgm:cxn modelId="{BE326ED8-DD09-4404-87D9-A0E610F3A4EE}" srcId="{B01B0E5A-1599-4247-8D34-78AD398CBD91}" destId="{90E82D2E-C8CB-4B46-A21D-7F9134384EB8}" srcOrd="3" destOrd="0" parTransId="{DB9B6D67-3E36-4E85-BAFF-324525E4C463}" sibTransId="{042387B3-4444-4E1C-8BC8-A71C6CE6512F}"/>
    <dgm:cxn modelId="{4C222277-B8ED-4208-BD94-AB9182B1EE24}" type="presOf" srcId="{3645BE3E-EFD5-428C-970F-2913081F13D4}" destId="{EDC4936C-E3D2-4E65-86E7-F0731A0C23D6}" srcOrd="0" destOrd="0" presId="urn:microsoft.com/office/officeart/2005/8/layout/StepDownProcess"/>
    <dgm:cxn modelId="{0AB989BD-C8CA-48C4-9792-C0B46292F0A5}" type="presOf" srcId="{100F5DE8-69E7-4BCE-AF0A-92A1BC607731}" destId="{E51BE235-6F49-467B-A04F-A121240D8846}" srcOrd="0" destOrd="0" presId="urn:microsoft.com/office/officeart/2005/8/layout/StepDownProcess"/>
    <dgm:cxn modelId="{84B0D9CF-A30C-48EE-8AEC-244B9403F55F}" srcId="{B01B0E5A-1599-4247-8D34-78AD398CBD91}" destId="{3645BE3E-EFD5-428C-970F-2913081F13D4}" srcOrd="1" destOrd="0" parTransId="{9A801039-7308-4DB4-84DD-F43F7843DB82}" sibTransId="{E3E4F21B-B8F3-4328-8749-A55AC6348AE9}"/>
    <dgm:cxn modelId="{B1DFBBF7-1FCB-41EE-B630-04271915837C}" type="presOf" srcId="{B01B0E5A-1599-4247-8D34-78AD398CBD91}" destId="{520182C3-9062-4769-B8D1-DA7AA8CE5C7A}" srcOrd="0" destOrd="0" presId="urn:microsoft.com/office/officeart/2005/8/layout/StepDownProcess"/>
    <dgm:cxn modelId="{AB51CE4C-1A6C-42E5-BAC0-DD8FA5327118}" type="presOf" srcId="{905888E7-847C-4DA0-AF19-5860A071D620}" destId="{6DA30007-DA55-41E3-BFE0-DE04237D4372}" srcOrd="0" destOrd="0" presId="urn:microsoft.com/office/officeart/2005/8/layout/StepDownProcess"/>
    <dgm:cxn modelId="{8DC0EF14-44EE-48C1-85EF-05084CFADC3E}" srcId="{B01B0E5A-1599-4247-8D34-78AD398CBD91}" destId="{905888E7-847C-4DA0-AF19-5860A071D620}" srcOrd="2" destOrd="0" parTransId="{E83C9603-7929-4AA5-AD61-C5C6031480E4}" sibTransId="{368DF0EC-C772-494F-8663-754583723120}"/>
    <dgm:cxn modelId="{85BA5693-660B-4EB2-B622-654AA5734740}" srcId="{B01B0E5A-1599-4247-8D34-78AD398CBD91}" destId="{100F5DE8-69E7-4BCE-AF0A-92A1BC607731}" srcOrd="0" destOrd="0" parTransId="{B7997F7D-DD33-4B42-B943-7EB499D62548}" sibTransId="{96C3C762-B5C5-4232-B6A9-82C5C0F28757}"/>
    <dgm:cxn modelId="{E913D3D1-C346-48C4-BEC0-01D38CFB15DF}" type="presParOf" srcId="{520182C3-9062-4769-B8D1-DA7AA8CE5C7A}" destId="{3B923ED2-C2D9-40DD-99A9-35D3FA10F2B5}" srcOrd="0" destOrd="0" presId="urn:microsoft.com/office/officeart/2005/8/layout/StepDownProcess"/>
    <dgm:cxn modelId="{B120B242-E3F5-47BC-AD82-AC9A09FFE235}" type="presParOf" srcId="{3B923ED2-C2D9-40DD-99A9-35D3FA10F2B5}" destId="{D5140B45-3A8A-40A1-91C3-CD5B232B12BF}" srcOrd="0" destOrd="0" presId="urn:microsoft.com/office/officeart/2005/8/layout/StepDownProcess"/>
    <dgm:cxn modelId="{CBDD7101-0288-4FBC-B870-B193225169E2}" type="presParOf" srcId="{3B923ED2-C2D9-40DD-99A9-35D3FA10F2B5}" destId="{E51BE235-6F49-467B-A04F-A121240D8846}" srcOrd="1" destOrd="0" presId="urn:microsoft.com/office/officeart/2005/8/layout/StepDownProcess"/>
    <dgm:cxn modelId="{865E017A-59CD-4332-8599-D946C84064F1}" type="presParOf" srcId="{3B923ED2-C2D9-40DD-99A9-35D3FA10F2B5}" destId="{7077DE41-09C7-43FA-A4FA-2BD722C3680D}" srcOrd="2" destOrd="0" presId="urn:microsoft.com/office/officeart/2005/8/layout/StepDownProcess"/>
    <dgm:cxn modelId="{E917834C-950E-45C3-8ED1-D5E7C53E9461}" type="presParOf" srcId="{520182C3-9062-4769-B8D1-DA7AA8CE5C7A}" destId="{C172BA86-5C3D-407B-8DF2-3846375DEA01}" srcOrd="1" destOrd="0" presId="urn:microsoft.com/office/officeart/2005/8/layout/StepDownProcess"/>
    <dgm:cxn modelId="{F53FE4A9-7128-4378-80A9-5C953C9CB3C4}" type="presParOf" srcId="{520182C3-9062-4769-B8D1-DA7AA8CE5C7A}" destId="{31F3343E-D671-413F-8237-145F770BB475}" srcOrd="2" destOrd="0" presId="urn:microsoft.com/office/officeart/2005/8/layout/StepDownProcess"/>
    <dgm:cxn modelId="{D6A99186-5525-4659-B900-9A2A3C465A82}" type="presParOf" srcId="{31F3343E-D671-413F-8237-145F770BB475}" destId="{7DE6A06F-0C1B-4A61-BB8A-5CFDD4EEDB6C}" srcOrd="0" destOrd="0" presId="urn:microsoft.com/office/officeart/2005/8/layout/StepDownProcess"/>
    <dgm:cxn modelId="{C906BD35-C6FE-4B2A-B876-FE8CF2F9B9EA}" type="presParOf" srcId="{31F3343E-D671-413F-8237-145F770BB475}" destId="{EDC4936C-E3D2-4E65-86E7-F0731A0C23D6}" srcOrd="1" destOrd="0" presId="urn:microsoft.com/office/officeart/2005/8/layout/StepDownProcess"/>
    <dgm:cxn modelId="{4B4E25F2-5EC1-46C8-B7D0-361E12DE2939}" type="presParOf" srcId="{31F3343E-D671-413F-8237-145F770BB475}" destId="{9B82AF67-DA93-4A8E-A8FD-6831A1A883F5}" srcOrd="2" destOrd="0" presId="urn:microsoft.com/office/officeart/2005/8/layout/StepDownProcess"/>
    <dgm:cxn modelId="{B7B1CD78-D106-48C5-83C2-41D7A574C0E3}" type="presParOf" srcId="{520182C3-9062-4769-B8D1-DA7AA8CE5C7A}" destId="{8958C4D2-734C-45A8-AD5B-098E63DFDA72}" srcOrd="3" destOrd="0" presId="urn:microsoft.com/office/officeart/2005/8/layout/StepDownProcess"/>
    <dgm:cxn modelId="{FAC5FE7E-8D4C-418C-8190-668597EE77E9}" type="presParOf" srcId="{520182C3-9062-4769-B8D1-DA7AA8CE5C7A}" destId="{897B04BF-883C-48EC-822E-EE38F31BA33A}" srcOrd="4" destOrd="0" presId="urn:microsoft.com/office/officeart/2005/8/layout/StepDownProcess"/>
    <dgm:cxn modelId="{9876394A-264D-4839-9B8F-8A575164DF87}" type="presParOf" srcId="{897B04BF-883C-48EC-822E-EE38F31BA33A}" destId="{F25A0F4B-DAAF-4938-837E-EF08F6983587}" srcOrd="0" destOrd="0" presId="urn:microsoft.com/office/officeart/2005/8/layout/StepDownProcess"/>
    <dgm:cxn modelId="{FF58185F-FB53-46F0-A17C-53E7DE68B2D8}" type="presParOf" srcId="{897B04BF-883C-48EC-822E-EE38F31BA33A}" destId="{6DA30007-DA55-41E3-BFE0-DE04237D4372}" srcOrd="1" destOrd="0" presId="urn:microsoft.com/office/officeart/2005/8/layout/StepDownProcess"/>
    <dgm:cxn modelId="{2637BA77-55A6-4DAD-82E0-1B6D69A117DE}" type="presParOf" srcId="{897B04BF-883C-48EC-822E-EE38F31BA33A}" destId="{EBAD1B0A-7B53-4021-B03E-905ED75A6316}" srcOrd="2" destOrd="0" presId="urn:microsoft.com/office/officeart/2005/8/layout/StepDownProcess"/>
    <dgm:cxn modelId="{6FB549EF-4D86-4E2D-A948-592924E0F5CF}" type="presParOf" srcId="{520182C3-9062-4769-B8D1-DA7AA8CE5C7A}" destId="{F56EACE6-DBB0-45CE-A6AF-F5BA8924FE5B}" srcOrd="5" destOrd="0" presId="urn:microsoft.com/office/officeart/2005/8/layout/StepDownProcess"/>
    <dgm:cxn modelId="{23814772-A9BE-417C-A927-7986C22B5D79}" type="presParOf" srcId="{520182C3-9062-4769-B8D1-DA7AA8CE5C7A}" destId="{42F04E22-79B9-4D90-A6E6-5D1348802377}" srcOrd="6" destOrd="0" presId="urn:microsoft.com/office/officeart/2005/8/layout/StepDownProcess"/>
    <dgm:cxn modelId="{3C4F34F3-074E-4440-9BF2-E1607D98BA55}" type="presParOf" srcId="{42F04E22-79B9-4D90-A6E6-5D1348802377}" destId="{F4825876-84D1-4FC3-8299-509C7539FEB8}"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140B45-3A8A-40A1-91C3-CD5B232B12BF}">
      <dsp:nvSpPr>
        <dsp:cNvPr id="0" name=""/>
        <dsp:cNvSpPr/>
      </dsp:nvSpPr>
      <dsp:spPr>
        <a:xfrm rot="5400000">
          <a:off x="538910" y="877914"/>
          <a:ext cx="470528" cy="929590"/>
        </a:xfrm>
        <a:prstGeom prst="bentUpArrow">
          <a:avLst>
            <a:gd name="adj1" fmla="val 32840"/>
            <a:gd name="adj2" fmla="val 25000"/>
            <a:gd name="adj3" fmla="val 35780"/>
          </a:avLst>
        </a:prstGeom>
        <a:solidFill>
          <a:schemeClr val="dk1">
            <a:tint val="40000"/>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1BE235-6F49-467B-A04F-A121240D8846}">
      <dsp:nvSpPr>
        <dsp:cNvPr id="0" name=""/>
        <dsp:cNvSpPr/>
      </dsp:nvSpPr>
      <dsp:spPr>
        <a:xfrm>
          <a:off x="5154" y="385083"/>
          <a:ext cx="1594389" cy="710336"/>
        </a:xfrm>
        <a:prstGeom prst="roundRect">
          <a:avLst>
            <a:gd name="adj" fmla="val 16670"/>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tr-TR" sz="1100" kern="1200" dirty="0"/>
            <a:t>Nüfus aşırılığı </a:t>
          </a:r>
          <a:endParaRPr lang="en-US" sz="1100" kern="1200" dirty="0"/>
        </a:p>
      </dsp:txBody>
      <dsp:txXfrm>
        <a:off x="39836" y="419765"/>
        <a:ext cx="1525025" cy="640972"/>
      </dsp:txXfrm>
    </dsp:sp>
    <dsp:sp modelId="{7077DE41-09C7-43FA-A4FA-2BD722C3680D}">
      <dsp:nvSpPr>
        <dsp:cNvPr id="0" name=""/>
        <dsp:cNvSpPr/>
      </dsp:nvSpPr>
      <dsp:spPr>
        <a:xfrm>
          <a:off x="1599544" y="288678"/>
          <a:ext cx="1159607" cy="902017"/>
        </a:xfrm>
        <a:prstGeom prst="rect">
          <a:avLst/>
        </a:prstGeom>
        <a:noFill/>
        <a:ln>
          <a:noFill/>
        </a:ln>
        <a:effectLst/>
      </dsp:spPr>
      <dsp:style>
        <a:lnRef idx="0">
          <a:scrgbClr r="0" g="0" b="0"/>
        </a:lnRef>
        <a:fillRef idx="0">
          <a:scrgbClr r="0" g="0" b="0"/>
        </a:fillRef>
        <a:effectRef idx="0">
          <a:scrgbClr r="0" g="0" b="0"/>
        </a:effectRef>
        <a:fontRef idx="minor"/>
      </dsp:style>
    </dsp:sp>
    <dsp:sp modelId="{7DE6A06F-0C1B-4A61-BB8A-5CFDD4EEDB6C}">
      <dsp:nvSpPr>
        <dsp:cNvPr id="0" name=""/>
        <dsp:cNvSpPr/>
      </dsp:nvSpPr>
      <dsp:spPr>
        <a:xfrm rot="5400000">
          <a:off x="2283435" y="1716165"/>
          <a:ext cx="480700" cy="938097"/>
        </a:xfrm>
        <a:prstGeom prst="bentUpArrow">
          <a:avLst>
            <a:gd name="adj1" fmla="val 32840"/>
            <a:gd name="adj2" fmla="val 25000"/>
            <a:gd name="adj3" fmla="val 35780"/>
          </a:avLst>
        </a:prstGeom>
        <a:solidFill>
          <a:schemeClr val="dk1">
            <a:tint val="40000"/>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C4936C-E3D2-4E65-86E7-F0731A0C23D6}">
      <dsp:nvSpPr>
        <dsp:cNvPr id="0" name=""/>
        <dsp:cNvSpPr/>
      </dsp:nvSpPr>
      <dsp:spPr>
        <a:xfrm>
          <a:off x="1327073" y="1345263"/>
          <a:ext cx="2689687" cy="607829"/>
        </a:xfrm>
        <a:prstGeom prst="roundRect">
          <a:avLst>
            <a:gd name="adj" fmla="val 16670"/>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tr-TR" sz="1100" kern="1200" dirty="0"/>
            <a:t>Ekonomik güvensizlik ve toplumsal huzursuzluk</a:t>
          </a:r>
          <a:endParaRPr lang="en-US" sz="1100" kern="1200" dirty="0"/>
        </a:p>
      </dsp:txBody>
      <dsp:txXfrm>
        <a:off x="1356750" y="1374940"/>
        <a:ext cx="2630333" cy="548475"/>
      </dsp:txXfrm>
    </dsp:sp>
    <dsp:sp modelId="{9B82AF67-DA93-4A8E-A8FD-6831A1A883F5}">
      <dsp:nvSpPr>
        <dsp:cNvPr id="0" name=""/>
        <dsp:cNvSpPr/>
      </dsp:nvSpPr>
      <dsp:spPr>
        <a:xfrm>
          <a:off x="4030651" y="1174189"/>
          <a:ext cx="1159607" cy="902017"/>
        </a:xfrm>
        <a:prstGeom prst="rect">
          <a:avLst/>
        </a:prstGeom>
        <a:noFill/>
        <a:ln>
          <a:noFill/>
        </a:ln>
        <a:effectLst/>
      </dsp:spPr>
      <dsp:style>
        <a:lnRef idx="0">
          <a:scrgbClr r="0" g="0" b="0"/>
        </a:lnRef>
        <a:fillRef idx="0">
          <a:scrgbClr r="0" g="0" b="0"/>
        </a:fillRef>
        <a:effectRef idx="0">
          <a:scrgbClr r="0" g="0" b="0"/>
        </a:effectRef>
        <a:fontRef idx="minor"/>
      </dsp:style>
    </dsp:sp>
    <dsp:sp modelId="{F25A0F4B-DAAF-4938-837E-EF08F6983587}">
      <dsp:nvSpPr>
        <dsp:cNvPr id="0" name=""/>
        <dsp:cNvSpPr/>
      </dsp:nvSpPr>
      <dsp:spPr>
        <a:xfrm rot="5400000">
          <a:off x="3509659" y="2511989"/>
          <a:ext cx="677237" cy="1156197"/>
        </a:xfrm>
        <a:prstGeom prst="bentUpArrow">
          <a:avLst>
            <a:gd name="adj1" fmla="val 32840"/>
            <a:gd name="adj2" fmla="val 25000"/>
            <a:gd name="adj3" fmla="val 35780"/>
          </a:avLst>
        </a:prstGeom>
        <a:solidFill>
          <a:schemeClr val="dk1">
            <a:tint val="40000"/>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A30007-DA55-41E3-BFE0-DE04237D4372}">
      <dsp:nvSpPr>
        <dsp:cNvPr id="0" name=""/>
        <dsp:cNvSpPr/>
      </dsp:nvSpPr>
      <dsp:spPr>
        <a:xfrm>
          <a:off x="3033670" y="2219384"/>
          <a:ext cx="2161721" cy="551838"/>
        </a:xfrm>
        <a:prstGeom prst="roundRect">
          <a:avLst>
            <a:gd name="adj" fmla="val 16670"/>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tr-TR" sz="1100" kern="1200" dirty="0"/>
            <a:t>Merkezi yönetimin daha çok denetimi ve güç artışı </a:t>
          </a:r>
          <a:endParaRPr lang="en-US" sz="1100" kern="1200" dirty="0"/>
        </a:p>
      </dsp:txBody>
      <dsp:txXfrm>
        <a:off x="3060613" y="2246327"/>
        <a:ext cx="2107835" cy="497952"/>
      </dsp:txXfrm>
    </dsp:sp>
    <dsp:sp modelId="{EBAD1B0A-7B53-4021-B03E-905ED75A6316}">
      <dsp:nvSpPr>
        <dsp:cNvPr id="0" name=""/>
        <dsp:cNvSpPr/>
      </dsp:nvSpPr>
      <dsp:spPr>
        <a:xfrm>
          <a:off x="4527047" y="2111618"/>
          <a:ext cx="1159607" cy="902017"/>
        </a:xfrm>
        <a:prstGeom prst="rect">
          <a:avLst/>
        </a:prstGeom>
        <a:noFill/>
        <a:ln>
          <a:noFill/>
        </a:ln>
        <a:effectLst/>
      </dsp:spPr>
      <dsp:style>
        <a:lnRef idx="0">
          <a:scrgbClr r="0" g="0" b="0"/>
        </a:lnRef>
        <a:fillRef idx="0">
          <a:scrgbClr r="0" g="0" b="0"/>
        </a:fillRef>
        <a:effectRef idx="0">
          <a:scrgbClr r="0" g="0" b="0"/>
        </a:effectRef>
        <a:fontRef idx="minor"/>
      </dsp:style>
    </dsp:sp>
    <dsp:sp modelId="{F4825876-84D1-4FC3-8299-509C7539FEB8}">
      <dsp:nvSpPr>
        <dsp:cNvPr id="0" name=""/>
        <dsp:cNvSpPr/>
      </dsp:nvSpPr>
      <dsp:spPr>
        <a:xfrm>
          <a:off x="4422425" y="3017554"/>
          <a:ext cx="1121031" cy="745345"/>
        </a:xfrm>
        <a:prstGeom prst="roundRect">
          <a:avLst>
            <a:gd name="adj" fmla="val 16670"/>
          </a:avLst>
        </a:prstGeom>
        <a:solidFill>
          <a:schemeClr val="lt1">
            <a:hueOff val="0"/>
            <a:satOff val="0"/>
            <a:lumOff val="0"/>
            <a:alphaOff val="0"/>
          </a:schemeClr>
        </a:solidFill>
        <a:ln w="22225" cap="rnd"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tr-TR" sz="1100" kern="1200" dirty="0"/>
            <a:t>Diktatörlük</a:t>
          </a:r>
          <a:endParaRPr lang="en-US" sz="1100" kern="1200" dirty="0"/>
        </a:p>
      </dsp:txBody>
      <dsp:txXfrm>
        <a:off x="4458816" y="3053945"/>
        <a:ext cx="1048249" cy="672563"/>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C64131-D941-4195-94D7-1B3EC9E01928}" type="datetimeFigureOut">
              <a:rPr lang="en-US" smtClean="0"/>
              <a:t>11/18/2021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6F7425-C7E1-4D5A-BE47-733E04163C86}" type="slidenum">
              <a:rPr lang="en-US" smtClean="0"/>
              <a:t>‹#›</a:t>
            </a:fld>
            <a:endParaRPr lang="en-US"/>
          </a:p>
        </p:txBody>
      </p:sp>
    </p:spTree>
    <p:extLst>
      <p:ext uri="{BB962C8B-B14F-4D97-AF65-F5344CB8AC3E}">
        <p14:creationId xmlns:p14="http://schemas.microsoft.com/office/powerpoint/2010/main" val="3844746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46F7425-C7E1-4D5A-BE47-733E04163C86}" type="slidenum">
              <a:rPr lang="en-US" smtClean="0"/>
              <a:t>3</a:t>
            </a:fld>
            <a:endParaRPr lang="en-US"/>
          </a:p>
        </p:txBody>
      </p:sp>
    </p:spTree>
    <p:extLst>
      <p:ext uri="{BB962C8B-B14F-4D97-AF65-F5344CB8AC3E}">
        <p14:creationId xmlns:p14="http://schemas.microsoft.com/office/powerpoint/2010/main" val="1859632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0" i="0" dirty="0">
                <a:solidFill>
                  <a:srgbClr val="333333"/>
                </a:solidFill>
                <a:effectLst/>
                <a:latin typeface="Source Sans Pro" panose="020B0503030403020204" pitchFamily="34" charset="0"/>
              </a:rPr>
              <a:t/>
            </a:r>
            <a:br>
              <a:rPr lang="tr-TR" b="0" i="0" dirty="0">
                <a:solidFill>
                  <a:srgbClr val="333333"/>
                </a:solidFill>
                <a:effectLst/>
                <a:latin typeface="Source Sans Pro" panose="020B0503030403020204" pitchFamily="34" charset="0"/>
              </a:rPr>
            </a:br>
            <a:r>
              <a:rPr lang="tr-TR" b="0" i="0" dirty="0">
                <a:solidFill>
                  <a:srgbClr val="333333"/>
                </a:solidFill>
                <a:effectLst/>
                <a:latin typeface="Source Sans Pro" panose="020B0503030403020204" pitchFamily="34" charset="0"/>
              </a:rPr>
              <a:t>Daha çok zamanımız olduğunu düşünüyordum. (A.Huxley)</a:t>
            </a:r>
          </a:p>
          <a:p>
            <a:r>
              <a:rPr lang="tr-TR" b="0" i="0" dirty="0">
                <a:solidFill>
                  <a:srgbClr val="333333"/>
                </a:solidFill>
                <a:effectLst/>
                <a:latin typeface="Source Sans Pro" panose="020B0503030403020204" pitchFamily="34" charset="0"/>
              </a:rPr>
              <a:t/>
            </a:r>
            <a:br>
              <a:rPr lang="tr-TR" b="0" i="0" dirty="0">
                <a:solidFill>
                  <a:srgbClr val="333333"/>
                </a:solidFill>
                <a:effectLst/>
                <a:latin typeface="Source Sans Pro" panose="020B0503030403020204" pitchFamily="34" charset="0"/>
              </a:rPr>
            </a:br>
            <a:r>
              <a:rPr lang="en-US" b="0" i="0" dirty="0" err="1">
                <a:solidFill>
                  <a:srgbClr val="333333"/>
                </a:solidFill>
                <a:effectLst/>
                <a:latin typeface="Source Sans Pro" panose="020B0503030403020204" pitchFamily="34" charset="0"/>
              </a:rPr>
              <a:t>liberalizm</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refah</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atmosferinde</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sağlıklı</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bir</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şekilde</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varlık</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gösterip</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gelişirken</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gerileyen</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refah</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iktidarların</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yönettiklerinin</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işlerine</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giderek</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artan</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sıklık</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ve</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derinlikte</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müdahale</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etmelerini</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gerektirdiğinden</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ortamında</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geriler</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aşırı</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nüfus</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artışı</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ve</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aşırı</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organizasyon</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daha</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önceden</a:t>
            </a:r>
            <a:r>
              <a:rPr lang="en-US" b="0" i="0" dirty="0">
                <a:solidFill>
                  <a:srgbClr val="333333"/>
                </a:solidFill>
                <a:effectLst/>
                <a:latin typeface="Source Sans Pro" panose="020B0503030403020204" pitchFamily="34" charset="0"/>
              </a:rPr>
              <a:t> de </a:t>
            </a:r>
            <a:r>
              <a:rPr lang="en-US" b="0" i="0" dirty="0" err="1">
                <a:solidFill>
                  <a:srgbClr val="333333"/>
                </a:solidFill>
                <a:effectLst/>
                <a:latin typeface="Source Sans Pro" panose="020B0503030403020204" pitchFamily="34" charset="0"/>
              </a:rPr>
              <a:t>bahsettiğim</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gibi</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bir</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toplumu</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demokratik</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kurumların</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efektif</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çalışmasını</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temin</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etme</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konusunda</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adil</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hakkından</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alıkoyan</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iki</a:t>
            </a:r>
            <a:r>
              <a:rPr lang="en-US" b="0" i="0" dirty="0">
                <a:solidFill>
                  <a:srgbClr val="333333"/>
                </a:solidFill>
                <a:effectLst/>
                <a:latin typeface="Source Sans Pro" panose="020B0503030403020204" pitchFamily="34" charset="0"/>
              </a:rPr>
              <a:t> </a:t>
            </a:r>
            <a:r>
              <a:rPr lang="en-US" b="0" i="0" dirty="0" err="1">
                <a:solidFill>
                  <a:srgbClr val="333333"/>
                </a:solidFill>
                <a:effectLst/>
                <a:latin typeface="Source Sans Pro" panose="020B0503030403020204" pitchFamily="34" charset="0"/>
              </a:rPr>
              <a:t>koşuldur</a:t>
            </a:r>
            <a:r>
              <a:rPr lang="en-US" b="0" i="0" dirty="0">
                <a:solidFill>
                  <a:srgbClr val="333333"/>
                </a:solidFill>
                <a:effectLst/>
                <a:latin typeface="Source Sans Pro" panose="020B0503030403020204" pitchFamily="34" charset="0"/>
              </a:rPr>
              <a:t>.</a:t>
            </a:r>
            <a:endParaRPr lang="en-US" dirty="0"/>
          </a:p>
        </p:txBody>
      </p:sp>
      <p:sp>
        <p:nvSpPr>
          <p:cNvPr id="4" name="Slide Number Placeholder 3"/>
          <p:cNvSpPr>
            <a:spLocks noGrp="1"/>
          </p:cNvSpPr>
          <p:nvPr>
            <p:ph type="sldNum" sz="quarter" idx="5"/>
          </p:nvPr>
        </p:nvSpPr>
        <p:spPr/>
        <p:txBody>
          <a:bodyPr/>
          <a:lstStyle/>
          <a:p>
            <a:fld id="{B46F7425-C7E1-4D5A-BE47-733E04163C86}" type="slidenum">
              <a:rPr lang="en-US" smtClean="0"/>
              <a:t>4</a:t>
            </a:fld>
            <a:endParaRPr lang="en-US"/>
          </a:p>
        </p:txBody>
      </p:sp>
    </p:spTree>
    <p:extLst>
      <p:ext uri="{BB962C8B-B14F-4D97-AF65-F5344CB8AC3E}">
        <p14:creationId xmlns:p14="http://schemas.microsoft.com/office/powerpoint/2010/main" val="2433840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sz="1200" dirty="0"/>
              <a:t>(En uygun sayı hesaplanıp bu sayıda nüfus sabitlenmişti)</a:t>
            </a:r>
            <a:endParaRPr lang="en-US" dirty="0"/>
          </a:p>
        </p:txBody>
      </p:sp>
      <p:sp>
        <p:nvSpPr>
          <p:cNvPr id="4" name="Slide Number Placeholder 3"/>
          <p:cNvSpPr>
            <a:spLocks noGrp="1"/>
          </p:cNvSpPr>
          <p:nvPr>
            <p:ph type="sldNum" sz="quarter" idx="5"/>
          </p:nvPr>
        </p:nvSpPr>
        <p:spPr/>
        <p:txBody>
          <a:bodyPr/>
          <a:lstStyle/>
          <a:p>
            <a:fld id="{B46F7425-C7E1-4D5A-BE47-733E04163C86}" type="slidenum">
              <a:rPr lang="en-US" smtClean="0"/>
              <a:t>5</a:t>
            </a:fld>
            <a:endParaRPr lang="en-US"/>
          </a:p>
        </p:txBody>
      </p:sp>
    </p:spTree>
    <p:extLst>
      <p:ext uri="{BB962C8B-B14F-4D97-AF65-F5344CB8AC3E}">
        <p14:creationId xmlns:p14="http://schemas.microsoft.com/office/powerpoint/2010/main" val="769007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Büyük şehirlerdekihayat zihinsel sağlığa iyi değildir. </a:t>
            </a:r>
            <a:endParaRPr lang="en-US" dirty="0"/>
          </a:p>
          <a:p>
            <a:endParaRPr lang="tr-TR" dirty="0"/>
          </a:p>
          <a:p>
            <a:r>
              <a:rPr lang="tr-TR" dirty="0"/>
              <a:t>Şehir hayatı anonimdir ve küçük özyönetimli gruptaki sorumluluğu ortadan kaldırır. </a:t>
            </a:r>
          </a:p>
          <a:p>
            <a:r>
              <a:rPr lang="tr-TR" dirty="0"/>
              <a:t>Eğlence avcısı ilişkisi ortaya çıkar. </a:t>
            </a:r>
          </a:p>
          <a:p>
            <a:endParaRPr lang="en-US" dirty="0"/>
          </a:p>
        </p:txBody>
      </p:sp>
      <p:sp>
        <p:nvSpPr>
          <p:cNvPr id="4" name="Slide Number Placeholder 3"/>
          <p:cNvSpPr>
            <a:spLocks noGrp="1"/>
          </p:cNvSpPr>
          <p:nvPr>
            <p:ph type="sldNum" sz="quarter" idx="5"/>
          </p:nvPr>
        </p:nvSpPr>
        <p:spPr/>
        <p:txBody>
          <a:bodyPr/>
          <a:lstStyle/>
          <a:p>
            <a:fld id="{B46F7425-C7E1-4D5A-BE47-733E04163C86}" type="slidenum">
              <a:rPr lang="en-US" smtClean="0"/>
              <a:t>9</a:t>
            </a:fld>
            <a:endParaRPr lang="en-US"/>
          </a:p>
        </p:txBody>
      </p:sp>
    </p:spTree>
    <p:extLst>
      <p:ext uri="{BB962C8B-B14F-4D97-AF65-F5344CB8AC3E}">
        <p14:creationId xmlns:p14="http://schemas.microsoft.com/office/powerpoint/2010/main" val="4018411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Lider olmak, kitleleri harekete geçirebilmektir. –Hitler</a:t>
            </a:r>
          </a:p>
          <a:p>
            <a:r>
              <a:rPr lang="tr-TR" dirty="0"/>
              <a:t>Çoğunluğun hipnozlu rızası</a:t>
            </a:r>
          </a:p>
          <a:p>
            <a:r>
              <a:rPr lang="tr-TR" dirty="0"/>
              <a:t>Hitler ve Goebbels –</a:t>
            </a:r>
          </a:p>
          <a:p>
            <a:endParaRPr lang="en-US" dirty="0"/>
          </a:p>
        </p:txBody>
      </p:sp>
      <p:sp>
        <p:nvSpPr>
          <p:cNvPr id="4" name="Slide Number Placeholder 3"/>
          <p:cNvSpPr>
            <a:spLocks noGrp="1"/>
          </p:cNvSpPr>
          <p:nvPr>
            <p:ph type="sldNum" sz="quarter" idx="5"/>
          </p:nvPr>
        </p:nvSpPr>
        <p:spPr/>
        <p:txBody>
          <a:bodyPr/>
          <a:lstStyle/>
          <a:p>
            <a:fld id="{B46F7425-C7E1-4D5A-BE47-733E04163C86}" type="slidenum">
              <a:rPr lang="en-US" smtClean="0"/>
              <a:t>11</a:t>
            </a:fld>
            <a:endParaRPr lang="en-US"/>
          </a:p>
        </p:txBody>
      </p:sp>
    </p:spTree>
    <p:extLst>
      <p:ext uri="{BB962C8B-B14F-4D97-AF65-F5344CB8AC3E}">
        <p14:creationId xmlns:p14="http://schemas.microsoft.com/office/powerpoint/2010/main" val="2225441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Dünyanın hiçbir yerinde çocuklara sistematik şekilde doğru ifadeleri yanlışlardan</a:t>
            </a:r>
          </a:p>
          <a:p>
            <a:r>
              <a:rPr lang="tr-TR" dirty="0"/>
              <a:t>Anlamlı ifadeleeri anlamsızlardan ayırt etmek öğretilmiyor. </a:t>
            </a:r>
          </a:p>
          <a:p>
            <a:r>
              <a:rPr lang="tr-TR" dirty="0"/>
              <a:t>Demokratik ülkelerde bile büyükleri çocuklarına bu tür eğitim verilmesini istemiyor. </a:t>
            </a:r>
            <a:endParaRPr lang="en-US" dirty="0"/>
          </a:p>
        </p:txBody>
      </p:sp>
      <p:sp>
        <p:nvSpPr>
          <p:cNvPr id="4" name="Slide Number Placeholder 3"/>
          <p:cNvSpPr>
            <a:spLocks noGrp="1"/>
          </p:cNvSpPr>
          <p:nvPr>
            <p:ph type="sldNum" sz="quarter" idx="5"/>
          </p:nvPr>
        </p:nvSpPr>
        <p:spPr/>
        <p:txBody>
          <a:bodyPr/>
          <a:lstStyle/>
          <a:p>
            <a:fld id="{B46F7425-C7E1-4D5A-BE47-733E04163C86}" type="slidenum">
              <a:rPr lang="en-US" smtClean="0"/>
              <a:t>17</a:t>
            </a:fld>
            <a:endParaRPr lang="en-US"/>
          </a:p>
        </p:txBody>
      </p:sp>
    </p:spTree>
    <p:extLst>
      <p:ext uri="{BB962C8B-B14F-4D97-AF65-F5344CB8AC3E}">
        <p14:creationId xmlns:p14="http://schemas.microsoft.com/office/powerpoint/2010/main" val="3306202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Habeas Corpus  - Vücudu Göster</a:t>
            </a:r>
          </a:p>
          <a:p>
            <a:pPr lvl="1"/>
            <a:r>
              <a:rPr lang="tr-TR" dirty="0"/>
              <a:t>Adil yargılanma temelidir. Tutuklu olan kişiyi yargılamadan infaz edemezsiniz. Gözaltında tutabilir, hapsedebilirsiniz; ancak kişi talep edildiğinde kişiyi gösterebilmelisiniz. </a:t>
            </a:r>
          </a:p>
          <a:p>
            <a:pPr lvl="1"/>
            <a:r>
              <a:rPr lang="tr-TR" dirty="0"/>
              <a:t>Habeas mentem olamaz. </a:t>
            </a:r>
          </a:p>
          <a:p>
            <a:pPr lvl="1"/>
            <a:r>
              <a:rPr lang="tr-TR" dirty="0"/>
              <a:t>Hapis halinde kölelik nesneldir. </a:t>
            </a:r>
          </a:p>
          <a:p>
            <a:endParaRPr lang="en-US" dirty="0"/>
          </a:p>
        </p:txBody>
      </p:sp>
      <p:sp>
        <p:nvSpPr>
          <p:cNvPr id="4" name="Slide Number Placeholder 3"/>
          <p:cNvSpPr>
            <a:spLocks noGrp="1"/>
          </p:cNvSpPr>
          <p:nvPr>
            <p:ph type="sldNum" sz="quarter" idx="5"/>
          </p:nvPr>
        </p:nvSpPr>
        <p:spPr/>
        <p:txBody>
          <a:bodyPr/>
          <a:lstStyle/>
          <a:p>
            <a:fld id="{B46F7425-C7E1-4D5A-BE47-733E04163C86}" type="slidenum">
              <a:rPr lang="en-US" smtClean="0"/>
              <a:t>18</a:t>
            </a:fld>
            <a:endParaRPr lang="en-US"/>
          </a:p>
        </p:txBody>
      </p:sp>
    </p:spTree>
    <p:extLst>
      <p:ext uri="{BB962C8B-B14F-4D97-AF65-F5344CB8AC3E}">
        <p14:creationId xmlns:p14="http://schemas.microsoft.com/office/powerpoint/2010/main" val="2316044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Hap kullanımı- Roma Katolik Kilisesi</a:t>
            </a:r>
            <a:endParaRPr lang="en-US" dirty="0"/>
          </a:p>
        </p:txBody>
      </p:sp>
      <p:sp>
        <p:nvSpPr>
          <p:cNvPr id="4" name="Slide Number Placeholder 3"/>
          <p:cNvSpPr>
            <a:spLocks noGrp="1"/>
          </p:cNvSpPr>
          <p:nvPr>
            <p:ph type="sldNum" sz="quarter" idx="5"/>
          </p:nvPr>
        </p:nvSpPr>
        <p:spPr/>
        <p:txBody>
          <a:bodyPr/>
          <a:lstStyle/>
          <a:p>
            <a:fld id="{B46F7425-C7E1-4D5A-BE47-733E04163C86}" type="slidenum">
              <a:rPr lang="en-US" smtClean="0"/>
              <a:t>19</a:t>
            </a:fld>
            <a:endParaRPr lang="en-US"/>
          </a:p>
        </p:txBody>
      </p:sp>
    </p:spTree>
    <p:extLst>
      <p:ext uri="{BB962C8B-B14F-4D97-AF65-F5344CB8AC3E}">
        <p14:creationId xmlns:p14="http://schemas.microsoft.com/office/powerpoint/2010/main" val="2957223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Hap kullanımı- Roma Katolik Kilisesi</a:t>
            </a:r>
            <a:endParaRPr lang="en-US" dirty="0"/>
          </a:p>
        </p:txBody>
      </p:sp>
      <p:sp>
        <p:nvSpPr>
          <p:cNvPr id="4" name="Slide Number Placeholder 3"/>
          <p:cNvSpPr>
            <a:spLocks noGrp="1"/>
          </p:cNvSpPr>
          <p:nvPr>
            <p:ph type="sldNum" sz="quarter" idx="5"/>
          </p:nvPr>
        </p:nvSpPr>
        <p:spPr/>
        <p:txBody>
          <a:bodyPr/>
          <a:lstStyle/>
          <a:p>
            <a:fld id="{B46F7425-C7E1-4D5A-BE47-733E04163C86}" type="slidenum">
              <a:rPr lang="en-US" smtClean="0"/>
              <a:t>20</a:t>
            </a:fld>
            <a:endParaRPr lang="en-US"/>
          </a:p>
        </p:txBody>
      </p:sp>
    </p:spTree>
    <p:extLst>
      <p:ext uri="{BB962C8B-B14F-4D97-AF65-F5344CB8AC3E}">
        <p14:creationId xmlns:p14="http://schemas.microsoft.com/office/powerpoint/2010/main" val="4237462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A0C0817-A112-4847-8014-A94B7D2A4EA3}" type="datetime1">
              <a:rPr lang="en-US" smtClean="0"/>
              <a:t>11/18/2021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454097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69236495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6FA2B21-3FCD-4721-B95C-427943F61125}" type="datetime1">
              <a:rPr lang="en-US" smtClean="0"/>
              <a:t>11/18/2021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91624774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735309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9C646AA-F36E-4540-911D-FFFC0A0EF24A}" type="datetime1">
              <a:rPr lang="en-US" smtClean="0"/>
              <a:t>11/18/2021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4242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11365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628516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585290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97159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E8D12A6-918A-48BD-8CB9-CA713993B0EA}" type="datetime1">
              <a:rPr lang="en-US" smtClean="0"/>
              <a:t>11/18/2021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740605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78CE86-875F-4587-BCF6-FA054AFC0D53}" type="datetime1">
              <a:rPr lang="en-US" smtClean="0"/>
              <a:pPr/>
              <a:t>11/18/2021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093536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F6FA2B21-3FCD-4721-B95C-427943F61125}" type="datetime1">
              <a:rPr lang="en-US" smtClean="0"/>
              <a:t>11/18/2021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4B7E4EF-A1BD-40F4-AB7B-04F084DD991D}"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5177968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581191" y="1020431"/>
            <a:ext cx="10993549" cy="1475013"/>
          </a:xfrm>
        </p:spPr>
        <p:txBody>
          <a:bodyPr>
            <a:normAutofit/>
          </a:bodyPr>
          <a:lstStyle/>
          <a:p>
            <a:r>
              <a:rPr lang="tr-TR" sz="4400" b="1" dirty="0">
                <a:solidFill>
                  <a:schemeClr val="tx1"/>
                </a:solidFill>
              </a:rPr>
              <a:t>CESUR YENİ DÜNYAYI ZİYARET</a:t>
            </a:r>
            <a:endParaRPr lang="en-US" sz="4400" b="1" dirty="0">
              <a:solidFill>
                <a:schemeClr val="tx1"/>
              </a:solidFill>
            </a:endParaRPr>
          </a:p>
        </p:txBody>
      </p:sp>
      <p:sp>
        <p:nvSpPr>
          <p:cNvPr id="8" name="Subtitle 7">
            <a:extLst>
              <a:ext uri="{FF2B5EF4-FFF2-40B4-BE49-F238E27FC236}">
                <a16:creationId xmlns:a16="http://schemas.microsoft.com/office/drawing/2014/main" id="{E279FEC2-A11D-46A1-B865-69F2E9D1CF5F}"/>
              </a:ext>
            </a:extLst>
          </p:cNvPr>
          <p:cNvSpPr>
            <a:spLocks noGrp="1"/>
          </p:cNvSpPr>
          <p:nvPr>
            <p:ph type="subTitle" idx="1"/>
          </p:nvPr>
        </p:nvSpPr>
        <p:spPr/>
        <p:txBody>
          <a:bodyPr/>
          <a:lstStyle/>
          <a:p>
            <a:r>
              <a:rPr lang="tr-TR" dirty="0">
                <a:solidFill>
                  <a:schemeClr val="accent2">
                    <a:lumMod val="60000"/>
                    <a:lumOff val="40000"/>
                  </a:schemeClr>
                </a:solidFill>
              </a:rPr>
              <a:t>1931’de kaleme alınan Cesur yeni dünya’nın 1958’de aldous huxley tarafından incelenmesi</a:t>
            </a:r>
            <a:endParaRPr lang="en-US" dirty="0">
              <a:solidFill>
                <a:schemeClr val="accent2">
                  <a:lumMod val="60000"/>
                  <a:lumOff val="40000"/>
                </a:schemeClr>
              </a:solidFill>
            </a:endParaRPr>
          </a:p>
        </p:txBody>
      </p:sp>
      <p:pic>
        <p:nvPicPr>
          <p:cNvPr id="2050" name="Picture 2" descr="Cesur Yeni Dünyayı Ziyaret - Aldous Huxley - 1000Kitap">
            <a:extLst>
              <a:ext uri="{FF2B5EF4-FFF2-40B4-BE49-F238E27FC236}">
                <a16:creationId xmlns:a16="http://schemas.microsoft.com/office/drawing/2014/main" id="{F1CFBB72-6079-4BDE-B16D-5362ADCFE9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0940" y="3429000"/>
            <a:ext cx="1714500" cy="27336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esur Yeni Dünyayı Ziyaret | D&amp;amp;R - Kültür, Sanat ve Eğlence Dünyası">
            <a:extLst>
              <a:ext uri="{FF2B5EF4-FFF2-40B4-BE49-F238E27FC236}">
                <a16:creationId xmlns:a16="http://schemas.microsoft.com/office/drawing/2014/main" id="{D9F73140-897C-4931-959A-DE188BF8BB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894" y="3428999"/>
            <a:ext cx="1838325" cy="273367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rave New World Revisited - Kindle edition by Huxley, Aldous. Politics &amp;amp;  Social Sciences Kindle eBooks @ Amazon.com.">
            <a:extLst>
              <a:ext uri="{FF2B5EF4-FFF2-40B4-BE49-F238E27FC236}">
                <a16:creationId xmlns:a16="http://schemas.microsoft.com/office/drawing/2014/main" id="{567B61ED-3F4F-46B6-AC09-B4CA99A9DE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8466" y="3482642"/>
            <a:ext cx="1714500" cy="269826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Brave New World Revisited (Flamingo Modern Classi... by Huxley, Aldous  Paperback 9780586058541 | eBay">
            <a:extLst>
              <a:ext uri="{FF2B5EF4-FFF2-40B4-BE49-F238E27FC236}">
                <a16:creationId xmlns:a16="http://schemas.microsoft.com/office/drawing/2014/main" id="{BEB25FE0-BCF3-48BF-957B-FB6402AC29C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8515" y="3428999"/>
            <a:ext cx="1666875" cy="2805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14CE3-ECB7-47BD-8F07-DE4E6345EFF1}"/>
              </a:ext>
            </a:extLst>
          </p:cNvPr>
          <p:cNvSpPr>
            <a:spLocks noGrp="1"/>
          </p:cNvSpPr>
          <p:nvPr>
            <p:ph type="title"/>
          </p:nvPr>
        </p:nvSpPr>
        <p:spPr/>
        <p:txBody>
          <a:bodyPr/>
          <a:lstStyle/>
          <a:p>
            <a:r>
              <a:rPr lang="tr-TR" dirty="0"/>
              <a:t>4. Demokratik Toplumda Propaganda</a:t>
            </a:r>
            <a:endParaRPr lang="en-US" dirty="0"/>
          </a:p>
        </p:txBody>
      </p:sp>
      <p:sp>
        <p:nvSpPr>
          <p:cNvPr id="3" name="Content Placeholder 2">
            <a:extLst>
              <a:ext uri="{FF2B5EF4-FFF2-40B4-BE49-F238E27FC236}">
                <a16:creationId xmlns:a16="http://schemas.microsoft.com/office/drawing/2014/main" id="{A9FE3FA2-0AF4-4CFD-B159-BBAED077D95B}"/>
              </a:ext>
            </a:extLst>
          </p:cNvPr>
          <p:cNvSpPr>
            <a:spLocks noGrp="1"/>
          </p:cNvSpPr>
          <p:nvPr>
            <p:ph idx="1"/>
          </p:nvPr>
        </p:nvSpPr>
        <p:spPr/>
        <p:txBody>
          <a:bodyPr>
            <a:normAutofit lnSpcReduction="10000"/>
          </a:bodyPr>
          <a:lstStyle/>
          <a:p>
            <a:r>
              <a:rPr lang="tr-TR" dirty="0"/>
              <a:t>Halkın Afyonu, özgürlükler için bir tehdit olabilir. </a:t>
            </a:r>
          </a:p>
          <a:p>
            <a:r>
              <a:rPr lang="tr-TR" dirty="0"/>
              <a:t>Zekice bulunmaları gereken yerlerde olanlar kendilerini demokratik şekilde yönetmeyi umabilir. Ancak kalanları manipülasyona direnmekte zorlanacaktır. </a:t>
            </a:r>
          </a:p>
          <a:p>
            <a:r>
              <a:rPr lang="tr-TR" dirty="0"/>
              <a:t>Bugünün diktatörleri, propagandalarında daha çok tekrarlama, bastırma ve akılcılaştırmaya bel bağlamış durumdalar – </a:t>
            </a:r>
          </a:p>
          <a:p>
            <a:pPr lvl="1"/>
            <a:r>
              <a:rPr lang="tr-TR" dirty="0"/>
              <a:t>doğru kabul edilmesini arzuladıkları savsözlerin tekrarlanması, </a:t>
            </a:r>
          </a:p>
          <a:p>
            <a:pPr lvl="1"/>
            <a:r>
              <a:rPr lang="tr-TR" dirty="0"/>
              <a:t>görmezden gelinmesini istedikleri arzuların bastırılması</a:t>
            </a:r>
          </a:p>
          <a:p>
            <a:pPr lvl="1"/>
            <a:r>
              <a:rPr lang="tr-TR" dirty="0"/>
              <a:t>Parti veya devlet çıkarları için kullanılabilecek tutkuların uyandırılması ve akılcılaştırılması</a:t>
            </a:r>
          </a:p>
          <a:p>
            <a:r>
              <a:rPr lang="tr-TR" dirty="0"/>
              <a:t>Manipülasyon, geleceğin diktatörleri tarafından Batı’da bireysel özgürlüğün korunması ve demokratik kurumların ayakta kalması için şart olan propagandayı gereksizler denizinde boğmakla tehdit eden eğlence/oyalanma ile birleştirilmiş şekilde kullanılacaktır. </a:t>
            </a:r>
            <a:endParaRPr lang="en-US" dirty="0"/>
          </a:p>
        </p:txBody>
      </p:sp>
    </p:spTree>
    <p:extLst>
      <p:ext uri="{BB962C8B-B14F-4D97-AF65-F5344CB8AC3E}">
        <p14:creationId xmlns:p14="http://schemas.microsoft.com/office/powerpoint/2010/main" val="1898754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C11F8-8FE6-4AD4-855F-7703888AF2B7}"/>
              </a:ext>
            </a:extLst>
          </p:cNvPr>
          <p:cNvSpPr>
            <a:spLocks noGrp="1"/>
          </p:cNvSpPr>
          <p:nvPr>
            <p:ph type="title"/>
          </p:nvPr>
        </p:nvSpPr>
        <p:spPr/>
        <p:txBody>
          <a:bodyPr/>
          <a:lstStyle/>
          <a:p>
            <a:r>
              <a:rPr lang="tr-TR" dirty="0"/>
              <a:t>5. Diktatörlükte Propaganda</a:t>
            </a:r>
            <a:endParaRPr lang="en-US" dirty="0"/>
          </a:p>
        </p:txBody>
      </p:sp>
      <p:sp>
        <p:nvSpPr>
          <p:cNvPr id="3" name="Content Placeholder 2">
            <a:extLst>
              <a:ext uri="{FF2B5EF4-FFF2-40B4-BE49-F238E27FC236}">
                <a16:creationId xmlns:a16="http://schemas.microsoft.com/office/drawing/2014/main" id="{E108F285-4281-4F89-9C5E-2D53E292B9F1}"/>
              </a:ext>
            </a:extLst>
          </p:cNvPr>
          <p:cNvSpPr>
            <a:spLocks noGrp="1"/>
          </p:cNvSpPr>
          <p:nvPr>
            <p:ph idx="1"/>
          </p:nvPr>
        </p:nvSpPr>
        <p:spPr>
          <a:xfrm>
            <a:off x="581192" y="2180496"/>
            <a:ext cx="11029615" cy="3975348"/>
          </a:xfrm>
        </p:spPr>
        <p:txBody>
          <a:bodyPr>
            <a:normAutofit lnSpcReduction="10000"/>
          </a:bodyPr>
          <a:lstStyle/>
          <a:p>
            <a:r>
              <a:rPr lang="tr-TR" sz="1600" dirty="0"/>
              <a:t>Teknoloji, Cesur Yeni Dünya’da Hitler’in ulaştığından çok daha ileri bir noktadadır. </a:t>
            </a:r>
          </a:p>
          <a:p>
            <a:pPr lvl="1"/>
            <a:r>
              <a:rPr lang="tr-TR" sz="1400" dirty="0"/>
              <a:t>Emir alan Nazi benzerlerinden çok daha az eleştirel, emir veren seçkinlere daha itaatkar. </a:t>
            </a:r>
          </a:p>
          <a:p>
            <a:pPr lvl="1"/>
            <a:r>
              <a:rPr lang="tr-TR" sz="1400" dirty="0"/>
              <a:t>Genetik olarak şartlandırılmış ve neredeyse makine gibi</a:t>
            </a:r>
          </a:p>
          <a:p>
            <a:r>
              <a:rPr lang="tr-TR" sz="1600" dirty="0"/>
              <a:t>Yeni teknikler ile «Hitlerin totaliter sisteminde neredeyse gerçekleştirilmiş olan kabus yakında bütünüyle gerçekleştirilebilir. </a:t>
            </a:r>
          </a:p>
          <a:p>
            <a:r>
              <a:rPr lang="tr-TR" sz="1600" dirty="0"/>
              <a:t>Demagoji olarak tek başına ele almamalıyız. </a:t>
            </a:r>
          </a:p>
          <a:p>
            <a:pPr lvl="1"/>
            <a:r>
              <a:rPr lang="tr-TR" sz="1400" dirty="0"/>
              <a:t>Başlangıç: Kitleler tamamıyla hakirdir.</a:t>
            </a:r>
          </a:p>
          <a:p>
            <a:pPr lvl="1"/>
            <a:r>
              <a:rPr lang="tr-TR" sz="1400" dirty="0"/>
              <a:t>Sürü zehrinin etkileri: Gizli güçler</a:t>
            </a:r>
          </a:p>
          <a:p>
            <a:pPr lvl="1"/>
            <a:r>
              <a:rPr lang="tr-TR" sz="1400" dirty="0"/>
              <a:t>İstikrarlı biçimde dogmatik olmak</a:t>
            </a:r>
          </a:p>
          <a:p>
            <a:pPr lvl="1"/>
            <a:r>
              <a:rPr lang="tr-TR" sz="1400" dirty="0"/>
              <a:t>Asla kendisinin hatalı olabileceğini ya da farklı bir bakış açısındaki kişilerin kısmen de olsa haklı olabileceğini kabul etmemelidir. </a:t>
            </a:r>
          </a:p>
          <a:p>
            <a:r>
              <a:rPr lang="tr-TR" sz="1600" dirty="0"/>
              <a:t>Uygun adım yürümek bireyselliği sona erdirir, düşünceyi böler.</a:t>
            </a:r>
          </a:p>
          <a:p>
            <a:r>
              <a:rPr lang="tr-TR" sz="1600" dirty="0"/>
              <a:t>Bireylere bakan bizler için Hitler korkunç ölçüde hatalıdır. Hızlı nüfus artışı, hızlı aşırı örgütlenme ve kitle iletişim çağında bütünlüğü nasıl koruyabilir ve değerini nasıl yeniden ileri sürebiliriz? (Gelecekte bu soruyu sormak imkansız olacak)</a:t>
            </a:r>
            <a:endParaRPr lang="tr-TR" sz="1400" dirty="0"/>
          </a:p>
          <a:p>
            <a:endParaRPr lang="en-US" sz="1600" dirty="0"/>
          </a:p>
        </p:txBody>
      </p:sp>
    </p:spTree>
    <p:extLst>
      <p:ext uri="{BB962C8B-B14F-4D97-AF65-F5344CB8AC3E}">
        <p14:creationId xmlns:p14="http://schemas.microsoft.com/office/powerpoint/2010/main" val="2134521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06A6-EEF9-4B23-89B4-373A6DD26805}"/>
              </a:ext>
            </a:extLst>
          </p:cNvPr>
          <p:cNvSpPr>
            <a:spLocks noGrp="1"/>
          </p:cNvSpPr>
          <p:nvPr>
            <p:ph type="title"/>
          </p:nvPr>
        </p:nvSpPr>
        <p:spPr/>
        <p:txBody>
          <a:bodyPr/>
          <a:lstStyle/>
          <a:p>
            <a:r>
              <a:rPr lang="tr-TR" dirty="0"/>
              <a:t>6. Satış Sanatları</a:t>
            </a:r>
            <a:endParaRPr lang="en-US" dirty="0"/>
          </a:p>
        </p:txBody>
      </p:sp>
      <p:sp>
        <p:nvSpPr>
          <p:cNvPr id="3" name="Content Placeholder 2">
            <a:extLst>
              <a:ext uri="{FF2B5EF4-FFF2-40B4-BE49-F238E27FC236}">
                <a16:creationId xmlns:a16="http://schemas.microsoft.com/office/drawing/2014/main" id="{E347625E-AB58-49EE-9364-67E98143CBBA}"/>
              </a:ext>
            </a:extLst>
          </p:cNvPr>
          <p:cNvSpPr>
            <a:spLocks noGrp="1"/>
          </p:cNvSpPr>
          <p:nvPr>
            <p:ph idx="1"/>
          </p:nvPr>
        </p:nvSpPr>
        <p:spPr/>
        <p:txBody>
          <a:bodyPr>
            <a:normAutofit fontScale="92500"/>
          </a:bodyPr>
          <a:lstStyle/>
          <a:p>
            <a:r>
              <a:rPr lang="tr-TR" dirty="0"/>
              <a:t>Ortak bir arzu, yaygın bir bilinçdışı korku ya da kaygı + Müşteriyi telafi edici düşe yönlendirmek. </a:t>
            </a:r>
          </a:p>
          <a:p>
            <a:r>
              <a:rPr lang="tr-TR" dirty="0"/>
              <a:t>Politik adaylar üzerinden ele almıştır. </a:t>
            </a:r>
          </a:p>
          <a:p>
            <a:pPr lvl="1"/>
            <a:r>
              <a:rPr lang="tr-TR" dirty="0"/>
              <a:t>Güçlü adam</a:t>
            </a:r>
          </a:p>
          <a:p>
            <a:pPr lvl="1"/>
            <a:r>
              <a:rPr lang="tr-TR" dirty="0"/>
              <a:t>Babacan adam </a:t>
            </a:r>
          </a:p>
          <a:p>
            <a:pPr lvl="1"/>
            <a:r>
              <a:rPr lang="tr-TR" dirty="0"/>
              <a:t>Eğlence adamı</a:t>
            </a:r>
          </a:p>
          <a:p>
            <a:r>
              <a:rPr lang="tr-TR" dirty="0"/>
              <a:t>Televizyon ve radyo izleyici kitlesi oyalanmaya alışıktır ve uzun süre dikkat isteyen şeylerle muhatap olmak üstemez. </a:t>
            </a:r>
          </a:p>
          <a:p>
            <a:r>
              <a:rPr lang="tr-TR" dirty="0"/>
              <a:t>Eğlence adamı adayın bütün konuşmaları kısa ve şık olmalıdır. </a:t>
            </a:r>
          </a:p>
          <a:p>
            <a:r>
              <a:rPr lang="tr-TR" dirty="0"/>
              <a:t>Günün en önemli konuları en fazla 5 dakika içinde alınmalıdır. Aşırı basitleştirilmelidir. </a:t>
            </a:r>
          </a:p>
          <a:p>
            <a:r>
              <a:rPr lang="tr-TR" dirty="0"/>
              <a:t>Dönemde, aday politikacıyı bir deodorantmışçasına satmak içn kullanılan yöntemler, seçmen kitlesini herhangi bir konuda gerçeği duymama konusunda kesinlike güvence altına alır.  </a:t>
            </a:r>
            <a:endParaRPr lang="en-US" dirty="0"/>
          </a:p>
        </p:txBody>
      </p:sp>
    </p:spTree>
    <p:extLst>
      <p:ext uri="{BB962C8B-B14F-4D97-AF65-F5344CB8AC3E}">
        <p14:creationId xmlns:p14="http://schemas.microsoft.com/office/powerpoint/2010/main" val="1211827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14CE3-ECB7-47BD-8F07-DE4E6345EFF1}"/>
              </a:ext>
            </a:extLst>
          </p:cNvPr>
          <p:cNvSpPr>
            <a:spLocks noGrp="1"/>
          </p:cNvSpPr>
          <p:nvPr>
            <p:ph type="title"/>
          </p:nvPr>
        </p:nvSpPr>
        <p:spPr/>
        <p:txBody>
          <a:bodyPr/>
          <a:lstStyle/>
          <a:p>
            <a:r>
              <a:rPr lang="tr-TR" dirty="0"/>
              <a:t>7. Beyin Yıkama</a:t>
            </a:r>
            <a:endParaRPr lang="en-US" dirty="0"/>
          </a:p>
        </p:txBody>
      </p:sp>
      <p:sp>
        <p:nvSpPr>
          <p:cNvPr id="3" name="Content Placeholder 2">
            <a:extLst>
              <a:ext uri="{FF2B5EF4-FFF2-40B4-BE49-F238E27FC236}">
                <a16:creationId xmlns:a16="http://schemas.microsoft.com/office/drawing/2014/main" id="{A9FE3FA2-0AF4-4CFD-B159-BBAED077D95B}"/>
              </a:ext>
            </a:extLst>
          </p:cNvPr>
          <p:cNvSpPr>
            <a:spLocks noGrp="1"/>
          </p:cNvSpPr>
          <p:nvPr>
            <p:ph idx="1"/>
          </p:nvPr>
        </p:nvSpPr>
        <p:spPr/>
        <p:txBody>
          <a:bodyPr>
            <a:normAutofit lnSpcReduction="10000"/>
          </a:bodyPr>
          <a:lstStyle/>
          <a:p>
            <a:r>
              <a:rPr lang="tr-TR" dirty="0"/>
              <a:t> Toptan zihin manipülasyonu</a:t>
            </a:r>
          </a:p>
          <a:p>
            <a:r>
              <a:rPr lang="tr-TR" dirty="0"/>
              <a:t>Tüfek, şırınga, telkin</a:t>
            </a:r>
          </a:p>
          <a:p>
            <a:r>
              <a:rPr lang="tr-TR" dirty="0"/>
              <a:t>Pavlovgil teknikler</a:t>
            </a:r>
          </a:p>
          <a:p>
            <a:r>
              <a:rPr lang="tr-TR" dirty="0"/>
              <a:t>Önceden kaydedilen ikna sözleri </a:t>
            </a:r>
          </a:p>
          <a:p>
            <a:r>
              <a:rPr lang="tr-TR" dirty="0"/>
              <a:t>John Wesley örneği : İhtida eksikliğinde işkencelerin tasvşrş, suçluluk duygusu, sinirsel çöküş ve pişman olanlara kurtuluş vaadi. </a:t>
            </a:r>
          </a:p>
          <a:p>
            <a:r>
              <a:rPr lang="tr-TR" dirty="0"/>
              <a:t>Kore Savaşı örneği </a:t>
            </a:r>
          </a:p>
          <a:p>
            <a:r>
              <a:rPr lang="tr-TR" dirty="0"/>
              <a:t>Mevcut beyin yıkama tekniği (şiddet+psikolojik manipülasyon); CYD geleneğine dönüşme yolundaki 1984 geleneğini temsil etmektedir. </a:t>
            </a:r>
          </a:p>
          <a:p>
            <a:r>
              <a:rPr lang="tr-TR" dirty="0"/>
              <a:t>Evrensel çocuk şartlandırma ve diğer CYD teknikleri birkaç kuşak ötemizde. </a:t>
            </a:r>
          </a:p>
          <a:p>
            <a:endParaRPr lang="en-US" dirty="0"/>
          </a:p>
        </p:txBody>
      </p:sp>
    </p:spTree>
    <p:extLst>
      <p:ext uri="{BB962C8B-B14F-4D97-AF65-F5344CB8AC3E}">
        <p14:creationId xmlns:p14="http://schemas.microsoft.com/office/powerpoint/2010/main" val="2725717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C11F8-8FE6-4AD4-855F-7703888AF2B7}"/>
              </a:ext>
            </a:extLst>
          </p:cNvPr>
          <p:cNvSpPr>
            <a:spLocks noGrp="1"/>
          </p:cNvSpPr>
          <p:nvPr>
            <p:ph type="title"/>
          </p:nvPr>
        </p:nvSpPr>
        <p:spPr/>
        <p:txBody>
          <a:bodyPr/>
          <a:lstStyle/>
          <a:p>
            <a:r>
              <a:rPr lang="tr-TR" dirty="0"/>
              <a:t>8. Kimyasal İkna</a:t>
            </a:r>
            <a:endParaRPr lang="en-US" dirty="0"/>
          </a:p>
        </p:txBody>
      </p:sp>
      <p:sp>
        <p:nvSpPr>
          <p:cNvPr id="3" name="Content Placeholder 2">
            <a:extLst>
              <a:ext uri="{FF2B5EF4-FFF2-40B4-BE49-F238E27FC236}">
                <a16:creationId xmlns:a16="http://schemas.microsoft.com/office/drawing/2014/main" id="{E108F285-4281-4F89-9C5E-2D53E292B9F1}"/>
              </a:ext>
            </a:extLst>
          </p:cNvPr>
          <p:cNvSpPr>
            <a:spLocks noGrp="1"/>
          </p:cNvSpPr>
          <p:nvPr>
            <p:ph idx="1"/>
          </p:nvPr>
        </p:nvSpPr>
        <p:spPr/>
        <p:txBody>
          <a:bodyPr>
            <a:normAutofit/>
          </a:bodyPr>
          <a:lstStyle/>
          <a:p>
            <a:r>
              <a:rPr lang="tr-TR" sz="1800" i="1" dirty="0"/>
              <a:t>Soma </a:t>
            </a:r>
            <a:r>
              <a:rPr lang="tr-TR" sz="1800" dirty="0"/>
              <a:t>ile bir teşvik sağlanması. </a:t>
            </a:r>
          </a:p>
          <a:p>
            <a:r>
              <a:rPr lang="tr-TR" sz="1800" i="1" dirty="0"/>
              <a:t>Soma </a:t>
            </a:r>
            <a:r>
              <a:rPr lang="tr-TR" sz="1800" dirty="0"/>
              <a:t>henüz var olmasa da iyi ikamelerinin dönemde mevcut olduğu bahsedilmiş. </a:t>
            </a:r>
          </a:p>
          <a:p>
            <a:r>
              <a:rPr lang="tr-TR" sz="1800" dirty="0"/>
              <a:t>Meprobamate -  ABD’den Sovyet halkına sakinleştirici önerisi </a:t>
            </a:r>
          </a:p>
          <a:p>
            <a:r>
              <a:rPr lang="tr-TR" sz="1800" dirty="0"/>
              <a:t>Uyrukların beyin kimyaları değiştirilerek kölelik durumlarından hoşnut kılınıp politik huzursuzluklara karşı sağlamlık sağlanabilir. </a:t>
            </a:r>
          </a:p>
          <a:p>
            <a:r>
              <a:rPr lang="tr-TR" sz="1800" dirty="0"/>
              <a:t>Hem özgürleştiren hem köleleştiren aynı anda iyileştiren ve zarar veren keşifler yapılacaktır. (Algı Kapıları)</a:t>
            </a:r>
            <a:endParaRPr lang="en-US" sz="1800" dirty="0"/>
          </a:p>
        </p:txBody>
      </p:sp>
    </p:spTree>
    <p:extLst>
      <p:ext uri="{BB962C8B-B14F-4D97-AF65-F5344CB8AC3E}">
        <p14:creationId xmlns:p14="http://schemas.microsoft.com/office/powerpoint/2010/main" val="3551006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06A6-EEF9-4B23-89B4-373A6DD26805}"/>
              </a:ext>
            </a:extLst>
          </p:cNvPr>
          <p:cNvSpPr>
            <a:spLocks noGrp="1"/>
          </p:cNvSpPr>
          <p:nvPr>
            <p:ph type="title"/>
          </p:nvPr>
        </p:nvSpPr>
        <p:spPr/>
        <p:txBody>
          <a:bodyPr/>
          <a:lstStyle/>
          <a:p>
            <a:r>
              <a:rPr lang="tr-TR" dirty="0"/>
              <a:t>9. Bilinçdışı İkna</a:t>
            </a:r>
            <a:endParaRPr lang="en-US" dirty="0"/>
          </a:p>
        </p:txBody>
      </p:sp>
      <p:sp>
        <p:nvSpPr>
          <p:cNvPr id="3" name="Content Placeholder 2">
            <a:extLst>
              <a:ext uri="{FF2B5EF4-FFF2-40B4-BE49-F238E27FC236}">
                <a16:creationId xmlns:a16="http://schemas.microsoft.com/office/drawing/2014/main" id="{E347625E-AB58-49EE-9364-67E98143CBBA}"/>
              </a:ext>
            </a:extLst>
          </p:cNvPr>
          <p:cNvSpPr>
            <a:spLocks noGrp="1"/>
          </p:cNvSpPr>
          <p:nvPr>
            <p:ph idx="1"/>
          </p:nvPr>
        </p:nvSpPr>
        <p:spPr/>
        <p:txBody>
          <a:bodyPr>
            <a:normAutofit/>
          </a:bodyPr>
          <a:lstStyle/>
          <a:p>
            <a:r>
              <a:rPr lang="tr-TR" sz="1800" dirty="0"/>
              <a:t>Ticari propagandalarda kullanılması </a:t>
            </a:r>
          </a:p>
          <a:p>
            <a:r>
              <a:rPr lang="tr-TR" sz="1800" dirty="0"/>
              <a:t>Poetzl’i atladığından bahseder. </a:t>
            </a:r>
          </a:p>
          <a:p>
            <a:r>
              <a:rPr lang="tr-TR" sz="1800" dirty="0"/>
              <a:t>CYD’de bilinçaltına yansıtmaya hiç atıf yoktur. </a:t>
            </a:r>
          </a:p>
          <a:p>
            <a:r>
              <a:rPr lang="tr-TR" sz="1800" dirty="0"/>
              <a:t>Bu ihmalden doğan bir hatadır ve yeniden yazacak olsam kesinlikle düzeltmem gerek, der. </a:t>
            </a:r>
            <a:endParaRPr lang="en-US" sz="1800" dirty="0"/>
          </a:p>
        </p:txBody>
      </p:sp>
    </p:spTree>
    <p:extLst>
      <p:ext uri="{BB962C8B-B14F-4D97-AF65-F5344CB8AC3E}">
        <p14:creationId xmlns:p14="http://schemas.microsoft.com/office/powerpoint/2010/main" val="3797487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06A6-EEF9-4B23-89B4-373A6DD26805}"/>
              </a:ext>
            </a:extLst>
          </p:cNvPr>
          <p:cNvSpPr>
            <a:spLocks noGrp="1"/>
          </p:cNvSpPr>
          <p:nvPr>
            <p:ph type="title"/>
          </p:nvPr>
        </p:nvSpPr>
        <p:spPr/>
        <p:txBody>
          <a:bodyPr/>
          <a:lstStyle/>
          <a:p>
            <a:r>
              <a:rPr lang="tr-TR" dirty="0"/>
              <a:t>10. Hipnopedya</a:t>
            </a:r>
            <a:endParaRPr lang="en-US" dirty="0"/>
          </a:p>
        </p:txBody>
      </p:sp>
      <p:sp>
        <p:nvSpPr>
          <p:cNvPr id="3" name="Content Placeholder 2">
            <a:extLst>
              <a:ext uri="{FF2B5EF4-FFF2-40B4-BE49-F238E27FC236}">
                <a16:creationId xmlns:a16="http://schemas.microsoft.com/office/drawing/2014/main" id="{E347625E-AB58-49EE-9364-67E98143CBBA}"/>
              </a:ext>
            </a:extLst>
          </p:cNvPr>
          <p:cNvSpPr>
            <a:spLocks noGrp="1"/>
          </p:cNvSpPr>
          <p:nvPr>
            <p:ph idx="1"/>
          </p:nvPr>
        </p:nvSpPr>
        <p:spPr>
          <a:xfrm>
            <a:off x="1066800" y="2103120"/>
            <a:ext cx="6029739" cy="3849624"/>
          </a:xfrm>
        </p:spPr>
        <p:txBody>
          <a:bodyPr>
            <a:normAutofit fontScale="92500" lnSpcReduction="10000"/>
          </a:bodyPr>
          <a:lstStyle/>
          <a:p>
            <a:r>
              <a:rPr lang="tr-TR" dirty="0"/>
              <a:t>Woodland Road Camp örneği  - ahlaklı yaşamanın ilkeleri vaazı</a:t>
            </a:r>
          </a:p>
          <a:p>
            <a:r>
              <a:rPr lang="tr-TR" dirty="0"/>
              <a:t>CYD 2. bölümü uykuda öğrenme yöntemi</a:t>
            </a:r>
          </a:p>
          <a:p>
            <a:r>
              <a:rPr lang="tr-TR" dirty="0"/>
              <a:t>Hipnopedya ahlak eğitimi için geçerli olabilir, entellektüel eğitimde değil. </a:t>
            </a:r>
          </a:p>
          <a:p>
            <a:r>
              <a:rPr lang="tr-TR" dirty="0"/>
              <a:t>CYD’de alt kastlara ait hiçbir yurttaş sorun çıkarmaz, hipnopedya sayesinde. </a:t>
            </a:r>
          </a:p>
          <a:p>
            <a:r>
              <a:rPr lang="tr-TR" dirty="0"/>
              <a:t>İnsanlar, devlet memuru eliyle uykuda öğretim yapmaya itiraz eder, ilhamvarı fısıltı mesajına değil. </a:t>
            </a:r>
          </a:p>
          <a:p>
            <a:r>
              <a:rPr lang="tr-TR" dirty="0"/>
              <a:t>Dönemde sıkça kullanılan saatle kontrol edilen fonograf, deri gevşeme için plakklar, yastık hoparlörleri </a:t>
            </a:r>
          </a:p>
          <a:p>
            <a:r>
              <a:rPr lang="tr-TR" dirty="0"/>
              <a:t>Theodore X. Barber – Uyku ve Hpnoz. </a:t>
            </a:r>
          </a:p>
          <a:p>
            <a:r>
              <a:rPr lang="tr-TR" dirty="0"/>
              <a:t>Geleceğin diktatörü için ders niteliğindedir. </a:t>
            </a:r>
            <a:endParaRPr lang="en-US" dirty="0"/>
          </a:p>
        </p:txBody>
      </p:sp>
      <p:pic>
        <p:nvPicPr>
          <p:cNvPr id="1026" name="Picture 2" descr="The story of Sheffield&amp;#39;s only prisoner of war camp dating back to the First  World War - YorkshireLive">
            <a:extLst>
              <a:ext uri="{FF2B5EF4-FFF2-40B4-BE49-F238E27FC236}">
                <a16:creationId xmlns:a16="http://schemas.microsoft.com/office/drawing/2014/main" id="{C90CB394-C270-4C44-A252-B43E5454EF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4896" y="2080070"/>
            <a:ext cx="3995738" cy="2849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6302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06A6-EEF9-4B23-89B4-373A6DD26805}"/>
              </a:ext>
            </a:extLst>
          </p:cNvPr>
          <p:cNvSpPr>
            <a:spLocks noGrp="1"/>
          </p:cNvSpPr>
          <p:nvPr>
            <p:ph type="title"/>
          </p:nvPr>
        </p:nvSpPr>
        <p:spPr/>
        <p:txBody>
          <a:bodyPr/>
          <a:lstStyle/>
          <a:p>
            <a:r>
              <a:rPr lang="tr-TR" dirty="0"/>
              <a:t>11. Özgürlük için Eğitim</a:t>
            </a:r>
            <a:endParaRPr lang="en-US" dirty="0"/>
          </a:p>
        </p:txBody>
      </p:sp>
      <p:sp>
        <p:nvSpPr>
          <p:cNvPr id="3" name="Content Placeholder 2">
            <a:extLst>
              <a:ext uri="{FF2B5EF4-FFF2-40B4-BE49-F238E27FC236}">
                <a16:creationId xmlns:a16="http://schemas.microsoft.com/office/drawing/2014/main" id="{E347625E-AB58-49EE-9364-67E98143CBBA}"/>
              </a:ext>
            </a:extLst>
          </p:cNvPr>
          <p:cNvSpPr>
            <a:spLocks noGrp="1"/>
          </p:cNvSpPr>
          <p:nvPr>
            <p:ph idx="1"/>
          </p:nvPr>
        </p:nvSpPr>
        <p:spPr/>
        <p:txBody>
          <a:bodyPr>
            <a:normAutofit fontScale="85000" lnSpcReduction="10000"/>
          </a:bodyPr>
          <a:lstStyle/>
          <a:p>
            <a:r>
              <a:rPr lang="tr-TR" dirty="0"/>
              <a:t>Olguları dile getirmek ve değerleri ifade etmekle başlamalı</a:t>
            </a:r>
          </a:p>
          <a:p>
            <a:r>
              <a:rPr lang="tr-TR" dirty="0"/>
              <a:t>Değerleri gerçekleştirmek ve hangi nedenle olursa olsun, olguları görmezden gelen ve değerleri inkar etmeyi seçenlerle savaşmak için doğru teknikleri geliştirmekle devam etmeli. </a:t>
            </a:r>
          </a:p>
          <a:p>
            <a:r>
              <a:rPr lang="tr-TR" dirty="0"/>
              <a:t>Manipülasyon zorbalığından kaçınmak için hiç vakit kaybetmeden kendimizi ve çocuklarımızı özgürlük ve özyönetim için eğitmeye başlamalıyız. </a:t>
            </a:r>
          </a:p>
          <a:p>
            <a:r>
              <a:rPr lang="tr-TR" dirty="0"/>
              <a:t>Başka şeylerin yanı sıra, dilin doğru kullanımının eğitimi olmalı. </a:t>
            </a:r>
          </a:p>
          <a:p>
            <a:r>
              <a:rPr lang="tr-TR" dirty="0"/>
              <a:t>Propagandayı yargılama ölçütü </a:t>
            </a:r>
            <a:endParaRPr lang="en-US" dirty="0"/>
          </a:p>
          <a:p>
            <a:pPr lvl="1"/>
            <a:r>
              <a:rPr lang="tr-TR" dirty="0"/>
              <a:t>Genetik biriciklik ve insan farklılığı olgularına dayalı bireysel özgürlük değeri, </a:t>
            </a:r>
          </a:p>
          <a:p>
            <a:pPr lvl="1"/>
            <a:r>
              <a:rPr lang="tr-TR" dirty="0"/>
              <a:t>Buna dayalı yardımseverlik ve şefkat değeri ve </a:t>
            </a:r>
          </a:p>
          <a:p>
            <a:pPr lvl="1"/>
            <a:r>
              <a:rPr lang="tr-TR" dirty="0"/>
              <a:t>sevginin aciz ve özgürlüğünün erişilmez olduğu zeka değeri</a:t>
            </a:r>
          </a:p>
          <a:p>
            <a:pPr lvl="1"/>
            <a:r>
              <a:rPr lang="tr-TR" dirty="0"/>
              <a:t>Sonuç: Saçma + ahlaksız propaganda reddedilir</a:t>
            </a:r>
          </a:p>
          <a:p>
            <a:pPr marL="324000" lvl="1" indent="0">
              <a:buNone/>
            </a:pPr>
            <a:r>
              <a:rPr lang="tr-TR" dirty="0"/>
              <a:t>		     Yalnıca Akıldışı + Sevgi ve özgürlükle uyum içinde olan + zekanın kullanılmasına ilke olarak karşı olmayan propaganda kabul edilebilir.</a:t>
            </a:r>
          </a:p>
        </p:txBody>
      </p:sp>
    </p:spTree>
    <p:extLst>
      <p:ext uri="{BB962C8B-B14F-4D97-AF65-F5344CB8AC3E}">
        <p14:creationId xmlns:p14="http://schemas.microsoft.com/office/powerpoint/2010/main" val="18354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06A6-EEF9-4B23-89B4-373A6DD26805}"/>
              </a:ext>
            </a:extLst>
          </p:cNvPr>
          <p:cNvSpPr>
            <a:spLocks noGrp="1"/>
          </p:cNvSpPr>
          <p:nvPr>
            <p:ph type="title"/>
          </p:nvPr>
        </p:nvSpPr>
        <p:spPr/>
        <p:txBody>
          <a:bodyPr/>
          <a:lstStyle/>
          <a:p>
            <a:r>
              <a:rPr lang="tr-TR" dirty="0"/>
              <a:t>12. NE YAPILABİLİR?</a:t>
            </a:r>
            <a:endParaRPr lang="en-US" dirty="0"/>
          </a:p>
        </p:txBody>
      </p:sp>
      <p:sp>
        <p:nvSpPr>
          <p:cNvPr id="3" name="Content Placeholder 2">
            <a:extLst>
              <a:ext uri="{FF2B5EF4-FFF2-40B4-BE49-F238E27FC236}">
                <a16:creationId xmlns:a16="http://schemas.microsoft.com/office/drawing/2014/main" id="{E347625E-AB58-49EE-9364-67E98143CBBA}"/>
              </a:ext>
            </a:extLst>
          </p:cNvPr>
          <p:cNvSpPr>
            <a:spLocks noGrp="1"/>
          </p:cNvSpPr>
          <p:nvPr>
            <p:ph idx="1"/>
          </p:nvPr>
        </p:nvSpPr>
        <p:spPr/>
        <p:txBody>
          <a:bodyPr>
            <a:normAutofit fontScale="92500" lnSpcReduction="10000"/>
          </a:bodyPr>
          <a:lstStyle/>
          <a:p>
            <a:pPr marL="0" indent="0">
              <a:buNone/>
            </a:pPr>
            <a:r>
              <a:rPr lang="tr-TR" sz="2400" i="1" dirty="0"/>
              <a:t>Özgürlük için eğitilebiliriz. </a:t>
            </a:r>
          </a:p>
          <a:p>
            <a:pPr lvl="1"/>
            <a:r>
              <a:rPr lang="tr-TR" sz="2000" dirty="0"/>
              <a:t>Özgürlük tehdit altındadır. </a:t>
            </a:r>
          </a:p>
          <a:p>
            <a:pPr lvl="1"/>
            <a:r>
              <a:rPr lang="tr-TR" sz="2000" dirty="0"/>
              <a:t>Özgürlük için doğum kontrolü.</a:t>
            </a:r>
          </a:p>
          <a:p>
            <a:pPr lvl="1"/>
            <a:r>
              <a:rPr lang="tr-TR" sz="2000" dirty="0"/>
              <a:t>Özgürlük için yasama.</a:t>
            </a:r>
          </a:p>
          <a:p>
            <a:r>
              <a:rPr lang="tr-TR" sz="2400" dirty="0"/>
              <a:t>Sivil ve askeri devlet görevlilerinin emirleri altındaki ve gözaltındaki tutsak dinleyicileri uykuda öğretime tabbi tutma hakkını kısıtlayan bir yasa</a:t>
            </a:r>
          </a:p>
          <a:p>
            <a:r>
              <a:rPr lang="tr-TR" sz="2400" dirty="0"/>
              <a:t>Kamuya açık yerlerde televizyonda bilinçaltına yansıtmayı yasaklayan bir yasa</a:t>
            </a:r>
          </a:p>
          <a:p>
            <a:r>
              <a:rPr lang="tr-TR" sz="2400" dirty="0"/>
              <a:t>Siyasi adayların seçimlerde bir miktar para harcamasını değil, demokratik süreci saçma kılan akılkarşıtı propagandaya başvurmasını engelleyen bir yasa</a:t>
            </a:r>
            <a:endParaRPr lang="en-US" sz="2400" dirty="0"/>
          </a:p>
        </p:txBody>
      </p:sp>
    </p:spTree>
    <p:extLst>
      <p:ext uri="{BB962C8B-B14F-4D97-AF65-F5344CB8AC3E}">
        <p14:creationId xmlns:p14="http://schemas.microsoft.com/office/powerpoint/2010/main" val="3288731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06A6-EEF9-4B23-89B4-373A6DD26805}"/>
              </a:ext>
            </a:extLst>
          </p:cNvPr>
          <p:cNvSpPr>
            <a:spLocks noGrp="1"/>
          </p:cNvSpPr>
          <p:nvPr>
            <p:ph type="title"/>
          </p:nvPr>
        </p:nvSpPr>
        <p:spPr/>
        <p:txBody>
          <a:bodyPr/>
          <a:lstStyle/>
          <a:p>
            <a:r>
              <a:rPr lang="tr-TR" dirty="0"/>
              <a:t>12. NE YAPILABİLİR?</a:t>
            </a:r>
            <a:endParaRPr lang="en-US" dirty="0"/>
          </a:p>
        </p:txBody>
      </p:sp>
      <p:sp>
        <p:nvSpPr>
          <p:cNvPr id="3" name="Content Placeholder 2">
            <a:extLst>
              <a:ext uri="{FF2B5EF4-FFF2-40B4-BE49-F238E27FC236}">
                <a16:creationId xmlns:a16="http://schemas.microsoft.com/office/drawing/2014/main" id="{E347625E-AB58-49EE-9364-67E98143CBBA}"/>
              </a:ext>
            </a:extLst>
          </p:cNvPr>
          <p:cNvSpPr>
            <a:spLocks noGrp="1"/>
          </p:cNvSpPr>
          <p:nvPr>
            <p:ph idx="1"/>
          </p:nvPr>
        </p:nvSpPr>
        <p:spPr/>
        <p:txBody>
          <a:bodyPr>
            <a:normAutofit/>
          </a:bodyPr>
          <a:lstStyle/>
          <a:p>
            <a:pPr marL="0" indent="0">
              <a:buNone/>
            </a:pPr>
            <a:r>
              <a:rPr lang="tr-TR" sz="2000" i="1" dirty="0"/>
              <a:t>İnsan Sayısının Yıllık Artışı Düşürülmeli</a:t>
            </a:r>
          </a:p>
          <a:p>
            <a:r>
              <a:rPr lang="tr-TR" sz="2000" dirty="0"/>
              <a:t>Doğum oranının, ölüm oranını aşmayacak düzeye getirilmesi</a:t>
            </a:r>
          </a:p>
          <a:p>
            <a:r>
              <a:rPr lang="tr-TR" sz="2000" dirty="0"/>
              <a:t>Hızlı biçimde, gıda üretiminin artırılması, </a:t>
            </a:r>
          </a:p>
          <a:p>
            <a:r>
              <a:rPr lang="tr-TR" sz="2000" dirty="0"/>
              <a:t>toprak ve ormanların korunması için dünya çağında bir politika belirlenmesi, </a:t>
            </a:r>
          </a:p>
          <a:p>
            <a:r>
              <a:rPr lang="tr-TR" sz="2000" dirty="0"/>
              <a:t>Mevcut yakıtların uranyumdan daha uzun sürede tükenen ve daha az tehlikeli pratik alternatiflere kaydırılması </a:t>
            </a:r>
          </a:p>
          <a:p>
            <a:r>
              <a:rPr lang="tr-TR" sz="2000" dirty="0"/>
              <a:t>Kolay bulunan mineral kaynaklarının idareleri kullanılması ve madenciliğin maliyetinin azaltılması</a:t>
            </a:r>
          </a:p>
          <a:p>
            <a:pPr marL="0" indent="0">
              <a:buNone/>
            </a:pPr>
            <a:r>
              <a:rPr lang="tr-TR" sz="2000" i="1" dirty="0"/>
              <a:t>Aşırı örgütlenmenin önüne geçilmesi</a:t>
            </a:r>
          </a:p>
        </p:txBody>
      </p:sp>
    </p:spTree>
    <p:extLst>
      <p:ext uri="{BB962C8B-B14F-4D97-AF65-F5344CB8AC3E}">
        <p14:creationId xmlns:p14="http://schemas.microsoft.com/office/powerpoint/2010/main" val="1886984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78774-CA4C-4300-825D-E3F84731ED8C}"/>
              </a:ext>
            </a:extLst>
          </p:cNvPr>
          <p:cNvSpPr>
            <a:spLocks noGrp="1"/>
          </p:cNvSpPr>
          <p:nvPr>
            <p:ph type="title"/>
          </p:nvPr>
        </p:nvSpPr>
        <p:spPr/>
        <p:txBody>
          <a:bodyPr/>
          <a:lstStyle/>
          <a:p>
            <a:r>
              <a:rPr lang="tr-TR" dirty="0"/>
              <a:t>Cesur Yeni Dünya’ya Bakışı</a:t>
            </a:r>
            <a:endParaRPr lang="en-US" dirty="0"/>
          </a:p>
        </p:txBody>
      </p:sp>
      <p:sp>
        <p:nvSpPr>
          <p:cNvPr id="3" name="Content Placeholder 2">
            <a:extLst>
              <a:ext uri="{FF2B5EF4-FFF2-40B4-BE49-F238E27FC236}">
                <a16:creationId xmlns:a16="http://schemas.microsoft.com/office/drawing/2014/main" id="{3F8C4260-6107-42EE-B043-8896394323F1}"/>
              </a:ext>
            </a:extLst>
          </p:cNvPr>
          <p:cNvSpPr>
            <a:spLocks noGrp="1"/>
          </p:cNvSpPr>
          <p:nvPr>
            <p:ph idx="1"/>
          </p:nvPr>
        </p:nvSpPr>
        <p:spPr/>
        <p:txBody>
          <a:bodyPr>
            <a:normAutofit/>
          </a:bodyPr>
          <a:lstStyle/>
          <a:p>
            <a:r>
              <a:rPr lang="tr-TR" sz="1600" dirty="0"/>
              <a:t>Bütünüyle organize edilmiş toplum</a:t>
            </a:r>
          </a:p>
          <a:p>
            <a:r>
              <a:rPr lang="tr-TR" sz="1600" dirty="0"/>
              <a:t>Bilimsel kast sistemi</a:t>
            </a:r>
          </a:p>
          <a:p>
            <a:r>
              <a:rPr lang="tr-TR" sz="1600" dirty="0"/>
              <a:t>Yöntemli şartlandırmayla özgür iradenin ilgası</a:t>
            </a:r>
          </a:p>
          <a:p>
            <a:r>
              <a:rPr lang="tr-TR" sz="1600" dirty="0"/>
              <a:t>Kimyasal olarak tattırılan mutluluğun düzenli dozlarıyla kabul edilebilir kılınan kölelik</a:t>
            </a:r>
          </a:p>
          <a:p>
            <a:r>
              <a:rPr lang="tr-TR" sz="1600" dirty="0"/>
              <a:t>Uykuda öğretimin gece dersleriyle kafaya zorla sokulan ortodokluklar</a:t>
            </a:r>
          </a:p>
          <a:p>
            <a:pPr marL="0" indent="0">
              <a:buNone/>
            </a:pPr>
            <a:r>
              <a:rPr lang="tr-TR" sz="1600" i="1" dirty="0"/>
              <a:t>Bütün bunlar olacaktı; ancak benim zamanımda değil, hatta torunlarımın zamanında bile değil.</a:t>
            </a:r>
          </a:p>
          <a:p>
            <a:pPr marL="0" indent="0">
              <a:buNone/>
            </a:pPr>
            <a:endParaRPr lang="tr-TR" sz="1600" i="1" dirty="0"/>
          </a:p>
          <a:p>
            <a:r>
              <a:rPr lang="tr-TR" sz="1600" dirty="0"/>
              <a:t>İ.S. 20. yy 2. çeyreği	: Yetersiz düzenin kabusu</a:t>
            </a:r>
          </a:p>
          <a:p>
            <a:r>
              <a:rPr lang="tr-TR" sz="1600" dirty="0"/>
              <a:t>F.S. 7. yy 			: Aşırı düzenin kabusu</a:t>
            </a:r>
          </a:p>
          <a:p>
            <a:r>
              <a:rPr lang="tr-TR" sz="1600" dirty="0"/>
              <a:t>Ancak bu süreçte «mutlu bir ara» olmalıydı. </a:t>
            </a:r>
            <a:endParaRPr lang="en-US" sz="1600" dirty="0"/>
          </a:p>
        </p:txBody>
      </p:sp>
    </p:spTree>
    <p:extLst>
      <p:ext uri="{BB962C8B-B14F-4D97-AF65-F5344CB8AC3E}">
        <p14:creationId xmlns:p14="http://schemas.microsoft.com/office/powerpoint/2010/main" val="2040271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06A6-EEF9-4B23-89B4-373A6DD26805}"/>
              </a:ext>
            </a:extLst>
          </p:cNvPr>
          <p:cNvSpPr>
            <a:spLocks noGrp="1"/>
          </p:cNvSpPr>
          <p:nvPr>
            <p:ph type="title"/>
          </p:nvPr>
        </p:nvSpPr>
        <p:spPr/>
        <p:txBody>
          <a:bodyPr/>
          <a:lstStyle/>
          <a:p>
            <a:r>
              <a:rPr lang="tr-TR" dirty="0"/>
              <a:t>12. NE YAPILABİLİR?</a:t>
            </a:r>
            <a:endParaRPr lang="en-US" dirty="0"/>
          </a:p>
        </p:txBody>
      </p:sp>
      <p:sp>
        <p:nvSpPr>
          <p:cNvPr id="3" name="Content Placeholder 2">
            <a:extLst>
              <a:ext uri="{FF2B5EF4-FFF2-40B4-BE49-F238E27FC236}">
                <a16:creationId xmlns:a16="http://schemas.microsoft.com/office/drawing/2014/main" id="{E347625E-AB58-49EE-9364-67E98143CBBA}"/>
              </a:ext>
            </a:extLst>
          </p:cNvPr>
          <p:cNvSpPr>
            <a:spLocks noGrp="1"/>
          </p:cNvSpPr>
          <p:nvPr>
            <p:ph idx="1"/>
          </p:nvPr>
        </p:nvSpPr>
        <p:spPr/>
        <p:txBody>
          <a:bodyPr>
            <a:normAutofit/>
          </a:bodyPr>
          <a:lstStyle/>
          <a:p>
            <a:pPr marL="0" indent="0" algn="ctr">
              <a:buNone/>
            </a:pPr>
            <a:r>
              <a:rPr lang="tr-TR" sz="4400" dirty="0"/>
              <a:t>GERÇEKTEN BİLGİMİZ DOĞRULTUSUNDA HAREKET ETMEK İSTİYOR MUYUZ?</a:t>
            </a:r>
          </a:p>
          <a:p>
            <a:pPr marL="0" indent="0" algn="ctr">
              <a:buNone/>
            </a:pPr>
            <a:endParaRPr lang="tr-TR" sz="1200" dirty="0"/>
          </a:p>
          <a:p>
            <a:pPr marL="0" indent="0" algn="ctr">
              <a:buNone/>
            </a:pPr>
            <a:r>
              <a:rPr lang="tr-TR" sz="2000" i="1" dirty="0"/>
              <a:t>Dünya üzerinde özgürlük kalmış durumda. Belki de özgürlüğü şu anda tehdit eden güçler uzun süre direnilemeyecek kadar güçlüdür. Yine de onlara direnmek için elimizden geleni yapmak görevimiz.</a:t>
            </a:r>
          </a:p>
        </p:txBody>
      </p:sp>
    </p:spTree>
    <p:extLst>
      <p:ext uri="{BB962C8B-B14F-4D97-AF65-F5344CB8AC3E}">
        <p14:creationId xmlns:p14="http://schemas.microsoft.com/office/powerpoint/2010/main" val="541105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01D1F-B321-40D7-87C1-BA5DC5F3DD67}"/>
              </a:ext>
            </a:extLst>
          </p:cNvPr>
          <p:cNvSpPr>
            <a:spLocks noGrp="1"/>
          </p:cNvSpPr>
          <p:nvPr>
            <p:ph type="title"/>
          </p:nvPr>
        </p:nvSpPr>
        <p:spPr/>
        <p:txBody>
          <a:bodyPr/>
          <a:lstStyle/>
          <a:p>
            <a:r>
              <a:rPr lang="tr-TR" dirty="0"/>
              <a:t>Cesur Yeni Dünya’ya Bakışı</a:t>
            </a:r>
            <a:endParaRPr lang="en-US" dirty="0"/>
          </a:p>
        </p:txBody>
      </p:sp>
      <p:sp>
        <p:nvSpPr>
          <p:cNvPr id="3" name="Content Placeholder 2">
            <a:extLst>
              <a:ext uri="{FF2B5EF4-FFF2-40B4-BE49-F238E27FC236}">
                <a16:creationId xmlns:a16="http://schemas.microsoft.com/office/drawing/2014/main" id="{C5227B39-B2C9-4DE1-8F79-298EB96D388A}"/>
              </a:ext>
            </a:extLst>
          </p:cNvPr>
          <p:cNvSpPr>
            <a:spLocks noGrp="1"/>
          </p:cNvSpPr>
          <p:nvPr>
            <p:ph idx="1"/>
          </p:nvPr>
        </p:nvSpPr>
        <p:spPr/>
        <p:txBody>
          <a:bodyPr/>
          <a:lstStyle/>
          <a:p>
            <a:r>
              <a:rPr lang="tr-TR" dirty="0"/>
              <a:t>Kehanetlerim çok daha erken gerçekleşiyor. </a:t>
            </a:r>
          </a:p>
          <a:p>
            <a:r>
              <a:rPr lang="tr-TR" dirty="0"/>
              <a:t>1984 (</a:t>
            </a:r>
            <a:r>
              <a:rPr lang="tr-TR" i="1" dirty="0"/>
              <a:t>1949</a:t>
            </a:r>
            <a:r>
              <a:rPr lang="tr-TR" dirty="0"/>
              <a:t>), Stalinizmi kapsayan bir şimdi ile Nazizmin gelişmesine tanık olan bir yakın geçmişten hareketle tasvir edilen bir gelecek</a:t>
            </a:r>
          </a:p>
          <a:p>
            <a:r>
              <a:rPr lang="tr-TR" dirty="0"/>
              <a:t>Cesur Yeni Dünya, Hitler Almanya iktidarı en üst basamağına çıkmadan «Rus zorbası» yürüyüşüne başlamadan yazıldı. Diktatörlük mefhumu çok daha az acımasızdı. </a:t>
            </a:r>
          </a:p>
          <a:p>
            <a:r>
              <a:rPr lang="tr-TR" dirty="0"/>
              <a:t>Sovyet Sistemi; 1984’ün öğeleri ile Cesur Yeni Dünya’daki üst kastlar arasında süregidenin kehaneti olan öğeleri birleştirir. </a:t>
            </a:r>
          </a:p>
          <a:p>
            <a:pPr lvl="1"/>
            <a:r>
              <a:rPr lang="tr-TR" sz="1400" i="1" dirty="0"/>
              <a:t>Ödüllendirme ve ceza sistemi. </a:t>
            </a:r>
          </a:p>
          <a:p>
            <a:pPr lvl="1"/>
            <a:r>
              <a:rPr lang="tr-TR" sz="1400" i="1" dirty="0"/>
              <a:t>Şiddetsiz manipülasyon veya istenen davranışın ödülle pekiştirilmesi değil, ceza ve ceza tehdidi yoluyla kontrolün sağlanması.</a:t>
            </a:r>
            <a:r>
              <a:rPr lang="tr-TR" sz="1400" dirty="0"/>
              <a:t> </a:t>
            </a:r>
            <a:endParaRPr lang="tr-TR" sz="1300" dirty="0"/>
          </a:p>
          <a:p>
            <a:endParaRPr lang="en-US" dirty="0"/>
          </a:p>
        </p:txBody>
      </p:sp>
    </p:spTree>
    <p:extLst>
      <p:ext uri="{BB962C8B-B14F-4D97-AF65-F5344CB8AC3E}">
        <p14:creationId xmlns:p14="http://schemas.microsoft.com/office/powerpoint/2010/main" val="1507480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82695-B567-4B77-8B6F-8CC5BE366AAE}"/>
              </a:ext>
            </a:extLst>
          </p:cNvPr>
          <p:cNvSpPr>
            <a:spLocks noGrp="1"/>
          </p:cNvSpPr>
          <p:nvPr>
            <p:ph type="title"/>
          </p:nvPr>
        </p:nvSpPr>
        <p:spPr/>
        <p:txBody>
          <a:bodyPr/>
          <a:lstStyle/>
          <a:p>
            <a:r>
              <a:rPr lang="tr-TR" dirty="0"/>
              <a:t>Ziyaret Edilen Konular</a:t>
            </a:r>
            <a:endParaRPr lang="en-US" dirty="0"/>
          </a:p>
        </p:txBody>
      </p:sp>
      <p:sp>
        <p:nvSpPr>
          <p:cNvPr id="3" name="Content Placeholder 2">
            <a:extLst>
              <a:ext uri="{FF2B5EF4-FFF2-40B4-BE49-F238E27FC236}">
                <a16:creationId xmlns:a16="http://schemas.microsoft.com/office/drawing/2014/main" id="{687DE113-7101-4AAD-B904-8743203D6718}"/>
              </a:ext>
            </a:extLst>
          </p:cNvPr>
          <p:cNvSpPr>
            <a:spLocks noGrp="1"/>
          </p:cNvSpPr>
          <p:nvPr>
            <p:ph sz="half" idx="2"/>
          </p:nvPr>
        </p:nvSpPr>
        <p:spPr>
          <a:xfrm>
            <a:off x="821273" y="2014194"/>
            <a:ext cx="6041166" cy="3942103"/>
          </a:xfrm>
        </p:spPr>
        <p:txBody>
          <a:bodyPr>
            <a:noAutofit/>
          </a:bodyPr>
          <a:lstStyle/>
          <a:p>
            <a:pPr marL="568325" indent="-568325" algn="just">
              <a:buFont typeface="+mj-lt"/>
              <a:buAutoNum type="arabicPeriod"/>
            </a:pPr>
            <a:r>
              <a:rPr lang="tr-TR" sz="2400" dirty="0"/>
              <a:t>Aşırı Nüfus</a:t>
            </a:r>
          </a:p>
          <a:p>
            <a:pPr marL="568325" indent="-568325" algn="just">
              <a:buFont typeface="+mj-lt"/>
              <a:buAutoNum type="arabicPeriod"/>
            </a:pPr>
            <a:r>
              <a:rPr lang="tr-TR" sz="2400" dirty="0"/>
              <a:t>Nicelik, Nitelik, Ahlak</a:t>
            </a:r>
          </a:p>
          <a:p>
            <a:pPr marL="568325" indent="-568325" algn="just">
              <a:buFont typeface="+mj-lt"/>
              <a:buAutoNum type="arabicPeriod"/>
            </a:pPr>
            <a:r>
              <a:rPr lang="tr-TR" sz="2400" dirty="0"/>
              <a:t>Aşırı Örgütlenme</a:t>
            </a:r>
          </a:p>
          <a:p>
            <a:pPr marL="568325" indent="-568325" algn="just">
              <a:buFont typeface="+mj-lt"/>
              <a:buAutoNum type="arabicPeriod"/>
            </a:pPr>
            <a:r>
              <a:rPr lang="tr-TR" sz="2400" dirty="0"/>
              <a:t>Demokratik Toplumda Propaganda</a:t>
            </a:r>
          </a:p>
          <a:p>
            <a:pPr marL="568325" indent="-568325" algn="just">
              <a:buFont typeface="+mj-lt"/>
              <a:buAutoNum type="arabicPeriod"/>
            </a:pPr>
            <a:r>
              <a:rPr lang="tr-TR" sz="2400" dirty="0"/>
              <a:t>Diktatörlükte Propaganda</a:t>
            </a:r>
          </a:p>
          <a:p>
            <a:pPr marL="568325" indent="-568325" algn="just">
              <a:buFont typeface="+mj-lt"/>
              <a:buAutoNum type="arabicPeriod"/>
            </a:pPr>
            <a:r>
              <a:rPr lang="tr-TR" sz="2400" dirty="0"/>
              <a:t>Satış Sanatları</a:t>
            </a:r>
          </a:p>
        </p:txBody>
      </p:sp>
      <p:sp>
        <p:nvSpPr>
          <p:cNvPr id="6" name="Content Placeholder 5">
            <a:extLst>
              <a:ext uri="{FF2B5EF4-FFF2-40B4-BE49-F238E27FC236}">
                <a16:creationId xmlns:a16="http://schemas.microsoft.com/office/drawing/2014/main" id="{22495427-367F-40BD-AB40-9841DA15533D}"/>
              </a:ext>
            </a:extLst>
          </p:cNvPr>
          <p:cNvSpPr>
            <a:spLocks noGrp="1"/>
          </p:cNvSpPr>
          <p:nvPr>
            <p:ph sz="quarter" idx="4"/>
          </p:nvPr>
        </p:nvSpPr>
        <p:spPr>
          <a:xfrm>
            <a:off x="7107966" y="2013342"/>
            <a:ext cx="4620738" cy="3942955"/>
          </a:xfrm>
        </p:spPr>
        <p:txBody>
          <a:bodyPr>
            <a:normAutofit/>
          </a:bodyPr>
          <a:lstStyle/>
          <a:p>
            <a:pPr marL="630238" indent="-630238" algn="just">
              <a:buFont typeface="+mj-lt"/>
              <a:buAutoNum type="arabicPeriod" startAt="7"/>
            </a:pPr>
            <a:r>
              <a:rPr lang="tr-TR" sz="2400" dirty="0"/>
              <a:t>Beyin Yıkama</a:t>
            </a:r>
          </a:p>
          <a:p>
            <a:pPr marL="630238" indent="-630238" algn="just">
              <a:buFont typeface="+mj-lt"/>
              <a:buAutoNum type="arabicPeriod" startAt="7"/>
            </a:pPr>
            <a:r>
              <a:rPr lang="tr-TR" sz="2400" dirty="0"/>
              <a:t>Kimyasal İkna</a:t>
            </a:r>
          </a:p>
          <a:p>
            <a:pPr marL="630238" indent="-630238" algn="just">
              <a:buFont typeface="+mj-lt"/>
              <a:buAutoNum type="arabicPeriod" startAt="7"/>
            </a:pPr>
            <a:r>
              <a:rPr lang="tr-TR" sz="2400" dirty="0"/>
              <a:t>Bilinçdışı İkna</a:t>
            </a:r>
          </a:p>
          <a:p>
            <a:pPr marL="630238" indent="-630238" algn="just">
              <a:buFont typeface="+mj-lt"/>
              <a:buAutoNum type="arabicPeriod" startAt="7"/>
            </a:pPr>
            <a:r>
              <a:rPr lang="tr-TR" sz="2400" dirty="0"/>
              <a:t>Hipnopedya</a:t>
            </a:r>
          </a:p>
          <a:p>
            <a:pPr marL="630238" indent="-630238" algn="just">
              <a:buFont typeface="+mj-lt"/>
              <a:buAutoNum type="arabicPeriod" startAt="7"/>
            </a:pPr>
            <a:r>
              <a:rPr lang="tr-TR" sz="2400" dirty="0"/>
              <a:t>Özgürlük için Eğitim</a:t>
            </a:r>
          </a:p>
          <a:p>
            <a:pPr marL="630238" indent="-630238" algn="just">
              <a:buFont typeface="+mj-lt"/>
              <a:buAutoNum type="arabicPeriod" startAt="7"/>
            </a:pPr>
            <a:r>
              <a:rPr lang="tr-TR" sz="2400" dirty="0"/>
              <a:t>Ne Yapılabilir? </a:t>
            </a:r>
          </a:p>
        </p:txBody>
      </p:sp>
    </p:spTree>
    <p:extLst>
      <p:ext uri="{BB962C8B-B14F-4D97-AF65-F5344CB8AC3E}">
        <p14:creationId xmlns:p14="http://schemas.microsoft.com/office/powerpoint/2010/main" val="1413914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14CE3-ECB7-47BD-8F07-DE4E6345EFF1}"/>
              </a:ext>
            </a:extLst>
          </p:cNvPr>
          <p:cNvSpPr>
            <a:spLocks noGrp="1"/>
          </p:cNvSpPr>
          <p:nvPr>
            <p:ph type="title"/>
          </p:nvPr>
        </p:nvSpPr>
        <p:spPr/>
        <p:txBody>
          <a:bodyPr/>
          <a:lstStyle/>
          <a:p>
            <a:r>
              <a:rPr lang="tr-TR" dirty="0"/>
              <a:t>1. Aşırı Nüfus</a:t>
            </a:r>
            <a:endParaRPr lang="en-US" dirty="0"/>
          </a:p>
        </p:txBody>
      </p:sp>
      <p:sp>
        <p:nvSpPr>
          <p:cNvPr id="3" name="Content Placeholder 2">
            <a:extLst>
              <a:ext uri="{FF2B5EF4-FFF2-40B4-BE49-F238E27FC236}">
                <a16:creationId xmlns:a16="http://schemas.microsoft.com/office/drawing/2014/main" id="{A9FE3FA2-0AF4-4CFD-B159-BBAED077D95B}"/>
              </a:ext>
            </a:extLst>
          </p:cNvPr>
          <p:cNvSpPr>
            <a:spLocks noGrp="1"/>
          </p:cNvSpPr>
          <p:nvPr>
            <p:ph idx="1"/>
          </p:nvPr>
        </p:nvSpPr>
        <p:spPr/>
        <p:txBody>
          <a:bodyPr>
            <a:normAutofit/>
          </a:bodyPr>
          <a:lstStyle/>
          <a:p>
            <a:r>
              <a:rPr lang="tr-TR" sz="1800" dirty="0"/>
              <a:t>Cesur Yeni Dünya’yı yazarken 2 milyarın altında olan nüfus, 27 yıl sonrasında 2 milyar 800 milyon. </a:t>
            </a:r>
          </a:p>
          <a:p>
            <a:r>
              <a:rPr lang="tr-TR" sz="1800" dirty="0"/>
              <a:t>Doğum kontrolü ve ölüm kontrolüne karşı bakış açısı</a:t>
            </a:r>
          </a:p>
          <a:p>
            <a:pPr lvl="1"/>
            <a:r>
              <a:rPr lang="tr-TR" sz="1600" dirty="0"/>
              <a:t>En yoksul yönetim bile ölüm kontrolü sağlayacak kadar zengindir. Birkaç ücretli çalışan ve hayırsever bir yönetim ile sağlanabilir. </a:t>
            </a:r>
          </a:p>
          <a:p>
            <a:pPr lvl="1"/>
            <a:r>
              <a:rPr lang="tr-TR" sz="1600" dirty="0"/>
              <a:t>Doğum kontrolü ise sayısız birey tarafından uygulanmalıdır, halkın işbirliğine bağlıdır. </a:t>
            </a:r>
          </a:p>
          <a:p>
            <a:pPr lvl="1"/>
            <a:r>
              <a:rPr lang="tr-TR" sz="1600" dirty="0"/>
              <a:t>Dini geleneklerde sınırsız ölüm geleneği yokken, sınırsız doğum teşvik edilen bir konudur. </a:t>
            </a:r>
          </a:p>
          <a:p>
            <a:r>
              <a:rPr lang="tr-TR" sz="1800" dirty="0"/>
              <a:t>Cesur Yeni Dünya’da doğal kaynak ve insan nüfusu sorunu etkili bir biçimde çözülmüştü. </a:t>
            </a:r>
          </a:p>
          <a:p>
            <a:r>
              <a:rPr lang="tr-TR" sz="1800" dirty="0"/>
              <a:t>Uzay Çağı değil, Aşırı Nüfus Çağı. </a:t>
            </a:r>
          </a:p>
          <a:p>
            <a:r>
              <a:rPr lang="tr-TR" sz="1800" dirty="0"/>
              <a:t>Bu sorunun çözülmemesi diğer tüm sorunları daha çözülmez kılar. </a:t>
            </a:r>
          </a:p>
        </p:txBody>
      </p:sp>
    </p:spTree>
    <p:extLst>
      <p:ext uri="{BB962C8B-B14F-4D97-AF65-F5344CB8AC3E}">
        <p14:creationId xmlns:p14="http://schemas.microsoft.com/office/powerpoint/2010/main" val="1497828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DC3E3-BABA-42E7-A1DA-690F032BE263}"/>
              </a:ext>
            </a:extLst>
          </p:cNvPr>
          <p:cNvSpPr>
            <a:spLocks noGrp="1"/>
          </p:cNvSpPr>
          <p:nvPr>
            <p:ph type="title"/>
          </p:nvPr>
        </p:nvSpPr>
        <p:spPr/>
        <p:txBody>
          <a:bodyPr/>
          <a:lstStyle/>
          <a:p>
            <a:r>
              <a:rPr lang="tr-TR" dirty="0"/>
              <a:t>1. Aşırı Nüfus</a:t>
            </a:r>
            <a:endParaRPr lang="en-US" dirty="0"/>
          </a:p>
        </p:txBody>
      </p:sp>
      <p:graphicFrame>
        <p:nvGraphicFramePr>
          <p:cNvPr id="4" name="Content Placeholder 3">
            <a:extLst>
              <a:ext uri="{FF2B5EF4-FFF2-40B4-BE49-F238E27FC236}">
                <a16:creationId xmlns:a16="http://schemas.microsoft.com/office/drawing/2014/main" id="{13B12128-CF20-4AB9-9013-770445676D14}"/>
              </a:ext>
            </a:extLst>
          </p:cNvPr>
          <p:cNvGraphicFramePr>
            <a:graphicFrameLocks noGrp="1"/>
          </p:cNvGraphicFramePr>
          <p:nvPr>
            <p:ph sz="half" idx="1"/>
            <p:extLst>
              <p:ext uri="{D42A27DB-BD31-4B8C-83A1-F6EECF244321}">
                <p14:modId xmlns:p14="http://schemas.microsoft.com/office/powerpoint/2010/main" val="2788425639"/>
              </p:ext>
            </p:extLst>
          </p:nvPr>
        </p:nvGraphicFramePr>
        <p:xfrm>
          <a:off x="769951" y="1630652"/>
          <a:ext cx="5691809" cy="42215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a:extLst>
              <a:ext uri="{FF2B5EF4-FFF2-40B4-BE49-F238E27FC236}">
                <a16:creationId xmlns:a16="http://schemas.microsoft.com/office/drawing/2014/main" id="{07B97216-D273-49A0-A5E8-F9B149237FFC}"/>
              </a:ext>
            </a:extLst>
          </p:cNvPr>
          <p:cNvSpPr>
            <a:spLocks noGrp="1"/>
          </p:cNvSpPr>
          <p:nvPr>
            <p:ph sz="half" idx="2"/>
          </p:nvPr>
        </p:nvSpPr>
        <p:spPr/>
        <p:txBody>
          <a:bodyPr/>
          <a:lstStyle/>
          <a:p>
            <a:r>
              <a:rPr lang="tr-TR" dirty="0"/>
              <a:t>Anayasal geleneğin yokluğunda soldaki senaryo olacaktı; komünizm ile bu kesindir. </a:t>
            </a:r>
          </a:p>
          <a:p>
            <a:r>
              <a:rPr lang="tr-TR" dirty="0"/>
              <a:t>Totaliterizm </a:t>
            </a:r>
          </a:p>
          <a:p>
            <a:r>
              <a:rPr lang="tr-TR" dirty="0"/>
              <a:t>Tek bekleyebileceğimiz şey sürekli krizdir.</a:t>
            </a:r>
            <a:endParaRPr lang="en-US" dirty="0"/>
          </a:p>
        </p:txBody>
      </p:sp>
    </p:spTree>
    <p:extLst>
      <p:ext uri="{BB962C8B-B14F-4D97-AF65-F5344CB8AC3E}">
        <p14:creationId xmlns:p14="http://schemas.microsoft.com/office/powerpoint/2010/main" val="1302078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C11F8-8FE6-4AD4-855F-7703888AF2B7}"/>
              </a:ext>
            </a:extLst>
          </p:cNvPr>
          <p:cNvSpPr>
            <a:spLocks noGrp="1"/>
          </p:cNvSpPr>
          <p:nvPr>
            <p:ph type="title"/>
          </p:nvPr>
        </p:nvSpPr>
        <p:spPr/>
        <p:txBody>
          <a:bodyPr/>
          <a:lstStyle/>
          <a:p>
            <a:r>
              <a:rPr lang="tr-TR" dirty="0"/>
              <a:t>2. Nicelik, Nitelik, Ahlak</a:t>
            </a:r>
            <a:endParaRPr lang="en-US" dirty="0"/>
          </a:p>
        </p:txBody>
      </p:sp>
      <p:sp>
        <p:nvSpPr>
          <p:cNvPr id="3" name="Content Placeholder 2">
            <a:extLst>
              <a:ext uri="{FF2B5EF4-FFF2-40B4-BE49-F238E27FC236}">
                <a16:creationId xmlns:a16="http://schemas.microsoft.com/office/drawing/2014/main" id="{E108F285-4281-4F89-9C5E-2D53E292B9F1}"/>
              </a:ext>
            </a:extLst>
          </p:cNvPr>
          <p:cNvSpPr>
            <a:spLocks noGrp="1"/>
          </p:cNvSpPr>
          <p:nvPr>
            <p:ph idx="1"/>
          </p:nvPr>
        </p:nvSpPr>
        <p:spPr/>
        <p:txBody>
          <a:bodyPr/>
          <a:lstStyle/>
          <a:p>
            <a:r>
              <a:rPr lang="tr-TR" dirty="0"/>
              <a:t>Öjenik ve disjenik sistem – biyolojik olarak üstün üreme hücreleri sonunda Beta, Alfa hatta Alfa+ ve Bokanovski İşlemi. </a:t>
            </a:r>
          </a:p>
          <a:p>
            <a:r>
              <a:rPr lang="tr-TR" dirty="0"/>
              <a:t>20. yy. İkinci yarısında ürememiz için hiçbir şey yapmıyoruz. Hatta biyolojik olarak düşük kaliteli olmasını da kesinleştiriyoruz. </a:t>
            </a:r>
          </a:p>
          <a:p>
            <a:r>
              <a:rPr lang="tr-TR" dirty="0"/>
              <a:t>Modern eczacılık ve toplumsal vicdanı eleştiriyor. </a:t>
            </a:r>
          </a:p>
          <a:p>
            <a:r>
              <a:rPr lang="tr-TR" dirty="0"/>
              <a:t>Genel nüfusun fiziksel sağlığı gelişme göstermeyecek hatta bozulacak. </a:t>
            </a:r>
          </a:p>
          <a:p>
            <a:endParaRPr lang="tr-TR" dirty="0"/>
          </a:p>
          <a:p>
            <a:r>
              <a:rPr lang="tr-TR" dirty="0"/>
              <a:t>Etik bir soru: DDT ile sıtmaya çözüm bulmak ve adayı açlıkta terk etmek. </a:t>
            </a:r>
          </a:p>
          <a:p>
            <a:pPr marL="0" indent="0">
              <a:buNone/>
            </a:pPr>
            <a:r>
              <a:rPr lang="tr-TR" i="1" dirty="0"/>
              <a:t>Ahlaki bir ikilemdeyiz ve orta yolu bulmak tüm zekamızı ve iyiniyetimizi gerektiriyor. </a:t>
            </a:r>
            <a:endParaRPr lang="en-US" i="1" dirty="0"/>
          </a:p>
        </p:txBody>
      </p:sp>
    </p:spTree>
    <p:extLst>
      <p:ext uri="{BB962C8B-B14F-4D97-AF65-F5344CB8AC3E}">
        <p14:creationId xmlns:p14="http://schemas.microsoft.com/office/powerpoint/2010/main" val="3331083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06A6-EEF9-4B23-89B4-373A6DD26805}"/>
              </a:ext>
            </a:extLst>
          </p:cNvPr>
          <p:cNvSpPr>
            <a:spLocks noGrp="1"/>
          </p:cNvSpPr>
          <p:nvPr>
            <p:ph type="title"/>
          </p:nvPr>
        </p:nvSpPr>
        <p:spPr/>
        <p:txBody>
          <a:bodyPr/>
          <a:lstStyle/>
          <a:p>
            <a:r>
              <a:rPr lang="tr-TR" dirty="0"/>
              <a:t>3. Aşırı Örgütlenme</a:t>
            </a:r>
            <a:endParaRPr lang="en-US" dirty="0"/>
          </a:p>
        </p:txBody>
      </p:sp>
      <p:sp>
        <p:nvSpPr>
          <p:cNvPr id="3" name="Content Placeholder 2">
            <a:extLst>
              <a:ext uri="{FF2B5EF4-FFF2-40B4-BE49-F238E27FC236}">
                <a16:creationId xmlns:a16="http://schemas.microsoft.com/office/drawing/2014/main" id="{E347625E-AB58-49EE-9364-67E98143CBBA}"/>
              </a:ext>
            </a:extLst>
          </p:cNvPr>
          <p:cNvSpPr>
            <a:spLocks noGrp="1"/>
          </p:cNvSpPr>
          <p:nvPr>
            <p:ph idx="1"/>
          </p:nvPr>
        </p:nvSpPr>
        <p:spPr/>
        <p:txBody>
          <a:bodyPr>
            <a:normAutofit fontScale="92500" lnSpcReduction="10000"/>
          </a:bodyPr>
          <a:lstStyle/>
          <a:p>
            <a:r>
              <a:rPr lang="tr-TR" dirty="0"/>
              <a:t>İnsanlığın çoğunluğu anarşi ile totaliter denetim arasında seçim yapmak zorunda kalacak. </a:t>
            </a:r>
          </a:p>
          <a:p>
            <a:r>
              <a:rPr lang="tr-TR" dirty="0"/>
              <a:t>Totaliter denetiminin tercih edileceğini düşünüyor. </a:t>
            </a:r>
          </a:p>
          <a:p>
            <a:pPr lvl="1"/>
            <a:r>
              <a:rPr lang="tr-TR" dirty="0"/>
              <a:t>Doğal kaynak ve aşırı nüfus baskısı</a:t>
            </a:r>
          </a:p>
          <a:p>
            <a:pPr lvl="1"/>
            <a:r>
              <a:rPr lang="tr-TR" dirty="0"/>
              <a:t>Teknolojik ilerleme</a:t>
            </a:r>
          </a:p>
          <a:p>
            <a:pPr lvl="2">
              <a:tabLst>
                <a:tab pos="3032125" algn="l"/>
                <a:tab pos="3200400" algn="l"/>
              </a:tabLst>
            </a:pPr>
            <a:r>
              <a:rPr lang="tr-TR" dirty="0"/>
              <a:t>Küçük Adam ve Büyük Adam’ın pazardeki yeri ve sermaye</a:t>
            </a:r>
          </a:p>
          <a:p>
            <a:pPr lvl="2">
              <a:tabLst>
                <a:tab pos="3032125" algn="l"/>
                <a:tab pos="3200400" algn="l"/>
              </a:tabLst>
            </a:pPr>
            <a:r>
              <a:rPr lang="tr-TR" dirty="0"/>
              <a:t>Büyük İş ve Büyük Hükümet</a:t>
            </a:r>
          </a:p>
          <a:p>
            <a:pPr lvl="2">
              <a:tabLst>
                <a:tab pos="3032125" algn="l"/>
                <a:tab pos="3200400" algn="l"/>
              </a:tabLst>
            </a:pPr>
            <a:r>
              <a:rPr lang="tr-TR" dirty="0"/>
              <a:t>Bilim, sanat ve felsefe içinde «Düzenleme İsteği» olan çalışmaları yararlı bulur. </a:t>
            </a:r>
          </a:p>
          <a:p>
            <a:pPr>
              <a:tabLst>
                <a:tab pos="2971800" algn="l"/>
                <a:tab pos="3032125" algn="l"/>
                <a:tab pos="3200400" algn="l"/>
              </a:tabLst>
            </a:pPr>
            <a:r>
              <a:rPr lang="tr-TR" dirty="0"/>
              <a:t>Düzenliliğin güzelliği, despotizmin gerekçesi olabilir. </a:t>
            </a:r>
          </a:p>
          <a:p>
            <a:pPr>
              <a:tabLst>
                <a:tab pos="2971800" algn="l"/>
                <a:tab pos="3032125" algn="l"/>
                <a:tab pos="3200400" algn="l"/>
              </a:tabLst>
            </a:pPr>
            <a:r>
              <a:rPr lang="tr-TR" dirty="0"/>
              <a:t>Örgütlenme kaçınılmazdır; çünkü özgürlük sadece özgürce işbirliği yapan bireylerin toplumunda var ve anlamlıdır. Ancak; ölümcül de olabilir. </a:t>
            </a:r>
          </a:p>
          <a:p>
            <a:pPr>
              <a:tabLst>
                <a:tab pos="2971800" algn="l"/>
                <a:tab pos="3032125" algn="l"/>
                <a:tab pos="3200400" algn="l"/>
              </a:tabLst>
            </a:pPr>
            <a:r>
              <a:rPr lang="tr-TR" dirty="0"/>
              <a:t>Fazla örgütlenme erkek ve kadınları otomatlara dönüştürür, yaratıcı ruhu boğar.</a:t>
            </a:r>
            <a:endParaRPr lang="en-US" dirty="0"/>
          </a:p>
        </p:txBody>
      </p:sp>
    </p:spTree>
    <p:extLst>
      <p:ext uri="{BB962C8B-B14F-4D97-AF65-F5344CB8AC3E}">
        <p14:creationId xmlns:p14="http://schemas.microsoft.com/office/powerpoint/2010/main" val="899138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06A6-EEF9-4B23-89B4-373A6DD26805}"/>
              </a:ext>
            </a:extLst>
          </p:cNvPr>
          <p:cNvSpPr>
            <a:spLocks noGrp="1"/>
          </p:cNvSpPr>
          <p:nvPr>
            <p:ph type="title"/>
          </p:nvPr>
        </p:nvSpPr>
        <p:spPr/>
        <p:txBody>
          <a:bodyPr/>
          <a:lstStyle/>
          <a:p>
            <a:r>
              <a:rPr lang="tr-TR" dirty="0"/>
              <a:t>3. Aşırı Örgütlenme</a:t>
            </a:r>
            <a:endParaRPr lang="en-US" dirty="0"/>
          </a:p>
        </p:txBody>
      </p:sp>
      <p:sp>
        <p:nvSpPr>
          <p:cNvPr id="3" name="Content Placeholder 2">
            <a:extLst>
              <a:ext uri="{FF2B5EF4-FFF2-40B4-BE49-F238E27FC236}">
                <a16:creationId xmlns:a16="http://schemas.microsoft.com/office/drawing/2014/main" id="{E347625E-AB58-49EE-9364-67E98143CBBA}"/>
              </a:ext>
            </a:extLst>
          </p:cNvPr>
          <p:cNvSpPr>
            <a:spLocks noGrp="1"/>
          </p:cNvSpPr>
          <p:nvPr>
            <p:ph idx="1"/>
          </p:nvPr>
        </p:nvSpPr>
        <p:spPr>
          <a:xfrm>
            <a:off x="581192" y="1849582"/>
            <a:ext cx="11029615" cy="4395354"/>
          </a:xfrm>
        </p:spPr>
        <p:txBody>
          <a:bodyPr>
            <a:normAutofit/>
          </a:bodyPr>
          <a:lstStyle/>
          <a:p>
            <a:r>
              <a:rPr lang="tr-TR" sz="1600" dirty="0"/>
              <a:t>Aşırı örgütlenmenin gayriinsani etkisi, aşırı nüfusun gayriinsani etkisi ile pekiştirilir. </a:t>
            </a:r>
          </a:p>
          <a:p>
            <a:r>
              <a:rPr lang="tr-TR" sz="1600" dirty="0"/>
              <a:t>«Orta derecede sokulgan» bir hayvan olan insan, sürü şeklinde yaşar. Bu nedenle ne kadar sıkı çalışırsa çalışsınlar sosyal bir organizma yaratamazlar ancak bir örgütlenme (organizasyon) yaratabilirler. </a:t>
            </a:r>
          </a:p>
          <a:p>
            <a:r>
              <a:rPr lang="tr-TR" sz="1600" dirty="0"/>
              <a:t>Bir organizma yaratmaya çalışma sürecinde yalnızca totaliter bir despotizm yaratırlar. </a:t>
            </a:r>
          </a:p>
          <a:p>
            <a:r>
              <a:rPr lang="tr-TR" sz="1600" dirty="0"/>
              <a:t>CYD’de betimlenen toplum, bir dünya devletidir. Savaş yoktur ve yöneticiler uyruklarını sorun çıkarmaktan alıkoymaktadır. </a:t>
            </a:r>
          </a:p>
          <a:p>
            <a:r>
              <a:rPr lang="tr-TR" sz="1600" dirty="0"/>
              <a:t>CYD vatandaşlarını yıkıcı veya yaratıcı duygusal gerilimlerin her türüne karşı güvence amacı vardır, 1984’te iktidar kösnüsü acı vererek tatmin edilir; CYD’de ise onur kırıcı olmayan bir haz verilerek. </a:t>
            </a:r>
          </a:p>
          <a:p>
            <a:r>
              <a:rPr lang="tr-TR" sz="1600" dirty="0"/>
              <a:t>Örgütlenmelerde araçlar ve amaçlar dengesi önemlidir. Araçların amaçlardan üstün olması halinde olacakları Hitler ve Stalin göstermiştir. Örgütsel araçlar, şiddet ve propaganda, sistemli terör ve sistemli zihin manipülasyonu kişisel amaçlardan ütün tutulmuştur. </a:t>
            </a:r>
          </a:p>
          <a:p>
            <a:r>
              <a:rPr lang="tr-TR" sz="1600" dirty="0"/>
              <a:t>Aşırı nüfus ve aşırı örgütlenmenin anonim güçleri ile bu güçleri yönlendirmeye çalışan toplum mühendisleri bizi ortaçağa yönlendirmektedir.  CYD’de yer alan kolaylıklar (uykuda öğretim, madde kullanımı ile mutluluk gibi) daha kabul edilebilir kılınabilir; ancak hala bir kölelik olacaktır. </a:t>
            </a:r>
          </a:p>
        </p:txBody>
      </p:sp>
    </p:spTree>
    <p:extLst>
      <p:ext uri="{BB962C8B-B14F-4D97-AF65-F5344CB8AC3E}">
        <p14:creationId xmlns:p14="http://schemas.microsoft.com/office/powerpoint/2010/main" val="138628901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0/xmlns/"/>
    <ds:schemaRef ds:uri="http://www.w3.org/2001/XMLSchema"/>
    <ds:schemaRef ds:uri="71af3243-3dd4-4a8d-8c0d-dd76da1f02a5"/>
    <ds:schemaRef ds:uri="16c05727-aa75-4e4a-9b5f-8a80a116589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7651BA-F45C-4845-9AB3-E0A65B39F5E1}">
  <ds:schemaRefs>
    <ds:schemaRef ds:uri="http://purl.org/dc/elements/1.1/"/>
    <ds:schemaRef ds:uri="http://schemas.openxmlformats.org/package/2006/metadata/core-properties"/>
    <ds:schemaRef ds:uri="71af3243-3dd4-4a8d-8c0d-dd76da1f02a5"/>
    <ds:schemaRef ds:uri="http://purl.org/dc/dcmitype/"/>
    <ds:schemaRef ds:uri="http://schemas.microsoft.com/office/2006/metadata/properties"/>
    <ds:schemaRef ds:uri="http://purl.org/dc/terms/"/>
    <ds:schemaRef ds:uri="http://schemas.microsoft.com/office/2006/documentManagement/types"/>
    <ds:schemaRef ds:uri="http://schemas.microsoft.com/office/infopath/2007/PartnerControls"/>
    <ds:schemaRef ds:uri="16c05727-aa75-4e4a-9b5f-8a80a1165891"/>
    <ds:schemaRef ds:uri="http://www.w3.org/XML/1998/namespace"/>
  </ds:schemaRefs>
</ds:datastoreItem>
</file>

<file path=customXml/itemProps3.xml><?xml version="1.0" encoding="utf-8"?>
<ds:datastoreItem xmlns:ds="http://schemas.openxmlformats.org/officeDocument/2006/customXml" ds:itemID="{CDB58277-F8DF-46FF-84EC-EF41B835E6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246</TotalTime>
  <Words>1846</Words>
  <Application>Microsoft Office PowerPoint</Application>
  <PresentationFormat>Widescreen</PresentationFormat>
  <Paragraphs>195</Paragraphs>
  <Slides>20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Gill Sans MT</vt:lpstr>
      <vt:lpstr>Source Sans Pro</vt:lpstr>
      <vt:lpstr>Wingdings 2</vt:lpstr>
      <vt:lpstr>Dividend</vt:lpstr>
      <vt:lpstr>CESUR YENİ DÜNYAYI ZİYARET</vt:lpstr>
      <vt:lpstr>Cesur Yeni Dünya’ya Bakışı</vt:lpstr>
      <vt:lpstr>Cesur Yeni Dünya’ya Bakışı</vt:lpstr>
      <vt:lpstr>Ziyaret Edilen Konular</vt:lpstr>
      <vt:lpstr>1. Aşırı Nüfus</vt:lpstr>
      <vt:lpstr>1. Aşırı Nüfus</vt:lpstr>
      <vt:lpstr>2. Nicelik, Nitelik, Ahlak</vt:lpstr>
      <vt:lpstr>3. Aşırı Örgütlenme</vt:lpstr>
      <vt:lpstr>3. Aşırı Örgütlenme</vt:lpstr>
      <vt:lpstr>4. Demokratik Toplumda Propaganda</vt:lpstr>
      <vt:lpstr>5. Diktatörlükte Propaganda</vt:lpstr>
      <vt:lpstr>6. Satış Sanatları</vt:lpstr>
      <vt:lpstr>7. Beyin Yıkama</vt:lpstr>
      <vt:lpstr>8. Kimyasal İkna</vt:lpstr>
      <vt:lpstr>9. Bilinçdışı İkna</vt:lpstr>
      <vt:lpstr>10. Hipnopedya</vt:lpstr>
      <vt:lpstr>11. Özgürlük için Eğitim</vt:lpstr>
      <vt:lpstr>12. NE YAPILABİLİR?</vt:lpstr>
      <vt:lpstr>12. NE YAPILABİLİR?</vt:lpstr>
      <vt:lpstr>12. NE YAPILABİLİR?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Gozde Emek</dc:creator>
  <cp:lastModifiedBy>Nihat Berker</cp:lastModifiedBy>
  <cp:revision>29</cp:revision>
  <dcterms:created xsi:type="dcterms:W3CDTF">2021-11-17T15:18:43Z</dcterms:created>
  <dcterms:modified xsi:type="dcterms:W3CDTF">2021-11-18T08:40:29Z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