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71" r:id="rId5"/>
    <p:sldId id="258" r:id="rId6"/>
    <p:sldId id="259" r:id="rId7"/>
    <p:sldId id="261" r:id="rId8"/>
    <p:sldId id="262" r:id="rId9"/>
    <p:sldId id="264" r:id="rId10"/>
    <p:sldId id="265" r:id="rId11"/>
    <p:sldId id="266" r:id="rId12"/>
    <p:sldId id="267" r:id="rId13"/>
    <p:sldId id="268" r:id="rId14"/>
    <p:sldId id="270" r:id="rId15"/>
    <p:sldId id="272" r:id="rId16"/>
    <p:sldId id="269"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CF25C6E-057D-4443-B2F1-A12C4C07D937}" type="datetimeFigureOut">
              <a:rPr lang="tr-TR" smtClean="0"/>
              <a:t>12.11.2021</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571F04D-5BF7-4317-8F32-CA1CC5C54768}"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031452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F25C6E-057D-4443-B2F1-A12C4C07D937}" type="datetimeFigureOut">
              <a:rPr lang="tr-TR" smtClean="0"/>
              <a:t>12.11.2021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31286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F25C6E-057D-4443-B2F1-A12C4C07D937}" type="datetimeFigureOut">
              <a:rPr lang="tr-TR" smtClean="0"/>
              <a:t>12.11.2021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41332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CF25C6E-057D-4443-B2F1-A12C4C07D937}" type="datetimeFigureOut">
              <a:rPr lang="tr-TR" smtClean="0"/>
              <a:t>12.11.2021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198944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CF25C6E-057D-4443-B2F1-A12C4C07D937}" type="datetimeFigureOut">
              <a:rPr lang="tr-TR" smtClean="0"/>
              <a:t>12.11.2021</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571F04D-5BF7-4317-8F32-CA1CC5C54768}"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7913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CF25C6E-057D-4443-B2F1-A12C4C07D937}" type="datetimeFigureOut">
              <a:rPr lang="tr-TR" smtClean="0"/>
              <a:t>12.11.2021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147233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CF25C6E-057D-4443-B2F1-A12C4C07D937}" type="datetimeFigureOut">
              <a:rPr lang="tr-TR" smtClean="0"/>
              <a:t>12.11.2021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186303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CF25C6E-057D-4443-B2F1-A12C4C07D937}" type="datetimeFigureOut">
              <a:rPr lang="tr-TR" smtClean="0"/>
              <a:t>12.11.2021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34322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25C6E-057D-4443-B2F1-A12C4C07D937}" type="datetimeFigureOut">
              <a:rPr lang="tr-TR" smtClean="0"/>
              <a:t>12.11.2021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571F04D-5BF7-4317-8F32-CA1CC5C54768}" type="slidenum">
              <a:rPr lang="tr-TR" smtClean="0"/>
              <a:t>‹#›</a:t>
            </a:fld>
            <a:endParaRPr lang="tr-TR"/>
          </a:p>
        </p:txBody>
      </p:sp>
    </p:spTree>
    <p:extLst>
      <p:ext uri="{BB962C8B-B14F-4D97-AF65-F5344CB8AC3E}">
        <p14:creationId xmlns:p14="http://schemas.microsoft.com/office/powerpoint/2010/main" val="98600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CF25C6E-057D-4443-B2F1-A12C4C07D937}" type="datetimeFigureOut">
              <a:rPr lang="tr-TR" smtClean="0"/>
              <a:t>12.11.2021</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571F04D-5BF7-4317-8F32-CA1CC5C5476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32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CF25C6E-057D-4443-B2F1-A12C4C07D937}" type="datetimeFigureOut">
              <a:rPr lang="tr-TR" smtClean="0"/>
              <a:t>12.11.2021</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571F04D-5BF7-4317-8F32-CA1CC5C5476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19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CF25C6E-057D-4443-B2F1-A12C4C07D937}" type="datetimeFigureOut">
              <a:rPr lang="tr-TR" smtClean="0"/>
              <a:t>12.11.2021</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571F04D-5BF7-4317-8F32-CA1CC5C54768}"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078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r.wikipedia.org/wiki/Nazilerin_Barbarossa_Harek%C3%A2t%C4%B1%27ndaki_ba%C5%9Far%C4%B1s%C4%B1zl%C4%B1k_nedenleri#Lojistik_planlamada_hatalar" TargetMode="External"/><Relationship Id="rId2" Type="http://schemas.openxmlformats.org/officeDocument/2006/relationships/hyperlink" Target="https://tr.wikipedia.org/wiki/Do%C4%9Fu_Cephesi_(II._D%C3%BCnya_Sava%C5%9F%C4%B1)#Stalingrad" TargetMode="External"/><Relationship Id="rId1" Type="http://schemas.openxmlformats.org/officeDocument/2006/relationships/slideLayout" Target="../slideLayouts/slideLayout2.xml"/><Relationship Id="rId6" Type="http://schemas.openxmlformats.org/officeDocument/2006/relationships/hyperlink" Target="https://www.stratejikortak.com/2016/06/nazi-sscb-karsilastirmasi.html" TargetMode="External"/><Relationship Id="rId5" Type="http://schemas.openxmlformats.org/officeDocument/2006/relationships/hyperlink" Target="https://tr.wikipedia.org/wiki/Uran%C3%BCs_Harek%C3%A2t%C4%B1" TargetMode="External"/><Relationship Id="rId4" Type="http://schemas.openxmlformats.org/officeDocument/2006/relationships/hyperlink" Target="https://tr.wikipedia.org/wiki/Stalingrad_Muharebes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C7336-898F-4D45-8CDC-A4C5A61E26D0}"/>
              </a:ext>
            </a:extLst>
          </p:cNvPr>
          <p:cNvSpPr>
            <a:spLocks noGrp="1"/>
          </p:cNvSpPr>
          <p:nvPr>
            <p:ph type="ctrTitle"/>
          </p:nvPr>
        </p:nvSpPr>
        <p:spPr/>
        <p:txBody>
          <a:bodyPr/>
          <a:lstStyle/>
          <a:p>
            <a:r>
              <a:rPr lang="tr-TR" b="1" dirty="0"/>
              <a:t>FİYASKODAN BAŞARI</a:t>
            </a:r>
          </a:p>
        </p:txBody>
      </p:sp>
      <p:sp>
        <p:nvSpPr>
          <p:cNvPr id="3" name="Alt Başlık 2">
            <a:extLst>
              <a:ext uri="{FF2B5EF4-FFF2-40B4-BE49-F238E27FC236}">
                <a16:creationId xmlns:a16="http://schemas.microsoft.com/office/drawing/2014/main" id="{FCBBC900-436E-4932-A475-0A9B277F9B43}"/>
              </a:ext>
            </a:extLst>
          </p:cNvPr>
          <p:cNvSpPr>
            <a:spLocks noGrp="1"/>
          </p:cNvSpPr>
          <p:nvPr>
            <p:ph type="subTitle" idx="1"/>
          </p:nvPr>
        </p:nvSpPr>
        <p:spPr>
          <a:xfrm>
            <a:off x="1991116" y="5161624"/>
            <a:ext cx="8209251" cy="1086237"/>
          </a:xfrm>
        </p:spPr>
        <p:txBody>
          <a:bodyPr/>
          <a:lstStyle/>
          <a:p>
            <a:r>
              <a:rPr lang="tr-TR" dirty="0"/>
              <a:t>12.11.2021 TEBİP Dünya Edebiyatı- Elif YILMAZ 0409180004</a:t>
            </a:r>
          </a:p>
        </p:txBody>
      </p:sp>
    </p:spTree>
    <p:extLst>
      <p:ext uri="{BB962C8B-B14F-4D97-AF65-F5344CB8AC3E}">
        <p14:creationId xmlns:p14="http://schemas.microsoft.com/office/powerpoint/2010/main" val="343698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45DE9B-CEC2-49DC-ACA0-FC671EF119AC}"/>
              </a:ext>
            </a:extLst>
          </p:cNvPr>
          <p:cNvSpPr>
            <a:spLocks noGrp="1"/>
          </p:cNvSpPr>
          <p:nvPr>
            <p:ph idx="1"/>
          </p:nvPr>
        </p:nvSpPr>
        <p:spPr>
          <a:xfrm>
            <a:off x="1007165" y="371061"/>
            <a:ext cx="10853531" cy="6268278"/>
          </a:xfrm>
        </p:spPr>
        <p:txBody>
          <a:bodyPr/>
          <a:lstStyle/>
          <a:p>
            <a:pPr algn="just"/>
            <a:r>
              <a:rPr lang="tr-TR" dirty="0"/>
              <a:t>Hitler, çabuk bir zafer kazanılacağı konusunda kendinden öylesine emindi ki Sovyetler Birliği'nin kış koşullarında da muharebe etmek için hiçbir hazırlık yapmadı. Nazi Doğu Cephesi kuvvetleri, harekâtın ilk beş ayının sonunda 734 binden fazla kayba uğradı. Nazi kuvvetleri Sovyetler Birliği'nin ağır kış koşulları ve yetersiz ulaşım şebekesiyle başa çıkmak için hazırlıksızdı. Sonbaharda </a:t>
            </a:r>
            <a:r>
              <a:rPr lang="tr-TR" dirty="0" err="1"/>
              <a:t>Wehrmacht'ın</a:t>
            </a:r>
            <a:r>
              <a:rPr lang="tr-TR" dirty="0"/>
              <a:t> ilerlemesi yavaşladı. Rusya'nın batı kesiminde yoğun biçimde karla kaplı olduğundan Nazi tankları zayıf çekişleri ve dar palet aralığıyla çamur zeminde zorlandılar. Silahları da soğuktan arızalandı, gerektiği gibi çalışmadı.</a:t>
            </a:r>
          </a:p>
          <a:p>
            <a:pPr algn="just"/>
            <a:r>
              <a:rPr lang="tr-TR" dirty="0"/>
              <a:t>Sert kış koşulları kendini ortaya koymaya başladığında Hitler, yıkımla karşılaşmaktan endişe ediyordu. Bu yüzden ordularına, Sovyet taarruzlarına meydan okurcasına mevzilerini savunmalarını emretti. Bu "dur ya da öl" emri olarak bilinir. Bu emir, Nazi kuvvetlerinin bir bozguna uğramalarını engelledi. Fakat bu uğurda ağır kayıplara da katlandılar.</a:t>
            </a:r>
          </a:p>
        </p:txBody>
      </p:sp>
      <p:pic>
        <p:nvPicPr>
          <p:cNvPr id="7" name="Resim 6">
            <a:extLst>
              <a:ext uri="{FF2B5EF4-FFF2-40B4-BE49-F238E27FC236}">
                <a16:creationId xmlns:a16="http://schemas.microsoft.com/office/drawing/2014/main" id="{D6E6578B-39AE-4F9A-A39C-9FFFD4B9F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338" y="3892958"/>
            <a:ext cx="4161183" cy="2746381"/>
          </a:xfrm>
          <a:prstGeom prst="rect">
            <a:avLst/>
          </a:prstGeom>
        </p:spPr>
      </p:pic>
    </p:spTree>
    <p:extLst>
      <p:ext uri="{BB962C8B-B14F-4D97-AF65-F5344CB8AC3E}">
        <p14:creationId xmlns:p14="http://schemas.microsoft.com/office/powerpoint/2010/main" val="283057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F84CAE-1487-4137-9714-F893DB99B64B}"/>
              </a:ext>
            </a:extLst>
          </p:cNvPr>
          <p:cNvSpPr>
            <a:spLocks noGrp="1"/>
          </p:cNvSpPr>
          <p:nvPr>
            <p:ph type="title"/>
          </p:nvPr>
        </p:nvSpPr>
        <p:spPr>
          <a:xfrm>
            <a:off x="788505" y="247650"/>
            <a:ext cx="9601200" cy="742950"/>
          </a:xfrm>
        </p:spPr>
        <p:txBody>
          <a:bodyPr>
            <a:normAutofit fontScale="90000"/>
          </a:bodyPr>
          <a:lstStyle/>
          <a:p>
            <a:r>
              <a:rPr lang="tr-TR" b="0" i="0" dirty="0">
                <a:solidFill>
                  <a:srgbClr val="000000"/>
                </a:solidFill>
                <a:effectLst/>
                <a:latin typeface="Linux Libertine"/>
              </a:rPr>
              <a:t>Stalingrad Muharebesi</a:t>
            </a:r>
            <a:br>
              <a:rPr lang="tr-TR" b="0" i="0" dirty="0">
                <a:solidFill>
                  <a:srgbClr val="000000"/>
                </a:solidFill>
                <a:effectLst/>
                <a:latin typeface="Linux Libertine"/>
              </a:rPr>
            </a:br>
            <a:endParaRPr lang="tr-TR" dirty="0"/>
          </a:p>
        </p:txBody>
      </p:sp>
      <p:sp>
        <p:nvSpPr>
          <p:cNvPr id="3" name="İçerik Yer Tutucusu 2">
            <a:extLst>
              <a:ext uri="{FF2B5EF4-FFF2-40B4-BE49-F238E27FC236}">
                <a16:creationId xmlns:a16="http://schemas.microsoft.com/office/drawing/2014/main" id="{C95728FB-E143-45C5-B560-22BCE9FCEF9E}"/>
              </a:ext>
            </a:extLst>
          </p:cNvPr>
          <p:cNvSpPr>
            <a:spLocks noGrp="1"/>
          </p:cNvSpPr>
          <p:nvPr>
            <p:ph idx="1"/>
          </p:nvPr>
        </p:nvSpPr>
        <p:spPr>
          <a:xfrm>
            <a:off x="788504" y="990600"/>
            <a:ext cx="11231217" cy="4575313"/>
          </a:xfrm>
        </p:spPr>
        <p:txBody>
          <a:bodyPr>
            <a:normAutofit/>
          </a:bodyPr>
          <a:lstStyle/>
          <a:p>
            <a:pPr algn="just"/>
            <a:r>
              <a:rPr lang="tr-TR" dirty="0"/>
              <a:t>Stalingrad Muharebesi, II. Dünya Savaşı’nın Doğu Cephesi'nde, Mihver ordularıyla Kızıl Ordu arasında, Stalingrad kenti için yapılan savaştır. Hemen hemen tüm tarihçiler tarafından II. Dünya Savaşı’nın kesin dönüm noktalarından biri olarak kabul edilir. Bu savaş, tarafların tüm güç ve azimlerini ortaya koydukları, kıran kırana süren ve sonuçta, toplam kayıpların neredeyse iki milyona ulaşmasıyla askeri tarihin en kanlı savaşları arasında yer almaktadır. Savaşın sonu Almanya açısından bir yıkım oldu. </a:t>
            </a:r>
            <a:r>
              <a:rPr lang="tr-TR" b="1" dirty="0"/>
              <a:t>Mihver güçlerin savaşı kendi lehlerine döndürmeleri çabasında bir dönüm noktasıydı</a:t>
            </a:r>
            <a:r>
              <a:rPr lang="tr-TR" dirty="0"/>
              <a:t>. Doğu Cephesi'ndeki Mihver kuvvetleri toplamının neredeyse dörtte biri bu muharebe sırasında kaybedilmiştir.</a:t>
            </a:r>
          </a:p>
        </p:txBody>
      </p:sp>
      <p:pic>
        <p:nvPicPr>
          <p:cNvPr id="5" name="Resim 4">
            <a:extLst>
              <a:ext uri="{FF2B5EF4-FFF2-40B4-BE49-F238E27FC236}">
                <a16:creationId xmlns:a16="http://schemas.microsoft.com/office/drawing/2014/main" id="{412E627B-3099-450E-B7CB-9BD6C1B0C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704" y="3512137"/>
            <a:ext cx="3807791" cy="2526989"/>
          </a:xfrm>
          <a:prstGeom prst="rect">
            <a:avLst/>
          </a:prstGeom>
        </p:spPr>
      </p:pic>
      <p:pic>
        <p:nvPicPr>
          <p:cNvPr id="7" name="Resim 6">
            <a:extLst>
              <a:ext uri="{FF2B5EF4-FFF2-40B4-BE49-F238E27FC236}">
                <a16:creationId xmlns:a16="http://schemas.microsoft.com/office/drawing/2014/main" id="{5C9FE203-8000-49E5-B878-049B39974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851" y="3539082"/>
            <a:ext cx="4017621" cy="2624846"/>
          </a:xfrm>
          <a:prstGeom prst="rect">
            <a:avLst/>
          </a:prstGeom>
        </p:spPr>
      </p:pic>
      <p:sp>
        <p:nvSpPr>
          <p:cNvPr id="8" name="Dikdörtgen: Köşeleri Yuvarlatılmış 7">
            <a:extLst>
              <a:ext uri="{FF2B5EF4-FFF2-40B4-BE49-F238E27FC236}">
                <a16:creationId xmlns:a16="http://schemas.microsoft.com/office/drawing/2014/main" id="{DB6B5F9E-05B0-449F-B49D-C5E934EA9CD2}"/>
              </a:ext>
            </a:extLst>
          </p:cNvPr>
          <p:cNvSpPr/>
          <p:nvPr/>
        </p:nvSpPr>
        <p:spPr>
          <a:xfrm>
            <a:off x="7199242" y="4883392"/>
            <a:ext cx="4627218" cy="1670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0" dirty="0">
                <a:solidFill>
                  <a:schemeClr val="bg1"/>
                </a:solidFill>
                <a:effectLst/>
                <a:latin typeface="PT Sans" panose="020B0503020203020204" pitchFamily="34" charset="-94"/>
              </a:rPr>
              <a:t>Hitler'in buraya almak istemesinin nedeni ise bol miktarda petrol rezervlerinin bulunmasıydı. Ayrıca Sovyet liderinin ismini taşıyan bu şehri alıp psikolojik olarak da saldırma niyetindeydi. </a:t>
            </a:r>
            <a:endParaRPr lang="tr-TR" b="1" dirty="0">
              <a:solidFill>
                <a:schemeClr val="bg1"/>
              </a:solidFill>
            </a:endParaRPr>
          </a:p>
        </p:txBody>
      </p:sp>
    </p:spTree>
    <p:extLst>
      <p:ext uri="{BB962C8B-B14F-4D97-AF65-F5344CB8AC3E}">
        <p14:creationId xmlns:p14="http://schemas.microsoft.com/office/powerpoint/2010/main" val="6609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3C5FA4F-97EE-441B-8FD6-E3BED7B1F41E}"/>
              </a:ext>
            </a:extLst>
          </p:cNvPr>
          <p:cNvSpPr txBox="1"/>
          <p:nvPr/>
        </p:nvSpPr>
        <p:spPr>
          <a:xfrm>
            <a:off x="808383" y="357092"/>
            <a:ext cx="11039059" cy="3693319"/>
          </a:xfrm>
          <a:prstGeom prst="rect">
            <a:avLst/>
          </a:prstGeom>
          <a:noFill/>
        </p:spPr>
        <p:txBody>
          <a:bodyPr wrap="square">
            <a:spAutoFit/>
          </a:bodyPr>
          <a:lstStyle/>
          <a:p>
            <a:pPr algn="just"/>
            <a:r>
              <a:rPr lang="tr-TR" dirty="0"/>
              <a:t>Alman birlikleri güneyde de Kiev’i ele geçirmişlerdi. Almanlara karşı ağır kayıplar veren Sovyetler Birliği kış koşulları sebebi ile ilerleyişi durdurdu. 1942 yazında her iki tarafta ikmal depolarını kuvvetlerini takviye ederek harekat için hazırlıklara geçti. Hitler, Güney Alman ordusunu A ve B olmak üzere ikiye böldü. A ordusu Kafkasların üzerine giderek sıkıştıracak, B ordusu ise Stalingrad yönüne hücum edecekti. 1942 tarihinde A ordular grubu, Kızıl Ordu'nun çekilmesi ile Kafkasya'nın petrol rezervlerinin olduğu yerlerin büyük çoğunluğunu aldı. Ancak Sovyetler çekilirken petrol yerlerinin çoğunu ateşe verdiği için Almanlara pek bir şey kalmadı. Stalingrad şehrine doğru Almanlar ilerledi. Kenti kuşatan Alman kuvvetleri, onları zaferden zafere götüren yıldırım savaşı tekniklerini bir yana bırakarak ve ağırlıklı olarak piyadeyi kullanarak sokak çatışmalarına girdiler. Bina </a:t>
            </a:r>
            <a:r>
              <a:rPr lang="tr-TR" dirty="0" err="1"/>
              <a:t>bina</a:t>
            </a:r>
            <a:r>
              <a:rPr lang="tr-TR" dirty="0"/>
              <a:t>, hatta oda </a:t>
            </a:r>
            <a:r>
              <a:rPr lang="tr-TR" dirty="0" err="1"/>
              <a:t>oda</a:t>
            </a:r>
            <a:r>
              <a:rPr lang="tr-TR" dirty="0"/>
              <a:t> inatla direnen Kızıl Ordu'ya rağmen kenti Volga kıyılarında kuşattılar. </a:t>
            </a:r>
            <a:r>
              <a:rPr lang="tr-TR" b="0" i="0" dirty="0">
                <a:effectLst/>
              </a:rPr>
              <a:t> </a:t>
            </a:r>
            <a:r>
              <a:rPr lang="tr-TR" dirty="0"/>
              <a:t>Almanya</a:t>
            </a:r>
            <a:r>
              <a:rPr lang="tr-TR" b="0" i="0" dirty="0">
                <a:effectLst/>
              </a:rPr>
              <a:t>'nın yaptığı hava saldırıları ise Sovyetleri git gide zayıflattı. Bir ay kadar süren bu çatışma Sovyetlerin Volga Nehri'ne kadar çekilmesine sebep oldu. </a:t>
            </a:r>
            <a:r>
              <a:rPr lang="tr-TR" dirty="0"/>
              <a:t>Ekim ayı ortalarından itibaren Volga kıyılarına iyiden iyiye sıkışan Sovyet birlikleri, nehrin donmaya başlamasıyla ikmal ve takviye de alamaz hale geldiler. Yine de inatla sürdürülen direnme Kasım ayı ortalarına kadar tutunmayı başarmıştır. </a:t>
            </a:r>
          </a:p>
        </p:txBody>
      </p:sp>
      <p:pic>
        <p:nvPicPr>
          <p:cNvPr id="7" name="Resim 6">
            <a:extLst>
              <a:ext uri="{FF2B5EF4-FFF2-40B4-BE49-F238E27FC236}">
                <a16:creationId xmlns:a16="http://schemas.microsoft.com/office/drawing/2014/main" id="{CEB70878-8226-4EA6-8778-F43997E0B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09" y="3981683"/>
            <a:ext cx="3929994" cy="2633096"/>
          </a:xfrm>
          <a:prstGeom prst="rect">
            <a:avLst/>
          </a:prstGeom>
        </p:spPr>
      </p:pic>
      <p:pic>
        <p:nvPicPr>
          <p:cNvPr id="9" name="Resim 8">
            <a:extLst>
              <a:ext uri="{FF2B5EF4-FFF2-40B4-BE49-F238E27FC236}">
                <a16:creationId xmlns:a16="http://schemas.microsoft.com/office/drawing/2014/main" id="{A094B351-48F3-40E6-905B-ABAD6DB0C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18" y="3981683"/>
            <a:ext cx="4194312" cy="2633096"/>
          </a:xfrm>
          <a:prstGeom prst="rect">
            <a:avLst/>
          </a:prstGeom>
        </p:spPr>
      </p:pic>
    </p:spTree>
    <p:extLst>
      <p:ext uri="{BB962C8B-B14F-4D97-AF65-F5344CB8AC3E}">
        <p14:creationId xmlns:p14="http://schemas.microsoft.com/office/powerpoint/2010/main" val="327512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7DF49B-5B2F-4D0D-8398-CCF99DD9BCE9}"/>
              </a:ext>
            </a:extLst>
          </p:cNvPr>
          <p:cNvSpPr>
            <a:spLocks noGrp="1"/>
          </p:cNvSpPr>
          <p:nvPr>
            <p:ph idx="1"/>
          </p:nvPr>
        </p:nvSpPr>
        <p:spPr>
          <a:xfrm>
            <a:off x="940904" y="516835"/>
            <a:ext cx="10933044" cy="5963478"/>
          </a:xfrm>
        </p:spPr>
        <p:txBody>
          <a:bodyPr/>
          <a:lstStyle/>
          <a:p>
            <a:pPr algn="just"/>
            <a:r>
              <a:rPr lang="tr-TR" b="0" i="0" dirty="0">
                <a:solidFill>
                  <a:schemeClr val="tx1"/>
                </a:solidFill>
                <a:effectLst/>
                <a:latin typeface="PT Sans" panose="020B0604020202020204" pitchFamily="34" charset="-94"/>
              </a:rPr>
              <a:t>Sovyet ordusu tam yenilecekken askerlerin bir kısmı, Almanları dışardan kuşatmayı amaçlayan Uranüs harekâtını gerçekleştirdi ve başarılı oldu. Kızıl Ordu her iki taraftan da B ordular grubunu sıkıştırdı ve hava yoluyla yapılan yemek, erzak gibi yardımların iletilmesini engelledi. Binlerce Alman askeri açlık, soğuk hava koşullarından ve hastalıktan hayatını kaybetti. A ordular grubu ise yardım amaçlı Kafkasya'dan çıkıp Stalingrad'a yaklaşmaya çalışsa da Sovyetlerin ağır hücumuna uğradı ve geri çekilme emrini aldı. Sovyet ordusunun kuşattığı B grubu askerleri ise Hitler'in emrine itiraz ederek teslim oldular. Mihver kuvvetlerden birçok yaralı yollarda çiğnendi, yine birçok yaralı, Don Nehrini buz üzerinden yürüyerek geçmeye çalışırken kırılan buzlarla sulara gömülerek boğuldu. Alman askerlerinden sadece 5 bini evine dönebildi. Geriye kalanlar esir kamplarında salgın hastalıklardan öldü.</a:t>
            </a:r>
          </a:p>
        </p:txBody>
      </p:sp>
      <p:pic>
        <p:nvPicPr>
          <p:cNvPr id="5" name="Resim 4">
            <a:extLst>
              <a:ext uri="{FF2B5EF4-FFF2-40B4-BE49-F238E27FC236}">
                <a16:creationId xmlns:a16="http://schemas.microsoft.com/office/drawing/2014/main" id="{7A206D5F-086E-4D7C-977B-2C54A306A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112315"/>
            <a:ext cx="3962400" cy="2228850"/>
          </a:xfrm>
          <a:prstGeom prst="rect">
            <a:avLst/>
          </a:prstGeom>
        </p:spPr>
      </p:pic>
      <p:pic>
        <p:nvPicPr>
          <p:cNvPr id="7" name="Resim 6">
            <a:extLst>
              <a:ext uri="{FF2B5EF4-FFF2-40B4-BE49-F238E27FC236}">
                <a16:creationId xmlns:a16="http://schemas.microsoft.com/office/drawing/2014/main" id="{299DB285-9571-46E2-BCA1-661F9B63E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35" y="4037384"/>
            <a:ext cx="3670852" cy="2378712"/>
          </a:xfrm>
          <a:prstGeom prst="rect">
            <a:avLst/>
          </a:prstGeom>
        </p:spPr>
      </p:pic>
    </p:spTree>
    <p:extLst>
      <p:ext uri="{BB962C8B-B14F-4D97-AF65-F5344CB8AC3E}">
        <p14:creationId xmlns:p14="http://schemas.microsoft.com/office/powerpoint/2010/main" val="396537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D4E4B-8924-4CDE-8008-1609B0AE078B}"/>
              </a:ext>
            </a:extLst>
          </p:cNvPr>
          <p:cNvSpPr>
            <a:spLocks noGrp="1"/>
          </p:cNvSpPr>
          <p:nvPr>
            <p:ph type="title"/>
          </p:nvPr>
        </p:nvSpPr>
        <p:spPr>
          <a:xfrm>
            <a:off x="921026" y="247650"/>
            <a:ext cx="9601200" cy="1485900"/>
          </a:xfrm>
        </p:spPr>
        <p:txBody>
          <a:bodyPr/>
          <a:lstStyle/>
          <a:p>
            <a:r>
              <a:rPr lang="tr-TR" dirty="0"/>
              <a:t>Savaşın Sonu</a:t>
            </a:r>
          </a:p>
        </p:txBody>
      </p:sp>
      <p:sp>
        <p:nvSpPr>
          <p:cNvPr id="3" name="İçerik Yer Tutucusu 2">
            <a:extLst>
              <a:ext uri="{FF2B5EF4-FFF2-40B4-BE49-F238E27FC236}">
                <a16:creationId xmlns:a16="http://schemas.microsoft.com/office/drawing/2014/main" id="{EC6C7C5D-57FA-4F2B-B9E0-4D51807E5EF5}"/>
              </a:ext>
            </a:extLst>
          </p:cNvPr>
          <p:cNvSpPr>
            <a:spLocks noGrp="1"/>
          </p:cNvSpPr>
          <p:nvPr>
            <p:ph idx="1"/>
          </p:nvPr>
        </p:nvSpPr>
        <p:spPr>
          <a:xfrm>
            <a:off x="921026" y="1020417"/>
            <a:ext cx="6672470" cy="5589933"/>
          </a:xfrm>
        </p:spPr>
        <p:txBody>
          <a:bodyPr>
            <a:normAutofit/>
          </a:bodyPr>
          <a:lstStyle/>
          <a:p>
            <a:r>
              <a:rPr lang="tr-TR" dirty="0"/>
              <a:t>Sovyetler için geri kalan tek şey, Doğu Almanya olacak olan bölgeye taarruz düzenlemekti. Sovyet taarruzunun iki hedefi vardı. Ağır basan hedef, Berlin'i ele geçirmekti. Berlin Savaşı 16 Nisan'da başladı. 30 Nisan'da Sovyet birlikleri Berlin'in merkezine doğru ilerlerken, Adolf Hitler Eva </a:t>
            </a:r>
            <a:r>
              <a:rPr lang="tr-TR" dirty="0" err="1"/>
              <a:t>Braun</a:t>
            </a:r>
            <a:r>
              <a:rPr lang="tr-TR" dirty="0"/>
              <a:t> ile evlendi, daha sonra ise siyanür alıp kendini vurarak intihar etti. </a:t>
            </a:r>
            <a:r>
              <a:rPr lang="tr-TR" dirty="0" err="1"/>
              <a:t>Helmuth</a:t>
            </a:r>
            <a:r>
              <a:rPr lang="tr-TR" dirty="0"/>
              <a:t> </a:t>
            </a:r>
            <a:r>
              <a:rPr lang="tr-TR" dirty="0" err="1"/>
              <a:t>Weidling</a:t>
            </a:r>
            <a:r>
              <a:rPr lang="tr-TR" dirty="0"/>
              <a:t>, Berlin'in savunma komutanı, 2 Mayıs'ta şehri Sovyetlere teslim etti. </a:t>
            </a:r>
          </a:p>
          <a:p>
            <a:r>
              <a:rPr lang="tr-TR" dirty="0"/>
              <a:t>7 Mayıs 1945’de Alman Genelkurmay Başkanı </a:t>
            </a:r>
            <a:r>
              <a:rPr lang="tr-TR" dirty="0" err="1"/>
              <a:t>Alfred</a:t>
            </a:r>
            <a:r>
              <a:rPr lang="tr-TR" dirty="0"/>
              <a:t> </a:t>
            </a:r>
            <a:r>
              <a:rPr lang="tr-TR" dirty="0" err="1"/>
              <a:t>Jodl</a:t>
            </a:r>
            <a:r>
              <a:rPr lang="tr-TR" dirty="0"/>
              <a:t>, kayıtsız şartsız teslim belgelerini tüm Alman kuvvetleri adına imzaladı. 9 Mayıs’ta Rusya'da ve bazı eski Sovyet ülkelerinde bu gün ulusal bayram olarak kutlanır.</a:t>
            </a:r>
          </a:p>
        </p:txBody>
      </p:sp>
      <p:pic>
        <p:nvPicPr>
          <p:cNvPr id="5" name="Resim 4">
            <a:extLst>
              <a:ext uri="{FF2B5EF4-FFF2-40B4-BE49-F238E27FC236}">
                <a16:creationId xmlns:a16="http://schemas.microsoft.com/office/drawing/2014/main" id="{8FC9C950-1CE4-4519-9D91-36C0216A2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700" y="1020417"/>
            <a:ext cx="4230889" cy="2826234"/>
          </a:xfrm>
          <a:prstGeom prst="rect">
            <a:avLst/>
          </a:prstGeom>
        </p:spPr>
      </p:pic>
      <p:pic>
        <p:nvPicPr>
          <p:cNvPr id="7" name="Resim 6">
            <a:extLst>
              <a:ext uri="{FF2B5EF4-FFF2-40B4-BE49-F238E27FC236}">
                <a16:creationId xmlns:a16="http://schemas.microsoft.com/office/drawing/2014/main" id="{E1308BB9-07CC-4D05-B96A-71D94085C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819" y="4055165"/>
            <a:ext cx="3663239" cy="2555185"/>
          </a:xfrm>
          <a:prstGeom prst="rect">
            <a:avLst/>
          </a:prstGeom>
        </p:spPr>
      </p:pic>
    </p:spTree>
    <p:extLst>
      <p:ext uri="{BB962C8B-B14F-4D97-AF65-F5344CB8AC3E}">
        <p14:creationId xmlns:p14="http://schemas.microsoft.com/office/powerpoint/2010/main" val="3733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0147BB-A2E6-49A1-8A42-2E12FE495044}"/>
              </a:ext>
            </a:extLst>
          </p:cNvPr>
          <p:cNvSpPr>
            <a:spLocks noGrp="1"/>
          </p:cNvSpPr>
          <p:nvPr>
            <p:ph idx="1"/>
          </p:nvPr>
        </p:nvSpPr>
        <p:spPr>
          <a:xfrm>
            <a:off x="993912" y="1109417"/>
            <a:ext cx="10880035" cy="1037436"/>
          </a:xfrm>
        </p:spPr>
        <p:txBody>
          <a:bodyPr>
            <a:normAutofit lnSpcReduction="10000"/>
          </a:bodyPr>
          <a:lstStyle/>
          <a:p>
            <a:pPr marL="0" indent="0" algn="just">
              <a:buNone/>
            </a:pPr>
            <a:r>
              <a:rPr lang="tr-TR" sz="2400" b="1" dirty="0"/>
              <a:t>Anavatanını savunma konusunda Sovyetlerin Nazi </a:t>
            </a:r>
            <a:r>
              <a:rPr lang="tr-TR" sz="2400" b="1" dirty="0" err="1"/>
              <a:t>Almanyası’na</a:t>
            </a:r>
            <a:r>
              <a:rPr lang="tr-TR" sz="2400" b="1" dirty="0"/>
              <a:t> karşı uğradığı fiyasko, şartları lehine kullanması ve mücadeleyi bırakmamasıyla tüm dünyada savaşın sonucunu etkileyecek bir başarıya dönüşmüştür.</a:t>
            </a:r>
          </a:p>
        </p:txBody>
      </p:sp>
      <p:pic>
        <p:nvPicPr>
          <p:cNvPr id="7" name="Resim 6">
            <a:extLst>
              <a:ext uri="{FF2B5EF4-FFF2-40B4-BE49-F238E27FC236}">
                <a16:creationId xmlns:a16="http://schemas.microsoft.com/office/drawing/2014/main" id="{3AFD389F-1A98-44B9-803C-C86BB5C9D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067" y="2604248"/>
            <a:ext cx="5423866" cy="3509560"/>
          </a:xfrm>
          <a:prstGeom prst="rect">
            <a:avLst/>
          </a:prstGeom>
        </p:spPr>
      </p:pic>
    </p:spTree>
    <p:extLst>
      <p:ext uri="{BB962C8B-B14F-4D97-AF65-F5344CB8AC3E}">
        <p14:creationId xmlns:p14="http://schemas.microsoft.com/office/powerpoint/2010/main" val="286074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78266B-D80B-407A-9365-37593F1D90AF}"/>
              </a:ext>
            </a:extLst>
          </p:cNvPr>
          <p:cNvSpPr>
            <a:spLocks noGrp="1"/>
          </p:cNvSpPr>
          <p:nvPr>
            <p:ph type="title"/>
          </p:nvPr>
        </p:nvSpPr>
        <p:spPr>
          <a:xfrm>
            <a:off x="907774" y="434009"/>
            <a:ext cx="9601200" cy="1485900"/>
          </a:xfrm>
        </p:spPr>
        <p:txBody>
          <a:bodyPr/>
          <a:lstStyle/>
          <a:p>
            <a:r>
              <a:rPr lang="tr-TR" dirty="0"/>
              <a:t>KAYNAKÇA</a:t>
            </a:r>
            <a:br>
              <a:rPr lang="tr-TR" dirty="0"/>
            </a:br>
            <a:endParaRPr lang="tr-TR" dirty="0"/>
          </a:p>
        </p:txBody>
      </p:sp>
      <p:sp>
        <p:nvSpPr>
          <p:cNvPr id="3" name="İçerik Yer Tutucusu 2">
            <a:extLst>
              <a:ext uri="{FF2B5EF4-FFF2-40B4-BE49-F238E27FC236}">
                <a16:creationId xmlns:a16="http://schemas.microsoft.com/office/drawing/2014/main" id="{D6670A3B-4909-4481-8BAE-183A9B06BC8F}"/>
              </a:ext>
            </a:extLst>
          </p:cNvPr>
          <p:cNvSpPr>
            <a:spLocks noGrp="1"/>
          </p:cNvSpPr>
          <p:nvPr>
            <p:ph idx="1"/>
          </p:nvPr>
        </p:nvSpPr>
        <p:spPr>
          <a:xfrm>
            <a:off x="907774" y="1616765"/>
            <a:ext cx="10065026" cy="4250635"/>
          </a:xfrm>
        </p:spPr>
        <p:txBody>
          <a:bodyPr/>
          <a:lstStyle/>
          <a:p>
            <a:r>
              <a:rPr lang="tr-TR" dirty="0">
                <a:hlinkClick r:id="rId2"/>
              </a:rPr>
              <a:t>https://tr.wikipedia.org/wiki/Do%C4%9Fu_Cephesi_(II._D%C3%BCnya_Sava%C5%9F%C4%B1)#Stalingrad</a:t>
            </a:r>
            <a:endParaRPr lang="tr-TR" dirty="0"/>
          </a:p>
          <a:p>
            <a:r>
              <a:rPr lang="tr-TR" dirty="0">
                <a:hlinkClick r:id="rId3"/>
              </a:rPr>
              <a:t>https://tr.wikipedia.org/wiki/Nazilerin_Barbarossa_Harek%C3%A2t%C4%B1%27ndaki_ba%C5%9Far%C4%B1s%C4%B1zl%C4%B1k_nedenleri#Lojistik_planlamada_hatalar</a:t>
            </a:r>
            <a:endParaRPr lang="tr-TR" dirty="0"/>
          </a:p>
          <a:p>
            <a:r>
              <a:rPr lang="tr-TR" dirty="0">
                <a:hlinkClick r:id="rId4"/>
              </a:rPr>
              <a:t>https://tr.wikipedia.org/wiki/Stalingrad_Muharebesi</a:t>
            </a:r>
            <a:endParaRPr lang="tr-TR" dirty="0"/>
          </a:p>
          <a:p>
            <a:r>
              <a:rPr lang="tr-TR" dirty="0">
                <a:hlinkClick r:id="rId5"/>
              </a:rPr>
              <a:t>https://tr.wikipedia.org/wiki/Uran%C3%BCs_Harek%C3%A2t%C4%B1</a:t>
            </a:r>
            <a:endParaRPr lang="tr-TR" dirty="0"/>
          </a:p>
          <a:p>
            <a:r>
              <a:rPr lang="tr-TR" dirty="0">
                <a:hlinkClick r:id="rId6"/>
              </a:rPr>
              <a:t>https://www.stratejikortak.com/2016/06/nazi-sscb-karsilastirmasi.html</a:t>
            </a:r>
            <a:endParaRPr lang="tr-TR" dirty="0"/>
          </a:p>
          <a:p>
            <a:pPr marL="0" indent="0">
              <a:buNone/>
            </a:pPr>
            <a:endParaRPr lang="tr-TR" dirty="0"/>
          </a:p>
          <a:p>
            <a:endParaRPr lang="tr-TR" dirty="0"/>
          </a:p>
        </p:txBody>
      </p:sp>
    </p:spTree>
    <p:extLst>
      <p:ext uri="{BB962C8B-B14F-4D97-AF65-F5344CB8AC3E}">
        <p14:creationId xmlns:p14="http://schemas.microsoft.com/office/powerpoint/2010/main" val="90295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F4AA47-2AC1-499B-8CBB-FE88213EB339}"/>
              </a:ext>
            </a:extLst>
          </p:cNvPr>
          <p:cNvSpPr>
            <a:spLocks noGrp="1"/>
          </p:cNvSpPr>
          <p:nvPr>
            <p:ph type="title"/>
          </p:nvPr>
        </p:nvSpPr>
        <p:spPr>
          <a:xfrm>
            <a:off x="1053548" y="1943100"/>
            <a:ext cx="9601200" cy="1485900"/>
          </a:xfrm>
        </p:spPr>
        <p:txBody>
          <a:bodyPr>
            <a:normAutofit/>
          </a:bodyPr>
          <a:lstStyle/>
          <a:p>
            <a:r>
              <a:rPr lang="tr-TR" dirty="0"/>
              <a:t>Dinlediğiniz için teşekkürler </a:t>
            </a:r>
            <a:r>
              <a:rPr lang="tr-TR" dirty="0">
                <a:sym typeface="Wingdings" panose="05000000000000000000" pitchFamily="2" charset="2"/>
              </a:rPr>
              <a:t> </a:t>
            </a:r>
            <a:endParaRPr lang="tr-TR" dirty="0"/>
          </a:p>
        </p:txBody>
      </p:sp>
    </p:spTree>
    <p:extLst>
      <p:ext uri="{BB962C8B-B14F-4D97-AF65-F5344CB8AC3E}">
        <p14:creationId xmlns:p14="http://schemas.microsoft.com/office/powerpoint/2010/main" val="161767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B72535-2F21-4681-A2A0-D95B9D4CD2A0}"/>
              </a:ext>
            </a:extLst>
          </p:cNvPr>
          <p:cNvSpPr>
            <a:spLocks noGrp="1"/>
          </p:cNvSpPr>
          <p:nvPr>
            <p:ph idx="1"/>
          </p:nvPr>
        </p:nvSpPr>
        <p:spPr>
          <a:xfrm>
            <a:off x="1046922" y="808382"/>
            <a:ext cx="10363200" cy="5738191"/>
          </a:xfrm>
        </p:spPr>
        <p:txBody>
          <a:bodyPr>
            <a:normAutofit/>
          </a:bodyPr>
          <a:lstStyle/>
          <a:p>
            <a:pPr marL="0" indent="0" algn="just">
              <a:buNone/>
            </a:pPr>
            <a:r>
              <a:rPr lang="tr-TR" sz="3600" dirty="0"/>
              <a:t>Fiyasko</a:t>
            </a:r>
            <a:r>
              <a:rPr lang="tr-TR" sz="4000" dirty="0"/>
              <a:t>: </a:t>
            </a:r>
            <a:r>
              <a:rPr lang="tr-TR" sz="3600" dirty="0">
                <a:solidFill>
                  <a:srgbClr val="202124"/>
                </a:solidFill>
              </a:rPr>
              <a:t>İddialı olan bir </a:t>
            </a:r>
            <a:r>
              <a:rPr lang="tr-TR" sz="3600" b="0" i="0" dirty="0">
                <a:solidFill>
                  <a:srgbClr val="202124"/>
                </a:solidFill>
                <a:effectLst/>
              </a:rPr>
              <a:t>girişimde başarısız sonuç.</a:t>
            </a:r>
          </a:p>
          <a:p>
            <a:pPr marL="0" indent="0">
              <a:buNone/>
            </a:pPr>
            <a:endParaRPr lang="tr-TR" sz="4000" dirty="0"/>
          </a:p>
          <a:p>
            <a:pPr marL="0" indent="0" algn="just">
              <a:buNone/>
            </a:pPr>
            <a:r>
              <a:rPr lang="tr-TR" sz="3600" dirty="0"/>
              <a:t>Başarı: Tanımlanmış bir dizi beklentiyi karşılama durumu veya koşulu, üstesinden gelme</a:t>
            </a:r>
            <a:r>
              <a:rPr lang="tr-TR" sz="4400" dirty="0"/>
              <a:t>.</a:t>
            </a:r>
            <a:endParaRPr lang="tr-TR" sz="4000" dirty="0"/>
          </a:p>
        </p:txBody>
      </p:sp>
    </p:spTree>
    <p:extLst>
      <p:ext uri="{BB962C8B-B14F-4D97-AF65-F5344CB8AC3E}">
        <p14:creationId xmlns:p14="http://schemas.microsoft.com/office/powerpoint/2010/main" val="18374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BD2FC5-587C-4315-9985-95C31ABDC7E3}"/>
              </a:ext>
            </a:extLst>
          </p:cNvPr>
          <p:cNvSpPr>
            <a:spLocks noGrp="1"/>
          </p:cNvSpPr>
          <p:nvPr>
            <p:ph type="title"/>
          </p:nvPr>
        </p:nvSpPr>
        <p:spPr>
          <a:xfrm>
            <a:off x="831272" y="189232"/>
            <a:ext cx="11097491" cy="742950"/>
          </a:xfrm>
        </p:spPr>
        <p:txBody>
          <a:bodyPr>
            <a:normAutofit fontScale="90000"/>
          </a:bodyPr>
          <a:lstStyle/>
          <a:p>
            <a:r>
              <a:rPr lang="tr-TR" b="1" dirty="0">
                <a:solidFill>
                  <a:schemeClr val="bg1"/>
                </a:solidFill>
              </a:rPr>
              <a:t>Bir fiyaskodan başarı hikayesi:</a:t>
            </a:r>
            <a:br>
              <a:rPr lang="tr-TR" b="1" dirty="0">
                <a:solidFill>
                  <a:schemeClr val="bg1"/>
                </a:solidFill>
              </a:rPr>
            </a:br>
            <a:r>
              <a:rPr lang="tr-TR" b="1" dirty="0">
                <a:solidFill>
                  <a:schemeClr val="bg1"/>
                </a:solidFill>
              </a:rPr>
              <a:t>Nazi </a:t>
            </a:r>
            <a:r>
              <a:rPr lang="tr-TR" b="1" dirty="0" err="1">
                <a:solidFill>
                  <a:schemeClr val="bg1"/>
                </a:solidFill>
              </a:rPr>
              <a:t>Almanyası</a:t>
            </a:r>
            <a:r>
              <a:rPr lang="tr-TR" b="1" dirty="0">
                <a:solidFill>
                  <a:schemeClr val="bg1"/>
                </a:solidFill>
              </a:rPr>
              <a:t> ile Sovyetler Birliği Savaşı</a:t>
            </a:r>
          </a:p>
        </p:txBody>
      </p:sp>
      <p:sp>
        <p:nvSpPr>
          <p:cNvPr id="3" name="İçerik Yer Tutucusu 2">
            <a:extLst>
              <a:ext uri="{FF2B5EF4-FFF2-40B4-BE49-F238E27FC236}">
                <a16:creationId xmlns:a16="http://schemas.microsoft.com/office/drawing/2014/main" id="{C105E849-CB64-4B07-AAFF-54FED158B137}"/>
              </a:ext>
            </a:extLst>
          </p:cNvPr>
          <p:cNvSpPr>
            <a:spLocks noGrp="1"/>
          </p:cNvSpPr>
          <p:nvPr>
            <p:ph idx="1"/>
          </p:nvPr>
        </p:nvSpPr>
        <p:spPr>
          <a:xfrm>
            <a:off x="61775" y="1654517"/>
            <a:ext cx="10725495" cy="2752979"/>
          </a:xfrm>
        </p:spPr>
        <p:txBody>
          <a:bodyPr>
            <a:normAutofit/>
          </a:bodyPr>
          <a:lstStyle/>
          <a:p>
            <a:pPr algn="just"/>
            <a:r>
              <a:rPr lang="tr-TR" i="0" dirty="0">
                <a:solidFill>
                  <a:schemeClr val="bg1"/>
                </a:solidFill>
                <a:effectLst>
                  <a:outerShdw blurRad="38100" dist="38100" dir="2700000" algn="tl">
                    <a:srgbClr val="000000">
                      <a:alpha val="43137"/>
                    </a:srgbClr>
                  </a:outerShdw>
                </a:effectLst>
                <a:latin typeface="+mj-lt"/>
              </a:rPr>
              <a:t>II. Dünya Savaşı'nda Doğu Cephesi (</a:t>
            </a:r>
            <a:r>
              <a:rPr lang="tr-TR" i="1" dirty="0">
                <a:solidFill>
                  <a:schemeClr val="bg1"/>
                </a:solidFill>
                <a:effectLst>
                  <a:outerShdw blurRad="38100" dist="38100" dir="2700000" algn="tl">
                    <a:srgbClr val="000000">
                      <a:alpha val="43137"/>
                    </a:srgbClr>
                  </a:outerShdw>
                </a:effectLst>
                <a:latin typeface="+mj-lt"/>
              </a:rPr>
              <a:t>1941-1945</a:t>
            </a:r>
            <a:r>
              <a:rPr lang="tr-TR" dirty="0">
                <a:solidFill>
                  <a:schemeClr val="bg1"/>
                </a:solidFill>
                <a:effectLst>
                  <a:outerShdw blurRad="38100" dist="38100" dir="2700000" algn="tl">
                    <a:srgbClr val="000000">
                      <a:alpha val="43137"/>
                    </a:srgbClr>
                  </a:outerShdw>
                </a:effectLst>
                <a:latin typeface="+mj-lt"/>
              </a:rPr>
              <a:t>) </a:t>
            </a:r>
            <a:r>
              <a:rPr lang="tr-TR" i="0" dirty="0">
                <a:solidFill>
                  <a:schemeClr val="bg1"/>
                </a:solidFill>
                <a:effectLst>
                  <a:outerShdw blurRad="38100" dist="38100" dir="2700000" algn="tl">
                    <a:srgbClr val="000000">
                      <a:alpha val="43137"/>
                    </a:srgbClr>
                  </a:outerShdw>
                </a:effectLst>
                <a:latin typeface="+mj-lt"/>
              </a:rPr>
              <a:t>Avrupalı </a:t>
            </a:r>
            <a:r>
              <a:rPr lang="tr-TR" dirty="0">
                <a:solidFill>
                  <a:schemeClr val="bg1"/>
                </a:solidFill>
                <a:effectLst>
                  <a:outerShdw blurRad="38100" dist="38100" dir="2700000" algn="tl">
                    <a:srgbClr val="000000">
                      <a:alpha val="43137"/>
                    </a:srgbClr>
                  </a:outerShdw>
                </a:effectLst>
                <a:latin typeface="+mj-lt"/>
              </a:rPr>
              <a:t>M</a:t>
            </a:r>
            <a:r>
              <a:rPr lang="tr-TR" i="0" dirty="0">
                <a:solidFill>
                  <a:schemeClr val="bg1"/>
                </a:solidFill>
                <a:effectLst>
                  <a:outerShdw blurRad="38100" dist="38100" dir="2700000" algn="tl">
                    <a:srgbClr val="000000">
                      <a:alpha val="43137"/>
                    </a:srgbClr>
                  </a:outerShdw>
                </a:effectLst>
                <a:latin typeface="+mj-lt"/>
              </a:rPr>
              <a:t>ihver Devletleri ve Finlandiya'nın Sovyetler Birliği, Polonya ve diğer Müttefik Devletlere karşı verdikleri savaşı anlatır. Savaş 22 Haziran 1941 - 9 Mayıs 1945 tarihleri arasında orta, doğu, kuzeydoğu (Baltıklar) ve güneydoğu (Balkanlar) Avrupa topraklarında gerçekleşmiştir. </a:t>
            </a:r>
            <a:r>
              <a:rPr lang="tr-TR" dirty="0">
                <a:solidFill>
                  <a:schemeClr val="bg1"/>
                </a:solidFill>
                <a:effectLst>
                  <a:outerShdw blurRad="38100" dist="38100" dir="2700000" algn="tl">
                    <a:srgbClr val="000000">
                      <a:alpha val="43137"/>
                    </a:srgbClr>
                  </a:outerShdw>
                </a:effectLst>
              </a:rPr>
              <a:t>Nazi </a:t>
            </a:r>
            <a:r>
              <a:rPr lang="tr-TR" dirty="0" err="1">
                <a:solidFill>
                  <a:schemeClr val="bg1"/>
                </a:solidFill>
                <a:effectLst>
                  <a:outerShdw blurRad="38100" dist="38100" dir="2700000" algn="tl">
                    <a:srgbClr val="000000">
                      <a:alpha val="43137"/>
                    </a:srgbClr>
                  </a:outerShdw>
                </a:effectLst>
              </a:rPr>
              <a:t>Almanyasıyla</a:t>
            </a:r>
            <a:r>
              <a:rPr lang="tr-TR" dirty="0">
                <a:solidFill>
                  <a:schemeClr val="bg1"/>
                </a:solidFill>
                <a:effectLst>
                  <a:outerShdw blurRad="38100" dist="38100" dir="2700000" algn="tl">
                    <a:srgbClr val="000000">
                      <a:alpha val="43137"/>
                    </a:srgbClr>
                  </a:outerShdw>
                </a:effectLst>
              </a:rPr>
              <a:t> Sovyetler Birliği asıl çarpışan taraflardır. Kazanan taraf Sovyetler Birliği olmuştur.</a:t>
            </a:r>
            <a:endParaRPr lang="tr-TR" i="0" dirty="0">
              <a:solidFill>
                <a:schemeClr val="bg1"/>
              </a:solidFill>
              <a:effectLst>
                <a:outerShdw blurRad="38100" dist="38100" dir="2700000" algn="tl">
                  <a:srgbClr val="000000">
                    <a:alpha val="43137"/>
                  </a:srgbClr>
                </a:outerShdw>
              </a:effectLst>
              <a:latin typeface="+mj-lt"/>
            </a:endParaRPr>
          </a:p>
          <a:p>
            <a:pPr marL="0" indent="0">
              <a:buNone/>
            </a:pPr>
            <a:endParaRPr lang="tr-TR" dirty="0"/>
          </a:p>
        </p:txBody>
      </p:sp>
      <p:sp>
        <p:nvSpPr>
          <p:cNvPr id="6" name="Metin kutusu 5">
            <a:extLst>
              <a:ext uri="{FF2B5EF4-FFF2-40B4-BE49-F238E27FC236}">
                <a16:creationId xmlns:a16="http://schemas.microsoft.com/office/drawing/2014/main" id="{FCEDD98F-BDA7-49FD-93FD-5E16D3568F44}"/>
              </a:ext>
            </a:extLst>
          </p:cNvPr>
          <p:cNvSpPr txBox="1"/>
          <p:nvPr/>
        </p:nvSpPr>
        <p:spPr>
          <a:xfrm>
            <a:off x="260737" y="3246783"/>
            <a:ext cx="10526533" cy="1639425"/>
          </a:xfrm>
          <a:prstGeom prst="rect">
            <a:avLst/>
          </a:prstGeom>
          <a:noFill/>
        </p:spPr>
        <p:txBody>
          <a:bodyPr wrap="square" rtlCol="0">
            <a:spAutoFit/>
          </a:bodyPr>
          <a:lstStyle/>
          <a:p>
            <a:pPr marL="285750" indent="-285750" algn="just">
              <a:buFont typeface="Wingdings" panose="05000000000000000000" pitchFamily="2" charset="2"/>
              <a:buChar char="§"/>
            </a:pPr>
            <a:r>
              <a:rPr lang="tr-TR" sz="2000" dirty="0">
                <a:solidFill>
                  <a:schemeClr val="bg1"/>
                </a:solidFill>
                <a:effectLst>
                  <a:outerShdw blurRad="38100" dist="38100" dir="2700000" algn="tl">
                    <a:srgbClr val="000000">
                      <a:alpha val="43137"/>
                    </a:srgbClr>
                  </a:outerShdw>
                </a:effectLst>
              </a:rPr>
              <a:t>Sovyetler Birliği kendi güçlerine ve müttefikleri olan İngiltere, ABD, Çin ve Fransa’ya güvenerek Almanya’nın işgalindeki Polonya’yı işgal etmiştir. Hitler </a:t>
            </a:r>
            <a:r>
              <a:rPr lang="tr-TR" sz="2000" dirty="0" err="1">
                <a:solidFill>
                  <a:schemeClr val="bg1"/>
                </a:solidFill>
                <a:effectLst>
                  <a:outerShdw blurRad="38100" dist="38100" dir="2700000" algn="tl">
                    <a:srgbClr val="000000">
                      <a:alpha val="43137"/>
                    </a:srgbClr>
                  </a:outerShdw>
                </a:effectLst>
              </a:rPr>
              <a:t>Almanyasının</a:t>
            </a:r>
            <a:r>
              <a:rPr lang="tr-TR" sz="2000" dirty="0">
                <a:solidFill>
                  <a:schemeClr val="bg1"/>
                </a:solidFill>
                <a:effectLst>
                  <a:outerShdw blurRad="38100" dist="38100" dir="2700000" algn="tl">
                    <a:srgbClr val="000000">
                      <a:alpha val="43137"/>
                    </a:srgbClr>
                  </a:outerShdw>
                </a:effectLst>
              </a:rPr>
              <a:t>, Saldırmazlık Paktı’nı ihlal ederek savaş ilan etmeden Sovyetler Birliği'ne saldırmasıyla kanlı savaş başlamıştır. Sovyetler başta bu savaşta başarısız olmuşlar ve çok kayıp vermişlerdir. Sonra doğru stratejilerle ve direnme güçleriyle bu başarısızlığı başarıya çevirmişlerdir.</a:t>
            </a:r>
          </a:p>
        </p:txBody>
      </p:sp>
    </p:spTree>
    <p:extLst>
      <p:ext uri="{BB962C8B-B14F-4D97-AF65-F5344CB8AC3E}">
        <p14:creationId xmlns:p14="http://schemas.microsoft.com/office/powerpoint/2010/main" val="335901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46EEB187-B713-4A49-9CD1-7410B4C45F9C}"/>
              </a:ext>
            </a:extLst>
          </p:cNvPr>
          <p:cNvSpPr txBox="1">
            <a:spLocks noGrp="1"/>
          </p:cNvSpPr>
          <p:nvPr>
            <p:ph idx="1"/>
          </p:nvPr>
        </p:nvSpPr>
        <p:spPr>
          <a:xfrm>
            <a:off x="967408" y="622851"/>
            <a:ext cx="10933043" cy="2117503"/>
          </a:xfrm>
          <a:prstGeom prst="rect">
            <a:avLst/>
          </a:prstGeom>
          <a:noFill/>
        </p:spPr>
        <p:txBody>
          <a:bodyPr wrap="square" rtlCol="0">
            <a:spAutoFit/>
          </a:bodyPr>
          <a:lstStyle/>
          <a:p>
            <a:pPr marL="285750" indent="-285750" algn="just">
              <a:buFont typeface="Wingdings" panose="05000000000000000000" pitchFamily="2" charset="2"/>
              <a:buChar char="§"/>
            </a:pPr>
            <a:r>
              <a:rPr lang="tr-TR" sz="2000" dirty="0"/>
              <a:t>Doğu Cephesindeki savaş insanlık tarihindeki en büyük askeri karşı karşıya gelişin gerçekleştiği ve en geniş bölgeye yayılan savaşlardandır. Doğu Cephesinde, olağanüstü can kaybının olduğu muharebeler, Yahudi Soykırımı, sivillere ve savaş esirlerine yönelik katliamlar ve muazzam bir yıkım yaşanmıştır. Saldırgan Nazi </a:t>
            </a:r>
            <a:r>
              <a:rPr lang="tr-TR" sz="2000" dirty="0" err="1"/>
              <a:t>Almanyasının</a:t>
            </a:r>
            <a:r>
              <a:rPr lang="tr-TR" sz="2000" dirty="0"/>
              <a:t> ideolojik olarak işgal ettiği topraklardakileri alt insan görmesi ve tamamen yok etmeye yönelik bir tutum takınması kayıpları artırmıştır. </a:t>
            </a:r>
            <a:r>
              <a:rPr lang="tr-TR" sz="2000" b="1" dirty="0"/>
              <a:t>İkinci Dünya Savaşı'nda yaşanan yaklaşık 70 milyon seviyesindeki kaybın yaklaşık 30 milyonu bu cephede yaşanmıştır.</a:t>
            </a:r>
          </a:p>
        </p:txBody>
      </p:sp>
      <p:pic>
        <p:nvPicPr>
          <p:cNvPr id="5" name="Resim 4">
            <a:extLst>
              <a:ext uri="{FF2B5EF4-FFF2-40B4-BE49-F238E27FC236}">
                <a16:creationId xmlns:a16="http://schemas.microsoft.com/office/drawing/2014/main" id="{05797ACA-89B1-4FCD-A4D6-62FACB2DA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524" y="2934300"/>
            <a:ext cx="4470809" cy="3425758"/>
          </a:xfrm>
          <a:prstGeom prst="rect">
            <a:avLst/>
          </a:prstGeom>
        </p:spPr>
      </p:pic>
      <p:pic>
        <p:nvPicPr>
          <p:cNvPr id="7" name="Resim 6">
            <a:extLst>
              <a:ext uri="{FF2B5EF4-FFF2-40B4-BE49-F238E27FC236}">
                <a16:creationId xmlns:a16="http://schemas.microsoft.com/office/drawing/2014/main" id="{B6717C98-20E5-47E3-8AF3-59550DD2A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829" y="2934300"/>
            <a:ext cx="3054403" cy="2117503"/>
          </a:xfrm>
          <a:prstGeom prst="rect">
            <a:avLst/>
          </a:prstGeom>
        </p:spPr>
      </p:pic>
      <p:pic>
        <p:nvPicPr>
          <p:cNvPr id="10" name="Resim 9">
            <a:extLst>
              <a:ext uri="{FF2B5EF4-FFF2-40B4-BE49-F238E27FC236}">
                <a16:creationId xmlns:a16="http://schemas.microsoft.com/office/drawing/2014/main" id="{76247C4F-1651-4DF5-AD7F-CEEE4646C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484" y="2934300"/>
            <a:ext cx="2353544" cy="2806149"/>
          </a:xfrm>
          <a:prstGeom prst="rect">
            <a:avLst/>
          </a:prstGeom>
        </p:spPr>
      </p:pic>
    </p:spTree>
    <p:extLst>
      <p:ext uri="{BB962C8B-B14F-4D97-AF65-F5344CB8AC3E}">
        <p14:creationId xmlns:p14="http://schemas.microsoft.com/office/powerpoint/2010/main" val="252080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DFBE9-7441-4353-A330-EA553B6F9862}"/>
              </a:ext>
            </a:extLst>
          </p:cNvPr>
          <p:cNvSpPr>
            <a:spLocks noGrp="1"/>
          </p:cNvSpPr>
          <p:nvPr>
            <p:ph type="title"/>
          </p:nvPr>
        </p:nvSpPr>
        <p:spPr>
          <a:xfrm>
            <a:off x="845127" y="247650"/>
            <a:ext cx="9601200" cy="1485900"/>
          </a:xfrm>
        </p:spPr>
        <p:txBody>
          <a:bodyPr/>
          <a:lstStyle/>
          <a:p>
            <a:r>
              <a:rPr lang="tr-TR" dirty="0" err="1"/>
              <a:t>Barbarossa</a:t>
            </a:r>
            <a:r>
              <a:rPr lang="tr-TR" dirty="0"/>
              <a:t> Harekâtı</a:t>
            </a:r>
          </a:p>
        </p:txBody>
      </p:sp>
      <p:sp>
        <p:nvSpPr>
          <p:cNvPr id="3" name="İçerik Yer Tutucusu 2">
            <a:extLst>
              <a:ext uri="{FF2B5EF4-FFF2-40B4-BE49-F238E27FC236}">
                <a16:creationId xmlns:a16="http://schemas.microsoft.com/office/drawing/2014/main" id="{F2BF5DAB-1EBD-4E61-B350-4BD5C3F67564}"/>
              </a:ext>
            </a:extLst>
          </p:cNvPr>
          <p:cNvSpPr>
            <a:spLocks noGrp="1"/>
          </p:cNvSpPr>
          <p:nvPr>
            <p:ph idx="1"/>
          </p:nvPr>
        </p:nvSpPr>
        <p:spPr>
          <a:xfrm>
            <a:off x="942111" y="1039091"/>
            <a:ext cx="8042864" cy="5389418"/>
          </a:xfrm>
        </p:spPr>
        <p:txBody>
          <a:bodyPr>
            <a:normAutofit/>
          </a:bodyPr>
          <a:lstStyle/>
          <a:p>
            <a:pPr marL="0" indent="0" algn="just">
              <a:buNone/>
            </a:pPr>
            <a:r>
              <a:rPr lang="tr-TR" dirty="0"/>
              <a:t>22 Haziran 1941 İtalya, Romanya ve diğer müttefik ülkelerin askerlerinin desteğiyle yaklaşık üç milyon Alman askeri sınırı geçti ve Sovyetler Birliği topraklarına üç koldan taarruz başlatıldı. Alman Hava Kuvvetleri tarafından, harekâtının ilk haftası içinde Rus hava kuvvetlerinin ülkenin batısındaki unsurları neredeyse tümüyle imha edilmişti. En azından etkinlik gösteremeyecek ölçüde yıpratılmıştı.</a:t>
            </a:r>
          </a:p>
          <a:p>
            <a:pPr marL="0" indent="0" algn="just">
              <a:buNone/>
            </a:pPr>
            <a:r>
              <a:rPr lang="tr-TR" dirty="0"/>
              <a:t>Kızıl Ordu, Mihver kuvvetlerin sürpriz saldırısına hazırlıklı değillerdi ve 1941 yılında ağır bir yenilgiye uğradılar. Ayrıca Alman kuvvetleri, hareketlilik, düşman kuvvetlerini imha etme ve kusursuz iletişim üzerine bir doktrine sahipti. Öte yandan düşük </a:t>
            </a:r>
            <a:r>
              <a:rPr lang="tr-TR" dirty="0" err="1"/>
              <a:t>zayiatlı</a:t>
            </a:r>
            <a:r>
              <a:rPr lang="tr-TR" dirty="0"/>
              <a:t> zaferlerin süreceği konusundan güven duyuyorlardı. Buna karşın Sovyet silahlı kuvvetleri, sevk ve idarede, eğitimde ve hazırlık konusunda yetersizdiler.</a:t>
            </a:r>
            <a:r>
              <a:rPr lang="tr-TR" b="1" i="0" dirty="0">
                <a:solidFill>
                  <a:srgbClr val="202122"/>
                </a:solidFill>
                <a:effectLst/>
                <a:latin typeface="Arial" panose="020B0604020202020204" pitchFamily="34" charset="0"/>
              </a:rPr>
              <a:t> </a:t>
            </a:r>
            <a:r>
              <a:rPr lang="tr-TR" b="1" i="0" dirty="0">
                <a:solidFill>
                  <a:srgbClr val="202122"/>
                </a:solidFill>
                <a:effectLst/>
                <a:latin typeface="+mj-lt"/>
              </a:rPr>
              <a:t>Başlangıçta Kızıl Ordu, kendi gücünü abartma hatasına düşmüştü. </a:t>
            </a:r>
            <a:r>
              <a:rPr lang="tr-TR" b="0" i="0" dirty="0">
                <a:solidFill>
                  <a:srgbClr val="202122"/>
                </a:solidFill>
                <a:effectLst/>
                <a:latin typeface="+mj-lt"/>
              </a:rPr>
              <a:t>Sovyet mekanize kolorduları, Alman zırhlılarını karşılayamadıkları gibi, hava taarruzlarıyla ağır kayıplara uğradıktan sonra pusuya düşürüldüler ve imha oldular. Sovyet tankları, yetersiz bakım ve deneyimsiz tank mürettebatı yüzünden ciddi sıkıntılar çektiler. Arızalar dolayısıyla korkunç kayıplar verdiler. </a:t>
            </a:r>
            <a:endParaRPr lang="tr-TR" dirty="0">
              <a:latin typeface="+mj-lt"/>
            </a:endParaRPr>
          </a:p>
        </p:txBody>
      </p:sp>
      <p:pic>
        <p:nvPicPr>
          <p:cNvPr id="6" name="Resim 5">
            <a:extLst>
              <a:ext uri="{FF2B5EF4-FFF2-40B4-BE49-F238E27FC236}">
                <a16:creationId xmlns:a16="http://schemas.microsoft.com/office/drawing/2014/main" id="{8E251CBD-C97D-4705-B1B7-662E150AF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959" y="1171613"/>
            <a:ext cx="2927278" cy="2136913"/>
          </a:xfrm>
          <a:prstGeom prst="rect">
            <a:avLst/>
          </a:prstGeom>
        </p:spPr>
      </p:pic>
      <p:pic>
        <p:nvPicPr>
          <p:cNvPr id="9" name="Resim 8">
            <a:extLst>
              <a:ext uri="{FF2B5EF4-FFF2-40B4-BE49-F238E27FC236}">
                <a16:creationId xmlns:a16="http://schemas.microsoft.com/office/drawing/2014/main" id="{05B736A5-2041-4250-8897-F54998AA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296" y="3659250"/>
            <a:ext cx="2927278" cy="1581158"/>
          </a:xfrm>
          <a:prstGeom prst="rect">
            <a:avLst/>
          </a:prstGeom>
        </p:spPr>
      </p:pic>
    </p:spTree>
    <p:extLst>
      <p:ext uri="{BB962C8B-B14F-4D97-AF65-F5344CB8AC3E}">
        <p14:creationId xmlns:p14="http://schemas.microsoft.com/office/powerpoint/2010/main" val="11199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B17160-702A-4244-BB12-BAC3BA861D4D}"/>
              </a:ext>
            </a:extLst>
          </p:cNvPr>
          <p:cNvSpPr>
            <a:spLocks noGrp="1"/>
          </p:cNvSpPr>
          <p:nvPr>
            <p:ph idx="1"/>
          </p:nvPr>
        </p:nvSpPr>
        <p:spPr>
          <a:xfrm>
            <a:off x="955964" y="401782"/>
            <a:ext cx="10931236" cy="6276109"/>
          </a:xfrm>
        </p:spPr>
        <p:txBody>
          <a:bodyPr/>
          <a:lstStyle/>
          <a:p>
            <a:pPr marL="0" indent="0" algn="just">
              <a:buNone/>
            </a:pPr>
            <a:r>
              <a:rPr lang="tr-TR" b="0" i="0" dirty="0">
                <a:solidFill>
                  <a:srgbClr val="202122"/>
                </a:solidFill>
                <a:effectLst/>
              </a:rPr>
              <a:t>Stalin'in emriyle, Alman panzerlerinin kolayca yardığı savunma mevzilerinden çekilmek ya da teslim olmak yasaklamıştı. Böyle olunca Sovyet ordularını çevirerek imha ettiler. Ancak daha sonra Stalin, birliklerin geride yeniden gruplanmak, derinlikte savunma düzeni almak ya da karşı taarruz için geri çekilmelerine izin verdi. Aralık 1941'e gelindiğinde 2,4 milyon Kızıl Ordu erat ve subayı Almanlara teslim olmuştu. Bu savaş esirlerinin büyük çoğunluğu açlık, hastalık ve sağlıksız yaşam koşulları sonucu yaşamlarını yitirdiler. Uman Muharebesi olarak bilinen ve 8 Ağustos'a kadar süren çatışmalarda Kızıl Ordu kayıpları ölü ya da tutsak olarak 300.000'i buldu.</a:t>
            </a:r>
            <a:endParaRPr lang="tr-TR" dirty="0"/>
          </a:p>
        </p:txBody>
      </p:sp>
      <p:pic>
        <p:nvPicPr>
          <p:cNvPr id="5" name="Resim 4">
            <a:extLst>
              <a:ext uri="{FF2B5EF4-FFF2-40B4-BE49-F238E27FC236}">
                <a16:creationId xmlns:a16="http://schemas.microsoft.com/office/drawing/2014/main" id="{F9230BC1-CC5F-4BA5-9420-FBBCEF4A3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64992"/>
            <a:ext cx="3657600" cy="2322576"/>
          </a:xfrm>
          <a:prstGeom prst="rect">
            <a:avLst/>
          </a:prstGeom>
        </p:spPr>
      </p:pic>
      <p:pic>
        <p:nvPicPr>
          <p:cNvPr id="7" name="Resim 6">
            <a:extLst>
              <a:ext uri="{FF2B5EF4-FFF2-40B4-BE49-F238E27FC236}">
                <a16:creationId xmlns:a16="http://schemas.microsoft.com/office/drawing/2014/main" id="{0D85F4EA-B05D-4912-8775-C8CDBA11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639" y="3364992"/>
            <a:ext cx="3657600" cy="2450592"/>
          </a:xfrm>
          <a:prstGeom prst="rect">
            <a:avLst/>
          </a:prstGeom>
        </p:spPr>
      </p:pic>
      <p:pic>
        <p:nvPicPr>
          <p:cNvPr id="9" name="Resim 8">
            <a:extLst>
              <a:ext uri="{FF2B5EF4-FFF2-40B4-BE49-F238E27FC236}">
                <a16:creationId xmlns:a16="http://schemas.microsoft.com/office/drawing/2014/main" id="{A62078EC-3A00-4C70-995B-128CF9D4B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81" y="3364992"/>
            <a:ext cx="3657600" cy="2578608"/>
          </a:xfrm>
          <a:prstGeom prst="rect">
            <a:avLst/>
          </a:prstGeom>
        </p:spPr>
      </p:pic>
    </p:spTree>
    <p:extLst>
      <p:ext uri="{BB962C8B-B14F-4D97-AF65-F5344CB8AC3E}">
        <p14:creationId xmlns:p14="http://schemas.microsoft.com/office/powerpoint/2010/main" val="244892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7D6AC4-DEB9-4D8D-ADB9-06F62E8C29D4}"/>
              </a:ext>
            </a:extLst>
          </p:cNvPr>
          <p:cNvSpPr>
            <a:spLocks noGrp="1"/>
          </p:cNvSpPr>
          <p:nvPr>
            <p:ph idx="1"/>
          </p:nvPr>
        </p:nvSpPr>
        <p:spPr>
          <a:xfrm>
            <a:off x="914400" y="1080655"/>
            <a:ext cx="10723418" cy="5167745"/>
          </a:xfrm>
        </p:spPr>
        <p:txBody>
          <a:bodyPr>
            <a:normAutofit/>
          </a:bodyPr>
          <a:lstStyle/>
          <a:p>
            <a:pPr algn="just"/>
            <a:r>
              <a:rPr lang="tr-TR" b="0" i="0" dirty="0">
                <a:solidFill>
                  <a:srgbClr val="202122"/>
                </a:solidFill>
                <a:effectLst/>
                <a:latin typeface="+mj-lt"/>
              </a:rPr>
              <a:t>Alman taarruzlarının hızı, sertleşen Kızıl Ordu direnci karşısında giderek düşmeye başladı. Panzer birliklerince kuşatılan Kızıl Ordu birlikleri, kuşatmaya karşın direnmeye devam ediyorlardı.</a:t>
            </a:r>
          </a:p>
          <a:p>
            <a:pPr algn="just"/>
            <a:r>
              <a:rPr lang="tr-TR" dirty="0" err="1"/>
              <a:t>Guderian'ın</a:t>
            </a:r>
            <a:r>
              <a:rPr lang="tr-TR" dirty="0"/>
              <a:t> birlikleri 16 Temmuz 1941'de neredeyse Moskova'nın bahçe kapısı olan </a:t>
            </a:r>
            <a:r>
              <a:rPr lang="tr-TR" dirty="0" err="1"/>
              <a:t>Smolensk'e</a:t>
            </a:r>
            <a:r>
              <a:rPr lang="tr-TR" dirty="0"/>
              <a:t> girdiler. Ancak </a:t>
            </a:r>
            <a:r>
              <a:rPr lang="tr-TR" dirty="0" err="1"/>
              <a:t>Smolensk</a:t>
            </a:r>
            <a:r>
              <a:rPr lang="tr-TR" dirty="0"/>
              <a:t> batısında kuşatılan Rus birlikleri, Temmuz ayı sonuna kadar direnmeyi sürdürmüştür. Bu bölgede son derece sert çatışmalar yaşandı ve Alman kayıpları da giderek arttı.</a:t>
            </a:r>
          </a:p>
          <a:p>
            <a:pPr algn="just"/>
            <a:r>
              <a:rPr lang="tr-TR" dirty="0" err="1"/>
              <a:t>Smolensk</a:t>
            </a:r>
            <a:r>
              <a:rPr lang="tr-TR" dirty="0"/>
              <a:t> bölgesinde kuşatılan Kızıl Ordu birliklerinin imhasıyla </a:t>
            </a:r>
            <a:r>
              <a:rPr lang="tr-TR" dirty="0" err="1"/>
              <a:t>Barbarossa</a:t>
            </a:r>
            <a:r>
              <a:rPr lang="tr-TR" dirty="0"/>
              <a:t> </a:t>
            </a:r>
            <a:r>
              <a:rPr lang="tr-TR" dirty="0" err="1"/>
              <a:t>Harekâtı'nın</a:t>
            </a:r>
            <a:r>
              <a:rPr lang="tr-TR" dirty="0"/>
              <a:t> stratejik hedefine ulaşılmış oldu. Rusya'nın batısındaki Kızıl Ordu kuvvetlerinin imha edilmesi, tam da planlandığı gibi olmasa da gerçekleşmişti. Ancak Hitler, 21 Ağustos 1941 tarihinde yayınladığı emirle harekâtın yönünü güneye, Kiev'e çevirmiştir. Alman generaller, Moskova'ya ani bir harekât düşünürken, Hitler onları reddetti. Hitler'e göre Ukrayna'daki hububatın ve ağır sanayinin Alman kontrolüne alınması gerekiyordu.</a:t>
            </a:r>
          </a:p>
          <a:p>
            <a:endParaRPr lang="tr-TR" dirty="0"/>
          </a:p>
        </p:txBody>
      </p:sp>
    </p:spTree>
    <p:extLst>
      <p:ext uri="{BB962C8B-B14F-4D97-AF65-F5344CB8AC3E}">
        <p14:creationId xmlns:p14="http://schemas.microsoft.com/office/powerpoint/2010/main" val="113288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863BFB-A714-4AE6-A1FE-876482CBEF0A}"/>
              </a:ext>
            </a:extLst>
          </p:cNvPr>
          <p:cNvSpPr>
            <a:spLocks noGrp="1"/>
          </p:cNvSpPr>
          <p:nvPr>
            <p:ph idx="1"/>
          </p:nvPr>
        </p:nvSpPr>
        <p:spPr>
          <a:xfrm>
            <a:off x="821635" y="954155"/>
            <a:ext cx="10880033" cy="5406887"/>
          </a:xfrm>
        </p:spPr>
        <p:txBody>
          <a:bodyPr>
            <a:normAutofit/>
          </a:bodyPr>
          <a:lstStyle/>
          <a:p>
            <a:pPr marL="0" indent="0" algn="just">
              <a:buNone/>
            </a:pPr>
            <a:r>
              <a:rPr lang="tr-TR" dirty="0"/>
              <a:t>Nazi tarafında planlama, Sovyetler </a:t>
            </a:r>
            <a:r>
              <a:rPr lang="tr-TR" dirty="0" err="1"/>
              <a:t>Birliği'in</a:t>
            </a:r>
            <a:r>
              <a:rPr lang="tr-TR" dirty="0"/>
              <a:t> seferberlik potansiyelini doğru değerlendirememiş,  Sovyet potansiyelini hafife almıştı. Seferberlikle ilgili olarak tahmin edilen tümen sayısı, gerçekte </a:t>
            </a:r>
            <a:r>
              <a:rPr lang="tr-TR" dirty="0" err="1"/>
              <a:t>varolanın</a:t>
            </a:r>
            <a:r>
              <a:rPr lang="tr-TR" dirty="0"/>
              <a:t> yarısıydı. Ağustos ayı başlarında imha olunan orduların yerini yenileri almıştı. Bu durum tek başına dahi, </a:t>
            </a:r>
            <a:r>
              <a:rPr lang="tr-TR" dirty="0" err="1"/>
              <a:t>Barbarossa</a:t>
            </a:r>
            <a:r>
              <a:rPr lang="tr-TR" dirty="0"/>
              <a:t> </a:t>
            </a:r>
            <a:r>
              <a:rPr lang="tr-TR" dirty="0" err="1"/>
              <a:t>Harekâtı'nın</a:t>
            </a:r>
            <a:r>
              <a:rPr lang="tr-TR" dirty="0"/>
              <a:t> başarısızlığı anlamına geliyordu. Aslında Sovyet yönetimi sürekli olarak yeni tümenler donatıp cepheye sürdü. Bunun sonuçlarını Mareşal </a:t>
            </a:r>
            <a:r>
              <a:rPr lang="tr-TR" dirty="0" err="1"/>
              <a:t>Rundstedt</a:t>
            </a:r>
            <a:r>
              <a:rPr lang="tr-TR" dirty="0"/>
              <a:t> ifade ediyor"...bir güç imha edilir edilmez yolumuz yeni gelen bir güç tarafından tıkanıyordu." General </a:t>
            </a:r>
            <a:r>
              <a:rPr lang="tr-TR" dirty="0" err="1"/>
              <a:t>Halder</a:t>
            </a:r>
            <a:r>
              <a:rPr lang="tr-TR" dirty="0"/>
              <a:t>, günlüğüne yazdığı bir ifadede Kızıl Ordu'nun bu açıdan durumunu çok net ifade etmişti "Her defasında hayran olunacak bir şekilde kendilerini yeniden yaratan Rus kuvvetleri..." Savaşın en kritik ilk altı ayında Sovyetler Birliği'nin ayakta kalabilmesini sağlayan, çoğu kez düşük eğitimli ve yetersiz donanımlı olsa da seferberliği hızla sağlayabilme ve sürdürebilme becerisiydi. Nazi planlamasında gerçekçi olmayan, düşmanın gücünü yanlış değerlendirmeydi. Gerçekte Moskova'daki Nazi Askeri </a:t>
            </a:r>
            <a:r>
              <a:rPr lang="tr-TR" dirty="0" err="1"/>
              <a:t>Ateşesi</a:t>
            </a:r>
            <a:r>
              <a:rPr lang="tr-TR" dirty="0"/>
              <a:t> General </a:t>
            </a:r>
            <a:r>
              <a:rPr lang="tr-TR" dirty="0" err="1"/>
              <a:t>Köstring</a:t>
            </a:r>
            <a:r>
              <a:rPr lang="tr-TR" dirty="0"/>
              <a:t>, Sovyet askeri gücü hakkında daha gerçekçi bilgiler iletmekteydi, ama Hitler bunları göz ardı etme eğilimindeydi.</a:t>
            </a:r>
          </a:p>
        </p:txBody>
      </p:sp>
      <p:sp>
        <p:nvSpPr>
          <p:cNvPr id="4" name="Başlık 1">
            <a:extLst>
              <a:ext uri="{FF2B5EF4-FFF2-40B4-BE49-F238E27FC236}">
                <a16:creationId xmlns:a16="http://schemas.microsoft.com/office/drawing/2014/main" id="{949A3B94-6236-4669-9B59-AA91C848367E}"/>
              </a:ext>
            </a:extLst>
          </p:cNvPr>
          <p:cNvSpPr>
            <a:spLocks noGrp="1"/>
          </p:cNvSpPr>
          <p:nvPr>
            <p:ph type="title"/>
          </p:nvPr>
        </p:nvSpPr>
        <p:spPr>
          <a:xfrm>
            <a:off x="821635" y="205183"/>
            <a:ext cx="11246277" cy="748972"/>
          </a:xfrm>
        </p:spPr>
        <p:txBody>
          <a:bodyPr>
            <a:normAutofit fontScale="90000"/>
          </a:bodyPr>
          <a:lstStyle/>
          <a:p>
            <a:r>
              <a:rPr lang="tr-TR" dirty="0"/>
              <a:t>Sovyetler </a:t>
            </a:r>
            <a:r>
              <a:rPr lang="tr-TR" dirty="0" err="1"/>
              <a:t>Barbarossa</a:t>
            </a:r>
            <a:r>
              <a:rPr lang="tr-TR" dirty="0"/>
              <a:t> </a:t>
            </a:r>
            <a:r>
              <a:rPr lang="tr-TR" dirty="0" err="1"/>
              <a:t>Harekâtı’nı</a:t>
            </a:r>
            <a:r>
              <a:rPr lang="tr-TR" dirty="0"/>
              <a:t> Nasıl Kazandı?</a:t>
            </a:r>
          </a:p>
        </p:txBody>
      </p:sp>
      <p:pic>
        <p:nvPicPr>
          <p:cNvPr id="6" name="Resim 5">
            <a:extLst>
              <a:ext uri="{FF2B5EF4-FFF2-40B4-BE49-F238E27FC236}">
                <a16:creationId xmlns:a16="http://schemas.microsoft.com/office/drawing/2014/main" id="{552CDC93-F9F6-4918-A9C5-44C6ABFF1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95" y="4802624"/>
            <a:ext cx="2966831" cy="1883938"/>
          </a:xfrm>
          <a:prstGeom prst="rect">
            <a:avLst/>
          </a:prstGeom>
        </p:spPr>
      </p:pic>
      <p:pic>
        <p:nvPicPr>
          <p:cNvPr id="8" name="Resim 7">
            <a:extLst>
              <a:ext uri="{FF2B5EF4-FFF2-40B4-BE49-F238E27FC236}">
                <a16:creationId xmlns:a16="http://schemas.microsoft.com/office/drawing/2014/main" id="{E468272B-364D-4AA5-8E0E-ABBC46F93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152" y="4847431"/>
            <a:ext cx="1124778" cy="1844636"/>
          </a:xfrm>
          <a:prstGeom prst="rect">
            <a:avLst/>
          </a:prstGeom>
        </p:spPr>
      </p:pic>
    </p:spTree>
    <p:extLst>
      <p:ext uri="{BB962C8B-B14F-4D97-AF65-F5344CB8AC3E}">
        <p14:creationId xmlns:p14="http://schemas.microsoft.com/office/powerpoint/2010/main" val="56224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F8A328-D9CA-4E15-B919-70B3F86622E6}"/>
              </a:ext>
            </a:extLst>
          </p:cNvPr>
          <p:cNvSpPr>
            <a:spLocks noGrp="1"/>
          </p:cNvSpPr>
          <p:nvPr>
            <p:ph idx="1"/>
          </p:nvPr>
        </p:nvSpPr>
        <p:spPr>
          <a:xfrm>
            <a:off x="775252" y="470453"/>
            <a:ext cx="11204713" cy="3581400"/>
          </a:xfrm>
        </p:spPr>
        <p:txBody>
          <a:bodyPr>
            <a:normAutofit lnSpcReduction="10000"/>
          </a:bodyPr>
          <a:lstStyle/>
          <a:p>
            <a:pPr algn="just"/>
            <a:r>
              <a:rPr lang="tr-TR" dirty="0"/>
              <a:t>Naziler savaş esirlerine acımasız davrandı ve Sovyet halkı üzerinde vahşi bir işgal kurdu. Bu işgal tutumu Sovyet halkı içinde derin bir kin oluşturdu. Nazilere karşı duyulan bu kin, Sovyet halkının Batılı toplumlarda görülmemiş bir özveriyle çabalamalarını sağladı. Nazi </a:t>
            </a:r>
            <a:r>
              <a:rPr lang="tr-TR" dirty="0" err="1"/>
              <a:t>Almanyası</a:t>
            </a:r>
            <a:r>
              <a:rPr lang="tr-TR" dirty="0"/>
              <a:t>, Sovyet halklarını da hafife almışlardı. Sovyet sivillerinin dayanıklılık düzeyi Nazi planlamacılarının hesaba katmadığı kadar yüksekti, yaşanılan tüm güçlüklere dayandılar, savaşmaya ve çalışmaya devam ettiler. Ayrıca Sovyet ekonomisinin teknik ve üretim kapasitesi, Nazilerin tahmin ettiklerinin üzerindeydi.</a:t>
            </a:r>
          </a:p>
          <a:p>
            <a:pPr algn="just"/>
            <a:r>
              <a:rPr lang="tr-TR" dirty="0"/>
              <a:t>Savaşın başladığı kurak yaz aylarında Alman kuvvetleri ilk haftalarda Kızıl Ordu'nun büyük bir bölümünü imha etmeyi başardılar. Askeri bir harekât için uygun iklim, sert sonbahar ve kışa döndüğünde Kızıl Ordu toparlanmaya, </a:t>
            </a:r>
            <a:r>
              <a:rPr lang="tr-TR" dirty="0" err="1"/>
              <a:t>Wehrmacht</a:t>
            </a:r>
            <a:r>
              <a:rPr lang="tr-TR" dirty="0"/>
              <a:t> ise sendelemeye başladı. Alman savaş mekanizması uzun süren bir seferi ikmal yönünden desteklemekte yeterli olamadı. En basitinden hedeflerine ulaşmak için tüm orduya gereken akaryakıt stokları oluşturulamadı.</a:t>
            </a:r>
          </a:p>
          <a:p>
            <a:pPr marL="0" indent="0" algn="just">
              <a:buNone/>
            </a:pPr>
            <a:endParaRPr lang="tr-TR" dirty="0"/>
          </a:p>
          <a:p>
            <a:pPr marL="0" indent="0">
              <a:buNone/>
            </a:pPr>
            <a:endParaRPr lang="tr-TR" dirty="0"/>
          </a:p>
        </p:txBody>
      </p:sp>
      <p:pic>
        <p:nvPicPr>
          <p:cNvPr id="4" name="Resim 3">
            <a:extLst>
              <a:ext uri="{FF2B5EF4-FFF2-40B4-BE49-F238E27FC236}">
                <a16:creationId xmlns:a16="http://schemas.microsoft.com/office/drawing/2014/main" id="{B0C72132-F0BD-43F0-92E4-8ED8F2025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91" y="4051853"/>
            <a:ext cx="3657600" cy="2432304"/>
          </a:xfrm>
          <a:prstGeom prst="rect">
            <a:avLst/>
          </a:prstGeom>
        </p:spPr>
      </p:pic>
      <p:pic>
        <p:nvPicPr>
          <p:cNvPr id="6" name="Resim 5">
            <a:extLst>
              <a:ext uri="{FF2B5EF4-FFF2-40B4-BE49-F238E27FC236}">
                <a16:creationId xmlns:a16="http://schemas.microsoft.com/office/drawing/2014/main" id="{6696CBA3-2541-4B7B-8B09-FC3575AE0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771" y="4077425"/>
            <a:ext cx="3752229" cy="2601670"/>
          </a:xfrm>
          <a:prstGeom prst="rect">
            <a:avLst/>
          </a:prstGeom>
        </p:spPr>
      </p:pic>
    </p:spTree>
    <p:extLst>
      <p:ext uri="{BB962C8B-B14F-4D97-AF65-F5344CB8AC3E}">
        <p14:creationId xmlns:p14="http://schemas.microsoft.com/office/powerpoint/2010/main" val="2570475327"/>
      </p:ext>
    </p:extLst>
  </p:cSld>
  <p:clrMapOvr>
    <a:masterClrMapping/>
  </p:clrMapOvr>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TM10001105[[fn=Kırpma]]</Template>
  <TotalTime>1592</TotalTime>
  <Words>1764</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Franklin Gothic Book</vt:lpstr>
      <vt:lpstr>Linux Libertine</vt:lpstr>
      <vt:lpstr>PT Sans</vt:lpstr>
      <vt:lpstr>Wingdings</vt:lpstr>
      <vt:lpstr>Kırpma</vt:lpstr>
      <vt:lpstr>FİYASKODAN BAŞARI</vt:lpstr>
      <vt:lpstr>PowerPoint Presentation</vt:lpstr>
      <vt:lpstr>Bir fiyaskodan başarı hikayesi: Nazi Almanyası ile Sovyetler Birliği Savaşı</vt:lpstr>
      <vt:lpstr>PowerPoint Presentation</vt:lpstr>
      <vt:lpstr>Barbarossa Harekâtı</vt:lpstr>
      <vt:lpstr>PowerPoint Presentation</vt:lpstr>
      <vt:lpstr>PowerPoint Presentation</vt:lpstr>
      <vt:lpstr>Sovyetler Barbarossa Harekâtı’nı Nasıl Kazandı?</vt:lpstr>
      <vt:lpstr>PowerPoint Presentation</vt:lpstr>
      <vt:lpstr>PowerPoint Presentation</vt:lpstr>
      <vt:lpstr>Stalingrad Muharebesi </vt:lpstr>
      <vt:lpstr>PowerPoint Presentation</vt:lpstr>
      <vt:lpstr>PowerPoint Presentation</vt:lpstr>
      <vt:lpstr>Savaşın Sonu</vt:lpstr>
      <vt:lpstr>PowerPoint Presentation</vt:lpstr>
      <vt:lpstr>KAYNAKÇA </vt:lpstr>
      <vt:lpstr>Dinlediğiniz için teşekkürler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FİYASKODAN BAŞARI</dc:title>
  <dc:creator>elif yılmaz</dc:creator>
  <cp:lastModifiedBy>Nihat Berker</cp:lastModifiedBy>
  <cp:revision>17</cp:revision>
  <dcterms:created xsi:type="dcterms:W3CDTF">2021-11-09T14:49:32Z</dcterms:created>
  <dcterms:modified xsi:type="dcterms:W3CDTF">2021-11-12T12:34:51Z</dcterms:modified>
</cp:coreProperties>
</file>