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59" r:id="rId5"/>
    <p:sldId id="260" r:id="rId6"/>
    <p:sldId id="262" r:id="rId7"/>
    <p:sldId id="264" r:id="rId8"/>
    <p:sldId id="266" r:id="rId9"/>
    <p:sldId id="268" r:id="rId10"/>
    <p:sldId id="267" r:id="rId11"/>
    <p:sldId id="265" r:id="rId12"/>
    <p:sldId id="269"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98FB88C-5288-45A4-AAD9-66EF1C2E46AC}"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55063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98FB88C-5288-45A4-AAD9-66EF1C2E46AC}"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385601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98FB88C-5288-45A4-AAD9-66EF1C2E46AC}"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4134418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98FB88C-5288-45A4-AAD9-66EF1C2E46AC}"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A1F027-3C1F-43F3-B830-19812FCD8455}"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829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98FB88C-5288-45A4-AAD9-66EF1C2E46AC}"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129983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898FB88C-5288-45A4-AAD9-66EF1C2E46AC}" type="datetimeFigureOut">
              <a:rPr lang="tr-TR" smtClean="0"/>
              <a:t>6.11.2021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163776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898FB88C-5288-45A4-AAD9-66EF1C2E46AC}" type="datetimeFigureOut">
              <a:rPr lang="tr-TR" smtClean="0"/>
              <a:t>6.11.2021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31606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98FB88C-5288-45A4-AAD9-66EF1C2E46AC}"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194829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98FB88C-5288-45A4-AAD9-66EF1C2E46AC}"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237076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98FB88C-5288-45A4-AAD9-66EF1C2E46AC}"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407797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8FB88C-5288-45A4-AAD9-66EF1C2E46AC}"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70892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98FB88C-5288-45A4-AAD9-66EF1C2E46AC}"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189895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98FB88C-5288-45A4-AAD9-66EF1C2E46AC}" type="datetimeFigureOut">
              <a:rPr lang="tr-TR" smtClean="0"/>
              <a:t>6.11.2021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95010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98FB88C-5288-45A4-AAD9-66EF1C2E46AC}" type="datetimeFigureOut">
              <a:rPr lang="tr-TR" smtClean="0"/>
              <a:t>6.11.2021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82896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FB88C-5288-45A4-AAD9-66EF1C2E46AC}" type="datetimeFigureOut">
              <a:rPr lang="tr-TR" smtClean="0"/>
              <a:t>6.11.2021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276514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98FB88C-5288-45A4-AAD9-66EF1C2E46AC}"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428338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98FB88C-5288-45A4-AAD9-66EF1C2E46AC}"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A1F027-3C1F-43F3-B830-19812FCD8455}" type="slidenum">
              <a:rPr lang="tr-TR" smtClean="0"/>
              <a:t>‹#›</a:t>
            </a:fld>
            <a:endParaRPr lang="tr-TR"/>
          </a:p>
        </p:txBody>
      </p:sp>
    </p:spTree>
    <p:extLst>
      <p:ext uri="{BB962C8B-B14F-4D97-AF65-F5344CB8AC3E}">
        <p14:creationId xmlns:p14="http://schemas.microsoft.com/office/powerpoint/2010/main" val="246324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98FB88C-5288-45A4-AAD9-66EF1C2E46AC}" type="datetimeFigureOut">
              <a:rPr lang="tr-TR" smtClean="0"/>
              <a:t>6.11.2021</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7A1F027-3C1F-43F3-B830-19812FCD8455}" type="slidenum">
              <a:rPr lang="tr-TR" smtClean="0"/>
              <a:t>‹#›</a:t>
            </a:fld>
            <a:endParaRPr lang="tr-TR"/>
          </a:p>
        </p:txBody>
      </p:sp>
    </p:spTree>
    <p:extLst>
      <p:ext uri="{BB962C8B-B14F-4D97-AF65-F5344CB8AC3E}">
        <p14:creationId xmlns:p14="http://schemas.microsoft.com/office/powerpoint/2010/main" val="42340970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84419" y="2237924"/>
            <a:ext cx="6818810" cy="923517"/>
          </a:xfrm>
        </p:spPr>
        <p:txBody>
          <a:bodyPr>
            <a:noAutofit/>
          </a:bodyPr>
          <a:lstStyle/>
          <a:p>
            <a:r>
              <a:rPr lang="tr-TR" sz="8000" dirty="0" smtClean="0">
                <a:latin typeface="Haettenschweiler" panose="020B0706040902060204" pitchFamily="34" charset="0"/>
              </a:rPr>
              <a:t>Toplum Ve Televizyon</a:t>
            </a:r>
            <a:endParaRPr lang="tr-TR" sz="8000" dirty="0">
              <a:latin typeface="Haettenschweiler" panose="020B0706040902060204" pitchFamily="34" charset="0"/>
            </a:endParaRPr>
          </a:p>
        </p:txBody>
      </p:sp>
      <p:sp>
        <p:nvSpPr>
          <p:cNvPr id="3" name="Alt Başlık 2"/>
          <p:cNvSpPr>
            <a:spLocks noGrp="1"/>
          </p:cNvSpPr>
          <p:nvPr>
            <p:ph type="subTitle" idx="1"/>
          </p:nvPr>
        </p:nvSpPr>
        <p:spPr>
          <a:xfrm>
            <a:off x="3796938" y="3664131"/>
            <a:ext cx="4593771" cy="346166"/>
          </a:xfrm>
        </p:spPr>
        <p:txBody>
          <a:bodyPr>
            <a:normAutofit fontScale="92500" lnSpcReduction="20000"/>
          </a:bodyPr>
          <a:lstStyle/>
          <a:p>
            <a:r>
              <a:rPr lang="tr-TR" b="1" dirty="0" smtClean="0"/>
              <a:t>Yavuz Selim Gökduman 040820003</a:t>
            </a:r>
            <a:endParaRPr lang="tr-TR" b="1" dirty="0"/>
          </a:p>
        </p:txBody>
      </p:sp>
    </p:spTree>
    <p:extLst>
      <p:ext uri="{BB962C8B-B14F-4D97-AF65-F5344CB8AC3E}">
        <p14:creationId xmlns:p14="http://schemas.microsoft.com/office/powerpoint/2010/main" val="78052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74765" y="3788230"/>
            <a:ext cx="4101738" cy="2308324"/>
          </a:xfrm>
          <a:prstGeom prst="rect">
            <a:avLst/>
          </a:prstGeom>
          <a:noFill/>
        </p:spPr>
        <p:txBody>
          <a:bodyPr wrap="square" rtlCol="0">
            <a:spAutoFit/>
          </a:bodyPr>
          <a:lstStyle/>
          <a:p>
            <a:pPr algn="just"/>
            <a:r>
              <a:rPr lang="tr-TR" dirty="0" smtClean="0"/>
              <a:t>Ama tabii ki televizyonun bizi etkilemekte kullandığı yegane araç reklamlar değil ya da haberler değil, yayınlanan diziler ve filmlerdir. Diziler ve filmlerde çok daha insancıl hissedilen bir şekilde yapıldığından dolayı bize nelerin zorlandığını anlamak biraz daha zor olabiliyor. </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56" y="322081"/>
            <a:ext cx="5334000" cy="3000375"/>
          </a:xfrm>
          <a:prstGeom prst="rect">
            <a:avLst/>
          </a:prstGeom>
        </p:spPr>
      </p:pic>
      <p:sp>
        <p:nvSpPr>
          <p:cNvPr id="7" name="Metin kutusu 6"/>
          <p:cNvSpPr txBox="1"/>
          <p:nvPr/>
        </p:nvSpPr>
        <p:spPr>
          <a:xfrm>
            <a:off x="7145382" y="3788230"/>
            <a:ext cx="3657600" cy="2308324"/>
          </a:xfrm>
          <a:prstGeom prst="rect">
            <a:avLst/>
          </a:prstGeom>
          <a:noFill/>
        </p:spPr>
        <p:txBody>
          <a:bodyPr wrap="square" rtlCol="0">
            <a:spAutoFit/>
          </a:bodyPr>
          <a:lstStyle/>
          <a:p>
            <a:pPr algn="just"/>
            <a:r>
              <a:rPr lang="tr-TR" dirty="0"/>
              <a:t>K</a:t>
            </a:r>
            <a:r>
              <a:rPr lang="tr-TR" dirty="0" smtClean="0"/>
              <a:t>endisini diğer seçenekler kadar belli etmediğinden dolayı diziler ve filmler, belki de kitlelerin kısa süreli fikirlerini, düşünce yapılarını ve hatta ileride sahip olacakları fikirleri belirlemek için kullanılan araçlar arasında en güçlülerinden bazılarıdır.</a:t>
            </a:r>
            <a:endParaRPr lang="tr-TR" dirty="0"/>
          </a:p>
        </p:txBody>
      </p:sp>
    </p:spTree>
    <p:extLst>
      <p:ext uri="{BB962C8B-B14F-4D97-AF65-F5344CB8AC3E}">
        <p14:creationId xmlns:p14="http://schemas.microsoft.com/office/powerpoint/2010/main" val="1395543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074942" y="4010296"/>
            <a:ext cx="5159829" cy="2031325"/>
          </a:xfrm>
          <a:prstGeom prst="rect">
            <a:avLst/>
          </a:prstGeom>
          <a:noFill/>
        </p:spPr>
        <p:txBody>
          <a:bodyPr wrap="square" rtlCol="0">
            <a:spAutoFit/>
          </a:bodyPr>
          <a:lstStyle/>
          <a:p>
            <a:pPr algn="just"/>
            <a:r>
              <a:rPr lang="tr-TR" dirty="0" smtClean="0"/>
              <a:t>Dünyada  </a:t>
            </a:r>
            <a:r>
              <a:rPr lang="tr-TR" dirty="0"/>
              <a:t>medyanın kendinden menkul bir güce sahip olduğu düşüncesi yanılgıdan ibarettir</a:t>
            </a:r>
            <a:r>
              <a:rPr lang="tr-TR" dirty="0" smtClean="0"/>
              <a:t>.</a:t>
            </a:r>
            <a:r>
              <a:rPr lang="tr-TR" dirty="0"/>
              <a:t> </a:t>
            </a:r>
            <a:r>
              <a:rPr lang="tr-TR" dirty="0" smtClean="0"/>
              <a:t>Medya </a:t>
            </a:r>
            <a:r>
              <a:rPr lang="tr-TR" dirty="0"/>
              <a:t>en fazla bir silah olarak değerlendirilebilir. ve bir silahın tahrip gücü ne kadar yüksek olursa olsun asıl güç tetiğin sahibindedir. silahların gücü kendilerinden kaynaklanmaz</a:t>
            </a:r>
            <a:r>
              <a:rPr lang="tr-TR" dirty="0" smtClean="0"/>
              <a:t>. Medyanın gücü yok, gücün medyası var.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85" y="701312"/>
            <a:ext cx="4535669" cy="311304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4559" y="701312"/>
            <a:ext cx="5307348" cy="3113042"/>
          </a:xfrm>
          <a:prstGeom prst="rect">
            <a:avLst/>
          </a:prstGeom>
        </p:spPr>
      </p:pic>
    </p:spTree>
    <p:extLst>
      <p:ext uri="{BB962C8B-B14F-4D97-AF65-F5344CB8AC3E}">
        <p14:creationId xmlns:p14="http://schemas.microsoft.com/office/powerpoint/2010/main" val="757359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1" y="129861"/>
            <a:ext cx="4846319" cy="272201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481" y="129861"/>
            <a:ext cx="5453290" cy="2722016"/>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1" y="3662827"/>
            <a:ext cx="4846319" cy="290779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2684" y="3549391"/>
            <a:ext cx="4334885" cy="3134664"/>
          </a:xfrm>
          <a:prstGeom prst="rect">
            <a:avLst/>
          </a:prstGeom>
        </p:spPr>
      </p:pic>
      <p:sp>
        <p:nvSpPr>
          <p:cNvPr id="10" name="Metin kutusu 9"/>
          <p:cNvSpPr txBox="1"/>
          <p:nvPr/>
        </p:nvSpPr>
        <p:spPr>
          <a:xfrm>
            <a:off x="2342566" y="3072686"/>
            <a:ext cx="1061188" cy="369332"/>
          </a:xfrm>
          <a:prstGeom prst="rect">
            <a:avLst/>
          </a:prstGeom>
          <a:noFill/>
        </p:spPr>
        <p:txBody>
          <a:bodyPr wrap="none" rtlCol="0">
            <a:spAutoFit/>
          </a:bodyPr>
          <a:lstStyle/>
          <a:p>
            <a:r>
              <a:rPr lang="tr-TR" dirty="0" err="1" smtClean="0"/>
              <a:t>Distopya</a:t>
            </a:r>
            <a:endParaRPr lang="tr-TR" dirty="0"/>
          </a:p>
        </p:txBody>
      </p:sp>
      <p:sp>
        <p:nvSpPr>
          <p:cNvPr id="11" name="Metin kutusu 10"/>
          <p:cNvSpPr txBox="1"/>
          <p:nvPr/>
        </p:nvSpPr>
        <p:spPr>
          <a:xfrm>
            <a:off x="8371022" y="3015968"/>
            <a:ext cx="1178208" cy="369332"/>
          </a:xfrm>
          <a:prstGeom prst="rect">
            <a:avLst/>
          </a:prstGeom>
          <a:noFill/>
        </p:spPr>
        <p:txBody>
          <a:bodyPr wrap="none" rtlCol="0">
            <a:spAutoFit/>
          </a:bodyPr>
          <a:lstStyle/>
          <a:p>
            <a:r>
              <a:rPr lang="tr-TR" dirty="0" smtClean="0"/>
              <a:t>Günümüz</a:t>
            </a:r>
            <a:endParaRPr lang="tr-TR" dirty="0"/>
          </a:p>
        </p:txBody>
      </p:sp>
    </p:spTree>
    <p:extLst>
      <p:ext uri="{BB962C8B-B14F-4D97-AF65-F5344CB8AC3E}">
        <p14:creationId xmlns:p14="http://schemas.microsoft.com/office/powerpoint/2010/main" val="260282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34" y="2272303"/>
            <a:ext cx="6105875" cy="406318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817046"/>
            <a:ext cx="3351535" cy="2518439"/>
          </a:xfrm>
          <a:prstGeom prst="rect">
            <a:avLst/>
          </a:prstGeom>
        </p:spPr>
      </p:pic>
      <p:sp>
        <p:nvSpPr>
          <p:cNvPr id="6" name="Metin kutusu 5"/>
          <p:cNvSpPr txBox="1"/>
          <p:nvPr/>
        </p:nvSpPr>
        <p:spPr>
          <a:xfrm>
            <a:off x="529234" y="691403"/>
            <a:ext cx="5604163" cy="1477328"/>
          </a:xfrm>
          <a:prstGeom prst="rect">
            <a:avLst/>
          </a:prstGeom>
          <a:noFill/>
        </p:spPr>
        <p:txBody>
          <a:bodyPr wrap="none" rtlCol="0">
            <a:spAutoFit/>
          </a:bodyPr>
          <a:lstStyle/>
          <a:p>
            <a:r>
              <a:rPr lang="tr-TR" dirty="0" smtClean="0"/>
              <a:t>Televizyonun ilk ortaya çıktığı dönemlerde ailecek</a:t>
            </a:r>
          </a:p>
          <a:p>
            <a:r>
              <a:rPr lang="tr-TR" dirty="0" smtClean="0"/>
              <a:t>izlenebilecek </a:t>
            </a:r>
            <a:r>
              <a:rPr lang="tr-TR" dirty="0"/>
              <a:t>p</a:t>
            </a:r>
            <a:r>
              <a:rPr lang="tr-TR" dirty="0" smtClean="0"/>
              <a:t>rogramların sayısı şimdikine kıyasla </a:t>
            </a:r>
          </a:p>
          <a:p>
            <a:r>
              <a:rPr lang="tr-TR" dirty="0"/>
              <a:t>d</a:t>
            </a:r>
            <a:r>
              <a:rPr lang="tr-TR" dirty="0" smtClean="0"/>
              <a:t>aha fazlaydı. Bu dönemlerde çıkan programlardan</a:t>
            </a:r>
          </a:p>
          <a:p>
            <a:r>
              <a:rPr lang="tr-TR" dirty="0"/>
              <a:t>b</a:t>
            </a:r>
            <a:r>
              <a:rPr lang="tr-TR" dirty="0" smtClean="0"/>
              <a:t>azıları hala izlenmeye devam ediyor. Örneğin </a:t>
            </a:r>
            <a:r>
              <a:rPr lang="tr-TR" dirty="0" err="1" smtClean="0"/>
              <a:t>Tom</a:t>
            </a:r>
            <a:r>
              <a:rPr lang="tr-TR" dirty="0" smtClean="0"/>
              <a:t> ve </a:t>
            </a:r>
          </a:p>
          <a:p>
            <a:r>
              <a:rPr lang="tr-TR" dirty="0" err="1" smtClean="0"/>
              <a:t>Jerry</a:t>
            </a:r>
            <a:endParaRPr lang="tr-TR" dirty="0" smtClean="0"/>
          </a:p>
        </p:txBody>
      </p:sp>
      <p:pic>
        <p:nvPicPr>
          <p:cNvPr id="7" name="İçerik Yer Tutucus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95212" y="368311"/>
            <a:ext cx="4105909" cy="3152503"/>
          </a:xfrm>
        </p:spPr>
      </p:pic>
    </p:spTree>
    <p:extLst>
      <p:ext uri="{BB962C8B-B14F-4D97-AF65-F5344CB8AC3E}">
        <p14:creationId xmlns:p14="http://schemas.microsoft.com/office/powerpoint/2010/main" val="430290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006" y="478983"/>
            <a:ext cx="4532493" cy="4532493"/>
          </a:xfrm>
          <a:prstGeom prst="rect">
            <a:avLst/>
          </a:prstGeom>
        </p:spPr>
      </p:pic>
      <p:sp>
        <p:nvSpPr>
          <p:cNvPr id="10" name="Metin kutusu 9"/>
          <p:cNvSpPr txBox="1"/>
          <p:nvPr/>
        </p:nvSpPr>
        <p:spPr>
          <a:xfrm>
            <a:off x="399317" y="5447212"/>
            <a:ext cx="5813002" cy="923330"/>
          </a:xfrm>
          <a:prstGeom prst="rect">
            <a:avLst/>
          </a:prstGeom>
          <a:noFill/>
        </p:spPr>
        <p:txBody>
          <a:bodyPr wrap="none" rtlCol="0">
            <a:spAutoFit/>
          </a:bodyPr>
          <a:lstStyle/>
          <a:p>
            <a:r>
              <a:rPr lang="tr-TR" dirty="0" smtClean="0"/>
              <a:t>2. Dünya savaşı sırasında televizyon ürerimi yasaklanmış,</a:t>
            </a:r>
          </a:p>
          <a:p>
            <a:r>
              <a:rPr lang="tr-TR" dirty="0"/>
              <a:t>v</a:t>
            </a:r>
            <a:r>
              <a:rPr lang="tr-TR" dirty="0" smtClean="0"/>
              <a:t>e böylece bu teknolojinin insanların evlerine girmesi</a:t>
            </a:r>
          </a:p>
          <a:p>
            <a:r>
              <a:rPr lang="tr-TR" dirty="0"/>
              <a:t>y</a:t>
            </a:r>
            <a:r>
              <a:rPr lang="tr-TR" dirty="0" smtClean="0"/>
              <a:t>avaşlatılmış ve geciktirilmiştir. </a:t>
            </a:r>
            <a:endParaRPr lang="tr-TR" dirty="0"/>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512" y="1175781"/>
            <a:ext cx="5875860" cy="3138896"/>
          </a:xfrm>
          <a:prstGeom prst="rect">
            <a:avLst/>
          </a:prstGeom>
        </p:spPr>
      </p:pic>
    </p:spTree>
    <p:extLst>
      <p:ext uri="{BB962C8B-B14F-4D97-AF65-F5344CB8AC3E}">
        <p14:creationId xmlns:p14="http://schemas.microsoft.com/office/powerpoint/2010/main" val="3371135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56" y="1735327"/>
            <a:ext cx="4897745" cy="390332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736" y="1735327"/>
            <a:ext cx="5204435" cy="3903326"/>
          </a:xfrm>
          <a:prstGeom prst="rect">
            <a:avLst/>
          </a:prstGeom>
        </p:spPr>
      </p:pic>
    </p:spTree>
    <p:extLst>
      <p:ext uri="{BB962C8B-B14F-4D97-AF65-F5344CB8AC3E}">
        <p14:creationId xmlns:p14="http://schemas.microsoft.com/office/powerpoint/2010/main" val="250986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676" y="906644"/>
            <a:ext cx="5079350" cy="2844436"/>
          </a:xfrm>
          <a:prstGeom prst="rect">
            <a:avLst/>
          </a:prstGeom>
        </p:spPr>
      </p:pic>
      <p:sp>
        <p:nvSpPr>
          <p:cNvPr id="5" name="Metin kutusu 4"/>
          <p:cNvSpPr txBox="1"/>
          <p:nvPr/>
        </p:nvSpPr>
        <p:spPr>
          <a:xfrm>
            <a:off x="7772461" y="3829457"/>
            <a:ext cx="2582758" cy="369332"/>
          </a:xfrm>
          <a:prstGeom prst="rect">
            <a:avLst/>
          </a:prstGeom>
          <a:noFill/>
        </p:spPr>
        <p:txBody>
          <a:bodyPr wrap="none" rtlCol="0">
            <a:spAutoFit/>
          </a:bodyPr>
          <a:lstStyle/>
          <a:p>
            <a:r>
              <a:rPr lang="tr-TR" dirty="0" err="1" smtClean="0"/>
              <a:t>Appius</a:t>
            </a:r>
            <a:r>
              <a:rPr lang="tr-TR" dirty="0" smtClean="0"/>
              <a:t> </a:t>
            </a:r>
            <a:r>
              <a:rPr lang="tr-TR" dirty="0" err="1" smtClean="0"/>
              <a:t>Claudius</a:t>
            </a:r>
            <a:r>
              <a:rPr lang="tr-TR" dirty="0" smtClean="0"/>
              <a:t> </a:t>
            </a:r>
            <a:r>
              <a:rPr lang="tr-TR" dirty="0" err="1" smtClean="0"/>
              <a:t>Caecus</a:t>
            </a:r>
            <a:endParaRPr lang="tr-TR" dirty="0"/>
          </a:p>
        </p:txBody>
      </p:sp>
      <p:sp>
        <p:nvSpPr>
          <p:cNvPr id="7" name="Metin kutusu 6"/>
          <p:cNvSpPr txBox="1"/>
          <p:nvPr/>
        </p:nvSpPr>
        <p:spPr>
          <a:xfrm>
            <a:off x="405452" y="4159907"/>
            <a:ext cx="6996531" cy="1477328"/>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MÖ. 312-308 Döneminde </a:t>
            </a:r>
            <a:r>
              <a:rPr lang="tr-TR" dirty="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oma’nın </a:t>
            </a:r>
            <a:r>
              <a:rPr lang="tr-TR" dirty="0" err="1">
                <a:latin typeface="Times New Roman" panose="02020603050405020304" pitchFamily="18" charset="0"/>
                <a:cs typeface="Times New Roman" panose="02020603050405020304" pitchFamily="18" charset="0"/>
              </a:rPr>
              <a:t>C</a:t>
            </a:r>
            <a:r>
              <a:rPr lang="tr-TR" dirty="0" err="1" smtClean="0">
                <a:latin typeface="Times New Roman" panose="02020603050405020304" pitchFamily="18" charset="0"/>
                <a:cs typeface="Times New Roman" panose="02020603050405020304" pitchFamily="18" charset="0"/>
              </a:rPr>
              <a:t>ensorluğunu</a:t>
            </a:r>
            <a:r>
              <a:rPr lang="tr-TR" dirty="0" smtClean="0">
                <a:latin typeface="Times New Roman" panose="02020603050405020304" pitchFamily="18" charset="0"/>
                <a:cs typeface="Times New Roman" panose="02020603050405020304" pitchFamily="18" charset="0"/>
              </a:rPr>
              <a:t> yapan </a:t>
            </a:r>
            <a:r>
              <a:rPr lang="tr-TR" dirty="0" err="1" smtClean="0">
                <a:latin typeface="Times New Roman" panose="02020603050405020304" pitchFamily="18" charset="0"/>
                <a:cs typeface="Times New Roman" panose="02020603050405020304" pitchFamily="18" charset="0"/>
              </a:rPr>
              <a:t>Appius</a:t>
            </a:r>
            <a:r>
              <a:rPr lang="tr-TR" dirty="0" smtClean="0">
                <a:latin typeface="Times New Roman" panose="02020603050405020304" pitchFamily="18" charset="0"/>
                <a:cs typeface="Times New Roman" panose="02020603050405020304" pitchFamily="18" charset="0"/>
              </a:rPr>
              <a:t> </a:t>
            </a:r>
          </a:p>
          <a:p>
            <a:r>
              <a:rPr lang="tr-TR" dirty="0" err="1" smtClean="0">
                <a:latin typeface="Times New Roman" panose="02020603050405020304" pitchFamily="18" charset="0"/>
                <a:cs typeface="Times New Roman" panose="02020603050405020304" pitchFamily="18" charset="0"/>
              </a:rPr>
              <a:t>Claudius</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Caecus</a:t>
            </a:r>
            <a:r>
              <a:rPr lang="tr-TR" dirty="0" smtClean="0">
                <a:latin typeface="Times New Roman" panose="02020603050405020304" pitchFamily="18" charset="0"/>
                <a:cs typeface="Times New Roman" panose="02020603050405020304" pitchFamily="18" charset="0"/>
              </a:rPr>
              <a:t> Roma’nın yollarını belki de en çok geliştiren kişilerden</a:t>
            </a:r>
          </a:p>
          <a:p>
            <a:r>
              <a:rPr lang="tr-TR" dirty="0" smtClean="0">
                <a:latin typeface="Times New Roman" panose="02020603050405020304" pitchFamily="18" charset="0"/>
                <a:cs typeface="Times New Roman" panose="02020603050405020304" pitchFamily="18" charset="0"/>
              </a:rPr>
              <a:t>biridir. Halkı bu ‘Hizmeti’ görünce çok mutlu olmuştur. Ama imparatorun</a:t>
            </a:r>
          </a:p>
          <a:p>
            <a:r>
              <a:rPr lang="tr-TR" dirty="0" smtClean="0">
                <a:latin typeface="Times New Roman" panose="02020603050405020304" pitchFamily="18" charset="0"/>
                <a:cs typeface="Times New Roman" panose="02020603050405020304" pitchFamily="18" charset="0"/>
              </a:rPr>
              <a:t>Amacı halkına hizmet etmek değil, verdiği emirlerin gerekli yerlere</a:t>
            </a:r>
          </a:p>
          <a:p>
            <a:r>
              <a:rPr lang="tr-TR" dirty="0" smtClean="0">
                <a:latin typeface="Times New Roman" panose="02020603050405020304" pitchFamily="18" charset="0"/>
                <a:cs typeface="Times New Roman" panose="02020603050405020304" pitchFamily="18" charset="0"/>
              </a:rPr>
              <a:t>Daha kolay ulaşmasını sağlamaktı.</a:t>
            </a:r>
            <a:endParaRPr lang="tr-TR"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202" y="1071562"/>
            <a:ext cx="1819275" cy="2514600"/>
          </a:xfrm>
          <a:prstGeom prst="rect">
            <a:avLst/>
          </a:prstGeom>
        </p:spPr>
      </p:pic>
    </p:spTree>
    <p:extLst>
      <p:ext uri="{BB962C8B-B14F-4D97-AF65-F5344CB8AC3E}">
        <p14:creationId xmlns:p14="http://schemas.microsoft.com/office/powerpoint/2010/main" val="3911213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Propaganda aracı olarak televizyon</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676" y="1795326"/>
            <a:ext cx="7620000" cy="4286250"/>
          </a:xfrm>
          <a:prstGeom prst="rect">
            <a:avLst/>
          </a:prstGeom>
        </p:spPr>
      </p:pic>
    </p:spTree>
    <p:extLst>
      <p:ext uri="{BB962C8B-B14F-4D97-AF65-F5344CB8AC3E}">
        <p14:creationId xmlns:p14="http://schemas.microsoft.com/office/powerpoint/2010/main" val="2949211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448422" y="901337"/>
            <a:ext cx="9606573" cy="2037758"/>
          </a:xfrm>
          <a:prstGeom prst="rect">
            <a:avLst/>
          </a:prstGeom>
        </p:spPr>
      </p:pic>
      <p:sp>
        <p:nvSpPr>
          <p:cNvPr id="7" name="Metin kutusu 6"/>
          <p:cNvSpPr txBox="1"/>
          <p:nvPr/>
        </p:nvSpPr>
        <p:spPr>
          <a:xfrm>
            <a:off x="1448422" y="3788228"/>
            <a:ext cx="3711407" cy="1477328"/>
          </a:xfrm>
          <a:prstGeom prst="rect">
            <a:avLst/>
          </a:prstGeom>
          <a:noFill/>
        </p:spPr>
        <p:txBody>
          <a:bodyPr wrap="square" rtlCol="0">
            <a:spAutoFit/>
          </a:bodyPr>
          <a:lstStyle/>
          <a:p>
            <a:pPr algn="just"/>
            <a:r>
              <a:rPr lang="tr-TR" dirty="0" smtClean="0">
                <a:latin typeface="Times New Roman" panose="02020603050405020304" pitchFamily="18" charset="0"/>
                <a:cs typeface="Times New Roman" panose="02020603050405020304" pitchFamily="18" charset="0"/>
              </a:rPr>
              <a:t>Bu tanıma bakarak günümüzde </a:t>
            </a:r>
          </a:p>
          <a:p>
            <a:pPr algn="just"/>
            <a:r>
              <a:rPr lang="tr-TR" dirty="0" smtClean="0">
                <a:latin typeface="Times New Roman" panose="02020603050405020304" pitchFamily="18" charset="0"/>
                <a:cs typeface="Times New Roman" panose="02020603050405020304" pitchFamily="18" charset="0"/>
              </a:rPr>
              <a:t>propagandayı en çok yapanların</a:t>
            </a:r>
          </a:p>
          <a:p>
            <a:pPr algn="just"/>
            <a:r>
              <a:rPr lang="tr-TR" dirty="0" smtClean="0">
                <a:latin typeface="Times New Roman" panose="02020603050405020304" pitchFamily="18" charset="0"/>
                <a:cs typeface="Times New Roman" panose="02020603050405020304" pitchFamily="18" charset="0"/>
              </a:rPr>
              <a:t>reklam şirketleri ve haber</a:t>
            </a:r>
          </a:p>
          <a:p>
            <a:pPr algn="just"/>
            <a:r>
              <a:rPr lang="tr-TR" dirty="0" smtClean="0">
                <a:latin typeface="Times New Roman" panose="02020603050405020304" pitchFamily="18" charset="0"/>
                <a:cs typeface="Times New Roman" panose="02020603050405020304" pitchFamily="18" charset="0"/>
              </a:rPr>
              <a:t>kanalları olduğunu söylemek sanırım </a:t>
            </a:r>
          </a:p>
          <a:p>
            <a:pPr algn="just"/>
            <a:r>
              <a:rPr lang="tr-TR" dirty="0" smtClean="0">
                <a:latin typeface="Times New Roman" panose="02020603050405020304" pitchFamily="18" charset="0"/>
                <a:cs typeface="Times New Roman" panose="02020603050405020304" pitchFamily="18" charset="0"/>
              </a:rPr>
              <a:t>uçuk bir fikir olarak ortaya çıkmaz.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026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546" y="0"/>
            <a:ext cx="2489454" cy="6858000"/>
          </a:xfrm>
          <a:prstGeom prst="rect">
            <a:avLst/>
          </a:prstGeom>
        </p:spPr>
      </p:pic>
      <p:sp>
        <p:nvSpPr>
          <p:cNvPr id="6" name="Metin kutusu 5"/>
          <p:cNvSpPr txBox="1"/>
          <p:nvPr/>
        </p:nvSpPr>
        <p:spPr>
          <a:xfrm>
            <a:off x="5088800" y="483325"/>
            <a:ext cx="4081325" cy="1477328"/>
          </a:xfrm>
          <a:prstGeom prst="rect">
            <a:avLst/>
          </a:prstGeom>
          <a:noFill/>
        </p:spPr>
        <p:txBody>
          <a:bodyPr wrap="square" rtlCol="0">
            <a:spAutoFit/>
          </a:bodyPr>
          <a:lstStyle/>
          <a:p>
            <a:pPr algn="just"/>
            <a:r>
              <a:rPr lang="tr-TR" dirty="0" smtClean="0"/>
              <a:t>Reklam şirketlerinin her zaman kendi ürünlerini sağlıklı bir şeymiş gibi göstermeye çalıştığının en büyük kanıt- </a:t>
            </a:r>
            <a:r>
              <a:rPr lang="tr-TR" dirty="0" err="1" smtClean="0"/>
              <a:t>larından</a:t>
            </a:r>
            <a:r>
              <a:rPr lang="tr-TR" dirty="0" smtClean="0"/>
              <a:t> biri 70ler ve 80lerde yapılan margarin reklamlarıdır.</a:t>
            </a:r>
          </a:p>
        </p:txBody>
      </p:sp>
      <p:sp>
        <p:nvSpPr>
          <p:cNvPr id="7" name="Metin kutusu 6"/>
          <p:cNvSpPr txBox="1"/>
          <p:nvPr/>
        </p:nvSpPr>
        <p:spPr>
          <a:xfrm>
            <a:off x="5088800" y="4415245"/>
            <a:ext cx="4081325" cy="1477328"/>
          </a:xfrm>
          <a:prstGeom prst="rect">
            <a:avLst/>
          </a:prstGeom>
          <a:noFill/>
        </p:spPr>
        <p:txBody>
          <a:bodyPr wrap="square" rtlCol="0">
            <a:spAutoFit/>
          </a:bodyPr>
          <a:lstStyle/>
          <a:p>
            <a:pPr algn="just"/>
            <a:r>
              <a:rPr lang="tr-TR" dirty="0" smtClean="0"/>
              <a:t>Margarinin insan sağlığında nasıl etkiye sahip olduğu bilimsel yollarla kanıtlanmış olmasına rağmen hala çeşitli markalar bu reklamları yapmaya devam ediyorlar. </a:t>
            </a:r>
            <a:endParaRPr lang="tr-TR" dirty="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0700"/>
            <a:ext cx="5088800" cy="3816600"/>
          </a:xfrm>
          <a:prstGeom prst="rect">
            <a:avLst/>
          </a:prstGeom>
        </p:spPr>
      </p:pic>
    </p:spTree>
    <p:extLst>
      <p:ext uri="{BB962C8B-B14F-4D97-AF65-F5344CB8AC3E}">
        <p14:creationId xmlns:p14="http://schemas.microsoft.com/office/powerpoint/2010/main" val="907752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03967" cy="3735978"/>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966" y="296998"/>
            <a:ext cx="6564734" cy="3141981"/>
          </a:xfrm>
          <a:prstGeom prst="rect">
            <a:avLst/>
          </a:prstGeom>
        </p:spPr>
      </p:pic>
      <p:sp>
        <p:nvSpPr>
          <p:cNvPr id="9" name="Metin kutusu 8"/>
          <p:cNvSpPr txBox="1"/>
          <p:nvPr/>
        </p:nvSpPr>
        <p:spPr>
          <a:xfrm>
            <a:off x="783771" y="4585061"/>
            <a:ext cx="7145384" cy="1477328"/>
          </a:xfrm>
          <a:prstGeom prst="rect">
            <a:avLst/>
          </a:prstGeom>
          <a:noFill/>
        </p:spPr>
        <p:txBody>
          <a:bodyPr wrap="square" rtlCol="0">
            <a:spAutoFit/>
          </a:bodyPr>
          <a:lstStyle/>
          <a:p>
            <a:pPr algn="just"/>
            <a:r>
              <a:rPr lang="tr-TR" dirty="0" smtClean="0"/>
              <a:t>Belki de insanlarda etkisini en kolay görebileceğimiz propaganda türü</a:t>
            </a:r>
          </a:p>
          <a:p>
            <a:pPr algn="just"/>
            <a:r>
              <a:rPr lang="tr-TR" dirty="0"/>
              <a:t>h</a:t>
            </a:r>
            <a:r>
              <a:rPr lang="tr-TR" dirty="0" smtClean="0"/>
              <a:t>aber kanallarıyla yapılandır. Haberlerin halkı belirli konular hakkında bilinçlendirdiği su götürmez bir gerçektir. Ama halkın hangi konu hakkında, ne </a:t>
            </a:r>
            <a:r>
              <a:rPr lang="tr-TR" dirty="0"/>
              <a:t>k</a:t>
            </a:r>
            <a:r>
              <a:rPr lang="tr-TR" dirty="0" smtClean="0"/>
              <a:t>adar ve nasıl haberi olacağını da haber şirketleri ve onları yönetenlerin belirlediği yine unutulmaması gereken bir şeydir.</a:t>
            </a:r>
          </a:p>
        </p:txBody>
      </p:sp>
    </p:spTree>
    <p:extLst>
      <p:ext uri="{BB962C8B-B14F-4D97-AF65-F5344CB8AC3E}">
        <p14:creationId xmlns:p14="http://schemas.microsoft.com/office/powerpoint/2010/main" val="336717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TM04033929[[fn=Kurşun Rengi]]</Template>
  <TotalTime>2879</TotalTime>
  <Words>352</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Calisto MT</vt:lpstr>
      <vt:lpstr>Haettenschweiler</vt:lpstr>
      <vt:lpstr>Times New Roman</vt:lpstr>
      <vt:lpstr>Trebuchet MS</vt:lpstr>
      <vt:lpstr>Wingdings 2</vt:lpstr>
      <vt:lpstr>Kurşun Rengi</vt:lpstr>
      <vt:lpstr>Toplum Ve Televizyon</vt:lpstr>
      <vt:lpstr>PowerPoint Presentation</vt:lpstr>
      <vt:lpstr>PowerPoint Presentation</vt:lpstr>
      <vt:lpstr>PowerPoint Presentation</vt:lpstr>
      <vt:lpstr>PowerPoint Presentation</vt:lpstr>
      <vt:lpstr>Propaganda aracı olarak televizyon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1984 ve Televizyon</dc:title>
  <dc:creator>PC</dc:creator>
  <cp:lastModifiedBy>Nihat Berker</cp:lastModifiedBy>
  <cp:revision>34</cp:revision>
  <dcterms:created xsi:type="dcterms:W3CDTF">2021-11-03T06:37:49Z</dcterms:created>
  <dcterms:modified xsi:type="dcterms:W3CDTF">2021-11-06T15:41:21Z</dcterms:modified>
</cp:coreProperties>
</file>