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4" r:id="rId1"/>
    <p:sldMasterId id="2147483966" r:id="rId2"/>
  </p:sldMasterIdLst>
  <p:sldIdLst>
    <p:sldId id="256" r:id="rId3"/>
    <p:sldId id="257" r:id="rId4"/>
    <p:sldId id="261" r:id="rId5"/>
    <p:sldId id="258" r:id="rId6"/>
    <p:sldId id="259" r:id="rId7"/>
    <p:sldId id="260" r:id="rId8"/>
    <p:sldId id="262" r:id="rId9"/>
    <p:sldId id="268" r:id="rId10"/>
    <p:sldId id="263" r:id="rId11"/>
    <p:sldId id="269" r:id="rId12"/>
    <p:sldId id="264" r:id="rId13"/>
    <p:sldId id="270" r:id="rId14"/>
    <p:sldId id="271" r:id="rId15"/>
    <p:sldId id="272" r:id="rId16"/>
    <p:sldId id="265" r:id="rId17"/>
    <p:sldId id="266" r:id="rId18"/>
    <p:sldId id="267"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95775"/>
  </p:normalViewPr>
  <p:slideViewPr>
    <p:cSldViewPr snapToGrid="0" snapToObjects="1">
      <p:cViewPr varScale="1">
        <p:scale>
          <a:sx n="77" d="100"/>
          <a:sy n="77" d="100"/>
        </p:scale>
        <p:origin x="88"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158AD2-6497-0848-9E7E-C2E4BD435B1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90EDC81-D4D3-2A4F-8D64-6990D6930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C43D72A-41D9-5148-A61E-04A396DC3B1B}"/>
              </a:ext>
            </a:extLst>
          </p:cNvPr>
          <p:cNvSpPr>
            <a:spLocks noGrp="1"/>
          </p:cNvSpPr>
          <p:nvPr>
            <p:ph type="dt" sz="half" idx="10"/>
          </p:nvPr>
        </p:nvSpPr>
        <p:spPr/>
        <p:txBody>
          <a:bodyPr/>
          <a:lstStyle/>
          <a:p>
            <a:fld id="{DDA51639-B2D6-4652-B8C3-1B4C224A7BAF}" type="datetimeFigureOut">
              <a:rPr lang="en-US" smtClean="0"/>
              <a:t>11/11/2021</a:t>
            </a:fld>
            <a:endParaRPr lang="en-US" dirty="0"/>
          </a:p>
        </p:txBody>
      </p:sp>
      <p:sp>
        <p:nvSpPr>
          <p:cNvPr id="5" name="Alt Bilgi Yer Tutucusu 4">
            <a:extLst>
              <a:ext uri="{FF2B5EF4-FFF2-40B4-BE49-F238E27FC236}">
                <a16:creationId xmlns:a16="http://schemas.microsoft.com/office/drawing/2014/main" id="{B6039D37-C9F2-A549-9034-B21BEC15181A}"/>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FE3786D6-2EB9-AF4C-B487-5FE6DD72E92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0271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B457A1-EEEB-AD4A-A8FB-33409ABB6F3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E4466DC-E43E-0A48-A032-2C0CBF2801D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4B2A44-F2E9-FB44-BFD9-832DF073ED7E}"/>
              </a:ext>
            </a:extLst>
          </p:cNvPr>
          <p:cNvSpPr>
            <a:spLocks noGrp="1"/>
          </p:cNvSpPr>
          <p:nvPr>
            <p:ph type="dt" sz="half" idx="10"/>
          </p:nvPr>
        </p:nvSpPr>
        <p:spPr/>
        <p:txBody>
          <a:bodyPr/>
          <a:lstStyle/>
          <a:p>
            <a:fld id="{D11A6AA8-A04B-4104-9AE2-BD48D340E27F}" type="datetimeFigureOut">
              <a:rPr lang="en-US" smtClean="0"/>
              <a:t>11/11/2021</a:t>
            </a:fld>
            <a:endParaRPr lang="en-US" dirty="0"/>
          </a:p>
        </p:txBody>
      </p:sp>
      <p:sp>
        <p:nvSpPr>
          <p:cNvPr id="5" name="Alt Bilgi Yer Tutucusu 4">
            <a:extLst>
              <a:ext uri="{FF2B5EF4-FFF2-40B4-BE49-F238E27FC236}">
                <a16:creationId xmlns:a16="http://schemas.microsoft.com/office/drawing/2014/main" id="{E68EEB8F-D43C-0840-9B5D-D29B6FF96A9C}"/>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FC7DF207-722F-2546-9041-4A8ACD264FB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461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1BE1DA2-490A-F14E-9B40-6A321A6A178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5DDA252-A01B-E64C-A5F4-54BC5B526A4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473C174-7610-F144-B6BC-7C463FC5DA2C}"/>
              </a:ext>
            </a:extLst>
          </p:cNvPr>
          <p:cNvSpPr>
            <a:spLocks noGrp="1"/>
          </p:cNvSpPr>
          <p:nvPr>
            <p:ph type="dt" sz="half" idx="10"/>
          </p:nvPr>
        </p:nvSpPr>
        <p:spPr/>
        <p:txBody>
          <a:bodyPr/>
          <a:lstStyle/>
          <a:p>
            <a:fld id="{B4E0BF79-FAC6-4A96-8DE1-F7B82E2E1652}" type="datetimeFigureOut">
              <a:rPr lang="en-US" smtClean="0"/>
              <a:t>11/11/2021</a:t>
            </a:fld>
            <a:endParaRPr lang="en-US" dirty="0"/>
          </a:p>
        </p:txBody>
      </p:sp>
      <p:sp>
        <p:nvSpPr>
          <p:cNvPr id="5" name="Alt Bilgi Yer Tutucusu 4">
            <a:extLst>
              <a:ext uri="{FF2B5EF4-FFF2-40B4-BE49-F238E27FC236}">
                <a16:creationId xmlns:a16="http://schemas.microsoft.com/office/drawing/2014/main" id="{9B323FF1-3B17-2B44-8C62-C063CF1D17B1}"/>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F074E73E-E6AE-614C-A428-593EE257973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0113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497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44961B7-6B89-48AB-966F-622E2788EECC}" type="datetimeFigureOut">
              <a:rPr lang="en-US" smtClean="0"/>
              <a:t>11/11/2021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2839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DBD3D6FB-79CC-4683-A046-BBE785BA1BED}" type="datetimeFigureOut">
              <a:rPr lang="en-US" smtClean="0"/>
              <a:t>11/11/2021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0222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Date Placeholder 1"/>
          <p:cNvSpPr>
            <a:spLocks noGrp="1"/>
          </p:cNvSpPr>
          <p:nvPr>
            <p:ph type="dt" sz="half" idx="10"/>
          </p:nvPr>
        </p:nvSpPr>
        <p:spPr/>
        <p:txBody>
          <a:bodyPr/>
          <a:lstStyle/>
          <a:p>
            <a:fld id="{9512B3E8-48F1-4B23-8498-D8A04A81EC9C}" type="datetimeFigureOut">
              <a:rPr lang="en-US" smtClean="0"/>
              <a:t>11/11/2021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7118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2" name="Date Placeholder 1"/>
          <p:cNvSpPr>
            <a:spLocks noGrp="1"/>
          </p:cNvSpPr>
          <p:nvPr>
            <p:ph type="dt" sz="half" idx="10"/>
          </p:nvPr>
        </p:nvSpPr>
        <p:spPr/>
        <p:txBody>
          <a:bodyPr/>
          <a:lstStyle/>
          <a:p>
            <a:fld id="{10B90D90-AA62-404D-A741-635B4370F9CB}" type="datetimeFigureOut">
              <a:rPr lang="en-US" smtClean="0"/>
              <a:t>11/11/2021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0674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57002E4-6836-46D1-9DBB-3C27C0DD3A89}" type="datetimeFigureOut">
              <a:rPr lang="en-US" smtClean="0"/>
              <a:t>11/11/2021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7612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a:t>Asıl başlık stilini düzenlemek için tıklayın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1CF131DD-A141-4471-BCF9-C6073EDD7E20}" type="datetimeFigureOut">
              <a:rPr lang="en-US" smtClean="0"/>
              <a:t>11/11/2021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0254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3B9AD7-07A8-0A41-81AF-77E9A8C86D0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CD7869A-6939-A140-87AF-1B9034EAB03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F6373C-0D4B-E54B-861D-4DD2EA1DFC45}"/>
              </a:ext>
            </a:extLst>
          </p:cNvPr>
          <p:cNvSpPr>
            <a:spLocks noGrp="1"/>
          </p:cNvSpPr>
          <p:nvPr>
            <p:ph type="dt" sz="half" idx="10"/>
          </p:nvPr>
        </p:nvSpPr>
        <p:spPr/>
        <p:txBody>
          <a:bodyPr/>
          <a:lstStyle/>
          <a:p>
            <a:fld id="{82FF5DD9-2C52-442D-92E2-8072C0C3D7CD}" type="datetimeFigureOut">
              <a:rPr lang="en-US" smtClean="0"/>
              <a:t>11/11/2021</a:t>
            </a:fld>
            <a:endParaRPr lang="en-US" dirty="0"/>
          </a:p>
        </p:txBody>
      </p:sp>
      <p:sp>
        <p:nvSpPr>
          <p:cNvPr id="5" name="Alt Bilgi Yer Tutucusu 4">
            <a:extLst>
              <a:ext uri="{FF2B5EF4-FFF2-40B4-BE49-F238E27FC236}">
                <a16:creationId xmlns:a16="http://schemas.microsoft.com/office/drawing/2014/main" id="{0F41120A-AD5E-894B-8566-0DDB36F1A337}"/>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986A9FBB-DDEC-F24E-A192-23C59FCA88B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2437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AB334A90-EB03-42F3-8859-2C2B2724C058}" type="datetimeFigureOut">
              <a:rPr lang="en-US" smtClean="0"/>
              <a:t>11/11/2021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5828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11A6AA8-A04B-4104-9AE2-BD48D340E27F}" type="datetimeFigureOut">
              <a:rPr lang="en-US" smtClean="0"/>
              <a:t>11/11/2021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5390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4E0BF79-FAC6-4A96-8DE1-F7B82E2E1652}" type="datetimeFigureOut">
              <a:rPr lang="en-US" smtClean="0"/>
              <a:t>11/11/2021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3905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0C43CD-4D2B-5A47-9622-6A139A0AF4E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5A8D027-B3BE-074C-86CF-4AA0FBB66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3C5C959-9EF6-F84C-B1F6-F48142937F1B}"/>
              </a:ext>
            </a:extLst>
          </p:cNvPr>
          <p:cNvSpPr>
            <a:spLocks noGrp="1"/>
          </p:cNvSpPr>
          <p:nvPr>
            <p:ph type="dt" sz="half" idx="10"/>
          </p:nvPr>
        </p:nvSpPr>
        <p:spPr/>
        <p:txBody>
          <a:bodyPr/>
          <a:lstStyle/>
          <a:p>
            <a:fld id="{C44961B7-6B89-48AB-966F-622E2788EECC}" type="datetimeFigureOut">
              <a:rPr lang="en-US" smtClean="0"/>
              <a:t>11/11/2021</a:t>
            </a:fld>
            <a:endParaRPr lang="en-US" dirty="0"/>
          </a:p>
        </p:txBody>
      </p:sp>
      <p:sp>
        <p:nvSpPr>
          <p:cNvPr id="5" name="Alt Bilgi Yer Tutucusu 4">
            <a:extLst>
              <a:ext uri="{FF2B5EF4-FFF2-40B4-BE49-F238E27FC236}">
                <a16:creationId xmlns:a16="http://schemas.microsoft.com/office/drawing/2014/main" id="{586645EC-AF5F-E244-B53F-1D8DC7E0859C}"/>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12E162EA-5006-4E42-B063-F88572AD7A9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572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011654-5D12-DE40-A2FE-756EA57EDAC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CF2A969-351A-CC40-BFCD-0DC3303F7E6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0D34D25-AD63-3D4C-ACA9-D1DA24D844D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03B0928-7180-594C-82AD-3C4A9E63B7AD}"/>
              </a:ext>
            </a:extLst>
          </p:cNvPr>
          <p:cNvSpPr>
            <a:spLocks noGrp="1"/>
          </p:cNvSpPr>
          <p:nvPr>
            <p:ph type="dt" sz="half" idx="10"/>
          </p:nvPr>
        </p:nvSpPr>
        <p:spPr/>
        <p:txBody>
          <a:bodyPr/>
          <a:lstStyle/>
          <a:p>
            <a:fld id="{DBD3D6FB-79CC-4683-A046-BBE785BA1BED}" type="datetimeFigureOut">
              <a:rPr lang="en-US" smtClean="0"/>
              <a:t>11/11/2021</a:t>
            </a:fld>
            <a:endParaRPr lang="en-US" dirty="0"/>
          </a:p>
        </p:txBody>
      </p:sp>
      <p:sp>
        <p:nvSpPr>
          <p:cNvPr id="6" name="Alt Bilgi Yer Tutucusu 5">
            <a:extLst>
              <a:ext uri="{FF2B5EF4-FFF2-40B4-BE49-F238E27FC236}">
                <a16:creationId xmlns:a16="http://schemas.microsoft.com/office/drawing/2014/main" id="{9E56E572-21BC-DE42-BD75-2CA43F8B7DC4}"/>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2A7EB4B7-4464-0F48-98D0-A911A221409C}"/>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940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335142-82F5-1546-B26A-668F357BF88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E7AC3EC-9FAD-2D44-A2A5-4A01D5B657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33BCBF3-B9EB-024F-B819-99B9255CD77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A512976-6525-1B47-8338-F35670D8EE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42377E9-EAE8-BC49-81D0-8B34EB1E0BD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3C5E127-AA56-1347-B17C-033AE55D2741}"/>
              </a:ext>
            </a:extLst>
          </p:cNvPr>
          <p:cNvSpPr>
            <a:spLocks noGrp="1"/>
          </p:cNvSpPr>
          <p:nvPr>
            <p:ph type="dt" sz="half" idx="10"/>
          </p:nvPr>
        </p:nvSpPr>
        <p:spPr/>
        <p:txBody>
          <a:bodyPr/>
          <a:lstStyle/>
          <a:p>
            <a:fld id="{9512B3E8-48F1-4B23-8498-D8A04A81EC9C}" type="datetimeFigureOut">
              <a:rPr lang="en-US" smtClean="0"/>
              <a:t>11/11/2021</a:t>
            </a:fld>
            <a:endParaRPr lang="en-US" dirty="0"/>
          </a:p>
        </p:txBody>
      </p:sp>
      <p:sp>
        <p:nvSpPr>
          <p:cNvPr id="8" name="Alt Bilgi Yer Tutucusu 7">
            <a:extLst>
              <a:ext uri="{FF2B5EF4-FFF2-40B4-BE49-F238E27FC236}">
                <a16:creationId xmlns:a16="http://schemas.microsoft.com/office/drawing/2014/main" id="{1B650B34-B0DC-5742-A63F-A7AA382B0DE0}"/>
              </a:ext>
            </a:extLst>
          </p:cNvPr>
          <p:cNvSpPr>
            <a:spLocks noGrp="1"/>
          </p:cNvSpPr>
          <p:nvPr>
            <p:ph type="ftr" sz="quarter" idx="11"/>
          </p:nvPr>
        </p:nvSpPr>
        <p:spPr/>
        <p:txBody>
          <a:bodyPr/>
          <a:lstStyle/>
          <a:p>
            <a:endParaRPr lang="en-US" dirty="0"/>
          </a:p>
        </p:txBody>
      </p:sp>
      <p:sp>
        <p:nvSpPr>
          <p:cNvPr id="9" name="Slayt Numarası Yer Tutucusu 8">
            <a:extLst>
              <a:ext uri="{FF2B5EF4-FFF2-40B4-BE49-F238E27FC236}">
                <a16:creationId xmlns:a16="http://schemas.microsoft.com/office/drawing/2014/main" id="{1AEFF565-206A-144F-8B92-205670ADCC7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4512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F67B4E-9D7E-6D4D-B42A-B530234651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1881555-6516-E74A-AACA-6E96E4E9565C}"/>
              </a:ext>
            </a:extLst>
          </p:cNvPr>
          <p:cNvSpPr>
            <a:spLocks noGrp="1"/>
          </p:cNvSpPr>
          <p:nvPr>
            <p:ph type="dt" sz="half" idx="10"/>
          </p:nvPr>
        </p:nvSpPr>
        <p:spPr/>
        <p:txBody>
          <a:bodyPr/>
          <a:lstStyle/>
          <a:p>
            <a:fld id="{10B90D90-AA62-404D-A741-635B4370F9CB}" type="datetimeFigureOut">
              <a:rPr lang="en-US" smtClean="0"/>
              <a:t>11/11/2021</a:t>
            </a:fld>
            <a:endParaRPr lang="en-US" dirty="0"/>
          </a:p>
        </p:txBody>
      </p:sp>
      <p:sp>
        <p:nvSpPr>
          <p:cNvPr id="4" name="Alt Bilgi Yer Tutucusu 3">
            <a:extLst>
              <a:ext uri="{FF2B5EF4-FFF2-40B4-BE49-F238E27FC236}">
                <a16:creationId xmlns:a16="http://schemas.microsoft.com/office/drawing/2014/main" id="{53D45B7E-00CA-C442-ACE9-A18E78F29AE5}"/>
              </a:ext>
            </a:extLst>
          </p:cNvPr>
          <p:cNvSpPr>
            <a:spLocks noGrp="1"/>
          </p:cNvSpPr>
          <p:nvPr>
            <p:ph type="ftr" sz="quarter" idx="11"/>
          </p:nvPr>
        </p:nvSpPr>
        <p:spPr/>
        <p:txBody>
          <a:bodyPr/>
          <a:lstStyle/>
          <a:p>
            <a:endParaRPr lang="en-US" dirty="0"/>
          </a:p>
        </p:txBody>
      </p:sp>
      <p:sp>
        <p:nvSpPr>
          <p:cNvPr id="5" name="Slayt Numarası Yer Tutucusu 4">
            <a:extLst>
              <a:ext uri="{FF2B5EF4-FFF2-40B4-BE49-F238E27FC236}">
                <a16:creationId xmlns:a16="http://schemas.microsoft.com/office/drawing/2014/main" id="{3A8C61C9-E136-BE44-8A52-C22FC430011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749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4395448-20F5-BF47-9DC5-CBF2A2AE6442}"/>
              </a:ext>
            </a:extLst>
          </p:cNvPr>
          <p:cNvSpPr>
            <a:spLocks noGrp="1"/>
          </p:cNvSpPr>
          <p:nvPr>
            <p:ph type="dt" sz="half" idx="10"/>
          </p:nvPr>
        </p:nvSpPr>
        <p:spPr/>
        <p:txBody>
          <a:bodyPr/>
          <a:lstStyle/>
          <a:p>
            <a:fld id="{A57002E4-6836-46D1-9DBB-3C27C0DD3A89}" type="datetimeFigureOut">
              <a:rPr lang="en-US" smtClean="0"/>
              <a:t>11/11/2021</a:t>
            </a:fld>
            <a:endParaRPr lang="en-US" dirty="0"/>
          </a:p>
        </p:txBody>
      </p:sp>
      <p:sp>
        <p:nvSpPr>
          <p:cNvPr id="3" name="Alt Bilgi Yer Tutucusu 2">
            <a:extLst>
              <a:ext uri="{FF2B5EF4-FFF2-40B4-BE49-F238E27FC236}">
                <a16:creationId xmlns:a16="http://schemas.microsoft.com/office/drawing/2014/main" id="{E4E4D5DE-B642-6842-8897-4C4E5A391E51}"/>
              </a:ext>
            </a:extLst>
          </p:cNvPr>
          <p:cNvSpPr>
            <a:spLocks noGrp="1"/>
          </p:cNvSpPr>
          <p:nvPr>
            <p:ph type="ftr" sz="quarter" idx="11"/>
          </p:nvPr>
        </p:nvSpPr>
        <p:spPr/>
        <p:txBody>
          <a:bodyPr/>
          <a:lstStyle/>
          <a:p>
            <a:endParaRPr lang="en-US" dirty="0"/>
          </a:p>
        </p:txBody>
      </p:sp>
      <p:sp>
        <p:nvSpPr>
          <p:cNvPr id="4" name="Slayt Numarası Yer Tutucusu 3">
            <a:extLst>
              <a:ext uri="{FF2B5EF4-FFF2-40B4-BE49-F238E27FC236}">
                <a16:creationId xmlns:a16="http://schemas.microsoft.com/office/drawing/2014/main" id="{CFD0A644-E02B-A34D-A92A-A6EE388D45E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171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1D692F-EA6D-1E40-882F-3B2764D79D3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964C609-A232-FE4F-92B2-579FA2036B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59CDDBD-75E7-6444-B89F-FC457D5F3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CB46140-6269-1B49-BF2D-A14188A6531C}"/>
              </a:ext>
            </a:extLst>
          </p:cNvPr>
          <p:cNvSpPr>
            <a:spLocks noGrp="1"/>
          </p:cNvSpPr>
          <p:nvPr>
            <p:ph type="dt" sz="half" idx="10"/>
          </p:nvPr>
        </p:nvSpPr>
        <p:spPr/>
        <p:txBody>
          <a:bodyPr/>
          <a:lstStyle/>
          <a:p>
            <a:fld id="{1CF131DD-A141-4471-BCF9-C6073EDD7E20}" type="datetimeFigureOut">
              <a:rPr lang="en-US" smtClean="0"/>
              <a:t>11/11/2021</a:t>
            </a:fld>
            <a:endParaRPr lang="en-US" dirty="0"/>
          </a:p>
        </p:txBody>
      </p:sp>
      <p:sp>
        <p:nvSpPr>
          <p:cNvPr id="6" name="Alt Bilgi Yer Tutucusu 5">
            <a:extLst>
              <a:ext uri="{FF2B5EF4-FFF2-40B4-BE49-F238E27FC236}">
                <a16:creationId xmlns:a16="http://schemas.microsoft.com/office/drawing/2014/main" id="{D3DE4E38-A1DE-9346-BC4A-11CC0524B1B4}"/>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6D924382-3223-1C42-95A6-BC84D16938E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529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259DBA-3578-994E-86F9-F3A8CAF237E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50276C6-2D96-FF43-91E2-7E9FEECA8E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C323581-3E4E-904D-B3FF-B6F7160CA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A312525-5DC0-9B47-88FF-5E2F9D7DE56D}"/>
              </a:ext>
            </a:extLst>
          </p:cNvPr>
          <p:cNvSpPr>
            <a:spLocks noGrp="1"/>
          </p:cNvSpPr>
          <p:nvPr>
            <p:ph type="dt" sz="half" idx="10"/>
          </p:nvPr>
        </p:nvSpPr>
        <p:spPr/>
        <p:txBody>
          <a:bodyPr/>
          <a:lstStyle/>
          <a:p>
            <a:fld id="{AB334A90-EB03-42F3-8859-2C2B2724C058}" type="datetimeFigureOut">
              <a:rPr lang="en-US" smtClean="0"/>
              <a:t>11/11/2021</a:t>
            </a:fld>
            <a:endParaRPr lang="en-US" dirty="0"/>
          </a:p>
        </p:txBody>
      </p:sp>
      <p:sp>
        <p:nvSpPr>
          <p:cNvPr id="6" name="Alt Bilgi Yer Tutucusu 5">
            <a:extLst>
              <a:ext uri="{FF2B5EF4-FFF2-40B4-BE49-F238E27FC236}">
                <a16:creationId xmlns:a16="http://schemas.microsoft.com/office/drawing/2014/main" id="{462588A8-AAEA-7245-B4A8-0D17BC15310C}"/>
              </a:ext>
            </a:extLst>
          </p:cNvPr>
          <p:cNvSpPr>
            <a:spLocks noGrp="1"/>
          </p:cNvSpPr>
          <p:nvPr>
            <p:ph type="ftr" sz="quarter" idx="11"/>
          </p:nvPr>
        </p:nvSpPr>
        <p:spPr/>
        <p:txBody>
          <a:bodyPr/>
          <a:lstStyle/>
          <a:p>
            <a:endParaRPr lang="en-US" dirty="0"/>
          </a:p>
        </p:txBody>
      </p:sp>
      <p:sp>
        <p:nvSpPr>
          <p:cNvPr id="7" name="Slayt Numarası Yer Tutucusu 6">
            <a:extLst>
              <a:ext uri="{FF2B5EF4-FFF2-40B4-BE49-F238E27FC236}">
                <a16:creationId xmlns:a16="http://schemas.microsoft.com/office/drawing/2014/main" id="{8D1F3C4F-79E0-AD4F-961C-CBA21A3BD3F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998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86698F5-B074-DD43-8C13-C48BA915AF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4226A82-98A2-9246-95FE-15DF6AD40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251DC2-6409-CA4A-B3A8-344ED7D5B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48EC7-AF6A-48D3-8284-14BACBEBDD84}" type="datetimeFigureOut">
              <a:rPr lang="en-US" smtClean="0"/>
              <a:t>11/11/2021</a:t>
            </a:fld>
            <a:endParaRPr lang="en-US" dirty="0"/>
          </a:p>
        </p:txBody>
      </p:sp>
      <p:sp>
        <p:nvSpPr>
          <p:cNvPr id="5" name="Alt Bilgi Yer Tutucusu 4">
            <a:extLst>
              <a:ext uri="{FF2B5EF4-FFF2-40B4-BE49-F238E27FC236}">
                <a16:creationId xmlns:a16="http://schemas.microsoft.com/office/drawing/2014/main" id="{B3EB675D-28EE-F04B-B582-40721F9545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a:extLst>
              <a:ext uri="{FF2B5EF4-FFF2-40B4-BE49-F238E27FC236}">
                <a16:creationId xmlns:a16="http://schemas.microsoft.com/office/drawing/2014/main" id="{911B6E30-BF74-6448-BA81-829BBC4487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1296906"/>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BC48EC7-AF6A-48D3-8284-14BACBEBDD84}" type="datetimeFigureOut">
              <a:rPr lang="en-US" smtClean="0"/>
              <a:t>11/11/2021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02471968"/>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salon.com/2001/01/23/le_guin/" TargetMode="External"/><Relationship Id="rId3" Type="http://schemas.openxmlformats.org/officeDocument/2006/relationships/hyperlink" Target="https://anthrosource.onlinelibrary.wiley.com/doi/abs/10.1525/aa.1980.82.1.02a00090" TargetMode="External"/><Relationship Id="rId7" Type="http://schemas.openxmlformats.org/officeDocument/2006/relationships/hyperlink" Target="https://web.archive.org/web/20121103163715/http:/www.salon.com/2001/01/23/le_guin/" TargetMode="External"/><Relationship Id="rId2" Type="http://schemas.openxmlformats.org/officeDocument/2006/relationships/hyperlink" Target="https://oac.cdlib.org/findaid/ark:/13030/tf2r29n6ct/entire_text" TargetMode="External"/><Relationship Id="rId1" Type="http://schemas.openxmlformats.org/officeDocument/2006/relationships/slideLayout" Target="../slideLayouts/slideLayout2.xml"/><Relationship Id="rId6" Type="http://schemas.openxmlformats.org/officeDocument/2006/relationships/hyperlink" Target="https://anthrosource.onlinelibrary.wiley.com/doi/abs/10.1525/aa.1926.28.4.02a00010" TargetMode="External"/><Relationship Id="rId5" Type="http://schemas.openxmlformats.org/officeDocument/2006/relationships/hyperlink" Target="http://articles.latimes.com/2003/aug/29/entertainment/et-japenga29" TargetMode="External"/><Relationship Id="rId4" Type="http://schemas.openxmlformats.org/officeDocument/2006/relationships/hyperlink" Target="https://escholarship.org/content/qt1p62d714/qt1p62d714.pdf" TargetMode="External"/><Relationship Id="rId9" Type="http://schemas.openxmlformats.org/officeDocument/2006/relationships/hyperlink" Target="https://www.nytimes.com/1978/12/20/archives/tv-ishi-a-chronicle-of-the-yahi-indian-tribe.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3A1C67-29AE-A946-AA44-D83354960AB8}"/>
              </a:ext>
            </a:extLst>
          </p:cNvPr>
          <p:cNvSpPr>
            <a:spLocks noGrp="1"/>
          </p:cNvSpPr>
          <p:nvPr>
            <p:ph type="ctrTitle"/>
          </p:nvPr>
        </p:nvSpPr>
        <p:spPr>
          <a:xfrm>
            <a:off x="1100015" y="1271639"/>
            <a:ext cx="7315200" cy="1537349"/>
          </a:xfrm>
        </p:spPr>
        <p:txBody>
          <a:bodyPr>
            <a:normAutofit fontScale="90000"/>
          </a:bodyPr>
          <a:lstStyle/>
          <a:p>
            <a:r>
              <a:rPr lang="tr-TR" dirty="0">
                <a:solidFill>
                  <a:schemeClr val="bg1"/>
                </a:solidFill>
                <a:latin typeface="Times New Roman" panose="02020603050405020304" pitchFamily="18" charset="0"/>
                <a:cs typeface="Times New Roman" panose="02020603050405020304" pitchFamily="18" charset="0"/>
              </a:rPr>
              <a:t>Theodora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Kracaw</a:t>
            </a:r>
            <a:r>
              <a:rPr lang="tr-TR" dirty="0">
                <a:latin typeface="Times New Roman" panose="02020603050405020304" pitchFamily="18" charset="0"/>
                <a:cs typeface="Times New Roman" panose="02020603050405020304" pitchFamily="18" charset="0"/>
              </a:rPr>
              <a:t> Kroeber</a:t>
            </a:r>
          </a:p>
        </p:txBody>
      </p:sp>
      <p:sp>
        <p:nvSpPr>
          <p:cNvPr id="3" name="Alt Başlık 2">
            <a:extLst>
              <a:ext uri="{FF2B5EF4-FFF2-40B4-BE49-F238E27FC236}">
                <a16:creationId xmlns:a16="http://schemas.microsoft.com/office/drawing/2014/main" id="{3E673082-9E92-2A43-B656-FBA17B88D720}"/>
              </a:ext>
            </a:extLst>
          </p:cNvPr>
          <p:cNvSpPr>
            <a:spLocks noGrp="1"/>
          </p:cNvSpPr>
          <p:nvPr>
            <p:ph type="subTitle" idx="1"/>
          </p:nvPr>
        </p:nvSpPr>
        <p:spPr/>
        <p:txBody>
          <a:bodyPr/>
          <a:lstStyle/>
          <a:p>
            <a:r>
              <a:rPr lang="tr-TR" dirty="0"/>
              <a:t> </a:t>
            </a:r>
            <a:r>
              <a:rPr lang="tr-TR" dirty="0">
                <a:solidFill>
                  <a:schemeClr val="bg1"/>
                </a:solidFill>
                <a:latin typeface="Times New Roman" panose="02020603050405020304" pitchFamily="18" charset="0"/>
                <a:cs typeface="Times New Roman" panose="02020603050405020304" pitchFamily="18" charset="0"/>
              </a:rPr>
              <a:t>Şahinde Kesgin</a:t>
            </a:r>
          </a:p>
          <a:p>
            <a:r>
              <a:rPr lang="tr-TR" dirty="0">
                <a:solidFill>
                  <a:schemeClr val="bg1"/>
                </a:solidFill>
                <a:latin typeface="Times New Roman" panose="02020603050405020304" pitchFamily="18" charset="0"/>
                <a:cs typeface="Times New Roman" panose="02020603050405020304" pitchFamily="18" charset="0"/>
              </a:rPr>
              <a:t>10.11.21</a:t>
            </a:r>
          </a:p>
        </p:txBody>
      </p:sp>
      <p:pic>
        <p:nvPicPr>
          <p:cNvPr id="1026" name="Picture 2" descr="Libros de Theodora Kroeber en Antoni Bosch editor">
            <a:extLst>
              <a:ext uri="{FF2B5EF4-FFF2-40B4-BE49-F238E27FC236}">
                <a16:creationId xmlns:a16="http://schemas.microsoft.com/office/drawing/2014/main" id="{963E13DE-D17D-194D-9A1C-63F504BB88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473999" y="2067122"/>
            <a:ext cx="2514600" cy="3517524"/>
          </a:xfrm>
          <a:prstGeom prst="rect">
            <a:avLst/>
          </a:prstGeom>
          <a:ln w="76200">
            <a:solidFill>
              <a:schemeClr val="bg1">
                <a:lumMod val="95000"/>
              </a:schemeClr>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DDE952D3-31D0-924E-8D56-E7B2F8A373F5}"/>
              </a:ext>
            </a:extLst>
          </p:cNvPr>
          <p:cNvSpPr/>
          <p:nvPr/>
        </p:nvSpPr>
        <p:spPr>
          <a:xfrm>
            <a:off x="1100015" y="2937413"/>
            <a:ext cx="6096000" cy="163121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Kadir Has Üniversitesi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13. Herkese Açık Ders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Post-1984 </a:t>
            </a:r>
            <a:r>
              <a:rPr kumimoji="0" lang="tr-TR"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Üto</a:t>
            </a:r>
            <a:r>
              <a:rPr kumimoji="0" lang="tr-TR"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tr-TR"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Distopya</a:t>
            </a:r>
            <a:r>
              <a:rPr kumimoji="0" lang="tr-TR"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George </a:t>
            </a:r>
            <a:r>
              <a:rPr kumimoji="0" lang="tr-TR"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Orwell</a:t>
            </a:r>
            <a:r>
              <a:rPr kumimoji="0" lang="tr-TR"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tr-TR"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Aldous</a:t>
            </a:r>
            <a:r>
              <a:rPr kumimoji="0" lang="tr-TR"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tr-TR"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Huxley</a:t>
            </a:r>
            <a:r>
              <a:rPr kumimoji="0" lang="tr-TR"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Ursula Le </a:t>
            </a:r>
            <a:r>
              <a:rPr kumimoji="0" lang="tr-TR"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Guin</a:t>
            </a:r>
            <a:r>
              <a:rPr kumimoji="0" lang="tr-TR"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tr-TR"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Stanislaw</a:t>
            </a:r>
            <a:r>
              <a:rPr kumimoji="0" lang="tr-TR"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tr-TR"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Lem</a:t>
            </a:r>
            <a:r>
              <a:rPr kumimoji="0" lang="tr-TR"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tr-TR"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Bengüsu</a:t>
            </a:r>
            <a:r>
              <a:rPr kumimoji="0" lang="tr-TR"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Özcan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Prof. Dr. Nihat Berker</a:t>
            </a:r>
          </a:p>
        </p:txBody>
      </p:sp>
    </p:spTree>
    <p:extLst>
      <p:ext uri="{BB962C8B-B14F-4D97-AF65-F5344CB8AC3E}">
        <p14:creationId xmlns:p14="http://schemas.microsoft.com/office/powerpoint/2010/main" val="371896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a:xfrm>
            <a:off x="838200" y="1825625"/>
            <a:ext cx="7090458" cy="4351338"/>
          </a:xfrm>
        </p:spPr>
        <p:txBody>
          <a:bodyPr>
            <a:normAutofit/>
          </a:bodyPr>
          <a:lstStyle/>
          <a:p>
            <a:r>
              <a:rPr lang="tr-TR" sz="2400" dirty="0">
                <a:latin typeface="Times New Roman" panose="02020603050405020304" pitchFamily="18" charset="0"/>
                <a:cs typeface="Times New Roman" panose="02020603050405020304" pitchFamily="18" charset="0"/>
              </a:rPr>
              <a:t>Kroeber, kocası emekli olduktan ve çocukları büyüdükten sonra, </a:t>
            </a:r>
            <a:r>
              <a:rPr lang="tr-TR" sz="2400" dirty="0" err="1">
                <a:latin typeface="Times New Roman" panose="02020603050405020304" pitchFamily="18" charset="0"/>
                <a:cs typeface="Times New Roman" panose="02020603050405020304" pitchFamily="18" charset="0"/>
              </a:rPr>
              <a:t>Ursula'nın</a:t>
            </a:r>
            <a:r>
              <a:rPr lang="tr-TR" sz="2400" dirty="0">
                <a:latin typeface="Times New Roman" panose="02020603050405020304" pitchFamily="18" charset="0"/>
                <a:cs typeface="Times New Roman" panose="02020603050405020304" pitchFamily="18" charset="0"/>
              </a:rPr>
              <a:t> da profesyonel olarak yazmaya başladığı sıralarda, bir kez daha ciddi bir şekilde yazmaya başladı. </a:t>
            </a:r>
          </a:p>
          <a:p>
            <a:r>
              <a:rPr lang="tr-TR" sz="2400" dirty="0">
                <a:latin typeface="Times New Roman" panose="02020603050405020304" pitchFamily="18" charset="0"/>
                <a:cs typeface="Times New Roman" panose="02020603050405020304" pitchFamily="18" charset="0"/>
              </a:rPr>
              <a:t>1955 ve 1956 yılları arasında </a:t>
            </a:r>
            <a:r>
              <a:rPr lang="tr-TR" sz="2400" dirty="0" err="1">
                <a:latin typeface="Times New Roman" panose="02020603050405020304" pitchFamily="18" charset="0"/>
                <a:cs typeface="Times New Roman" panose="02020603050405020304" pitchFamily="18" charset="0"/>
              </a:rPr>
              <a:t>Telluride</a:t>
            </a:r>
            <a:r>
              <a:rPr lang="tr-TR" sz="2400" dirty="0">
                <a:latin typeface="Times New Roman" panose="02020603050405020304" pitchFamily="18" charset="0"/>
                <a:cs typeface="Times New Roman" panose="02020603050405020304" pitchFamily="18" charset="0"/>
              </a:rPr>
              <a:t> hakkında bir roman yazdı. Bu eser hiç yayınlanmadı, ancak yazma alışkanlığı kazanmasına yardımcı oldu. 1959'da, yani 62 yaşına bastığı yıl, belirli bir özgünlük sergilediklerine inanarak seçtiği Kaliforniya Kızılderili efsanelerinin yeniden anlatımı olan The </a:t>
            </a:r>
            <a:r>
              <a:rPr lang="tr-TR" sz="2400" dirty="0" err="1">
                <a:latin typeface="Times New Roman" panose="02020603050405020304" pitchFamily="18" charset="0"/>
                <a:cs typeface="Times New Roman" panose="02020603050405020304" pitchFamily="18" charset="0"/>
              </a:rPr>
              <a:t>Inland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Whale'i</a:t>
            </a:r>
            <a:r>
              <a:rPr lang="tr-TR" sz="2400" dirty="0">
                <a:latin typeface="Times New Roman" panose="02020603050405020304" pitchFamily="18" charset="0"/>
                <a:cs typeface="Times New Roman" panose="02020603050405020304" pitchFamily="18" charset="0"/>
              </a:rPr>
              <a:t> yayınladı.</a:t>
            </a:r>
            <a:r>
              <a:rPr lang="tr-TR" sz="2000" dirty="0">
                <a:effectLst/>
                <a:latin typeface="Times New Roman" panose="02020603050405020304" pitchFamily="18" charset="0"/>
                <a:cs typeface="Times New Roman" panose="02020603050405020304" pitchFamily="18" charset="0"/>
              </a:rPr>
              <a:t> </a:t>
            </a:r>
          </a:p>
        </p:txBody>
      </p:sp>
      <p:sp>
        <p:nvSpPr>
          <p:cNvPr id="5" name="Başlık 1">
            <a:extLst>
              <a:ext uri="{FF2B5EF4-FFF2-40B4-BE49-F238E27FC236}">
                <a16:creationId xmlns:a16="http://schemas.microsoft.com/office/drawing/2014/main" id="{EA1CFFCB-878D-7B4F-B702-A79D7E325EC2}"/>
              </a:ext>
            </a:extLst>
          </p:cNvPr>
          <p:cNvSpPr>
            <a:spLocks noGrp="1"/>
          </p:cNvSpPr>
          <p:nvPr>
            <p:ph type="title"/>
          </p:nvPr>
        </p:nvSpPr>
        <p:spPr>
          <a:xfrm>
            <a:off x="838200" y="379413"/>
            <a:ext cx="10515600" cy="1325562"/>
          </a:xfrm>
          <a:solidFill>
            <a:schemeClr val="bg2"/>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dirty="0"/>
              <a:t/>
            </a:r>
            <a:br>
              <a:rPr lang="tr-TR" dirty="0"/>
            </a:br>
            <a:r>
              <a:rPr lang="tr-TR" dirty="0">
                <a:solidFill>
                  <a:srgbClr val="4A66AC"/>
                </a:solidFill>
                <a:latin typeface="Times New Roman" panose="02020603050405020304" pitchFamily="18" charset="0"/>
                <a:cs typeface="Times New Roman" panose="02020603050405020304" pitchFamily="18" charset="0"/>
              </a:rPr>
              <a:t>Yazma kariyeri</a:t>
            </a:r>
            <a:r>
              <a:rPr lang="tr-TR" dirty="0"/>
              <a:t/>
            </a:r>
            <a:br>
              <a:rPr lang="tr-TR" dirty="0"/>
            </a:br>
            <a:endParaRPr lang="tr-TR" dirty="0">
              <a:solidFill>
                <a:srgbClr val="4A66AC"/>
              </a:solidFill>
              <a:latin typeface="Times New Roman" panose="02020603050405020304" pitchFamily="18" charset="0"/>
              <a:cs typeface="Times New Roman" panose="02020603050405020304" pitchFamily="18" charset="0"/>
            </a:endParaRPr>
          </a:p>
        </p:txBody>
      </p:sp>
      <p:pic>
        <p:nvPicPr>
          <p:cNvPr id="2050" name="Picture 2" descr="The inland whale: Amazon.co.uk: Kroeber, Theodora, Joseph Crivy: Books">
            <a:extLst>
              <a:ext uri="{FF2B5EF4-FFF2-40B4-BE49-F238E27FC236}">
                <a16:creationId xmlns:a16="http://schemas.microsoft.com/office/drawing/2014/main" id="{116DEE1E-FEF0-0B49-B111-3FEA07C35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278" y="1825625"/>
            <a:ext cx="3251522" cy="4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79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a:xfrm>
            <a:off x="838200" y="1825625"/>
            <a:ext cx="6176058" cy="4351338"/>
          </a:xfrm>
        </p:spPr>
        <p:txBody>
          <a:bodyPr>
            <a:normAutofit fontScale="92500"/>
          </a:bodyPr>
          <a:lstStyle/>
          <a:p>
            <a:r>
              <a:rPr lang="tr-TR">
                <a:latin typeface="Times New Roman" panose="02020603050405020304" pitchFamily="18" charset="0"/>
                <a:cs typeface="Times New Roman" panose="02020603050405020304" pitchFamily="18" charset="0"/>
              </a:rPr>
              <a:t>1911'de </a:t>
            </a:r>
            <a:r>
              <a:rPr lang="tr-TR" dirty="0">
                <a:latin typeface="Times New Roman" panose="02020603050405020304" pitchFamily="18" charset="0"/>
                <a:cs typeface="Times New Roman" panose="02020603050405020304" pitchFamily="18" charset="0"/>
              </a:rPr>
              <a:t>Kaliforniya, </a:t>
            </a:r>
            <a:r>
              <a:rPr lang="tr-TR" dirty="0" err="1">
                <a:latin typeface="Times New Roman" panose="02020603050405020304" pitchFamily="18" charset="0"/>
                <a:cs typeface="Times New Roman" panose="02020603050405020304" pitchFamily="18" charset="0"/>
              </a:rPr>
              <a:t>Oroville'de</a:t>
            </a:r>
            <a:r>
              <a:rPr lang="tr-TR" dirty="0">
                <a:latin typeface="Times New Roman" panose="02020603050405020304" pitchFamily="18" charset="0"/>
                <a:cs typeface="Times New Roman" panose="02020603050405020304" pitchFamily="18" charset="0"/>
              </a:rPr>
              <a:t> açlıktan ölmek üzere bulunan </a:t>
            </a:r>
            <a:r>
              <a:rPr lang="tr-TR" dirty="0" err="1">
                <a:latin typeface="Times New Roman" panose="02020603050405020304" pitchFamily="18" charset="0"/>
                <a:cs typeface="Times New Roman" panose="02020603050405020304" pitchFamily="18" charset="0"/>
              </a:rPr>
              <a:t>Yahi</a:t>
            </a:r>
            <a:r>
              <a:rPr lang="tr-TR" dirty="0">
                <a:latin typeface="Times New Roman" panose="02020603050405020304" pitchFamily="18" charset="0"/>
                <a:cs typeface="Times New Roman" panose="02020603050405020304" pitchFamily="18" charset="0"/>
              </a:rPr>
              <a:t> halkının bilinen son üyesi olan Ishi hakkındaki literatürü keşfetmekle geçirdi. Alfred Kroeber onu UC </a:t>
            </a:r>
            <a:r>
              <a:rPr lang="tr-TR" dirty="0" err="1">
                <a:latin typeface="Times New Roman" panose="02020603050405020304" pitchFamily="18" charset="0"/>
                <a:cs typeface="Times New Roman" panose="02020603050405020304" pitchFamily="18" charset="0"/>
              </a:rPr>
              <a:t>Berkeley'e</a:t>
            </a:r>
            <a:r>
              <a:rPr lang="tr-TR" dirty="0">
                <a:latin typeface="Times New Roman" panose="02020603050405020304" pitchFamily="18" charset="0"/>
                <a:cs typeface="Times New Roman" panose="02020603050405020304" pitchFamily="18" charset="0"/>
              </a:rPr>
              <a:t> getirilmişti</a:t>
            </a:r>
            <a:r>
              <a:rPr lang="tr-TR" sz="2400" dirty="0">
                <a:latin typeface="Times New Roman" panose="02020603050405020304" pitchFamily="18" charset="0"/>
                <a:cs typeface="Times New Roman" panose="02020603050405020304" pitchFamily="18" charset="0"/>
              </a:rPr>
              <a:t>.</a:t>
            </a:r>
          </a:p>
          <a:p>
            <a:r>
              <a:rPr lang="tr-TR" dirty="0" err="1"/>
              <a:t>Ishi</a:t>
            </a:r>
            <a:r>
              <a:rPr lang="tr-TR" dirty="0"/>
              <a:t>, 1916'da tüberkülozdan öldü ve Theodora, Alfred'in bunu yapmaya cesaret edemeyeceğine inanarak, </a:t>
            </a:r>
            <a:r>
              <a:rPr lang="tr-TR" dirty="0" err="1"/>
              <a:t>Ishi’nin</a:t>
            </a:r>
            <a:r>
              <a:rPr lang="tr-TR" dirty="0"/>
              <a:t> hayatını yazmaya girişti. </a:t>
            </a:r>
          </a:p>
          <a:p>
            <a:r>
              <a:rPr lang="tr-TR" dirty="0" err="1"/>
              <a:t>Ishi</a:t>
            </a:r>
            <a:r>
              <a:rPr lang="tr-TR" dirty="0"/>
              <a:t> in </a:t>
            </a:r>
            <a:r>
              <a:rPr lang="tr-TR" dirty="0" err="1"/>
              <a:t>Two</a:t>
            </a:r>
            <a:r>
              <a:rPr lang="tr-TR" dirty="0"/>
              <a:t> </a:t>
            </a:r>
            <a:r>
              <a:rPr lang="tr-TR" dirty="0" err="1"/>
              <a:t>Worlds</a:t>
            </a:r>
            <a:r>
              <a:rPr lang="tr-TR" dirty="0"/>
              <a:t>, Alfred'in ölümünden bir yıl sonra 1961'de yayınlandı. </a:t>
            </a:r>
          </a:p>
        </p:txBody>
      </p:sp>
      <p:sp>
        <p:nvSpPr>
          <p:cNvPr id="5" name="Başlık 1">
            <a:extLst>
              <a:ext uri="{FF2B5EF4-FFF2-40B4-BE49-F238E27FC236}">
                <a16:creationId xmlns:a16="http://schemas.microsoft.com/office/drawing/2014/main" id="{EA1CFFCB-878D-7B4F-B702-A79D7E325EC2}"/>
              </a:ext>
            </a:extLst>
          </p:cNvPr>
          <p:cNvSpPr>
            <a:spLocks noGrp="1"/>
          </p:cNvSpPr>
          <p:nvPr>
            <p:ph type="title"/>
          </p:nvPr>
        </p:nvSpPr>
        <p:spPr>
          <a:xfrm>
            <a:off x="838200" y="379413"/>
            <a:ext cx="10515600" cy="1325562"/>
          </a:xfrm>
          <a:solidFill>
            <a:schemeClr val="bg2"/>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dirty="0"/>
              <a:t/>
            </a:r>
            <a:br>
              <a:rPr lang="tr-TR" dirty="0"/>
            </a:br>
            <a:r>
              <a:rPr lang="tr-TR" dirty="0">
                <a:solidFill>
                  <a:srgbClr val="4A66AC"/>
                </a:solidFill>
                <a:latin typeface="Times New Roman" panose="02020603050405020304" pitchFamily="18" charset="0"/>
                <a:cs typeface="Times New Roman" panose="02020603050405020304" pitchFamily="18" charset="0"/>
              </a:rPr>
              <a:t>Yazma kariyeri</a:t>
            </a:r>
            <a:r>
              <a:rPr lang="tr-TR" dirty="0"/>
              <a:t/>
            </a:r>
            <a:br>
              <a:rPr lang="tr-TR" dirty="0"/>
            </a:br>
            <a:endParaRPr lang="tr-TR" dirty="0">
              <a:solidFill>
                <a:srgbClr val="4A66AC"/>
              </a:solidFill>
              <a:latin typeface="Times New Roman" panose="02020603050405020304" pitchFamily="18" charset="0"/>
              <a:cs typeface="Times New Roman" panose="02020603050405020304" pitchFamily="18" charset="0"/>
            </a:endParaRPr>
          </a:p>
        </p:txBody>
      </p:sp>
      <p:pic>
        <p:nvPicPr>
          <p:cNvPr id="3074" name="Picture 2" descr="Alfred Kroeber - Turkcewiki.org">
            <a:extLst>
              <a:ext uri="{FF2B5EF4-FFF2-40B4-BE49-F238E27FC236}">
                <a16:creationId xmlns:a16="http://schemas.microsoft.com/office/drawing/2014/main" id="{452517C0-215A-C349-B2D3-6C8FDE6EA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162" y="1825625"/>
            <a:ext cx="4269638" cy="419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16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a:xfrm>
            <a:off x="838200" y="1825625"/>
            <a:ext cx="7090458" cy="4351338"/>
          </a:xfrm>
        </p:spPr>
        <p:txBody>
          <a:bodyPr>
            <a:normAutofit fontScale="92500" lnSpcReduction="20000"/>
          </a:bodyPr>
          <a:lstStyle/>
          <a:p>
            <a:r>
              <a:rPr lang="tr-TR" sz="2600" dirty="0"/>
              <a:t>Kroeber, zorlu konu materyali nedeniyle kitabı yazmayı zor buldu: </a:t>
            </a:r>
            <a:r>
              <a:rPr lang="tr-TR" sz="2600" dirty="0" err="1"/>
              <a:t>Yahi</a:t>
            </a:r>
            <a:r>
              <a:rPr lang="tr-TR" sz="2600" dirty="0"/>
              <a:t> halkının beyaz yerleşimciler tarafından yok edilmesini ve </a:t>
            </a:r>
            <a:r>
              <a:rPr lang="tr-TR" sz="2600" dirty="0" err="1"/>
              <a:t>Ishi'nin</a:t>
            </a:r>
            <a:r>
              <a:rPr lang="tr-TR" sz="2600" dirty="0"/>
              <a:t> büyük ölçüde yalnızlık içinde geçirdiği uzun yıllarını anlattı.</a:t>
            </a:r>
          </a:p>
          <a:p>
            <a:r>
              <a:rPr lang="tr-TR" sz="2600" dirty="0"/>
              <a:t>1964'te hikayenin çocuklar için bir versiyonunu yayınladı ve bunu daha da zor buldu, çünkü ölümü büyük ölçüde ondan habersiz bir izleyici kitlesine sunmaya çalışıyordu. </a:t>
            </a:r>
          </a:p>
          <a:p>
            <a:r>
              <a:rPr lang="tr-TR" sz="2600" dirty="0" err="1">
                <a:latin typeface="Times New Roman" panose="02020603050405020304" pitchFamily="18" charset="0"/>
                <a:cs typeface="Times New Roman" panose="02020603050405020304" pitchFamily="18" charset="0"/>
              </a:rPr>
              <a:t>Ishi</a:t>
            </a:r>
            <a:r>
              <a:rPr lang="tr-TR" sz="2600" dirty="0">
                <a:latin typeface="Times New Roman" panose="02020603050405020304" pitchFamily="18" charset="0"/>
                <a:cs typeface="Times New Roman" panose="02020603050405020304" pitchFamily="18" charset="0"/>
              </a:rPr>
              <a:t> in </a:t>
            </a:r>
            <a:r>
              <a:rPr lang="tr-TR" sz="2600" dirty="0" err="1">
                <a:latin typeface="Times New Roman" panose="02020603050405020304" pitchFamily="18" charset="0"/>
                <a:cs typeface="Times New Roman" panose="02020603050405020304" pitchFamily="18" charset="0"/>
              </a:rPr>
              <a:t>Two</a:t>
            </a:r>
            <a:r>
              <a:rPr lang="tr-TR" sz="2600" dirty="0">
                <a:latin typeface="Times New Roman" panose="02020603050405020304" pitchFamily="18" charset="0"/>
                <a:cs typeface="Times New Roman" panose="02020603050405020304" pitchFamily="18" charset="0"/>
              </a:rPr>
              <a:t> </a:t>
            </a:r>
            <a:r>
              <a:rPr lang="tr-TR" sz="2600" dirty="0" err="1">
                <a:latin typeface="Times New Roman" panose="02020603050405020304" pitchFamily="18" charset="0"/>
                <a:cs typeface="Times New Roman" panose="02020603050405020304" pitchFamily="18" charset="0"/>
              </a:rPr>
              <a:t>Worlds</a:t>
            </a:r>
            <a:r>
              <a:rPr lang="tr-TR" sz="2600" dirty="0">
                <a:latin typeface="Times New Roman" panose="02020603050405020304" pitchFamily="18" charset="0"/>
                <a:cs typeface="Times New Roman" panose="02020603050405020304" pitchFamily="18" charset="0"/>
              </a:rPr>
              <a:t> hemen başarılı oldu ve </a:t>
            </a:r>
            <a:r>
              <a:rPr lang="tr-TR" sz="2600" dirty="0" err="1">
                <a:latin typeface="Times New Roman" panose="02020603050405020304" pitchFamily="18" charset="0"/>
                <a:cs typeface="Times New Roman" panose="02020603050405020304" pitchFamily="18" charset="0"/>
              </a:rPr>
              <a:t>Kroeber'in</a:t>
            </a:r>
            <a:r>
              <a:rPr lang="tr-TR" sz="2600" dirty="0">
                <a:latin typeface="Times New Roman" panose="02020603050405020304" pitchFamily="18" charset="0"/>
                <a:cs typeface="Times New Roman" panose="02020603050405020304" pitchFamily="18" charset="0"/>
              </a:rPr>
              <a:t> antropolojik yazı konusundaki itibarını kazandı. Bir klasik olarak nitelendirilen kitap, dokuz dile çevrildi. 1976'da yarım milyon, 2001'de bir milyon kopya sattı </a:t>
            </a:r>
          </a:p>
          <a:p>
            <a:r>
              <a:rPr lang="tr-TR" sz="2600" dirty="0">
                <a:latin typeface="Times New Roman" panose="02020603050405020304" pitchFamily="18" charset="0"/>
                <a:cs typeface="Times New Roman" panose="02020603050405020304" pitchFamily="18" charset="0"/>
              </a:rPr>
              <a:t>Eleştirmenler, "bizi asla katılmadığımız bir hayatın parçası yapma" konusunda bir yeteneği olduğunu söyledi</a:t>
            </a:r>
            <a:r>
              <a:rPr lang="tr-TR" sz="1900" dirty="0"/>
              <a:t>.</a:t>
            </a:r>
          </a:p>
          <a:p>
            <a:endParaRPr lang="tr-TR" sz="1600" dirty="0">
              <a:effectLst/>
              <a:latin typeface="Times New Roman" panose="02020603050405020304" pitchFamily="18" charset="0"/>
              <a:cs typeface="Times New Roman" panose="02020603050405020304" pitchFamily="18" charset="0"/>
            </a:endParaRPr>
          </a:p>
        </p:txBody>
      </p:sp>
      <p:sp>
        <p:nvSpPr>
          <p:cNvPr id="5" name="Başlık 1">
            <a:extLst>
              <a:ext uri="{FF2B5EF4-FFF2-40B4-BE49-F238E27FC236}">
                <a16:creationId xmlns:a16="http://schemas.microsoft.com/office/drawing/2014/main" id="{EA1CFFCB-878D-7B4F-B702-A79D7E325EC2}"/>
              </a:ext>
            </a:extLst>
          </p:cNvPr>
          <p:cNvSpPr>
            <a:spLocks noGrp="1"/>
          </p:cNvSpPr>
          <p:nvPr>
            <p:ph type="title"/>
          </p:nvPr>
        </p:nvSpPr>
        <p:spPr>
          <a:xfrm>
            <a:off x="838200" y="379413"/>
            <a:ext cx="10515600" cy="1325562"/>
          </a:xfrm>
          <a:solidFill>
            <a:schemeClr val="bg2"/>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dirty="0"/>
              <a:t/>
            </a:r>
            <a:br>
              <a:rPr lang="tr-TR" dirty="0"/>
            </a:br>
            <a:r>
              <a:rPr lang="tr-TR" dirty="0">
                <a:solidFill>
                  <a:srgbClr val="4A66AC"/>
                </a:solidFill>
                <a:latin typeface="Times New Roman" panose="02020603050405020304" pitchFamily="18" charset="0"/>
                <a:cs typeface="Times New Roman" panose="02020603050405020304" pitchFamily="18" charset="0"/>
              </a:rPr>
              <a:t>Yazma kariyeri</a:t>
            </a:r>
            <a:r>
              <a:rPr lang="tr-TR" dirty="0"/>
              <a:t/>
            </a:r>
            <a:br>
              <a:rPr lang="tr-TR" dirty="0"/>
            </a:br>
            <a:endParaRPr lang="tr-TR" dirty="0">
              <a:solidFill>
                <a:srgbClr val="4A66AC"/>
              </a:solidFill>
              <a:latin typeface="Times New Roman" panose="02020603050405020304" pitchFamily="18" charset="0"/>
              <a:cs typeface="Times New Roman" panose="02020603050405020304" pitchFamily="18" charset="0"/>
            </a:endParaRPr>
          </a:p>
        </p:txBody>
      </p:sp>
      <p:pic>
        <p:nvPicPr>
          <p:cNvPr id="1026" name="Picture 2" descr="Ishi in Two Worlds, 50th Anniversary Edition: A Biography of the Last Wild  Indian in North America: Kroeber, Theodora, Kroeber, Karl, Gannett, Lewis:  9780520271470: Amazon.com: Books">
            <a:extLst>
              <a:ext uri="{FF2B5EF4-FFF2-40B4-BE49-F238E27FC236}">
                <a16:creationId xmlns:a16="http://schemas.microsoft.com/office/drawing/2014/main" id="{B69AB292-80C3-B348-9B48-61D03D6B0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1166" y="1825625"/>
            <a:ext cx="3012634" cy="458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4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a:xfrm>
            <a:off x="838200" y="1825625"/>
            <a:ext cx="7090458" cy="4351338"/>
          </a:xfrm>
        </p:spPr>
        <p:txBody>
          <a:bodyPr>
            <a:normAutofit/>
          </a:bodyPr>
          <a:lstStyle/>
          <a:p>
            <a:r>
              <a:rPr lang="tr-TR" sz="2400" dirty="0">
                <a:latin typeface="Times New Roman" panose="02020603050405020304" pitchFamily="18" charset="0"/>
                <a:cs typeface="Times New Roman" panose="02020603050405020304" pitchFamily="18" charset="0"/>
              </a:rPr>
              <a:t>Kitap  </a:t>
            </a:r>
            <a:r>
              <a:rPr lang="tr-TR" sz="2400" dirty="0" err="1">
                <a:solidFill>
                  <a:srgbClr val="4A66AC"/>
                </a:solidFill>
                <a:latin typeface="Times New Roman" panose="02020603050405020304" pitchFamily="18" charset="0"/>
                <a:cs typeface="Times New Roman" panose="02020603050405020304" pitchFamily="18" charset="0"/>
              </a:rPr>
              <a:t>Ishi</a:t>
            </a:r>
            <a:r>
              <a:rPr lang="tr-TR" sz="2400" dirty="0">
                <a:solidFill>
                  <a:srgbClr val="4A66AC"/>
                </a:solidFill>
                <a:latin typeface="Times New Roman" panose="02020603050405020304" pitchFamily="18" charset="0"/>
                <a:cs typeface="Times New Roman" panose="02020603050405020304" pitchFamily="18" charset="0"/>
              </a:rPr>
              <a:t>: The </a:t>
            </a:r>
            <a:r>
              <a:rPr lang="tr-TR" sz="2400" dirty="0" err="1">
                <a:solidFill>
                  <a:srgbClr val="4A66AC"/>
                </a:solidFill>
                <a:latin typeface="Times New Roman" panose="02020603050405020304" pitchFamily="18" charset="0"/>
                <a:cs typeface="Times New Roman" panose="02020603050405020304" pitchFamily="18" charset="0"/>
              </a:rPr>
              <a:t>Last</a:t>
            </a:r>
            <a:r>
              <a:rPr lang="tr-TR" sz="2400" dirty="0">
                <a:solidFill>
                  <a:srgbClr val="4A66AC"/>
                </a:solidFill>
                <a:latin typeface="Times New Roman" panose="02020603050405020304" pitchFamily="18" charset="0"/>
                <a:cs typeface="Times New Roman" panose="02020603050405020304" pitchFamily="18" charset="0"/>
              </a:rPr>
              <a:t> of His </a:t>
            </a:r>
            <a:r>
              <a:rPr lang="tr-TR" sz="2400" dirty="0" err="1">
                <a:solidFill>
                  <a:srgbClr val="4A66AC"/>
                </a:solidFill>
                <a:latin typeface="Times New Roman" panose="02020603050405020304" pitchFamily="18" charset="0"/>
                <a:cs typeface="Times New Roman" panose="02020603050405020304" pitchFamily="18" charset="0"/>
              </a:rPr>
              <a:t>Tribe</a:t>
            </a:r>
            <a:r>
              <a:rPr lang="tr-TR" sz="2400" dirty="0">
                <a:solidFill>
                  <a:srgbClr val="4A66AC"/>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adıyla</a:t>
            </a:r>
            <a:r>
              <a:rPr lang="tr-TR" sz="2400" dirty="0">
                <a:solidFill>
                  <a:srgbClr val="4A66AC"/>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1978’de ve </a:t>
            </a:r>
            <a:r>
              <a:rPr lang="tr-TR" sz="2400" dirty="0">
                <a:solidFill>
                  <a:srgbClr val="4A66AC"/>
                </a:solidFill>
                <a:latin typeface="Times New Roman" panose="02020603050405020304" pitchFamily="18" charset="0"/>
                <a:cs typeface="Times New Roman" panose="02020603050405020304" pitchFamily="18" charset="0"/>
              </a:rPr>
              <a:t>The </a:t>
            </a:r>
            <a:r>
              <a:rPr lang="tr-TR" sz="2400" dirty="0" err="1">
                <a:solidFill>
                  <a:srgbClr val="4A66AC"/>
                </a:solidFill>
                <a:latin typeface="Times New Roman" panose="02020603050405020304" pitchFamily="18" charset="0"/>
                <a:cs typeface="Times New Roman" panose="02020603050405020304" pitchFamily="18" charset="0"/>
              </a:rPr>
              <a:t>Last</a:t>
            </a:r>
            <a:r>
              <a:rPr lang="tr-TR" sz="2400" dirty="0">
                <a:solidFill>
                  <a:srgbClr val="4A66AC"/>
                </a:solidFill>
                <a:latin typeface="Times New Roman" panose="02020603050405020304" pitchFamily="18" charset="0"/>
                <a:cs typeface="Times New Roman" panose="02020603050405020304" pitchFamily="18" charset="0"/>
              </a:rPr>
              <a:t> of His </a:t>
            </a:r>
            <a:r>
              <a:rPr lang="tr-TR" sz="2400" dirty="0" err="1">
                <a:solidFill>
                  <a:srgbClr val="4A66AC"/>
                </a:solidFill>
                <a:latin typeface="Times New Roman" panose="02020603050405020304" pitchFamily="18" charset="0"/>
                <a:cs typeface="Times New Roman" panose="02020603050405020304" pitchFamily="18" charset="0"/>
              </a:rPr>
              <a:t>Tribe</a:t>
            </a:r>
            <a:r>
              <a:rPr lang="tr-TR" sz="2400" dirty="0">
                <a:solidFill>
                  <a:srgbClr val="4A66AC"/>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adıyla 1992’de </a:t>
            </a:r>
            <a:r>
              <a:rPr lang="tr-TR" sz="2400" dirty="0" err="1">
                <a:latin typeface="Times New Roman" panose="02020603050405020304" pitchFamily="18" charset="0"/>
                <a:cs typeface="Times New Roman" panose="02020603050405020304" pitchFamily="18" charset="0"/>
              </a:rPr>
              <a:t>olamk</a:t>
            </a:r>
            <a:r>
              <a:rPr lang="tr-TR" sz="2400" dirty="0">
                <a:latin typeface="Times New Roman" panose="02020603050405020304" pitchFamily="18" charset="0"/>
                <a:cs typeface="Times New Roman" panose="02020603050405020304" pitchFamily="18" charset="0"/>
              </a:rPr>
              <a:t> üzere iki kez beyaz perdeye uyarlandı.</a:t>
            </a:r>
          </a:p>
          <a:p>
            <a:r>
              <a:rPr lang="tr-TR" sz="2400" dirty="0" err="1">
                <a:latin typeface="Times New Roman" panose="02020603050405020304" pitchFamily="18" charset="0"/>
                <a:cs typeface="Times New Roman" panose="02020603050405020304" pitchFamily="18" charset="0"/>
              </a:rPr>
              <a:t>Kroeber'in</a:t>
            </a:r>
            <a:r>
              <a:rPr lang="tr-TR" sz="2400" dirty="0">
                <a:latin typeface="Times New Roman" panose="02020603050405020304" pitchFamily="18" charset="0"/>
                <a:cs typeface="Times New Roman" panose="02020603050405020304" pitchFamily="18" charset="0"/>
              </a:rPr>
              <a:t> oğulları Karl ve </a:t>
            </a:r>
            <a:r>
              <a:rPr lang="tr-TR" sz="2400" dirty="0" err="1">
                <a:latin typeface="Times New Roman" panose="02020603050405020304" pitchFamily="18" charset="0"/>
                <a:cs typeface="Times New Roman" panose="02020603050405020304" pitchFamily="18" charset="0"/>
              </a:rPr>
              <a:t>Clifton</a:t>
            </a:r>
            <a:r>
              <a:rPr lang="tr-TR" sz="2400" dirty="0">
                <a:latin typeface="Times New Roman" panose="02020603050405020304" pitchFamily="18" charset="0"/>
                <a:cs typeface="Times New Roman" panose="02020603050405020304" pitchFamily="18" charset="0"/>
              </a:rPr>
              <a:t> tarafından ortaklaşa düzenlenen, </a:t>
            </a:r>
            <a:r>
              <a:rPr lang="tr-TR" sz="2400" dirty="0" err="1">
                <a:latin typeface="Times New Roman" panose="02020603050405020304" pitchFamily="18" charset="0"/>
                <a:cs typeface="Times New Roman" panose="02020603050405020304" pitchFamily="18" charset="0"/>
              </a:rPr>
              <a:t>Ishi</a:t>
            </a:r>
            <a:r>
              <a:rPr lang="tr-TR" sz="2400" dirty="0">
                <a:latin typeface="Times New Roman" panose="02020603050405020304" pitchFamily="18" charset="0"/>
                <a:cs typeface="Times New Roman" panose="02020603050405020304" pitchFamily="18" charset="0"/>
              </a:rPr>
              <a:t> ve Alfred Kroeber ile olan ilişkisi hakkında bir antoloji 2013'te yayınlandı.</a:t>
            </a:r>
          </a:p>
          <a:p>
            <a:r>
              <a:rPr lang="tr-TR" sz="2400" dirty="0">
                <a:latin typeface="Times New Roman" panose="02020603050405020304" pitchFamily="18" charset="0"/>
                <a:cs typeface="Times New Roman" panose="02020603050405020304" pitchFamily="18" charset="0"/>
              </a:rPr>
              <a:t>Kroeber, takip eden yıllarda, antropolojik yazılarına ek olarak kısa bir hikaye ve iki roman da dahil olmak üzere birçok başka eser yayınladı. </a:t>
            </a:r>
          </a:p>
          <a:p>
            <a:r>
              <a:rPr lang="tr-TR" sz="2400" dirty="0">
                <a:latin typeface="Times New Roman" panose="02020603050405020304" pitchFamily="18" charset="0"/>
                <a:cs typeface="Times New Roman" panose="02020603050405020304" pitchFamily="18" charset="0"/>
              </a:rPr>
              <a:t>1960 yılında ölümünden sonra Theodora kocasının biyografisini yazdı.</a:t>
            </a:r>
          </a:p>
          <a:p>
            <a:endParaRPr lang="tr-TR" sz="1600" dirty="0">
              <a:solidFill>
                <a:srgbClr val="4A66AC"/>
              </a:solidFill>
              <a:latin typeface="Times New Roman" panose="02020603050405020304" pitchFamily="18" charset="0"/>
              <a:cs typeface="Times New Roman" panose="02020603050405020304" pitchFamily="18" charset="0"/>
            </a:endParaRPr>
          </a:p>
        </p:txBody>
      </p:sp>
      <p:sp>
        <p:nvSpPr>
          <p:cNvPr id="5" name="Başlık 1">
            <a:extLst>
              <a:ext uri="{FF2B5EF4-FFF2-40B4-BE49-F238E27FC236}">
                <a16:creationId xmlns:a16="http://schemas.microsoft.com/office/drawing/2014/main" id="{EA1CFFCB-878D-7B4F-B702-A79D7E325EC2}"/>
              </a:ext>
            </a:extLst>
          </p:cNvPr>
          <p:cNvSpPr>
            <a:spLocks noGrp="1"/>
          </p:cNvSpPr>
          <p:nvPr>
            <p:ph type="title"/>
          </p:nvPr>
        </p:nvSpPr>
        <p:spPr>
          <a:xfrm>
            <a:off x="838200" y="379413"/>
            <a:ext cx="10515600" cy="1325562"/>
          </a:xfrm>
          <a:solidFill>
            <a:schemeClr val="bg2"/>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dirty="0"/>
              <a:t/>
            </a:r>
            <a:br>
              <a:rPr lang="tr-TR" dirty="0"/>
            </a:br>
            <a:r>
              <a:rPr lang="tr-TR" dirty="0">
                <a:solidFill>
                  <a:srgbClr val="4A66AC"/>
                </a:solidFill>
                <a:latin typeface="Times New Roman" panose="02020603050405020304" pitchFamily="18" charset="0"/>
                <a:cs typeface="Times New Roman" panose="02020603050405020304" pitchFamily="18" charset="0"/>
              </a:rPr>
              <a:t>Yazma kariyeri</a:t>
            </a:r>
            <a:r>
              <a:rPr lang="tr-TR" dirty="0"/>
              <a:t/>
            </a:r>
            <a:br>
              <a:rPr lang="tr-TR" dirty="0"/>
            </a:br>
            <a:endParaRPr lang="tr-TR" dirty="0">
              <a:solidFill>
                <a:srgbClr val="4A66AC"/>
              </a:solidFill>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id="{32CE9A4B-E43A-5E4F-9CD6-51EE4CBE9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039" y="1825625"/>
            <a:ext cx="3439761" cy="446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67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a:xfrm>
            <a:off x="838200" y="1825625"/>
            <a:ext cx="7090458" cy="4351338"/>
          </a:xfrm>
        </p:spPr>
        <p:txBody>
          <a:bodyPr>
            <a:normAutofit/>
          </a:bodyPr>
          <a:lstStyle/>
          <a:p>
            <a:r>
              <a:rPr lang="tr-TR" sz="2400" dirty="0" err="1">
                <a:latin typeface="Times New Roman" panose="02020603050405020304" pitchFamily="18" charset="0"/>
                <a:cs typeface="Times New Roman" panose="02020603050405020304" pitchFamily="18" charset="0"/>
              </a:rPr>
              <a:t>Ishi</a:t>
            </a:r>
            <a:r>
              <a:rPr lang="tr-TR" sz="2400" dirty="0">
                <a:latin typeface="Times New Roman" panose="02020603050405020304" pitchFamily="18" charset="0"/>
                <a:cs typeface="Times New Roman" panose="02020603050405020304" pitchFamily="18" charset="0"/>
              </a:rPr>
              <a:t> in </a:t>
            </a:r>
            <a:r>
              <a:rPr lang="tr-TR" sz="2400" dirty="0" err="1">
                <a:latin typeface="Times New Roman" panose="02020603050405020304" pitchFamily="18" charset="0"/>
                <a:cs typeface="Times New Roman" panose="02020603050405020304" pitchFamily="18" charset="0"/>
              </a:rPr>
              <a:t>Two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Worlds'ün</a:t>
            </a:r>
            <a:r>
              <a:rPr lang="tr-TR" sz="2400" dirty="0">
                <a:latin typeface="Times New Roman" panose="02020603050405020304" pitchFamily="18" charset="0"/>
                <a:cs typeface="Times New Roman" panose="02020603050405020304" pitchFamily="18" charset="0"/>
              </a:rPr>
              <a:t> çocuk versiyonunu tamamladıktan sonra, UC Berkeley'de bir antropolog olan Robert </a:t>
            </a:r>
            <a:r>
              <a:rPr lang="tr-TR" sz="2400" dirty="0" err="1">
                <a:latin typeface="Times New Roman" panose="02020603050405020304" pitchFamily="18" charset="0"/>
                <a:cs typeface="Times New Roman" panose="02020603050405020304" pitchFamily="18" charset="0"/>
              </a:rPr>
              <a:t>Heizer</a:t>
            </a:r>
            <a:r>
              <a:rPr lang="tr-TR" sz="2400" dirty="0">
                <a:latin typeface="Times New Roman" panose="02020603050405020304" pitchFamily="18" charset="0"/>
                <a:cs typeface="Times New Roman" panose="02020603050405020304" pitchFamily="18" charset="0"/>
              </a:rPr>
              <a:t> ile işbirliği yaparak Kaliforniya'daki Yerli Amerikalıların iki resimli kitap yayınladı. </a:t>
            </a:r>
          </a:p>
          <a:p>
            <a:r>
              <a:rPr lang="tr-TR" sz="2400" dirty="0">
                <a:latin typeface="Times New Roman" panose="02020603050405020304" pitchFamily="18" charset="0"/>
                <a:cs typeface="Times New Roman" panose="02020603050405020304" pitchFamily="18" charset="0"/>
              </a:rPr>
              <a:t>Bunlar 1968'de yayınlanan </a:t>
            </a:r>
            <a:r>
              <a:rPr lang="tr-TR" sz="2400" i="1" dirty="0">
                <a:latin typeface="Times New Roman" panose="02020603050405020304" pitchFamily="18" charset="0"/>
                <a:cs typeface="Times New Roman" panose="02020603050405020304" pitchFamily="18" charset="0"/>
              </a:rPr>
              <a:t>Almost </a:t>
            </a:r>
            <a:r>
              <a:rPr lang="tr-TR" sz="2400" i="1" dirty="0" err="1">
                <a:latin typeface="Times New Roman" panose="02020603050405020304" pitchFamily="18" charset="0"/>
                <a:cs typeface="Times New Roman" panose="02020603050405020304" pitchFamily="18" charset="0"/>
              </a:rPr>
              <a:t>Ancestors</a:t>
            </a:r>
            <a:r>
              <a:rPr lang="tr-TR" sz="2400" dirty="0">
                <a:latin typeface="Times New Roman" panose="02020603050405020304" pitchFamily="18" charset="0"/>
                <a:cs typeface="Times New Roman" panose="02020603050405020304" pitchFamily="18" charset="0"/>
              </a:rPr>
              <a:t>,  ve 1976'da yayınlanan  </a:t>
            </a:r>
            <a:r>
              <a:rPr lang="tr-TR" sz="2400" i="1" dirty="0">
                <a:latin typeface="Times New Roman" panose="02020603050405020304" pitchFamily="18" charset="0"/>
                <a:cs typeface="Times New Roman" panose="02020603050405020304" pitchFamily="18" charset="0"/>
              </a:rPr>
              <a:t>Drawn </a:t>
            </a:r>
            <a:r>
              <a:rPr lang="tr-TR" sz="2400" i="1" dirty="0" err="1">
                <a:latin typeface="Times New Roman" panose="02020603050405020304" pitchFamily="18" charset="0"/>
                <a:cs typeface="Times New Roman" panose="02020603050405020304" pitchFamily="18" charset="0"/>
              </a:rPr>
              <a:t>from</a:t>
            </a:r>
            <a:r>
              <a:rPr lang="tr-TR" sz="2400" i="1" dirty="0">
                <a:latin typeface="Times New Roman" panose="02020603050405020304" pitchFamily="18" charset="0"/>
                <a:cs typeface="Times New Roman" panose="02020603050405020304" pitchFamily="18" charset="0"/>
              </a:rPr>
              <a:t> Life </a:t>
            </a:r>
            <a:r>
              <a:rPr lang="tr-TR" sz="2400" dirty="0">
                <a:latin typeface="Times New Roman" panose="02020603050405020304" pitchFamily="18" charset="0"/>
                <a:cs typeface="Times New Roman" panose="02020603050405020304" pitchFamily="18" charset="0"/>
              </a:rPr>
              <a:t>kitaplarıydı. Bu kitaplar, çeşitli kaynaklardan alınan görüntüleri Kroeber tarafından yazılan metinlerle harmanladı.</a:t>
            </a:r>
          </a:p>
          <a:p>
            <a:r>
              <a:rPr lang="tr-TR" sz="2400" dirty="0">
                <a:latin typeface="Times New Roman" panose="02020603050405020304" pitchFamily="18" charset="0"/>
                <a:cs typeface="Times New Roman" panose="02020603050405020304" pitchFamily="18" charset="0"/>
              </a:rPr>
              <a:t> Kızı </a:t>
            </a:r>
            <a:r>
              <a:rPr lang="tr-TR" sz="2400" dirty="0" err="1">
                <a:latin typeface="Times New Roman" panose="02020603050405020304" pitchFamily="18" charset="0"/>
                <a:cs typeface="Times New Roman" panose="02020603050405020304" pitchFamily="18" charset="0"/>
              </a:rPr>
              <a:t>Ursula</a:t>
            </a:r>
            <a:r>
              <a:rPr lang="tr-TR" sz="2400" dirty="0">
                <a:latin typeface="Times New Roman" panose="02020603050405020304" pitchFamily="18" charset="0"/>
                <a:cs typeface="Times New Roman" panose="02020603050405020304" pitchFamily="18" charset="0"/>
              </a:rPr>
              <a:t> K. Le </a:t>
            </a:r>
            <a:r>
              <a:rPr lang="tr-TR" sz="2400" dirty="0" err="1">
                <a:latin typeface="Times New Roman" panose="02020603050405020304" pitchFamily="18" charset="0"/>
                <a:cs typeface="Times New Roman" panose="02020603050405020304" pitchFamily="18" charset="0"/>
              </a:rPr>
              <a:t>Guin’le</a:t>
            </a:r>
            <a:r>
              <a:rPr lang="tr-TR" sz="2400" dirty="0">
                <a:latin typeface="Times New Roman" panose="02020603050405020304" pitchFamily="18" charset="0"/>
                <a:cs typeface="Times New Roman" panose="02020603050405020304" pitchFamily="18" charset="0"/>
              </a:rPr>
              <a:t> 1979'da yayınlanan bir şiir koleksiyonu olan</a:t>
            </a:r>
            <a:r>
              <a:rPr lang="tr-TR" sz="2400" i="1" dirty="0">
                <a:latin typeface="Times New Roman" panose="02020603050405020304" pitchFamily="18" charset="0"/>
                <a:cs typeface="Times New Roman" panose="02020603050405020304" pitchFamily="18" charset="0"/>
              </a:rPr>
              <a:t> </a:t>
            </a:r>
            <a:r>
              <a:rPr lang="tr-TR" sz="2400" i="1" dirty="0" err="1">
                <a:latin typeface="Times New Roman" panose="02020603050405020304" pitchFamily="18" charset="0"/>
                <a:cs typeface="Times New Roman" panose="02020603050405020304" pitchFamily="18" charset="0"/>
              </a:rPr>
              <a:t>Tillai</a:t>
            </a:r>
            <a:r>
              <a:rPr lang="tr-TR" sz="2400" i="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ve </a:t>
            </a:r>
            <a:r>
              <a:rPr lang="tr-TR" sz="2400" i="1" dirty="0">
                <a:latin typeface="Times New Roman" panose="02020603050405020304" pitchFamily="18" charset="0"/>
                <a:cs typeface="Times New Roman" panose="02020603050405020304" pitchFamily="18" charset="0"/>
              </a:rPr>
              <a:t>Tylissos</a:t>
            </a:r>
            <a:r>
              <a:rPr lang="tr-TR" sz="2400" dirty="0">
                <a:latin typeface="Times New Roman" panose="02020603050405020304" pitchFamily="18" charset="0"/>
                <a:cs typeface="Times New Roman" panose="02020603050405020304" pitchFamily="18" charset="0"/>
              </a:rPr>
              <a:t>’ta birlikte çalıştı.</a:t>
            </a:r>
          </a:p>
          <a:p>
            <a:endParaRPr lang="tr-TR" sz="2400" dirty="0">
              <a:latin typeface="Times New Roman" panose="02020603050405020304" pitchFamily="18" charset="0"/>
              <a:cs typeface="Times New Roman" panose="02020603050405020304" pitchFamily="18" charset="0"/>
            </a:endParaRPr>
          </a:p>
        </p:txBody>
      </p:sp>
      <p:sp>
        <p:nvSpPr>
          <p:cNvPr id="5" name="Başlık 1">
            <a:extLst>
              <a:ext uri="{FF2B5EF4-FFF2-40B4-BE49-F238E27FC236}">
                <a16:creationId xmlns:a16="http://schemas.microsoft.com/office/drawing/2014/main" id="{EA1CFFCB-878D-7B4F-B702-A79D7E325EC2}"/>
              </a:ext>
            </a:extLst>
          </p:cNvPr>
          <p:cNvSpPr>
            <a:spLocks noGrp="1"/>
          </p:cNvSpPr>
          <p:nvPr>
            <p:ph type="title"/>
          </p:nvPr>
        </p:nvSpPr>
        <p:spPr>
          <a:xfrm>
            <a:off x="838200" y="379413"/>
            <a:ext cx="10515600" cy="1325562"/>
          </a:xfrm>
          <a:solidFill>
            <a:schemeClr val="bg2"/>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dirty="0"/>
              <a:t/>
            </a:r>
            <a:br>
              <a:rPr lang="tr-TR" dirty="0"/>
            </a:br>
            <a:r>
              <a:rPr lang="tr-TR" dirty="0">
                <a:solidFill>
                  <a:srgbClr val="4A66AC"/>
                </a:solidFill>
                <a:latin typeface="Times New Roman" panose="02020603050405020304" pitchFamily="18" charset="0"/>
                <a:cs typeface="Times New Roman" panose="02020603050405020304" pitchFamily="18" charset="0"/>
              </a:rPr>
              <a:t>Yazma kariyeri</a:t>
            </a:r>
            <a:r>
              <a:rPr lang="tr-TR" dirty="0"/>
              <a:t/>
            </a:r>
            <a:br>
              <a:rPr lang="tr-TR" dirty="0"/>
            </a:br>
            <a:endParaRPr lang="tr-TR" dirty="0">
              <a:solidFill>
                <a:srgbClr val="4A66AC"/>
              </a:solidFill>
              <a:latin typeface="Times New Roman" panose="02020603050405020304" pitchFamily="18" charset="0"/>
              <a:cs typeface="Times New Roman" panose="02020603050405020304" pitchFamily="18" charset="0"/>
            </a:endParaRPr>
          </a:p>
        </p:txBody>
      </p:sp>
      <p:pic>
        <p:nvPicPr>
          <p:cNvPr id="3076" name="Picture 4" descr="Almost Ancestors. The First Californians. by Theodora and Robert Heizer  Kroeber - Paperback - First edition thus. - 1968. -">
            <a:extLst>
              <a:ext uri="{FF2B5EF4-FFF2-40B4-BE49-F238E27FC236}">
                <a16:creationId xmlns:a16="http://schemas.microsoft.com/office/drawing/2014/main" id="{4492F980-8DF4-0849-8DF0-3AA22C8DB5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46" r="14111"/>
          <a:stretch/>
        </p:blipFill>
        <p:spPr bwMode="auto">
          <a:xfrm>
            <a:off x="7890736" y="1825625"/>
            <a:ext cx="3463064" cy="3754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878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p:txBody>
          <a:bodyPr/>
          <a:lstStyle/>
          <a:p>
            <a:r>
              <a:rPr lang="tr-TR" dirty="0"/>
              <a:t>1969'da Kroeber, o sırada Sierra Club için çalışan John </a:t>
            </a:r>
            <a:r>
              <a:rPr lang="tr-TR" dirty="0" err="1"/>
              <a:t>Quinn</a:t>
            </a:r>
            <a:r>
              <a:rPr lang="tr-TR" dirty="0"/>
              <a:t> ile evlendi. </a:t>
            </a:r>
          </a:p>
          <a:p>
            <a:r>
              <a:rPr lang="tr-TR" dirty="0" err="1"/>
              <a:t>Quinn</a:t>
            </a:r>
            <a:r>
              <a:rPr lang="tr-TR" dirty="0"/>
              <a:t>, </a:t>
            </a:r>
            <a:r>
              <a:rPr lang="tr-TR" i="1" dirty="0">
                <a:latin typeface="Times New Roman" panose="02020603050405020304" pitchFamily="18" charset="0"/>
                <a:cs typeface="Times New Roman" panose="02020603050405020304" pitchFamily="18" charset="0"/>
              </a:rPr>
              <a:t>Almost </a:t>
            </a:r>
            <a:r>
              <a:rPr lang="tr-TR" i="1" dirty="0" err="1">
                <a:latin typeface="Times New Roman" panose="02020603050405020304" pitchFamily="18" charset="0"/>
                <a:cs typeface="Times New Roman" panose="02020603050405020304" pitchFamily="18" charset="0"/>
              </a:rPr>
              <a:t>Ancestors’ü</a:t>
            </a:r>
            <a:r>
              <a:rPr lang="tr-TR" dirty="0" err="1"/>
              <a:t>n</a:t>
            </a:r>
            <a:r>
              <a:rPr lang="tr-TR" dirty="0"/>
              <a:t> editörlerinden biriydi. </a:t>
            </a:r>
          </a:p>
          <a:p>
            <a:r>
              <a:rPr lang="tr-TR" dirty="0"/>
              <a:t>Bir sanatçı ve psikoterapist olan </a:t>
            </a:r>
            <a:r>
              <a:rPr lang="tr-TR" dirty="0" err="1"/>
              <a:t>Quinn</a:t>
            </a:r>
            <a:r>
              <a:rPr lang="tr-TR" dirty="0"/>
              <a:t>, </a:t>
            </a:r>
            <a:r>
              <a:rPr lang="tr-TR" dirty="0" err="1"/>
              <a:t>Kroeber'den</a:t>
            </a:r>
            <a:r>
              <a:rPr lang="tr-TR" dirty="0"/>
              <a:t> 10-15 yaş gençti. 1976 tarihli bir makalesinde, bu yaş farkını ve ikinci kocasından çok daha genç olduğu gerçeğini yansıttı. </a:t>
            </a:r>
          </a:p>
          <a:p>
            <a:r>
              <a:rPr lang="tr-TR" dirty="0" err="1"/>
              <a:t>Quinn</a:t>
            </a:r>
            <a:r>
              <a:rPr lang="tr-TR" dirty="0"/>
              <a:t> onu Alfred biyografisini tamamlaması için teşvik etti. </a:t>
            </a:r>
          </a:p>
          <a:p>
            <a:r>
              <a:rPr lang="tr-TR" dirty="0"/>
              <a:t>On yıl sonra, </a:t>
            </a:r>
            <a:r>
              <a:rPr lang="tr-TR" dirty="0" err="1"/>
              <a:t>Kroeber'in</a:t>
            </a:r>
            <a:r>
              <a:rPr lang="tr-TR" dirty="0"/>
              <a:t> sağlığı kötüleşirken </a:t>
            </a:r>
            <a:r>
              <a:rPr lang="tr-TR" dirty="0" err="1"/>
              <a:t>Quinn</a:t>
            </a:r>
            <a:r>
              <a:rPr lang="tr-TR" dirty="0"/>
              <a:t> onu, kısa bir otobiyografi yazmaya teşvik etti.</a:t>
            </a:r>
          </a:p>
          <a:p>
            <a:endParaRPr lang="tr-TR" dirty="0"/>
          </a:p>
        </p:txBody>
      </p:sp>
      <p:sp>
        <p:nvSpPr>
          <p:cNvPr id="4" name="Başlık 1">
            <a:extLst>
              <a:ext uri="{FF2B5EF4-FFF2-40B4-BE49-F238E27FC236}">
                <a16:creationId xmlns:a16="http://schemas.microsoft.com/office/drawing/2014/main" id="{FDCB1CD3-1888-0541-9F59-C31B77DEF6DE}"/>
              </a:ext>
            </a:extLst>
          </p:cNvPr>
          <p:cNvSpPr>
            <a:spLocks noGrp="1"/>
          </p:cNvSpPr>
          <p:nvPr>
            <p:ph type="title"/>
          </p:nvPr>
        </p:nvSpPr>
        <p:spPr>
          <a:xfrm>
            <a:off x="838200" y="379413"/>
            <a:ext cx="10515600" cy="1325562"/>
          </a:xfrm>
          <a:solidFill>
            <a:schemeClr val="bg2"/>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r-TR" dirty="0"/>
              <a:t/>
            </a:r>
            <a:br>
              <a:rPr lang="tr-TR" dirty="0"/>
            </a:br>
            <a:r>
              <a:rPr lang="tr-TR" dirty="0">
                <a:solidFill>
                  <a:srgbClr val="4A66AC"/>
                </a:solidFill>
                <a:latin typeface="Times New Roman" panose="02020603050405020304" pitchFamily="18" charset="0"/>
                <a:cs typeface="Times New Roman" panose="02020603050405020304" pitchFamily="18" charset="0"/>
              </a:rPr>
              <a:t>Yazma kariyeri</a:t>
            </a:r>
            <a:r>
              <a:rPr lang="tr-TR" dirty="0"/>
              <a:t/>
            </a:r>
            <a:br>
              <a:rPr lang="tr-TR" dirty="0"/>
            </a:br>
            <a:endParaRPr lang="tr-TR" dirty="0">
              <a:solidFill>
                <a:srgbClr val="4A66A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72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D20B61-5AE6-5A47-8380-C300D6260CCB}"/>
              </a:ext>
            </a:extLst>
          </p:cNvPr>
          <p:cNvSpPr>
            <a:spLocks noGrp="1"/>
          </p:cNvSpPr>
          <p:nvPr>
            <p:ph type="title"/>
          </p:nvPr>
        </p:nvSpPr>
        <p:spPr>
          <a:xfrm>
            <a:off x="838200" y="379412"/>
            <a:ext cx="10515600" cy="1325563"/>
          </a:xfrm>
          <a:solidFill>
            <a:srgbClr val="4A66AC"/>
          </a:solidFill>
          <a:ln>
            <a:noFill/>
          </a:ln>
        </p:spPr>
        <p:style>
          <a:lnRef idx="0">
            <a:scrgbClr r="0" g="0" b="0"/>
          </a:lnRef>
          <a:fillRef idx="0">
            <a:scrgbClr r="0" g="0" b="0"/>
          </a:fillRef>
          <a:effectRef idx="0">
            <a:scrgbClr r="0" g="0" b="0"/>
          </a:effectRef>
          <a:fontRef idx="minor">
            <a:schemeClr val="lt1"/>
          </a:fontRef>
        </p:style>
        <p:txBody>
          <a:bodyPr/>
          <a:lstStyle/>
          <a:p>
            <a:pPr algn="ctr"/>
            <a:r>
              <a:rPr lang="tr-TR" dirty="0">
                <a:solidFill>
                  <a:schemeClr val="bg1"/>
                </a:solidFill>
                <a:latin typeface="Times New Roman" panose="02020603050405020304" pitchFamily="18" charset="0"/>
                <a:cs typeface="Times New Roman" panose="02020603050405020304" pitchFamily="18" charset="0"/>
              </a:rPr>
              <a:t>Siyasi Görüşü</a:t>
            </a:r>
          </a:p>
        </p:txBody>
      </p:sp>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p:txBody>
          <a:bodyPr>
            <a:normAutofit lnSpcReduction="10000"/>
          </a:bodyPr>
          <a:lstStyle/>
          <a:p>
            <a:r>
              <a:rPr lang="tr-TR" dirty="0"/>
              <a:t>Kroeber, siyasi görüşlerini "30'ların eski liberalizmi" olarak tanımladı. </a:t>
            </a:r>
          </a:p>
          <a:p>
            <a:r>
              <a:rPr lang="tr-TR" dirty="0"/>
              <a:t>Demokrat Parti'nin ömür boyu destekçisiydi ve son yıllarında barış mitinglerine katıldı. </a:t>
            </a:r>
          </a:p>
          <a:p>
            <a:r>
              <a:rPr lang="tr-TR" dirty="0"/>
              <a:t>1977'de California Valisi </a:t>
            </a:r>
            <a:r>
              <a:rPr lang="tr-TR" dirty="0" err="1"/>
              <a:t>Jerry</a:t>
            </a:r>
            <a:r>
              <a:rPr lang="tr-TR" dirty="0"/>
              <a:t> Brown tarafından California Üniversitesi Mütevelli Heyeti'nde bir pozisyon teklif edildi. İstifa etmeden önce bir yıl görevde kaldı ve bu pozisyonun kendisini çok yorduğunu belirtti. </a:t>
            </a:r>
          </a:p>
          <a:p>
            <a:r>
              <a:rPr lang="tr-TR" dirty="0"/>
              <a:t>Bu pozisyondaki son eylemi, yönetim kurulunun geri kalanına bir muhtıra göndermek, Üniversitenin nükleer silahlarla ilgili araştırmalara katılımına meydan okumak oldu.</a:t>
            </a:r>
          </a:p>
          <a:p>
            <a:r>
              <a:rPr lang="tr-TR" dirty="0"/>
              <a:t>4 Temmuz 1979'da Berkeley'deki evinde kanserden öldü</a:t>
            </a:r>
          </a:p>
        </p:txBody>
      </p:sp>
    </p:spTree>
    <p:extLst>
      <p:ext uri="{BB962C8B-B14F-4D97-AF65-F5344CB8AC3E}">
        <p14:creationId xmlns:p14="http://schemas.microsoft.com/office/powerpoint/2010/main" val="278561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D20B61-5AE6-5A47-8380-C300D6260CCB}"/>
              </a:ext>
            </a:extLst>
          </p:cNvPr>
          <p:cNvSpPr>
            <a:spLocks noGrp="1"/>
          </p:cNvSpPr>
          <p:nvPr>
            <p:ph type="title"/>
          </p:nvPr>
        </p:nvSpPr>
        <p:spPr>
          <a:xfrm>
            <a:off x="838200" y="379412"/>
            <a:ext cx="10515600" cy="1325563"/>
          </a:xfrm>
          <a:solidFill>
            <a:srgbClr val="4A66AC"/>
          </a:solidFill>
          <a:ln>
            <a:noFill/>
          </a:ln>
        </p:spPr>
        <p:style>
          <a:lnRef idx="0">
            <a:scrgbClr r="0" g="0" b="0"/>
          </a:lnRef>
          <a:fillRef idx="0">
            <a:scrgbClr r="0" g="0" b="0"/>
          </a:fillRef>
          <a:effectRef idx="0">
            <a:scrgbClr r="0" g="0" b="0"/>
          </a:effectRef>
          <a:fontRef idx="minor">
            <a:schemeClr val="lt1"/>
          </a:fontRef>
        </p:style>
        <p:txBody>
          <a:bodyPr/>
          <a:lstStyle/>
          <a:p>
            <a:pPr algn="ctr"/>
            <a:r>
              <a:rPr lang="tr-TR" dirty="0">
                <a:solidFill>
                  <a:schemeClr val="bg1"/>
                </a:solidFill>
                <a:latin typeface="Times New Roman" panose="02020603050405020304" pitchFamily="18" charset="0"/>
                <a:cs typeface="Times New Roman" panose="02020603050405020304" pitchFamily="18" charset="0"/>
              </a:rPr>
              <a:t>Kaynakça</a:t>
            </a:r>
          </a:p>
        </p:txBody>
      </p:sp>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a:xfrm>
            <a:off x="838200" y="1825624"/>
            <a:ext cx="10515600" cy="4552873"/>
          </a:xfrm>
        </p:spPr>
        <p:txBody>
          <a:bodyPr>
            <a:normAutofit fontScale="92500" lnSpcReduction="10000"/>
          </a:bodyPr>
          <a:lstStyle/>
          <a:p>
            <a:r>
              <a:rPr lang="tr-TR" sz="1600" i="1" dirty="0">
                <a:hlinkClick r:id="rId2"/>
              </a:rPr>
              <a:t>https://oac.cdlib.org/findaid/ark:/13030/tf2r29n6ct/entire_text</a:t>
            </a:r>
            <a:r>
              <a:rPr lang="tr-TR" sz="1600" i="1" dirty="0"/>
              <a:t> Online Archive of California</a:t>
            </a:r>
            <a:r>
              <a:rPr lang="tr-TR" sz="1600" dirty="0"/>
              <a:t>. </a:t>
            </a:r>
            <a:r>
              <a:rPr lang="tr-TR" sz="1600" dirty="0" err="1"/>
              <a:t>University</a:t>
            </a:r>
            <a:r>
              <a:rPr lang="tr-TR" sz="1600" dirty="0"/>
              <a:t> of California, Berkeley. </a:t>
            </a:r>
            <a:r>
              <a:rPr lang="tr-TR" sz="1600" dirty="0" err="1"/>
              <a:t>Retrieved</a:t>
            </a:r>
            <a:r>
              <a:rPr lang="tr-TR" sz="1600" dirty="0"/>
              <a:t> </a:t>
            </a:r>
            <a:r>
              <a:rPr lang="tr-TR" sz="1600" dirty="0" err="1"/>
              <a:t>January</a:t>
            </a:r>
            <a:r>
              <a:rPr lang="tr-TR" sz="1600" dirty="0"/>
              <a:t> 30, 2019.</a:t>
            </a:r>
          </a:p>
          <a:p>
            <a:r>
              <a:rPr lang="tr-TR" sz="1600" i="1" dirty="0">
                <a:hlinkClick r:id="rId3"/>
              </a:rPr>
              <a:t>https://anthrosource.onlinelibrary.wiley.com/doi/abs/10.1525/aa.1980.82.1.02a00090</a:t>
            </a:r>
            <a:r>
              <a:rPr lang="tr-TR" sz="1600" dirty="0"/>
              <a:t>Elsasser, Albert B. (</a:t>
            </a:r>
            <a:r>
              <a:rPr lang="tr-TR" sz="1600" dirty="0" err="1"/>
              <a:t>March</a:t>
            </a:r>
            <a:r>
              <a:rPr lang="tr-TR" sz="1600" dirty="0"/>
              <a:t> 1980),  </a:t>
            </a:r>
            <a:r>
              <a:rPr lang="tr-TR" sz="1600" i="1" dirty="0"/>
              <a:t>The </a:t>
            </a:r>
            <a:r>
              <a:rPr lang="tr-TR" sz="1600" i="1" dirty="0" err="1"/>
              <a:t>American</a:t>
            </a:r>
            <a:r>
              <a:rPr lang="tr-TR" sz="1600" i="1" dirty="0"/>
              <a:t> </a:t>
            </a:r>
            <a:r>
              <a:rPr lang="tr-TR" sz="1600" i="1" dirty="0" err="1"/>
              <a:t>Anthropologist</a:t>
            </a:r>
            <a:r>
              <a:rPr lang="tr-TR" sz="1600" dirty="0"/>
              <a:t>. </a:t>
            </a:r>
            <a:r>
              <a:rPr lang="tr-TR" sz="1600" b="1" dirty="0"/>
              <a:t>82</a:t>
            </a:r>
            <a:r>
              <a:rPr lang="tr-TR" sz="1600" dirty="0"/>
              <a:t> (1): 114–115. </a:t>
            </a:r>
          </a:p>
          <a:p>
            <a:r>
              <a:rPr lang="tr-TR" sz="1600" dirty="0">
                <a:hlinkClick r:id="rId4"/>
              </a:rPr>
              <a:t>https://escholarship.org/content/qt1p62d714/qt1p62d714.pdf</a:t>
            </a:r>
            <a:r>
              <a:rPr lang="tr-TR" sz="1600" dirty="0"/>
              <a:t> </a:t>
            </a:r>
            <a:r>
              <a:rPr lang="tr-TR" sz="1600" dirty="0" err="1"/>
              <a:t>Mandelbaum</a:t>
            </a:r>
            <a:r>
              <a:rPr lang="tr-TR" sz="1600" dirty="0"/>
              <a:t>, David (1979),</a:t>
            </a:r>
            <a:r>
              <a:rPr lang="tr-TR" sz="1600" i="1" dirty="0"/>
              <a:t> </a:t>
            </a:r>
            <a:r>
              <a:rPr lang="tr-TR" sz="1600" i="1" dirty="0" err="1"/>
              <a:t>Journal</a:t>
            </a:r>
            <a:r>
              <a:rPr lang="tr-TR" sz="1600" i="1" dirty="0"/>
              <a:t> of California </a:t>
            </a:r>
            <a:r>
              <a:rPr lang="tr-TR" sz="1600" i="1" dirty="0" err="1"/>
              <a:t>and</a:t>
            </a:r>
            <a:r>
              <a:rPr lang="tr-TR" sz="1600" i="1" dirty="0"/>
              <a:t> Great </a:t>
            </a:r>
            <a:r>
              <a:rPr lang="tr-TR" sz="1600" i="1" dirty="0" err="1"/>
              <a:t>Basin</a:t>
            </a:r>
            <a:r>
              <a:rPr lang="tr-TR" sz="1600" i="1" dirty="0"/>
              <a:t> </a:t>
            </a:r>
            <a:r>
              <a:rPr lang="tr-TR" sz="1600" i="1" dirty="0" err="1"/>
              <a:t>Anthropology</a:t>
            </a:r>
            <a:r>
              <a:rPr lang="tr-TR" sz="1600" dirty="0"/>
              <a:t>. </a:t>
            </a:r>
            <a:r>
              <a:rPr lang="tr-TR" sz="1600" b="1" dirty="0"/>
              <a:t>1</a:t>
            </a:r>
            <a:r>
              <a:rPr lang="tr-TR" sz="1600" dirty="0"/>
              <a:t> (2): 237–239. </a:t>
            </a:r>
            <a:r>
              <a:rPr lang="tr-TR" sz="1600" dirty="0" err="1"/>
              <a:t>Retrieved</a:t>
            </a:r>
            <a:r>
              <a:rPr lang="tr-TR" sz="1600" dirty="0"/>
              <a:t> </a:t>
            </a:r>
            <a:r>
              <a:rPr lang="tr-TR" sz="1600" dirty="0" err="1"/>
              <a:t>January</a:t>
            </a:r>
            <a:r>
              <a:rPr lang="tr-TR" sz="1600" dirty="0"/>
              <a:t> 25, 2019.</a:t>
            </a:r>
          </a:p>
          <a:p>
            <a:r>
              <a:rPr lang="tr-TR" sz="1600" dirty="0" err="1"/>
              <a:t>Japenga</a:t>
            </a:r>
            <a:r>
              <a:rPr lang="tr-TR" sz="1600" dirty="0"/>
              <a:t>, </a:t>
            </a:r>
            <a:r>
              <a:rPr lang="tr-TR" sz="1600" dirty="0" err="1"/>
              <a:t>Ann</a:t>
            </a:r>
            <a:r>
              <a:rPr lang="tr-TR" sz="1600" dirty="0"/>
              <a:t> (</a:t>
            </a:r>
            <a:r>
              <a:rPr lang="tr-TR" sz="1600" dirty="0" err="1"/>
              <a:t>August</a:t>
            </a:r>
            <a:r>
              <a:rPr lang="tr-TR" sz="1600" dirty="0"/>
              <a:t> 29, 2003). </a:t>
            </a:r>
            <a:r>
              <a:rPr lang="tr-TR" sz="1600" dirty="0">
                <a:hlinkClick r:id="rId5">
                  <a:extLst>
                    <a:ext uri="{A12FA001-AC4F-418D-AE19-62706E023703}">
                      <ahyp:hlinkClr xmlns:ahyp="http://schemas.microsoft.com/office/drawing/2018/hyperlinkcolor" xmlns="" val="tx"/>
                    </a:ext>
                  </a:extLst>
                </a:hlinkClick>
              </a:rPr>
              <a:t>"Revisiting Ishi"</a:t>
            </a:r>
            <a:r>
              <a:rPr lang="tr-TR" sz="1600" dirty="0"/>
              <a:t>. </a:t>
            </a:r>
            <a:r>
              <a:rPr lang="tr-TR" sz="1600" i="1" dirty="0"/>
              <a:t>Los Angeles Times</a:t>
            </a:r>
            <a:r>
              <a:rPr lang="tr-TR" sz="1600" dirty="0"/>
              <a:t>. </a:t>
            </a:r>
            <a:r>
              <a:rPr lang="tr-TR" sz="1600" dirty="0" err="1"/>
              <a:t>Retrieved</a:t>
            </a:r>
            <a:r>
              <a:rPr lang="tr-TR" sz="1600" dirty="0"/>
              <a:t> </a:t>
            </a:r>
            <a:r>
              <a:rPr lang="tr-TR" sz="1600" dirty="0" err="1"/>
              <a:t>January</a:t>
            </a:r>
            <a:r>
              <a:rPr lang="tr-TR" sz="1600" dirty="0"/>
              <a:t> 31, 2019.</a:t>
            </a:r>
          </a:p>
          <a:p>
            <a:r>
              <a:rPr lang="tr-TR" sz="1600" dirty="0">
                <a:hlinkClick r:id="rId6"/>
              </a:rPr>
              <a:t>https://anthrosource.onlinelibrary.wiley.com/doi/abs/10.1525/aa.1926.28.4.02a00010</a:t>
            </a:r>
            <a:r>
              <a:rPr lang="tr-TR" sz="1600" dirty="0"/>
              <a:t>  </a:t>
            </a:r>
            <a:r>
              <a:rPr lang="tr-TR" sz="1600" dirty="0" err="1"/>
              <a:t>Clements</a:t>
            </a:r>
            <a:r>
              <a:rPr lang="tr-TR" sz="1600" dirty="0"/>
              <a:t>, </a:t>
            </a:r>
            <a:r>
              <a:rPr lang="tr-TR" sz="1600" dirty="0" err="1"/>
              <a:t>Forrest</a:t>
            </a:r>
            <a:r>
              <a:rPr lang="tr-TR" sz="1600" dirty="0"/>
              <a:t> E.; </a:t>
            </a:r>
            <a:r>
              <a:rPr lang="tr-TR" sz="1600" dirty="0" err="1"/>
              <a:t>Schenck</a:t>
            </a:r>
            <a:r>
              <a:rPr lang="tr-TR" sz="1600" dirty="0"/>
              <a:t>, Sara M.; Brown, Theodora K. (</a:t>
            </a:r>
            <a:r>
              <a:rPr lang="tr-TR" sz="1600" dirty="0" err="1"/>
              <a:t>October</a:t>
            </a:r>
            <a:r>
              <a:rPr lang="tr-TR" sz="1600" dirty="0"/>
              <a:t> 1926). "A New </a:t>
            </a:r>
            <a:r>
              <a:rPr lang="tr-TR" sz="1600" dirty="0" err="1"/>
              <a:t>Objective</a:t>
            </a:r>
            <a:r>
              <a:rPr lang="tr-TR" sz="1600" dirty="0"/>
              <a:t> </a:t>
            </a:r>
            <a:r>
              <a:rPr lang="tr-TR" sz="1600" dirty="0" err="1"/>
              <a:t>Method</a:t>
            </a:r>
            <a:r>
              <a:rPr lang="tr-TR" sz="1600" dirty="0"/>
              <a:t> </a:t>
            </a:r>
            <a:r>
              <a:rPr lang="tr-TR" sz="1600" dirty="0" err="1"/>
              <a:t>for</a:t>
            </a:r>
            <a:r>
              <a:rPr lang="tr-TR" sz="1600" dirty="0"/>
              <a:t> </a:t>
            </a:r>
            <a:r>
              <a:rPr lang="tr-TR" sz="1600" dirty="0" err="1"/>
              <a:t>Showing</a:t>
            </a:r>
            <a:r>
              <a:rPr lang="tr-TR" sz="1600" dirty="0"/>
              <a:t> Special </a:t>
            </a:r>
            <a:r>
              <a:rPr lang="tr-TR" sz="1600" dirty="0" err="1"/>
              <a:t>Relationships</a:t>
            </a:r>
            <a:r>
              <a:rPr lang="tr-TR" sz="1600" dirty="0"/>
              <a:t>". </a:t>
            </a:r>
            <a:r>
              <a:rPr lang="tr-TR" sz="1600" i="1" dirty="0" err="1"/>
              <a:t>American</a:t>
            </a:r>
            <a:r>
              <a:rPr lang="tr-TR" sz="1600" i="1" dirty="0"/>
              <a:t> </a:t>
            </a:r>
            <a:r>
              <a:rPr lang="tr-TR" sz="1600" i="1" dirty="0" err="1"/>
              <a:t>Anthropologist</a:t>
            </a:r>
            <a:r>
              <a:rPr lang="tr-TR" sz="1600" dirty="0"/>
              <a:t>. </a:t>
            </a:r>
            <a:r>
              <a:rPr lang="tr-TR" sz="1600" b="1" dirty="0"/>
              <a:t>28</a:t>
            </a:r>
            <a:r>
              <a:rPr lang="tr-TR" sz="1600" dirty="0"/>
              <a:t> (4): 585–604. </a:t>
            </a:r>
          </a:p>
          <a:p>
            <a:r>
              <a:rPr lang="tr-TR" sz="1600" dirty="0">
                <a:hlinkClick r:id="rId7"/>
              </a:rPr>
              <a:t>https://web.archive.org/web/20121103163715/http://www.salon.com/2001/01/23/le_guin/</a:t>
            </a:r>
            <a:r>
              <a:rPr lang="tr-TR" sz="1600" dirty="0"/>
              <a:t>  </a:t>
            </a:r>
            <a:r>
              <a:rPr lang="tr-TR" sz="1600" dirty="0" err="1">
                <a:latin typeface="Times New Roman" panose="02020603050405020304" pitchFamily="18" charset="0"/>
                <a:cs typeface="Times New Roman" panose="02020603050405020304" pitchFamily="18" charset="0"/>
              </a:rPr>
              <a:t>justice</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Faith</a:t>
            </a:r>
            <a:r>
              <a:rPr lang="tr-TR" sz="1600" dirty="0">
                <a:latin typeface="Times New Roman" panose="02020603050405020304" pitchFamily="18" charset="0"/>
                <a:cs typeface="Times New Roman" panose="02020603050405020304" pitchFamily="18" charset="0"/>
              </a:rPr>
              <a:t> L. (</a:t>
            </a:r>
            <a:r>
              <a:rPr lang="tr-TR" sz="1600" dirty="0" err="1">
                <a:latin typeface="Times New Roman" panose="02020603050405020304" pitchFamily="18" charset="0"/>
                <a:cs typeface="Times New Roman" panose="02020603050405020304" pitchFamily="18" charset="0"/>
              </a:rPr>
              <a:t>January</a:t>
            </a:r>
            <a:r>
              <a:rPr lang="tr-TR" sz="1600" dirty="0">
                <a:latin typeface="Times New Roman" panose="02020603050405020304" pitchFamily="18" charset="0"/>
                <a:cs typeface="Times New Roman" panose="02020603050405020304" pitchFamily="18" charset="0"/>
              </a:rPr>
              <a:t> 23, 2001). </a:t>
            </a:r>
            <a:r>
              <a:rPr lang="tr-TR" sz="1600" dirty="0">
                <a:latin typeface="Times New Roman" panose="02020603050405020304" pitchFamily="18" charset="0"/>
                <a:cs typeface="Times New Roman" panose="02020603050405020304" pitchFamily="18" charset="0"/>
                <a:hlinkClick r:id="rId8"/>
              </a:rPr>
              <a:t>"Ursula K. Le Guin"</a:t>
            </a:r>
            <a:r>
              <a:rPr lang="tr-TR" sz="1600" dirty="0">
                <a:latin typeface="Times New Roman" panose="02020603050405020304" pitchFamily="18" charset="0"/>
                <a:cs typeface="Times New Roman" panose="02020603050405020304" pitchFamily="18" charset="0"/>
              </a:rPr>
              <a:t>. </a:t>
            </a:r>
            <a:r>
              <a:rPr lang="tr-TR" sz="1600" i="1" dirty="0">
                <a:latin typeface="Times New Roman" panose="02020603050405020304" pitchFamily="18" charset="0"/>
                <a:cs typeface="Times New Roman" panose="02020603050405020304" pitchFamily="18" charset="0"/>
              </a:rPr>
              <a:t>Salon</a:t>
            </a:r>
            <a:r>
              <a:rPr lang="tr-TR"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hlinkClick r:id="rId7"/>
              </a:rPr>
              <a:t>Archived</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from</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the</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original</a:t>
            </a:r>
            <a:r>
              <a:rPr lang="tr-TR" sz="1600" dirty="0">
                <a:latin typeface="Times New Roman" panose="02020603050405020304" pitchFamily="18" charset="0"/>
                <a:cs typeface="Times New Roman" panose="02020603050405020304" pitchFamily="18" charset="0"/>
              </a:rPr>
              <a:t> on </a:t>
            </a:r>
            <a:r>
              <a:rPr lang="tr-TR" sz="1600" dirty="0" err="1">
                <a:latin typeface="Times New Roman" panose="02020603050405020304" pitchFamily="18" charset="0"/>
                <a:cs typeface="Times New Roman" panose="02020603050405020304" pitchFamily="18" charset="0"/>
              </a:rPr>
              <a:t>November</a:t>
            </a:r>
            <a:r>
              <a:rPr lang="tr-TR" sz="1600" dirty="0">
                <a:latin typeface="Times New Roman" panose="02020603050405020304" pitchFamily="18" charset="0"/>
                <a:cs typeface="Times New Roman" panose="02020603050405020304" pitchFamily="18" charset="0"/>
              </a:rPr>
              <a:t> 3, 2012. </a:t>
            </a:r>
            <a:r>
              <a:rPr lang="tr-TR" sz="1600" dirty="0" err="1">
                <a:latin typeface="Times New Roman" panose="02020603050405020304" pitchFamily="18" charset="0"/>
                <a:cs typeface="Times New Roman" panose="02020603050405020304" pitchFamily="18" charset="0"/>
              </a:rPr>
              <a:t>Retrieved</a:t>
            </a:r>
            <a:r>
              <a:rPr lang="tr-TR" sz="1600" dirty="0">
                <a:latin typeface="Times New Roman" panose="02020603050405020304" pitchFamily="18" charset="0"/>
                <a:cs typeface="Times New Roman" panose="02020603050405020304" pitchFamily="18" charset="0"/>
              </a:rPr>
              <a:t> April 22, 2010.</a:t>
            </a:r>
          </a:p>
          <a:p>
            <a:r>
              <a:rPr lang="tr-TR" sz="1600" dirty="0">
                <a:latin typeface="Times New Roman" panose="02020603050405020304" pitchFamily="18" charset="0"/>
                <a:cs typeface="Times New Roman" panose="02020603050405020304" pitchFamily="18" charset="0"/>
                <a:hlinkClick r:id="rId9"/>
              </a:rPr>
              <a:t>https://www.nytimes.com/1978/12/20/archives/tv-ishi-a-chronicle-of-the-yahi-indian-tribe.html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O'Connor</a:t>
            </a:r>
            <a:r>
              <a:rPr lang="tr-TR" sz="1600" dirty="0">
                <a:latin typeface="Times New Roman" panose="02020603050405020304" pitchFamily="18" charset="0"/>
                <a:cs typeface="Times New Roman" panose="02020603050405020304" pitchFamily="18" charset="0"/>
              </a:rPr>
              <a:t>, John J. (</a:t>
            </a:r>
            <a:r>
              <a:rPr lang="tr-TR" sz="1600" dirty="0" err="1">
                <a:latin typeface="Times New Roman" panose="02020603050405020304" pitchFamily="18" charset="0"/>
                <a:cs typeface="Times New Roman" panose="02020603050405020304" pitchFamily="18" charset="0"/>
              </a:rPr>
              <a:t>December</a:t>
            </a:r>
            <a:r>
              <a:rPr lang="tr-TR" sz="1600" dirty="0">
                <a:latin typeface="Times New Roman" panose="02020603050405020304" pitchFamily="18" charset="0"/>
                <a:cs typeface="Times New Roman" panose="02020603050405020304" pitchFamily="18" charset="0"/>
              </a:rPr>
              <a:t> 20, 1978). </a:t>
            </a:r>
            <a:r>
              <a:rPr lang="tr-TR" sz="1600" dirty="0">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xmlns="" val="tx"/>
                    </a:ext>
                  </a:extLst>
                </a:hlinkClick>
              </a:rPr>
              <a:t>"TV: 'Ishi,' a Chronicle Of the Yahi Indian Tribe"</a:t>
            </a:r>
            <a:r>
              <a:rPr lang="tr-TR" sz="1600" dirty="0">
                <a:latin typeface="Times New Roman" panose="02020603050405020304" pitchFamily="18" charset="0"/>
                <a:cs typeface="Times New Roman" panose="02020603050405020304" pitchFamily="18" charset="0"/>
              </a:rPr>
              <a:t>. </a:t>
            </a:r>
            <a:r>
              <a:rPr lang="tr-TR" sz="1600" i="1" dirty="0">
                <a:latin typeface="Times New Roman" panose="02020603050405020304" pitchFamily="18" charset="0"/>
                <a:cs typeface="Times New Roman" panose="02020603050405020304" pitchFamily="18" charset="0"/>
              </a:rPr>
              <a:t>New York Times</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Retrieved</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January</a:t>
            </a:r>
            <a:r>
              <a:rPr lang="tr-TR" sz="1600" dirty="0">
                <a:latin typeface="Times New Roman" panose="02020603050405020304" pitchFamily="18" charset="0"/>
                <a:cs typeface="Times New Roman" panose="02020603050405020304" pitchFamily="18" charset="0"/>
              </a:rPr>
              <a:t> 30, 2019.</a:t>
            </a:r>
          </a:p>
          <a:p>
            <a:r>
              <a:rPr lang="tr-TR" sz="1600" dirty="0" err="1">
                <a:latin typeface="Times New Roman" panose="02020603050405020304" pitchFamily="18" charset="0"/>
                <a:cs typeface="Times New Roman" panose="02020603050405020304" pitchFamily="18" charset="0"/>
              </a:rPr>
              <a:t>Higgins</a:t>
            </a:r>
            <a:r>
              <a:rPr lang="tr-TR" sz="1600" dirty="0">
                <a:latin typeface="Times New Roman" panose="02020603050405020304" pitchFamily="18" charset="0"/>
                <a:cs typeface="Times New Roman" panose="02020603050405020304" pitchFamily="18" charset="0"/>
              </a:rPr>
              <a:t>, Bill (</a:t>
            </a:r>
            <a:r>
              <a:rPr lang="tr-TR" sz="1600" dirty="0" err="1">
                <a:latin typeface="Times New Roman" panose="02020603050405020304" pitchFamily="18" charset="0"/>
                <a:cs typeface="Times New Roman" panose="02020603050405020304" pitchFamily="18" charset="0"/>
              </a:rPr>
              <a:t>March</a:t>
            </a:r>
            <a:r>
              <a:rPr lang="tr-TR" sz="1600" dirty="0">
                <a:latin typeface="Times New Roman" panose="02020603050405020304" pitchFamily="18" charset="0"/>
                <a:cs typeface="Times New Roman" panose="02020603050405020304" pitchFamily="18" charset="0"/>
              </a:rPr>
              <a:t> 20, 1992). "</a:t>
            </a:r>
            <a:r>
              <a:rPr lang="tr-TR" sz="1600" dirty="0" err="1">
                <a:latin typeface="Times New Roman" panose="02020603050405020304" pitchFamily="18" charset="0"/>
                <a:cs typeface="Times New Roman" panose="02020603050405020304" pitchFamily="18" charset="0"/>
              </a:rPr>
              <a:t>Makers</a:t>
            </a:r>
            <a:r>
              <a:rPr lang="tr-TR" sz="1600" dirty="0">
                <a:latin typeface="Times New Roman" panose="02020603050405020304" pitchFamily="18" charset="0"/>
                <a:cs typeface="Times New Roman" panose="02020603050405020304" pitchFamily="18" charset="0"/>
              </a:rPr>
              <a:t> of </a:t>
            </a:r>
            <a:r>
              <a:rPr lang="tr-TR" sz="1600" dirty="0" err="1">
                <a:latin typeface="Times New Roman" panose="02020603050405020304" pitchFamily="18" charset="0"/>
                <a:cs typeface="Times New Roman" panose="02020603050405020304" pitchFamily="18" charset="0"/>
              </a:rPr>
              <a:t>HBO's</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Tribe</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Given</a:t>
            </a:r>
            <a:r>
              <a:rPr lang="tr-TR" sz="1600" dirty="0">
                <a:latin typeface="Times New Roman" panose="02020603050405020304" pitchFamily="18" charset="0"/>
                <a:cs typeface="Times New Roman" panose="02020603050405020304" pitchFamily="18" charset="0"/>
              </a:rPr>
              <a:t> a </a:t>
            </a:r>
            <a:r>
              <a:rPr lang="tr-TR" sz="1600" dirty="0" err="1">
                <a:latin typeface="Times New Roman" panose="02020603050405020304" pitchFamily="18" charset="0"/>
                <a:cs typeface="Times New Roman" panose="02020603050405020304" pitchFamily="18" charset="0"/>
              </a:rPr>
              <a:t>Warm</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Reception</a:t>
            </a:r>
            <a:r>
              <a:rPr lang="tr-TR" sz="1600" dirty="0">
                <a:latin typeface="Times New Roman" panose="02020603050405020304" pitchFamily="18" charset="0"/>
                <a:cs typeface="Times New Roman" panose="02020603050405020304" pitchFamily="18" charset="0"/>
              </a:rPr>
              <a:t>". The Los Angeles Times.</a:t>
            </a:r>
          </a:p>
          <a:p>
            <a:r>
              <a:rPr lang="tr-TR" sz="1600" dirty="0" err="1">
                <a:latin typeface="Times New Roman" panose="02020603050405020304" pitchFamily="18" charset="0"/>
                <a:cs typeface="Times New Roman" panose="02020603050405020304" pitchFamily="18" charset="0"/>
              </a:rPr>
              <a:t>Reid</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Suzanne</a:t>
            </a:r>
            <a:r>
              <a:rPr lang="tr-TR" sz="1600" dirty="0">
                <a:latin typeface="Times New Roman" panose="02020603050405020304" pitchFamily="18" charset="0"/>
                <a:cs typeface="Times New Roman" panose="02020603050405020304" pitchFamily="18" charset="0"/>
              </a:rPr>
              <a:t> Elizabeth (1997). </a:t>
            </a:r>
            <a:r>
              <a:rPr lang="tr-TR" sz="1600" i="1" dirty="0" err="1">
                <a:latin typeface="Times New Roman" panose="02020603050405020304" pitchFamily="18" charset="0"/>
                <a:cs typeface="Times New Roman" panose="02020603050405020304" pitchFamily="18" charset="0"/>
              </a:rPr>
              <a:t>Presenting</a:t>
            </a:r>
            <a:r>
              <a:rPr lang="tr-TR" sz="1600" i="1" dirty="0">
                <a:latin typeface="Times New Roman" panose="02020603050405020304" pitchFamily="18" charset="0"/>
                <a:cs typeface="Times New Roman" panose="02020603050405020304" pitchFamily="18" charset="0"/>
              </a:rPr>
              <a:t> </a:t>
            </a:r>
            <a:r>
              <a:rPr lang="tr-TR" sz="1600" i="1" dirty="0" err="1">
                <a:latin typeface="Times New Roman" panose="02020603050405020304" pitchFamily="18" charset="0"/>
                <a:cs typeface="Times New Roman" panose="02020603050405020304" pitchFamily="18" charset="0"/>
              </a:rPr>
              <a:t>Ursula</a:t>
            </a:r>
            <a:r>
              <a:rPr lang="tr-TR" sz="1600" i="1" dirty="0">
                <a:latin typeface="Times New Roman" panose="02020603050405020304" pitchFamily="18" charset="0"/>
                <a:cs typeface="Times New Roman" panose="02020603050405020304" pitchFamily="18" charset="0"/>
              </a:rPr>
              <a:t> Le </a:t>
            </a:r>
            <a:r>
              <a:rPr lang="tr-TR" sz="1600" i="1" dirty="0" err="1">
                <a:latin typeface="Times New Roman" panose="02020603050405020304" pitchFamily="18" charset="0"/>
                <a:cs typeface="Times New Roman" panose="02020603050405020304" pitchFamily="18" charset="0"/>
              </a:rPr>
              <a:t>Guin</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Twayne</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pp</a:t>
            </a:r>
            <a:r>
              <a:rPr lang="tr-TR" sz="1600" dirty="0">
                <a:latin typeface="Times New Roman" panose="02020603050405020304" pitchFamily="18" charset="0"/>
                <a:cs typeface="Times New Roman" panose="02020603050405020304" pitchFamily="18" charset="0"/>
              </a:rPr>
              <a:t>. 93–94.</a:t>
            </a:r>
          </a:p>
          <a:p>
            <a:r>
              <a:rPr lang="tr-TR" sz="1600" dirty="0" err="1">
                <a:latin typeface="Times New Roman" panose="02020603050405020304" pitchFamily="18" charset="0"/>
                <a:cs typeface="Times New Roman" panose="02020603050405020304" pitchFamily="18" charset="0"/>
              </a:rPr>
              <a:t>Buzaljko</a:t>
            </a:r>
            <a:r>
              <a:rPr lang="tr-TR" sz="1600" dirty="0">
                <a:latin typeface="Times New Roman" panose="02020603050405020304" pitchFamily="18" charset="0"/>
                <a:cs typeface="Times New Roman" panose="02020603050405020304" pitchFamily="18" charset="0"/>
              </a:rPr>
              <a:t> 1989, </a:t>
            </a:r>
            <a:r>
              <a:rPr lang="tr-TR" sz="1600" dirty="0" err="1">
                <a:latin typeface="Times New Roman" panose="02020603050405020304" pitchFamily="18" charset="0"/>
                <a:cs typeface="Times New Roman" panose="02020603050405020304" pitchFamily="18" charset="0"/>
              </a:rPr>
              <a:t>pp</a:t>
            </a:r>
            <a:r>
              <a:rPr lang="tr-TR" sz="1600" dirty="0">
                <a:latin typeface="Times New Roman" panose="02020603050405020304" pitchFamily="18" charset="0"/>
                <a:cs typeface="Times New Roman" panose="02020603050405020304" pitchFamily="18" charset="0"/>
              </a:rPr>
              <a:t>. 187–193.</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151691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D20B61-5AE6-5A47-8380-C300D6260CCB}"/>
              </a:ext>
            </a:extLst>
          </p:cNvPr>
          <p:cNvSpPr>
            <a:spLocks noGrp="1"/>
          </p:cNvSpPr>
          <p:nvPr>
            <p:ph type="title"/>
          </p:nvPr>
        </p:nvSpPr>
        <p:spPr>
          <a:xfrm>
            <a:off x="838200" y="379412"/>
            <a:ext cx="10515600" cy="1325563"/>
          </a:xfrm>
          <a:solidFill>
            <a:srgbClr val="4A66AC"/>
          </a:solidFill>
          <a:ln>
            <a:noFill/>
          </a:ln>
        </p:spPr>
        <p:style>
          <a:lnRef idx="0">
            <a:scrgbClr r="0" g="0" b="0"/>
          </a:lnRef>
          <a:fillRef idx="0">
            <a:scrgbClr r="0" g="0" b="0"/>
          </a:fillRef>
          <a:effectRef idx="0">
            <a:scrgbClr r="0" g="0" b="0"/>
          </a:effectRef>
          <a:fontRef idx="minor">
            <a:schemeClr val="lt1"/>
          </a:fontRef>
        </p:style>
        <p:txBody>
          <a:bodyPr/>
          <a:lstStyle/>
          <a:p>
            <a:pPr algn="ctr"/>
            <a:r>
              <a:rPr lang="tr-TR" dirty="0">
                <a:solidFill>
                  <a:schemeClr val="bg1"/>
                </a:solidFill>
                <a:latin typeface="Times New Roman" panose="02020603050405020304" pitchFamily="18" charset="0"/>
                <a:cs typeface="Times New Roman" panose="02020603050405020304" pitchFamily="18" charset="0"/>
              </a:rPr>
              <a:t>Erken Yaşamı</a:t>
            </a:r>
          </a:p>
        </p:txBody>
      </p:sp>
      <p:sp>
        <p:nvSpPr>
          <p:cNvPr id="6" name="İçerik Yer Tutucusu 5">
            <a:extLst>
              <a:ext uri="{FF2B5EF4-FFF2-40B4-BE49-F238E27FC236}">
                <a16:creationId xmlns:a16="http://schemas.microsoft.com/office/drawing/2014/main" id="{646A6A30-D22B-524E-9DA8-4AB28FC30876}"/>
              </a:ext>
            </a:extLst>
          </p:cNvPr>
          <p:cNvSpPr>
            <a:spLocks noGrp="1"/>
          </p:cNvSpPr>
          <p:nvPr>
            <p:ph idx="1"/>
          </p:nvPr>
        </p:nvSpPr>
        <p:spPr>
          <a:xfrm>
            <a:off x="838200" y="1825625"/>
            <a:ext cx="4431969" cy="4189414"/>
          </a:xfrm>
        </p:spPr>
        <p:txBody>
          <a:bodyPr>
            <a:normAutofit/>
          </a:bodyPr>
          <a:lstStyle/>
          <a:p>
            <a:pPr>
              <a:buClr>
                <a:srgbClr val="4A66AC"/>
              </a:buClr>
            </a:pPr>
            <a:r>
              <a:rPr lang="tr-TR" dirty="0">
                <a:latin typeface="Times New Roman" panose="02020603050405020304" pitchFamily="18" charset="0"/>
                <a:cs typeface="Times New Roman" panose="02020603050405020304" pitchFamily="18" charset="0"/>
              </a:rPr>
              <a:t>Theodora </a:t>
            </a:r>
            <a:r>
              <a:rPr lang="tr-TR" dirty="0" err="1">
                <a:latin typeface="Times New Roman" panose="02020603050405020304" pitchFamily="18" charset="0"/>
                <a:cs typeface="Times New Roman" panose="02020603050405020304" pitchFamily="18" charset="0"/>
              </a:rPr>
              <a:t>Kracaw</a:t>
            </a:r>
            <a:r>
              <a:rPr lang="tr-TR" dirty="0">
                <a:latin typeface="Times New Roman" panose="02020603050405020304" pitchFamily="18" charset="0"/>
                <a:cs typeface="Times New Roman" panose="02020603050405020304" pitchFamily="18" charset="0"/>
              </a:rPr>
              <a:t> Kroeber 24 Mart 1897'de Denver, Colorado'da doğdu ve ilk dört yılını orada yaşadı. </a:t>
            </a:r>
          </a:p>
          <a:p>
            <a:pPr>
              <a:buClr>
                <a:srgbClr val="4A66AC"/>
              </a:buClr>
            </a:pPr>
            <a:r>
              <a:rPr lang="tr-TR" dirty="0">
                <a:latin typeface="Times New Roman" panose="02020603050405020304" pitchFamily="18" charset="0"/>
                <a:cs typeface="Times New Roman" panose="02020603050405020304" pitchFamily="18" charset="0"/>
              </a:rPr>
              <a:t>Bir maden kasabası olan </a:t>
            </a:r>
            <a:r>
              <a:rPr lang="tr-TR" dirty="0" err="1">
                <a:latin typeface="Times New Roman" panose="02020603050405020304" pitchFamily="18" charset="0"/>
                <a:cs typeface="Times New Roman" panose="02020603050405020304" pitchFamily="18" charset="0"/>
              </a:rPr>
              <a:t>Telluride’de</a:t>
            </a:r>
            <a:r>
              <a:rPr lang="tr-TR" dirty="0">
                <a:latin typeface="Times New Roman" panose="02020603050405020304" pitchFamily="18" charset="0"/>
                <a:cs typeface="Times New Roman" panose="02020603050405020304" pitchFamily="18" charset="0"/>
              </a:rPr>
              <a:t> büyüdü. </a:t>
            </a:r>
          </a:p>
          <a:p>
            <a:pPr>
              <a:buClr>
                <a:srgbClr val="4A66AC"/>
              </a:buClr>
            </a:pPr>
            <a:r>
              <a:rPr lang="tr-TR" dirty="0">
                <a:latin typeface="Times New Roman" panose="02020603050405020304" pitchFamily="18" charset="0"/>
                <a:cs typeface="Times New Roman" panose="02020603050405020304" pitchFamily="18" charset="0"/>
              </a:rPr>
              <a:t>Annesi </a:t>
            </a:r>
            <a:r>
              <a:rPr lang="tr-TR" dirty="0" err="1">
                <a:latin typeface="Times New Roman" panose="02020603050405020304" pitchFamily="18" charset="0"/>
                <a:cs typeface="Times New Roman" panose="02020603050405020304" pitchFamily="18" charset="0"/>
              </a:rPr>
              <a:t>Phebe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Jane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Kracaw</a:t>
            </a:r>
            <a:r>
              <a:rPr lang="tr-TR" dirty="0">
                <a:latin typeface="Times New Roman" panose="02020603050405020304" pitchFamily="18" charset="0"/>
                <a:cs typeface="Times New Roman" panose="02020603050405020304" pitchFamily="18" charset="0"/>
              </a:rPr>
              <a:t> ve babası Charles </a:t>
            </a:r>
            <a:r>
              <a:rPr lang="tr-TR" dirty="0" err="1">
                <a:latin typeface="Times New Roman" panose="02020603050405020304" pitchFamily="18" charset="0"/>
                <a:cs typeface="Times New Roman" panose="02020603050405020304" pitchFamily="18" charset="0"/>
              </a:rPr>
              <a:t>Emmett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Kracaw</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tellurinde</a:t>
            </a:r>
            <a:r>
              <a:rPr lang="tr-TR" dirty="0">
                <a:latin typeface="Times New Roman" panose="02020603050405020304" pitchFamily="18" charset="0"/>
                <a:cs typeface="Times New Roman" panose="02020603050405020304" pitchFamily="18" charset="0"/>
              </a:rPr>
              <a:t> bir mağaza işetiyorlardı.</a:t>
            </a:r>
          </a:p>
          <a:p>
            <a:endParaRPr lang="tr-TR" dirty="0"/>
          </a:p>
        </p:txBody>
      </p:sp>
      <p:pic>
        <p:nvPicPr>
          <p:cNvPr id="4106" name="Picture 10" descr="Telluride, Colorado: The Place to Go for A Socially Distanced Vacation -  Recommend">
            <a:extLst>
              <a:ext uri="{FF2B5EF4-FFF2-40B4-BE49-F238E27FC236}">
                <a16:creationId xmlns:a16="http://schemas.microsoft.com/office/drawing/2014/main" id="{521C5315-CA94-1647-8DCE-63390461F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388" y="1825624"/>
            <a:ext cx="5967412" cy="418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8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5B99D5B9-D1C9-FA4D-8738-42A12112B1BE}"/>
              </a:ext>
            </a:extLst>
          </p:cNvPr>
          <p:cNvSpPr>
            <a:spLocks noGrp="1"/>
          </p:cNvSpPr>
          <p:nvPr>
            <p:ph idx="1"/>
          </p:nvPr>
        </p:nvSpPr>
        <p:spPr>
          <a:xfrm>
            <a:off x="838200" y="1968501"/>
            <a:ext cx="5662613" cy="4351338"/>
          </a:xfrm>
        </p:spPr>
        <p:txBody>
          <a:bodyPr/>
          <a:lstStyle/>
          <a:p>
            <a:pPr>
              <a:buClr>
                <a:srgbClr val="4A66AC"/>
              </a:buClr>
            </a:pPr>
            <a:r>
              <a:rPr lang="tr-TR" dirty="0">
                <a:latin typeface="Times New Roman" panose="02020603050405020304" pitchFamily="18" charset="0"/>
                <a:cs typeface="Times New Roman" panose="02020603050405020304" pitchFamily="18" charset="0"/>
              </a:rPr>
              <a:t>Theodora üç kardeşin küçüğüydü; kendisinden beş ve on yaş büyük iki erkek kardeşi vardı.</a:t>
            </a:r>
          </a:p>
          <a:p>
            <a:pPr>
              <a:buClr>
                <a:srgbClr val="4A66AC"/>
              </a:buClr>
            </a:pPr>
            <a:r>
              <a:rPr lang="tr-TR" dirty="0">
                <a:latin typeface="Times New Roman" panose="02020603050405020304" pitchFamily="18" charset="0"/>
                <a:cs typeface="Times New Roman" panose="02020603050405020304" pitchFamily="18" charset="0"/>
              </a:rPr>
              <a:t>Aile adı "</a:t>
            </a:r>
            <a:r>
              <a:rPr lang="tr-TR" dirty="0" err="1">
                <a:latin typeface="Times New Roman" panose="02020603050405020304" pitchFamily="18" charset="0"/>
                <a:cs typeface="Times New Roman" panose="02020603050405020304" pitchFamily="18" charset="0"/>
              </a:rPr>
              <a:t>Kracaw</a:t>
            </a:r>
            <a:r>
              <a:rPr lang="tr-TR" dirty="0">
                <a:latin typeface="Times New Roman" panose="02020603050405020304" pitchFamily="18" charset="0"/>
                <a:cs typeface="Times New Roman" panose="02020603050405020304" pitchFamily="18" charset="0"/>
              </a:rPr>
              <a:t>", arkadaşları tarafından ona "</a:t>
            </a:r>
            <a:r>
              <a:rPr lang="tr-TR" dirty="0" err="1">
                <a:latin typeface="Times New Roman" panose="02020603050405020304" pitchFamily="18" charset="0"/>
                <a:cs typeface="Times New Roman" panose="02020603050405020304" pitchFamily="18" charset="0"/>
              </a:rPr>
              <a:t>Krakie</a:t>
            </a:r>
            <a:r>
              <a:rPr lang="tr-TR" dirty="0">
                <a:latin typeface="Times New Roman" panose="02020603050405020304" pitchFamily="18" charset="0"/>
                <a:cs typeface="Times New Roman" panose="02020603050405020304" pitchFamily="18" charset="0"/>
              </a:rPr>
              <a:t>" lakabının verilmesine neden oldu</a:t>
            </a:r>
            <a:r>
              <a:rPr lang="tr-TR" dirty="0"/>
              <a:t>.</a:t>
            </a:r>
          </a:p>
          <a:p>
            <a:pPr>
              <a:buClr>
                <a:srgbClr val="4A66AC"/>
              </a:buClr>
            </a:pPr>
            <a:r>
              <a:rPr lang="tr-TR" dirty="0">
                <a:latin typeface="Times New Roman" panose="02020603050405020304" pitchFamily="18" charset="0"/>
                <a:cs typeface="Times New Roman" panose="02020603050405020304" pitchFamily="18" charset="0"/>
              </a:rPr>
              <a:t>Kendini utangaç ve içine kapanık biri olarak tanımlayan Theodora daha sonra çocukluğunun mutlu geçtiğini söylerdi.</a:t>
            </a:r>
          </a:p>
          <a:p>
            <a:endParaRPr lang="tr-TR" dirty="0"/>
          </a:p>
        </p:txBody>
      </p:sp>
      <p:sp>
        <p:nvSpPr>
          <p:cNvPr id="6" name="Başlık 1">
            <a:extLst>
              <a:ext uri="{FF2B5EF4-FFF2-40B4-BE49-F238E27FC236}">
                <a16:creationId xmlns:a16="http://schemas.microsoft.com/office/drawing/2014/main" id="{3F76D341-36A8-EE44-997D-D70A2464A70F}"/>
              </a:ext>
            </a:extLst>
          </p:cNvPr>
          <p:cNvSpPr>
            <a:spLocks noGrp="1"/>
          </p:cNvSpPr>
          <p:nvPr>
            <p:ph type="title"/>
          </p:nvPr>
        </p:nvSpPr>
        <p:spPr>
          <a:xfrm>
            <a:off x="838200" y="379412"/>
            <a:ext cx="10515600" cy="1325563"/>
          </a:xfrm>
          <a:solidFill>
            <a:srgbClr val="4A66AC"/>
          </a:solidFill>
          <a:ln>
            <a:noFill/>
          </a:ln>
        </p:spPr>
        <p:style>
          <a:lnRef idx="0">
            <a:scrgbClr r="0" g="0" b="0"/>
          </a:lnRef>
          <a:fillRef idx="0">
            <a:scrgbClr r="0" g="0" b="0"/>
          </a:fillRef>
          <a:effectRef idx="0">
            <a:scrgbClr r="0" g="0" b="0"/>
          </a:effectRef>
          <a:fontRef idx="minor">
            <a:schemeClr val="lt1"/>
          </a:fontRef>
        </p:style>
        <p:txBody>
          <a:bodyPr/>
          <a:lstStyle/>
          <a:p>
            <a:pPr algn="ctr"/>
            <a:r>
              <a:rPr lang="tr-TR" dirty="0">
                <a:solidFill>
                  <a:schemeClr val="bg1"/>
                </a:solidFill>
                <a:latin typeface="Times New Roman" panose="02020603050405020304" pitchFamily="18" charset="0"/>
                <a:cs typeface="Times New Roman" panose="02020603050405020304" pitchFamily="18" charset="0"/>
              </a:rPr>
              <a:t>Erken Yaşamı</a:t>
            </a:r>
          </a:p>
        </p:txBody>
      </p:sp>
      <p:pic>
        <p:nvPicPr>
          <p:cNvPr id="5124" name="Picture 4" descr="Theodora Kroeber | Berkeley Backlog">
            <a:extLst>
              <a:ext uri="{FF2B5EF4-FFF2-40B4-BE49-F238E27FC236}">
                <a16:creationId xmlns:a16="http://schemas.microsoft.com/office/drawing/2014/main" id="{02260EDA-A30E-494C-AF63-70D04B8E4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2281635"/>
            <a:ext cx="4852987" cy="372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D20B61-5AE6-5A47-8380-C300D6260CCB}"/>
              </a:ext>
            </a:extLst>
          </p:cNvPr>
          <p:cNvSpPr>
            <a:spLocks noGrp="1"/>
          </p:cNvSpPr>
          <p:nvPr>
            <p:ph type="title"/>
          </p:nvPr>
        </p:nvSpPr>
        <p:spPr>
          <a:xfrm>
            <a:off x="838200" y="379412"/>
            <a:ext cx="10515600" cy="1325563"/>
          </a:xfrm>
          <a:solidFill>
            <a:schemeClr val="bg2"/>
          </a:solidFill>
          <a:ln>
            <a:noFill/>
          </a:ln>
        </p:spPr>
        <p:style>
          <a:lnRef idx="0">
            <a:scrgbClr r="0" g="0" b="0"/>
          </a:lnRef>
          <a:fillRef idx="0">
            <a:scrgbClr r="0" g="0" b="0"/>
          </a:fillRef>
          <a:effectRef idx="0">
            <a:scrgbClr r="0" g="0" b="0"/>
          </a:effectRef>
          <a:fontRef idx="minor">
            <a:schemeClr val="lt1"/>
          </a:fontRef>
        </p:style>
        <p:txBody>
          <a:bodyPr/>
          <a:lstStyle/>
          <a:p>
            <a:pPr algn="ctr"/>
            <a:r>
              <a:rPr lang="tr-TR" dirty="0">
                <a:solidFill>
                  <a:srgbClr val="4A66AC"/>
                </a:solidFill>
                <a:latin typeface="Times New Roman" panose="02020603050405020304" pitchFamily="18" charset="0"/>
                <a:cs typeface="Times New Roman" panose="02020603050405020304" pitchFamily="18" charset="0"/>
              </a:rPr>
              <a:t>Eğitim Hayatı</a:t>
            </a:r>
          </a:p>
        </p:txBody>
      </p:sp>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a:xfrm>
            <a:off x="838200" y="1825625"/>
            <a:ext cx="5776914" cy="4351338"/>
          </a:xfrm>
        </p:spPr>
        <p:txBody>
          <a:bodyPr/>
          <a:lstStyle/>
          <a:p>
            <a:pPr>
              <a:buClr>
                <a:schemeClr val="bg1">
                  <a:lumMod val="50000"/>
                </a:schemeClr>
              </a:buClr>
            </a:pPr>
            <a:r>
              <a:rPr lang="tr-TR" dirty="0">
                <a:latin typeface="Times New Roman" panose="02020603050405020304" pitchFamily="18" charset="0"/>
                <a:cs typeface="Times New Roman" panose="02020603050405020304" pitchFamily="18" charset="0"/>
              </a:rPr>
              <a:t>Kardeşleriyle beraber </a:t>
            </a:r>
            <a:r>
              <a:rPr lang="tr-TR" dirty="0" err="1">
                <a:latin typeface="Times New Roman" panose="02020603050405020304" pitchFamily="18" charset="0"/>
                <a:cs typeface="Times New Roman" panose="02020603050405020304" pitchFamily="18" charset="0"/>
              </a:rPr>
              <a:t>Telluride'deki</a:t>
            </a:r>
            <a:r>
              <a:rPr lang="tr-TR" dirty="0">
                <a:latin typeface="Times New Roman" panose="02020603050405020304" pitchFamily="18" charset="0"/>
                <a:cs typeface="Times New Roman" panose="02020603050405020304" pitchFamily="18" charset="0"/>
              </a:rPr>
              <a:t> okullara gitti. </a:t>
            </a:r>
          </a:p>
          <a:p>
            <a:pPr>
              <a:buClr>
                <a:schemeClr val="bg1">
                  <a:lumMod val="50000"/>
                </a:schemeClr>
              </a:buClr>
            </a:pPr>
            <a:r>
              <a:rPr lang="tr-TR" dirty="0">
                <a:latin typeface="Times New Roman" panose="02020603050405020304" pitchFamily="18" charset="0"/>
                <a:cs typeface="Times New Roman" panose="02020603050405020304" pitchFamily="18" charset="0"/>
              </a:rPr>
              <a:t>1915'te liseden mezun oldu.</a:t>
            </a:r>
          </a:p>
          <a:p>
            <a:pPr>
              <a:buClr>
                <a:schemeClr val="bg1">
                  <a:lumMod val="50000"/>
                </a:schemeClr>
              </a:buClr>
            </a:pPr>
            <a:r>
              <a:rPr lang="tr-TR" dirty="0">
                <a:latin typeface="Times New Roman" panose="02020603050405020304" pitchFamily="18" charset="0"/>
                <a:cs typeface="Times New Roman" panose="02020603050405020304" pitchFamily="18" charset="0"/>
              </a:rPr>
              <a:t>Aynı yıl ailesi Colorado'dan ayrıldı ve ailesi daha düşük rakımın babasının sağlığına iyi geleceğini düşündüğünden </a:t>
            </a:r>
            <a:r>
              <a:rPr lang="tr-TR" dirty="0" err="1">
                <a:latin typeface="Times New Roman" panose="02020603050405020304" pitchFamily="18" charset="0"/>
                <a:cs typeface="Times New Roman" panose="02020603050405020304" pitchFamily="18" charset="0"/>
              </a:rPr>
              <a:t>Orland</a:t>
            </a:r>
            <a:r>
              <a:rPr lang="tr-TR" dirty="0">
                <a:latin typeface="Times New Roman" panose="02020603050405020304" pitchFamily="18" charset="0"/>
                <a:cs typeface="Times New Roman" panose="02020603050405020304" pitchFamily="18" charset="0"/>
              </a:rPr>
              <a:t>, California'ya taşındılar. </a:t>
            </a:r>
          </a:p>
          <a:p>
            <a:pPr>
              <a:buClr>
                <a:schemeClr val="bg1">
                  <a:lumMod val="50000"/>
                </a:schemeClr>
              </a:buClr>
            </a:pPr>
            <a:r>
              <a:rPr lang="tr-TR" dirty="0">
                <a:latin typeface="Times New Roman" panose="02020603050405020304" pitchFamily="18" charset="0"/>
                <a:cs typeface="Times New Roman" panose="02020603050405020304" pitchFamily="18" charset="0"/>
              </a:rPr>
              <a:t>Yine Aynı yıl Berkeley'deki California Üniversitesi'ne kaydoldu. </a:t>
            </a:r>
          </a:p>
          <a:p>
            <a:pPr marL="0" indent="0">
              <a:buNone/>
            </a:pPr>
            <a:endParaRPr lang="tr-TR" dirty="0"/>
          </a:p>
        </p:txBody>
      </p:sp>
      <p:pic>
        <p:nvPicPr>
          <p:cNvPr id="6146" name="Picture 2">
            <a:extLst>
              <a:ext uri="{FF2B5EF4-FFF2-40B4-BE49-F238E27FC236}">
                <a16:creationId xmlns:a16="http://schemas.microsoft.com/office/drawing/2014/main" id="{53BA72FC-DA70-554B-A7C7-3EDC24292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6177" y="379412"/>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University of California, Berkeley - Yurtdışı Eğitim">
            <a:extLst>
              <a:ext uri="{FF2B5EF4-FFF2-40B4-BE49-F238E27FC236}">
                <a16:creationId xmlns:a16="http://schemas.microsoft.com/office/drawing/2014/main" id="{3881F7CE-0D19-444D-A723-C2CA73A14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461" y="2315369"/>
            <a:ext cx="4630339" cy="337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541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a:xfrm>
            <a:off x="838200" y="1825624"/>
            <a:ext cx="10515600" cy="4832351"/>
          </a:xfrm>
        </p:spPr>
        <p:txBody>
          <a:bodyPr>
            <a:normAutofit fontScale="62500" lnSpcReduction="20000"/>
          </a:bodyPr>
          <a:lstStyle/>
          <a:p>
            <a:pPr>
              <a:buClr>
                <a:schemeClr val="bg1">
                  <a:lumMod val="50000"/>
                </a:schemeClr>
              </a:buClr>
            </a:pPr>
            <a:r>
              <a:rPr lang="tr-TR" sz="4000" dirty="0">
                <a:latin typeface="Times New Roman" panose="02020603050405020304" pitchFamily="18" charset="0"/>
                <a:cs typeface="Times New Roman" panose="02020603050405020304" pitchFamily="18" charset="0"/>
              </a:rPr>
              <a:t>1917’de  babası işinde aksiliklerle ve hem körlük hem de tüberkülozla olan mücadelesini sürdüremedi intihar etti. </a:t>
            </a:r>
          </a:p>
          <a:p>
            <a:pPr>
              <a:buClr>
                <a:schemeClr val="bg1">
                  <a:lumMod val="50000"/>
                </a:schemeClr>
              </a:buClr>
            </a:pPr>
            <a:r>
              <a:rPr lang="tr-TR" sz="4000" dirty="0">
                <a:latin typeface="Times New Roman" panose="02020603050405020304" pitchFamily="18" charset="0"/>
                <a:cs typeface="Times New Roman" panose="02020603050405020304" pitchFamily="18" charset="0"/>
              </a:rPr>
              <a:t>Psikolojiye okumaya karar vermeden önce ekonomi ve İngiliz edebiyatı okumayı düşündü.</a:t>
            </a:r>
          </a:p>
          <a:p>
            <a:pPr>
              <a:buClr>
                <a:schemeClr val="bg1">
                  <a:lumMod val="50000"/>
                </a:schemeClr>
              </a:buClr>
            </a:pPr>
            <a:r>
              <a:rPr lang="tr-TR" sz="4000" dirty="0">
                <a:latin typeface="Times New Roman" panose="02020603050405020304" pitchFamily="18" charset="0"/>
                <a:cs typeface="Times New Roman" panose="02020603050405020304" pitchFamily="18" charset="0"/>
              </a:rPr>
              <a:t> Lisans yıllarında, psikolojiye olan ilgisi </a:t>
            </a:r>
            <a:r>
              <a:rPr lang="tr-TR" sz="4000" dirty="0" err="1">
                <a:latin typeface="Times New Roman" panose="02020603050405020304" pitchFamily="18" charset="0"/>
                <a:cs typeface="Times New Roman" panose="02020603050405020304" pitchFamily="18" charset="0"/>
              </a:rPr>
              <a:t>Kracaw'ı</a:t>
            </a:r>
            <a:r>
              <a:rPr lang="tr-TR" sz="4000" dirty="0">
                <a:latin typeface="Times New Roman" panose="02020603050405020304" pitchFamily="18" charset="0"/>
                <a:cs typeface="Times New Roman" panose="02020603050405020304" pitchFamily="18" charset="0"/>
              </a:rPr>
              <a:t> </a:t>
            </a:r>
            <a:r>
              <a:rPr lang="tr-TR" sz="4000" dirty="0" err="1">
                <a:latin typeface="Times New Roman" panose="02020603050405020304" pitchFamily="18" charset="0"/>
                <a:cs typeface="Times New Roman" panose="02020603050405020304" pitchFamily="18" charset="0"/>
              </a:rPr>
              <a:t>anadalını</a:t>
            </a:r>
            <a:r>
              <a:rPr lang="tr-TR" sz="4000" dirty="0">
                <a:latin typeface="Times New Roman" panose="02020603050405020304" pitchFamily="18" charset="0"/>
                <a:cs typeface="Times New Roman" panose="02020603050405020304" pitchFamily="18" charset="0"/>
              </a:rPr>
              <a:t> bu disiplini seçmeye iten Jean </a:t>
            </a:r>
            <a:r>
              <a:rPr lang="tr-TR" sz="4000" dirty="0" err="1">
                <a:latin typeface="Times New Roman" panose="02020603050405020304" pitchFamily="18" charset="0"/>
                <a:cs typeface="Times New Roman" panose="02020603050405020304" pitchFamily="18" charset="0"/>
              </a:rPr>
              <a:t>Macfarlane</a:t>
            </a:r>
            <a:r>
              <a:rPr lang="tr-TR" sz="4000" dirty="0">
                <a:latin typeface="Times New Roman" panose="02020603050405020304" pitchFamily="18" charset="0"/>
                <a:cs typeface="Times New Roman" panose="02020603050405020304" pitchFamily="18" charset="0"/>
              </a:rPr>
              <a:t> de dahil olmak üzere, ömür boyu sürecek birçok arkadaş edindi. </a:t>
            </a:r>
          </a:p>
          <a:p>
            <a:pPr>
              <a:buClr>
                <a:schemeClr val="bg1">
                  <a:lumMod val="50000"/>
                </a:schemeClr>
              </a:buClr>
            </a:pPr>
            <a:r>
              <a:rPr lang="tr-TR" sz="4000" dirty="0">
                <a:latin typeface="Times New Roman" panose="02020603050405020304" pitchFamily="18" charset="0"/>
                <a:cs typeface="Times New Roman" panose="02020603050405020304" pitchFamily="18" charset="0"/>
              </a:rPr>
              <a:t>1921'de birincilikle mezun oldu ve UC Berkeley'de yüksek lisans eğitimine başladı. </a:t>
            </a:r>
          </a:p>
          <a:p>
            <a:pPr>
              <a:buClr>
                <a:schemeClr val="bg1">
                  <a:lumMod val="50000"/>
                </a:schemeClr>
              </a:buClr>
            </a:pPr>
            <a:r>
              <a:rPr lang="tr-TR" sz="4000" dirty="0">
                <a:latin typeface="Times New Roman" panose="02020603050405020304" pitchFamily="18" charset="0"/>
                <a:cs typeface="Times New Roman" panose="02020603050405020304" pitchFamily="18" charset="0"/>
              </a:rPr>
              <a:t>Yüksek lisans tezinde San Francisco'da bir çocuk mahkemesinin müvekkili olan on aileyi inceledi. </a:t>
            </a:r>
          </a:p>
          <a:p>
            <a:pPr>
              <a:buClr>
                <a:schemeClr val="bg1">
                  <a:lumMod val="50000"/>
                </a:schemeClr>
              </a:buClr>
            </a:pPr>
            <a:r>
              <a:rPr lang="tr-TR" sz="4000" dirty="0" err="1">
                <a:latin typeface="Times New Roman" panose="02020603050405020304" pitchFamily="18" charset="0"/>
                <a:cs typeface="Times New Roman" panose="02020603050405020304" pitchFamily="18" charset="0"/>
              </a:rPr>
              <a:t>Gönülü</a:t>
            </a:r>
            <a:r>
              <a:rPr lang="tr-TR" sz="4000" dirty="0">
                <a:latin typeface="Times New Roman" panose="02020603050405020304" pitchFamily="18" charset="0"/>
                <a:cs typeface="Times New Roman" panose="02020603050405020304" pitchFamily="18" charset="0"/>
              </a:rPr>
              <a:t> olarak denetimli serbestlik memurluğu yaptı.</a:t>
            </a:r>
          </a:p>
          <a:p>
            <a:pPr>
              <a:buClr>
                <a:schemeClr val="bg1">
                  <a:lumMod val="50000"/>
                </a:schemeClr>
              </a:buClr>
            </a:pPr>
            <a:r>
              <a:rPr lang="tr-TR" sz="4000" dirty="0" err="1">
                <a:latin typeface="Times New Roman" panose="02020603050405020304" pitchFamily="18" charset="0"/>
                <a:cs typeface="Times New Roman" panose="02020603050405020304" pitchFamily="18" charset="0"/>
              </a:rPr>
              <a:t>Kracaw</a:t>
            </a:r>
            <a:r>
              <a:rPr lang="tr-TR" sz="4000" dirty="0">
                <a:latin typeface="Times New Roman" panose="02020603050405020304" pitchFamily="18" charset="0"/>
                <a:cs typeface="Times New Roman" panose="02020603050405020304" pitchFamily="18" charset="0"/>
              </a:rPr>
              <a:t>, 1920'de klinik psikoloji alanında yüksek lisans derecesini aldı.</a:t>
            </a:r>
          </a:p>
          <a:p>
            <a:pPr>
              <a:buClr>
                <a:schemeClr val="bg1">
                  <a:lumMod val="50000"/>
                </a:schemeClr>
              </a:buClr>
            </a:pPr>
            <a:endParaRPr lang="tr-TR" sz="4000" dirty="0"/>
          </a:p>
          <a:p>
            <a:endParaRPr lang="tr-TR" dirty="0"/>
          </a:p>
        </p:txBody>
      </p:sp>
      <p:sp>
        <p:nvSpPr>
          <p:cNvPr id="4" name="Başlık 1">
            <a:extLst>
              <a:ext uri="{FF2B5EF4-FFF2-40B4-BE49-F238E27FC236}">
                <a16:creationId xmlns:a16="http://schemas.microsoft.com/office/drawing/2014/main" id="{36DE76C1-733B-3146-8B99-5A1CA4FABA5B}"/>
              </a:ext>
            </a:extLst>
          </p:cNvPr>
          <p:cNvSpPr>
            <a:spLocks noGrp="1"/>
          </p:cNvSpPr>
          <p:nvPr>
            <p:ph type="title"/>
          </p:nvPr>
        </p:nvSpPr>
        <p:spPr>
          <a:xfrm>
            <a:off x="838200" y="379413"/>
            <a:ext cx="10515600" cy="1325562"/>
          </a:xfrm>
          <a:solidFill>
            <a:schemeClr val="bg2"/>
          </a:solidFill>
          <a:ln>
            <a:noFill/>
          </a:ln>
        </p:spPr>
        <p:style>
          <a:lnRef idx="0">
            <a:scrgbClr r="0" g="0" b="0"/>
          </a:lnRef>
          <a:fillRef idx="0">
            <a:scrgbClr r="0" g="0" b="0"/>
          </a:fillRef>
          <a:effectRef idx="0">
            <a:scrgbClr r="0" g="0" b="0"/>
          </a:effectRef>
          <a:fontRef idx="minor">
            <a:schemeClr val="lt1"/>
          </a:fontRef>
        </p:style>
        <p:txBody>
          <a:bodyPr/>
          <a:lstStyle/>
          <a:p>
            <a:pPr algn="ctr"/>
            <a:r>
              <a:rPr lang="tr-TR" dirty="0">
                <a:solidFill>
                  <a:srgbClr val="4A66AC"/>
                </a:solidFill>
                <a:latin typeface="Times New Roman" panose="02020603050405020304" pitchFamily="18" charset="0"/>
                <a:cs typeface="Times New Roman" panose="02020603050405020304" pitchFamily="18" charset="0"/>
              </a:rPr>
              <a:t>Eğitim Hayatı</a:t>
            </a:r>
          </a:p>
        </p:txBody>
      </p:sp>
    </p:spTree>
    <p:extLst>
      <p:ext uri="{BB962C8B-B14F-4D97-AF65-F5344CB8AC3E}">
        <p14:creationId xmlns:p14="http://schemas.microsoft.com/office/powerpoint/2010/main" val="123449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D20B61-5AE6-5A47-8380-C300D6260CCB}"/>
              </a:ext>
            </a:extLst>
          </p:cNvPr>
          <p:cNvSpPr>
            <a:spLocks noGrp="1"/>
          </p:cNvSpPr>
          <p:nvPr>
            <p:ph type="title"/>
          </p:nvPr>
        </p:nvSpPr>
        <p:spPr>
          <a:xfrm>
            <a:off x="838200" y="379412"/>
            <a:ext cx="10515600" cy="1325563"/>
          </a:xfrm>
          <a:solidFill>
            <a:srgbClr val="4A66AC"/>
          </a:solidFill>
          <a:ln>
            <a:noFill/>
          </a:ln>
        </p:spPr>
        <p:style>
          <a:lnRef idx="0">
            <a:scrgbClr r="0" g="0" b="0"/>
          </a:lnRef>
          <a:fillRef idx="0">
            <a:scrgbClr r="0" g="0" b="0"/>
          </a:fillRef>
          <a:effectRef idx="0">
            <a:scrgbClr r="0" g="0" b="0"/>
          </a:effectRef>
          <a:fontRef idx="minor">
            <a:schemeClr val="lt1"/>
          </a:fontRef>
        </p:style>
        <p:txBody>
          <a:bodyPr/>
          <a:lstStyle/>
          <a:p>
            <a:pPr algn="ctr"/>
            <a:r>
              <a:rPr lang="tr-TR" dirty="0">
                <a:solidFill>
                  <a:schemeClr val="bg1"/>
                </a:solidFill>
                <a:latin typeface="Times New Roman" panose="02020603050405020304" pitchFamily="18" charset="0"/>
                <a:cs typeface="Times New Roman" panose="02020603050405020304" pitchFamily="18" charset="0"/>
              </a:rPr>
              <a:t>İlk Evliliği</a:t>
            </a:r>
          </a:p>
        </p:txBody>
      </p:sp>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p:txBody>
          <a:bodyPr>
            <a:normAutofit/>
          </a:bodyPr>
          <a:lstStyle/>
          <a:p>
            <a:r>
              <a:rPr lang="tr-TR" sz="2400" dirty="0">
                <a:latin typeface="Times New Roman" panose="02020603050405020304" pitchFamily="18" charset="0"/>
                <a:cs typeface="Times New Roman" panose="02020603050405020304" pitchFamily="18" charset="0"/>
              </a:rPr>
              <a:t>Temmuz 1921'de </a:t>
            </a:r>
            <a:r>
              <a:rPr lang="tr-TR" sz="2400" dirty="0" err="1">
                <a:latin typeface="Times New Roman" panose="02020603050405020304" pitchFamily="18" charset="0"/>
                <a:cs typeface="Times New Roman" panose="02020603050405020304" pitchFamily="18" charset="0"/>
              </a:rPr>
              <a:t>Kracaw</a:t>
            </a:r>
            <a:r>
              <a:rPr lang="tr-TR" sz="2400" dirty="0">
                <a:latin typeface="Times New Roman" panose="02020603050405020304" pitchFamily="18" charset="0"/>
                <a:cs typeface="Times New Roman" panose="02020603050405020304" pitchFamily="18" charset="0"/>
              </a:rPr>
              <a:t>, hukuk lisansüstü çalışmaları için UC Berkeley'de bulunan Clifton </a:t>
            </a:r>
            <a:r>
              <a:rPr lang="tr-TR" sz="2400" dirty="0" err="1">
                <a:latin typeface="Times New Roman" panose="02020603050405020304" pitchFamily="18" charset="0"/>
                <a:cs typeface="Times New Roman" panose="02020603050405020304" pitchFamily="18" charset="0"/>
              </a:rPr>
              <a:t>Spencer</a:t>
            </a:r>
            <a:r>
              <a:rPr lang="tr-TR" sz="2400" dirty="0">
                <a:latin typeface="Times New Roman" panose="02020603050405020304" pitchFamily="18" charset="0"/>
                <a:cs typeface="Times New Roman" panose="02020603050405020304" pitchFamily="18" charset="0"/>
              </a:rPr>
              <a:t> Brown ile evlendi. </a:t>
            </a:r>
          </a:p>
          <a:p>
            <a:r>
              <a:rPr lang="tr-TR" sz="2400" dirty="0">
                <a:latin typeface="Times New Roman" panose="02020603050405020304" pitchFamily="18" charset="0"/>
                <a:cs typeface="Times New Roman" panose="02020603050405020304" pitchFamily="18" charset="0"/>
              </a:rPr>
              <a:t>Brown, I. Dünya Savaşı sırasında Fransa'da zatürre kapmıştı ve hastasıydı. </a:t>
            </a:r>
          </a:p>
          <a:p>
            <a:r>
              <a:rPr lang="tr-TR" sz="2400" dirty="0">
                <a:latin typeface="Times New Roman" panose="02020603050405020304" pitchFamily="18" charset="0"/>
                <a:cs typeface="Times New Roman" panose="02020603050405020304" pitchFamily="18" charset="0"/>
              </a:rPr>
              <a:t>İki çocukları oldu, Clifton II ve Theodore. </a:t>
            </a:r>
          </a:p>
          <a:p>
            <a:r>
              <a:rPr lang="tr-TR" sz="2400" dirty="0">
                <a:latin typeface="Times New Roman" panose="02020603050405020304" pitchFamily="18" charset="0"/>
                <a:cs typeface="Times New Roman" panose="02020603050405020304" pitchFamily="18" charset="0"/>
              </a:rPr>
              <a:t>Brown Ekim 1923'te öldüğünde çift Santa fe, New </a:t>
            </a:r>
            <a:r>
              <a:rPr lang="tr-TR" sz="2400" dirty="0" err="1">
                <a:latin typeface="Times New Roman" panose="02020603050405020304" pitchFamily="18" charset="0"/>
                <a:cs typeface="Times New Roman" panose="02020603050405020304" pitchFamily="18" charset="0"/>
              </a:rPr>
              <a:t>Mexico’daydı</a:t>
            </a:r>
            <a:r>
              <a:rPr lang="tr-TR" sz="2400" dirty="0">
                <a:latin typeface="Times New Roman" panose="02020603050405020304" pitchFamily="18" charset="0"/>
                <a:cs typeface="Times New Roman" panose="02020603050405020304" pitchFamily="18" charset="0"/>
              </a:rPr>
              <a:t>.</a:t>
            </a:r>
          </a:p>
          <a:p>
            <a:r>
              <a:rPr lang="tr-TR" sz="2400" dirty="0">
                <a:latin typeface="Times New Roman" panose="02020603050405020304" pitchFamily="18" charset="0"/>
                <a:cs typeface="Times New Roman" panose="02020603050405020304" pitchFamily="18" charset="0"/>
              </a:rPr>
              <a:t>Santa Fe'de yaşarken Kızılderili sanatı ve kültürüne ilgi duymuştu ve UC Berkeley'de antropoloji okumaya karar verdi.</a:t>
            </a:r>
          </a:p>
          <a:p>
            <a:r>
              <a:rPr lang="tr-TR" sz="2400" dirty="0">
                <a:latin typeface="Times New Roman" panose="02020603050405020304" pitchFamily="18" charset="0"/>
                <a:cs typeface="Times New Roman" panose="02020603050405020304" pitchFamily="18" charset="0"/>
              </a:rPr>
              <a:t>Theodora, onu lisansüstü okula geri dönmeye teşvik eden Brown'ın dul annesinin evine, </a:t>
            </a:r>
            <a:r>
              <a:rPr lang="tr-TR" sz="2400" dirty="0" err="1">
                <a:latin typeface="Times New Roman" panose="02020603050405020304" pitchFamily="18" charset="0"/>
                <a:cs typeface="Times New Roman" panose="02020603050405020304" pitchFamily="18" charset="0"/>
              </a:rPr>
              <a:t>Berkeley'e</a:t>
            </a:r>
            <a:r>
              <a:rPr lang="tr-TR" sz="2400" dirty="0">
                <a:latin typeface="Times New Roman" panose="02020603050405020304" pitchFamily="18" charset="0"/>
                <a:cs typeface="Times New Roman" panose="02020603050405020304" pitchFamily="18" charset="0"/>
              </a:rPr>
              <a:t> geri taşındı. </a:t>
            </a:r>
          </a:p>
          <a:p>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86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D20B61-5AE6-5A47-8380-C300D6260CCB}"/>
              </a:ext>
            </a:extLst>
          </p:cNvPr>
          <p:cNvSpPr>
            <a:spLocks noGrp="1"/>
          </p:cNvSpPr>
          <p:nvPr>
            <p:ph type="title"/>
          </p:nvPr>
        </p:nvSpPr>
        <p:spPr>
          <a:xfrm>
            <a:off x="838200" y="379412"/>
            <a:ext cx="10515600" cy="1325563"/>
          </a:xfrm>
          <a:solidFill>
            <a:srgbClr val="4A66AC"/>
          </a:solidFill>
          <a:ln>
            <a:noFill/>
          </a:ln>
        </p:spPr>
        <p:style>
          <a:lnRef idx="0">
            <a:scrgbClr r="0" g="0" b="0"/>
          </a:lnRef>
          <a:fillRef idx="0">
            <a:scrgbClr r="0" g="0" b="0"/>
          </a:fillRef>
          <a:effectRef idx="0">
            <a:scrgbClr r="0" g="0" b="0"/>
          </a:effectRef>
          <a:fontRef idx="minor">
            <a:schemeClr val="lt1"/>
          </a:fontRef>
        </p:style>
        <p:txBody>
          <a:bodyPr/>
          <a:lstStyle/>
          <a:p>
            <a:pPr algn="ctr"/>
            <a:r>
              <a:rPr lang="tr-TR" dirty="0">
                <a:solidFill>
                  <a:schemeClr val="bg1"/>
                </a:solidFill>
                <a:latin typeface="Times New Roman" panose="02020603050405020304" pitchFamily="18" charset="0"/>
                <a:cs typeface="Times New Roman" panose="02020603050405020304" pitchFamily="18" charset="0"/>
              </a:rPr>
              <a:t>İkinci Evliliği</a:t>
            </a:r>
          </a:p>
        </p:txBody>
      </p:sp>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a:xfrm>
            <a:off x="838200" y="1825625"/>
            <a:ext cx="6729409" cy="4832350"/>
          </a:xfrm>
        </p:spPr>
        <p:txBody>
          <a:bodyPr>
            <a:normAutofit fontScale="47500" lnSpcReduction="20000"/>
          </a:bodyPr>
          <a:lstStyle/>
          <a:p>
            <a:r>
              <a:rPr lang="tr-TR" sz="5100" dirty="0">
                <a:latin typeface="Times New Roman" panose="02020603050405020304" pitchFamily="18" charset="0"/>
                <a:cs typeface="Times New Roman" panose="02020603050405020304" pitchFamily="18" charset="0"/>
              </a:rPr>
              <a:t>Antropolojiyi seçen Theodora, önde gelen Amerikalı antropologlarından ve UC Berkeley'deki antropoloji bölümünün başkanı Alfred Louis </a:t>
            </a:r>
            <a:r>
              <a:rPr lang="tr-TR" sz="5100" dirty="0" err="1">
                <a:latin typeface="Times New Roman" panose="02020603050405020304" pitchFamily="18" charset="0"/>
                <a:cs typeface="Times New Roman" panose="02020603050405020304" pitchFamily="18" charset="0"/>
              </a:rPr>
              <a:t>Kroeber'e</a:t>
            </a:r>
            <a:r>
              <a:rPr lang="tr-TR" sz="5100" dirty="0">
                <a:latin typeface="Times New Roman" panose="02020603050405020304" pitchFamily="18" charset="0"/>
                <a:cs typeface="Times New Roman" panose="02020603050405020304" pitchFamily="18" charset="0"/>
              </a:rPr>
              <a:t> danışmaya gitti.</a:t>
            </a:r>
          </a:p>
          <a:p>
            <a:r>
              <a:rPr lang="tr-TR" sz="5100" dirty="0">
                <a:latin typeface="Times New Roman" panose="02020603050405020304" pitchFamily="18" charset="0"/>
                <a:cs typeface="Times New Roman" panose="02020603050405020304" pitchFamily="18" charset="0"/>
              </a:rPr>
              <a:t>Daha önce Alfred </a:t>
            </a:r>
            <a:r>
              <a:rPr lang="tr-TR" sz="5100" dirty="0" err="1">
                <a:latin typeface="Times New Roman" panose="02020603050405020304" pitchFamily="18" charset="0"/>
                <a:cs typeface="Times New Roman" panose="02020603050405020304" pitchFamily="18" charset="0"/>
              </a:rPr>
              <a:t>Kroeber'in</a:t>
            </a:r>
            <a:r>
              <a:rPr lang="tr-TR" sz="5100" dirty="0">
                <a:latin typeface="Times New Roman" panose="02020603050405020304" pitchFamily="18" charset="0"/>
                <a:cs typeface="Times New Roman" panose="02020603050405020304" pitchFamily="18" charset="0"/>
              </a:rPr>
              <a:t> asistanı Thomas </a:t>
            </a:r>
            <a:r>
              <a:rPr lang="tr-TR" sz="5100" dirty="0" err="1">
                <a:latin typeface="Times New Roman" panose="02020603050405020304" pitchFamily="18" charset="0"/>
                <a:cs typeface="Times New Roman" panose="02020603050405020304" pitchFamily="18" charset="0"/>
              </a:rPr>
              <a:t>Waterman'dan</a:t>
            </a:r>
            <a:r>
              <a:rPr lang="tr-TR" sz="5100" dirty="0">
                <a:latin typeface="Times New Roman" panose="02020603050405020304" pitchFamily="18" charset="0"/>
                <a:cs typeface="Times New Roman" panose="02020603050405020304" pitchFamily="18" charset="0"/>
              </a:rPr>
              <a:t> ders almış olmasına rağmen, Theodora ilk kez Alfred ile tanışmıştı.</a:t>
            </a:r>
          </a:p>
          <a:p>
            <a:r>
              <a:rPr lang="tr-TR" sz="5100" dirty="0">
                <a:latin typeface="Times New Roman" panose="02020603050405020304" pitchFamily="18" charset="0"/>
                <a:cs typeface="Times New Roman" panose="02020603050405020304" pitchFamily="18" charset="0"/>
              </a:rPr>
              <a:t>Daha sonra ondan bir dersi aldı ve Mart 1926’da evlendiler.</a:t>
            </a:r>
          </a:p>
          <a:p>
            <a:r>
              <a:rPr lang="tr-TR" sz="5100" dirty="0" err="1">
                <a:latin typeface="Times New Roman" panose="02020603050405020304" pitchFamily="18" charset="0"/>
                <a:cs typeface="Times New Roman" panose="02020603050405020304" pitchFamily="18" charset="0"/>
              </a:rPr>
              <a:t>Theodora'dan</a:t>
            </a:r>
            <a:r>
              <a:rPr lang="tr-TR" sz="5100" dirty="0">
                <a:latin typeface="Times New Roman" panose="02020603050405020304" pitchFamily="18" charset="0"/>
                <a:cs typeface="Times New Roman" panose="02020603050405020304" pitchFamily="18" charset="0"/>
              </a:rPr>
              <a:t> 21 yaş büyük olan Alfred Kroeber de daha önce evlenmişti: karısı 1913'te tüberkülozdan ölmüştü. Alfred, </a:t>
            </a:r>
            <a:r>
              <a:rPr lang="tr-TR" sz="5100" dirty="0" err="1">
                <a:latin typeface="Times New Roman" panose="02020603050405020304" pitchFamily="18" charset="0"/>
                <a:cs typeface="Times New Roman" panose="02020603050405020304" pitchFamily="18" charset="0"/>
              </a:rPr>
              <a:t>Theodora'nın</a:t>
            </a:r>
            <a:r>
              <a:rPr lang="tr-TR" sz="5100" dirty="0">
                <a:latin typeface="Times New Roman" panose="02020603050405020304" pitchFamily="18" charset="0"/>
                <a:cs typeface="Times New Roman" panose="02020603050405020304" pitchFamily="18" charset="0"/>
              </a:rPr>
              <a:t> iki oğlunu evlat edinerek onlara soyadını verdi.</a:t>
            </a:r>
          </a:p>
          <a:p>
            <a:pPr marL="0" indent="0">
              <a:buNone/>
            </a:pPr>
            <a:endParaRPr lang="tr-TR" dirty="0"/>
          </a:p>
          <a:p>
            <a:endParaRPr lang="tr-TR" dirty="0"/>
          </a:p>
        </p:txBody>
      </p:sp>
      <p:pic>
        <p:nvPicPr>
          <p:cNvPr id="9218" name="Picture 2" descr="Best 30+ Alfred L Kroeber fun on 9GAG">
            <a:extLst>
              <a:ext uri="{FF2B5EF4-FFF2-40B4-BE49-F238E27FC236}">
                <a16:creationId xmlns:a16="http://schemas.microsoft.com/office/drawing/2014/main" id="{AD80A10F-44DF-C74C-9C04-3A8CB8219D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27" t="3889" r="6997" b="31227"/>
          <a:stretch/>
        </p:blipFill>
        <p:spPr bwMode="auto">
          <a:xfrm>
            <a:off x="7567610" y="1776412"/>
            <a:ext cx="3786189" cy="444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3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DDEB905-1A45-CF46-9EAD-2395D9819B23}"/>
              </a:ext>
            </a:extLst>
          </p:cNvPr>
          <p:cNvSpPr>
            <a:spLocks noGrp="1"/>
          </p:cNvSpPr>
          <p:nvPr>
            <p:ph idx="1"/>
          </p:nvPr>
        </p:nvSpPr>
        <p:spPr>
          <a:xfrm>
            <a:off x="838200" y="1825625"/>
            <a:ext cx="7319963" cy="4432300"/>
          </a:xfrm>
        </p:spPr>
        <p:txBody>
          <a:bodyPr>
            <a:normAutofit fontScale="92500"/>
          </a:bodyPr>
          <a:lstStyle/>
          <a:p>
            <a:r>
              <a:rPr lang="tr-TR" dirty="0">
                <a:latin typeface="Times New Roman" panose="02020603050405020304" pitchFamily="18" charset="0"/>
                <a:cs typeface="Times New Roman" panose="02020603050405020304" pitchFamily="18" charset="0"/>
              </a:rPr>
              <a:t>Çiftin Karl ve Ursula adında iki çocuğu daha oldu. Karl, Clifton ve Theodore daha sonra sırasıyla İngilizce, tarih ve psikoloji profesörleri oldu. </a:t>
            </a:r>
            <a:endParaRPr lang="tr-TR" dirty="0"/>
          </a:p>
          <a:p>
            <a:r>
              <a:rPr lang="tr-TR" dirty="0">
                <a:latin typeface="Times New Roman" panose="02020603050405020304" pitchFamily="18" charset="0"/>
                <a:cs typeface="Times New Roman" panose="02020603050405020304" pitchFamily="18" charset="0"/>
              </a:rPr>
              <a:t>Ursula (Ursula K. Le </a:t>
            </a:r>
            <a:r>
              <a:rPr lang="tr-TR" dirty="0" err="1">
                <a:latin typeface="Times New Roman" panose="02020603050405020304" pitchFamily="18" charset="0"/>
                <a:cs typeface="Times New Roman" panose="02020603050405020304" pitchFamily="18" charset="0"/>
              </a:rPr>
              <a:t>Guin</a:t>
            </a:r>
            <a:r>
              <a:rPr lang="tr-TR" dirty="0">
                <a:latin typeface="Times New Roman" panose="02020603050405020304" pitchFamily="18" charset="0"/>
                <a:cs typeface="Times New Roman" panose="02020603050405020304" pitchFamily="18" charset="0"/>
              </a:rPr>
              <a:t>) ise tanınmış bir yazar oldu.</a:t>
            </a:r>
          </a:p>
          <a:p>
            <a:r>
              <a:rPr lang="tr-TR" dirty="0">
                <a:latin typeface="Times New Roman" panose="02020603050405020304" pitchFamily="18" charset="0"/>
                <a:cs typeface="Times New Roman" panose="02020603050405020304" pitchFamily="18" charset="0"/>
              </a:rPr>
              <a:t>Haziran 1926'da </a:t>
            </a:r>
            <a:r>
              <a:rPr lang="tr-TR" dirty="0" err="1">
                <a:latin typeface="Times New Roman" panose="02020603050405020304" pitchFamily="18" charset="0"/>
                <a:cs typeface="Times New Roman" panose="02020603050405020304" pitchFamily="18" charset="0"/>
              </a:rPr>
              <a:t>Kroeberler</a:t>
            </a:r>
            <a:r>
              <a:rPr lang="tr-TR" dirty="0">
                <a:latin typeface="Times New Roman" panose="02020603050405020304" pitchFamily="18" charset="0"/>
                <a:cs typeface="Times New Roman" panose="02020603050405020304" pitchFamily="18" charset="0"/>
              </a:rPr>
              <a:t>, çocuklarını </a:t>
            </a:r>
            <a:r>
              <a:rPr lang="tr-TR" dirty="0" err="1">
                <a:latin typeface="Times New Roman" panose="02020603050405020304" pitchFamily="18" charset="0"/>
                <a:cs typeface="Times New Roman" panose="02020603050405020304" pitchFamily="18" charset="0"/>
              </a:rPr>
              <a:t>Theodora'nın</a:t>
            </a:r>
            <a:r>
              <a:rPr lang="tr-TR" dirty="0">
                <a:latin typeface="Times New Roman" panose="02020603050405020304" pitchFamily="18" charset="0"/>
                <a:cs typeface="Times New Roman" panose="02020603050405020304" pitchFamily="18" charset="0"/>
              </a:rPr>
              <a:t> annesiyle birlikte bıraktı ve Peru'nun Nazca vadisindeki arkeolojik kazıya sekiz aylık bir saha gezisine çıktı. </a:t>
            </a:r>
            <a:r>
              <a:rPr lang="tr-TR" dirty="0" err="1">
                <a:latin typeface="Times New Roman" panose="02020603050405020304" pitchFamily="18" charset="0"/>
                <a:cs typeface="Times New Roman" panose="02020603050405020304" pitchFamily="18" charset="0"/>
              </a:rPr>
              <a:t>Theodora'nın</a:t>
            </a:r>
            <a:r>
              <a:rPr lang="tr-TR" dirty="0">
                <a:latin typeface="Times New Roman" panose="02020603050405020304" pitchFamily="18" charset="0"/>
                <a:cs typeface="Times New Roman" panose="02020603050405020304" pitchFamily="18" charset="0"/>
              </a:rPr>
              <a:t> bir arkeolojik alana ilk ziyaretiydi. Oradayken, örnek tanıma ve kataloglama üzerinde çalıştı.</a:t>
            </a:r>
          </a:p>
          <a:p>
            <a:endParaRPr lang="tr-TR" dirty="0"/>
          </a:p>
        </p:txBody>
      </p:sp>
      <p:sp>
        <p:nvSpPr>
          <p:cNvPr id="4" name="Başlık 1">
            <a:extLst>
              <a:ext uri="{FF2B5EF4-FFF2-40B4-BE49-F238E27FC236}">
                <a16:creationId xmlns:a16="http://schemas.microsoft.com/office/drawing/2014/main" id="{639FD5BD-FC6A-AE4B-B3A1-1180C51A5B37}"/>
              </a:ext>
            </a:extLst>
          </p:cNvPr>
          <p:cNvSpPr>
            <a:spLocks noGrp="1"/>
          </p:cNvSpPr>
          <p:nvPr>
            <p:ph type="title"/>
          </p:nvPr>
        </p:nvSpPr>
        <p:spPr>
          <a:solidFill>
            <a:srgbClr val="4A66AC"/>
          </a:solidFill>
          <a:ln>
            <a:noFill/>
          </a:ln>
        </p:spPr>
        <p:style>
          <a:lnRef idx="0">
            <a:scrgbClr r="0" g="0" b="0"/>
          </a:lnRef>
          <a:fillRef idx="0">
            <a:scrgbClr r="0" g="0" b="0"/>
          </a:fillRef>
          <a:effectRef idx="0">
            <a:scrgbClr r="0" g="0" b="0"/>
          </a:effectRef>
          <a:fontRef idx="minor">
            <a:schemeClr val="lt1"/>
          </a:fontRef>
        </p:style>
        <p:txBody>
          <a:bodyPr/>
          <a:lstStyle/>
          <a:p>
            <a:pPr algn="ctr"/>
            <a:r>
              <a:rPr lang="tr-TR" dirty="0">
                <a:solidFill>
                  <a:schemeClr val="bg1"/>
                </a:solidFill>
                <a:latin typeface="Times New Roman" panose="02020603050405020304" pitchFamily="18" charset="0"/>
                <a:cs typeface="Times New Roman" panose="02020603050405020304" pitchFamily="18" charset="0"/>
              </a:rPr>
              <a:t>İkinci Evliliği</a:t>
            </a:r>
          </a:p>
        </p:txBody>
      </p:sp>
      <p:pic>
        <p:nvPicPr>
          <p:cNvPr id="10242" name="Picture 2" descr="Worlds Of Ursula K. Le Guin&amp;quot; Shows The Evolution Of A Wizard, Writer, And  Feminist | Ursula le guin, Ursula, Writer">
            <a:extLst>
              <a:ext uri="{FF2B5EF4-FFF2-40B4-BE49-F238E27FC236}">
                <a16:creationId xmlns:a16="http://schemas.microsoft.com/office/drawing/2014/main" id="{25170BF9-27B8-5F43-97E3-EE252CD52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650" y="1825625"/>
            <a:ext cx="2597150" cy="431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4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E469D6-C346-354C-9B2B-4312700B5939}"/>
              </a:ext>
            </a:extLst>
          </p:cNvPr>
          <p:cNvSpPr>
            <a:spLocks noGrp="1"/>
          </p:cNvSpPr>
          <p:nvPr>
            <p:ph idx="1"/>
          </p:nvPr>
        </p:nvSpPr>
        <p:spPr>
          <a:xfrm>
            <a:off x="838200" y="1840375"/>
            <a:ext cx="6751320" cy="4811150"/>
          </a:xfrm>
        </p:spPr>
        <p:txBody>
          <a:bodyPr>
            <a:normAutofit/>
          </a:bodyPr>
          <a:lstStyle/>
          <a:p>
            <a:r>
              <a:rPr lang="tr-TR" dirty="0">
                <a:latin typeface="Times New Roman" panose="02020603050405020304" pitchFamily="18" charset="0"/>
                <a:cs typeface="Times New Roman" panose="02020603050405020304" pitchFamily="18" charset="0"/>
              </a:rPr>
              <a:t>1942'de bir başka Peru gezisinde ve </a:t>
            </a:r>
            <a:r>
              <a:rPr lang="tr-TR" dirty="0" err="1">
                <a:latin typeface="Times New Roman" panose="02020603050405020304" pitchFamily="18" charset="0"/>
                <a:cs typeface="Times New Roman" panose="02020603050405020304" pitchFamily="18" charset="0"/>
              </a:rPr>
              <a:t>Yurok</a:t>
            </a:r>
            <a:r>
              <a:rPr lang="tr-TR" dirty="0">
                <a:latin typeface="Times New Roman" panose="02020603050405020304" pitchFamily="18" charset="0"/>
                <a:cs typeface="Times New Roman" panose="02020603050405020304" pitchFamily="18" charset="0"/>
              </a:rPr>
              <a:t> ve </a:t>
            </a:r>
            <a:r>
              <a:rPr lang="tr-TR" dirty="0" err="1">
                <a:latin typeface="Times New Roman" panose="02020603050405020304" pitchFamily="18" charset="0"/>
                <a:cs typeface="Times New Roman" panose="02020603050405020304" pitchFamily="18" charset="0"/>
              </a:rPr>
              <a:t>Mohave</a:t>
            </a:r>
            <a:r>
              <a:rPr lang="tr-TR" dirty="0">
                <a:latin typeface="Times New Roman" panose="02020603050405020304" pitchFamily="18" charset="0"/>
                <a:cs typeface="Times New Roman" panose="02020603050405020304" pitchFamily="18" charset="0"/>
              </a:rPr>
              <a:t> halklarını inceleyen diğer gezilerde </a:t>
            </a:r>
            <a:r>
              <a:rPr lang="tr-TR" dirty="0" err="1">
                <a:latin typeface="Times New Roman" panose="02020603050405020304" pitchFamily="18" charset="0"/>
                <a:cs typeface="Times New Roman" panose="02020603050405020304" pitchFamily="18" charset="0"/>
              </a:rPr>
              <a:t>Alfred'e</a:t>
            </a:r>
            <a:r>
              <a:rPr lang="tr-TR" dirty="0">
                <a:latin typeface="Times New Roman" panose="02020603050405020304" pitchFamily="18" charset="0"/>
                <a:cs typeface="Times New Roman" panose="02020603050405020304" pitchFamily="18" charset="0"/>
              </a:rPr>
              <a:t> eşlik edecekti.</a:t>
            </a:r>
          </a:p>
          <a:p>
            <a:r>
              <a:rPr lang="tr-TR" dirty="0">
                <a:latin typeface="Times New Roman" panose="02020603050405020304" pitchFamily="18" charset="0"/>
                <a:cs typeface="Times New Roman" panose="02020603050405020304" pitchFamily="18" charset="0"/>
              </a:rPr>
              <a:t>Ayrıca 1926'da The </a:t>
            </a:r>
            <a:r>
              <a:rPr lang="tr-TR" dirty="0" err="1">
                <a:latin typeface="Times New Roman" panose="02020603050405020304" pitchFamily="18" charset="0"/>
                <a:cs typeface="Times New Roman" panose="02020603050405020304" pitchFamily="18" charset="0"/>
              </a:rPr>
              <a:t>American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Anthropologist</a:t>
            </a:r>
            <a:r>
              <a:rPr lang="tr-TR" dirty="0">
                <a:latin typeface="Times New Roman" panose="02020603050405020304" pitchFamily="18" charset="0"/>
                <a:cs typeface="Times New Roman" panose="02020603050405020304" pitchFamily="18" charset="0"/>
              </a:rPr>
              <a:t> dergisinde etnolojik veri analizini inceleyen bir makale olan ilk akademik çalışmasını yayınladı.</a:t>
            </a:r>
          </a:p>
          <a:p>
            <a:r>
              <a:rPr lang="tr-TR" dirty="0">
                <a:latin typeface="Times New Roman" panose="02020603050405020304" pitchFamily="18" charset="0"/>
                <a:cs typeface="Times New Roman" panose="02020603050405020304" pitchFamily="18" charset="0"/>
              </a:rPr>
              <a:t>Peru'dan döndüklerinde Alfred, </a:t>
            </a:r>
            <a:r>
              <a:rPr lang="tr-TR" dirty="0" err="1">
                <a:latin typeface="Times New Roman" panose="02020603050405020304" pitchFamily="18" charset="0"/>
                <a:cs typeface="Times New Roman" panose="02020603050405020304" pitchFamily="18" charset="0"/>
              </a:rPr>
              <a:t>Theodora'yı</a:t>
            </a:r>
            <a:r>
              <a:rPr lang="tr-TR" dirty="0">
                <a:latin typeface="Times New Roman" panose="02020603050405020304" pitchFamily="18" charset="0"/>
                <a:cs typeface="Times New Roman" panose="02020603050405020304" pitchFamily="18" charset="0"/>
              </a:rPr>
              <a:t> doktorası üzerinde çalışmaya devam etmesi için teşvik etti, ancak çok fazla sorumluluğu olduğunu düşündüğü için reddetti. </a:t>
            </a:r>
          </a:p>
          <a:p>
            <a:pPr marL="0" indent="0">
              <a:buNone/>
            </a:pPr>
            <a:endParaRPr lang="tr-TR" dirty="0"/>
          </a:p>
        </p:txBody>
      </p:sp>
      <p:sp>
        <p:nvSpPr>
          <p:cNvPr id="4" name="Başlık 1">
            <a:extLst>
              <a:ext uri="{FF2B5EF4-FFF2-40B4-BE49-F238E27FC236}">
                <a16:creationId xmlns:a16="http://schemas.microsoft.com/office/drawing/2014/main" id="{8DE3E7F6-1516-7C48-A01B-E2C3E7A491C5}"/>
              </a:ext>
            </a:extLst>
          </p:cNvPr>
          <p:cNvSpPr>
            <a:spLocks noGrp="1"/>
          </p:cNvSpPr>
          <p:nvPr>
            <p:ph type="title"/>
          </p:nvPr>
        </p:nvSpPr>
        <p:spPr>
          <a:xfrm>
            <a:off x="838200" y="365125"/>
            <a:ext cx="10515600" cy="1325563"/>
          </a:xfrm>
          <a:solidFill>
            <a:srgbClr val="4A66AC"/>
          </a:solidFill>
          <a:ln>
            <a:noFill/>
          </a:ln>
        </p:spPr>
        <p:style>
          <a:lnRef idx="0">
            <a:scrgbClr r="0" g="0" b="0"/>
          </a:lnRef>
          <a:fillRef idx="0">
            <a:scrgbClr r="0" g="0" b="0"/>
          </a:fillRef>
          <a:effectRef idx="0">
            <a:scrgbClr r="0" g="0" b="0"/>
          </a:effectRef>
          <a:fontRef idx="minor">
            <a:schemeClr val="lt1"/>
          </a:fontRef>
        </p:style>
        <p:txBody>
          <a:bodyPr/>
          <a:lstStyle/>
          <a:p>
            <a:pPr algn="ctr"/>
            <a:r>
              <a:rPr lang="tr-TR" dirty="0">
                <a:solidFill>
                  <a:schemeClr val="bg1"/>
                </a:solidFill>
                <a:latin typeface="Times New Roman" panose="02020603050405020304" pitchFamily="18" charset="0"/>
                <a:cs typeface="Times New Roman" panose="02020603050405020304" pitchFamily="18" charset="0"/>
              </a:rPr>
              <a:t>İkinci Evliliği</a:t>
            </a:r>
          </a:p>
        </p:txBody>
      </p:sp>
      <p:pic>
        <p:nvPicPr>
          <p:cNvPr id="1026" name="Picture 2" descr="American Anthropologist: Journal of the American Anthropological  Association (Volume 107 | Number 3 | September 2005): Frances E.  Mascia-Lees: Amazon.com: Books">
            <a:extLst>
              <a:ext uri="{FF2B5EF4-FFF2-40B4-BE49-F238E27FC236}">
                <a16:creationId xmlns:a16="http://schemas.microsoft.com/office/drawing/2014/main" id="{9203399F-C0C7-EB47-A1E4-E64CABF6B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729" y="1840375"/>
            <a:ext cx="3612071" cy="449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01657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Çerçeve">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Çerçev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docProps/app.xml><?xml version="1.0" encoding="utf-8"?>
<Properties xmlns="http://schemas.openxmlformats.org/officeDocument/2006/extended-properties" xmlns:vt="http://schemas.openxmlformats.org/officeDocument/2006/docPropsVTypes">
  <Template/>
  <TotalTime>1678</TotalTime>
  <Words>1460</Words>
  <Application>Microsoft Office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Corbel</vt:lpstr>
      <vt:lpstr>Times New Roman</vt:lpstr>
      <vt:lpstr>Wingdings 2</vt:lpstr>
      <vt:lpstr>Office Teması</vt:lpstr>
      <vt:lpstr>Çerçeve</vt:lpstr>
      <vt:lpstr>Theodora Kracaw Kroeber</vt:lpstr>
      <vt:lpstr>Erken Yaşamı</vt:lpstr>
      <vt:lpstr>Erken Yaşamı</vt:lpstr>
      <vt:lpstr>Eğitim Hayatı</vt:lpstr>
      <vt:lpstr>Eğitim Hayatı</vt:lpstr>
      <vt:lpstr>İlk Evliliği</vt:lpstr>
      <vt:lpstr>İkinci Evliliği</vt:lpstr>
      <vt:lpstr>İkinci Evliliği</vt:lpstr>
      <vt:lpstr>İkinci Evliliği</vt:lpstr>
      <vt:lpstr> Yazma kariyeri </vt:lpstr>
      <vt:lpstr> Yazma kariyeri </vt:lpstr>
      <vt:lpstr> Yazma kariyeri </vt:lpstr>
      <vt:lpstr> Yazma kariyeri </vt:lpstr>
      <vt:lpstr> Yazma kariyeri </vt:lpstr>
      <vt:lpstr> Yazma kariyeri </vt:lpstr>
      <vt:lpstr>Siyasi Görüşü</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Theodora Kracaw Kroeber</dc:title>
  <dc:creator>şahinde kesgin</dc:creator>
  <cp:lastModifiedBy>Nihat Berker</cp:lastModifiedBy>
  <cp:revision>5</cp:revision>
  <dcterms:created xsi:type="dcterms:W3CDTF">2021-11-01T16:43:22Z</dcterms:created>
  <dcterms:modified xsi:type="dcterms:W3CDTF">2021-11-11T06:01:38Z</dcterms:modified>
</cp:coreProperties>
</file>