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61" r:id="rId4"/>
    <p:sldId id="262" r:id="rId5"/>
    <p:sldId id="270" r:id="rId6"/>
    <p:sldId id="267" r:id="rId7"/>
    <p:sldId id="266" r:id="rId8"/>
    <p:sldId id="263" r:id="rId9"/>
    <p:sldId id="268" r:id="rId10"/>
    <p:sldId id="264" r:id="rId11"/>
    <p:sldId id="265" r:id="rId12"/>
    <p:sldId id="258"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75" d="100"/>
          <a:sy n="75" d="100"/>
        </p:scale>
        <p:origin x="3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EEF968-44F5-4B34-B431-B333245372C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CE76B9C8-86EE-44D9-97A0-022365D97DA9}">
      <dgm:prSet/>
      <dgm:spPr/>
      <dgm:t>
        <a:bodyPr/>
        <a:lstStyle/>
        <a:p>
          <a:r>
            <a:rPr lang="tr-TR" b="1" i="0" dirty="0"/>
            <a:t>Amerika Birleşik Devletleri'ndeki üst düzey bakım yönetiminin tarihi, hemşirelik tarihi ile yakından uyumludur. </a:t>
          </a:r>
          <a:r>
            <a:rPr lang="tr-TR" b="0" i="0" dirty="0"/>
            <a:t>. </a:t>
          </a:r>
          <a:endParaRPr lang="en-US" dirty="0"/>
        </a:p>
      </dgm:t>
    </dgm:pt>
    <dgm:pt modelId="{EF1B2A8B-87BB-4C57-B4A6-9BB88D199A4A}" type="parTrans" cxnId="{953EF41B-7475-48C1-9908-F105C0EF1435}">
      <dgm:prSet/>
      <dgm:spPr/>
      <dgm:t>
        <a:bodyPr/>
        <a:lstStyle/>
        <a:p>
          <a:endParaRPr lang="en-US"/>
        </a:p>
      </dgm:t>
    </dgm:pt>
    <dgm:pt modelId="{67FBBD95-3C5C-499B-9D0F-26AF39E0AB31}" type="sibTrans" cxnId="{953EF41B-7475-48C1-9908-F105C0EF1435}">
      <dgm:prSet/>
      <dgm:spPr/>
      <dgm:t>
        <a:bodyPr/>
        <a:lstStyle/>
        <a:p>
          <a:endParaRPr lang="en-US"/>
        </a:p>
      </dgm:t>
    </dgm:pt>
    <dgm:pt modelId="{61D47DA3-CF55-471E-B2CA-AB57123CD190}">
      <dgm:prSet/>
      <dgm:spPr/>
      <dgm:t>
        <a:bodyPr/>
        <a:lstStyle/>
        <a:p>
          <a:r>
            <a:rPr lang="tr-TR" b="0" i="0" dirty="0"/>
            <a:t>“</a:t>
          </a:r>
          <a:r>
            <a:rPr lang="tr-TR" b="1" i="0" dirty="0"/>
            <a:t>Fakir- sadaka evleri” </a:t>
          </a:r>
          <a:r>
            <a:rPr lang="tr-TR" b="0" i="0" dirty="0"/>
            <a:t>ve çalışma evleri konsepti; </a:t>
          </a:r>
          <a:r>
            <a:rPr lang="tr-TR" b="1" i="0" dirty="0"/>
            <a:t>Konsept 17. yüzyılda İngiliz yerleşimciler tarafından getirildi. Sadaka evleri, kamu tarafından finanse edildi ve yoksul ve evsiz olan yoksullara bakmak için kuruldu.</a:t>
          </a:r>
          <a:endParaRPr lang="en-US" b="1" dirty="0"/>
        </a:p>
      </dgm:t>
    </dgm:pt>
    <dgm:pt modelId="{6A16F561-15C3-4F47-8BF7-5DDFF63ED45C}" type="parTrans" cxnId="{CD538A6A-35CF-469D-ADB8-DD02FA13DDBE}">
      <dgm:prSet/>
      <dgm:spPr/>
      <dgm:t>
        <a:bodyPr/>
        <a:lstStyle/>
        <a:p>
          <a:endParaRPr lang="en-US"/>
        </a:p>
      </dgm:t>
    </dgm:pt>
    <dgm:pt modelId="{1C87E23E-F096-4A55-B960-6BF1A906EFE1}" type="sibTrans" cxnId="{CD538A6A-35CF-469D-ADB8-DD02FA13DDBE}">
      <dgm:prSet/>
      <dgm:spPr/>
      <dgm:t>
        <a:bodyPr/>
        <a:lstStyle/>
        <a:p>
          <a:endParaRPr lang="en-US"/>
        </a:p>
      </dgm:t>
    </dgm:pt>
    <dgm:pt modelId="{B9F264A9-5E8E-4475-AFDB-F85DC0C73983}" type="pres">
      <dgm:prSet presAssocID="{A6EEF968-44F5-4B34-B431-B333245372CE}" presName="vert0" presStyleCnt="0">
        <dgm:presLayoutVars>
          <dgm:dir/>
          <dgm:animOne val="branch"/>
          <dgm:animLvl val="lvl"/>
        </dgm:presLayoutVars>
      </dgm:prSet>
      <dgm:spPr/>
      <dgm:t>
        <a:bodyPr/>
        <a:lstStyle/>
        <a:p>
          <a:endParaRPr lang="en-US"/>
        </a:p>
      </dgm:t>
    </dgm:pt>
    <dgm:pt modelId="{28C248B3-BFFF-49D8-8CFC-5C0790626FAD}" type="pres">
      <dgm:prSet presAssocID="{CE76B9C8-86EE-44D9-97A0-022365D97DA9}" presName="thickLine" presStyleLbl="alignNode1" presStyleIdx="0" presStyleCnt="2"/>
      <dgm:spPr/>
    </dgm:pt>
    <dgm:pt modelId="{E9132365-7511-4A89-9FB2-8AF3D92E5B24}" type="pres">
      <dgm:prSet presAssocID="{CE76B9C8-86EE-44D9-97A0-022365D97DA9}" presName="horz1" presStyleCnt="0"/>
      <dgm:spPr/>
    </dgm:pt>
    <dgm:pt modelId="{7C8413F4-4252-4847-AF76-0BE176A524DD}" type="pres">
      <dgm:prSet presAssocID="{CE76B9C8-86EE-44D9-97A0-022365D97DA9}" presName="tx1" presStyleLbl="revTx" presStyleIdx="0" presStyleCnt="2"/>
      <dgm:spPr/>
      <dgm:t>
        <a:bodyPr/>
        <a:lstStyle/>
        <a:p>
          <a:endParaRPr lang="en-US"/>
        </a:p>
      </dgm:t>
    </dgm:pt>
    <dgm:pt modelId="{52663B68-E1EC-49DB-88BF-4DDD36221E4F}" type="pres">
      <dgm:prSet presAssocID="{CE76B9C8-86EE-44D9-97A0-022365D97DA9}" presName="vert1" presStyleCnt="0"/>
      <dgm:spPr/>
    </dgm:pt>
    <dgm:pt modelId="{63A9A7B0-39DF-4865-A9C1-BE6DA8F1CFE6}" type="pres">
      <dgm:prSet presAssocID="{61D47DA3-CF55-471E-B2CA-AB57123CD190}" presName="thickLine" presStyleLbl="alignNode1" presStyleIdx="1" presStyleCnt="2"/>
      <dgm:spPr/>
    </dgm:pt>
    <dgm:pt modelId="{7E430AE0-E6D9-4AF6-81BF-0F0804C3BD93}" type="pres">
      <dgm:prSet presAssocID="{61D47DA3-CF55-471E-B2CA-AB57123CD190}" presName="horz1" presStyleCnt="0"/>
      <dgm:spPr/>
    </dgm:pt>
    <dgm:pt modelId="{BB9FD8B2-AC65-4F49-9FEF-0237E8A3F180}" type="pres">
      <dgm:prSet presAssocID="{61D47DA3-CF55-471E-B2CA-AB57123CD190}" presName="tx1" presStyleLbl="revTx" presStyleIdx="1" presStyleCnt="2"/>
      <dgm:spPr/>
      <dgm:t>
        <a:bodyPr/>
        <a:lstStyle/>
        <a:p>
          <a:endParaRPr lang="en-US"/>
        </a:p>
      </dgm:t>
    </dgm:pt>
    <dgm:pt modelId="{2C3B3D49-BF4C-4134-8D3A-267644F5B175}" type="pres">
      <dgm:prSet presAssocID="{61D47DA3-CF55-471E-B2CA-AB57123CD190}" presName="vert1" presStyleCnt="0"/>
      <dgm:spPr/>
    </dgm:pt>
  </dgm:ptLst>
  <dgm:cxnLst>
    <dgm:cxn modelId="{D720D263-3259-439F-AF39-76C830D4BBBF}" type="presOf" srcId="{CE76B9C8-86EE-44D9-97A0-022365D97DA9}" destId="{7C8413F4-4252-4847-AF76-0BE176A524DD}" srcOrd="0" destOrd="0" presId="urn:microsoft.com/office/officeart/2008/layout/LinedList"/>
    <dgm:cxn modelId="{953EF41B-7475-48C1-9908-F105C0EF1435}" srcId="{A6EEF968-44F5-4B34-B431-B333245372CE}" destId="{CE76B9C8-86EE-44D9-97A0-022365D97DA9}" srcOrd="0" destOrd="0" parTransId="{EF1B2A8B-87BB-4C57-B4A6-9BB88D199A4A}" sibTransId="{67FBBD95-3C5C-499B-9D0F-26AF39E0AB31}"/>
    <dgm:cxn modelId="{E63DECDC-BF89-4F71-B39B-9C1A1DA01134}" type="presOf" srcId="{61D47DA3-CF55-471E-B2CA-AB57123CD190}" destId="{BB9FD8B2-AC65-4F49-9FEF-0237E8A3F180}" srcOrd="0" destOrd="0" presId="urn:microsoft.com/office/officeart/2008/layout/LinedList"/>
    <dgm:cxn modelId="{CD538A6A-35CF-469D-ADB8-DD02FA13DDBE}" srcId="{A6EEF968-44F5-4B34-B431-B333245372CE}" destId="{61D47DA3-CF55-471E-B2CA-AB57123CD190}" srcOrd="1" destOrd="0" parTransId="{6A16F561-15C3-4F47-8BF7-5DDFF63ED45C}" sibTransId="{1C87E23E-F096-4A55-B960-6BF1A906EFE1}"/>
    <dgm:cxn modelId="{96F6E20B-E91F-41C6-88EB-76FFED32CDC9}" type="presOf" srcId="{A6EEF968-44F5-4B34-B431-B333245372CE}" destId="{B9F264A9-5E8E-4475-AFDB-F85DC0C73983}" srcOrd="0" destOrd="0" presId="urn:microsoft.com/office/officeart/2008/layout/LinedList"/>
    <dgm:cxn modelId="{57E305BD-EA58-4B67-AED4-A8C70799351E}" type="presParOf" srcId="{B9F264A9-5E8E-4475-AFDB-F85DC0C73983}" destId="{28C248B3-BFFF-49D8-8CFC-5C0790626FAD}" srcOrd="0" destOrd="0" presId="urn:microsoft.com/office/officeart/2008/layout/LinedList"/>
    <dgm:cxn modelId="{99B144E3-C673-472D-96EE-6A00F2157EE7}" type="presParOf" srcId="{B9F264A9-5E8E-4475-AFDB-F85DC0C73983}" destId="{E9132365-7511-4A89-9FB2-8AF3D92E5B24}" srcOrd="1" destOrd="0" presId="urn:microsoft.com/office/officeart/2008/layout/LinedList"/>
    <dgm:cxn modelId="{5962E40D-6E06-475D-96E3-4DA7F8C65DD6}" type="presParOf" srcId="{E9132365-7511-4A89-9FB2-8AF3D92E5B24}" destId="{7C8413F4-4252-4847-AF76-0BE176A524DD}" srcOrd="0" destOrd="0" presId="urn:microsoft.com/office/officeart/2008/layout/LinedList"/>
    <dgm:cxn modelId="{8BAF1F91-D735-4E47-A2EC-B9408A5C52D7}" type="presParOf" srcId="{E9132365-7511-4A89-9FB2-8AF3D92E5B24}" destId="{52663B68-E1EC-49DB-88BF-4DDD36221E4F}" srcOrd="1" destOrd="0" presId="urn:microsoft.com/office/officeart/2008/layout/LinedList"/>
    <dgm:cxn modelId="{A30DC036-A78B-4B7F-84DF-7BF4FDDCF278}" type="presParOf" srcId="{B9F264A9-5E8E-4475-AFDB-F85DC0C73983}" destId="{63A9A7B0-39DF-4865-A9C1-BE6DA8F1CFE6}" srcOrd="2" destOrd="0" presId="urn:microsoft.com/office/officeart/2008/layout/LinedList"/>
    <dgm:cxn modelId="{6100FAD8-453B-4032-8998-2DAFAE0FE813}" type="presParOf" srcId="{B9F264A9-5E8E-4475-AFDB-F85DC0C73983}" destId="{7E430AE0-E6D9-4AF6-81BF-0F0804C3BD93}" srcOrd="3" destOrd="0" presId="urn:microsoft.com/office/officeart/2008/layout/LinedList"/>
    <dgm:cxn modelId="{18F45559-52E5-47F3-85CA-12CE5E9BB745}" type="presParOf" srcId="{7E430AE0-E6D9-4AF6-81BF-0F0804C3BD93}" destId="{BB9FD8B2-AC65-4F49-9FEF-0237E8A3F180}" srcOrd="0" destOrd="0" presId="urn:microsoft.com/office/officeart/2008/layout/LinedList"/>
    <dgm:cxn modelId="{09F464CC-1181-4D40-B705-60F4C1856B6F}" type="presParOf" srcId="{7E430AE0-E6D9-4AF6-81BF-0F0804C3BD93}" destId="{2C3B3D49-BF4C-4134-8D3A-267644F5B17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248B3-BFFF-49D8-8CFC-5C0790626FAD}">
      <dsp:nvSpPr>
        <dsp:cNvPr id="0" name=""/>
        <dsp:cNvSpPr/>
      </dsp:nvSpPr>
      <dsp:spPr>
        <a:xfrm>
          <a:off x="0" y="0"/>
          <a:ext cx="700377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413F4-4252-4847-AF76-0BE176A524DD}">
      <dsp:nvSpPr>
        <dsp:cNvPr id="0" name=""/>
        <dsp:cNvSpPr/>
      </dsp:nvSpPr>
      <dsp:spPr>
        <a:xfrm>
          <a:off x="0" y="0"/>
          <a:ext cx="7003777" cy="292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tr-TR" sz="3100" b="1" i="0" kern="1200" dirty="0"/>
            <a:t>Amerika Birleşik Devletleri'ndeki üst düzey bakım yönetiminin tarihi, hemşirelik tarihi ile yakından uyumludur. </a:t>
          </a:r>
          <a:r>
            <a:rPr lang="tr-TR" sz="3100" b="0" i="0" kern="1200" dirty="0"/>
            <a:t>. </a:t>
          </a:r>
          <a:endParaRPr lang="en-US" sz="3100" kern="1200" dirty="0"/>
        </a:p>
      </dsp:txBody>
      <dsp:txXfrm>
        <a:off x="0" y="0"/>
        <a:ext cx="7003777" cy="2921802"/>
      </dsp:txXfrm>
    </dsp:sp>
    <dsp:sp modelId="{63A9A7B0-39DF-4865-A9C1-BE6DA8F1CFE6}">
      <dsp:nvSpPr>
        <dsp:cNvPr id="0" name=""/>
        <dsp:cNvSpPr/>
      </dsp:nvSpPr>
      <dsp:spPr>
        <a:xfrm>
          <a:off x="0" y="2921802"/>
          <a:ext cx="700377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9FD8B2-AC65-4F49-9FEF-0237E8A3F180}">
      <dsp:nvSpPr>
        <dsp:cNvPr id="0" name=""/>
        <dsp:cNvSpPr/>
      </dsp:nvSpPr>
      <dsp:spPr>
        <a:xfrm>
          <a:off x="0" y="2921802"/>
          <a:ext cx="7003777" cy="292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tr-TR" sz="3100" b="0" i="0" kern="1200" dirty="0"/>
            <a:t>“</a:t>
          </a:r>
          <a:r>
            <a:rPr lang="tr-TR" sz="3100" b="1" i="0" kern="1200" dirty="0"/>
            <a:t>Fakir- sadaka evleri” </a:t>
          </a:r>
          <a:r>
            <a:rPr lang="tr-TR" sz="3100" b="0" i="0" kern="1200" dirty="0"/>
            <a:t>ve çalışma evleri konsepti; </a:t>
          </a:r>
          <a:r>
            <a:rPr lang="tr-TR" sz="3100" b="1" i="0" kern="1200" dirty="0"/>
            <a:t>Konsept 17. yüzyılda İngiliz yerleşimciler tarafından getirildi. Sadaka evleri, kamu tarafından finanse edildi ve yoksul ve evsiz olan yoksullara bakmak için kuruldu.</a:t>
          </a:r>
          <a:endParaRPr lang="en-US" sz="3100" b="1" kern="1200" dirty="0"/>
        </a:p>
      </dsp:txBody>
      <dsp:txXfrm>
        <a:off x="0" y="2921802"/>
        <a:ext cx="7003777" cy="292180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lnSpc>
                <a:spcPct val="110000"/>
              </a:lnSpc>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11/6/2021</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63059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11/6/2021</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2314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11/6/2021</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3611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11/6/2021</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53927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11/6/2021</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6991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11/6/2021</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4000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11/6/2021</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3375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11/6/2021</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035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11/6/2021</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0658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11/6/2021</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52457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11/6/2021</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0060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xmlns=""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lIns="109728" tIns="109728" rIns="109728" bIns="91440" anchor="ct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lIns="109728" tIns="109728" rIns="109728" bIns="91440" anchor="ctr"/>
          <a:lstStyle>
            <a:lvl1pPr algn="l">
              <a:defRPr sz="1050">
                <a:solidFill>
                  <a:schemeClr val="tx1">
                    <a:alpha val="60000"/>
                  </a:schemeClr>
                </a:solidFill>
                <a:latin typeface="+mn-lt"/>
              </a:defRPr>
            </a:lvl1pPr>
          </a:lstStyle>
          <a:p>
            <a:fld id="{57E0CF6C-748E-4B7A-BC8B-3011EF78ED13}" type="datetime1">
              <a:rPr lang="en-US" smtClean="0"/>
              <a:pPr/>
              <a:t>11/6/2021</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lIns="109728" tIns="109728" rIns="109728" bIns="91440" anchor="ctr"/>
          <a:lstStyle>
            <a:lvl1pPr algn="ctr">
              <a:defRPr sz="105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lIns="109728" tIns="109728" rIns="109728" bIns="91440" anchor="ctr"/>
          <a:lstStyle>
            <a:lvl1pPr algn="r">
              <a:defRPr sz="105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30647964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70" r:id="rId8"/>
    <p:sldLayoutId id="2147483667" r:id="rId9"/>
    <p:sldLayoutId id="2147483668" r:id="rId10"/>
    <p:sldLayoutId id="2147483669"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vnaphilly.org/mission-history-of-vn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E644DE9-8D09-43E2-BA69-F57482CFC9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6C23C919-B32E-40FF-B3D8-631316E84E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 name="Picture 1" descr="Birbirlerinin ellerini tutan iki kişi">
            <a:extLst>
              <a:ext uri="{FF2B5EF4-FFF2-40B4-BE49-F238E27FC236}">
                <a16:creationId xmlns:a16="http://schemas.microsoft.com/office/drawing/2014/main" id="{7F91604E-150F-4859-A67B-12355531D0C0}"/>
              </a:ext>
            </a:extLst>
          </p:cNvPr>
          <p:cNvPicPr>
            <a:picLocks noChangeAspect="1"/>
          </p:cNvPicPr>
          <p:nvPr/>
        </p:nvPicPr>
        <p:blipFill rotWithShape="1">
          <a:blip r:embed="rId2">
            <a:alphaModFix amt="60000"/>
          </a:blip>
          <a:srcRect t="7672" b="8075"/>
          <a:stretch/>
        </p:blipFill>
        <p:spPr>
          <a:xfrm>
            <a:off x="20" y="10"/>
            <a:ext cx="12191980" cy="6856614"/>
          </a:xfrm>
          <a:prstGeom prst="rect">
            <a:avLst/>
          </a:prstGeom>
        </p:spPr>
      </p:pic>
      <p:grpSp>
        <p:nvGrpSpPr>
          <p:cNvPr id="22" name="Group 21">
            <a:extLst>
              <a:ext uri="{FF2B5EF4-FFF2-40B4-BE49-F238E27FC236}">
                <a16:creationId xmlns:a16="http://schemas.microsoft.com/office/drawing/2014/main" id="{5EDAD761-2CF4-463A-AD87-1D4E8549D7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23" name="Picture 22">
              <a:extLst>
                <a:ext uri="{FF2B5EF4-FFF2-40B4-BE49-F238E27FC236}">
                  <a16:creationId xmlns:a16="http://schemas.microsoft.com/office/drawing/2014/main" id="{D9DF7D3C-2892-4632-9E66-4D1E023A00E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4" name="Picture 23">
              <a:extLst>
                <a:ext uri="{FF2B5EF4-FFF2-40B4-BE49-F238E27FC236}">
                  <a16:creationId xmlns:a16="http://schemas.microsoft.com/office/drawing/2014/main" id="{3D2FAD08-001D-4400-AF80-51C864EF74F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3" name="Başlık 12">
            <a:extLst>
              <a:ext uri="{FF2B5EF4-FFF2-40B4-BE49-F238E27FC236}">
                <a16:creationId xmlns:a16="http://schemas.microsoft.com/office/drawing/2014/main" id="{3940873F-D5FC-4464-B9D0-9A898B86B305}"/>
              </a:ext>
            </a:extLst>
          </p:cNvPr>
          <p:cNvSpPr>
            <a:spLocks noGrp="1"/>
          </p:cNvSpPr>
          <p:nvPr>
            <p:ph type="ctrTitle"/>
          </p:nvPr>
        </p:nvSpPr>
        <p:spPr>
          <a:xfrm>
            <a:off x="838200" y="740211"/>
            <a:ext cx="7530685" cy="3163864"/>
          </a:xfrm>
        </p:spPr>
        <p:txBody>
          <a:bodyPr>
            <a:normAutofit/>
          </a:bodyPr>
          <a:lstStyle/>
          <a:p>
            <a:pPr algn="l"/>
            <a:r>
              <a:rPr lang="tr-TR" sz="5200">
                <a:solidFill>
                  <a:srgbClr val="FFFFFF"/>
                </a:solidFill>
              </a:rPr>
              <a:t>USA’da yaşlı bakım evleri: Cesur Yeni Dünya</a:t>
            </a:r>
          </a:p>
        </p:txBody>
      </p:sp>
      <p:sp>
        <p:nvSpPr>
          <p:cNvPr id="3" name="Alt Başlık 2">
            <a:extLst>
              <a:ext uri="{FF2B5EF4-FFF2-40B4-BE49-F238E27FC236}">
                <a16:creationId xmlns:a16="http://schemas.microsoft.com/office/drawing/2014/main" id="{05651A72-6BD1-438F-B12C-5C965A54988B}"/>
              </a:ext>
            </a:extLst>
          </p:cNvPr>
          <p:cNvSpPr>
            <a:spLocks noGrp="1"/>
          </p:cNvSpPr>
          <p:nvPr>
            <p:ph type="subTitle" idx="1"/>
          </p:nvPr>
        </p:nvSpPr>
        <p:spPr>
          <a:xfrm>
            <a:off x="838200" y="4074515"/>
            <a:ext cx="7583133" cy="1279124"/>
          </a:xfrm>
        </p:spPr>
        <p:txBody>
          <a:bodyPr>
            <a:normAutofit/>
          </a:bodyPr>
          <a:lstStyle/>
          <a:p>
            <a:pPr algn="l"/>
            <a:r>
              <a:rPr lang="tr-TR" sz="2200" dirty="0">
                <a:solidFill>
                  <a:srgbClr val="FFFFFF"/>
                </a:solidFill>
              </a:rPr>
              <a:t>Hazırlayan: DİLA NAZ BOZKAYA</a:t>
            </a:r>
          </a:p>
        </p:txBody>
      </p:sp>
    </p:spTree>
    <p:extLst>
      <p:ext uri="{BB962C8B-B14F-4D97-AF65-F5344CB8AC3E}">
        <p14:creationId xmlns:p14="http://schemas.microsoft.com/office/powerpoint/2010/main" val="27242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13"/>
                                        </p:tgtEl>
                                        <p:attrNameLst>
                                          <p:attrName>style.visibility</p:attrName>
                                        </p:attrNameLst>
                                      </p:cBhvr>
                                      <p:to>
                                        <p:strVal val="visible"/>
                                      </p:to>
                                    </p:set>
                                    <p:animEffect transition="in" filter="fade">
                                      <p:cBhvr>
                                        <p:cTn id="10"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A9FE9F2-FD5C-441B-945B-74083927DE23}"/>
              </a:ext>
            </a:extLst>
          </p:cNvPr>
          <p:cNvSpPr>
            <a:spLocks noGrp="1"/>
          </p:cNvSpPr>
          <p:nvPr>
            <p:ph idx="1"/>
          </p:nvPr>
        </p:nvSpPr>
        <p:spPr>
          <a:xfrm>
            <a:off x="458694" y="809019"/>
            <a:ext cx="11274612" cy="4195763"/>
          </a:xfrm>
        </p:spPr>
        <p:txBody>
          <a:bodyPr/>
          <a:lstStyle/>
          <a:p>
            <a:r>
              <a:rPr lang="en-US" b="1" dirty="0">
                <a:latin typeface="garamond-premier-pro"/>
              </a:rPr>
              <a:t>Hill-Burton </a:t>
            </a:r>
            <a:r>
              <a:rPr lang="en-US" b="1" dirty="0" err="1">
                <a:latin typeface="garamond-premier-pro"/>
              </a:rPr>
              <a:t>düzenlemeleri</a:t>
            </a:r>
            <a:r>
              <a:rPr lang="en-US" b="1" dirty="0">
                <a:latin typeface="garamond-premier-pro"/>
              </a:rPr>
              <a:t>, </a:t>
            </a:r>
            <a:r>
              <a:rPr lang="en-US" b="1" dirty="0" err="1">
                <a:latin typeface="garamond-premier-pro"/>
              </a:rPr>
              <a:t>bakım</a:t>
            </a:r>
            <a:r>
              <a:rPr lang="en-US" b="1" dirty="0">
                <a:latin typeface="garamond-premier-pro"/>
              </a:rPr>
              <a:t> </a:t>
            </a:r>
            <a:r>
              <a:rPr lang="en-US" b="1" dirty="0" err="1">
                <a:latin typeface="garamond-premier-pro"/>
              </a:rPr>
              <a:t>evlerini</a:t>
            </a:r>
            <a:r>
              <a:rPr lang="en-US" b="1" dirty="0">
                <a:latin typeface="garamond-premier-pro"/>
              </a:rPr>
              <a:t> </a:t>
            </a:r>
            <a:r>
              <a:rPr lang="en-US" b="1" dirty="0" err="1">
                <a:latin typeface="garamond-premier-pro"/>
              </a:rPr>
              <a:t>Ulusal</a:t>
            </a:r>
            <a:r>
              <a:rPr lang="en-US" b="1" dirty="0">
                <a:latin typeface="garamond-premier-pro"/>
              </a:rPr>
              <a:t> </a:t>
            </a:r>
            <a:r>
              <a:rPr lang="en-US" b="1" dirty="0" err="1">
                <a:latin typeface="garamond-premier-pro"/>
              </a:rPr>
              <a:t>Sağlık</a:t>
            </a:r>
            <a:r>
              <a:rPr lang="en-US" b="1" dirty="0">
                <a:latin typeface="garamond-premier-pro"/>
              </a:rPr>
              <a:t> </a:t>
            </a:r>
            <a:r>
              <a:rPr lang="en-US" b="1" dirty="0" err="1">
                <a:latin typeface="garamond-premier-pro"/>
              </a:rPr>
              <a:t>Hizmeti'nin</a:t>
            </a:r>
            <a:r>
              <a:rPr lang="en-US" b="1" dirty="0">
                <a:latin typeface="garamond-premier-pro"/>
              </a:rPr>
              <a:t> </a:t>
            </a:r>
            <a:r>
              <a:rPr lang="en-US" b="1" dirty="0" err="1">
                <a:latin typeface="garamond-premier-pro"/>
              </a:rPr>
              <a:t>yetkisi</a:t>
            </a:r>
            <a:r>
              <a:rPr lang="en-US" b="1" dirty="0">
                <a:latin typeface="garamond-premier-pro"/>
              </a:rPr>
              <a:t> </a:t>
            </a:r>
            <a:r>
              <a:rPr lang="en-US" b="1" dirty="0" err="1">
                <a:latin typeface="garamond-premier-pro"/>
              </a:rPr>
              <a:t>altına</a:t>
            </a:r>
            <a:r>
              <a:rPr lang="tr-TR" b="1" dirty="0">
                <a:latin typeface="garamond-premier-pro"/>
              </a:rPr>
              <a:t> soktu.</a:t>
            </a:r>
            <a:r>
              <a:rPr lang="en-US" b="1" dirty="0">
                <a:latin typeface="garamond-premier-pro"/>
              </a:rPr>
              <a:t> </a:t>
            </a:r>
            <a:endParaRPr lang="tr-TR" b="1" dirty="0">
              <a:latin typeface="garamond-premier-pro"/>
            </a:endParaRPr>
          </a:p>
          <a:p>
            <a:r>
              <a:rPr lang="tr-TR" b="1" dirty="0">
                <a:latin typeface="garamond-premier-pro"/>
              </a:rPr>
              <a:t>1986'da Tıp Enstitüsü, </a:t>
            </a:r>
            <a:r>
              <a:rPr lang="tr-TR" dirty="0">
                <a:latin typeface="garamond-premier-pro"/>
              </a:rPr>
              <a:t>huzurevinde yaşayanların tatmin edici bir bakım almalarını sağlamak için gerekli düzenleyici politika ve prosedürlerde değişiklik önermiştir. Bakımdan çok tanımın ev kısmını vurgulayan bir öneride bulunmuştur. </a:t>
            </a:r>
            <a:r>
              <a:rPr lang="tr-TR" b="1" dirty="0">
                <a:latin typeface="garamond-premier-pro"/>
              </a:rPr>
              <a:t>Huzurevlerinde Bakım Kalitesinin İyileştirilmesi çalışmalar yapılmaya başlandı.</a:t>
            </a:r>
          </a:p>
          <a:p>
            <a:r>
              <a:rPr lang="tr-TR" b="1" i="1" dirty="0" err="1">
                <a:effectLst/>
                <a:latin typeface="garamond-premier-pro"/>
              </a:rPr>
              <a:t>Almshouse</a:t>
            </a:r>
            <a:r>
              <a:rPr lang="tr-TR" b="1" i="1" dirty="0">
                <a:effectLst/>
                <a:latin typeface="garamond-premier-pro"/>
              </a:rPr>
              <a:t> </a:t>
            </a:r>
            <a:r>
              <a:rPr lang="tr-TR" b="0" i="0" dirty="0">
                <a:effectLst/>
                <a:latin typeface="garamond-premier-pro"/>
              </a:rPr>
              <a:t> </a:t>
            </a:r>
            <a:r>
              <a:rPr lang="tr-TR" b="0" i="0" dirty="0" err="1">
                <a:effectLst/>
                <a:latin typeface="garamond-premier-pro"/>
              </a:rPr>
              <a:t>Care</a:t>
            </a:r>
            <a:r>
              <a:rPr lang="tr-TR" b="0" i="0" dirty="0">
                <a:effectLst/>
                <a:latin typeface="garamond-premier-pro"/>
              </a:rPr>
              <a:t> </a:t>
            </a:r>
            <a:r>
              <a:rPr lang="tr-TR" b="0" i="0" dirty="0" err="1">
                <a:effectLst/>
                <a:latin typeface="garamond-premier-pro"/>
              </a:rPr>
              <a:t>Homes'a</a:t>
            </a:r>
            <a:r>
              <a:rPr lang="tr-TR" b="0" i="0" dirty="0">
                <a:effectLst/>
                <a:latin typeface="garamond-premier-pro"/>
              </a:rPr>
              <a:t> Alternatiflerdendir. </a:t>
            </a:r>
            <a:r>
              <a:rPr lang="tr-TR" dirty="0">
                <a:latin typeface="garamond-premier-pro"/>
              </a:rPr>
              <a:t>Y</a:t>
            </a:r>
            <a:r>
              <a:rPr lang="tr-TR" b="0" i="0" dirty="0">
                <a:effectLst/>
                <a:latin typeface="garamond-premier-pro"/>
              </a:rPr>
              <a:t>irminci yüzyılın başlarında ortaya çıktı. </a:t>
            </a:r>
            <a:r>
              <a:rPr lang="tr-TR" b="1" i="0" dirty="0">
                <a:effectLst/>
                <a:latin typeface="garamond-premier-pro"/>
              </a:rPr>
              <a:t>Bu noktada birçok yaşlı, bir oda kiralayabilecekleri, temel düzeyde bakım alabilecekleri ve her gün birkaç öğün yemek alabilecekleri pansiyon ve bakım evlerine taşındı.</a:t>
            </a:r>
            <a:endParaRPr lang="tr-TR" b="1" dirty="0">
              <a:latin typeface="garamond-premier-pro"/>
            </a:endParaRPr>
          </a:p>
        </p:txBody>
      </p:sp>
    </p:spTree>
    <p:extLst>
      <p:ext uri="{BB962C8B-B14F-4D97-AF65-F5344CB8AC3E}">
        <p14:creationId xmlns:p14="http://schemas.microsoft.com/office/powerpoint/2010/main" val="4279564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88A75C-8545-42D3-99E1-759B9558A2E1}"/>
              </a:ext>
            </a:extLst>
          </p:cNvPr>
          <p:cNvSpPr>
            <a:spLocks noGrp="1"/>
          </p:cNvSpPr>
          <p:nvPr>
            <p:ph idx="1"/>
          </p:nvPr>
        </p:nvSpPr>
        <p:spPr>
          <a:xfrm>
            <a:off x="684726" y="829567"/>
            <a:ext cx="11274612" cy="3454757"/>
          </a:xfrm>
        </p:spPr>
        <p:txBody>
          <a:bodyPr/>
          <a:lstStyle/>
          <a:p>
            <a:r>
              <a:rPr lang="tr-TR" b="1" i="0" dirty="0">
                <a:effectLst/>
                <a:latin typeface="garamond-premier-pro"/>
              </a:rPr>
              <a:t>2011 zamanlarına gelindiğinde </a:t>
            </a:r>
            <a:r>
              <a:rPr lang="tr-TR" b="0" i="0" dirty="0" err="1">
                <a:effectLst/>
                <a:latin typeface="garamond-premier-pro"/>
              </a:rPr>
              <a:t>Amerikada</a:t>
            </a:r>
            <a:r>
              <a:rPr lang="tr-TR" b="0" i="0" dirty="0">
                <a:effectLst/>
                <a:latin typeface="garamond-premier-pro"/>
              </a:rPr>
              <a:t> da nispeten yeni bir uygulama ise yaşlı insanların bakımının kendi evlerinde yapılmasına yöneliktir. </a:t>
            </a:r>
            <a:r>
              <a:rPr lang="tr-TR" b="1" i="0" dirty="0">
                <a:effectLst/>
                <a:latin typeface="garamond-premier-pro"/>
              </a:rPr>
              <a:t>ABD de yaşlılar için geliştirilmiş özel tıp merkezleri vardır bunlar ev havasında kurulmuş tedavi edici merkezlerdir </a:t>
            </a:r>
          </a:p>
          <a:p>
            <a:r>
              <a:rPr lang="tr-TR" b="0" i="0" dirty="0">
                <a:effectLst/>
                <a:latin typeface="garamond-premier-pro"/>
              </a:rPr>
              <a:t>Yirminci yüzyılın sonlarına doğru pek çok tesis, yardımlı yaşam ve bakım evlerine benzer hizmetler sunsalar ve devlet tarafından ruhsatlandırılsalar da, adlarında “Dinlenme Evi” terimini kullandılar. Sakinlerin durumu değiştikçe ve hastaneye yatmayı gerektirecek kadar ciddi olmayan 'vasıflı hemşirelik' gerektirdikçe, birçoğu Nitelikli Bakım Evi'ne dönüştü.</a:t>
            </a:r>
            <a:endParaRPr lang="tr-TR" dirty="0"/>
          </a:p>
        </p:txBody>
      </p:sp>
    </p:spTree>
    <p:extLst>
      <p:ext uri="{BB962C8B-B14F-4D97-AF65-F5344CB8AC3E}">
        <p14:creationId xmlns:p14="http://schemas.microsoft.com/office/powerpoint/2010/main" val="2987679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DD8BD2-B236-4A92-BC59-2839F89D2004}"/>
              </a:ext>
            </a:extLst>
          </p:cNvPr>
          <p:cNvSpPr>
            <a:spLocks noGrp="1"/>
          </p:cNvSpPr>
          <p:nvPr>
            <p:ph type="title"/>
          </p:nvPr>
        </p:nvSpPr>
        <p:spPr/>
        <p:txBody>
          <a:bodyPr/>
          <a:lstStyle/>
          <a:p>
            <a:r>
              <a:rPr lang="tr-TR" dirty="0"/>
              <a:t>Kitap incelemesi </a:t>
            </a:r>
          </a:p>
        </p:txBody>
      </p:sp>
      <p:sp>
        <p:nvSpPr>
          <p:cNvPr id="3" name="İçerik Yer Tutucusu 2">
            <a:extLst>
              <a:ext uri="{FF2B5EF4-FFF2-40B4-BE49-F238E27FC236}">
                <a16:creationId xmlns:a16="http://schemas.microsoft.com/office/drawing/2014/main" id="{07386114-6580-498A-8CDF-E74FD6971439}"/>
              </a:ext>
            </a:extLst>
          </p:cNvPr>
          <p:cNvSpPr>
            <a:spLocks noGrp="1"/>
          </p:cNvSpPr>
          <p:nvPr>
            <p:ph idx="1"/>
          </p:nvPr>
        </p:nvSpPr>
        <p:spPr>
          <a:xfrm>
            <a:off x="458694" y="1331118"/>
            <a:ext cx="11274612" cy="4195763"/>
          </a:xfrm>
        </p:spPr>
        <p:txBody>
          <a:bodyPr/>
          <a:lstStyle/>
          <a:p>
            <a:r>
              <a:rPr lang="tr-TR" sz="2000" dirty="0">
                <a:latin typeface="garamond-premier-pro"/>
              </a:rPr>
              <a:t>Dünya Devleti insanları şartlandırıp kontrol altına alarak istikrarı sağlamış ve Soma vererek insanların mutluluklarına da çare olmuştu. Bunlardan sonra geriye tek bir sorun kalmıştı; o da yaşlılığa çare bulmaktı. Ona da çare bulundu; </a:t>
            </a:r>
            <a:r>
              <a:rPr lang="tr-TR" sz="2000" dirty="0" err="1">
                <a:latin typeface="garamond-premier-pro"/>
              </a:rPr>
              <a:t>eşeylik</a:t>
            </a:r>
            <a:r>
              <a:rPr lang="tr-TR" sz="2000" dirty="0">
                <a:latin typeface="garamond-premier-pro"/>
              </a:rPr>
              <a:t> hormonları, genç kan nakli, magnezyum tuzları sayesinde yaşlılığın tüm fizyolojik izlerini silmiş oluyorlardı. Bununla birlikte yaşlılara özgü zihinsel tutsaklıklar da halledilmiş oluyordu. Bu sayede insanlar hiç hastalanmıyorlar, yaşları ilerlese de hep genç kalıyorlardı.</a:t>
            </a:r>
          </a:p>
          <a:p>
            <a:r>
              <a:rPr lang="tr-TR" sz="2000" b="0" i="0" dirty="0">
                <a:solidFill>
                  <a:srgbClr val="000000"/>
                </a:solidFill>
                <a:effectLst/>
                <a:latin typeface="garamond-premier-pro"/>
              </a:rPr>
              <a:t>Yaşlanan bir nüfus, bakım/bakım sorumlulukları gibi rahatsız edici konuları gündeme getirebilir. Aynı zamanda </a:t>
            </a:r>
            <a:r>
              <a:rPr lang="tr-TR" sz="2000" b="0" i="0" dirty="0" err="1">
                <a:solidFill>
                  <a:srgbClr val="000000"/>
                </a:solidFill>
                <a:effectLst/>
                <a:latin typeface="garamond-premier-pro"/>
              </a:rPr>
              <a:t>dejeneratif</a:t>
            </a:r>
            <a:r>
              <a:rPr lang="tr-TR" sz="2000" b="0" i="0" dirty="0">
                <a:solidFill>
                  <a:srgbClr val="000000"/>
                </a:solidFill>
                <a:effectLst/>
                <a:latin typeface="garamond-premier-pro"/>
              </a:rPr>
              <a:t> hastalıklara karşı daha hassastır. İnsan ötenazisi yasallaştırılmıştır. Yaşlı insanların kendilerini aileleri üzerinde çok fazla yük olarak hissedebilecekleri ve yaşayan yaşlı bir insan olarak kalmak yerine toplum tarafından vefat etmeleri yönünde baskı vardır.</a:t>
            </a:r>
          </a:p>
          <a:p>
            <a:r>
              <a:rPr lang="tr-TR" sz="2000" b="0" i="0" dirty="0">
                <a:solidFill>
                  <a:srgbClr val="333333"/>
                </a:solidFill>
                <a:effectLst/>
                <a:latin typeface="garamond-premier-pro"/>
              </a:rPr>
              <a:t>. İnsanlar altmış yaşlarında artık gençleşemedikleri zaman, Ölüm Hastaneleri'ne götürülürler ve burada ölümleri, duyusal dikkat dağınıklıkları arasında barışçıl bir şekilde ilerler.</a:t>
            </a:r>
          </a:p>
          <a:p>
            <a:r>
              <a:rPr lang="tr-TR" sz="1050" b="0" i="0" dirty="0">
                <a:solidFill>
                  <a:srgbClr val="333333"/>
                </a:solidFill>
                <a:effectLst/>
                <a:latin typeface="Georgia" panose="02040502050405020303" pitchFamily="18" charset="0"/>
              </a:rPr>
              <a:t> .</a:t>
            </a:r>
            <a:endParaRPr lang="tr-TR" sz="1400" dirty="0">
              <a:solidFill>
                <a:srgbClr val="333333"/>
              </a:solidFill>
              <a:latin typeface="Georgia" panose="02040502050405020303" pitchFamily="18" charset="0"/>
            </a:endParaRPr>
          </a:p>
          <a:p>
            <a:endParaRPr lang="tr-TR" sz="2000" dirty="0"/>
          </a:p>
          <a:p>
            <a:endParaRPr lang="tr-TR" sz="2000" dirty="0"/>
          </a:p>
        </p:txBody>
      </p:sp>
    </p:spTree>
    <p:extLst>
      <p:ext uri="{BB962C8B-B14F-4D97-AF65-F5344CB8AC3E}">
        <p14:creationId xmlns:p14="http://schemas.microsoft.com/office/powerpoint/2010/main" val="2414484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1EAB70-E732-458C-9EE2-E0EC75C13FF4}"/>
              </a:ext>
            </a:extLst>
          </p:cNvPr>
          <p:cNvSpPr>
            <a:spLocks noGrp="1"/>
          </p:cNvSpPr>
          <p:nvPr>
            <p:ph type="title"/>
          </p:nvPr>
        </p:nvSpPr>
        <p:spPr/>
        <p:txBody>
          <a:bodyPr/>
          <a:lstStyle/>
          <a:p>
            <a:r>
              <a:rPr lang="tr-TR" dirty="0"/>
              <a:t>Veriler </a:t>
            </a:r>
          </a:p>
        </p:txBody>
      </p:sp>
      <p:sp>
        <p:nvSpPr>
          <p:cNvPr id="3" name="İçerik Yer Tutucusu 2">
            <a:extLst>
              <a:ext uri="{FF2B5EF4-FFF2-40B4-BE49-F238E27FC236}">
                <a16:creationId xmlns:a16="http://schemas.microsoft.com/office/drawing/2014/main" id="{F8D64750-26DE-4B4F-BC51-8879DD93E45D}"/>
              </a:ext>
            </a:extLst>
          </p:cNvPr>
          <p:cNvSpPr>
            <a:spLocks noGrp="1"/>
          </p:cNvSpPr>
          <p:nvPr>
            <p:ph idx="1"/>
          </p:nvPr>
        </p:nvSpPr>
        <p:spPr>
          <a:xfrm>
            <a:off x="199390" y="1925002"/>
            <a:ext cx="6096000" cy="3241675"/>
          </a:xfrm>
        </p:spPr>
        <p:txBody>
          <a:bodyPr/>
          <a:lstStyle/>
          <a:p>
            <a:r>
              <a:rPr lang="tr-TR" sz="1600" b="1" i="0" dirty="0">
                <a:solidFill>
                  <a:srgbClr val="000000"/>
                </a:solidFill>
                <a:effectLst/>
                <a:latin typeface="Arial" panose="020B0604020202020204" pitchFamily="34" charset="0"/>
              </a:rPr>
              <a:t>Amerika’da </a:t>
            </a:r>
            <a:r>
              <a:rPr lang="tr-TR" sz="1600" b="1" dirty="0">
                <a:solidFill>
                  <a:srgbClr val="000000"/>
                </a:solidFill>
                <a:latin typeface="Arial" panose="020B0604020202020204" pitchFamily="34" charset="0"/>
              </a:rPr>
              <a:t>huzur evleri talepleri giderek artmaktadır. </a:t>
            </a:r>
            <a:r>
              <a:rPr lang="tr-TR" sz="1600" dirty="0">
                <a:solidFill>
                  <a:srgbClr val="000000"/>
                </a:solidFill>
                <a:latin typeface="Arial" panose="020B0604020202020204" pitchFamily="34" charset="0"/>
              </a:rPr>
              <a:t>Bu b</a:t>
            </a:r>
            <a:r>
              <a:rPr lang="tr-TR" sz="1600" b="0" i="0" dirty="0">
                <a:solidFill>
                  <a:srgbClr val="000000"/>
                </a:solidFill>
                <a:effectLst/>
                <a:latin typeface="Arial" panose="020B0604020202020204" pitchFamily="34" charset="0"/>
              </a:rPr>
              <a:t>üyüyen bir endüstridir. Bu büyüme, "Amerika'nın grileşmesi" tarafından desteklenmektedir. </a:t>
            </a:r>
            <a:r>
              <a:rPr lang="tr-TR" sz="1600" b="1" i="0" dirty="0">
                <a:solidFill>
                  <a:srgbClr val="000000"/>
                </a:solidFill>
                <a:effectLst/>
                <a:latin typeface="Arial" panose="020B0604020202020204" pitchFamily="34" charset="0"/>
              </a:rPr>
              <a:t>ABD Nüfus Sayım Bürosu, 65 yaş ve üstü kişilerin sayısının 1990'da yaklaşık 31 milyondan 2030'a kadar yaklaşık 65 milyona çıkacağını </a:t>
            </a:r>
            <a:r>
              <a:rPr lang="tr-TR" sz="1600" b="0" i="0" dirty="0">
                <a:solidFill>
                  <a:srgbClr val="000000"/>
                </a:solidFill>
                <a:effectLst/>
                <a:latin typeface="Arial" panose="020B0604020202020204" pitchFamily="34" charset="0"/>
              </a:rPr>
              <a:t>tahmin ediyor. </a:t>
            </a:r>
            <a:r>
              <a:rPr lang="tr-TR" sz="1600" b="1" i="0" dirty="0">
                <a:solidFill>
                  <a:srgbClr val="000000"/>
                </a:solidFill>
                <a:effectLst/>
                <a:latin typeface="Arial" panose="020B0604020202020204" pitchFamily="34" charset="0"/>
              </a:rPr>
              <a:t>85 yaş ve üstü kişilerin oranı yaklaşık 2,5 milyondan 8 milyona ve 2050 yılına kadar 15 milyonun üzerine çıkabileceği tahmin edilmektedir.</a:t>
            </a:r>
            <a:r>
              <a:rPr lang="tr-TR" sz="1600" b="1" dirty="0"/>
              <a:t/>
            </a:r>
            <a:br>
              <a:rPr lang="tr-TR" sz="1600" b="1" dirty="0"/>
            </a:br>
            <a:r>
              <a:rPr lang="tr-TR" sz="1600" dirty="0"/>
              <a:t/>
            </a:r>
            <a:br>
              <a:rPr lang="tr-TR" sz="1600" dirty="0"/>
            </a:br>
            <a:r>
              <a:rPr lang="tr-TR" sz="1600" b="0" i="0" dirty="0">
                <a:solidFill>
                  <a:srgbClr val="000000"/>
                </a:solidFill>
                <a:effectLst/>
                <a:latin typeface="Arial" panose="020B0604020202020204" pitchFamily="34" charset="0"/>
              </a:rPr>
              <a:t>Bu arada, ABD Genel Muhasebe Ofisi'ne göre, 1993 yılında yaklaşık 7 milyon yaşlı insanın günlük yaşam aktiviteleri için yardıma ihtiyacı vardı.</a:t>
            </a:r>
            <a:endParaRPr lang="tr-TR" sz="1600" dirty="0"/>
          </a:p>
        </p:txBody>
      </p:sp>
      <p:pic>
        <p:nvPicPr>
          <p:cNvPr id="4" name="Resim 3">
            <a:extLst>
              <a:ext uri="{FF2B5EF4-FFF2-40B4-BE49-F238E27FC236}">
                <a16:creationId xmlns:a16="http://schemas.microsoft.com/office/drawing/2014/main" id="{1D4CBDF7-86F4-4D99-8BD1-AA49853A368E}"/>
              </a:ext>
            </a:extLst>
          </p:cNvPr>
          <p:cNvPicPr>
            <a:picLocks noChangeAspect="1"/>
          </p:cNvPicPr>
          <p:nvPr/>
        </p:nvPicPr>
        <p:blipFill>
          <a:blip r:embed="rId2"/>
          <a:stretch>
            <a:fillRect/>
          </a:stretch>
        </p:blipFill>
        <p:spPr>
          <a:xfrm>
            <a:off x="6295390" y="1691323"/>
            <a:ext cx="5755416" cy="3875913"/>
          </a:xfrm>
          <a:prstGeom prst="rect">
            <a:avLst/>
          </a:prstGeom>
        </p:spPr>
      </p:pic>
    </p:spTree>
    <p:extLst>
      <p:ext uri="{BB962C8B-B14F-4D97-AF65-F5344CB8AC3E}">
        <p14:creationId xmlns:p14="http://schemas.microsoft.com/office/powerpoint/2010/main" val="2788448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E8B2F707-EF35-4955-8439-F76145F3C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A905C581-3E86-4ADD-9EDD-5FA87B4612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Resim 3">
            <a:extLst>
              <a:ext uri="{FF2B5EF4-FFF2-40B4-BE49-F238E27FC236}">
                <a16:creationId xmlns:a16="http://schemas.microsoft.com/office/drawing/2014/main" id="{47531D7D-D7B0-4831-88AB-08868DB47C74}"/>
              </a:ext>
            </a:extLst>
          </p:cNvPr>
          <p:cNvPicPr>
            <a:picLocks noChangeAspect="1"/>
          </p:cNvPicPr>
          <p:nvPr/>
        </p:nvPicPr>
        <p:blipFill rotWithShape="1">
          <a:blip r:embed="rId2">
            <a:alphaModFix amt="60000"/>
          </a:blip>
          <a:srcRect t="7777" r="1" b="13872"/>
          <a:stretch/>
        </p:blipFill>
        <p:spPr>
          <a:xfrm>
            <a:off x="20" y="-152390"/>
            <a:ext cx="12188932" cy="6856614"/>
          </a:xfrm>
          <a:prstGeom prst="rect">
            <a:avLst/>
          </a:prstGeom>
        </p:spPr>
      </p:pic>
      <p:sp>
        <p:nvSpPr>
          <p:cNvPr id="3" name="İçerik Yer Tutucusu 2">
            <a:extLst>
              <a:ext uri="{FF2B5EF4-FFF2-40B4-BE49-F238E27FC236}">
                <a16:creationId xmlns:a16="http://schemas.microsoft.com/office/drawing/2014/main" id="{CD6D2116-EE38-462F-BDD6-6F092E007897}"/>
              </a:ext>
            </a:extLst>
          </p:cNvPr>
          <p:cNvSpPr>
            <a:spLocks noGrp="1"/>
          </p:cNvSpPr>
          <p:nvPr>
            <p:ph idx="1"/>
          </p:nvPr>
        </p:nvSpPr>
        <p:spPr>
          <a:xfrm>
            <a:off x="1219202" y="3429000"/>
            <a:ext cx="9954076" cy="2514600"/>
          </a:xfrm>
        </p:spPr>
        <p:txBody>
          <a:bodyPr anchor="ctr">
            <a:normAutofit/>
          </a:bodyPr>
          <a:lstStyle/>
          <a:p>
            <a:pPr algn="ctr"/>
            <a:r>
              <a:rPr lang="tr-TR" sz="1800" dirty="0">
                <a:solidFill>
                  <a:srgbClr val="FFFFFF"/>
                </a:solidFill>
              </a:rPr>
              <a:t>Sağlık ve İnsan Hizmetleri Birleşik Devletler Bölümü (Amerika da United </a:t>
            </a:r>
            <a:r>
              <a:rPr lang="tr-TR" sz="1800" dirty="0" err="1">
                <a:solidFill>
                  <a:srgbClr val="FFFFFF"/>
                </a:solidFill>
              </a:rPr>
              <a:t>State</a:t>
            </a:r>
            <a:r>
              <a:rPr lang="tr-TR" sz="1800" dirty="0">
                <a:solidFill>
                  <a:srgbClr val="FFFFFF"/>
                </a:solidFill>
              </a:rPr>
              <a:t> </a:t>
            </a:r>
            <a:r>
              <a:rPr lang="tr-TR" sz="1800" dirty="0" err="1">
                <a:solidFill>
                  <a:srgbClr val="FFFFFF"/>
                </a:solidFill>
              </a:rPr>
              <a:t>Department</a:t>
            </a:r>
            <a:r>
              <a:rPr lang="tr-TR" sz="1800" dirty="0">
                <a:solidFill>
                  <a:srgbClr val="FFFFFF"/>
                </a:solidFill>
              </a:rPr>
              <a:t> of </a:t>
            </a:r>
            <a:r>
              <a:rPr lang="tr-TR" sz="1800" dirty="0" err="1">
                <a:solidFill>
                  <a:srgbClr val="FFFFFF"/>
                </a:solidFill>
              </a:rPr>
              <a:t>Health</a:t>
            </a:r>
            <a:r>
              <a:rPr lang="tr-TR" sz="1800" dirty="0">
                <a:solidFill>
                  <a:srgbClr val="FFFFFF"/>
                </a:solidFill>
              </a:rPr>
              <a:t> </a:t>
            </a:r>
            <a:r>
              <a:rPr lang="tr-TR" sz="1800" dirty="0" err="1">
                <a:solidFill>
                  <a:srgbClr val="FFFFFF"/>
                </a:solidFill>
              </a:rPr>
              <a:t>and</a:t>
            </a:r>
            <a:r>
              <a:rPr lang="tr-TR" sz="1800" dirty="0">
                <a:solidFill>
                  <a:srgbClr val="FFFFFF"/>
                </a:solidFill>
              </a:rPr>
              <a:t> Human Services) 2014 verilerine </a:t>
            </a:r>
            <a:r>
              <a:rPr lang="tr-TR" sz="1800" b="1" dirty="0">
                <a:solidFill>
                  <a:srgbClr val="FFFFFF"/>
                </a:solidFill>
              </a:rPr>
              <a:t>göre 65 yaş ve üstü olan insan sayısı </a:t>
            </a:r>
            <a:r>
              <a:rPr lang="tr-TR" sz="1800" dirty="0">
                <a:solidFill>
                  <a:srgbClr val="FFFFFF"/>
                </a:solidFill>
              </a:rPr>
              <a:t>44,7 milyondur ve bu da ABD nüfusunun yaklaşık %24,7’sidir. Yani her </a:t>
            </a:r>
            <a:r>
              <a:rPr lang="tr-TR" sz="1800" b="1" dirty="0">
                <a:solidFill>
                  <a:srgbClr val="FFFFFF"/>
                </a:solidFill>
              </a:rPr>
              <a:t>4 Amerikalıdan birini temsil etmektedir.</a:t>
            </a:r>
          </a:p>
        </p:txBody>
      </p:sp>
    </p:spTree>
    <p:extLst>
      <p:ext uri="{BB962C8B-B14F-4D97-AF65-F5344CB8AC3E}">
        <p14:creationId xmlns:p14="http://schemas.microsoft.com/office/powerpoint/2010/main" val="2492030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85" name="Rectangle 84">
            <a:extLst>
              <a:ext uri="{FF2B5EF4-FFF2-40B4-BE49-F238E27FC236}">
                <a16:creationId xmlns:a16="http://schemas.microsoft.com/office/drawing/2014/main"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87" name="Group 86">
            <a:extLst>
              <a:ext uri="{FF2B5EF4-FFF2-40B4-BE49-F238E27FC236}">
                <a16:creationId xmlns:a16="http://schemas.microsoft.com/office/drawing/2014/main" id="{7AB7BDB5-BE0D-446B-AA57-16A1D859E52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88" name="Picture 87">
              <a:extLst>
                <a:ext uri="{FF2B5EF4-FFF2-40B4-BE49-F238E27FC236}">
                  <a16:creationId xmlns:a16="http://schemas.microsoft.com/office/drawing/2014/main" id="{8908FD00-E296-493C-89F7-EE7DB15D200A}"/>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89" name="Picture 88">
              <a:extLst>
                <a:ext uri="{FF2B5EF4-FFF2-40B4-BE49-F238E27FC236}">
                  <a16:creationId xmlns:a16="http://schemas.microsoft.com/office/drawing/2014/main" id="{0E9000E1-E55C-4724-B0E8-CC588826F51A}"/>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Başlık 1">
            <a:extLst>
              <a:ext uri="{FF2B5EF4-FFF2-40B4-BE49-F238E27FC236}">
                <a16:creationId xmlns:a16="http://schemas.microsoft.com/office/drawing/2014/main" id="{8DEDD7C3-DBCA-4FB0-B533-373E508742E6}"/>
              </a:ext>
            </a:extLst>
          </p:cNvPr>
          <p:cNvSpPr>
            <a:spLocks noGrp="1"/>
          </p:cNvSpPr>
          <p:nvPr>
            <p:ph type="title"/>
          </p:nvPr>
        </p:nvSpPr>
        <p:spPr>
          <a:xfrm>
            <a:off x="838201" y="559813"/>
            <a:ext cx="3352799" cy="5577934"/>
          </a:xfrm>
        </p:spPr>
        <p:txBody>
          <a:bodyPr>
            <a:normAutofit/>
          </a:bodyPr>
          <a:lstStyle/>
          <a:p>
            <a:r>
              <a:rPr lang="tr-TR" sz="4000">
                <a:latin typeface="garamond-premier-pro"/>
              </a:rPr>
              <a:t>Bakım evleri ve tarihçe</a:t>
            </a:r>
          </a:p>
        </p:txBody>
      </p:sp>
      <p:graphicFrame>
        <p:nvGraphicFramePr>
          <p:cNvPr id="80" name="İçerik Yer Tutucusu 2">
            <a:extLst>
              <a:ext uri="{FF2B5EF4-FFF2-40B4-BE49-F238E27FC236}">
                <a16:creationId xmlns:a16="http://schemas.microsoft.com/office/drawing/2014/main" id="{CD4782B2-3065-4C70-B848-21BD38474A34}"/>
              </a:ext>
            </a:extLst>
          </p:cNvPr>
          <p:cNvGraphicFramePr>
            <a:graphicFrameLocks noGrp="1"/>
          </p:cNvGraphicFramePr>
          <p:nvPr>
            <p:ph idx="1"/>
            <p:extLst>
              <p:ext uri="{D42A27DB-BD31-4B8C-83A1-F6EECF244321}">
                <p14:modId xmlns:p14="http://schemas.microsoft.com/office/powerpoint/2010/main" val="3066621678"/>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0733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FBC8BBE5-981E-4B0B-9654-32B5668BF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8ED5E97A-D21B-4AA4-83CF-DA3A380E30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4" name="Picture 13">
              <a:extLst>
                <a:ext uri="{FF2B5EF4-FFF2-40B4-BE49-F238E27FC236}">
                  <a16:creationId xmlns:a16="http://schemas.microsoft.com/office/drawing/2014/main" id="{8AF5706D-4464-450F-93F4-853EDF68CE4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3E0FB244-C158-43A9-AD7A-05DC5BBF6D3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İçerik Yer Tutucusu 2">
            <a:extLst>
              <a:ext uri="{FF2B5EF4-FFF2-40B4-BE49-F238E27FC236}">
                <a16:creationId xmlns:a16="http://schemas.microsoft.com/office/drawing/2014/main" id="{66283C6C-5CC5-47E0-88DA-B3AEAB69EA9A}"/>
              </a:ext>
            </a:extLst>
          </p:cNvPr>
          <p:cNvSpPr>
            <a:spLocks noGrp="1"/>
          </p:cNvSpPr>
          <p:nvPr>
            <p:ph idx="1"/>
          </p:nvPr>
        </p:nvSpPr>
        <p:spPr>
          <a:xfrm>
            <a:off x="198411" y="650929"/>
            <a:ext cx="6479685" cy="6063390"/>
          </a:xfrm>
        </p:spPr>
        <p:txBody>
          <a:bodyPr anchor="ctr">
            <a:normAutofit/>
          </a:bodyPr>
          <a:lstStyle/>
          <a:p>
            <a:pPr>
              <a:lnSpc>
                <a:spcPct val="104000"/>
              </a:lnSpc>
            </a:pPr>
            <a:r>
              <a:rPr lang="tr-TR" sz="1800" b="0" i="0" dirty="0">
                <a:effectLst/>
                <a:latin typeface="garamond-premier-pro"/>
              </a:rPr>
              <a:t>Birçok yaşlı Amerikalı, </a:t>
            </a:r>
            <a:r>
              <a:rPr lang="tr-TR" sz="1800" b="1" i="0" dirty="0">
                <a:effectLst/>
                <a:latin typeface="garamond-premier-pro"/>
              </a:rPr>
              <a:t>Sanayi Devrimi tarafından yerinden edilmişti. İç Savaş, bazı ailelerin yaşlı üyelerine bakma yeteneğini azalttı. Sonuç olarak</a:t>
            </a:r>
            <a:r>
              <a:rPr lang="tr-TR" sz="1800" b="0" i="0" dirty="0">
                <a:effectLst/>
                <a:latin typeface="garamond-premier-pro"/>
              </a:rPr>
              <a:t>, her türlü insan - fiziksel olarak acizler, yetimler, akıl hastaları ve deliler vb</a:t>
            </a:r>
            <a:r>
              <a:rPr lang="tr-TR" sz="1800" b="1" i="0" dirty="0">
                <a:effectLst/>
                <a:latin typeface="garamond-premier-pro"/>
              </a:rPr>
              <a:t>. İmarethanelerde yaşamaya başladı.  Bakıma ihtiyacı olan yoksulların çoğu, koşullarının kötü olmasıyla bilinen “imarethanelere” gitti.</a:t>
            </a:r>
          </a:p>
          <a:p>
            <a:pPr>
              <a:lnSpc>
                <a:spcPct val="104000"/>
              </a:lnSpc>
            </a:pPr>
            <a:r>
              <a:rPr lang="tr-TR" sz="1800" b="1" i="0" dirty="0">
                <a:effectLst/>
                <a:latin typeface="garamond-premier-pro"/>
              </a:rPr>
              <a:t>Sevdiklerini bu imarethanelerden birine göndermenin getirdiği sosyal damga</a:t>
            </a:r>
            <a:r>
              <a:rPr lang="tr-TR" sz="1800" b="0" i="0" dirty="0">
                <a:effectLst/>
                <a:latin typeface="garamond-premier-pro"/>
              </a:rPr>
              <a:t>, </a:t>
            </a:r>
            <a:r>
              <a:rPr lang="tr-TR" sz="1800" b="1" i="0" dirty="0">
                <a:effectLst/>
                <a:latin typeface="garamond-premier-pro"/>
              </a:rPr>
              <a:t>aile üyelerini onları evde tutmak için ellerinden geleni yapmaya zorladı. Yaşlı</a:t>
            </a:r>
            <a:r>
              <a:rPr lang="tr-TR" sz="1800" b="0" i="0" dirty="0">
                <a:effectLst/>
                <a:latin typeface="garamond-premier-pro"/>
              </a:rPr>
              <a:t> </a:t>
            </a:r>
            <a:r>
              <a:rPr lang="tr-TR" sz="1800" b="1" i="0" dirty="0">
                <a:effectLst/>
                <a:latin typeface="garamond-premier-pro"/>
              </a:rPr>
              <a:t>evde bakım hizmetleri için ödeme yapma imkanına sahip aile üyeleri, sevdiklerine evlerinde özel bakım sağlamaları için bireyleri işe aldı</a:t>
            </a:r>
            <a:r>
              <a:rPr lang="tr-TR" sz="1800" b="0" i="0" dirty="0">
                <a:effectLst/>
                <a:latin typeface="garamond-premier-pro"/>
              </a:rPr>
              <a:t>. Bazı azınlık ve göçmen toplulukları, kamu hizmetlerine güvenmek yerine yeni </a:t>
            </a:r>
            <a:r>
              <a:rPr lang="tr-TR" sz="1800" b="1" i="0" dirty="0">
                <a:effectLst/>
                <a:latin typeface="garamond-premier-pro"/>
              </a:rPr>
              <a:t>göçmenlere ve topluluk yaşlılarına yardım etmek için kuruluşlar kurarlar.</a:t>
            </a:r>
          </a:p>
          <a:p>
            <a:pPr>
              <a:lnSpc>
                <a:spcPct val="104000"/>
              </a:lnSpc>
            </a:pPr>
            <a:r>
              <a:rPr lang="tr-TR" sz="1800" b="1" i="0" u="none" strike="noStrike" dirty="0" err="1">
                <a:effectLst/>
                <a:latin typeface="garamond-premier-pro"/>
                <a:hlinkClick r:id="rId4">
                  <a:extLst>
                    <a:ext uri="{A12FA001-AC4F-418D-AE19-62706E023703}">
                      <ahyp:hlinkClr xmlns:ahyp="http://schemas.microsoft.com/office/drawing/2018/hyperlinkcolor" xmlns="" val="tx"/>
                    </a:ext>
                  </a:extLst>
                </a:hlinkClick>
              </a:rPr>
              <a:t>Philadelphia'daki</a:t>
            </a:r>
            <a:r>
              <a:rPr lang="tr-TR" sz="1800" b="1" i="0" u="none" strike="noStrike" dirty="0">
                <a:effectLst/>
                <a:latin typeface="garamond-premier-pro"/>
                <a:hlinkClick r:id="rId4">
                  <a:extLst>
                    <a:ext uri="{A12FA001-AC4F-418D-AE19-62706E023703}">
                      <ahyp:hlinkClr xmlns:ahyp="http://schemas.microsoft.com/office/drawing/2018/hyperlinkcolor" xmlns="" val="tx"/>
                    </a:ext>
                  </a:extLst>
                </a:hlinkClick>
              </a:rPr>
              <a:t> hemşirelik derneği</a:t>
            </a:r>
            <a:r>
              <a:rPr lang="tr-TR" sz="1800" b="1" i="0" dirty="0">
                <a:effectLst/>
                <a:latin typeface="garamond-premier-pro"/>
              </a:rPr>
              <a:t> gibi kuruluşlar </a:t>
            </a:r>
            <a:r>
              <a:rPr lang="tr-TR" sz="1800" b="0" i="0" dirty="0">
                <a:effectLst/>
                <a:latin typeface="garamond-premier-pro"/>
              </a:rPr>
              <a:t>, hasta ve yoksullara ve bulaşıcı hastalıklarla </a:t>
            </a:r>
            <a:r>
              <a:rPr lang="tr-TR" sz="1800" b="0" i="0" dirty="0" err="1">
                <a:effectLst/>
                <a:latin typeface="garamond-premier-pro"/>
              </a:rPr>
              <a:t>enfekte</a:t>
            </a:r>
            <a:r>
              <a:rPr lang="tr-TR" sz="1800" b="0" i="0" dirty="0">
                <a:effectLst/>
                <a:latin typeface="garamond-premier-pro"/>
              </a:rPr>
              <a:t> olanlara bakmak için </a:t>
            </a:r>
            <a:r>
              <a:rPr lang="tr-TR" sz="1800" b="1" i="0" dirty="0">
                <a:effectLst/>
                <a:latin typeface="garamond-premier-pro"/>
              </a:rPr>
              <a:t>eğitimli hemşireleri evlere gönderdi</a:t>
            </a:r>
            <a:r>
              <a:rPr lang="tr-TR" sz="1800" b="0" i="0" dirty="0">
                <a:effectLst/>
                <a:latin typeface="garamond-premier-pro"/>
              </a:rPr>
              <a:t>. Ayrıca hamile kadınlara bakım sağladılar, hastaları daha iyi hijyen uygulamaları konusunda bilgilendirdiler ve sağlıkla ilgili diğer eğitimleri verdiler.</a:t>
            </a:r>
          </a:p>
          <a:p>
            <a:pPr>
              <a:lnSpc>
                <a:spcPct val="104000"/>
              </a:lnSpc>
            </a:pPr>
            <a:endParaRPr lang="tr-TR" sz="1800" b="0" i="0" dirty="0">
              <a:effectLst/>
              <a:latin typeface="garamond-premier-pro"/>
            </a:endParaRPr>
          </a:p>
          <a:p>
            <a:pPr>
              <a:lnSpc>
                <a:spcPct val="104000"/>
              </a:lnSpc>
            </a:pPr>
            <a:endParaRPr lang="tr-TR" sz="1800" dirty="0"/>
          </a:p>
        </p:txBody>
      </p:sp>
      <p:pic>
        <p:nvPicPr>
          <p:cNvPr id="4" name="Resim 3">
            <a:extLst>
              <a:ext uri="{FF2B5EF4-FFF2-40B4-BE49-F238E27FC236}">
                <a16:creationId xmlns:a16="http://schemas.microsoft.com/office/drawing/2014/main" id="{4B1FFE52-A3C2-4948-AD68-D2BD152F2A19}"/>
              </a:ext>
            </a:extLst>
          </p:cNvPr>
          <p:cNvPicPr>
            <a:picLocks noChangeAspect="1"/>
          </p:cNvPicPr>
          <p:nvPr/>
        </p:nvPicPr>
        <p:blipFill rotWithShape="1">
          <a:blip r:embed="rId5"/>
          <a:srcRect l="30222" r="17890" b="-2"/>
          <a:stretch/>
        </p:blipFill>
        <p:spPr>
          <a:xfrm>
            <a:off x="6861048" y="1"/>
            <a:ext cx="5330952" cy="6858000"/>
          </a:xfrm>
          <a:prstGeom prst="rect">
            <a:avLst/>
          </a:prstGeom>
        </p:spPr>
      </p:pic>
    </p:spTree>
    <p:extLst>
      <p:ext uri="{BB962C8B-B14F-4D97-AF65-F5344CB8AC3E}">
        <p14:creationId xmlns:p14="http://schemas.microsoft.com/office/powerpoint/2010/main" val="3180473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E78A64C-73B3-482C-BCA7-E795653C9AD0}"/>
              </a:ext>
            </a:extLst>
          </p:cNvPr>
          <p:cNvSpPr>
            <a:spLocks noGrp="1"/>
          </p:cNvSpPr>
          <p:nvPr>
            <p:ph idx="1"/>
          </p:nvPr>
        </p:nvSpPr>
        <p:spPr/>
        <p:txBody>
          <a:bodyPr/>
          <a:lstStyle/>
          <a:p>
            <a:r>
              <a:rPr lang="tr-TR" sz="1800" b="1" i="0" dirty="0">
                <a:effectLst/>
                <a:latin typeface="garamond-premier-pro"/>
              </a:rPr>
              <a:t>19. yüzyılın sonunda evde sağlık hizmeti artmaya devam etti ve topluluklar talebi karşılamak için daha fazla hemşirelik organizasyonu oluşturdu</a:t>
            </a:r>
            <a:r>
              <a:rPr lang="tr-TR" sz="1800" b="0" i="0" dirty="0">
                <a:effectLst/>
                <a:latin typeface="garamond-premier-pro"/>
              </a:rPr>
              <a:t>. Evde sağlık hizmetlerini kimin ödeyeceği sorusu her zaman gerekli bakımın sağlanması ihtiyacının üzerinde durmaktadır.</a:t>
            </a:r>
            <a:r>
              <a:rPr lang="tr-TR" sz="1800" dirty="0">
                <a:latin typeface="garamond-premier-pro"/>
              </a:rPr>
              <a:t/>
            </a:r>
            <a:br>
              <a:rPr lang="tr-TR" sz="1800" dirty="0">
                <a:latin typeface="garamond-premier-pro"/>
              </a:rPr>
            </a:br>
            <a:r>
              <a:rPr lang="tr-TR" sz="1800" dirty="0">
                <a:latin typeface="garamond-premier-pro"/>
              </a:rPr>
              <a:t/>
            </a:r>
            <a:br>
              <a:rPr lang="tr-TR" sz="1800" dirty="0">
                <a:latin typeface="garamond-premier-pro"/>
              </a:rPr>
            </a:br>
            <a:r>
              <a:rPr lang="tr-TR" sz="1800" b="1" i="0" dirty="0">
                <a:effectLst/>
                <a:latin typeface="garamond-premier-pro"/>
              </a:rPr>
              <a:t>Çeşitli bağışçılardan alınan fonlar, hizmetlerin ödenmesine yardımcı oluyor, ancak bu yeterli değild</a:t>
            </a:r>
            <a:r>
              <a:rPr lang="tr-TR" sz="1800" b="0" i="0" dirty="0">
                <a:effectLst/>
                <a:latin typeface="garamond-premier-pro"/>
              </a:rPr>
              <a:t>i. Talep çok büyük olduğu için, kuruluşların hala hangi hastaların evde sağlık hizmeti alacağını ve ne kadar süreyle alacağını belirlemek için bir sistem kurması gerekiyordu. Kronik olarak hasta olan aile üyelerinin bakımı ailenin sorumluluğunda kaldı. Hasta savunucuları, bu hastaların daha kapsamlı </a:t>
            </a:r>
            <a:r>
              <a:rPr lang="tr-TR" sz="1800" b="1" i="0" dirty="0">
                <a:effectLst/>
                <a:latin typeface="garamond-premier-pro"/>
              </a:rPr>
              <a:t>sağlık hizmetleri için finansman alabilmeleri için sağlık ve üst düzey bakım yönetim sisteminin değiştirilmesi gerektiğini savundu</a:t>
            </a:r>
            <a:r>
              <a:rPr lang="tr-TR" sz="1800" b="0" i="0" dirty="0">
                <a:effectLst/>
                <a:latin typeface="garamond-premier-pro"/>
              </a:rPr>
              <a:t>.</a:t>
            </a:r>
          </a:p>
          <a:p>
            <a:endParaRPr lang="tr-TR" sz="1800" dirty="0"/>
          </a:p>
        </p:txBody>
      </p:sp>
    </p:spTree>
    <p:extLst>
      <p:ext uri="{BB962C8B-B14F-4D97-AF65-F5344CB8AC3E}">
        <p14:creationId xmlns:p14="http://schemas.microsoft.com/office/powerpoint/2010/main" val="3578698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FB2F27-3F7D-440E-A905-86607A926A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AF678C14-A033-4139-BCA9-8382B03964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14763DA8-CE3A-4B30-B2F5-0D128777F74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5" name="Picture 14">
              <a:extLst>
                <a:ext uri="{FF2B5EF4-FFF2-40B4-BE49-F238E27FC236}">
                  <a16:creationId xmlns:a16="http://schemas.microsoft.com/office/drawing/2014/main" id="{F6B75A5A-FDA7-4C8E-BD65-8506C42AA86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6" name="Picture 15">
              <a:extLst>
                <a:ext uri="{FF2B5EF4-FFF2-40B4-BE49-F238E27FC236}">
                  <a16:creationId xmlns:a16="http://schemas.microsoft.com/office/drawing/2014/main" id="{0E6AFCAB-12BF-4A0B-B089-A794259D2FC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4" name="Metin kutusu 3">
            <a:extLst>
              <a:ext uri="{FF2B5EF4-FFF2-40B4-BE49-F238E27FC236}">
                <a16:creationId xmlns:a16="http://schemas.microsoft.com/office/drawing/2014/main" id="{4CF997D0-2ACB-41E0-99B8-B7FC245E7100}"/>
              </a:ext>
            </a:extLst>
          </p:cNvPr>
          <p:cNvSpPr txBox="1"/>
          <p:nvPr/>
        </p:nvSpPr>
        <p:spPr>
          <a:xfrm>
            <a:off x="838200" y="2836190"/>
            <a:ext cx="4190730" cy="3259810"/>
          </a:xfrm>
          <a:prstGeom prst="rect">
            <a:avLst/>
          </a:prstGeom>
        </p:spPr>
        <p:txBody>
          <a:bodyPr vert="horz" lIns="91440" tIns="45720" rIns="91440" bIns="45720" rtlCol="0">
            <a:normAutofit/>
          </a:bodyPr>
          <a:lstStyle/>
          <a:p>
            <a:pPr indent="-228600">
              <a:lnSpc>
                <a:spcPct val="110000"/>
              </a:lnSpc>
              <a:spcAft>
                <a:spcPts val="600"/>
              </a:spcAft>
              <a:buClr>
                <a:schemeClr val="accent1"/>
              </a:buClr>
              <a:buFont typeface="Arial" panose="020B0604020202020204" pitchFamily="34" charset="0"/>
              <a:buChar char="•"/>
            </a:pPr>
            <a:r>
              <a:rPr lang="en-US" i="0" dirty="0">
                <a:effectLst/>
              </a:rPr>
              <a:t>1923’ten </a:t>
            </a:r>
            <a:r>
              <a:rPr lang="en-US" i="0" dirty="0" err="1">
                <a:effectLst/>
              </a:rPr>
              <a:t>önce</a:t>
            </a:r>
            <a:r>
              <a:rPr lang="en-US" i="0" dirty="0">
                <a:effectLst/>
              </a:rPr>
              <a:t> </a:t>
            </a:r>
            <a:r>
              <a:rPr lang="en-US" i="0" dirty="0" err="1">
                <a:effectLst/>
              </a:rPr>
              <a:t>sosyal</a:t>
            </a:r>
            <a:r>
              <a:rPr lang="en-US" i="0" dirty="0">
                <a:effectLst/>
              </a:rPr>
              <a:t> </a:t>
            </a:r>
            <a:r>
              <a:rPr lang="en-US" i="0" dirty="0" err="1">
                <a:effectLst/>
              </a:rPr>
              <a:t>sigorta</a:t>
            </a:r>
            <a:r>
              <a:rPr lang="en-US" i="0" dirty="0">
                <a:effectLst/>
              </a:rPr>
              <a:t> </a:t>
            </a:r>
            <a:r>
              <a:rPr lang="en-US" i="0" dirty="0" err="1">
                <a:effectLst/>
              </a:rPr>
              <a:t>programları</a:t>
            </a:r>
            <a:r>
              <a:rPr lang="en-US" i="0" dirty="0">
                <a:effectLst/>
              </a:rPr>
              <a:t> </a:t>
            </a:r>
            <a:r>
              <a:rPr lang="en-US" i="0" dirty="0" err="1">
                <a:effectLst/>
              </a:rPr>
              <a:t>yaygın</a:t>
            </a:r>
            <a:r>
              <a:rPr lang="en-US" i="0" dirty="0">
                <a:effectLst/>
              </a:rPr>
              <a:t> </a:t>
            </a:r>
            <a:r>
              <a:rPr lang="en-US" i="0" dirty="0" err="1">
                <a:effectLst/>
              </a:rPr>
              <a:t>değildi</a:t>
            </a:r>
            <a:r>
              <a:rPr lang="en-US" i="0" dirty="0">
                <a:effectLst/>
              </a:rPr>
              <a:t>. </a:t>
            </a:r>
            <a:r>
              <a:rPr lang="en-US" i="0" dirty="0" err="1">
                <a:effectLst/>
              </a:rPr>
              <a:t>Muhtaç</a:t>
            </a:r>
            <a:r>
              <a:rPr lang="en-US" i="0" dirty="0">
                <a:effectLst/>
              </a:rPr>
              <a:t> </a:t>
            </a:r>
            <a:r>
              <a:rPr lang="en-US" i="0" dirty="0" err="1">
                <a:effectLst/>
              </a:rPr>
              <a:t>yaşlıların</a:t>
            </a:r>
            <a:r>
              <a:rPr lang="en-US" i="0" dirty="0">
                <a:effectLst/>
              </a:rPr>
              <a:t> </a:t>
            </a:r>
            <a:r>
              <a:rPr lang="en-US" i="0" dirty="0" err="1">
                <a:effectLst/>
              </a:rPr>
              <a:t>yardımı</a:t>
            </a:r>
            <a:r>
              <a:rPr lang="en-US" i="0" dirty="0">
                <a:effectLst/>
              </a:rPr>
              <a:t> </a:t>
            </a:r>
            <a:r>
              <a:rPr lang="en-US" i="0" dirty="0" err="1">
                <a:effectLst/>
              </a:rPr>
              <a:t>hak</a:t>
            </a:r>
            <a:r>
              <a:rPr lang="en-US" i="0" dirty="0">
                <a:effectLst/>
              </a:rPr>
              <a:t> </a:t>
            </a:r>
            <a:r>
              <a:rPr lang="en-US" i="0" dirty="0" err="1">
                <a:effectLst/>
              </a:rPr>
              <a:t>etme</a:t>
            </a:r>
            <a:r>
              <a:rPr lang="en-US" i="0" dirty="0">
                <a:effectLst/>
              </a:rPr>
              <a:t> </a:t>
            </a:r>
            <a:r>
              <a:rPr lang="en-US" i="0" dirty="0" err="1">
                <a:effectLst/>
              </a:rPr>
              <a:t>derecesine</a:t>
            </a:r>
            <a:r>
              <a:rPr lang="en-US" i="0" dirty="0">
                <a:effectLst/>
              </a:rPr>
              <a:t> </a:t>
            </a:r>
            <a:r>
              <a:rPr lang="en-US" i="0" dirty="0" err="1">
                <a:effectLst/>
              </a:rPr>
              <a:t>göre</a:t>
            </a:r>
            <a:r>
              <a:rPr lang="en-US" i="0" dirty="0">
                <a:effectLst/>
              </a:rPr>
              <a:t> </a:t>
            </a:r>
            <a:r>
              <a:rPr lang="en-US" b="1" i="0" dirty="0">
                <a:effectLst/>
              </a:rPr>
              <a:t>eyalet </a:t>
            </a:r>
            <a:r>
              <a:rPr lang="en-US" b="1" i="0" dirty="0" err="1">
                <a:effectLst/>
              </a:rPr>
              <a:t>yardımları</a:t>
            </a:r>
            <a:r>
              <a:rPr lang="en-US" b="1" i="0" dirty="0">
                <a:effectLst/>
              </a:rPr>
              <a:t> </a:t>
            </a:r>
            <a:r>
              <a:rPr lang="en-US" b="1" i="0" dirty="0" err="1">
                <a:effectLst/>
              </a:rPr>
              <a:t>yapılmaktaydı</a:t>
            </a:r>
            <a:r>
              <a:rPr lang="en-US" b="1" i="0" dirty="0">
                <a:effectLst/>
              </a:rPr>
              <a:t>. </a:t>
            </a:r>
            <a:r>
              <a:rPr lang="en-US" i="0" dirty="0" err="1">
                <a:effectLst/>
              </a:rPr>
              <a:t>Yaşlılık</a:t>
            </a:r>
            <a:r>
              <a:rPr lang="en-US" i="0" dirty="0">
                <a:effectLst/>
              </a:rPr>
              <a:t> </a:t>
            </a:r>
            <a:r>
              <a:rPr lang="en-US" i="0" dirty="0" err="1">
                <a:effectLst/>
              </a:rPr>
              <a:t>sigortaları</a:t>
            </a:r>
            <a:r>
              <a:rPr lang="en-US" i="0" dirty="0">
                <a:effectLst/>
              </a:rPr>
              <a:t> </a:t>
            </a:r>
            <a:r>
              <a:rPr lang="en-US" i="0" dirty="0" err="1">
                <a:effectLst/>
              </a:rPr>
              <a:t>somut</a:t>
            </a:r>
            <a:r>
              <a:rPr lang="en-US" i="0" dirty="0">
                <a:effectLst/>
              </a:rPr>
              <a:t> </a:t>
            </a:r>
            <a:r>
              <a:rPr lang="en-US" i="0" dirty="0" err="1">
                <a:effectLst/>
              </a:rPr>
              <a:t>bazı</a:t>
            </a:r>
            <a:r>
              <a:rPr lang="en-US" i="0" dirty="0">
                <a:effectLst/>
              </a:rPr>
              <a:t> </a:t>
            </a:r>
            <a:r>
              <a:rPr lang="en-US" i="0" dirty="0" err="1">
                <a:effectLst/>
              </a:rPr>
              <a:t>sonuçlar</a:t>
            </a:r>
            <a:r>
              <a:rPr lang="en-US" i="0" dirty="0">
                <a:effectLst/>
              </a:rPr>
              <a:t> </a:t>
            </a:r>
            <a:r>
              <a:rPr lang="en-US" i="0" dirty="0" err="1">
                <a:effectLst/>
              </a:rPr>
              <a:t>vermesine</a:t>
            </a:r>
            <a:r>
              <a:rPr lang="en-US" i="0" dirty="0">
                <a:effectLst/>
              </a:rPr>
              <a:t> </a:t>
            </a:r>
            <a:r>
              <a:rPr lang="en-US" i="0" dirty="0" err="1">
                <a:effectLst/>
              </a:rPr>
              <a:t>rağmen</a:t>
            </a:r>
            <a:r>
              <a:rPr lang="en-US" i="0" dirty="0">
                <a:effectLst/>
              </a:rPr>
              <a:t>, </a:t>
            </a:r>
            <a:r>
              <a:rPr lang="en-US" i="0" dirty="0" err="1">
                <a:effectLst/>
              </a:rPr>
              <a:t>etki</a:t>
            </a:r>
            <a:r>
              <a:rPr lang="en-US" i="0" dirty="0">
                <a:effectLst/>
              </a:rPr>
              <a:t> </a:t>
            </a:r>
            <a:r>
              <a:rPr lang="en-US" b="1" i="0" dirty="0" err="1">
                <a:effectLst/>
              </a:rPr>
              <a:t>alanı</a:t>
            </a:r>
            <a:r>
              <a:rPr lang="en-US" b="1" i="0" dirty="0">
                <a:effectLst/>
              </a:rPr>
              <a:t> </a:t>
            </a:r>
            <a:r>
              <a:rPr lang="en-US" b="1" i="0" dirty="0" err="1">
                <a:effectLst/>
              </a:rPr>
              <a:t>geniş</a:t>
            </a:r>
            <a:r>
              <a:rPr lang="en-US" b="1" i="0" dirty="0">
                <a:effectLst/>
              </a:rPr>
              <a:t> </a:t>
            </a:r>
            <a:r>
              <a:rPr lang="en-US" b="1" i="0" dirty="0" err="1">
                <a:effectLst/>
              </a:rPr>
              <a:t>olmamıştır</a:t>
            </a:r>
            <a:r>
              <a:rPr lang="en-US" b="1" i="0" dirty="0">
                <a:effectLst/>
              </a:rPr>
              <a:t>. Montana </a:t>
            </a:r>
            <a:r>
              <a:rPr lang="en-US" b="1" i="0" dirty="0" err="1">
                <a:effectLst/>
              </a:rPr>
              <a:t>eyaleti</a:t>
            </a:r>
            <a:r>
              <a:rPr lang="en-US" b="1" i="0" dirty="0">
                <a:effectLst/>
              </a:rPr>
              <a:t>, </a:t>
            </a:r>
            <a:r>
              <a:rPr lang="en-US" b="1" i="0" dirty="0" err="1">
                <a:effectLst/>
              </a:rPr>
              <a:t>Emekli</a:t>
            </a:r>
            <a:r>
              <a:rPr lang="en-US" b="1" i="0" dirty="0">
                <a:effectLst/>
              </a:rPr>
              <a:t> </a:t>
            </a:r>
            <a:r>
              <a:rPr lang="en-US" b="1" i="0" dirty="0" err="1">
                <a:effectLst/>
              </a:rPr>
              <a:t>Yaşlı</a:t>
            </a:r>
            <a:r>
              <a:rPr lang="en-US" b="1" i="0" dirty="0">
                <a:effectLst/>
              </a:rPr>
              <a:t> </a:t>
            </a:r>
            <a:r>
              <a:rPr lang="en-US" b="1" i="0" dirty="0" err="1">
                <a:effectLst/>
              </a:rPr>
              <a:t>Kanunu’nu</a:t>
            </a:r>
            <a:r>
              <a:rPr lang="en-US" b="1" i="0" dirty="0">
                <a:effectLst/>
              </a:rPr>
              <a:t> </a:t>
            </a:r>
            <a:r>
              <a:rPr lang="en-US" b="1" i="0" dirty="0" err="1">
                <a:effectLst/>
              </a:rPr>
              <a:t>kabul</a:t>
            </a:r>
            <a:r>
              <a:rPr lang="en-US" b="1" i="0" dirty="0">
                <a:effectLst/>
              </a:rPr>
              <a:t> </a:t>
            </a:r>
            <a:r>
              <a:rPr lang="en-US" b="1" i="0" dirty="0" err="1">
                <a:effectLst/>
              </a:rPr>
              <a:t>eden</a:t>
            </a:r>
            <a:r>
              <a:rPr lang="en-US" b="1" i="0" dirty="0">
                <a:effectLst/>
              </a:rPr>
              <a:t> ilk eyalet </a:t>
            </a:r>
            <a:r>
              <a:rPr lang="en-US" b="1" i="0" dirty="0" err="1">
                <a:effectLst/>
              </a:rPr>
              <a:t>olmuştur</a:t>
            </a:r>
            <a:r>
              <a:rPr lang="en-US" b="1" i="0" dirty="0">
                <a:effectLst/>
              </a:rPr>
              <a:t>.</a:t>
            </a:r>
          </a:p>
        </p:txBody>
      </p:sp>
      <p:pic>
        <p:nvPicPr>
          <p:cNvPr id="5" name="Picture 2" descr="Work and Travel Amerika - Montana Eyalet Bilgileri">
            <a:extLst>
              <a:ext uri="{FF2B5EF4-FFF2-40B4-BE49-F238E27FC236}">
                <a16:creationId xmlns:a16="http://schemas.microsoft.com/office/drawing/2014/main" id="{32779BB1-422D-4DD7-9BC6-6C66D823475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62600" y="1468699"/>
            <a:ext cx="5881672" cy="376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86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8D4D15C-9F5A-4FBD-8C11-11EB05AA2906}"/>
              </a:ext>
            </a:extLst>
          </p:cNvPr>
          <p:cNvSpPr>
            <a:spLocks noGrp="1"/>
          </p:cNvSpPr>
          <p:nvPr>
            <p:ph idx="1"/>
          </p:nvPr>
        </p:nvSpPr>
        <p:spPr>
          <a:xfrm>
            <a:off x="458694" y="511175"/>
            <a:ext cx="11274612" cy="4195763"/>
          </a:xfrm>
        </p:spPr>
        <p:txBody>
          <a:bodyPr/>
          <a:lstStyle/>
          <a:p>
            <a:r>
              <a:rPr lang="tr-TR" b="1" i="1" dirty="0">
                <a:effectLst/>
                <a:latin typeface="garamond-premier-pro"/>
              </a:rPr>
              <a:t>1935 Sosyal Güvenlik Yasası</a:t>
            </a:r>
            <a:r>
              <a:rPr lang="tr-TR" dirty="0"/>
              <a:t/>
            </a:r>
            <a:br>
              <a:rPr lang="tr-TR" dirty="0"/>
            </a:br>
            <a:r>
              <a:rPr lang="tr-TR" dirty="0"/>
              <a:t/>
            </a:r>
            <a:br>
              <a:rPr lang="tr-TR" dirty="0"/>
            </a:br>
            <a:r>
              <a:rPr lang="tr-TR" b="0" i="0" dirty="0">
                <a:effectLst/>
                <a:latin typeface="garamond-premier-pro"/>
              </a:rPr>
              <a:t>1930'lara gelindiğinde, hükümet yetkilileri, imarethanelerdeki yaşlı insanların oranının artmasının, yaşlı insanların artık modern dünyada rekabet edemeyeceğinin bir işareti olduğu argümanını kabul etti. </a:t>
            </a:r>
            <a:r>
              <a:rPr lang="tr-TR" b="1" i="0" dirty="0">
                <a:effectLst/>
                <a:latin typeface="garamond-premier-pro"/>
              </a:rPr>
              <a:t>1930'larda bir hükümet araştırmasına göre</a:t>
            </a:r>
            <a:r>
              <a:rPr lang="tr-TR" b="1" dirty="0">
                <a:latin typeface="garamond-premier-pro"/>
              </a:rPr>
              <a:t> i</a:t>
            </a:r>
            <a:r>
              <a:rPr lang="tr-TR" b="1" i="0" dirty="0">
                <a:effectLst/>
                <a:latin typeface="garamond-premier-pro"/>
              </a:rPr>
              <a:t>marethanede yaşlıların baskın olması, onların artan bağımlılıklarının bir işareti olduğu görüldü.(Birleşik Devletler Sosyal Güvenlik Kurulu). Sosyal Güvenlik Yasası (SGK) çıkarıldı.</a:t>
            </a:r>
            <a:endParaRPr lang="tr-TR" b="1" dirty="0"/>
          </a:p>
        </p:txBody>
      </p:sp>
    </p:spTree>
    <p:extLst>
      <p:ext uri="{BB962C8B-B14F-4D97-AF65-F5344CB8AC3E}">
        <p14:creationId xmlns:p14="http://schemas.microsoft.com/office/powerpoint/2010/main" val="1243140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07EB5EF-8636-498E-BEB0-32C007B04351}"/>
              </a:ext>
            </a:extLst>
          </p:cNvPr>
          <p:cNvSpPr>
            <a:spLocks noGrp="1"/>
          </p:cNvSpPr>
          <p:nvPr>
            <p:ph idx="1"/>
          </p:nvPr>
        </p:nvSpPr>
        <p:spPr>
          <a:xfrm>
            <a:off x="458694" y="387778"/>
            <a:ext cx="11274612" cy="4195763"/>
          </a:xfrm>
        </p:spPr>
        <p:txBody>
          <a:bodyPr/>
          <a:lstStyle/>
          <a:p>
            <a:r>
              <a:rPr lang="tr-TR" sz="1600" b="1" i="0" dirty="0">
                <a:effectLst/>
                <a:latin typeface="garamond-premier-pro"/>
              </a:rPr>
              <a:t>Evde sağlık hizmetleri ve yaşlı bakımı hizmetleri için finansman 1960'larda  gelişmiştir. </a:t>
            </a:r>
            <a:r>
              <a:rPr lang="tr-TR" sz="1600" b="0" i="0" dirty="0">
                <a:effectLst/>
                <a:latin typeface="garamond-premier-pro"/>
              </a:rPr>
              <a:t>Federal hükümet </a:t>
            </a:r>
            <a:r>
              <a:rPr lang="tr-TR" sz="1600" b="0" i="0" dirty="0" err="1">
                <a:effectLst/>
                <a:latin typeface="garamond-premier-pro"/>
              </a:rPr>
              <a:t>Medicare</a:t>
            </a:r>
            <a:r>
              <a:rPr lang="tr-TR" sz="1600" b="0" i="0" dirty="0">
                <a:effectLst/>
                <a:latin typeface="garamond-premier-pro"/>
              </a:rPr>
              <a:t> ve </a:t>
            </a:r>
            <a:r>
              <a:rPr lang="tr-TR" sz="1600" b="0" i="0" dirty="0" err="1">
                <a:effectLst/>
                <a:latin typeface="garamond-premier-pro"/>
              </a:rPr>
              <a:t>Medicaid'i</a:t>
            </a:r>
            <a:r>
              <a:rPr lang="tr-TR" sz="1600" b="0" i="0" dirty="0">
                <a:effectLst/>
                <a:latin typeface="garamond-premier-pro"/>
              </a:rPr>
              <a:t> Yaşlılık Yardım Yasası'na ekledi. </a:t>
            </a:r>
            <a:r>
              <a:rPr lang="tr-TR" sz="1600" b="1" i="0" dirty="0">
                <a:effectLst/>
                <a:latin typeface="garamond-premier-pro"/>
              </a:rPr>
              <a:t>Yaşlılık Yardım Yasası'nın geçmesiyle, aileler kronik olarak hasta olan aile üyelerini özel bakım evlerine yerleştirebilirdi. Bu değişikliğin arkasındaki hakim düşünce, sonuçta hastane yataklarını boşaltarak tasarruf sağlayacağıydı</a:t>
            </a:r>
            <a:r>
              <a:rPr lang="tr-TR" sz="1600" b="0" i="0" dirty="0">
                <a:effectLst/>
                <a:latin typeface="garamond-premier-pro"/>
              </a:rPr>
              <a:t>. </a:t>
            </a:r>
            <a:r>
              <a:rPr lang="tr-TR" sz="1600" b="0" i="0" dirty="0" err="1">
                <a:effectLst/>
                <a:latin typeface="garamond-premier-pro"/>
              </a:rPr>
              <a:t>Medicare</a:t>
            </a:r>
            <a:r>
              <a:rPr lang="tr-TR" sz="1600" b="0" i="0" dirty="0">
                <a:effectLst/>
                <a:latin typeface="garamond-premier-pro"/>
              </a:rPr>
              <a:t>, hastaneye kaldırıldıktan sonra eve mahkum olan ağır hasta kişiler için yalnızca tıbbi olarak gerekli, geçici nitelikli hemşirelik bakımını sağladı.</a:t>
            </a:r>
            <a:r>
              <a:rPr lang="tr-TR" sz="1600" dirty="0">
                <a:latin typeface="garamond-premier-pro"/>
              </a:rPr>
              <a:t/>
            </a:r>
            <a:br>
              <a:rPr lang="tr-TR" sz="1600" dirty="0">
                <a:latin typeface="garamond-premier-pro"/>
              </a:rPr>
            </a:br>
            <a:r>
              <a:rPr lang="tr-TR" sz="1600" dirty="0">
                <a:latin typeface="garamond-premier-pro"/>
              </a:rPr>
              <a:t/>
            </a:r>
            <a:br>
              <a:rPr lang="tr-TR" sz="1600" dirty="0">
                <a:latin typeface="garamond-premier-pro"/>
              </a:rPr>
            </a:br>
            <a:r>
              <a:rPr lang="tr-TR" sz="1600" b="1" i="0" dirty="0">
                <a:effectLst/>
                <a:latin typeface="garamond-premier-pro"/>
              </a:rPr>
              <a:t>Hükümetin sağladığı sağlık hizmetleri programları, toplum temelli kuruluşlar aracılığıyla bir dizi yaşlı evde bakım hizmetini finanse etti. Ancak, üst düzey bakım yönetimine ilişkin yeterli koordineli bir sistem yoktu. </a:t>
            </a:r>
            <a:r>
              <a:rPr lang="tr-TR" sz="1600" b="0" i="0" dirty="0">
                <a:effectLst/>
                <a:latin typeface="garamond-premier-pro"/>
              </a:rPr>
              <a:t>Pek çok hasta, hangi evde sağlık hizmetleri için nitelikli olduklarını veya bu hizmetler için ödeme yapmak için finansmana nasıl erişeceklerini bilmiyordu. Sağlayıcılar evde hastalara baktığında, kötü üst düzey bakım yönetiminin yarattığı faydalarda genellikle boşluklar vardı.</a:t>
            </a:r>
            <a:r>
              <a:rPr lang="tr-TR" sz="1600" dirty="0">
                <a:latin typeface="garamond-premier-pro"/>
              </a:rPr>
              <a:t/>
            </a:r>
            <a:br>
              <a:rPr lang="tr-TR" sz="1600" dirty="0">
                <a:latin typeface="garamond-premier-pro"/>
              </a:rPr>
            </a:br>
            <a:r>
              <a:rPr lang="tr-TR" sz="1600" dirty="0">
                <a:latin typeface="garamond-premier-pro"/>
              </a:rPr>
              <a:t/>
            </a:r>
            <a:br>
              <a:rPr lang="tr-TR" sz="1600" dirty="0">
                <a:latin typeface="garamond-premier-pro"/>
              </a:rPr>
            </a:br>
            <a:r>
              <a:rPr lang="tr-TR" sz="1600" b="0" i="0" dirty="0">
                <a:effectLst/>
                <a:latin typeface="garamond-premier-pro"/>
              </a:rPr>
              <a:t>1960'ların sonlarında, </a:t>
            </a:r>
            <a:r>
              <a:rPr lang="tr-TR" sz="1600" b="0" i="0" dirty="0" err="1">
                <a:effectLst/>
                <a:latin typeface="garamond-premier-pro"/>
              </a:rPr>
              <a:t>Medicare'e</a:t>
            </a:r>
            <a:r>
              <a:rPr lang="tr-TR" sz="1600" b="0" i="0" dirty="0">
                <a:effectLst/>
                <a:latin typeface="garamond-premier-pro"/>
              </a:rPr>
              <a:t> verilen gayretli bir yanıt, Sağlık Bakanlığı'nı, programların başlangıçta izin verdiği bakım evlerinin kapsamının çoğunu iptal etmeye zorladı. Binlerce kişinin ödemesi imkansız faturaları vardı.</a:t>
            </a:r>
            <a:r>
              <a:rPr lang="tr-TR" sz="1600" dirty="0">
                <a:latin typeface="garamond-premier-pro"/>
              </a:rPr>
              <a:t/>
            </a:r>
            <a:br>
              <a:rPr lang="tr-TR" sz="1600" dirty="0">
                <a:latin typeface="garamond-premier-pro"/>
              </a:rPr>
            </a:br>
            <a:r>
              <a:rPr lang="tr-TR" sz="1600" dirty="0">
                <a:latin typeface="garamond-premier-pro"/>
              </a:rPr>
              <a:t/>
            </a:r>
            <a:br>
              <a:rPr lang="tr-TR" sz="1600" dirty="0">
                <a:latin typeface="garamond-premier-pro"/>
              </a:rPr>
            </a:br>
            <a:r>
              <a:rPr lang="tr-TR" sz="1600" b="1" i="0" dirty="0">
                <a:effectLst/>
                <a:latin typeface="garamond-premier-pro"/>
              </a:rPr>
              <a:t>1972'de Kamu Yasası 92-603, bakım evlerine hizmetlerin geri ödenmesini sağlayan birkaç huzurevi reform yasası çıkıyor. </a:t>
            </a:r>
            <a:r>
              <a:rPr lang="tr-TR" sz="1600" b="0" i="0" dirty="0">
                <a:effectLst/>
                <a:latin typeface="garamond-premier-pro"/>
              </a:rPr>
              <a:t>Önceden</a:t>
            </a:r>
            <a:r>
              <a:rPr lang="tr-TR" sz="1600" b="1" i="0" dirty="0">
                <a:effectLst/>
                <a:latin typeface="garamond-premier-pro"/>
              </a:rPr>
              <a:t>, rastgele ücret tarifeleri kullanan birçok eyalette, mevcut sağlık hizmetlerinin maliyetinde ve bakım düzeylerinde önemli bir eşitsizlik vardı.</a:t>
            </a:r>
            <a:r>
              <a:rPr lang="tr-TR" sz="1600" b="0" i="0" dirty="0">
                <a:effectLst/>
                <a:latin typeface="garamond-premier-pro"/>
              </a:rPr>
              <a:t> </a:t>
            </a:r>
            <a:r>
              <a:rPr lang="tr-TR" sz="1600" b="1" i="0" dirty="0">
                <a:effectLst/>
                <a:latin typeface="garamond-premier-pro"/>
              </a:rPr>
              <a:t>1985 yılında, bir huzurevi yönetmeliği, Amerikan bakım evleri federal yasaları daha da revize edilip standartlaştırıldı.</a:t>
            </a:r>
            <a:endParaRPr lang="tr-TR" sz="1600" b="1" dirty="0">
              <a:latin typeface="garamond-premier-pro"/>
            </a:endParaRPr>
          </a:p>
        </p:txBody>
      </p:sp>
    </p:spTree>
    <p:extLst>
      <p:ext uri="{BB962C8B-B14F-4D97-AF65-F5344CB8AC3E}">
        <p14:creationId xmlns:p14="http://schemas.microsoft.com/office/powerpoint/2010/main" val="384630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DappledVTI">
  <a:themeElements>
    <a:clrScheme name="AnalogousFromRegularSeedLeftStep">
      <a:dk1>
        <a:srgbClr val="000000"/>
      </a:dk1>
      <a:lt1>
        <a:srgbClr val="FFFFFF"/>
      </a:lt1>
      <a:dk2>
        <a:srgbClr val="1B2F2F"/>
      </a:dk2>
      <a:lt2>
        <a:srgbClr val="F0F2F3"/>
      </a:lt2>
      <a:accent1>
        <a:srgbClr val="C3904D"/>
      </a:accent1>
      <a:accent2>
        <a:srgbClr val="B14D3B"/>
      </a:accent2>
      <a:accent3>
        <a:srgbClr val="C34D6C"/>
      </a:accent3>
      <a:accent4>
        <a:srgbClr val="B13B8C"/>
      </a:accent4>
      <a:accent5>
        <a:srgbClr val="B84DC3"/>
      </a:accent5>
      <a:accent6>
        <a:srgbClr val="763CB2"/>
      </a:accent6>
      <a:hlink>
        <a:srgbClr val="3F76BF"/>
      </a:hlink>
      <a:folHlink>
        <a:srgbClr val="7F7F7F"/>
      </a:folHlink>
    </a:clrScheme>
    <a:fontScheme name="Custom 6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312</TotalTime>
  <Words>1188</Words>
  <Application>Microsoft Office PowerPoint</Application>
  <PresentationFormat>Widescreen</PresentationFormat>
  <Paragraphs>25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AvenirNext LT Pro Medium</vt:lpstr>
      <vt:lpstr>Calibri</vt:lpstr>
      <vt:lpstr>garamond-premier-pro</vt:lpstr>
      <vt:lpstr>Georgia</vt:lpstr>
      <vt:lpstr>DappledVTI</vt:lpstr>
      <vt:lpstr>USA’da yaşlı bakım evleri: Cesur Yeni Dünya</vt:lpstr>
      <vt:lpstr>Veriler </vt:lpstr>
      <vt:lpstr>PowerPoint Presentation</vt:lpstr>
      <vt:lpstr>Bakım evleri ve tarihçe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Kitap incelemesi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USA’da yaşlı bakım evleri: Cesur Yeni Dünya</dc:title>
  <dc:creator>dila bozkaya</dc:creator>
  <cp:lastModifiedBy>Nihat Berker</cp:lastModifiedBy>
  <cp:revision>12</cp:revision>
  <dcterms:created xsi:type="dcterms:W3CDTF">2021-11-01T05:40:23Z</dcterms:created>
  <dcterms:modified xsi:type="dcterms:W3CDTF">2021-11-06T15:48:23Z</dcterms:modified>
</cp:coreProperties>
</file>