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6" r:id="rId6"/>
    <p:sldId id="267" r:id="rId7"/>
    <p:sldId id="265" r:id="rId8"/>
    <p:sldId id="260" r:id="rId9"/>
    <p:sldId id="262" r:id="rId10"/>
    <p:sldId id="261" r:id="rId11"/>
    <p:sldId id="263" r:id="rId12"/>
    <p:sldId id="264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82C2917-03B3-4424-85E1-D6DDDDA0DE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58CF141-E553-41D1-A602-D2B1E1F214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E7497CB-3A69-47D6-991A-608717537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2C00E-D246-4AE0-83D2-69262389B5EB}" type="datetimeFigureOut">
              <a:rPr lang="tr-TR" smtClean="0"/>
              <a:t>17.11.2021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45AD7C7-7AF8-4C42-B08C-5B5C003DE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F346958-5DED-4A15-9A31-A974AC899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C9F6F-D9FD-44A8-B099-094C06F8B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3679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55CEDC5-0401-4CFF-8EBC-A3522FA29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C5B1401-594E-4F59-802F-6553A64B5B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32E45D5-AD16-4707-9B41-F198C11DB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2C00E-D246-4AE0-83D2-69262389B5EB}" type="datetimeFigureOut">
              <a:rPr lang="tr-TR" smtClean="0"/>
              <a:t>17.11.2021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96F249E-3D74-4E54-852C-B4164525D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E5779F9-CC6A-4AC6-BCD6-38F2EFBEE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C9F6F-D9FD-44A8-B099-094C06F8B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5901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586694F8-DC96-4040-8DED-BB009B38FD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14099EC-5E2E-499D-98D6-B47E4E5C6B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2F71417-980C-4EDD-93CE-D051FF4E0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2C00E-D246-4AE0-83D2-69262389B5EB}" type="datetimeFigureOut">
              <a:rPr lang="tr-TR" smtClean="0"/>
              <a:t>17.11.2021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FA84B85-83C8-4BEA-8604-DEBAEDAD4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2F7F089-800C-4C62-8DFD-D950A57F3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C9F6F-D9FD-44A8-B099-094C06F8B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247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D381E3D-18E9-4E37-BAFB-5B23084C1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BB3BE63-1035-4E14-8CC8-0226911E6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C17F0FA-7116-43CE-8F53-C06B3718B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2C00E-D246-4AE0-83D2-69262389B5EB}" type="datetimeFigureOut">
              <a:rPr lang="tr-TR" smtClean="0"/>
              <a:t>17.11.2021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BC11ECD-4D33-4E1A-A7E9-C72510590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46FA3B0-4FD5-40F0-88B2-0129637F5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C9F6F-D9FD-44A8-B099-094C06F8B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9379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673B0AA-B426-456D-BF3C-6CB2A74A7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9B8891C-066C-40A6-BA9E-9E9A7A606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00AF7C4-5871-469A-ACB8-3B4FA3F8B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2C00E-D246-4AE0-83D2-69262389B5EB}" type="datetimeFigureOut">
              <a:rPr lang="tr-TR" smtClean="0"/>
              <a:t>17.11.2021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ADD080C-36DE-40D2-A991-E0EB175B4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AC2AF4D-919E-4546-99AC-9C03FD0DD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C9F6F-D9FD-44A8-B099-094C06F8B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0559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D085C0-F72A-480A-A826-AFC35736A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7574D5A-F589-4A08-B7CC-82F42D641D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2A28481-9851-46E3-8E85-C34E168725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995BF7B-0030-48DE-9242-061CD2206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2C00E-D246-4AE0-83D2-69262389B5EB}" type="datetimeFigureOut">
              <a:rPr lang="tr-TR" smtClean="0"/>
              <a:t>17.11.2021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A1C3E66-2929-4B2B-8838-2DCBE8D61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227D004-3EE5-453B-9081-C4AC43A2B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C9F6F-D9FD-44A8-B099-094C06F8B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8550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4C510C-ADE7-445D-AA94-09B36F5B4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50F0C26-4E3B-4435-8895-E5774D462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0615BEF-7B89-49AB-97D3-AA1589C18F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25DCF06-5D36-4395-8D7B-6002FBAADB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BA40509-EBB6-4179-BDA9-6F829CEB05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BE9EA7A-0C2B-474E-8517-60283C063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2C00E-D246-4AE0-83D2-69262389B5EB}" type="datetimeFigureOut">
              <a:rPr lang="tr-TR" smtClean="0"/>
              <a:t>17.11.2021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8591B632-19BE-48FD-894A-AA3D64DA3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8026B0E6-80F9-4ECF-9439-4626C5DA1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C9F6F-D9FD-44A8-B099-094C06F8B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985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CAC88B9-A9D5-4D94-95CF-72313F9C9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6443159-05EF-4F4D-9A86-C23B24AF0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2C00E-D246-4AE0-83D2-69262389B5EB}" type="datetimeFigureOut">
              <a:rPr lang="tr-TR" smtClean="0"/>
              <a:t>17.11.2021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42917C8-D2FF-48A2-AC9D-49CD98EF7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439E5540-FC27-49BA-84A7-985954E70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C9F6F-D9FD-44A8-B099-094C06F8B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774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CEB2FDC7-20C0-403B-AD47-159472AE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2C00E-D246-4AE0-83D2-69262389B5EB}" type="datetimeFigureOut">
              <a:rPr lang="tr-TR" smtClean="0"/>
              <a:t>17.11.2021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74CD298-2B9E-4D23-A1B9-AD8C32867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F3D5386-03E1-4285-9B62-73D3AC14B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C9F6F-D9FD-44A8-B099-094C06F8B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9660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B18CC8-8A0C-4184-922E-2618AD128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E7874E3-77DA-4529-A37C-16597D7D1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BCEB369-AB36-44C0-A5C2-C3E1D1923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BED594A-1F4A-4A81-869D-5B9A24E09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2C00E-D246-4AE0-83D2-69262389B5EB}" type="datetimeFigureOut">
              <a:rPr lang="tr-TR" smtClean="0"/>
              <a:t>17.11.2021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606E771-3002-4345-8F6E-F34B3CD7D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DA94474-514C-430D-970B-2F7A26DBF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C9F6F-D9FD-44A8-B099-094C06F8B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2601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D50039A-8C3D-4491-882C-884C072F2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F38D159-B37F-4848-9464-5FAC9FB218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22DD4FD-F805-475B-B3CE-EE76331C83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9FBDC6B-02B9-4AC9-B40D-C5A352DAD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2C00E-D246-4AE0-83D2-69262389B5EB}" type="datetimeFigureOut">
              <a:rPr lang="tr-TR" smtClean="0"/>
              <a:t>17.11.2021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9B17266-94AC-4C9C-8963-206BEDE96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EB765DB-5768-4B83-9274-D5575527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C9F6F-D9FD-44A8-B099-094C06F8B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9496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554AEB7F-D320-44BA-93DC-5649273A3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02D0445-36A0-4956-9854-A1B446C7E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3113CF9-82BC-416A-9EF9-3EA4625268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C00E-D246-4AE0-83D2-69262389B5EB}" type="datetimeFigureOut">
              <a:rPr lang="tr-TR" smtClean="0"/>
              <a:t>17.11.2021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A9EBE28-FBFE-4342-8BFA-B9397C960E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B5C093E-535E-4112-AB2A-AE8E1FE760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C9F6F-D9FD-44A8-B099-094C06F8B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805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vrimagaci.org/neden-yaslaniyoruz-yasliligi-yenebilir-miyiz-4432" TargetMode="External"/><Relationship Id="rId2" Type="http://schemas.openxmlformats.org/officeDocument/2006/relationships/hyperlink" Target="https://tr.euronews.com/2021/11/16/avrupa-da-yeni-covid-19-dalgas-hangi-ulke-ne-tur-onlemler-al-yo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cikders.ankara.edu.tr/pluginfile.php/63233/mod_resource/content/1/SKY%20329%20KSS%208.hafta.pdf" TargetMode="External"/><Relationship Id="rId5" Type="http://schemas.openxmlformats.org/officeDocument/2006/relationships/hyperlink" Target="https://www.aa.com.tr/tr/dunya/abddeki-yasli-bakimevlerinde-kovid-19-drami-10-bin-217-olu-/1816243" TargetMode="External"/><Relationship Id="rId4" Type="http://schemas.openxmlformats.org/officeDocument/2006/relationships/hyperlink" Target="https://www.americannursinghistory.org/history-nursing-homes-in-americ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1767C75-1616-4DA3-B41B-66BC2EFA7C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Amerika Birleşik Devletleri’nde Yaşlı Bakım Evleri &amp; Cesur Yeni Dünya</a:t>
            </a:r>
          </a:p>
        </p:txBody>
      </p:sp>
    </p:spTree>
    <p:extLst>
      <p:ext uri="{BB962C8B-B14F-4D97-AF65-F5344CB8AC3E}">
        <p14:creationId xmlns:p14="http://schemas.microsoft.com/office/powerpoint/2010/main" val="42222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E05BB5-E688-40E9-80B0-8D5DD2016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Cesur Yeni Dünya ile İlişkileri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3845E55-C420-498F-8ECC-EC72E6323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Cesur Yeni Dünya’da yaşlılığın önlenmesi ve yaşlılığın niteliğine dair cümleler:</a:t>
            </a:r>
          </a:p>
          <a:p>
            <a:r>
              <a:rPr lang="tr-TR" dirty="0"/>
              <a:t>‘’Geriye bir tek yaşlılığı yenmek kaldı.’’</a:t>
            </a:r>
          </a:p>
          <a:p>
            <a:r>
              <a:rPr lang="tr-TR" dirty="0"/>
              <a:t>‘’Yaşlılar kendilerini düşünmeye verirler ve bu iğrenç.’’</a:t>
            </a:r>
          </a:p>
          <a:p>
            <a:r>
              <a:rPr lang="tr-TR" dirty="0"/>
              <a:t>‘’Eski berbat günlerde yaşlılar hayattan elini eteğini çeker, emekli olur, kendini dine verir. Şimdiyse yaşlılar çiftleşiyor, çalışıyor ve keyif içerisinde yaşıyorlar’’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9647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3AE9C33-75D4-4482-AB46-988793B2E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Cesur Yeni Dünya ile İlişkileri 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E6BA10B-EC23-4F35-B52D-C4D9FE586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Geleneksel ve kolektif toplumlarda yaşlılara dair pozitif stereo-tip düşüncelere rastlanır. (saygı, kök, ata, tecrübe)</a:t>
            </a:r>
          </a:p>
          <a:p>
            <a:r>
              <a:rPr lang="tr-TR" dirty="0"/>
              <a:t>Liberal görüşe sahip refah odaklı ülkelerde yaşlılara dair negatif stereo- tiplere rastlanma oranı daha yüksektir. (Ayak bağı, düşkünlük, yardıma ihtiyacı olma, özgürlüğünü kaybetme)</a:t>
            </a:r>
          </a:p>
          <a:p>
            <a:r>
              <a:rPr lang="tr-TR" dirty="0"/>
              <a:t>Bu sebeple yaşlılara bakım hizmeti, gelişmiş ve liberal görüşlü ülkelerde bireysel refah ölçüsünde karşılık bulur. (Sosyal devlet görüşü ise liberalizm görüşünün artışı ile ters orantılıdır.)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1271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732B6A8-ABE7-4622-BAE5-0E845D8AF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Hastalıkların ve yaşlılığın önlenmesine dair;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E7EB087-0D82-4DFC-A176-F30A6A2D8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İnsan genom projesi</a:t>
            </a:r>
          </a:p>
          <a:p>
            <a:r>
              <a:rPr lang="tr-TR" dirty="0"/>
              <a:t>‘’Kalıtsal talimatlar seti’’</a:t>
            </a:r>
          </a:p>
          <a:p>
            <a:r>
              <a:rPr lang="tr-TR" dirty="0" err="1"/>
              <a:t>Telomer</a:t>
            </a:r>
            <a:r>
              <a:rPr lang="tr-TR" dirty="0"/>
              <a:t> (kromozom ucu)</a:t>
            </a:r>
          </a:p>
          <a:p>
            <a:r>
              <a:rPr lang="tr-TR" dirty="0"/>
              <a:t>Hormonlar(Östrojen)</a:t>
            </a:r>
          </a:p>
          <a:p>
            <a:r>
              <a:rPr lang="tr-TR" dirty="0"/>
              <a:t>Mitokondri(Hücreden ayırma işlemi)</a:t>
            </a:r>
          </a:p>
          <a:p>
            <a:r>
              <a:rPr lang="tr-TR" dirty="0" err="1"/>
              <a:t>Metformin</a:t>
            </a:r>
            <a:r>
              <a:rPr lang="tr-TR" dirty="0"/>
              <a:t>(Tip-2 Diyabet hastaları kullanır.)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9728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30D370B-5FD0-4D02-8362-2BC752913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5EBE457-66F6-42E1-9141-7793FE78A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https://tr.euronews.com/2021/11/16/avrupa-da-yeni-covid-19-dalgas-hangi-ulke-ne-tur-onlemler-al-yor</a:t>
            </a: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https://evrimagaci.org/neden-yaslaniyoruz-yasliligi-yenebilir-miyiz-4432</a:t>
            </a: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5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Palmore, E. (1999). </a:t>
            </a:r>
            <a:r>
              <a:rPr lang="en-US" sz="1050" b="0" i="1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Ageism: Negative and positive</a:t>
            </a:r>
            <a:r>
              <a:rPr lang="en-US" sz="105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, 2nd ed. New York: Springer.</a:t>
            </a:r>
            <a:endParaRPr lang="tr-TR" sz="1050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https://www.americannursinghistory.org/history-nursing-homes-in-america</a:t>
            </a:r>
            <a:endParaRPr lang="tr-TR" sz="1050" dirty="0">
              <a:solidFill>
                <a:srgbClr val="333333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https://www.aa.com.tr/tr/dunya/abddeki-yasli-bakimevlerinde-kovid-19-drami-10-bin-217-olu-/1816243</a:t>
            </a:r>
            <a:endParaRPr lang="tr-TR" sz="1050" dirty="0">
              <a:solidFill>
                <a:srgbClr val="333333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https://acikders.ankara.edu.tr/pluginfile.php/63233/mod_resource/content/1/SKY%20329%20KSS%208.hafta.pdf</a:t>
            </a: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50" dirty="0"/>
              <a:t>Health Care: A Brave New World Shelley Morrisette William D. </a:t>
            </a:r>
            <a:r>
              <a:rPr lang="en-US" sz="1050" dirty="0" err="1"/>
              <a:t>Oberman</a:t>
            </a:r>
            <a:r>
              <a:rPr lang="en-US" sz="1050" dirty="0"/>
              <a:t> Allison D. Watts Joseph B. Beck Published </a:t>
            </a:r>
            <a:r>
              <a:rPr lang="tr-TR" sz="1050" dirty="0" err="1"/>
              <a:t>date</a:t>
            </a:r>
            <a:r>
              <a:rPr lang="en-US" sz="1050" dirty="0"/>
              <a:t>: 14 March 2013 </a:t>
            </a:r>
            <a:r>
              <a:rPr lang="tr-TR" sz="1050" dirty="0"/>
              <a:t>(</a:t>
            </a:r>
            <a:r>
              <a:rPr lang="en-US" sz="1050" dirty="0"/>
              <a:t>Springer </a:t>
            </a:r>
            <a:r>
              <a:rPr lang="en-US" sz="1050" dirty="0" err="1"/>
              <a:t>Science+Business</a:t>
            </a:r>
            <a:r>
              <a:rPr lang="en-US" sz="1050" dirty="0"/>
              <a:t> Media New York 2013</a:t>
            </a:r>
            <a:r>
              <a:rPr lang="tr-TR" sz="1050" dirty="0"/>
              <a:t>)</a:t>
            </a:r>
          </a:p>
          <a:p>
            <a:r>
              <a:rPr lang="tr-TR" sz="1050" b="0" i="0" dirty="0">
                <a:solidFill>
                  <a:srgbClr val="333333"/>
                </a:solidFill>
                <a:effectLst/>
                <a:latin typeface="Guardian TextSans Web"/>
              </a:rPr>
              <a:t>J</a:t>
            </a:r>
            <a:r>
              <a:rPr lang="en-US" sz="1050" b="0" i="0" dirty="0" err="1">
                <a:solidFill>
                  <a:srgbClr val="333333"/>
                </a:solidFill>
                <a:effectLst/>
                <a:latin typeface="Guardian TextSans Web"/>
              </a:rPr>
              <a:t>ackler</a:t>
            </a:r>
            <a:r>
              <a:rPr lang="en-US" sz="1050" b="0" i="0" dirty="0">
                <a:solidFill>
                  <a:srgbClr val="333333"/>
                </a:solidFill>
                <a:effectLst/>
                <a:latin typeface="Guardian TextSans Web"/>
              </a:rPr>
              <a:t> RK. Brave New World. </a:t>
            </a:r>
            <a:r>
              <a:rPr lang="en-US" sz="1050" b="0" i="1" dirty="0">
                <a:solidFill>
                  <a:srgbClr val="333333"/>
                </a:solidFill>
                <a:effectLst/>
                <a:latin typeface="Guardian TextSans Web"/>
              </a:rPr>
              <a:t>Arch </a:t>
            </a:r>
            <a:r>
              <a:rPr lang="en-US" sz="1050" b="0" i="1" dirty="0" err="1">
                <a:solidFill>
                  <a:srgbClr val="333333"/>
                </a:solidFill>
                <a:effectLst/>
                <a:latin typeface="Guardian TextSans Web"/>
              </a:rPr>
              <a:t>Otolaryngol</a:t>
            </a:r>
            <a:r>
              <a:rPr lang="en-US" sz="1050" b="0" i="1" dirty="0">
                <a:solidFill>
                  <a:srgbClr val="333333"/>
                </a:solidFill>
                <a:effectLst/>
                <a:latin typeface="Guardian TextSans Web"/>
              </a:rPr>
              <a:t> Head Neck Surg.</a:t>
            </a:r>
            <a:r>
              <a:rPr lang="en-US" sz="1050" b="0" i="0" dirty="0">
                <a:solidFill>
                  <a:srgbClr val="333333"/>
                </a:solidFill>
                <a:effectLst/>
                <a:latin typeface="Guardian TextSans Web"/>
              </a:rPr>
              <a:t> 1999;125(4):471–472. doi:10.1001/archotol.125.4.471</a:t>
            </a:r>
            <a:endParaRPr lang="tr-TR" sz="1050" b="0" i="0" dirty="0">
              <a:solidFill>
                <a:srgbClr val="333333"/>
              </a:solidFill>
              <a:effectLst/>
              <a:latin typeface="Guardian TextSans Web"/>
            </a:endParaRPr>
          </a:p>
          <a:p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805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AC09E5C-1587-438A-8C85-FDB2681A6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Tarihçe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22859CE-8826-493B-94C0-5CB392498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/>
              <a:t>Almshouse</a:t>
            </a:r>
            <a:r>
              <a:rPr lang="tr-TR" dirty="0"/>
              <a:t> ‘’</a:t>
            </a:r>
            <a:r>
              <a:rPr lang="tr-TR" dirty="0" err="1"/>
              <a:t>poor</a:t>
            </a:r>
            <a:r>
              <a:rPr lang="tr-TR" dirty="0"/>
              <a:t> </a:t>
            </a:r>
            <a:r>
              <a:rPr lang="tr-TR" dirty="0" err="1"/>
              <a:t>house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workhouse</a:t>
            </a:r>
            <a:r>
              <a:rPr lang="tr-TR" dirty="0"/>
              <a:t>’’ 17. yüzyıl- İngiltere</a:t>
            </a:r>
          </a:p>
          <a:p>
            <a:pPr marL="0" indent="0">
              <a:buNone/>
            </a:pPr>
            <a:r>
              <a:rPr lang="tr-TR" dirty="0"/>
              <a:t>Endüstriyel Devrim sonrası oluşan bir terim,</a:t>
            </a:r>
          </a:p>
          <a:p>
            <a:pPr marL="0" indent="0">
              <a:buNone/>
            </a:pPr>
            <a:r>
              <a:rPr lang="tr-TR" dirty="0"/>
              <a:t>1930’larda yaygınlaşıyor ve tam olarak yaşlılara bakım hizmeti adıyla kanunlaşıyor. </a:t>
            </a:r>
          </a:p>
          <a:p>
            <a:pPr marL="0" indent="0">
              <a:buNone/>
            </a:pPr>
            <a:r>
              <a:rPr lang="tr-TR" dirty="0" err="1"/>
              <a:t>Almshouse’larda</a:t>
            </a:r>
            <a:r>
              <a:rPr lang="tr-TR" dirty="0"/>
              <a:t> yaşlıların sayısının artması burada en büyük etken çünkü bir süre sonra buralarda yaşlıların sayıca fazla olduğu ve öz-bakım ihtiyaçlarının giderilmesine dair büyük bir ihtiyaç olduğu fark ediliyor.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0755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500ADE-A4F6-4C85-834C-AFA47D56A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Amerikan Sağlık Sistemi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F670CDD-B573-41AC-B21C-9CBE5EDE0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Amerika sağlık hizmetlerinde önleme ve sosyal sağlık düzeninin korunmasına yönelik projelere yatırım yapmaktadır. (Sağlık ve hijyen eğitim programları)</a:t>
            </a:r>
          </a:p>
          <a:p>
            <a:r>
              <a:rPr lang="tr-TR" dirty="0"/>
              <a:t>Dünyada sağlık alanında en büyük kişi başı harcama oranı ABD’ye aittir.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%16</a:t>
            </a:r>
            <a:r>
              <a:rPr lang="tr-TR" dirty="0">
                <a:sym typeface="Wingdings" panose="05000000000000000000" pitchFamily="2" charset="2"/>
              </a:rPr>
              <a:t>%21</a:t>
            </a:r>
          </a:p>
          <a:p>
            <a:pPr marL="0" indent="0">
              <a:buNone/>
            </a:pPr>
            <a:r>
              <a:rPr lang="tr-TR" dirty="0">
                <a:sym typeface="Wingdings" panose="05000000000000000000" pitchFamily="2" charset="2"/>
              </a:rPr>
              <a:t>20012050</a:t>
            </a:r>
            <a:endParaRPr lang="tr-TR" dirty="0"/>
          </a:p>
          <a:p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CAB1A173-DB07-4826-AB25-8F0D76B76E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6175" y="3559175"/>
            <a:ext cx="7667625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985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DF1799D-9E9B-4FD8-8C7E-ACB422A5E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Amerika’da yaşlı bakım evleri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2A2D760-E399-40B7-8CBD-018126244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Amerika’da yaşlı nüfusun 2050’de ülke nüfusunun %21’ini oluşturacağı öngörülmüştür. </a:t>
            </a:r>
          </a:p>
          <a:p>
            <a:r>
              <a:rPr lang="tr-TR" dirty="0"/>
              <a:t>Bu öngörünün yüksekliğinin sebebi uzun yaşam beklentisinin artmasıdır.</a:t>
            </a:r>
          </a:p>
          <a:p>
            <a:r>
              <a:rPr lang="tr-TR" dirty="0"/>
              <a:t>Amerika’da 21.000 yaşlı bakım evi var ve bu evlerde 1.5 milyon insan aktif olarak bakım hizmeti almakta.</a:t>
            </a:r>
          </a:p>
          <a:p>
            <a:r>
              <a:rPr lang="tr-TR" dirty="0"/>
              <a:t>53 yatak/1000 kişi ortalaması.</a:t>
            </a:r>
          </a:p>
          <a:p>
            <a:r>
              <a:rPr lang="tr-TR" dirty="0"/>
              <a:t>İskandinav ülkeleri ve bazı Avrupa ülkelerinde(İsviçre, Danimarka </a:t>
            </a:r>
            <a:r>
              <a:rPr lang="tr-TR" dirty="0" err="1"/>
              <a:t>vb</a:t>
            </a:r>
            <a:r>
              <a:rPr lang="tr-TR" dirty="0"/>
              <a:t>…) sosyal devlet anlayışı sebebiyle evde bakım hizmetleri yaygın.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220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7F9E77D-24F4-4387-A804-99B669FBB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Sağlık Tüketimi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9D721EB-29F7-43FC-8022-18A594685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Amerikan sağlık sigorta sistemi kar amaçlı organizasyonların tahakkümüne girmiş vaziyette.</a:t>
            </a:r>
          </a:p>
          <a:p>
            <a:r>
              <a:rPr lang="tr-TR" dirty="0"/>
              <a:t>Kamu sigortası(</a:t>
            </a:r>
            <a:r>
              <a:rPr lang="tr-TR" dirty="0" err="1"/>
              <a:t>Medicare-Medicaid</a:t>
            </a:r>
            <a:r>
              <a:rPr lang="tr-TR" dirty="0"/>
              <a:t>)</a:t>
            </a:r>
          </a:p>
          <a:p>
            <a:r>
              <a:rPr lang="tr-TR" dirty="0"/>
              <a:t>65 yaş ‘’10 yıl ödeme yapmak’’</a:t>
            </a:r>
          </a:p>
          <a:p>
            <a:r>
              <a:rPr lang="tr-TR" dirty="0" err="1"/>
              <a:t>Medicare</a:t>
            </a:r>
            <a:r>
              <a:rPr lang="tr-TR" dirty="0"/>
              <a:t> A: Hastane masrafları</a:t>
            </a:r>
          </a:p>
          <a:p>
            <a:r>
              <a:rPr lang="tr-TR" dirty="0" err="1"/>
              <a:t>Medicare</a:t>
            </a:r>
            <a:r>
              <a:rPr lang="tr-TR" dirty="0"/>
              <a:t> B: Hekim ve hemşirelik bakımı, ayakta tedavi ve laboratuvar ücretleri </a:t>
            </a:r>
          </a:p>
        </p:txBody>
      </p:sp>
    </p:spTree>
    <p:extLst>
      <p:ext uri="{BB962C8B-B14F-4D97-AF65-F5344CB8AC3E}">
        <p14:creationId xmlns:p14="http://schemas.microsoft.com/office/powerpoint/2010/main" val="691236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BD28ABE-9C65-4203-8DF2-EE6456D2D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Sağlık Tüketimi 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9AF5628-54F0-413A-8233-F561E12A6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Kamu sigortası </a:t>
            </a:r>
          </a:p>
          <a:p>
            <a:r>
              <a:rPr lang="tr-TR" dirty="0" err="1"/>
              <a:t>Medicaid</a:t>
            </a:r>
            <a:r>
              <a:rPr lang="tr-TR" dirty="0"/>
              <a:t> sigortası (Tıbbi yardım sigortası)</a:t>
            </a:r>
          </a:p>
          <a:p>
            <a:r>
              <a:rPr lang="tr-TR" dirty="0"/>
              <a:t>Gelir bazlı (düşük gelir seviyesi)</a:t>
            </a:r>
          </a:p>
          <a:p>
            <a:r>
              <a:rPr lang="tr-TR" dirty="0"/>
              <a:t>18.400’dolar aşağısında yıllık gelire sahip bireyler(4 kişilik aile baz alınır.)</a:t>
            </a:r>
          </a:p>
          <a:p>
            <a:endParaRPr lang="tr-TR" dirty="0"/>
          </a:p>
          <a:p>
            <a:r>
              <a:rPr lang="tr-TR" dirty="0"/>
              <a:t>Özel sağlık sigortaları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9574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D6843A-C8C8-4F40-8368-9566A530A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Covid-19 ile ilişkileri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F263ACA-6C52-4C2D-B1AD-E51E14100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Covid-19 döneminde Amerika’da yaşlı bakım evlerinde 10.217 kişi hayatını kaybetti. (</a:t>
            </a:r>
            <a:r>
              <a:rPr lang="tr-TR" dirty="0" err="1"/>
              <a:t>Brooklyn’de</a:t>
            </a:r>
            <a:r>
              <a:rPr lang="tr-TR" dirty="0"/>
              <a:t> 55 kişi)</a:t>
            </a:r>
          </a:p>
          <a:p>
            <a:r>
              <a:rPr lang="tr-TR" dirty="0"/>
              <a:t>Yetkililerin test önceliğini gençlerden ve orta-yaşlı insanlardan yana kullanıldığı belirtildi.</a:t>
            </a:r>
          </a:p>
          <a:p>
            <a:r>
              <a:rPr lang="tr-TR" dirty="0"/>
              <a:t>Avrupa’da yine bazı bakım evlerinin çalışanları yaşlıları kaderine terk-etti. (İngiltere, İspanya, Portekiz)</a:t>
            </a:r>
          </a:p>
          <a:p>
            <a:r>
              <a:rPr lang="tr-TR" dirty="0"/>
              <a:t>Bazı ülkeler covid-19 sağlık hizmeti tercihini gençlerden yana kullandı. Yaş ayrımcılığı iddiaları sürekli olarak gündeme geldi.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9152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2383A7B-FBB7-4245-BCE3-5891EF763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Amerika’da sağlık hizmetlerine dair bakış açıları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81BB374-2023-4127-96B3-50039A14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Görüş 1: Yüksek kalitede ve detaylı sağlık bakımı yüksek maliyetleri beraberinde getirir.</a:t>
            </a:r>
          </a:p>
          <a:p>
            <a:r>
              <a:rPr lang="tr-TR" dirty="0"/>
              <a:t>Görüş 2: Özensiz ve üstün-körü sağlık bakımı kalite problemini beraberinde getirir.</a:t>
            </a:r>
          </a:p>
          <a:p>
            <a:r>
              <a:rPr lang="tr-TR" dirty="0"/>
              <a:t>Görüş 3: Standartların korunması için harcanacak kaynaklar diğer görüşlerin problemlerini taşımaktadır. (Yüksek maliyet- kalite problemi)</a:t>
            </a:r>
          </a:p>
          <a:p>
            <a:pPr marL="0" indent="0">
              <a:buNone/>
            </a:pPr>
            <a:r>
              <a:rPr lang="tr-TR" dirty="0"/>
              <a:t>Bu üç görüşün kesiştiği tek kaynak nokta var o ise hastalığın ya da muhtaçlığın meydana gelmediği bir senaryo ortaya çıkarması. </a:t>
            </a:r>
          </a:p>
        </p:txBody>
      </p:sp>
    </p:spTree>
    <p:extLst>
      <p:ext uri="{BB962C8B-B14F-4D97-AF65-F5344CB8AC3E}">
        <p14:creationId xmlns:p14="http://schemas.microsoft.com/office/powerpoint/2010/main" val="3355133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7CC1AC0-79E2-4C63-AA50-1CE25B555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Yaş Ayrımcılığı(</a:t>
            </a:r>
            <a:r>
              <a:rPr lang="tr-TR" dirty="0" err="1"/>
              <a:t>Ageism</a:t>
            </a:r>
            <a:r>
              <a:rPr lang="tr-TR" dirty="0"/>
              <a:t>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A3093F8-2E20-4BCF-B459-AFA4F7EBC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Herhangi bir bireye ya da gruba yaşından dolayı yapılan ayrımcılık türüdür. </a:t>
            </a:r>
          </a:p>
          <a:p>
            <a:r>
              <a:rPr lang="tr-TR" dirty="0"/>
              <a:t>Amerika’da yaş ayrımcılığının kanada ve bazı Avrupa ülkelerinden fazla olduğu göze çarpıyor. Bu elbette yaşlılara bakım verme konusunda oluşan politikalara da etki etmektedir. (Sigorta ücretleri, sağlık bakım ücretleri, giderler ve davranışlar)</a:t>
            </a:r>
          </a:p>
          <a:p>
            <a:r>
              <a:rPr lang="tr-TR" dirty="0"/>
              <a:t>Yaş ayrımcılığının oransal olarak ABD’de diğer ülkelerden fazla</a:t>
            </a:r>
          </a:p>
          <a:p>
            <a:r>
              <a:rPr lang="tr-TR" dirty="0"/>
              <a:t>Eşit sağlık hizmeti almada problemler</a:t>
            </a:r>
          </a:p>
        </p:txBody>
      </p:sp>
    </p:spTree>
    <p:extLst>
      <p:ext uri="{BB962C8B-B14F-4D97-AF65-F5344CB8AC3E}">
        <p14:creationId xmlns:p14="http://schemas.microsoft.com/office/powerpoint/2010/main" val="1827111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727</Words>
  <Application>Microsoft Office PowerPoint</Application>
  <PresentationFormat>Widescreen</PresentationFormat>
  <Paragraphs>73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Georgia</vt:lpstr>
      <vt:lpstr>Guardian TextSans Web</vt:lpstr>
      <vt:lpstr>Times New Roman</vt:lpstr>
      <vt:lpstr>Wingdings</vt:lpstr>
      <vt:lpstr>Office Teması</vt:lpstr>
      <vt:lpstr>Amerika Birleşik Devletleri’nde Yaşlı Bakım Evleri &amp; Cesur Yeni Dünya</vt:lpstr>
      <vt:lpstr>Tarihçe</vt:lpstr>
      <vt:lpstr>Amerikan Sağlık Sistemi</vt:lpstr>
      <vt:lpstr>Amerika’da yaşlı bakım evleri</vt:lpstr>
      <vt:lpstr>Sağlık Tüketimi</vt:lpstr>
      <vt:lpstr>Sağlık Tüketimi 2</vt:lpstr>
      <vt:lpstr>Covid-19 ile ilişkileri</vt:lpstr>
      <vt:lpstr>Amerika’da sağlık hizmetlerine dair bakış açıları</vt:lpstr>
      <vt:lpstr>Yaş Ayrımcılığı(Ageism)</vt:lpstr>
      <vt:lpstr>Cesur Yeni Dünya ile İlişkileri</vt:lpstr>
      <vt:lpstr>Cesur Yeni Dünya ile İlişkileri 2</vt:lpstr>
      <vt:lpstr>Hastalıkların ve yaşlılığın önlenmesine dair;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Amerika Birleşik Devletleri’nde Yaşlı Bakım Evleri &amp; Cesur Yeni Dünya</dc:title>
  <dc:creator>Mert Selçuk</dc:creator>
  <cp:lastModifiedBy>Nihat Berker</cp:lastModifiedBy>
  <cp:revision>2</cp:revision>
  <dcterms:created xsi:type="dcterms:W3CDTF">2021-11-16T20:59:23Z</dcterms:created>
  <dcterms:modified xsi:type="dcterms:W3CDTF">2021-11-17T19:46:28Z</dcterms:modified>
</cp:coreProperties>
</file>