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9" r:id="rId4"/>
    <p:sldId id="261" r:id="rId5"/>
    <p:sldId id="259" r:id="rId6"/>
    <p:sldId id="258" r:id="rId7"/>
    <p:sldId id="262" r:id="rId8"/>
    <p:sldId id="260" r:id="rId9"/>
    <p:sldId id="263" r:id="rId10"/>
    <p:sldId id="268" r:id="rId11"/>
    <p:sldId id="264" r:id="rId12"/>
    <p:sldId id="266"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90BEB-B7C3-45E0-A222-AF3714D68D1C}" type="datetimeFigureOut">
              <a:rPr lang="tr-TR" smtClean="0"/>
              <a:t>18.11.2021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D0398-3161-45FB-BA46-B32C776DF099}" type="slidenum">
              <a:rPr lang="tr-TR" smtClean="0"/>
              <a:t>‹#›</a:t>
            </a:fld>
            <a:endParaRPr lang="tr-TR"/>
          </a:p>
        </p:txBody>
      </p:sp>
    </p:spTree>
    <p:extLst>
      <p:ext uri="{BB962C8B-B14F-4D97-AF65-F5344CB8AC3E}">
        <p14:creationId xmlns:p14="http://schemas.microsoft.com/office/powerpoint/2010/main" val="98088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07000"/>
              </a:lnSpc>
              <a:spcAft>
                <a:spcPts val="800"/>
              </a:spcAft>
            </a:pPr>
            <a:r>
              <a:rPr lang="tr-TR" sz="1800" dirty="0">
                <a:effectLst/>
                <a:latin typeface="Calibri" panose="020F0502020204030204" pitchFamily="34" charset="0"/>
                <a:ea typeface="Times New Roman" panose="02020603050405020304" pitchFamily="18" charset="0"/>
                <a:cs typeface="Calibri" panose="020F0502020204030204" pitchFamily="34" charset="0"/>
              </a:rPr>
              <a:t>Enfeksiyonların yayılmasını azaltmak için gerektiğinde kalabalıklar en aza indirilmeli ve bebekler izole edilmeliydi. Bunu yapmak, sağlıklı bir bağışıklık sistemini sürdürmek için dış mekanlardaki dünyaya maruz kalmayı garanti etmek kadar önemliydi. Ayrıca, genel vücut bakımı için günlük fiziksel aktiviteler yapmanız ve son derece besleyici öğünler tüketmeniz gerekir.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tr-TR" sz="1800" dirty="0">
                <a:effectLst/>
                <a:latin typeface="Calibri" panose="020F0502020204030204" pitchFamily="34" charset="0"/>
                <a:ea typeface="Times New Roman" panose="02020603050405020304" pitchFamily="18" charset="0"/>
                <a:cs typeface="Calibri" panose="020F0502020204030204" pitchFamily="34" charset="0"/>
              </a:rPr>
              <a:t>Walden Two, tüm bireylere anlamlı bir çalışma ortamı sağlamayı önererek akıl sağlığını geliştirme iddiasına sahipti. İnsanların bireysel güçlerine odaklanan bir iş sahibi olmaları, aynı zamanda değerli hobilerine ve ilgi alanlarına ilgi göstermek için yeterli boş zaman sağlıyordu.</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tr-TR" sz="1800" dirty="0">
                <a:effectLst/>
                <a:latin typeface="Calibri" panose="020F0502020204030204" pitchFamily="34" charset="0"/>
                <a:ea typeface="Times New Roman" panose="02020603050405020304" pitchFamily="18" charset="0"/>
                <a:cs typeface="Calibri" panose="020F0502020204030204" pitchFamily="34" charset="0"/>
              </a:rPr>
              <a:t>Ayrıca, stresi azaltmak için çalışma programlarının ayarlanması ve işverenlerin grup faaliyetleri için yeterli fırsatları sağlaması gerekiyordu. Kişisel mahremiyet sağlayan bu çalışma türü, mümkün olduğunca korunmalıydı.</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09FD0398-3161-45FB-BA46-B32C776DF099}" type="slidenum">
              <a:rPr lang="tr-TR" smtClean="0"/>
              <a:t>6</a:t>
            </a:fld>
            <a:endParaRPr lang="tr-TR"/>
          </a:p>
        </p:txBody>
      </p:sp>
    </p:spTree>
    <p:extLst>
      <p:ext uri="{BB962C8B-B14F-4D97-AF65-F5344CB8AC3E}">
        <p14:creationId xmlns:p14="http://schemas.microsoft.com/office/powerpoint/2010/main" val="955977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1BBB0FC-B352-45F9-8BA2-2EA7818E5E8B}" type="datetimeFigureOut">
              <a:rPr lang="tr-TR" smtClean="0"/>
              <a:t>18.11.2021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681400-E4BC-4DAF-98E6-A3CB4C7BF994}" type="slidenum">
              <a:rPr lang="tr-TR" smtClean="0"/>
              <a:t>‹#›</a:t>
            </a:fld>
            <a:endParaRPr lang="tr-TR"/>
          </a:p>
        </p:txBody>
      </p:sp>
    </p:spTree>
    <p:extLst>
      <p:ext uri="{BB962C8B-B14F-4D97-AF65-F5344CB8AC3E}">
        <p14:creationId xmlns:p14="http://schemas.microsoft.com/office/powerpoint/2010/main" val="1001641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1BBB0FC-B352-45F9-8BA2-2EA7818E5E8B}" type="datetimeFigureOut">
              <a:rPr lang="tr-TR" smtClean="0"/>
              <a:t>18.11.2021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681400-E4BC-4DAF-98E6-A3CB4C7BF994}" type="slidenum">
              <a:rPr lang="tr-TR" smtClean="0"/>
              <a:t>‹#›</a:t>
            </a:fld>
            <a:endParaRPr lang="tr-TR"/>
          </a:p>
        </p:txBody>
      </p:sp>
    </p:spTree>
    <p:extLst>
      <p:ext uri="{BB962C8B-B14F-4D97-AF65-F5344CB8AC3E}">
        <p14:creationId xmlns:p14="http://schemas.microsoft.com/office/powerpoint/2010/main" val="48230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1BBB0FC-B352-45F9-8BA2-2EA7818E5E8B}" type="datetimeFigureOut">
              <a:rPr lang="tr-TR" smtClean="0"/>
              <a:t>18.11.2021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681400-E4BC-4DAF-98E6-A3CB4C7BF994}" type="slidenum">
              <a:rPr lang="tr-TR" smtClean="0"/>
              <a:t>‹#›</a:t>
            </a:fld>
            <a:endParaRPr lang="tr-TR"/>
          </a:p>
        </p:txBody>
      </p:sp>
    </p:spTree>
    <p:extLst>
      <p:ext uri="{BB962C8B-B14F-4D97-AF65-F5344CB8AC3E}">
        <p14:creationId xmlns:p14="http://schemas.microsoft.com/office/powerpoint/2010/main" val="1052356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1BBB0FC-B352-45F9-8BA2-2EA7818E5E8B}" type="datetimeFigureOut">
              <a:rPr lang="tr-TR" smtClean="0"/>
              <a:t>18.11.2021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681400-E4BC-4DAF-98E6-A3CB4C7BF994}" type="slidenum">
              <a:rPr lang="tr-TR" smtClean="0"/>
              <a:t>‹#›</a:t>
            </a:fld>
            <a:endParaRPr lang="tr-T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86486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1BBB0FC-B352-45F9-8BA2-2EA7818E5E8B}" type="datetimeFigureOut">
              <a:rPr lang="tr-TR" smtClean="0"/>
              <a:t>18.11.2021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681400-E4BC-4DAF-98E6-A3CB4C7BF994}" type="slidenum">
              <a:rPr lang="tr-TR" smtClean="0"/>
              <a:t>‹#›</a:t>
            </a:fld>
            <a:endParaRPr lang="tr-TR"/>
          </a:p>
        </p:txBody>
      </p:sp>
    </p:spTree>
    <p:extLst>
      <p:ext uri="{BB962C8B-B14F-4D97-AF65-F5344CB8AC3E}">
        <p14:creationId xmlns:p14="http://schemas.microsoft.com/office/powerpoint/2010/main" val="1066173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C1BBB0FC-B352-45F9-8BA2-2EA7818E5E8B}" type="datetimeFigureOut">
              <a:rPr lang="tr-TR" smtClean="0"/>
              <a:t>18.11.2021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B681400-E4BC-4DAF-98E6-A3CB4C7BF994}" type="slidenum">
              <a:rPr lang="tr-TR" smtClean="0"/>
              <a:t>‹#›</a:t>
            </a:fld>
            <a:endParaRPr lang="tr-TR"/>
          </a:p>
        </p:txBody>
      </p:sp>
    </p:spTree>
    <p:extLst>
      <p:ext uri="{BB962C8B-B14F-4D97-AF65-F5344CB8AC3E}">
        <p14:creationId xmlns:p14="http://schemas.microsoft.com/office/powerpoint/2010/main" val="11138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C1BBB0FC-B352-45F9-8BA2-2EA7818E5E8B}" type="datetimeFigureOut">
              <a:rPr lang="tr-TR" smtClean="0"/>
              <a:t>18.11.2021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B681400-E4BC-4DAF-98E6-A3CB4C7BF994}" type="slidenum">
              <a:rPr lang="tr-TR" smtClean="0"/>
              <a:t>‹#›</a:t>
            </a:fld>
            <a:endParaRPr lang="tr-TR"/>
          </a:p>
        </p:txBody>
      </p:sp>
    </p:spTree>
    <p:extLst>
      <p:ext uri="{BB962C8B-B14F-4D97-AF65-F5344CB8AC3E}">
        <p14:creationId xmlns:p14="http://schemas.microsoft.com/office/powerpoint/2010/main" val="2946128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1BBB0FC-B352-45F9-8BA2-2EA7818E5E8B}" type="datetimeFigureOut">
              <a:rPr lang="tr-TR" smtClean="0"/>
              <a:t>18.11.2021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681400-E4BC-4DAF-98E6-A3CB4C7BF994}" type="slidenum">
              <a:rPr lang="tr-TR" smtClean="0"/>
              <a:t>‹#›</a:t>
            </a:fld>
            <a:endParaRPr lang="tr-TR"/>
          </a:p>
        </p:txBody>
      </p:sp>
    </p:spTree>
    <p:extLst>
      <p:ext uri="{BB962C8B-B14F-4D97-AF65-F5344CB8AC3E}">
        <p14:creationId xmlns:p14="http://schemas.microsoft.com/office/powerpoint/2010/main" val="3414268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1BBB0FC-B352-45F9-8BA2-2EA7818E5E8B}" type="datetimeFigureOut">
              <a:rPr lang="tr-TR" smtClean="0"/>
              <a:t>18.11.2021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681400-E4BC-4DAF-98E6-A3CB4C7BF994}" type="slidenum">
              <a:rPr lang="tr-TR" smtClean="0"/>
              <a:t>‹#›</a:t>
            </a:fld>
            <a:endParaRPr lang="tr-TR"/>
          </a:p>
        </p:txBody>
      </p:sp>
    </p:spTree>
    <p:extLst>
      <p:ext uri="{BB962C8B-B14F-4D97-AF65-F5344CB8AC3E}">
        <p14:creationId xmlns:p14="http://schemas.microsoft.com/office/powerpoint/2010/main" val="318572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1BBB0FC-B352-45F9-8BA2-2EA7818E5E8B}" type="datetimeFigureOut">
              <a:rPr lang="tr-TR" smtClean="0"/>
              <a:t>18.11.2021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681400-E4BC-4DAF-98E6-A3CB4C7BF994}" type="slidenum">
              <a:rPr lang="tr-TR" smtClean="0"/>
              <a:t>‹#›</a:t>
            </a:fld>
            <a:endParaRPr lang="tr-TR"/>
          </a:p>
        </p:txBody>
      </p:sp>
    </p:spTree>
    <p:extLst>
      <p:ext uri="{BB962C8B-B14F-4D97-AF65-F5344CB8AC3E}">
        <p14:creationId xmlns:p14="http://schemas.microsoft.com/office/powerpoint/2010/main" val="155023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1BBB0FC-B352-45F9-8BA2-2EA7818E5E8B}" type="datetimeFigureOut">
              <a:rPr lang="tr-TR" smtClean="0"/>
              <a:t>18.11.2021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681400-E4BC-4DAF-98E6-A3CB4C7BF994}" type="slidenum">
              <a:rPr lang="tr-TR" smtClean="0"/>
              <a:t>‹#›</a:t>
            </a:fld>
            <a:endParaRPr lang="tr-TR"/>
          </a:p>
        </p:txBody>
      </p:sp>
    </p:spTree>
    <p:extLst>
      <p:ext uri="{BB962C8B-B14F-4D97-AF65-F5344CB8AC3E}">
        <p14:creationId xmlns:p14="http://schemas.microsoft.com/office/powerpoint/2010/main" val="377349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1BBB0FC-B352-45F9-8BA2-2EA7818E5E8B}" type="datetimeFigureOut">
              <a:rPr lang="tr-TR" smtClean="0"/>
              <a:t>18.11.2021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681400-E4BC-4DAF-98E6-A3CB4C7BF994}" type="slidenum">
              <a:rPr lang="tr-TR" smtClean="0"/>
              <a:t>‹#›</a:t>
            </a:fld>
            <a:endParaRPr lang="tr-TR"/>
          </a:p>
        </p:txBody>
      </p:sp>
    </p:spTree>
    <p:extLst>
      <p:ext uri="{BB962C8B-B14F-4D97-AF65-F5344CB8AC3E}">
        <p14:creationId xmlns:p14="http://schemas.microsoft.com/office/powerpoint/2010/main" val="195518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1BBB0FC-B352-45F9-8BA2-2EA7818E5E8B}" type="datetimeFigureOut">
              <a:rPr lang="tr-TR" smtClean="0"/>
              <a:t>18.11.2021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B681400-E4BC-4DAF-98E6-A3CB4C7BF994}" type="slidenum">
              <a:rPr lang="tr-TR" smtClean="0"/>
              <a:t>‹#›</a:t>
            </a:fld>
            <a:endParaRPr lang="tr-TR"/>
          </a:p>
        </p:txBody>
      </p:sp>
    </p:spTree>
    <p:extLst>
      <p:ext uri="{BB962C8B-B14F-4D97-AF65-F5344CB8AC3E}">
        <p14:creationId xmlns:p14="http://schemas.microsoft.com/office/powerpoint/2010/main" val="20689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1BBB0FC-B352-45F9-8BA2-2EA7818E5E8B}" type="datetimeFigureOut">
              <a:rPr lang="tr-TR" smtClean="0"/>
              <a:t>18.11.2021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B681400-E4BC-4DAF-98E6-A3CB4C7BF994}" type="slidenum">
              <a:rPr lang="tr-TR" smtClean="0"/>
              <a:t>‹#›</a:t>
            </a:fld>
            <a:endParaRPr lang="tr-TR"/>
          </a:p>
        </p:txBody>
      </p:sp>
    </p:spTree>
    <p:extLst>
      <p:ext uri="{BB962C8B-B14F-4D97-AF65-F5344CB8AC3E}">
        <p14:creationId xmlns:p14="http://schemas.microsoft.com/office/powerpoint/2010/main" val="418129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BB0FC-B352-45F9-8BA2-2EA7818E5E8B}" type="datetimeFigureOut">
              <a:rPr lang="tr-TR" smtClean="0"/>
              <a:t>18.11.2021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B681400-E4BC-4DAF-98E6-A3CB4C7BF994}" type="slidenum">
              <a:rPr lang="tr-TR" smtClean="0"/>
              <a:t>‹#›</a:t>
            </a:fld>
            <a:endParaRPr lang="tr-TR"/>
          </a:p>
        </p:txBody>
      </p:sp>
    </p:spTree>
    <p:extLst>
      <p:ext uri="{BB962C8B-B14F-4D97-AF65-F5344CB8AC3E}">
        <p14:creationId xmlns:p14="http://schemas.microsoft.com/office/powerpoint/2010/main" val="58612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1BBB0FC-B352-45F9-8BA2-2EA7818E5E8B}" type="datetimeFigureOut">
              <a:rPr lang="tr-TR" smtClean="0"/>
              <a:t>18.11.2021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681400-E4BC-4DAF-98E6-A3CB4C7BF994}" type="slidenum">
              <a:rPr lang="tr-TR" smtClean="0"/>
              <a:t>‹#›</a:t>
            </a:fld>
            <a:endParaRPr lang="tr-TR"/>
          </a:p>
        </p:txBody>
      </p:sp>
    </p:spTree>
    <p:extLst>
      <p:ext uri="{BB962C8B-B14F-4D97-AF65-F5344CB8AC3E}">
        <p14:creationId xmlns:p14="http://schemas.microsoft.com/office/powerpoint/2010/main" val="382641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1BBB0FC-B352-45F9-8BA2-2EA7818E5E8B}" type="datetimeFigureOut">
              <a:rPr lang="tr-TR" smtClean="0"/>
              <a:t>18.11.2021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681400-E4BC-4DAF-98E6-A3CB4C7BF994}" type="slidenum">
              <a:rPr lang="tr-TR" smtClean="0"/>
              <a:t>‹#›</a:t>
            </a:fld>
            <a:endParaRPr lang="tr-TR"/>
          </a:p>
        </p:txBody>
      </p:sp>
    </p:spTree>
    <p:extLst>
      <p:ext uri="{BB962C8B-B14F-4D97-AF65-F5344CB8AC3E}">
        <p14:creationId xmlns:p14="http://schemas.microsoft.com/office/powerpoint/2010/main" val="325088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1BBB0FC-B352-45F9-8BA2-2EA7818E5E8B}" type="datetimeFigureOut">
              <a:rPr lang="tr-TR" smtClean="0"/>
              <a:t>18.11.2021</a:t>
            </a:fld>
            <a:endParaRPr lang="tr-T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B681400-E4BC-4DAF-98E6-A3CB4C7BF994}" type="slidenum">
              <a:rPr lang="tr-TR" smtClean="0"/>
              <a:t>‹#›</a:t>
            </a:fld>
            <a:endParaRPr lang="tr-TR"/>
          </a:p>
        </p:txBody>
      </p:sp>
    </p:spTree>
    <p:extLst>
      <p:ext uri="{BB962C8B-B14F-4D97-AF65-F5344CB8AC3E}">
        <p14:creationId xmlns:p14="http://schemas.microsoft.com/office/powerpoint/2010/main" val="39367851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2E5AD4-F95E-4FFC-B8B2-1D877D2FEE2D}"/>
              </a:ext>
            </a:extLst>
          </p:cNvPr>
          <p:cNvSpPr>
            <a:spLocks noGrp="1"/>
          </p:cNvSpPr>
          <p:nvPr>
            <p:ph type="ctrTitle"/>
          </p:nvPr>
        </p:nvSpPr>
        <p:spPr>
          <a:xfrm>
            <a:off x="5369441" y="1233378"/>
            <a:ext cx="5441285" cy="2364964"/>
          </a:xfrm>
        </p:spPr>
        <p:txBody>
          <a:bodyPr>
            <a:normAutofit/>
          </a:bodyPr>
          <a:lstStyle/>
          <a:p>
            <a:r>
              <a:rPr lang="tr-TR" dirty="0"/>
              <a:t>Walden Two</a:t>
            </a:r>
          </a:p>
        </p:txBody>
      </p:sp>
      <p:sp>
        <p:nvSpPr>
          <p:cNvPr id="3" name="Alt Başlık 2">
            <a:extLst>
              <a:ext uri="{FF2B5EF4-FFF2-40B4-BE49-F238E27FC236}">
                <a16:creationId xmlns:a16="http://schemas.microsoft.com/office/drawing/2014/main" id="{59C567B9-AF78-48A5-A90D-97759DAA8F9E}"/>
              </a:ext>
            </a:extLst>
          </p:cNvPr>
          <p:cNvSpPr>
            <a:spLocks noGrp="1"/>
          </p:cNvSpPr>
          <p:nvPr>
            <p:ph type="subTitle" idx="1"/>
          </p:nvPr>
        </p:nvSpPr>
        <p:spPr>
          <a:xfrm>
            <a:off x="5369441" y="3598339"/>
            <a:ext cx="5441286" cy="1675335"/>
          </a:xfrm>
        </p:spPr>
        <p:txBody>
          <a:bodyPr>
            <a:normAutofit/>
          </a:bodyPr>
          <a:lstStyle/>
          <a:p>
            <a:r>
              <a:rPr lang="tr-TR" dirty="0">
                <a:solidFill>
                  <a:srgbClr val="3C5878"/>
                </a:solidFill>
              </a:rPr>
              <a:t>B. F. SKINNER</a:t>
            </a:r>
          </a:p>
        </p:txBody>
      </p:sp>
      <p:pic>
        <p:nvPicPr>
          <p:cNvPr id="9" name="Picture 8">
            <a:extLst>
              <a:ext uri="{FF2B5EF4-FFF2-40B4-BE49-F238E27FC236}">
                <a16:creationId xmlns:a16="http://schemas.microsoft.com/office/drawing/2014/main" id="{76AAFF90-89E1-46D5-B8B5-3BFDBB92D8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4" name="Resim 3">
            <a:extLst>
              <a:ext uri="{FF2B5EF4-FFF2-40B4-BE49-F238E27FC236}">
                <a16:creationId xmlns:a16="http://schemas.microsoft.com/office/drawing/2014/main" id="{10ABFD18-82B3-48B1-8168-ACE409E97F01}"/>
              </a:ext>
            </a:extLst>
          </p:cNvPr>
          <p:cNvPicPr>
            <a:picLocks noChangeAspect="1"/>
          </p:cNvPicPr>
          <p:nvPr/>
        </p:nvPicPr>
        <p:blipFill>
          <a:blip r:embed="rId4"/>
          <a:stretch>
            <a:fillRect/>
          </a:stretch>
        </p:blipFill>
        <p:spPr>
          <a:xfrm>
            <a:off x="643339" y="697904"/>
            <a:ext cx="3551912" cy="5011424"/>
          </a:xfrm>
          <a:prstGeom prst="rect">
            <a:avLst/>
          </a:prstGeom>
        </p:spPr>
      </p:pic>
      <p:sp>
        <p:nvSpPr>
          <p:cNvPr id="6" name="Alt Başlık 2">
            <a:extLst>
              <a:ext uri="{FF2B5EF4-FFF2-40B4-BE49-F238E27FC236}">
                <a16:creationId xmlns:a16="http://schemas.microsoft.com/office/drawing/2014/main" id="{0C1945F4-1656-4113-8E6E-FAFA0161CE33}"/>
              </a:ext>
            </a:extLst>
          </p:cNvPr>
          <p:cNvSpPr txBox="1">
            <a:spLocks/>
          </p:cNvSpPr>
          <p:nvPr/>
        </p:nvSpPr>
        <p:spPr>
          <a:xfrm>
            <a:off x="5369440" y="5294213"/>
            <a:ext cx="5441286" cy="1675335"/>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tr-TR" dirty="0">
                <a:solidFill>
                  <a:srgbClr val="3C5878"/>
                </a:solidFill>
              </a:rPr>
              <a:t>Hazırlayan: Süheyla KAYA</a:t>
            </a:r>
          </a:p>
        </p:txBody>
      </p:sp>
    </p:spTree>
    <p:extLst>
      <p:ext uri="{BB962C8B-B14F-4D97-AF65-F5344CB8AC3E}">
        <p14:creationId xmlns:p14="http://schemas.microsoft.com/office/powerpoint/2010/main" val="2548224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DB9BD8-BCCC-4303-9F52-39E12CFEE47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81056A5-45D7-4056-A303-782E1726B2C4}"/>
              </a:ext>
            </a:extLst>
          </p:cNvPr>
          <p:cNvSpPr>
            <a:spLocks noGrp="1"/>
          </p:cNvSpPr>
          <p:nvPr>
            <p:ph idx="1"/>
          </p:nvPr>
        </p:nvSpPr>
        <p:spPr/>
        <p:txBody>
          <a:bodyPr/>
          <a:lstStyle/>
          <a:p>
            <a:endParaRPr lang="tr-TR"/>
          </a:p>
        </p:txBody>
      </p:sp>
      <p:pic>
        <p:nvPicPr>
          <p:cNvPr id="1026" name="Picture 2" descr="Heir Conditioning - Providentia">
            <a:extLst>
              <a:ext uri="{FF2B5EF4-FFF2-40B4-BE49-F238E27FC236}">
                <a16:creationId xmlns:a16="http://schemas.microsoft.com/office/drawing/2014/main" id="{553A81D3-ABA2-40AE-AE9E-F6A9665B0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753" y="405881"/>
            <a:ext cx="4643846" cy="604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80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ECFBAB-AE00-47FD-8090-989500EBE3A1}"/>
              </a:ext>
            </a:extLst>
          </p:cNvPr>
          <p:cNvSpPr>
            <a:spLocks noGrp="1"/>
          </p:cNvSpPr>
          <p:nvPr>
            <p:ph type="title"/>
          </p:nvPr>
        </p:nvSpPr>
        <p:spPr>
          <a:xfrm>
            <a:off x="913795" y="581575"/>
            <a:ext cx="10353762" cy="970450"/>
          </a:xfrm>
        </p:spPr>
        <p:txBody>
          <a:bodyPr/>
          <a:lstStyle/>
          <a:p>
            <a:r>
              <a:rPr lang="tr-TR" dirty="0"/>
              <a:t>Deneysellik</a:t>
            </a:r>
          </a:p>
        </p:txBody>
      </p:sp>
      <p:sp>
        <p:nvSpPr>
          <p:cNvPr id="3" name="İçerik Yer Tutucusu 2">
            <a:extLst>
              <a:ext uri="{FF2B5EF4-FFF2-40B4-BE49-F238E27FC236}">
                <a16:creationId xmlns:a16="http://schemas.microsoft.com/office/drawing/2014/main" id="{884D8DF1-E1CD-46EE-AEEA-1057F27D1529}"/>
              </a:ext>
            </a:extLst>
          </p:cNvPr>
          <p:cNvSpPr>
            <a:spLocks noGrp="1"/>
          </p:cNvSpPr>
          <p:nvPr>
            <p:ph idx="1"/>
          </p:nvPr>
        </p:nvSpPr>
        <p:spPr/>
        <p:txBody>
          <a:bodyPr/>
          <a:lstStyle/>
          <a:p>
            <a:pPr marL="36900" indent="0">
              <a:buNone/>
            </a:pPr>
            <a:endParaRPr lang="tr-TR" dirty="0"/>
          </a:p>
          <a:p>
            <a:r>
              <a:rPr lang="tr-TR" dirty="0"/>
              <a:t>Etik?</a:t>
            </a:r>
          </a:p>
          <a:p>
            <a:r>
              <a:rPr lang="tr-TR" dirty="0"/>
              <a:t>Dış dünyadan ayrı tutulmak?</a:t>
            </a:r>
          </a:p>
          <a:p>
            <a:r>
              <a:rPr lang="tr-TR" dirty="0"/>
              <a:t>İşlevsellik ve mutluluk?</a:t>
            </a:r>
          </a:p>
          <a:p>
            <a:endParaRPr lang="tr-TR" dirty="0"/>
          </a:p>
          <a:p>
            <a:pPr marL="36900" indent="0">
              <a:buNone/>
            </a:pPr>
            <a:endParaRPr lang="tr-TR" dirty="0"/>
          </a:p>
          <a:p>
            <a:pPr marL="36900" indent="0">
              <a:buNone/>
            </a:pPr>
            <a:r>
              <a:rPr lang="tr-TR" dirty="0" err="1"/>
              <a:t>Frazier</a:t>
            </a:r>
            <a:r>
              <a:rPr lang="tr-TR" dirty="0"/>
              <a:t>, kurucu iken, dış dünyadan çok fazla etkilendiği ve maddi şeylere sahip olma arzusundan veya kendi hırslarından hiçbir zaman tam olarak vazgeçemediği için kendisini topluluğun bir üyesi gibi hissetmediğini de itiraf ediyor.</a:t>
            </a:r>
          </a:p>
        </p:txBody>
      </p:sp>
    </p:spTree>
    <p:extLst>
      <p:ext uri="{BB962C8B-B14F-4D97-AF65-F5344CB8AC3E}">
        <p14:creationId xmlns:p14="http://schemas.microsoft.com/office/powerpoint/2010/main" val="424355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33F5045-5779-4E8F-9507-636D7A19E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044FA75-94B8-4A53-836F-DD0C6E5F86B8}"/>
              </a:ext>
            </a:extLst>
          </p:cNvPr>
          <p:cNvSpPr>
            <a:spLocks noGrp="1"/>
          </p:cNvSpPr>
          <p:nvPr>
            <p:ph type="title"/>
          </p:nvPr>
        </p:nvSpPr>
        <p:spPr>
          <a:xfrm>
            <a:off x="1141413" y="609600"/>
            <a:ext cx="4428700" cy="1905000"/>
          </a:xfrm>
        </p:spPr>
        <p:txBody>
          <a:bodyPr>
            <a:normAutofit/>
          </a:bodyPr>
          <a:lstStyle/>
          <a:p>
            <a:pPr algn="l"/>
            <a:r>
              <a:rPr lang="tr-TR"/>
              <a:t>Twin Oaks</a:t>
            </a:r>
          </a:p>
        </p:txBody>
      </p:sp>
      <p:sp>
        <p:nvSpPr>
          <p:cNvPr id="3" name="İçerik Yer Tutucusu 2">
            <a:extLst>
              <a:ext uri="{FF2B5EF4-FFF2-40B4-BE49-F238E27FC236}">
                <a16:creationId xmlns:a16="http://schemas.microsoft.com/office/drawing/2014/main" id="{C5A928F1-2D46-46A1-A283-DFC3C5E3DA36}"/>
              </a:ext>
            </a:extLst>
          </p:cNvPr>
          <p:cNvSpPr>
            <a:spLocks noGrp="1"/>
          </p:cNvSpPr>
          <p:nvPr>
            <p:ph idx="1"/>
          </p:nvPr>
        </p:nvSpPr>
        <p:spPr>
          <a:xfrm>
            <a:off x="1141413" y="2666999"/>
            <a:ext cx="4428700" cy="3124201"/>
          </a:xfrm>
        </p:spPr>
        <p:txBody>
          <a:bodyPr>
            <a:normAutofit lnSpcReduction="10000"/>
          </a:bodyPr>
          <a:lstStyle/>
          <a:p>
            <a:pPr marL="36900" indent="0">
              <a:lnSpc>
                <a:spcPct val="90000"/>
              </a:lnSpc>
              <a:buClr>
                <a:srgbClr val="6AB600"/>
              </a:buClr>
              <a:buNone/>
            </a:pPr>
            <a:r>
              <a:rPr lang="tr-TR" sz="1700" dirty="0"/>
              <a:t>‘‘</a:t>
            </a:r>
            <a:r>
              <a:rPr lang="tr-TR" sz="1700" dirty="0" err="1"/>
              <a:t>Twin</a:t>
            </a:r>
            <a:r>
              <a:rPr lang="tr-TR" sz="1700" dirty="0"/>
              <a:t> </a:t>
            </a:r>
            <a:r>
              <a:rPr lang="tr-TR" sz="1700" dirty="0" err="1"/>
              <a:t>Oaks</a:t>
            </a:r>
            <a:r>
              <a:rPr lang="tr-TR" sz="1700" dirty="0"/>
              <a:t> </a:t>
            </a:r>
            <a:r>
              <a:rPr lang="tr-TR" sz="1700" dirty="0" err="1"/>
              <a:t>Intentional</a:t>
            </a:r>
            <a:r>
              <a:rPr lang="tr-TR" sz="1700" dirty="0"/>
              <a:t> </a:t>
            </a:r>
            <a:r>
              <a:rPr lang="tr-TR" sz="1700" dirty="0" err="1"/>
              <a:t>Community</a:t>
            </a:r>
            <a:r>
              <a:rPr lang="tr-TR" sz="1700" dirty="0"/>
              <a:t>, 1967'de BF </a:t>
            </a:r>
            <a:r>
              <a:rPr lang="tr-TR" sz="1700" dirty="0" err="1"/>
              <a:t>Skinner'ın</a:t>
            </a:r>
            <a:r>
              <a:rPr lang="tr-TR" sz="1700" dirty="0"/>
              <a:t> Walden Two kitabının davranışçı ilkelerine dayalı olarak kuruldu. Artık davranışçı bir topluluk değiliz, ancak köklerimiz burada yatıyor ve bu nedenle bu bilgileri web sitemize ekliyoruz. </a:t>
            </a:r>
            <a:r>
              <a:rPr lang="tr-TR" sz="1700" dirty="0" err="1"/>
              <a:t>Twin</a:t>
            </a:r>
            <a:r>
              <a:rPr lang="tr-TR" sz="1700" dirty="0"/>
              <a:t> </a:t>
            </a:r>
            <a:r>
              <a:rPr lang="tr-TR" sz="1700" dirty="0" err="1"/>
              <a:t>Oaks'ın</a:t>
            </a:r>
            <a:r>
              <a:rPr lang="tr-TR" sz="1700" dirty="0"/>
              <a:t> Walden Two köklerinin bir kısmını koruduğunu unutmayın: işçi sistemi ve planlayıcı/yönetici karar verme sistemi Walden </a:t>
            </a:r>
            <a:r>
              <a:rPr lang="tr-TR" sz="1700" dirty="0" err="1"/>
              <a:t>Two'da</a:t>
            </a:r>
            <a:r>
              <a:rPr lang="tr-TR" sz="1700" dirty="0"/>
              <a:t> önemli unsurlardı ve </a:t>
            </a:r>
            <a:r>
              <a:rPr lang="tr-TR" sz="1700" dirty="0" err="1"/>
              <a:t>Twin</a:t>
            </a:r>
            <a:r>
              <a:rPr lang="tr-TR" sz="1700" dirty="0"/>
              <a:t> </a:t>
            </a:r>
            <a:r>
              <a:rPr lang="tr-TR" sz="1700" dirty="0" err="1"/>
              <a:t>Oaks'ta</a:t>
            </a:r>
            <a:r>
              <a:rPr lang="tr-TR" sz="1700" dirty="0"/>
              <a:t> hâlâ hayatın merkezinde yer alıyor.’’</a:t>
            </a:r>
          </a:p>
          <a:p>
            <a:pPr marL="36900" indent="0">
              <a:lnSpc>
                <a:spcPct val="90000"/>
              </a:lnSpc>
              <a:buClr>
                <a:srgbClr val="6AB600"/>
              </a:buClr>
              <a:buNone/>
            </a:pPr>
            <a:endParaRPr lang="tr-TR" sz="1700" dirty="0"/>
          </a:p>
          <a:p>
            <a:pPr marL="36900" indent="0">
              <a:lnSpc>
                <a:spcPct val="90000"/>
              </a:lnSpc>
              <a:buClr>
                <a:srgbClr val="6AB600"/>
              </a:buClr>
              <a:buNone/>
            </a:pPr>
            <a:r>
              <a:rPr lang="tr-TR" sz="1700" dirty="0"/>
              <a:t>twinoaks.org</a:t>
            </a:r>
          </a:p>
        </p:txBody>
      </p:sp>
      <p:sp>
        <p:nvSpPr>
          <p:cNvPr id="14" name="Rectangle 13">
            <a:extLst>
              <a:ext uri="{FF2B5EF4-FFF2-40B4-BE49-F238E27FC236}">
                <a16:creationId xmlns:a16="http://schemas.microsoft.com/office/drawing/2014/main" id="{2C8C8ED6-A932-44F5-83A5-5793DDA449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a:extLst>
              <a:ext uri="{FF2B5EF4-FFF2-40B4-BE49-F238E27FC236}">
                <a16:creationId xmlns:a16="http://schemas.microsoft.com/office/drawing/2014/main" id="{17761811-225A-420E-ADC4-1219726F41A0}"/>
              </a:ext>
            </a:extLst>
          </p:cNvPr>
          <p:cNvPicPr>
            <a:picLocks noChangeAspect="1"/>
          </p:cNvPicPr>
          <p:nvPr/>
        </p:nvPicPr>
        <p:blipFill rotWithShape="1">
          <a:blip r:embed="rId3"/>
          <a:srcRect l="29220" r="8853" b="1"/>
          <a:stretch/>
        </p:blipFill>
        <p:spPr>
          <a:xfrm>
            <a:off x="6256868" y="4070817"/>
            <a:ext cx="1896722" cy="2626315"/>
          </a:xfrm>
          <a:prstGeom prst="rect">
            <a:avLst/>
          </a:prstGeom>
        </p:spPr>
      </p:pic>
      <p:pic>
        <p:nvPicPr>
          <p:cNvPr id="5" name="Resim 4">
            <a:extLst>
              <a:ext uri="{FF2B5EF4-FFF2-40B4-BE49-F238E27FC236}">
                <a16:creationId xmlns:a16="http://schemas.microsoft.com/office/drawing/2014/main" id="{C38814CA-36AA-4F5E-AC0E-49E0F7EE57C6}"/>
              </a:ext>
            </a:extLst>
          </p:cNvPr>
          <p:cNvPicPr>
            <a:picLocks noChangeAspect="1"/>
          </p:cNvPicPr>
          <p:nvPr/>
        </p:nvPicPr>
        <p:blipFill rotWithShape="1">
          <a:blip r:embed="rId4"/>
          <a:srcRect l="10565" r="11050" b="4"/>
          <a:stretch/>
        </p:blipFill>
        <p:spPr>
          <a:xfrm>
            <a:off x="8314455" y="3100590"/>
            <a:ext cx="3716680" cy="3615331"/>
          </a:xfrm>
          <a:prstGeom prst="rect">
            <a:avLst/>
          </a:prstGeom>
        </p:spPr>
      </p:pic>
      <p:pic>
        <p:nvPicPr>
          <p:cNvPr id="7" name="Resim 6">
            <a:extLst>
              <a:ext uri="{FF2B5EF4-FFF2-40B4-BE49-F238E27FC236}">
                <a16:creationId xmlns:a16="http://schemas.microsoft.com/office/drawing/2014/main" id="{09D77DD4-D271-4F64-867F-8C8D3CF1773E}"/>
              </a:ext>
            </a:extLst>
          </p:cNvPr>
          <p:cNvPicPr>
            <a:picLocks noChangeAspect="1"/>
          </p:cNvPicPr>
          <p:nvPr/>
        </p:nvPicPr>
        <p:blipFill rotWithShape="1">
          <a:blip r:embed="rId5"/>
          <a:srcRect t="13459" r="2" b="2"/>
          <a:stretch/>
        </p:blipFill>
        <p:spPr>
          <a:xfrm>
            <a:off x="6256867" y="160868"/>
            <a:ext cx="5774267" cy="3747805"/>
          </a:xfrm>
          <a:custGeom>
            <a:avLst/>
            <a:gdLst/>
            <a:ahLst/>
            <a:cxnLst/>
            <a:rect l="l" t="t" r="r" b="b"/>
            <a:pathLst>
              <a:path w="5774267" h="3747805">
                <a:moveTo>
                  <a:pt x="0" y="0"/>
                </a:moveTo>
                <a:lnTo>
                  <a:pt x="3767328" y="0"/>
                </a:lnTo>
                <a:lnTo>
                  <a:pt x="3767328" y="1"/>
                </a:lnTo>
                <a:lnTo>
                  <a:pt x="5774267" y="1"/>
                </a:lnTo>
                <a:lnTo>
                  <a:pt x="5774267" y="2778855"/>
                </a:lnTo>
                <a:lnTo>
                  <a:pt x="3767328" y="2778855"/>
                </a:lnTo>
                <a:lnTo>
                  <a:pt x="3767328" y="2778856"/>
                </a:lnTo>
                <a:lnTo>
                  <a:pt x="1896721" y="2778856"/>
                </a:lnTo>
                <a:lnTo>
                  <a:pt x="1896721" y="3747805"/>
                </a:lnTo>
                <a:lnTo>
                  <a:pt x="0" y="3747805"/>
                </a:lnTo>
                <a:close/>
              </a:path>
            </a:pathLst>
          </a:custGeom>
        </p:spPr>
      </p:pic>
    </p:spTree>
    <p:extLst>
      <p:ext uri="{BB962C8B-B14F-4D97-AF65-F5344CB8AC3E}">
        <p14:creationId xmlns:p14="http://schemas.microsoft.com/office/powerpoint/2010/main" val="80672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D44DF8-A621-4686-8B20-CC911C7D349D}"/>
              </a:ext>
            </a:extLst>
          </p:cNvPr>
          <p:cNvSpPr>
            <a:spLocks noGrp="1"/>
          </p:cNvSpPr>
          <p:nvPr>
            <p:ph type="title"/>
          </p:nvPr>
        </p:nvSpPr>
        <p:spPr/>
        <p:txBody>
          <a:bodyPr/>
          <a:lstStyle/>
          <a:p>
            <a:r>
              <a:rPr lang="tr-TR" dirty="0"/>
              <a:t>Teşekkürler</a:t>
            </a:r>
          </a:p>
        </p:txBody>
      </p:sp>
      <p:sp>
        <p:nvSpPr>
          <p:cNvPr id="3" name="İçerik Yer Tutucusu 2">
            <a:extLst>
              <a:ext uri="{FF2B5EF4-FFF2-40B4-BE49-F238E27FC236}">
                <a16:creationId xmlns:a16="http://schemas.microsoft.com/office/drawing/2014/main" id="{7235C23B-7D3B-4FEA-93C5-67A988D4C2EF}"/>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219313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750F50-3DF1-40EE-9351-170BC9D66296}"/>
              </a:ext>
            </a:extLst>
          </p:cNvPr>
          <p:cNvSpPr>
            <a:spLocks noGrp="1"/>
          </p:cNvSpPr>
          <p:nvPr>
            <p:ph type="title"/>
          </p:nvPr>
        </p:nvSpPr>
        <p:spPr/>
        <p:txBody>
          <a:bodyPr/>
          <a:lstStyle/>
          <a:p>
            <a:r>
              <a:rPr lang="tr-TR" dirty="0" err="1"/>
              <a:t>Burrhus</a:t>
            </a:r>
            <a:r>
              <a:rPr lang="tr-TR" dirty="0"/>
              <a:t> </a:t>
            </a:r>
            <a:r>
              <a:rPr lang="tr-TR" dirty="0" err="1"/>
              <a:t>Frederic</a:t>
            </a:r>
            <a:r>
              <a:rPr lang="tr-TR" dirty="0"/>
              <a:t> Skinner</a:t>
            </a:r>
          </a:p>
        </p:txBody>
      </p:sp>
      <p:sp>
        <p:nvSpPr>
          <p:cNvPr id="3" name="İçerik Yer Tutucusu 2">
            <a:extLst>
              <a:ext uri="{FF2B5EF4-FFF2-40B4-BE49-F238E27FC236}">
                <a16:creationId xmlns:a16="http://schemas.microsoft.com/office/drawing/2014/main" id="{D300184D-A6E3-4D04-A83F-337BA6166971}"/>
              </a:ext>
            </a:extLst>
          </p:cNvPr>
          <p:cNvSpPr>
            <a:spLocks noGrp="1"/>
          </p:cNvSpPr>
          <p:nvPr>
            <p:ph idx="1"/>
          </p:nvPr>
        </p:nvSpPr>
        <p:spPr>
          <a:xfrm>
            <a:off x="214229" y="1732449"/>
            <a:ext cx="11053328" cy="4730495"/>
          </a:xfrm>
        </p:spPr>
        <p:txBody>
          <a:bodyPr>
            <a:normAutofit fontScale="77500" lnSpcReduction="20000"/>
          </a:bodyPr>
          <a:lstStyle/>
          <a:p>
            <a:r>
              <a:rPr lang="tr-TR" sz="2300" dirty="0"/>
              <a:t>1904 yılında Amerika Birleşik Devletleri’nde doğdu.</a:t>
            </a:r>
          </a:p>
          <a:p>
            <a:r>
              <a:rPr lang="tr-TR" sz="2300" dirty="0"/>
              <a:t> Yazar olma hayali ile New York’taki Hamilton </a:t>
            </a:r>
            <a:r>
              <a:rPr lang="tr-TR" sz="2300" dirty="0" err="1"/>
              <a:t>College’a</a:t>
            </a:r>
            <a:r>
              <a:rPr lang="tr-TR" sz="2300" dirty="0"/>
              <a:t> başladı ve 1926 yılında mezun olana kadar İngiliz Edebiyatı üzerine çalıştı.</a:t>
            </a:r>
          </a:p>
          <a:p>
            <a:r>
              <a:rPr lang="tr-TR" sz="2300" dirty="0"/>
              <a:t> Mezuniyet sonrasındaki yazarlık çalışmalarında başarılı olamadığını ve bunun nedeninin yaşama dair yeterli deneyimi olmadığına karar vererek felsefe ve psikolojiye merak saldı. Bu dönemde yazdığı kısa öykülerdeki psikolojik öğeler dikkat çekmektedir.</a:t>
            </a:r>
          </a:p>
          <a:p>
            <a:r>
              <a:rPr lang="tr-TR" sz="2300" dirty="0"/>
              <a:t> Psikolojiye ve davranışçılık ekolüne duyduğu ilgi </a:t>
            </a:r>
            <a:r>
              <a:rPr lang="tr-TR" sz="2300" dirty="0" err="1"/>
              <a:t>Skinner’ın</a:t>
            </a:r>
            <a:r>
              <a:rPr lang="tr-TR" sz="2300" dirty="0"/>
              <a:t> psikoloji eğitimi almaya karar vermesini sağladı. Harvard Üniversitesi’ne girerek psikoloji eğitimi aldı. Öğrencilik döneminde sıcaklık ve nemi ayarlayan bir bebek beşiği icat etti.</a:t>
            </a:r>
          </a:p>
          <a:p>
            <a:r>
              <a:rPr lang="tr-TR" sz="2300" dirty="0"/>
              <a:t> 1931 yılında Harvard’da doktorasını tamamlayan Skinner, 1936 yılına kadar bu kurumda asistanlık yaptı. 1948 yılında Harvard’a dönene kadar, Minnesota ve Indiana Üniversiteleri’nde ders verdi. Bu derslerde kullandığı materyal 1953’te kitap haline getirilerek Bilim ve İnsan Davranışı ismiyle yayınlandı.</a:t>
            </a:r>
          </a:p>
          <a:p>
            <a:r>
              <a:rPr lang="tr-TR" sz="2300" dirty="0"/>
              <a:t> Davranış bilimlerine sayısız katkısı bulunan Skinner gerek deneyleriyle gerek geliştirdiği edimsel koşullanma gibi kavramlarla özellikle davranışçı yaklaşıma öncülük etmiştir.</a:t>
            </a:r>
          </a:p>
          <a:p>
            <a:r>
              <a:rPr lang="tr-TR" sz="2300" dirty="0"/>
              <a:t> Yaşamının son dönemine kadar etkin olarak ders vermeye ve araştırma yapıp yayın hazırlamaya devam etti.</a:t>
            </a:r>
          </a:p>
          <a:p>
            <a:r>
              <a:rPr lang="tr-TR" sz="2300" dirty="0"/>
              <a:t> 1990 yılında lösemi nedeniyle hayata veda etti.</a:t>
            </a:r>
          </a:p>
          <a:p>
            <a:endParaRPr lang="tr-TR" dirty="0"/>
          </a:p>
        </p:txBody>
      </p:sp>
      <p:pic>
        <p:nvPicPr>
          <p:cNvPr id="4" name="Resim 3">
            <a:extLst>
              <a:ext uri="{FF2B5EF4-FFF2-40B4-BE49-F238E27FC236}">
                <a16:creationId xmlns:a16="http://schemas.microsoft.com/office/drawing/2014/main" id="{332250A1-889C-4024-98F5-DCE7774A244E}"/>
              </a:ext>
            </a:extLst>
          </p:cNvPr>
          <p:cNvPicPr>
            <a:picLocks noChangeAspect="1"/>
          </p:cNvPicPr>
          <p:nvPr/>
        </p:nvPicPr>
        <p:blipFill>
          <a:blip r:embed="rId2"/>
          <a:stretch>
            <a:fillRect/>
          </a:stretch>
        </p:blipFill>
        <p:spPr>
          <a:xfrm>
            <a:off x="10114968" y="142325"/>
            <a:ext cx="1590675" cy="1905000"/>
          </a:xfrm>
          <a:prstGeom prst="rect">
            <a:avLst/>
          </a:prstGeom>
        </p:spPr>
      </p:pic>
    </p:spTree>
    <p:extLst>
      <p:ext uri="{BB962C8B-B14F-4D97-AF65-F5344CB8AC3E}">
        <p14:creationId xmlns:p14="http://schemas.microsoft.com/office/powerpoint/2010/main" val="178086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050ACA-F3CF-4C49-B60F-6B0600098EC3}"/>
              </a:ext>
            </a:extLst>
          </p:cNvPr>
          <p:cNvSpPr>
            <a:spLocks noGrp="1"/>
          </p:cNvSpPr>
          <p:nvPr>
            <p:ph type="title"/>
          </p:nvPr>
        </p:nvSpPr>
        <p:spPr/>
        <p:txBody>
          <a:bodyPr/>
          <a:lstStyle/>
          <a:p>
            <a:r>
              <a:rPr lang="tr-TR" dirty="0"/>
              <a:t>Fikir</a:t>
            </a:r>
          </a:p>
        </p:txBody>
      </p:sp>
      <p:sp>
        <p:nvSpPr>
          <p:cNvPr id="3" name="İçerik Yer Tutucusu 2">
            <a:extLst>
              <a:ext uri="{FF2B5EF4-FFF2-40B4-BE49-F238E27FC236}">
                <a16:creationId xmlns:a16="http://schemas.microsoft.com/office/drawing/2014/main" id="{D4C39594-B07F-4F1E-B2EA-A4EC531D0D7B}"/>
              </a:ext>
            </a:extLst>
          </p:cNvPr>
          <p:cNvSpPr>
            <a:spLocks noGrp="1"/>
          </p:cNvSpPr>
          <p:nvPr>
            <p:ph idx="1"/>
          </p:nvPr>
        </p:nvSpPr>
        <p:spPr/>
        <p:txBody>
          <a:bodyPr/>
          <a:lstStyle/>
          <a:p>
            <a:r>
              <a:rPr lang="tr-TR" dirty="0"/>
              <a:t>Bu kitabın yazılması fikri, 1945 baharında </a:t>
            </a:r>
            <a:r>
              <a:rPr lang="tr-TR" dirty="0" err="1"/>
              <a:t>Skinner’in</a:t>
            </a:r>
            <a:r>
              <a:rPr lang="tr-TR" dirty="0"/>
              <a:t> bir arkadaşıyla yaptığı sohbet sırasında ortaya çıktı.</a:t>
            </a:r>
          </a:p>
          <a:p>
            <a:r>
              <a:rPr lang="tr-TR" dirty="0"/>
              <a:t>Bu sohbet sırasında, her ikisi de genç erkeklerin savaş bittiğinde (WWII) ne yapacağını düşünüyorlardı. Arkadaşı, ona gençlerin ne yapmaları gerektiğini sorduğunda Skinner, “Deney yapmalılar, tıpkı 19. yüzyıl toplumlarındaki insanların yaptığı gibi yeni yaşam tarzlarını keşfetmeliler” diye cevapladı.</a:t>
            </a:r>
          </a:p>
          <a:p>
            <a:r>
              <a:rPr lang="tr-TR" dirty="0"/>
              <a:t>Walden Two, </a:t>
            </a:r>
            <a:r>
              <a:rPr lang="tr-TR" dirty="0" err="1"/>
              <a:t>Skinner’ın</a:t>
            </a:r>
            <a:r>
              <a:rPr lang="tr-TR" dirty="0"/>
              <a:t> ilk romanıydı ve birçok bilimsel bilgiyi ve yaşam felsefesini içeriyordu. Esas olarak, roman, sosyal adalet ve insan refahı ile ilgili sorularla ilgili. Bu kitap, başlangıçta, bilim hakkında yazdığı ilk kitap olan </a:t>
            </a:r>
            <a:r>
              <a:rPr lang="tr-TR" dirty="0" err="1"/>
              <a:t>The</a:t>
            </a:r>
            <a:r>
              <a:rPr lang="tr-TR" dirty="0"/>
              <a:t> </a:t>
            </a:r>
            <a:r>
              <a:rPr lang="tr-TR" dirty="0" err="1"/>
              <a:t>Behavior</a:t>
            </a:r>
            <a:r>
              <a:rPr lang="tr-TR" dirty="0"/>
              <a:t> of </a:t>
            </a:r>
            <a:r>
              <a:rPr lang="tr-TR" dirty="0" err="1"/>
              <a:t>Organisms’in</a:t>
            </a:r>
            <a:r>
              <a:rPr lang="tr-TR" dirty="0"/>
              <a:t> (Organizmaların Davranışı) iki katı olmak üzere yılda yaklaşık 700 kopya sattı.</a:t>
            </a:r>
          </a:p>
          <a:p>
            <a:endParaRPr lang="tr-TR" dirty="0"/>
          </a:p>
        </p:txBody>
      </p:sp>
    </p:spTree>
    <p:extLst>
      <p:ext uri="{BB962C8B-B14F-4D97-AF65-F5344CB8AC3E}">
        <p14:creationId xmlns:p14="http://schemas.microsoft.com/office/powerpoint/2010/main" val="1819166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D0275C-C538-484C-850D-D62A1DA31A76}"/>
              </a:ext>
            </a:extLst>
          </p:cNvPr>
          <p:cNvSpPr>
            <a:spLocks noGrp="1"/>
          </p:cNvSpPr>
          <p:nvPr>
            <p:ph type="title"/>
          </p:nvPr>
        </p:nvSpPr>
        <p:spPr/>
        <p:txBody>
          <a:bodyPr/>
          <a:lstStyle/>
          <a:p>
            <a:r>
              <a:rPr lang="tr-TR" dirty="0"/>
              <a:t>Walden Two</a:t>
            </a:r>
          </a:p>
        </p:txBody>
      </p:sp>
      <p:sp>
        <p:nvSpPr>
          <p:cNvPr id="3" name="İçerik Yer Tutucusu 2">
            <a:extLst>
              <a:ext uri="{FF2B5EF4-FFF2-40B4-BE49-F238E27FC236}">
                <a16:creationId xmlns:a16="http://schemas.microsoft.com/office/drawing/2014/main" id="{728ED4A2-7F91-4E6A-9130-22134AF8C5CE}"/>
              </a:ext>
            </a:extLst>
          </p:cNvPr>
          <p:cNvSpPr>
            <a:spLocks noGrp="1"/>
          </p:cNvSpPr>
          <p:nvPr>
            <p:ph idx="1"/>
          </p:nvPr>
        </p:nvSpPr>
        <p:spPr/>
        <p:txBody>
          <a:bodyPr/>
          <a:lstStyle/>
          <a:p>
            <a:r>
              <a:rPr lang="tr-TR" dirty="0"/>
              <a:t>Walden Two, davranış psikoloğu B. F. Skinner tarafından yazılan ve ilk kez 1948'de yayınlanan ütopik bir romandır.</a:t>
            </a:r>
          </a:p>
          <a:p>
            <a:r>
              <a:rPr lang="tr-TR" dirty="0"/>
              <a:t>Roman, ‘‘Walden Two’’ adlı deneysel bir topluluğu anlatıyor.</a:t>
            </a:r>
          </a:p>
          <a:p>
            <a:r>
              <a:rPr lang="tr-TR" dirty="0"/>
              <a:t>Topluluk kırsal bir bölgede bulunuyor ve yaklaşık bin üyesi var.</a:t>
            </a:r>
          </a:p>
          <a:p>
            <a:r>
              <a:rPr lang="tr-TR" dirty="0"/>
              <a:t>Walden Two, işbirlikçi ilişkileri ve rekabetçi duyguların silinmesini amaçlayan küçük çocukların davranış mühendisliği ile ilgilenmektedir</a:t>
            </a:r>
          </a:p>
          <a:p>
            <a:r>
              <a:rPr lang="tr-TR" dirty="0"/>
              <a:t>İnsanlar da dahil olmak üzere organizmaların davranışlarının </a:t>
            </a:r>
            <a:r>
              <a:rPr lang="tr-TR" b="1" dirty="0"/>
              <a:t>çevresel değişkenler </a:t>
            </a:r>
            <a:r>
              <a:rPr lang="tr-TR" dirty="0"/>
              <a:t>tarafından belirlendiği ve çevresel değişkenlerin sistematik olarak değiştirilmesinin </a:t>
            </a:r>
            <a:r>
              <a:rPr lang="tr-TR" b="1" dirty="0"/>
              <a:t>ütopyaya çok yakın bir sosyokültürel sistem </a:t>
            </a:r>
            <a:r>
              <a:rPr lang="tr-TR" dirty="0"/>
              <a:t>oluşturabileceği önermesini benimser.</a:t>
            </a:r>
          </a:p>
          <a:p>
            <a:endParaRPr lang="tr-TR" dirty="0"/>
          </a:p>
        </p:txBody>
      </p:sp>
    </p:spTree>
    <p:extLst>
      <p:ext uri="{BB962C8B-B14F-4D97-AF65-F5344CB8AC3E}">
        <p14:creationId xmlns:p14="http://schemas.microsoft.com/office/powerpoint/2010/main" val="32898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514E66-D92E-40B0-8FC4-DB0D00BFE026}"/>
              </a:ext>
            </a:extLst>
          </p:cNvPr>
          <p:cNvSpPr>
            <a:spLocks noGrp="1"/>
          </p:cNvSpPr>
          <p:nvPr>
            <p:ph type="title"/>
          </p:nvPr>
        </p:nvSpPr>
        <p:spPr/>
        <p:txBody>
          <a:bodyPr/>
          <a:lstStyle/>
          <a:p>
            <a:r>
              <a:rPr lang="tr-TR" dirty="0"/>
              <a:t>Başlıca Karakterler</a:t>
            </a:r>
          </a:p>
        </p:txBody>
      </p:sp>
      <p:sp>
        <p:nvSpPr>
          <p:cNvPr id="3" name="İçerik Yer Tutucusu 2">
            <a:extLst>
              <a:ext uri="{FF2B5EF4-FFF2-40B4-BE49-F238E27FC236}">
                <a16:creationId xmlns:a16="http://schemas.microsoft.com/office/drawing/2014/main" id="{513F4BC5-66CF-43D7-A256-FC846814072A}"/>
              </a:ext>
            </a:extLst>
          </p:cNvPr>
          <p:cNvSpPr>
            <a:spLocks noGrp="1"/>
          </p:cNvSpPr>
          <p:nvPr>
            <p:ph idx="1"/>
          </p:nvPr>
        </p:nvSpPr>
        <p:spPr/>
        <p:txBody>
          <a:bodyPr>
            <a:normAutofit fontScale="85000" lnSpcReduction="20000"/>
          </a:bodyPr>
          <a:lstStyle/>
          <a:p>
            <a:r>
              <a:rPr lang="tr-TR" dirty="0"/>
              <a:t>Profesör </a:t>
            </a:r>
            <a:r>
              <a:rPr lang="tr-TR" dirty="0" err="1"/>
              <a:t>Burris</a:t>
            </a:r>
            <a:endParaRPr lang="tr-TR" dirty="0"/>
          </a:p>
          <a:p>
            <a:pPr marL="36900" indent="0">
              <a:buNone/>
            </a:pPr>
            <a:r>
              <a:rPr lang="tr-TR" dirty="0"/>
              <a:t>	</a:t>
            </a:r>
            <a:r>
              <a:rPr lang="tr-TR" dirty="0" err="1"/>
              <a:t>Burris</a:t>
            </a:r>
            <a:r>
              <a:rPr lang="tr-TR" dirty="0"/>
              <a:t>, bir psikoloji profesörü, romanın kahramanı ve gözlerinden Walden </a:t>
            </a:r>
            <a:r>
              <a:rPr lang="tr-TR" dirty="0" err="1"/>
              <a:t>Two'yu</a:t>
            </a:r>
            <a:r>
              <a:rPr lang="tr-TR" dirty="0"/>
              <a:t> gördüğümüz adam. Zeki bir profesördür, ancak akademik hayattan bıkmıştır. Başlangıçta Walden </a:t>
            </a:r>
            <a:r>
              <a:rPr lang="tr-TR" dirty="0" err="1"/>
              <a:t>Two'dan</a:t>
            </a:r>
            <a:r>
              <a:rPr lang="tr-TR" dirty="0"/>
              <a:t> şüphe duysa da, ziyareti boyunca bu konuda giderek daha hevesli hale gelir.</a:t>
            </a:r>
          </a:p>
          <a:p>
            <a:endParaRPr lang="tr-TR" dirty="0"/>
          </a:p>
          <a:p>
            <a:r>
              <a:rPr lang="tr-TR" dirty="0"/>
              <a:t>T.E. </a:t>
            </a:r>
            <a:r>
              <a:rPr lang="tr-TR" dirty="0" err="1"/>
              <a:t>Frazier</a:t>
            </a:r>
            <a:endParaRPr lang="tr-TR" dirty="0"/>
          </a:p>
          <a:p>
            <a:pPr marL="36900" indent="0">
              <a:buNone/>
            </a:pPr>
            <a:r>
              <a:rPr lang="tr-TR" dirty="0"/>
              <a:t>	</a:t>
            </a:r>
            <a:r>
              <a:rPr lang="tr-TR" dirty="0" err="1"/>
              <a:t>Burris'in</a:t>
            </a:r>
            <a:r>
              <a:rPr lang="tr-TR" dirty="0"/>
              <a:t> lisansüstü okulundan eski bir sınıf arkadaşı olan </a:t>
            </a:r>
            <a:r>
              <a:rPr lang="tr-TR" dirty="0" err="1"/>
              <a:t>Frazier</a:t>
            </a:r>
            <a:r>
              <a:rPr lang="tr-TR" dirty="0"/>
              <a:t>, şimdi Walden </a:t>
            </a:r>
            <a:r>
              <a:rPr lang="tr-TR" dirty="0" err="1"/>
              <a:t>Two'nun</a:t>
            </a:r>
            <a:r>
              <a:rPr lang="tr-TR" dirty="0"/>
              <a:t> kurucu üyesidir. Hevesli ve konuşkandır, sıklıkla bilgiçlik taslar. Walden </a:t>
            </a:r>
            <a:r>
              <a:rPr lang="tr-TR" dirty="0" err="1"/>
              <a:t>Two'nun</a:t>
            </a:r>
            <a:r>
              <a:rPr lang="tr-TR" dirty="0"/>
              <a:t> çocuklarından farklı olarak, hükmetme ve başarma dürtüsüyle hareket ediyor.</a:t>
            </a:r>
          </a:p>
          <a:p>
            <a:endParaRPr lang="tr-TR" dirty="0"/>
          </a:p>
          <a:p>
            <a:r>
              <a:rPr lang="tr-TR" dirty="0" err="1"/>
              <a:t>Augustine</a:t>
            </a:r>
            <a:r>
              <a:rPr lang="tr-TR" dirty="0"/>
              <a:t> </a:t>
            </a:r>
            <a:r>
              <a:rPr lang="tr-TR" dirty="0" err="1"/>
              <a:t>Castle</a:t>
            </a:r>
            <a:endParaRPr lang="tr-TR" dirty="0"/>
          </a:p>
          <a:p>
            <a:pPr marL="36900" indent="0">
              <a:buNone/>
            </a:pPr>
            <a:r>
              <a:rPr lang="tr-TR" dirty="0"/>
              <a:t>	</a:t>
            </a:r>
            <a:r>
              <a:rPr lang="tr-TR" dirty="0" err="1"/>
              <a:t>Castle</a:t>
            </a:r>
            <a:r>
              <a:rPr lang="tr-TR" dirty="0"/>
              <a:t> bir filozof ve </a:t>
            </a:r>
            <a:r>
              <a:rPr lang="tr-TR" dirty="0" err="1"/>
              <a:t>Burris'in</a:t>
            </a:r>
            <a:r>
              <a:rPr lang="tr-TR" dirty="0"/>
              <a:t> üniversitedeki meslektaşlarından biridir. Zeki ve iyi bir tartışmacıdır, ancak daha çok kapalı fikirlidir. Walden </a:t>
            </a:r>
            <a:r>
              <a:rPr lang="tr-TR" dirty="0" err="1"/>
              <a:t>Two'ya</a:t>
            </a:r>
            <a:r>
              <a:rPr lang="tr-TR" dirty="0"/>
              <a:t> yaptığı ziyaret boyunca </a:t>
            </a:r>
            <a:r>
              <a:rPr lang="tr-TR" dirty="0" err="1"/>
              <a:t>Frazier’i</a:t>
            </a:r>
            <a:r>
              <a:rPr lang="tr-TR" dirty="0"/>
              <a:t> kızdırıyor ve topluluğun neden çalışmaması gerektiğine dair bazı pratik nedenleri ortaya çıkarmaya çalışıyor.</a:t>
            </a:r>
          </a:p>
        </p:txBody>
      </p:sp>
    </p:spTree>
    <p:extLst>
      <p:ext uri="{BB962C8B-B14F-4D97-AF65-F5344CB8AC3E}">
        <p14:creationId xmlns:p14="http://schemas.microsoft.com/office/powerpoint/2010/main" val="127398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948EAB-85A1-490B-9C14-D8339BB93C3B}"/>
              </a:ext>
            </a:extLst>
          </p:cNvPr>
          <p:cNvSpPr>
            <a:spLocks noGrp="1"/>
          </p:cNvSpPr>
          <p:nvPr>
            <p:ph type="title"/>
          </p:nvPr>
        </p:nvSpPr>
        <p:spPr/>
        <p:txBody>
          <a:bodyPr/>
          <a:lstStyle/>
          <a:p>
            <a:r>
              <a:rPr lang="tr-TR" dirty="0"/>
              <a:t>Konusu</a:t>
            </a:r>
          </a:p>
        </p:txBody>
      </p:sp>
      <p:sp>
        <p:nvSpPr>
          <p:cNvPr id="3" name="İçerik Yer Tutucusu 2">
            <a:extLst>
              <a:ext uri="{FF2B5EF4-FFF2-40B4-BE49-F238E27FC236}">
                <a16:creationId xmlns:a16="http://schemas.microsoft.com/office/drawing/2014/main" id="{C6988633-E8E5-40C8-B07A-1732A7A64B95}"/>
              </a:ext>
            </a:extLst>
          </p:cNvPr>
          <p:cNvSpPr>
            <a:spLocks noGrp="1"/>
          </p:cNvSpPr>
          <p:nvPr>
            <p:ph idx="1"/>
          </p:nvPr>
        </p:nvSpPr>
        <p:spPr/>
        <p:txBody>
          <a:bodyPr/>
          <a:lstStyle/>
          <a:p>
            <a:endParaRPr lang="tr-TR" dirty="0"/>
          </a:p>
          <a:p>
            <a:r>
              <a:rPr lang="tr-TR" dirty="0" err="1"/>
              <a:t>Frazier</a:t>
            </a:r>
            <a:r>
              <a:rPr lang="tr-TR" dirty="0"/>
              <a:t>, yeni ziyaretçilerine Walden Two çevresinde rehberlik eder ve </a:t>
            </a:r>
            <a:r>
              <a:rPr lang="tr-TR" dirty="0" err="1"/>
              <a:t>sosyo</a:t>
            </a:r>
            <a:r>
              <a:rPr lang="tr-TR" dirty="0"/>
              <a:t>-politik-ekonomik yapılarını ve kolektivist başarılarını gururla açıklar. Davranış değişikliği, politik etik, eğitim felsefesi, cinsel eşitlik (özellikle, kadınların işgücünde savunulması), ortak yarar, tarih yazımı, özgürlük ve özgür irade, determinizm ikilemi, faşizm, Amerikan demokrasisi gibi geniş bir yelpazedeki entelektüel konular ve Sovyet komünizmi… Kendinden memnun </a:t>
            </a:r>
            <a:r>
              <a:rPr lang="tr-TR" dirty="0" err="1"/>
              <a:t>Frazier</a:t>
            </a:r>
            <a:r>
              <a:rPr lang="tr-TR" dirty="0"/>
              <a:t>, şüpheci </a:t>
            </a:r>
            <a:r>
              <a:rPr lang="tr-TR" dirty="0" err="1"/>
              <a:t>Castle</a:t>
            </a:r>
            <a:r>
              <a:rPr lang="tr-TR" dirty="0"/>
              <a:t> ve meraklı </a:t>
            </a:r>
            <a:r>
              <a:rPr lang="tr-TR" dirty="0" err="1"/>
              <a:t>Burris</a:t>
            </a:r>
            <a:r>
              <a:rPr lang="tr-TR" dirty="0"/>
              <a:t> ile sıklıkla tartışılır.</a:t>
            </a:r>
          </a:p>
          <a:p>
            <a:r>
              <a:rPr lang="tr-TR" dirty="0"/>
              <a:t>Sürdürülebilir tarım, enerji tasarrufu, ev paylaşımı, geri dönüşüm vb. uygulamalar</a:t>
            </a:r>
          </a:p>
          <a:p>
            <a:pPr marL="36900" indent="0">
              <a:buNone/>
            </a:pPr>
            <a:endParaRPr lang="tr-TR" dirty="0"/>
          </a:p>
        </p:txBody>
      </p:sp>
    </p:spTree>
    <p:extLst>
      <p:ext uri="{BB962C8B-B14F-4D97-AF65-F5344CB8AC3E}">
        <p14:creationId xmlns:p14="http://schemas.microsoft.com/office/powerpoint/2010/main" val="4253430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B0BCE9-B520-4960-AC3B-F3E240C4591A}"/>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917FD3B8-CDC3-4D87-8727-CE0F42158EB2}"/>
              </a:ext>
            </a:extLst>
          </p:cNvPr>
          <p:cNvSpPr>
            <a:spLocks noGrp="1"/>
          </p:cNvSpPr>
          <p:nvPr>
            <p:ph idx="1"/>
          </p:nvPr>
        </p:nvSpPr>
        <p:spPr/>
        <p:txBody>
          <a:bodyPr/>
          <a:lstStyle/>
          <a:p>
            <a:r>
              <a:rPr lang="tr-TR" dirty="0"/>
              <a:t>Walden Two bu ütopyayı nasıl başarıyor? Davranış bilimi aracılığıyla. </a:t>
            </a:r>
          </a:p>
          <a:p>
            <a:r>
              <a:rPr lang="tr-TR" dirty="0"/>
              <a:t>Walden </a:t>
            </a:r>
            <a:r>
              <a:rPr lang="tr-TR" dirty="0" err="1"/>
              <a:t>Two'da</a:t>
            </a:r>
            <a:r>
              <a:rPr lang="tr-TR" dirty="0"/>
              <a:t> yapılan her şey davranışçılık ilkelerine, insan davranışının beklenmedik ödül ve daha az ölçüde cezayı manipüle ederek kontrol edilebileceği fikrine dayanır.</a:t>
            </a:r>
          </a:p>
          <a:p>
            <a:r>
              <a:rPr lang="tr-TR" dirty="0"/>
              <a:t> Walden </a:t>
            </a:r>
            <a:r>
              <a:rPr lang="tr-TR" dirty="0" err="1"/>
              <a:t>Two'nun</a:t>
            </a:r>
            <a:r>
              <a:rPr lang="tr-TR" dirty="0"/>
              <a:t> üyeleri, erken yaşlardan itibaren toplumun üretken ve mutlu üyeleri olmaya şartlandırılmıştır. </a:t>
            </a:r>
          </a:p>
          <a:p>
            <a:r>
              <a:rPr lang="tr-TR" dirty="0"/>
              <a:t>Walden Two, bilimdeki temeline uygun olarak, doğası gereği deneysel bir topluluktur. Yeni bir sosyal uygulamanın (örneğin, "teşekkür ederim" dememenin) insanları daha mutlu ve sağlıklı yapacağına dair kanıtlar varsa, hemen uygulanır ve sonuçları dikkatle izlenir.</a:t>
            </a:r>
          </a:p>
        </p:txBody>
      </p:sp>
    </p:spTree>
    <p:extLst>
      <p:ext uri="{BB962C8B-B14F-4D97-AF65-F5344CB8AC3E}">
        <p14:creationId xmlns:p14="http://schemas.microsoft.com/office/powerpoint/2010/main" val="325910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A8931D-EBE6-4B04-8385-B10863CD5C9A}"/>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E0572405-9254-46AC-BED2-D2D460AFF272}"/>
              </a:ext>
            </a:extLst>
          </p:cNvPr>
          <p:cNvSpPr>
            <a:spLocks noGrp="1"/>
          </p:cNvSpPr>
          <p:nvPr>
            <p:ph idx="1"/>
          </p:nvPr>
        </p:nvSpPr>
        <p:spPr/>
        <p:txBody>
          <a:bodyPr/>
          <a:lstStyle/>
          <a:p>
            <a:r>
              <a:rPr lang="tr-TR" dirty="0" err="1"/>
              <a:t>Walden'da</a:t>
            </a:r>
            <a:r>
              <a:rPr lang="tr-TR" dirty="0"/>
              <a:t> hiç kimseye yaptıkları iş için ödeme yapılmaz ve bunun yerine işçi kredisi alırlar. Daha az hoş işlere normal işlerden daha fazla ödeme yapılır ve bu nedenle topluluk, daha fazla insanı bu departmanlarda denemeye ve çalışmaya teşvik eder. </a:t>
            </a:r>
          </a:p>
          <a:p>
            <a:r>
              <a:rPr lang="tr-TR" dirty="0"/>
              <a:t>Cemaat üyeleri günde sadece dört saat çalışıyor ve misafirlere de günde iki saat çalışmaları gerektiği bildiriliyor.</a:t>
            </a:r>
          </a:p>
          <a:p>
            <a:r>
              <a:rPr lang="tr-TR" dirty="0"/>
              <a:t>Topluluk kendi kendine yeterli olmaya çalışır ve kendi üretemeyecekleri ürünlere ihtiyaç duyduklarında, ihtiyaç duydukları şey karşılığında kendi ürünlerinin bir kısmını takas ederler. </a:t>
            </a:r>
          </a:p>
          <a:p>
            <a:r>
              <a:rPr lang="tr-TR" dirty="0"/>
              <a:t>Çok fazla boş zamanları olduğu için topluluktaki insanlar sanatsal yeteneklerini geliştirir ve yeni şeyler öğrenmek için daha fazla zaman harcarlar.</a:t>
            </a:r>
          </a:p>
        </p:txBody>
      </p:sp>
    </p:spTree>
    <p:extLst>
      <p:ext uri="{BB962C8B-B14F-4D97-AF65-F5344CB8AC3E}">
        <p14:creationId xmlns:p14="http://schemas.microsoft.com/office/powerpoint/2010/main" val="3705922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CE5DC7-32C0-48E0-A8DD-59A1B1804AEF}"/>
              </a:ext>
            </a:extLst>
          </p:cNvPr>
          <p:cNvSpPr>
            <a:spLocks noGrp="1"/>
          </p:cNvSpPr>
          <p:nvPr>
            <p:ph type="title"/>
          </p:nvPr>
        </p:nvSpPr>
        <p:spPr/>
        <p:txBody>
          <a:bodyPr/>
          <a:lstStyle/>
          <a:p>
            <a:r>
              <a:rPr lang="tr-TR" dirty="0"/>
              <a:t>Walden </a:t>
            </a:r>
            <a:r>
              <a:rPr lang="tr-TR" dirty="0" err="1"/>
              <a:t>Two’da</a:t>
            </a:r>
            <a:r>
              <a:rPr lang="tr-TR" dirty="0"/>
              <a:t> Bebekler ve Çocuklar</a:t>
            </a:r>
          </a:p>
        </p:txBody>
      </p:sp>
      <p:sp>
        <p:nvSpPr>
          <p:cNvPr id="3" name="İçerik Yer Tutucusu 2">
            <a:extLst>
              <a:ext uri="{FF2B5EF4-FFF2-40B4-BE49-F238E27FC236}">
                <a16:creationId xmlns:a16="http://schemas.microsoft.com/office/drawing/2014/main" id="{0B328D45-35AD-478C-B984-B92F9A90148D}"/>
              </a:ext>
            </a:extLst>
          </p:cNvPr>
          <p:cNvSpPr>
            <a:spLocks noGrp="1"/>
          </p:cNvSpPr>
          <p:nvPr>
            <p:ph idx="1"/>
          </p:nvPr>
        </p:nvSpPr>
        <p:spPr/>
        <p:txBody>
          <a:bodyPr/>
          <a:lstStyle/>
          <a:p>
            <a:r>
              <a:rPr lang="tr-TR" dirty="0"/>
              <a:t>Ardından ziyaretçilere çocukların ısıtılmış cam kutularda kıyafetleri olmadan tutulduğu kreş gösterilir. </a:t>
            </a:r>
          </a:p>
          <a:p>
            <a:r>
              <a:rPr lang="tr-TR" dirty="0"/>
              <a:t>Daha büyük çocuklar da ebeveynlerinden ayrı tutulur ve toplum tarafından bakılır.</a:t>
            </a:r>
          </a:p>
          <a:p>
            <a:r>
              <a:rPr lang="tr-TR" dirty="0"/>
              <a:t> Yürüyüş gibi çeşitli etkinliklere katılırlar ve her hareket özenle planlandığı için çocuklar birbirlerini kıskanmazlar. Ayrıca kıskançlık gibi olumsuz duygular da davranış mühendisliği ile tamamen ortadan kaldırılmıştır.</a:t>
            </a:r>
          </a:p>
          <a:p>
            <a:r>
              <a:rPr lang="tr-TR" dirty="0" err="1"/>
              <a:t>Frazier</a:t>
            </a:r>
            <a:r>
              <a:rPr lang="tr-TR" dirty="0"/>
              <a:t>, çocukları önlerine yiyecek veya şeker koyarak ve verilen yiyecek ve içecekleri tüketmelerine izin </a:t>
            </a:r>
            <a:r>
              <a:rPr lang="tr-TR" b="1" dirty="0"/>
              <a:t>vermeyerek </a:t>
            </a:r>
            <a:r>
              <a:rPr lang="tr-TR" dirty="0"/>
              <a:t>kendilerini kontrol edebilecek şekilde eğittiklerini açıklıyor. </a:t>
            </a:r>
            <a:r>
              <a:rPr lang="tr-TR" dirty="0" err="1"/>
              <a:t>Castle</a:t>
            </a:r>
            <a:r>
              <a:rPr lang="tr-TR" dirty="0"/>
              <a:t>, çocuklara nasıl davranıldığına kızıyor, ancak </a:t>
            </a:r>
            <a:r>
              <a:rPr lang="tr-TR" dirty="0" err="1"/>
              <a:t>Frazier</a:t>
            </a:r>
            <a:r>
              <a:rPr lang="tr-TR" dirty="0"/>
              <a:t>, çocuklara kendilerini daha iyi kontrol etmeyi öğretmek için bu tür önlemlerin gerekli olduğunu iddia ediyor.</a:t>
            </a:r>
          </a:p>
        </p:txBody>
      </p:sp>
    </p:spTree>
    <p:extLst>
      <p:ext uri="{BB962C8B-B14F-4D97-AF65-F5344CB8AC3E}">
        <p14:creationId xmlns:p14="http://schemas.microsoft.com/office/powerpoint/2010/main" val="2505937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urşun Rengi">
  <a:themeElements>
    <a:clrScheme name="Kurşun Rengi">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Kurşun Rengi">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urşun Rengi">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TM04033929[[fn=Kurşun Rengi]]</Template>
  <TotalTime>442</TotalTime>
  <Words>1181</Words>
  <Application>Microsoft Office PowerPoint</Application>
  <PresentationFormat>Widescreen</PresentationFormat>
  <Paragraphs>65</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Calisto MT</vt:lpstr>
      <vt:lpstr>Times New Roman</vt:lpstr>
      <vt:lpstr>Trebuchet MS</vt:lpstr>
      <vt:lpstr>Wingdings 2</vt:lpstr>
      <vt:lpstr>Kurşun Rengi</vt:lpstr>
      <vt:lpstr>Walden Two</vt:lpstr>
      <vt:lpstr>Burrhus Frederic Skinner</vt:lpstr>
      <vt:lpstr>Fikir</vt:lpstr>
      <vt:lpstr>Walden Two</vt:lpstr>
      <vt:lpstr>Başlıca Karakterler</vt:lpstr>
      <vt:lpstr>Konusu</vt:lpstr>
      <vt:lpstr>PowerPoint Presentation</vt:lpstr>
      <vt:lpstr>PowerPoint Presentation</vt:lpstr>
      <vt:lpstr>Walden Two’da Bebekler ve Çocuklar</vt:lpstr>
      <vt:lpstr>PowerPoint Presentation</vt:lpstr>
      <vt:lpstr>Deneysellik</vt:lpstr>
      <vt:lpstr>Twin Oaks</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Walden Two</dc:title>
  <dc:creator>Süheyla KAYA</dc:creator>
  <cp:lastModifiedBy>Nihat Berker</cp:lastModifiedBy>
  <cp:revision>7</cp:revision>
  <dcterms:created xsi:type="dcterms:W3CDTF">2021-11-11T15:23:53Z</dcterms:created>
  <dcterms:modified xsi:type="dcterms:W3CDTF">2021-11-18T06:12:57Z</dcterms:modified>
</cp:coreProperties>
</file>