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5">
        <a:alpha val="0"/>
      </a:schemeClr>
    </dgm:fillClrLst>
    <dgm:linClrLst meth="repeat">
      <a:schemeClr val="accent5">
        <a:alpha val="0"/>
      </a:schemeClr>
    </dgm:linClrLst>
    <dgm:effectClrLst/>
    <dgm:txLinClrLst/>
    <dgm:txFillClrLst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ACA57-EF66-41D9-9DA8-EC596BE8BF5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5" csCatId="colorful" phldr="1"/>
      <dgm:spPr/>
      <dgm:t>
        <a:bodyPr/>
        <a:lstStyle/>
        <a:p>
          <a:endParaRPr lang="en-US"/>
        </a:p>
      </dgm:t>
    </dgm:pt>
    <dgm:pt modelId="{48BB3E52-A7B3-4A86-8073-539111936A71}">
      <dgm:prSet/>
      <dgm:spPr/>
      <dgm:t>
        <a:bodyPr/>
        <a:lstStyle/>
        <a:p>
          <a:r>
            <a:rPr lang="en-US" b="0" i="0"/>
            <a:t>Her zamankinden daha fazla bilgi erişimi ve uluslararası etkileşim</a:t>
          </a:r>
          <a:endParaRPr lang="en-US"/>
        </a:p>
      </dgm:t>
    </dgm:pt>
    <dgm:pt modelId="{DED681B5-CCD2-4DE3-9430-02441253B56A}" type="parTrans" cxnId="{2B414FAE-D7DA-4F91-B269-32FC85AC6C14}">
      <dgm:prSet/>
      <dgm:spPr/>
      <dgm:t>
        <a:bodyPr/>
        <a:lstStyle/>
        <a:p>
          <a:endParaRPr lang="en-US"/>
        </a:p>
      </dgm:t>
    </dgm:pt>
    <dgm:pt modelId="{108A31DC-F9AB-493E-A848-6107939A2D31}" type="sibTrans" cxnId="{2B414FAE-D7DA-4F91-B269-32FC85AC6C14}">
      <dgm:prSet/>
      <dgm:spPr/>
      <dgm:t>
        <a:bodyPr/>
        <a:lstStyle/>
        <a:p>
          <a:endParaRPr lang="en-US"/>
        </a:p>
      </dgm:t>
    </dgm:pt>
    <dgm:pt modelId="{2C9E4683-A0D4-4054-809E-468E743C7CFA}">
      <dgm:prSet/>
      <dgm:spPr/>
      <dgm:t>
        <a:bodyPr/>
        <a:lstStyle/>
        <a:p>
          <a:r>
            <a:rPr lang="tr-TR"/>
            <a:t>İnsanlar için erişilebilir bir sürü farklı bakış açısı </a:t>
          </a:r>
          <a:endParaRPr lang="en-US"/>
        </a:p>
      </dgm:t>
    </dgm:pt>
    <dgm:pt modelId="{58726924-39DD-4435-9DE9-425147F39142}" type="parTrans" cxnId="{86BCFC86-8FF0-47E6-AA5A-1FCABFFC9328}">
      <dgm:prSet/>
      <dgm:spPr/>
      <dgm:t>
        <a:bodyPr/>
        <a:lstStyle/>
        <a:p>
          <a:endParaRPr lang="en-US"/>
        </a:p>
      </dgm:t>
    </dgm:pt>
    <dgm:pt modelId="{E76EEF95-E561-435B-9820-4826406D4C7B}" type="sibTrans" cxnId="{86BCFC86-8FF0-47E6-AA5A-1FCABFFC9328}">
      <dgm:prSet/>
      <dgm:spPr/>
      <dgm:t>
        <a:bodyPr/>
        <a:lstStyle/>
        <a:p>
          <a:endParaRPr lang="en-US"/>
        </a:p>
      </dgm:t>
    </dgm:pt>
    <dgm:pt modelId="{8A3F90F0-C2A0-46D6-BE6A-242A7AAF4D0B}">
      <dgm:prSet/>
      <dgm:spPr/>
      <dgm:t>
        <a:bodyPr/>
        <a:lstStyle/>
        <a:p>
          <a:r>
            <a:rPr lang="en-US" b="0" i="0"/>
            <a:t>Sosyal Medya</a:t>
          </a:r>
          <a:endParaRPr lang="en-US"/>
        </a:p>
      </dgm:t>
    </dgm:pt>
    <dgm:pt modelId="{1179A6B0-4012-4EF9-AEC5-63DA6FCC9234}" type="parTrans" cxnId="{C2933C94-ED10-41AC-BCB3-3BC68F32F1D4}">
      <dgm:prSet/>
      <dgm:spPr/>
      <dgm:t>
        <a:bodyPr/>
        <a:lstStyle/>
        <a:p>
          <a:endParaRPr lang="en-US"/>
        </a:p>
      </dgm:t>
    </dgm:pt>
    <dgm:pt modelId="{C1E6D169-940C-44FC-857B-C6AB8D370AE0}" type="sibTrans" cxnId="{C2933C94-ED10-41AC-BCB3-3BC68F32F1D4}">
      <dgm:prSet/>
      <dgm:spPr/>
      <dgm:t>
        <a:bodyPr/>
        <a:lstStyle/>
        <a:p>
          <a:endParaRPr lang="en-US"/>
        </a:p>
      </dgm:t>
    </dgm:pt>
    <dgm:pt modelId="{D4D754A5-1A5A-4660-BCBC-112C6D36E0CD}">
      <dgm:prSet/>
      <dgm:spPr/>
      <dgm:t>
        <a:bodyPr/>
        <a:lstStyle/>
        <a:p>
          <a:r>
            <a:rPr lang="en-US" b="0" i="0"/>
            <a:t>Eğitim</a:t>
          </a:r>
          <a:endParaRPr lang="en-US"/>
        </a:p>
      </dgm:t>
    </dgm:pt>
    <dgm:pt modelId="{1436C690-BE50-4D63-B4C1-48D0517242C0}" type="parTrans" cxnId="{A42CD10E-79FA-4C07-A147-2B11250CA506}">
      <dgm:prSet/>
      <dgm:spPr/>
      <dgm:t>
        <a:bodyPr/>
        <a:lstStyle/>
        <a:p>
          <a:endParaRPr lang="en-US"/>
        </a:p>
      </dgm:t>
    </dgm:pt>
    <dgm:pt modelId="{9B069056-34E6-448F-9DE5-0A1E342D92A6}" type="sibTrans" cxnId="{A42CD10E-79FA-4C07-A147-2B11250CA506}">
      <dgm:prSet/>
      <dgm:spPr/>
      <dgm:t>
        <a:bodyPr/>
        <a:lstStyle/>
        <a:p>
          <a:endParaRPr lang="en-US"/>
        </a:p>
      </dgm:t>
    </dgm:pt>
    <dgm:pt modelId="{1680D240-C5D4-442F-8B3C-AAB8261FE6F2}" type="pres">
      <dgm:prSet presAssocID="{053ACA57-EF66-41D9-9DA8-EC596BE8BF5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203E3-E096-419C-BF81-02484BD33484}" type="pres">
      <dgm:prSet presAssocID="{053ACA57-EF66-41D9-9DA8-EC596BE8BF53}" presName="container" presStyleCnt="0">
        <dgm:presLayoutVars>
          <dgm:dir/>
          <dgm:resizeHandles val="exact"/>
        </dgm:presLayoutVars>
      </dgm:prSet>
      <dgm:spPr/>
    </dgm:pt>
    <dgm:pt modelId="{EB64C883-181A-40D7-A970-5697EF451FDF}" type="pres">
      <dgm:prSet presAssocID="{48BB3E52-A7B3-4A86-8073-539111936A71}" presName="compNode" presStyleCnt="0"/>
      <dgm:spPr/>
    </dgm:pt>
    <dgm:pt modelId="{3CA8420E-B67A-4CDF-A045-B481F8498A5C}" type="pres">
      <dgm:prSet presAssocID="{48BB3E52-A7B3-4A86-8073-539111936A71}" presName="iconBgRect" presStyleLbl="bgShp" presStyleIdx="0" presStyleCnt="4"/>
      <dgm:spPr/>
    </dgm:pt>
    <dgm:pt modelId="{6F9FC731-27BA-4521-A767-EB0409E85F89}" type="pres">
      <dgm:prSet presAssocID="{48BB3E52-A7B3-4A86-8073-539111936A7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D392F2D2-9CED-4E29-98DA-C45E5DF3B8DE}" type="pres">
      <dgm:prSet presAssocID="{48BB3E52-A7B3-4A86-8073-539111936A71}" presName="spaceRect" presStyleCnt="0"/>
      <dgm:spPr/>
    </dgm:pt>
    <dgm:pt modelId="{D80CB9CE-3D5F-4777-8B61-5EC242F0E3C8}" type="pres">
      <dgm:prSet presAssocID="{48BB3E52-A7B3-4A86-8073-539111936A71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852693D-2EF5-406C-A6E1-D6A24CC947FD}" type="pres">
      <dgm:prSet presAssocID="{108A31DC-F9AB-493E-A848-6107939A2D3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CB91F1E-A0C9-4AA5-A4D1-61052CD9B4BE}" type="pres">
      <dgm:prSet presAssocID="{2C9E4683-A0D4-4054-809E-468E743C7CFA}" presName="compNode" presStyleCnt="0"/>
      <dgm:spPr/>
    </dgm:pt>
    <dgm:pt modelId="{40B1BD6E-3610-4FA8-A069-C14020947336}" type="pres">
      <dgm:prSet presAssocID="{2C9E4683-A0D4-4054-809E-468E743C7CFA}" presName="iconBgRect" presStyleLbl="bgShp" presStyleIdx="1" presStyleCnt="4"/>
      <dgm:spPr/>
    </dgm:pt>
    <dgm:pt modelId="{6534F2ED-D8F0-4669-9FF1-692B82244C2F}" type="pres">
      <dgm:prSet presAssocID="{2C9E4683-A0D4-4054-809E-468E743C7CF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5C0D1BAD-EAC0-4584-BD58-3B94DDA35652}" type="pres">
      <dgm:prSet presAssocID="{2C9E4683-A0D4-4054-809E-468E743C7CFA}" presName="spaceRect" presStyleCnt="0"/>
      <dgm:spPr/>
    </dgm:pt>
    <dgm:pt modelId="{261E46F6-CCF5-4AF6-A523-B3FC45376C50}" type="pres">
      <dgm:prSet presAssocID="{2C9E4683-A0D4-4054-809E-468E743C7CFA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72708EE-2314-4157-ADC8-144DF84F8805}" type="pres">
      <dgm:prSet presAssocID="{E76EEF95-E561-435B-9820-4826406D4C7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EC73F88-9880-4ADF-A4D5-DCA1CC360106}" type="pres">
      <dgm:prSet presAssocID="{8A3F90F0-C2A0-46D6-BE6A-242A7AAF4D0B}" presName="compNode" presStyleCnt="0"/>
      <dgm:spPr/>
    </dgm:pt>
    <dgm:pt modelId="{B33CA59B-2A6B-410B-A23C-DDA3ADEDC97D}" type="pres">
      <dgm:prSet presAssocID="{8A3F90F0-C2A0-46D6-BE6A-242A7AAF4D0B}" presName="iconBgRect" presStyleLbl="bgShp" presStyleIdx="2" presStyleCnt="4"/>
      <dgm:spPr/>
    </dgm:pt>
    <dgm:pt modelId="{12032C1F-6659-40C3-A8C6-388FF9F31E78}" type="pres">
      <dgm:prSet presAssocID="{8A3F90F0-C2A0-46D6-BE6A-242A7AAF4D0B}" presName="iconRect" presStyleLbl="node1" presStyleIdx="2" presStyleCnt="4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32BDF134-6A7E-466C-9332-0E51576C3BD7}" type="pres">
      <dgm:prSet presAssocID="{8A3F90F0-C2A0-46D6-BE6A-242A7AAF4D0B}" presName="spaceRect" presStyleCnt="0"/>
      <dgm:spPr/>
    </dgm:pt>
    <dgm:pt modelId="{C92CFADF-22CF-4693-9F47-781B23DF4CFA}" type="pres">
      <dgm:prSet presAssocID="{8A3F90F0-C2A0-46D6-BE6A-242A7AAF4D0B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E144F41-4A49-4B40-9D7D-9106691FA108}" type="pres">
      <dgm:prSet presAssocID="{C1E6D169-940C-44FC-857B-C6AB8D370AE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3CD1D69-8A98-4DBF-9DC5-52E1EBF10DF5}" type="pres">
      <dgm:prSet presAssocID="{D4D754A5-1A5A-4660-BCBC-112C6D36E0CD}" presName="compNode" presStyleCnt="0"/>
      <dgm:spPr/>
    </dgm:pt>
    <dgm:pt modelId="{DC13F60F-F864-482E-B845-1F786EF42FCC}" type="pres">
      <dgm:prSet presAssocID="{D4D754A5-1A5A-4660-BCBC-112C6D36E0CD}" presName="iconBgRect" presStyleLbl="bgShp" presStyleIdx="3" presStyleCnt="4"/>
      <dgm:spPr/>
    </dgm:pt>
    <dgm:pt modelId="{99509E6D-DED4-419D-B812-DD8D3D96CB81}" type="pres">
      <dgm:prSet presAssocID="{D4D754A5-1A5A-4660-BCBC-112C6D36E0C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C68BD9F-DDE8-4366-A1D0-DACCEDA4EBE7}" type="pres">
      <dgm:prSet presAssocID="{D4D754A5-1A5A-4660-BCBC-112C6D36E0CD}" presName="spaceRect" presStyleCnt="0"/>
      <dgm:spPr/>
    </dgm:pt>
    <dgm:pt modelId="{AE0447C8-580A-4463-A4BC-CC8A30DC0E19}" type="pres">
      <dgm:prSet presAssocID="{D4D754A5-1A5A-4660-BCBC-112C6D36E0CD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8A203C-875D-4E2D-9001-E990E9505921}" type="presOf" srcId="{108A31DC-F9AB-493E-A848-6107939A2D31}" destId="{9852693D-2EF5-406C-A6E1-D6A24CC947FD}" srcOrd="0" destOrd="0" presId="urn:microsoft.com/office/officeart/2018/2/layout/IconCircleList"/>
    <dgm:cxn modelId="{A42CD10E-79FA-4C07-A147-2B11250CA506}" srcId="{053ACA57-EF66-41D9-9DA8-EC596BE8BF53}" destId="{D4D754A5-1A5A-4660-BCBC-112C6D36E0CD}" srcOrd="3" destOrd="0" parTransId="{1436C690-BE50-4D63-B4C1-48D0517242C0}" sibTransId="{9B069056-34E6-448F-9DE5-0A1E342D92A6}"/>
    <dgm:cxn modelId="{C2933C94-ED10-41AC-BCB3-3BC68F32F1D4}" srcId="{053ACA57-EF66-41D9-9DA8-EC596BE8BF53}" destId="{8A3F90F0-C2A0-46D6-BE6A-242A7AAF4D0B}" srcOrd="2" destOrd="0" parTransId="{1179A6B0-4012-4EF9-AEC5-63DA6FCC9234}" sibTransId="{C1E6D169-940C-44FC-857B-C6AB8D370AE0}"/>
    <dgm:cxn modelId="{05E4346B-0A69-4D5F-BA36-0500DF7AAF09}" type="presOf" srcId="{2C9E4683-A0D4-4054-809E-468E743C7CFA}" destId="{261E46F6-CCF5-4AF6-A523-B3FC45376C50}" srcOrd="0" destOrd="0" presId="urn:microsoft.com/office/officeart/2018/2/layout/IconCircleList"/>
    <dgm:cxn modelId="{E08EF50B-1965-4BC6-8EDB-C241AFBC9CB4}" type="presOf" srcId="{E76EEF95-E561-435B-9820-4826406D4C7B}" destId="{672708EE-2314-4157-ADC8-144DF84F8805}" srcOrd="0" destOrd="0" presId="urn:microsoft.com/office/officeart/2018/2/layout/IconCircleList"/>
    <dgm:cxn modelId="{2B414FAE-D7DA-4F91-B269-32FC85AC6C14}" srcId="{053ACA57-EF66-41D9-9DA8-EC596BE8BF53}" destId="{48BB3E52-A7B3-4A86-8073-539111936A71}" srcOrd="0" destOrd="0" parTransId="{DED681B5-CCD2-4DE3-9430-02441253B56A}" sibTransId="{108A31DC-F9AB-493E-A848-6107939A2D31}"/>
    <dgm:cxn modelId="{F4E95200-1093-4CA8-AF43-D0695DD1D8A3}" type="presOf" srcId="{48BB3E52-A7B3-4A86-8073-539111936A71}" destId="{D80CB9CE-3D5F-4777-8B61-5EC242F0E3C8}" srcOrd="0" destOrd="0" presId="urn:microsoft.com/office/officeart/2018/2/layout/IconCircleList"/>
    <dgm:cxn modelId="{CE2FF807-2DDE-4135-A02D-5DE55F02DDFE}" type="presOf" srcId="{D4D754A5-1A5A-4660-BCBC-112C6D36E0CD}" destId="{AE0447C8-580A-4463-A4BC-CC8A30DC0E19}" srcOrd="0" destOrd="0" presId="urn:microsoft.com/office/officeart/2018/2/layout/IconCircleList"/>
    <dgm:cxn modelId="{448F53D4-EE35-4480-8A5F-13D2096ABEEF}" type="presOf" srcId="{C1E6D169-940C-44FC-857B-C6AB8D370AE0}" destId="{CE144F41-4A49-4B40-9D7D-9106691FA108}" srcOrd="0" destOrd="0" presId="urn:microsoft.com/office/officeart/2018/2/layout/IconCircleList"/>
    <dgm:cxn modelId="{E109427B-40DC-4DB0-8909-580D1635841E}" type="presOf" srcId="{8A3F90F0-C2A0-46D6-BE6A-242A7AAF4D0B}" destId="{C92CFADF-22CF-4693-9F47-781B23DF4CFA}" srcOrd="0" destOrd="0" presId="urn:microsoft.com/office/officeart/2018/2/layout/IconCircleList"/>
    <dgm:cxn modelId="{2B96B818-EBA6-4136-9F03-B8A4B3016E43}" type="presOf" srcId="{053ACA57-EF66-41D9-9DA8-EC596BE8BF53}" destId="{1680D240-C5D4-442F-8B3C-AAB8261FE6F2}" srcOrd="0" destOrd="0" presId="urn:microsoft.com/office/officeart/2018/2/layout/IconCircleList"/>
    <dgm:cxn modelId="{86BCFC86-8FF0-47E6-AA5A-1FCABFFC9328}" srcId="{053ACA57-EF66-41D9-9DA8-EC596BE8BF53}" destId="{2C9E4683-A0D4-4054-809E-468E743C7CFA}" srcOrd="1" destOrd="0" parTransId="{58726924-39DD-4435-9DE9-425147F39142}" sibTransId="{E76EEF95-E561-435B-9820-4826406D4C7B}"/>
    <dgm:cxn modelId="{EC8D2BCD-3849-404E-95E9-FB0370AAFF9E}" type="presParOf" srcId="{1680D240-C5D4-442F-8B3C-AAB8261FE6F2}" destId="{A71203E3-E096-419C-BF81-02484BD33484}" srcOrd="0" destOrd="0" presId="urn:microsoft.com/office/officeart/2018/2/layout/IconCircleList"/>
    <dgm:cxn modelId="{31D9C678-C3C7-405A-8277-832ADC778A02}" type="presParOf" srcId="{A71203E3-E096-419C-BF81-02484BD33484}" destId="{EB64C883-181A-40D7-A970-5697EF451FDF}" srcOrd="0" destOrd="0" presId="urn:microsoft.com/office/officeart/2018/2/layout/IconCircleList"/>
    <dgm:cxn modelId="{C6BB228C-FFFF-4A9F-80F0-6F58B519F029}" type="presParOf" srcId="{EB64C883-181A-40D7-A970-5697EF451FDF}" destId="{3CA8420E-B67A-4CDF-A045-B481F8498A5C}" srcOrd="0" destOrd="0" presId="urn:microsoft.com/office/officeart/2018/2/layout/IconCircleList"/>
    <dgm:cxn modelId="{AE1C2F15-6314-4E06-8C35-A134CB00DB51}" type="presParOf" srcId="{EB64C883-181A-40D7-A970-5697EF451FDF}" destId="{6F9FC731-27BA-4521-A767-EB0409E85F89}" srcOrd="1" destOrd="0" presId="urn:microsoft.com/office/officeart/2018/2/layout/IconCircleList"/>
    <dgm:cxn modelId="{72BB3E43-47F6-4E66-823E-6209B42B6C79}" type="presParOf" srcId="{EB64C883-181A-40D7-A970-5697EF451FDF}" destId="{D392F2D2-9CED-4E29-98DA-C45E5DF3B8DE}" srcOrd="2" destOrd="0" presId="urn:microsoft.com/office/officeart/2018/2/layout/IconCircleList"/>
    <dgm:cxn modelId="{20D2FBF1-8799-4480-A3EF-84E2A5DE2A3E}" type="presParOf" srcId="{EB64C883-181A-40D7-A970-5697EF451FDF}" destId="{D80CB9CE-3D5F-4777-8B61-5EC242F0E3C8}" srcOrd="3" destOrd="0" presId="urn:microsoft.com/office/officeart/2018/2/layout/IconCircleList"/>
    <dgm:cxn modelId="{E68A6BE5-2AF8-4B02-9575-E626EF1FFE65}" type="presParOf" srcId="{A71203E3-E096-419C-BF81-02484BD33484}" destId="{9852693D-2EF5-406C-A6E1-D6A24CC947FD}" srcOrd="1" destOrd="0" presId="urn:microsoft.com/office/officeart/2018/2/layout/IconCircleList"/>
    <dgm:cxn modelId="{78F8425E-5C5E-4334-A861-B69500E211EB}" type="presParOf" srcId="{A71203E3-E096-419C-BF81-02484BD33484}" destId="{8CB91F1E-A0C9-4AA5-A4D1-61052CD9B4BE}" srcOrd="2" destOrd="0" presId="urn:microsoft.com/office/officeart/2018/2/layout/IconCircleList"/>
    <dgm:cxn modelId="{27C7515E-F311-4748-B717-8A9655C30901}" type="presParOf" srcId="{8CB91F1E-A0C9-4AA5-A4D1-61052CD9B4BE}" destId="{40B1BD6E-3610-4FA8-A069-C14020947336}" srcOrd="0" destOrd="0" presId="urn:microsoft.com/office/officeart/2018/2/layout/IconCircleList"/>
    <dgm:cxn modelId="{32E2C717-2F0F-446E-BE76-04E6C9B2B873}" type="presParOf" srcId="{8CB91F1E-A0C9-4AA5-A4D1-61052CD9B4BE}" destId="{6534F2ED-D8F0-4669-9FF1-692B82244C2F}" srcOrd="1" destOrd="0" presId="urn:microsoft.com/office/officeart/2018/2/layout/IconCircleList"/>
    <dgm:cxn modelId="{E2F993A6-B2B1-4D87-AEF4-E368904F0B07}" type="presParOf" srcId="{8CB91F1E-A0C9-4AA5-A4D1-61052CD9B4BE}" destId="{5C0D1BAD-EAC0-4584-BD58-3B94DDA35652}" srcOrd="2" destOrd="0" presId="urn:microsoft.com/office/officeart/2018/2/layout/IconCircleList"/>
    <dgm:cxn modelId="{C2CE571B-069A-4BA5-B5C0-A865D05659D2}" type="presParOf" srcId="{8CB91F1E-A0C9-4AA5-A4D1-61052CD9B4BE}" destId="{261E46F6-CCF5-4AF6-A523-B3FC45376C50}" srcOrd="3" destOrd="0" presId="urn:microsoft.com/office/officeart/2018/2/layout/IconCircleList"/>
    <dgm:cxn modelId="{EC76D407-9716-4374-A38E-C342ACAF557A}" type="presParOf" srcId="{A71203E3-E096-419C-BF81-02484BD33484}" destId="{672708EE-2314-4157-ADC8-144DF84F8805}" srcOrd="3" destOrd="0" presId="urn:microsoft.com/office/officeart/2018/2/layout/IconCircleList"/>
    <dgm:cxn modelId="{04AF65D1-44C5-4B24-A610-A2C91D1A240C}" type="presParOf" srcId="{A71203E3-E096-419C-BF81-02484BD33484}" destId="{5EC73F88-9880-4ADF-A4D5-DCA1CC360106}" srcOrd="4" destOrd="0" presId="urn:microsoft.com/office/officeart/2018/2/layout/IconCircleList"/>
    <dgm:cxn modelId="{946B6BA0-229D-4F72-AD2F-2EC145B5F223}" type="presParOf" srcId="{5EC73F88-9880-4ADF-A4D5-DCA1CC360106}" destId="{B33CA59B-2A6B-410B-A23C-DDA3ADEDC97D}" srcOrd="0" destOrd="0" presId="urn:microsoft.com/office/officeart/2018/2/layout/IconCircleList"/>
    <dgm:cxn modelId="{A0AEAA62-DFE5-4454-A7ED-F4593B873E01}" type="presParOf" srcId="{5EC73F88-9880-4ADF-A4D5-DCA1CC360106}" destId="{12032C1F-6659-40C3-A8C6-388FF9F31E78}" srcOrd="1" destOrd="0" presId="urn:microsoft.com/office/officeart/2018/2/layout/IconCircleList"/>
    <dgm:cxn modelId="{8F3945CE-86ED-4A91-AB24-D03DC3611CDE}" type="presParOf" srcId="{5EC73F88-9880-4ADF-A4D5-DCA1CC360106}" destId="{32BDF134-6A7E-466C-9332-0E51576C3BD7}" srcOrd="2" destOrd="0" presId="urn:microsoft.com/office/officeart/2018/2/layout/IconCircleList"/>
    <dgm:cxn modelId="{B54F6581-584F-40AB-80E7-FCAE9EC0C4CB}" type="presParOf" srcId="{5EC73F88-9880-4ADF-A4D5-DCA1CC360106}" destId="{C92CFADF-22CF-4693-9F47-781B23DF4CFA}" srcOrd="3" destOrd="0" presId="urn:microsoft.com/office/officeart/2018/2/layout/IconCircleList"/>
    <dgm:cxn modelId="{8C9927BE-80DF-49B5-9D33-6EC8D0C7B2CA}" type="presParOf" srcId="{A71203E3-E096-419C-BF81-02484BD33484}" destId="{CE144F41-4A49-4B40-9D7D-9106691FA108}" srcOrd="5" destOrd="0" presId="urn:microsoft.com/office/officeart/2018/2/layout/IconCircleList"/>
    <dgm:cxn modelId="{FDF93F65-1F2C-4102-8A5F-4086E59FF146}" type="presParOf" srcId="{A71203E3-E096-419C-BF81-02484BD33484}" destId="{63CD1D69-8A98-4DBF-9DC5-52E1EBF10DF5}" srcOrd="6" destOrd="0" presId="urn:microsoft.com/office/officeart/2018/2/layout/IconCircleList"/>
    <dgm:cxn modelId="{35CD28A2-8B83-4D63-B41C-C73138EFB6E4}" type="presParOf" srcId="{63CD1D69-8A98-4DBF-9DC5-52E1EBF10DF5}" destId="{DC13F60F-F864-482E-B845-1F786EF42FCC}" srcOrd="0" destOrd="0" presId="urn:microsoft.com/office/officeart/2018/2/layout/IconCircleList"/>
    <dgm:cxn modelId="{D13B34CB-9F90-48C2-AB14-402F8C667AE1}" type="presParOf" srcId="{63CD1D69-8A98-4DBF-9DC5-52E1EBF10DF5}" destId="{99509E6D-DED4-419D-B812-DD8D3D96CB81}" srcOrd="1" destOrd="0" presId="urn:microsoft.com/office/officeart/2018/2/layout/IconCircleList"/>
    <dgm:cxn modelId="{1AE22092-6A99-4478-9329-CA4E66099B56}" type="presParOf" srcId="{63CD1D69-8A98-4DBF-9DC5-52E1EBF10DF5}" destId="{3C68BD9F-DDE8-4366-A1D0-DACCEDA4EBE7}" srcOrd="2" destOrd="0" presId="urn:microsoft.com/office/officeart/2018/2/layout/IconCircleList"/>
    <dgm:cxn modelId="{B07ADFEC-551A-4EA2-AEB2-13C47090993B}" type="presParOf" srcId="{63CD1D69-8A98-4DBF-9DC5-52E1EBF10DF5}" destId="{AE0447C8-580A-4463-A4BC-CC8A30DC0E1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8420E-B67A-4CDF-A045-B481F8498A5C}">
      <dsp:nvSpPr>
        <dsp:cNvPr id="0" name=""/>
        <dsp:cNvSpPr/>
      </dsp:nvSpPr>
      <dsp:spPr>
        <a:xfrm>
          <a:off x="265744" y="130047"/>
          <a:ext cx="1363481" cy="13634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9FC731-27BA-4521-A767-EB0409E85F89}">
      <dsp:nvSpPr>
        <dsp:cNvPr id="0" name=""/>
        <dsp:cNvSpPr/>
      </dsp:nvSpPr>
      <dsp:spPr>
        <a:xfrm>
          <a:off x="552075" y="416378"/>
          <a:ext cx="790819" cy="7908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CB9CE-3D5F-4777-8B61-5EC242F0E3C8}">
      <dsp:nvSpPr>
        <dsp:cNvPr id="0" name=""/>
        <dsp:cNvSpPr/>
      </dsp:nvSpPr>
      <dsp:spPr>
        <a:xfrm>
          <a:off x="1921400" y="130047"/>
          <a:ext cx="3213919" cy="1363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/>
            <a:t>Her zamankinden daha fazla bilgi erişimi ve uluslararası etkileşim</a:t>
          </a:r>
          <a:endParaRPr lang="en-US" sz="2400" kern="1200"/>
        </a:p>
      </dsp:txBody>
      <dsp:txXfrm>
        <a:off x="1921400" y="130047"/>
        <a:ext cx="3213919" cy="1363481"/>
      </dsp:txXfrm>
    </dsp:sp>
    <dsp:sp modelId="{40B1BD6E-3610-4FA8-A069-C14020947336}">
      <dsp:nvSpPr>
        <dsp:cNvPr id="0" name=""/>
        <dsp:cNvSpPr/>
      </dsp:nvSpPr>
      <dsp:spPr>
        <a:xfrm>
          <a:off x="5695321" y="130047"/>
          <a:ext cx="1363481" cy="1363481"/>
        </a:xfrm>
        <a:prstGeom prst="ellipse">
          <a:avLst/>
        </a:prstGeom>
        <a:solidFill>
          <a:schemeClr val="accent5">
            <a:hueOff val="-5354661"/>
            <a:satOff val="957"/>
            <a:lumOff val="-20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34F2ED-D8F0-4669-9FF1-692B82244C2F}">
      <dsp:nvSpPr>
        <dsp:cNvPr id="0" name=""/>
        <dsp:cNvSpPr/>
      </dsp:nvSpPr>
      <dsp:spPr>
        <a:xfrm>
          <a:off x="5981652" y="416378"/>
          <a:ext cx="790819" cy="7908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E46F6-CCF5-4AF6-A523-B3FC45376C50}">
      <dsp:nvSpPr>
        <dsp:cNvPr id="0" name=""/>
        <dsp:cNvSpPr/>
      </dsp:nvSpPr>
      <dsp:spPr>
        <a:xfrm>
          <a:off x="7350976" y="130047"/>
          <a:ext cx="3213919" cy="1363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/>
            <a:t>İnsanlar için erişilebilir bir sürü farklı bakış açısı </a:t>
          </a:r>
          <a:endParaRPr lang="en-US" sz="2400" kern="1200"/>
        </a:p>
      </dsp:txBody>
      <dsp:txXfrm>
        <a:off x="7350976" y="130047"/>
        <a:ext cx="3213919" cy="1363481"/>
      </dsp:txXfrm>
    </dsp:sp>
    <dsp:sp modelId="{B33CA59B-2A6B-410B-A23C-DDA3ADEDC97D}">
      <dsp:nvSpPr>
        <dsp:cNvPr id="0" name=""/>
        <dsp:cNvSpPr/>
      </dsp:nvSpPr>
      <dsp:spPr>
        <a:xfrm>
          <a:off x="265744" y="2105334"/>
          <a:ext cx="1363481" cy="1363481"/>
        </a:xfrm>
        <a:prstGeom prst="ellipse">
          <a:avLst/>
        </a:prstGeom>
        <a:solidFill>
          <a:schemeClr val="accent5">
            <a:hueOff val="-10709323"/>
            <a:satOff val="1913"/>
            <a:lumOff val="-41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32C1F-6659-40C3-A8C6-388FF9F31E78}">
      <dsp:nvSpPr>
        <dsp:cNvPr id="0" name=""/>
        <dsp:cNvSpPr/>
      </dsp:nvSpPr>
      <dsp:spPr>
        <a:xfrm>
          <a:off x="552075" y="2391665"/>
          <a:ext cx="790819" cy="790819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CFADF-22CF-4693-9F47-781B23DF4CFA}">
      <dsp:nvSpPr>
        <dsp:cNvPr id="0" name=""/>
        <dsp:cNvSpPr/>
      </dsp:nvSpPr>
      <dsp:spPr>
        <a:xfrm>
          <a:off x="1921400" y="2105334"/>
          <a:ext cx="3213919" cy="1363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/>
            <a:t>Sosyal Medya</a:t>
          </a:r>
          <a:endParaRPr lang="en-US" sz="2400" kern="1200"/>
        </a:p>
      </dsp:txBody>
      <dsp:txXfrm>
        <a:off x="1921400" y="2105334"/>
        <a:ext cx="3213919" cy="1363481"/>
      </dsp:txXfrm>
    </dsp:sp>
    <dsp:sp modelId="{DC13F60F-F864-482E-B845-1F786EF42FCC}">
      <dsp:nvSpPr>
        <dsp:cNvPr id="0" name=""/>
        <dsp:cNvSpPr/>
      </dsp:nvSpPr>
      <dsp:spPr>
        <a:xfrm>
          <a:off x="5695321" y="2105334"/>
          <a:ext cx="1363481" cy="1363481"/>
        </a:xfrm>
        <a:prstGeom prst="ellipse">
          <a:avLst/>
        </a:prstGeom>
        <a:solidFill>
          <a:schemeClr val="accent5">
            <a:hueOff val="-16063984"/>
            <a:satOff val="2870"/>
            <a:lumOff val="-6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09E6D-DED4-419D-B812-DD8D3D96CB81}">
      <dsp:nvSpPr>
        <dsp:cNvPr id="0" name=""/>
        <dsp:cNvSpPr/>
      </dsp:nvSpPr>
      <dsp:spPr>
        <a:xfrm>
          <a:off x="5981652" y="2391665"/>
          <a:ext cx="790819" cy="79081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447C8-580A-4463-A4BC-CC8A30DC0E19}">
      <dsp:nvSpPr>
        <dsp:cNvPr id="0" name=""/>
        <dsp:cNvSpPr/>
      </dsp:nvSpPr>
      <dsp:spPr>
        <a:xfrm>
          <a:off x="7350976" y="2105334"/>
          <a:ext cx="3213919" cy="1363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/>
            <a:t>Eğitim</a:t>
          </a:r>
          <a:endParaRPr lang="en-US" sz="2400" kern="1200"/>
        </a:p>
      </dsp:txBody>
      <dsp:txXfrm>
        <a:off x="7350976" y="2105334"/>
        <a:ext cx="3213919" cy="1363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00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76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15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841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029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481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307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088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78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08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9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97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72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07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17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38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42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C1404-4AB4-4167-B004-52CBA23894E0}" type="datetimeFigureOut">
              <a:rPr lang="tr-TR" smtClean="0"/>
              <a:t>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813B4-1C6B-4CB7-B329-9F7293283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915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CEF97-8A75-47D2-B0E8-54ECE0351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r-TR" sz="54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Web ve Toplum: 1984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56180-0ED8-45C4-A83D-F109316FAE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1800" b="0" i="0" u="none" strike="noStrike" dirty="0">
                <a:solidFill>
                  <a:srgbClr val="ADADAD"/>
                </a:solidFill>
                <a:effectLst/>
                <a:latin typeface="Arial" panose="020B0604020202020204" pitchFamily="34" charset="0"/>
              </a:rPr>
              <a:t>Yavuz Can Gençel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93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655E5-1303-4FAA-A245-CF51664AE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3955688" cy="1080938"/>
          </a:xfrm>
        </p:spPr>
        <p:txBody>
          <a:bodyPr>
            <a:normAutofit/>
          </a:bodyPr>
          <a:lstStyle/>
          <a:p>
            <a:r>
              <a:rPr lang="tr-TR" b="0" i="0" u="none" strike="noStrike">
                <a:effectLst/>
                <a:latin typeface="Arial" panose="020B0604020202020204" pitchFamily="34" charset="0"/>
              </a:rPr>
              <a:t>Web Nedir?</a:t>
            </a:r>
            <a:endParaRPr lang="tr-TR"/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F146F-BB90-4140-B36E-F83CE774D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>
            <a:normAutofit/>
          </a:bodyPr>
          <a:lstStyle/>
          <a:p>
            <a:pPr rtl="0" fontAlgn="base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b="0" i="0" u="none" strike="noStrike" dirty="0">
                <a:effectLst/>
                <a:latin typeface="Arial" panose="020B0604020202020204" pitchFamily="34" charset="0"/>
              </a:rPr>
              <a:t>İnternetin alt kümesi ve tarayıcılar tarafından erişilebilir.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b="0" i="0" u="none" strike="noStrike" dirty="0">
                <a:effectLst/>
                <a:latin typeface="Arial" panose="020B0604020202020204" pitchFamily="34" charset="0"/>
              </a:rPr>
              <a:t>Tim Berners-Lee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b="0" i="0" u="none" strike="noStrike" dirty="0">
                <a:effectLst/>
                <a:latin typeface="Arial" panose="020B0604020202020204" pitchFamily="34" charset="0"/>
              </a:rPr>
              <a:t>CERN 1989 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b="0" i="0" u="none" strike="noStrike" dirty="0">
                <a:effectLst/>
                <a:latin typeface="Arial" panose="020B0604020202020204" pitchFamily="34" charset="0"/>
              </a:rPr>
              <a:t>1991 yılında genel kullanıma açıldı.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b="0" i="0" u="none" strike="noStrike" dirty="0">
                <a:effectLst/>
                <a:latin typeface="Arial" panose="020B0604020202020204" pitchFamily="34" charset="0"/>
              </a:rPr>
              <a:t>1993-4 yıllarında ilk siteler açılmaya başladı.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2000" b="0" i="0" u="none" strike="noStrike" dirty="0">
                <a:effectLst/>
                <a:latin typeface="Arial" panose="020B0604020202020204" pitchFamily="34" charset="0"/>
              </a:rPr>
              <a:t>Farklı ve uzak bölgelerden insanların birbiriyle iletişim kurabilmesi ve veri paylaşımında bulunması</a:t>
            </a:r>
          </a:p>
        </p:txBody>
      </p:sp>
      <p:pic>
        <p:nvPicPr>
          <p:cNvPr id="1026" name="Picture 2" descr="A person in a suit&#10;&#10;Description automatically generated with low confidence">
            <a:extLst>
              <a:ext uri="{FF2B5EF4-FFF2-40B4-BE49-F238E27FC236}">
                <a16:creationId xmlns:a16="http://schemas.microsoft.com/office/drawing/2014/main" id="{3202EAA5-EAF0-43EB-B4CA-72A5C810E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87091" y="1301964"/>
            <a:ext cx="3358478" cy="425407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54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06B7-30E0-4DFC-8CB0-AB14E19D9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323479" cy="1080938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tr-TR" b="0" i="0" u="none" strike="noStrike" dirty="0">
                <a:effectLst/>
                <a:latin typeface="Arial" panose="020B0604020202020204" pitchFamily="34" charset="0"/>
              </a:rPr>
              <a:t>Web ve Toplumun</a:t>
            </a:r>
            <a:r>
              <a:rPr lang="tr-TR" b="0" dirty="0">
                <a:effectLst/>
              </a:rPr>
              <a:t/>
            </a:r>
            <a:br>
              <a:rPr lang="tr-TR" b="0" dirty="0">
                <a:effectLst/>
              </a:rPr>
            </a:br>
            <a:r>
              <a:rPr lang="tr-TR" b="0" i="0" u="none" strike="noStrike" dirty="0">
                <a:effectLst/>
                <a:latin typeface="Arial" panose="020B0604020202020204" pitchFamily="34" charset="0"/>
              </a:rPr>
              <a:t>İlk Etkileşimleri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48BD-3A85-49DF-8E54-C46B1DC99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931045" cy="3599316"/>
          </a:xfrm>
        </p:spPr>
        <p:txBody>
          <a:bodyPr>
            <a:normAutofit/>
          </a:bodyPr>
          <a:lstStyle/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b="0" i="0" u="none" strike="noStrike" dirty="0">
                <a:effectLst/>
                <a:latin typeface="Arial" panose="020B0604020202020204" pitchFamily="34" charset="0"/>
              </a:rPr>
              <a:t>90’ların sonlarına doğru hem şirketler hem de halk daha yaygın bir şekilde webi kullanmaya başladı.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b="0" i="0" u="none" strike="noStrike" dirty="0">
                <a:effectLst/>
                <a:latin typeface="Arial" panose="020B0604020202020204" pitchFamily="34" charset="0"/>
              </a:rPr>
              <a:t>Ekonomik Çöküş (1995-2000-2002)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2000" b="0" i="0" u="none" strike="noStrike" dirty="0">
                <a:effectLst/>
                <a:latin typeface="Arial" panose="020B0604020202020204" pitchFamily="34" charset="0"/>
              </a:rPr>
              <a:t>İnternet kültürlerinin doğuşu ve toplumlar arası kültürel ve bakış açılarının etkileşimi.</a:t>
            </a:r>
          </a:p>
        </p:txBody>
      </p:sp>
      <p:pic>
        <p:nvPicPr>
          <p:cNvPr id="2050" name="Picture 2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BF55FDBD-C1E0-4288-A6C2-CE3248BE5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9" y="2561913"/>
            <a:ext cx="4198182" cy="3148636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15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8B346-FA17-428F-BDF7-3B554309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0" i="0" u="none" strike="noStrike" dirty="0">
                <a:effectLst/>
                <a:latin typeface="Arial" panose="020B0604020202020204" pitchFamily="34" charset="0"/>
              </a:rPr>
              <a:t>Yıllar Boyunca Web ve Toplum</a:t>
            </a:r>
            <a:endParaRPr lang="tr-T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231A85-252A-48EE-B307-7BBCFC2B4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3373514"/>
            <a:ext cx="4698355" cy="2032749"/>
          </a:xfrm>
        </p:spPr>
        <p:txBody>
          <a:bodyPr>
            <a:normAutofit/>
          </a:bodyPr>
          <a:lstStyle/>
          <a:p>
            <a:pPr algn="just"/>
            <a:r>
              <a:rPr lang="tr-TR" sz="1600" dirty="0"/>
              <a:t>Web 1.0: Genellikle erişen kişiler var olan bilgiye erişim sağlarlar. Kullanıcılardan az bir kesim sadece bulunan bilgiye katıkıda bulunur.	</a:t>
            </a:r>
          </a:p>
          <a:p>
            <a:pPr algn="just"/>
            <a:r>
              <a:rPr lang="tr-TR" sz="1600" dirty="0"/>
              <a:t>Web 2.0: Kullanıcılar da bulunan bilgiye ekleme yapmaya ve katkıda bulunmaya başlarlar. İnsanlar arasında web üzerinden etkileşim başlar.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B576B3-3363-4AFE-861E-AAA6D22EE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2675008"/>
            <a:ext cx="4700059" cy="3429763"/>
          </a:xfrm>
        </p:spPr>
        <p:txBody>
          <a:bodyPr>
            <a:normAutofit/>
          </a:bodyPr>
          <a:lstStyle/>
          <a:p>
            <a:pPr algn="just"/>
            <a:r>
              <a:rPr lang="tr-TR" sz="1600" dirty="0"/>
              <a:t>İnsanların zaman içinde ortalama bilgi seviyesi  artar.</a:t>
            </a:r>
          </a:p>
          <a:p>
            <a:pPr algn="just"/>
            <a:r>
              <a:rPr lang="tr-TR" sz="1600" dirty="0"/>
              <a:t>Belli sitelerde topluluklar oluşmaya başlar ve daha yakın etkileşimler başlar.</a:t>
            </a:r>
          </a:p>
          <a:p>
            <a:pPr algn="just"/>
            <a:r>
              <a:rPr lang="tr-TR" sz="1600" dirty="0"/>
              <a:t>Bilgi paylaşımının olumlu etkileri: İnsanların gözlerini dünyanın farklı yerlerinde yaşayan insanların çektiği zorluklara açar. Genel olarak daha kapsamlı bilgi kavrayışına ilerler.</a:t>
            </a:r>
          </a:p>
          <a:p>
            <a:pPr algn="just"/>
            <a:r>
              <a:rPr lang="tr-TR" sz="1600" dirty="0"/>
              <a:t>Bilgi paylaşımının olumsuz etkileri: Yanlış ve yalan bilgi paylaşımı insanların görüşlerini çarpıtır. Irkçı, ayrımcı ve genel olarak kötü niyetli grupların da birbiriyle etkileşimi kolaylaşır.</a:t>
            </a:r>
          </a:p>
        </p:txBody>
      </p:sp>
    </p:spTree>
    <p:extLst>
      <p:ext uri="{BB962C8B-B14F-4D97-AF65-F5344CB8AC3E}">
        <p14:creationId xmlns:p14="http://schemas.microsoft.com/office/powerpoint/2010/main" val="577970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45">
            <a:extLst>
              <a:ext uri="{FF2B5EF4-FFF2-40B4-BE49-F238E27FC236}">
                <a16:creationId xmlns:a16="http://schemas.microsoft.com/office/drawing/2014/main" id="{8100D021-ED8E-4951-8376-73996A82CD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1" name="Picture 47">
            <a:extLst>
              <a:ext uri="{FF2B5EF4-FFF2-40B4-BE49-F238E27FC236}">
                <a16:creationId xmlns:a16="http://schemas.microsoft.com/office/drawing/2014/main" id="{46FE219C-22F7-4734-B3C1-28E70390CE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2" name="Picture 49">
            <a:extLst>
              <a:ext uri="{FF2B5EF4-FFF2-40B4-BE49-F238E27FC236}">
                <a16:creationId xmlns:a16="http://schemas.microsoft.com/office/drawing/2014/main" id="{EF2EC4B6-5524-4806-8575-59DB6B8F81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73" name="Rectangle 51">
            <a:extLst>
              <a:ext uri="{FF2B5EF4-FFF2-40B4-BE49-F238E27FC236}">
                <a16:creationId xmlns:a16="http://schemas.microsoft.com/office/drawing/2014/main" id="{AD50BBC6-5944-49AE-A819-558AB05AB1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53">
            <a:extLst>
              <a:ext uri="{FF2B5EF4-FFF2-40B4-BE49-F238E27FC236}">
                <a16:creationId xmlns:a16="http://schemas.microsoft.com/office/drawing/2014/main" id="{4F2E428D-A109-43BE-8AC2-C83EF031EF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EB6D98-6482-47C8-9B55-DC881EF21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0"/>
              </a:spcAft>
            </a:pPr>
            <a:r>
              <a:rPr lang="en-US" b="0" i="0" u="none" strike="noStrike">
                <a:effectLst/>
              </a:rPr>
              <a:t>Günümüzdeki Yapı</a:t>
            </a:r>
            <a:endParaRPr lang="en-US"/>
          </a:p>
        </p:txBody>
      </p:sp>
      <p:graphicFrame>
        <p:nvGraphicFramePr>
          <p:cNvPr id="41" name="Content Placeholder 3">
            <a:extLst>
              <a:ext uri="{FF2B5EF4-FFF2-40B4-BE49-F238E27FC236}">
                <a16:creationId xmlns:a16="http://schemas.microsoft.com/office/drawing/2014/main" id="{C5AB1DBE-96EA-4ABF-85FB-6DB790737E3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1678417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2720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791DB-496D-4520-97FA-329D8F16A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tr-TR" b="0" i="0" u="none" strike="noStrike">
                <a:effectLst/>
                <a:latin typeface="Arial" panose="020B0604020202020204" pitchFamily="34" charset="0"/>
              </a:rPr>
              <a:t>1984 ile Bağlantılar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F9F6B-5B7D-40F4-9E20-59C35CCE6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704477" cy="3599316"/>
          </a:xfrm>
        </p:spPr>
        <p:txBody>
          <a:bodyPr>
            <a:normAutofit/>
          </a:bodyPr>
          <a:lstStyle/>
          <a:p>
            <a:pPr algn="just"/>
            <a:r>
              <a:rPr lang="tr-TR" sz="2000" dirty="0"/>
              <a:t>İnternette bulunan bir şekilde internette  uzun bir süre kalır.</a:t>
            </a:r>
          </a:p>
          <a:p>
            <a:pPr algn="just"/>
            <a:r>
              <a:rPr lang="tr-TR" sz="2000" dirty="0"/>
              <a:t>Wayback Machine (İnternet Arşivi)</a:t>
            </a:r>
          </a:p>
          <a:p>
            <a:pPr algn="just"/>
            <a:r>
              <a:rPr lang="tr-TR" sz="2000" dirty="0"/>
              <a:t>Winston’ın çalıştığı kurum ve web</a:t>
            </a:r>
          </a:p>
          <a:p>
            <a:pPr algn="just"/>
            <a:r>
              <a:rPr lang="tr-TR" sz="2000" dirty="0"/>
              <a:t>1984’teki Devlet’in yönetim şekli, insanların bilgiye erişimini kısıtlamak ve eriştikleri bilgiyi değiştirerek bakış açılarını manipüle etmekten geçer.</a:t>
            </a:r>
          </a:p>
        </p:txBody>
      </p:sp>
      <p:pic>
        <p:nvPicPr>
          <p:cNvPr id="4098" name="Picture 2" descr="The Wayback Machine: Fighting Digital Extinction in New ...">
            <a:extLst>
              <a:ext uri="{FF2B5EF4-FFF2-40B4-BE49-F238E27FC236}">
                <a16:creationId xmlns:a16="http://schemas.microsoft.com/office/drawing/2014/main" id="{7A0C994A-BD66-424E-90E3-C28D9BB35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9" y="3296595"/>
            <a:ext cx="4198182" cy="167927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76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B9A3A-8C9A-4F9C-B764-D95730126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589B3-C03A-493D-918E-F21E172B0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835279" cy="3599316"/>
          </a:xfrm>
        </p:spPr>
        <p:txBody>
          <a:bodyPr>
            <a:normAutofit/>
          </a:bodyPr>
          <a:lstStyle/>
          <a:p>
            <a:r>
              <a:rPr lang="en-US" sz="1600" i="1" dirty="0">
                <a:effectLst/>
              </a:rPr>
              <a:t>What is WWW: World wide web - </a:t>
            </a:r>
            <a:r>
              <a:rPr lang="en-US" sz="1600" i="1" dirty="0" err="1">
                <a:effectLst/>
              </a:rPr>
              <a:t>javatpoint</a:t>
            </a:r>
            <a:r>
              <a:rPr lang="en-US" sz="1600" dirty="0">
                <a:effectLst/>
              </a:rPr>
              <a:t>. www.javatpoint.com. (n.d.). Retrieved October 25, 2021, from https://www.javatpoint.com/what-is-world-wide-web. </a:t>
            </a:r>
          </a:p>
          <a:p>
            <a:r>
              <a:rPr lang="en-US" sz="1600" dirty="0">
                <a:effectLst/>
              </a:rPr>
              <a:t>Techopedia. (2012, September 21). </a:t>
            </a:r>
            <a:r>
              <a:rPr lang="en-US" sz="1600" i="1" dirty="0">
                <a:effectLst/>
              </a:rPr>
              <a:t>What is the web? - definition from Techopedia</a:t>
            </a:r>
            <a:r>
              <a:rPr lang="en-US" sz="1600" dirty="0">
                <a:effectLst/>
              </a:rPr>
              <a:t>. Techopedia.com. Retrieved October 25, 2021, </a:t>
            </a:r>
            <a:r>
              <a:rPr lang="en-US" sz="1600" dirty="0" err="1">
                <a:effectLst/>
              </a:rPr>
              <a:t>fro</a:t>
            </a:r>
            <a:r>
              <a:rPr lang="tr-TR" sz="1600" dirty="0">
                <a:effectLst/>
              </a:rPr>
              <a:t>m </a:t>
            </a:r>
            <a:r>
              <a:rPr lang="en-US" sz="1600" dirty="0">
                <a:effectLst/>
              </a:rPr>
              <a:t>https://www.techopedia.com/definition/5613/web. </a:t>
            </a:r>
          </a:p>
        </p:txBody>
      </p:sp>
    </p:spTree>
    <p:extLst>
      <p:ext uri="{BB962C8B-B14F-4D97-AF65-F5344CB8AC3E}">
        <p14:creationId xmlns:p14="http://schemas.microsoft.com/office/powerpoint/2010/main" val="275042579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165</TotalTime>
  <Words>332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Web ve Toplum: 1984</vt:lpstr>
      <vt:lpstr>Web Nedir?</vt:lpstr>
      <vt:lpstr>Web ve Toplumun İlk Etkileşimleri</vt:lpstr>
      <vt:lpstr>Yıllar Boyunca Web ve Toplum</vt:lpstr>
      <vt:lpstr>Günümüzdeki Yapı</vt:lpstr>
      <vt:lpstr>1984 ile Bağlantılar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ve Toplum: 1984</dc:title>
  <dc:creator>Yavuz Can Gençel</dc:creator>
  <cp:lastModifiedBy>Nihat Berker</cp:lastModifiedBy>
  <cp:revision>3</cp:revision>
  <dcterms:created xsi:type="dcterms:W3CDTF">2021-11-04T21:50:17Z</dcterms:created>
  <dcterms:modified xsi:type="dcterms:W3CDTF">2021-11-06T15:45:15Z</dcterms:modified>
</cp:coreProperties>
</file>