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266" r:id="rId4"/>
    <p:sldId id="260" r:id="rId5"/>
    <p:sldId id="264" r:id="rId6"/>
    <p:sldId id="263" r:id="rId7"/>
    <p:sldId id="267" r:id="rId8"/>
    <p:sldId id="269" r:id="rId9"/>
    <p:sldId id="271" r:id="rId10"/>
    <p:sldId id="259" r:id="rId11"/>
    <p:sldId id="268" r:id="rId12"/>
    <p:sldId id="258" r:id="rId13"/>
    <p:sldId id="27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Baran" initials="OB" lastIdx="1" clrIdx="0">
    <p:extLst>
      <p:ext uri="{19B8F6BF-5375-455C-9EA6-DF929625EA0E}">
        <p15:presenceInfo xmlns:p15="http://schemas.microsoft.com/office/powerpoint/2012/main" userId="Oğuzhan Ba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42CF-87A5-4A6B-AEFF-D26A0A21DF2F}" type="datetimeFigureOut">
              <a:rPr lang="tr-TR" smtClean="0"/>
              <a:t>31.12.2021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6B9D3-7E77-4CD8-A213-45AB02062DFA}" type="slidenum">
              <a:rPr lang="tr-TR" smtClean="0"/>
              <a:t>‹#›</a:t>
            </a:fld>
            <a:endParaRPr lang="tr-TR"/>
          </a:p>
        </p:txBody>
      </p:sp>
    </p:spTree>
    <p:extLst>
      <p:ext uri="{BB962C8B-B14F-4D97-AF65-F5344CB8AC3E}">
        <p14:creationId xmlns:p14="http://schemas.microsoft.com/office/powerpoint/2010/main" val="375327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90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2240434-2A4E-4A1D-88A5-25A0E6002677}" type="datetimeFigureOut">
              <a:rPr lang="tr-TR" smtClean="0"/>
              <a:t>31.12.2021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82270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75894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1301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07139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762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408306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203319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245038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83291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40434-2A4E-4A1D-88A5-25A0E6002677}" type="datetimeFigureOut">
              <a:rPr lang="tr-TR" smtClean="0"/>
              <a:t>31.12.2021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17971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240434-2A4E-4A1D-88A5-25A0E6002677}" type="datetimeFigureOut">
              <a:rPr lang="tr-TR" smtClean="0"/>
              <a:t>31.12.2021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248508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240434-2A4E-4A1D-88A5-25A0E6002677}" type="datetimeFigureOut">
              <a:rPr lang="tr-TR" smtClean="0"/>
              <a:t>31.12.2021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83446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240434-2A4E-4A1D-88A5-25A0E6002677}" type="datetimeFigureOut">
              <a:rPr lang="tr-TR" smtClean="0"/>
              <a:t>31.12.2021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225992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40434-2A4E-4A1D-88A5-25A0E6002677}" type="datetimeFigureOut">
              <a:rPr lang="tr-TR" smtClean="0"/>
              <a:t>31.12.2021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247080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40434-2A4E-4A1D-88A5-25A0E6002677}" type="datetimeFigureOut">
              <a:rPr lang="tr-TR" smtClean="0"/>
              <a:t>31.12.2021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1953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40434-2A4E-4A1D-88A5-25A0E6002677}" type="datetimeFigureOut">
              <a:rPr lang="tr-TR" smtClean="0"/>
              <a:t>31.12.2021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EBBD83-EF5D-4919-B61E-BA2F8DBD8EBE}" type="slidenum">
              <a:rPr lang="tr-TR" smtClean="0"/>
              <a:t>‹#›</a:t>
            </a:fld>
            <a:endParaRPr lang="tr-TR"/>
          </a:p>
        </p:txBody>
      </p:sp>
    </p:spTree>
    <p:extLst>
      <p:ext uri="{BB962C8B-B14F-4D97-AF65-F5344CB8AC3E}">
        <p14:creationId xmlns:p14="http://schemas.microsoft.com/office/powerpoint/2010/main" val="355875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2240434-2A4E-4A1D-88A5-25A0E6002677}" type="datetimeFigureOut">
              <a:rPr lang="tr-TR" smtClean="0"/>
              <a:t>31.12.2021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4EBBD83-EF5D-4919-B61E-BA2F8DBD8EBE}" type="slidenum">
              <a:rPr lang="tr-TR" smtClean="0"/>
              <a:t>‹#›</a:t>
            </a:fld>
            <a:endParaRPr lang="tr-TR"/>
          </a:p>
        </p:txBody>
      </p:sp>
    </p:spTree>
    <p:extLst>
      <p:ext uri="{BB962C8B-B14F-4D97-AF65-F5344CB8AC3E}">
        <p14:creationId xmlns:p14="http://schemas.microsoft.com/office/powerpoint/2010/main" val="1408967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candinavia" TargetMode="External"/><Relationship Id="rId2" Type="http://schemas.openxmlformats.org/officeDocument/2006/relationships/hyperlink" Target="https://en.wikipedia.org/wiki/History_of_Scandinavia" TargetMode="External"/><Relationship Id="rId1" Type="http://schemas.openxmlformats.org/officeDocument/2006/relationships/slideLayout" Target="../slideLayouts/slideLayout8.xml"/><Relationship Id="rId6" Type="http://schemas.openxmlformats.org/officeDocument/2006/relationships/hyperlink" Target="https://www.nationalgeographic.com/history/article/150225-scandinavia-finland-norway-sweden-denmark-culture-ngbooktalk" TargetMode="External"/><Relationship Id="rId5" Type="http://schemas.openxmlformats.org/officeDocument/2006/relationships/hyperlink" Target="https://terrabayt.com/yasam/iskandinav-paradoksu-kadina-yonelik-siddet-rakamlarinda-iskandinavya-on-siralarda/" TargetMode="External"/><Relationship Id="rId4" Type="http://schemas.openxmlformats.org/officeDocument/2006/relationships/hyperlink" Target="http://www.historyworld.net/wrldhis/PlainTextHistories.asp?groupid=721&amp;HistoryID=aa70&amp;gtrack=pth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F0D2-CED0-4591-AD39-B383ED1B8816}"/>
              </a:ext>
            </a:extLst>
          </p:cNvPr>
          <p:cNvSpPr>
            <a:spLocks noGrp="1"/>
          </p:cNvSpPr>
          <p:nvPr>
            <p:ph type="ctrTitle"/>
          </p:nvPr>
        </p:nvSpPr>
        <p:spPr/>
        <p:txBody>
          <a:bodyPr/>
          <a:lstStyle/>
          <a:p>
            <a:r>
              <a:rPr lang="tr-TR" dirty="0"/>
              <a:t>İskandinavların Değişimi</a:t>
            </a:r>
          </a:p>
        </p:txBody>
      </p:sp>
      <p:sp>
        <p:nvSpPr>
          <p:cNvPr id="3" name="Subtitle 2">
            <a:extLst>
              <a:ext uri="{FF2B5EF4-FFF2-40B4-BE49-F238E27FC236}">
                <a16:creationId xmlns:a16="http://schemas.microsoft.com/office/drawing/2014/main" id="{212885F1-46D6-4110-BDE2-2A9DCEC1E8DB}"/>
              </a:ext>
            </a:extLst>
          </p:cNvPr>
          <p:cNvSpPr>
            <a:spLocks noGrp="1"/>
          </p:cNvSpPr>
          <p:nvPr>
            <p:ph type="subTitle" idx="1"/>
          </p:nvPr>
        </p:nvSpPr>
        <p:spPr/>
        <p:txBody>
          <a:bodyPr/>
          <a:lstStyle/>
          <a:p>
            <a:r>
              <a:rPr lang="tr-TR" dirty="0">
                <a:solidFill>
                  <a:schemeClr val="tx1"/>
                </a:solidFill>
              </a:rPr>
              <a:t>Oğuzhan Baran </a:t>
            </a:r>
          </a:p>
          <a:p>
            <a:r>
              <a:rPr lang="tr-TR" dirty="0">
                <a:solidFill>
                  <a:schemeClr val="tx1"/>
                </a:solidFill>
              </a:rPr>
              <a:t>0407180013</a:t>
            </a:r>
          </a:p>
        </p:txBody>
      </p:sp>
    </p:spTree>
    <p:extLst>
      <p:ext uri="{BB962C8B-B14F-4D97-AF65-F5344CB8AC3E}">
        <p14:creationId xmlns:p14="http://schemas.microsoft.com/office/powerpoint/2010/main" val="139461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D067A139-86EB-480F-AE6B-AF8092F215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12FCBFC2-4C67-415E-97FA-D41989E70D7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200"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65E8C853-59EA-4FCB-BB4E-1B0AEEA408E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8" name="Straight Connector 87">
              <a:extLst>
                <a:ext uri="{FF2B5EF4-FFF2-40B4-BE49-F238E27FC236}">
                  <a16:creationId xmlns:a16="http://schemas.microsoft.com/office/drawing/2014/main" id="{C58D8A51-1FB2-4FA0-A860-D57179B52AF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5C2F33D-5361-48D8-899D-50A713699D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30608EC6-04A0-4D53-B4C8-57F06AF141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9C42FEC-C8F1-465B-900B-C7F552326D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4CDCA4C-0922-4330-AF15-394E8C6DDE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7A959BCE-D928-4757-8E8A-64C9C6FB5C60}"/>
              </a:ext>
            </a:extLst>
          </p:cNvPr>
          <p:cNvSpPr txBox="1"/>
          <p:nvPr/>
        </p:nvSpPr>
        <p:spPr>
          <a:xfrm>
            <a:off x="6152741" y="2294467"/>
            <a:ext cx="4852989" cy="2862322"/>
          </a:xfrm>
          <a:prstGeom prst="rect">
            <a:avLst/>
          </a:prstGeom>
          <a:noFill/>
        </p:spPr>
        <p:txBody>
          <a:bodyPr wrap="square" rtlCol="0">
            <a:spAutoFit/>
          </a:bodyPr>
          <a:lstStyle/>
          <a:p>
            <a:pPr marL="285750" indent="-285750">
              <a:buFont typeface="Arial" panose="020B0604020202020204" pitchFamily="34" charset="0"/>
              <a:buChar char="•"/>
            </a:pPr>
            <a:r>
              <a:rPr lang="tr-TR" dirty="0"/>
              <a:t>İlk dinleri pagan inancı olan, orta çağda  Hristiyanlaşıp protestan mezhebini benimseyen İskandinavlar günümüzde ateizmin en yaygın olduğu ülkelerin başında gelmektedir.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Örneğin, 2010 yılında Avrupa ülkelerinde yapılan bir araştırmaya göre ‘bir tanrının varlığına inanıyorum’ diyenlerin yüzdesi yanda verilmiştir.</a:t>
            </a:r>
          </a:p>
        </p:txBody>
      </p:sp>
      <p:sp>
        <p:nvSpPr>
          <p:cNvPr id="20" name="Title 1">
            <a:extLst>
              <a:ext uri="{FF2B5EF4-FFF2-40B4-BE49-F238E27FC236}">
                <a16:creationId xmlns:a16="http://schemas.microsoft.com/office/drawing/2014/main" id="{1D14A6BF-571C-438F-98C9-5C20E31A8AF5}"/>
              </a:ext>
            </a:extLst>
          </p:cNvPr>
          <p:cNvSpPr>
            <a:spLocks noGrp="1"/>
          </p:cNvSpPr>
          <p:nvPr>
            <p:ph type="title"/>
          </p:nvPr>
        </p:nvSpPr>
        <p:spPr>
          <a:xfrm>
            <a:off x="6129986" y="685800"/>
            <a:ext cx="4887466" cy="1507067"/>
          </a:xfrm>
        </p:spPr>
        <p:txBody>
          <a:bodyPr>
            <a:normAutofit/>
          </a:bodyPr>
          <a:lstStyle/>
          <a:p>
            <a:r>
              <a:rPr lang="tr-TR" sz="3200" b="1" dirty="0">
                <a:solidFill>
                  <a:srgbClr val="FFFFFF"/>
                </a:solidFill>
              </a:rPr>
              <a:t>İskandinavlar ve Din</a:t>
            </a:r>
          </a:p>
        </p:txBody>
      </p:sp>
    </p:spTree>
    <p:extLst>
      <p:ext uri="{BB962C8B-B14F-4D97-AF65-F5344CB8AC3E}">
        <p14:creationId xmlns:p14="http://schemas.microsoft.com/office/powerpoint/2010/main" val="370345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B515F-0F2C-41E5-90E3-7A2D2DD3DDAC}"/>
              </a:ext>
            </a:extLst>
          </p:cNvPr>
          <p:cNvSpPr>
            <a:spLocks noGrp="1"/>
          </p:cNvSpPr>
          <p:nvPr>
            <p:ph type="title"/>
          </p:nvPr>
        </p:nvSpPr>
        <p:spPr>
          <a:xfrm>
            <a:off x="6129986" y="685800"/>
            <a:ext cx="4887466" cy="1507067"/>
          </a:xfrm>
        </p:spPr>
        <p:txBody>
          <a:bodyPr>
            <a:normAutofit/>
          </a:bodyPr>
          <a:lstStyle/>
          <a:p>
            <a:r>
              <a:rPr lang="tr-TR" sz="3200" b="1" dirty="0">
                <a:solidFill>
                  <a:srgbClr val="FFFFFF"/>
                </a:solidFill>
              </a:rPr>
              <a:t>Kuzeyin paradoksu</a:t>
            </a:r>
          </a:p>
        </p:txBody>
      </p:sp>
      <p:pic>
        <p:nvPicPr>
          <p:cNvPr id="8194" name="Picture 2" descr="r/MapPorn - Reported cases of sexual violence against women vs the best countries to be a woman">
            <a:extLst>
              <a:ext uri="{FF2B5EF4-FFF2-40B4-BE49-F238E27FC236}">
                <a16:creationId xmlns:a16="http://schemas.microsoft.com/office/drawing/2014/main" id="{2A918B78-B967-4617-A96F-357A58D48F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551" y="648186"/>
            <a:ext cx="4887466" cy="5341492"/>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8198" name="Content Placeholder 8197">
            <a:extLst>
              <a:ext uri="{FF2B5EF4-FFF2-40B4-BE49-F238E27FC236}">
                <a16:creationId xmlns:a16="http://schemas.microsoft.com/office/drawing/2014/main" id="{2FDF020B-BA23-42DB-8523-2E7FFF3644D6}"/>
              </a:ext>
            </a:extLst>
          </p:cNvPr>
          <p:cNvSpPr>
            <a:spLocks noGrp="1"/>
          </p:cNvSpPr>
          <p:nvPr>
            <p:ph idx="1"/>
          </p:nvPr>
        </p:nvSpPr>
        <p:spPr>
          <a:xfrm>
            <a:off x="6126812" y="1779694"/>
            <a:ext cx="4819653" cy="3615267"/>
          </a:xfrm>
        </p:spPr>
        <p:txBody>
          <a:bodyPr>
            <a:normAutofit/>
          </a:bodyPr>
          <a:lstStyle/>
          <a:p>
            <a:pPr>
              <a:buFont typeface="Arial" panose="020B0604020202020204" pitchFamily="34" charset="0"/>
              <a:buChar char="•"/>
            </a:pPr>
            <a:r>
              <a:rPr lang="tr-TR" sz="1600" b="0" i="0" dirty="0">
                <a:solidFill>
                  <a:schemeClr val="bg1"/>
                </a:solidFill>
                <a:effectLst/>
              </a:rPr>
              <a:t>Toplumsal cinsiyet eşitliği açısından örnek alınacak olan Kuzey Avrupa ülkelerinde kadına yönelik şiddetin diğerlerine nazaran fazla olmasına “Kuzeyin Paradoksu” deniyor.</a:t>
            </a:r>
          </a:p>
          <a:p>
            <a:pPr>
              <a:buFont typeface="Arial" panose="020B0604020202020204" pitchFamily="34" charset="0"/>
              <a:buChar char="•"/>
            </a:pPr>
            <a:endParaRPr lang="tr-TR" sz="1600" b="0" i="0" dirty="0">
              <a:solidFill>
                <a:schemeClr val="bg1"/>
              </a:solidFill>
              <a:effectLst/>
            </a:endParaRPr>
          </a:p>
          <a:p>
            <a:pPr>
              <a:buFont typeface="Arial" panose="020B0604020202020204" pitchFamily="34" charset="0"/>
              <a:buChar char="•"/>
            </a:pPr>
            <a:r>
              <a:rPr lang="tr-TR" sz="1600" b="0" i="0" dirty="0">
                <a:solidFill>
                  <a:schemeClr val="bg1"/>
                </a:solidFill>
                <a:effectLst/>
              </a:rPr>
              <a:t>Bu gerçekten tuhaf bir durum çünkü bu ülkelerde eşit işe eşit ücret politikası daha iyi işliyor, ebeveyn izinleri çok daha iyi, kadınların eğitime erişimi de erkeklerle eşit düzeyde.</a:t>
            </a:r>
            <a:endParaRPr lang="en-US" sz="1800" dirty="0">
              <a:solidFill>
                <a:schemeClr val="bg1"/>
              </a:solidFill>
            </a:endParaRPr>
          </a:p>
        </p:txBody>
      </p:sp>
      <p:grpSp>
        <p:nvGrpSpPr>
          <p:cNvPr id="75" name="Group 74">
            <a:extLst>
              <a:ext uri="{FF2B5EF4-FFF2-40B4-BE49-F238E27FC236}">
                <a16:creationId xmlns:a16="http://schemas.microsoft.com/office/drawing/2014/main"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6" name="Straight Connector 75">
              <a:extLst>
                <a:ext uri="{FF2B5EF4-FFF2-40B4-BE49-F238E27FC236}">
                  <a16:creationId xmlns:a16="http://schemas.microsoft.com/office/drawing/2014/main"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301852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679368-BF28-4AA8-8B4E-4979BFA909F7}"/>
              </a:ext>
            </a:extLst>
          </p:cNvPr>
          <p:cNvSpPr>
            <a:spLocks noGrp="1"/>
          </p:cNvSpPr>
          <p:nvPr>
            <p:ph type="body" idx="1"/>
          </p:nvPr>
        </p:nvSpPr>
        <p:spPr>
          <a:xfrm>
            <a:off x="2104373" y="4484318"/>
            <a:ext cx="7690981" cy="1139867"/>
          </a:xfrm>
        </p:spPr>
        <p:txBody>
          <a:bodyPr/>
          <a:lstStyle/>
          <a:p>
            <a:pPr marL="285750" indent="-285750">
              <a:buFont typeface="Arial" panose="020B0604020202020204" pitchFamily="34" charset="0"/>
              <a:buChar char="•"/>
            </a:pPr>
            <a:r>
              <a:rPr lang="tr-TR" sz="1600" dirty="0"/>
              <a:t>Günümüz İskandinav ülkeleri hakkında bir diğer ilginç istatistik ise mutluluk endeksi ve antidepresan kullanımı hakkındadır. Şöyle ki, dünyada en mutlu ülkeler arasında üst sıralarda yer alan İskandinav ülkeleri aynı zamanda en çok antidepresan kullanan ülkeler arasındadır.</a:t>
            </a:r>
          </a:p>
        </p:txBody>
      </p:sp>
      <p:pic>
        <p:nvPicPr>
          <p:cNvPr id="1026" name="Picture 2" descr="Infographic: The World's Biggest Consumers Of Antidepressants | Statista">
            <a:extLst>
              <a:ext uri="{FF2B5EF4-FFF2-40B4-BE49-F238E27FC236}">
                <a16:creationId xmlns:a16="http://schemas.microsoft.com/office/drawing/2014/main" id="{B744ADB7-6EF1-40FF-8BB3-F81CD9B7744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18993" y="773482"/>
            <a:ext cx="4312647" cy="3072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C60FB80-2139-4A84-B58A-1305F661EA6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335596" y="771494"/>
            <a:ext cx="3324053" cy="307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2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3AA7-FE3B-458B-94E3-A3EA18AAFEF5}"/>
              </a:ext>
            </a:extLst>
          </p:cNvPr>
          <p:cNvSpPr>
            <a:spLocks noGrp="1"/>
          </p:cNvSpPr>
          <p:nvPr>
            <p:ph type="title"/>
          </p:nvPr>
        </p:nvSpPr>
        <p:spPr/>
        <p:txBody>
          <a:bodyPr/>
          <a:lstStyle/>
          <a:p>
            <a:r>
              <a:rPr lang="tr-TR" b="1" dirty="0"/>
              <a:t>Teşekkürler  </a:t>
            </a:r>
            <a:r>
              <a:rPr lang="tr-TR" b="1" dirty="0">
                <a:sym typeface="Wingdings" panose="05000000000000000000" pitchFamily="2" charset="2"/>
              </a:rPr>
              <a:t>(: </a:t>
            </a:r>
            <a:endParaRPr lang="tr-TR" b="1" dirty="0"/>
          </a:p>
        </p:txBody>
      </p:sp>
    </p:spTree>
    <p:extLst>
      <p:ext uri="{BB962C8B-B14F-4D97-AF65-F5344CB8AC3E}">
        <p14:creationId xmlns:p14="http://schemas.microsoft.com/office/powerpoint/2010/main" val="427230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548B-ECE6-4FE0-A5F3-A50AC0B1A9E4}"/>
              </a:ext>
            </a:extLst>
          </p:cNvPr>
          <p:cNvSpPr>
            <a:spLocks noGrp="1"/>
          </p:cNvSpPr>
          <p:nvPr>
            <p:ph type="title"/>
          </p:nvPr>
        </p:nvSpPr>
        <p:spPr>
          <a:xfrm>
            <a:off x="645024" y="724988"/>
            <a:ext cx="3657600" cy="1371600"/>
          </a:xfrm>
        </p:spPr>
        <p:txBody>
          <a:bodyPr/>
          <a:lstStyle/>
          <a:p>
            <a:r>
              <a:rPr lang="tr-TR" b="1" dirty="0"/>
              <a:t>kaynakça</a:t>
            </a:r>
          </a:p>
        </p:txBody>
      </p:sp>
      <p:sp>
        <p:nvSpPr>
          <p:cNvPr id="4" name="Text Placeholder 3">
            <a:extLst>
              <a:ext uri="{FF2B5EF4-FFF2-40B4-BE49-F238E27FC236}">
                <a16:creationId xmlns:a16="http://schemas.microsoft.com/office/drawing/2014/main" id="{3C9FC30A-E1AC-4776-8BB4-CDB519216E2A}"/>
              </a:ext>
            </a:extLst>
          </p:cNvPr>
          <p:cNvSpPr>
            <a:spLocks noGrp="1"/>
          </p:cNvSpPr>
          <p:nvPr>
            <p:ph type="body" sz="half" idx="2"/>
          </p:nvPr>
        </p:nvSpPr>
        <p:spPr>
          <a:xfrm>
            <a:off x="645023" y="2259875"/>
            <a:ext cx="10745787" cy="4140926"/>
          </a:xfrm>
        </p:spPr>
        <p:txBody>
          <a:bodyPr>
            <a:normAutofit/>
          </a:bodyPr>
          <a:lstStyle/>
          <a:p>
            <a:pPr marL="285750" indent="-285750">
              <a:buFont typeface="Arial" panose="020B0604020202020204" pitchFamily="34" charset="0"/>
              <a:buChar char="•"/>
            </a:pPr>
            <a:r>
              <a:rPr lang="tr-TR" dirty="0">
                <a:solidFill>
                  <a:schemeClr val="tx1"/>
                </a:solidFill>
                <a:hlinkClick r:id="rId2">
                  <a:extLst>
                    <a:ext uri="{A12FA001-AC4F-418D-AE19-62706E023703}">
                      <ahyp:hlinkClr xmlns:ahyp="http://schemas.microsoft.com/office/drawing/2018/hyperlinkcolor" xmlns="" val="tx"/>
                    </a:ext>
                  </a:extLst>
                </a:hlinkClick>
              </a:rPr>
              <a:t>https://en.wikipedia.org/wiki/History_of_Scandinavia</a:t>
            </a:r>
            <a:endParaRPr lang="tr-TR" dirty="0">
              <a:solidFill>
                <a:schemeClr val="tx1"/>
              </a:solidFill>
            </a:endParaRPr>
          </a:p>
          <a:p>
            <a:pPr marL="285750" indent="-285750">
              <a:buFont typeface="Arial" panose="020B0604020202020204" pitchFamily="34" charset="0"/>
              <a:buChar char="•"/>
            </a:pPr>
            <a:endParaRPr lang="tr-TR" dirty="0">
              <a:solidFill>
                <a:schemeClr val="tx1"/>
              </a:solidFill>
              <a:hlinkClick r:id="rId3">
                <a:extLst>
                  <a:ext uri="{A12FA001-AC4F-418D-AE19-62706E023703}">
                    <ahyp:hlinkClr xmlns:ahyp="http://schemas.microsoft.com/office/drawing/2018/hyperlinkcolor" xmlns="" val="tx"/>
                  </a:ext>
                </a:extLst>
              </a:hlinkClick>
            </a:endParaRPr>
          </a:p>
          <a:p>
            <a:pPr marL="285750" indent="-285750">
              <a:buFont typeface="Arial" panose="020B0604020202020204" pitchFamily="34" charset="0"/>
              <a:buChar char="•"/>
            </a:pPr>
            <a:r>
              <a:rPr lang="tr-TR" dirty="0">
                <a:solidFill>
                  <a:schemeClr val="tx1"/>
                </a:solidFill>
                <a:hlinkClick r:id="rId3">
                  <a:extLst>
                    <a:ext uri="{A12FA001-AC4F-418D-AE19-62706E023703}">
                      <ahyp:hlinkClr xmlns:ahyp="http://schemas.microsoft.com/office/drawing/2018/hyperlinkcolor" xmlns="" val="tx"/>
                    </a:ext>
                  </a:extLst>
                </a:hlinkClick>
              </a:rPr>
              <a:t>https://en.wikipedia.org/wiki/Scandinavia</a:t>
            </a:r>
            <a:endParaRPr lang="tr-TR" dirty="0">
              <a:solidFill>
                <a:schemeClr val="tx1"/>
              </a:solidFill>
            </a:endParaRPr>
          </a:p>
          <a:p>
            <a:pPr marL="285750" indent="-285750">
              <a:buFont typeface="Arial" panose="020B0604020202020204" pitchFamily="34" charset="0"/>
              <a:buChar char="•"/>
            </a:pPr>
            <a:endParaRPr lang="tr-TR" dirty="0">
              <a:solidFill>
                <a:schemeClr val="tx1"/>
              </a:solidFill>
              <a:hlinkClick r:id="rId4">
                <a:extLst>
                  <a:ext uri="{A12FA001-AC4F-418D-AE19-62706E023703}">
                    <ahyp:hlinkClr xmlns:ahyp="http://schemas.microsoft.com/office/drawing/2018/hyperlinkcolor" xmlns="" val="tx"/>
                  </a:ext>
                </a:extLst>
              </a:hlinkClick>
            </a:endParaRPr>
          </a:p>
          <a:p>
            <a:pPr marL="285750" indent="-285750">
              <a:buFont typeface="Arial" panose="020B0604020202020204" pitchFamily="34" charset="0"/>
              <a:buChar char="•"/>
            </a:pPr>
            <a:r>
              <a:rPr lang="tr-TR" dirty="0">
                <a:solidFill>
                  <a:schemeClr val="tx1"/>
                </a:solidFill>
                <a:hlinkClick r:id="rId4">
                  <a:extLst>
                    <a:ext uri="{A12FA001-AC4F-418D-AE19-62706E023703}">
                      <ahyp:hlinkClr xmlns:ahyp="http://schemas.microsoft.com/office/drawing/2018/hyperlinkcolor" xmlns="" val="tx"/>
                    </a:ext>
                  </a:extLst>
                </a:hlinkClick>
              </a:rPr>
              <a:t>http://www.historyworld.net/wrldhis/PlainTextHistories.asp?groupid=721&amp;HistoryID=aa70&amp;gtrack=pthc</a:t>
            </a:r>
            <a:endParaRPr lang="tr-TR" dirty="0">
              <a:solidFill>
                <a:schemeClr val="tx1"/>
              </a:solidFill>
            </a:endParaRPr>
          </a:p>
          <a:p>
            <a:pPr marL="285750" indent="-285750">
              <a:buFont typeface="Arial" panose="020B0604020202020204" pitchFamily="34" charset="0"/>
              <a:buChar char="•"/>
            </a:pPr>
            <a:endParaRPr lang="tr-TR" dirty="0">
              <a:solidFill>
                <a:schemeClr val="tx1"/>
              </a:solidFill>
              <a:hlinkClick r:id="rId5">
                <a:extLst>
                  <a:ext uri="{A12FA001-AC4F-418D-AE19-62706E023703}">
                    <ahyp:hlinkClr xmlns:ahyp="http://schemas.microsoft.com/office/drawing/2018/hyperlinkcolor" xmlns="" val="tx"/>
                  </a:ext>
                </a:extLst>
              </a:hlinkClick>
            </a:endParaRPr>
          </a:p>
          <a:p>
            <a:pPr marL="285750" indent="-285750">
              <a:buFont typeface="Arial" panose="020B0604020202020204" pitchFamily="34" charset="0"/>
              <a:buChar char="•"/>
            </a:pPr>
            <a:r>
              <a:rPr lang="tr-TR" dirty="0">
                <a:solidFill>
                  <a:schemeClr val="tx1"/>
                </a:solidFill>
                <a:hlinkClick r:id="rId5">
                  <a:extLst>
                    <a:ext uri="{A12FA001-AC4F-418D-AE19-62706E023703}">
                      <ahyp:hlinkClr xmlns:ahyp="http://schemas.microsoft.com/office/drawing/2018/hyperlinkcolor" xmlns="" val="tx"/>
                    </a:ext>
                  </a:extLst>
                </a:hlinkClick>
              </a:rPr>
              <a:t>https://terrabayt.com/yasam/iskandinav-paradoksu-kadina-yonelik-siddet-rakamlarinda-iskandinavya-on-siralarda/</a:t>
            </a:r>
            <a:endParaRPr lang="tr-TR" dirty="0">
              <a:solidFill>
                <a:schemeClr val="tx1"/>
              </a:solidFill>
            </a:endParaRPr>
          </a:p>
          <a:p>
            <a:pPr marL="285750" indent="-285750">
              <a:buFont typeface="Arial" panose="020B0604020202020204" pitchFamily="34" charset="0"/>
              <a:buChar char="•"/>
            </a:pPr>
            <a:endParaRPr lang="tr-TR" dirty="0">
              <a:solidFill>
                <a:schemeClr val="tx1"/>
              </a:solidFill>
              <a:hlinkClick r:id="rId6">
                <a:extLst>
                  <a:ext uri="{A12FA001-AC4F-418D-AE19-62706E023703}">
                    <ahyp:hlinkClr xmlns:ahyp="http://schemas.microsoft.com/office/drawing/2018/hyperlinkcolor" xmlns="" val="tx"/>
                  </a:ext>
                </a:extLst>
              </a:hlinkClick>
            </a:endParaRPr>
          </a:p>
          <a:p>
            <a:pPr marL="285750" indent="-285750">
              <a:buFont typeface="Arial" panose="020B0604020202020204" pitchFamily="34" charset="0"/>
              <a:buChar char="•"/>
            </a:pPr>
            <a:r>
              <a:rPr lang="tr-TR" dirty="0">
                <a:solidFill>
                  <a:schemeClr val="tx1"/>
                </a:solidFill>
                <a:hlinkClick r:id="rId6">
                  <a:extLst>
                    <a:ext uri="{A12FA001-AC4F-418D-AE19-62706E023703}">
                      <ahyp:hlinkClr xmlns:ahyp="http://schemas.microsoft.com/office/drawing/2018/hyperlinkcolor" xmlns="" val="tx"/>
                    </a:ext>
                  </a:extLst>
                </a:hlinkClick>
              </a:rPr>
              <a:t>https://www.nationalgeographic.com/history/article/150225-scandinavia-finland-norway-sweden-denmark-culture-ngbooktalk</a:t>
            </a:r>
            <a:endParaRPr lang="tr-TR" dirty="0">
              <a:solidFill>
                <a:schemeClr val="tx1"/>
              </a:solidFill>
            </a:endParaRPr>
          </a:p>
          <a:p>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222363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002E-B9CC-4C98-8E0E-E819DF8DC8A4}"/>
              </a:ext>
            </a:extLst>
          </p:cNvPr>
          <p:cNvSpPr>
            <a:spLocks noGrp="1"/>
          </p:cNvSpPr>
          <p:nvPr>
            <p:ph type="title"/>
          </p:nvPr>
        </p:nvSpPr>
        <p:spPr>
          <a:xfrm>
            <a:off x="6685767" y="685800"/>
            <a:ext cx="3657600" cy="554277"/>
          </a:xfrm>
        </p:spPr>
        <p:txBody>
          <a:bodyPr>
            <a:noAutofit/>
          </a:bodyPr>
          <a:lstStyle/>
          <a:p>
            <a:r>
              <a:rPr lang="tr-TR" sz="3200" b="1" dirty="0"/>
              <a:t>İskandinavya</a:t>
            </a:r>
          </a:p>
        </p:txBody>
      </p:sp>
      <p:pic>
        <p:nvPicPr>
          <p:cNvPr id="1026" name="Picture 2" descr="İskandinav ülkeleri haritadaki konumu">
            <a:extLst>
              <a:ext uri="{FF2B5EF4-FFF2-40B4-BE49-F238E27FC236}">
                <a16:creationId xmlns:a16="http://schemas.microsoft.com/office/drawing/2014/main" id="{AF03B81D-5A8B-430E-B773-E550D4F65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886" y="685800"/>
            <a:ext cx="5308600" cy="5308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802E44-8FBB-4725-8FF5-771317BC6F94}"/>
              </a:ext>
            </a:extLst>
          </p:cNvPr>
          <p:cNvSpPr txBox="1"/>
          <p:nvPr/>
        </p:nvSpPr>
        <p:spPr>
          <a:xfrm>
            <a:off x="6096000" y="1469606"/>
            <a:ext cx="5308600" cy="4247317"/>
          </a:xfrm>
          <a:prstGeom prst="rect">
            <a:avLst/>
          </a:prstGeom>
          <a:noFill/>
        </p:spPr>
        <p:txBody>
          <a:bodyPr wrap="square">
            <a:spAutoFit/>
          </a:bodyPr>
          <a:lstStyle/>
          <a:p>
            <a:pPr marL="285750" indent="-285750">
              <a:buFont typeface="Arial" panose="020B0604020202020204" pitchFamily="34" charset="0"/>
              <a:buChar char="•"/>
            </a:pPr>
            <a:r>
              <a:rPr lang="tr-TR" dirty="0">
                <a:solidFill>
                  <a:schemeClr val="tx1"/>
                </a:solidFill>
                <a:effectLst/>
                <a:latin typeface="Merriweather" panose="00000500000000000000" pitchFamily="2" charset="-94"/>
              </a:rPr>
              <a:t>İskandinavya, Kuzey Avrupa’daki ülkelerin oluşturduğu bir coğrafyadır.</a:t>
            </a:r>
          </a:p>
          <a:p>
            <a:endParaRPr lang="tr-TR" dirty="0">
              <a:solidFill>
                <a:schemeClr val="tx1"/>
              </a:solidFill>
              <a:effectLst/>
              <a:latin typeface="Merriweather" panose="00000500000000000000" pitchFamily="2" charset="-94"/>
            </a:endParaRPr>
          </a:p>
          <a:p>
            <a:pPr marL="285750" indent="-285750">
              <a:buFont typeface="Arial" panose="020B0604020202020204" pitchFamily="34" charset="0"/>
              <a:buChar char="•"/>
            </a:pPr>
            <a:r>
              <a:rPr lang="tr-TR" dirty="0">
                <a:solidFill>
                  <a:schemeClr val="tx1"/>
                </a:solidFill>
                <a:effectLst/>
                <a:latin typeface="Merriweather" panose="00000500000000000000" pitchFamily="2" charset="-94"/>
              </a:rPr>
              <a:t>Danimarka, </a:t>
            </a:r>
            <a:r>
              <a:rPr lang="tr-TR" strike="noStrike" dirty="0">
                <a:solidFill>
                  <a:schemeClr val="tx1"/>
                </a:solidFill>
                <a:effectLst/>
                <a:latin typeface="Merriweather" panose="00000500000000000000" pitchFamily="2" charset="-94"/>
              </a:rPr>
              <a:t>İsveç</a:t>
            </a:r>
            <a:r>
              <a:rPr lang="tr-TR" dirty="0">
                <a:solidFill>
                  <a:schemeClr val="tx1"/>
                </a:solidFill>
                <a:effectLst/>
                <a:latin typeface="Merriweather" panose="00000500000000000000" pitchFamily="2" charset="-94"/>
              </a:rPr>
              <a:t> ve </a:t>
            </a:r>
            <a:r>
              <a:rPr lang="tr-TR" strike="noStrike" dirty="0">
                <a:solidFill>
                  <a:schemeClr val="tx1"/>
                </a:solidFill>
                <a:effectLst/>
                <a:latin typeface="Merriweather" panose="00000500000000000000" pitchFamily="2" charset="-94"/>
              </a:rPr>
              <a:t>Norveç </a:t>
            </a:r>
            <a:r>
              <a:rPr lang="tr-TR" dirty="0">
                <a:solidFill>
                  <a:schemeClr val="tx1"/>
                </a:solidFill>
                <a:effectLst/>
                <a:latin typeface="Merriweather" panose="00000500000000000000" pitchFamily="2" charset="-94"/>
              </a:rPr>
              <a:t>İskandinav ülkeleridir. Bu ülkeler ile beraber Finlandiya, İzlanda, Faroe Adaları, </a:t>
            </a:r>
            <a:r>
              <a:rPr lang="tr-TR" strike="noStrike" dirty="0">
                <a:solidFill>
                  <a:schemeClr val="tx1"/>
                </a:solidFill>
                <a:effectLst/>
                <a:latin typeface="Merriweather" panose="00000500000000000000" pitchFamily="2" charset="-94"/>
              </a:rPr>
              <a:t>Aland Adaları </a:t>
            </a:r>
            <a:r>
              <a:rPr lang="tr-TR" dirty="0">
                <a:solidFill>
                  <a:schemeClr val="tx1"/>
                </a:solidFill>
                <a:effectLst/>
                <a:latin typeface="Merriweather" panose="00000500000000000000" pitchFamily="2" charset="-94"/>
              </a:rPr>
              <a:t>ve </a:t>
            </a:r>
            <a:r>
              <a:rPr lang="tr-TR" strike="noStrike" dirty="0">
                <a:solidFill>
                  <a:schemeClr val="tx1"/>
                </a:solidFill>
                <a:effectLst/>
                <a:latin typeface="Merriweather" panose="00000500000000000000" pitchFamily="2" charset="-94"/>
              </a:rPr>
              <a:t>Grönland</a:t>
            </a:r>
            <a:r>
              <a:rPr lang="tr-TR" dirty="0">
                <a:solidFill>
                  <a:schemeClr val="tx1"/>
                </a:solidFill>
                <a:effectLst/>
                <a:latin typeface="Merriweather" panose="00000500000000000000" pitchFamily="2" charset="-94"/>
              </a:rPr>
              <a:t> </a:t>
            </a:r>
            <a:r>
              <a:rPr lang="tr-TR" strike="noStrike" dirty="0">
                <a:solidFill>
                  <a:schemeClr val="tx1"/>
                </a:solidFill>
                <a:effectLst/>
                <a:latin typeface="Merriweather" panose="00000500000000000000" pitchFamily="2" charset="-94"/>
              </a:rPr>
              <a:t>Nordik ülkeleri</a:t>
            </a:r>
            <a:r>
              <a:rPr lang="tr-TR" dirty="0">
                <a:solidFill>
                  <a:schemeClr val="tx1"/>
                </a:solidFill>
                <a:effectLst/>
                <a:latin typeface="Merriweather" panose="00000500000000000000" pitchFamily="2" charset="-94"/>
              </a:rPr>
              <a:t> oluştururlar.</a:t>
            </a:r>
          </a:p>
          <a:p>
            <a:pPr marL="285750" indent="-285750">
              <a:buFont typeface="Arial" panose="020B0604020202020204" pitchFamily="34" charset="0"/>
              <a:buChar char="•"/>
            </a:pPr>
            <a:endParaRPr lang="tr-TR" dirty="0">
              <a:latin typeface="Merriweather" panose="00000500000000000000" pitchFamily="2" charset="-94"/>
            </a:endParaRPr>
          </a:p>
          <a:p>
            <a:pPr marL="285750" indent="-285750">
              <a:buFont typeface="Arial" panose="020B0604020202020204" pitchFamily="34" charset="0"/>
              <a:buChar char="•"/>
            </a:pPr>
            <a:r>
              <a:rPr lang="tr-TR" dirty="0">
                <a:solidFill>
                  <a:schemeClr val="tx1"/>
                </a:solidFill>
                <a:effectLst/>
                <a:latin typeface="Merriweather" panose="00000500000000000000" pitchFamily="2" charset="-94"/>
              </a:rPr>
              <a:t>Bu ülkelerin dilleri </a:t>
            </a:r>
            <a:r>
              <a:rPr lang="tr-TR" dirty="0">
                <a:latin typeface="Merriweather" panose="00000500000000000000" pitchFamily="2" charset="-94"/>
              </a:rPr>
              <a:t>Fince</a:t>
            </a:r>
            <a:r>
              <a:rPr lang="tr-TR" dirty="0">
                <a:solidFill>
                  <a:schemeClr val="tx1"/>
                </a:solidFill>
                <a:effectLst/>
                <a:latin typeface="Merriweather" panose="00000500000000000000" pitchFamily="2" charset="-94"/>
              </a:rPr>
              <a:t> dışında birbirine benzemektedir. Bu dillere Kuzey Cermen dilleri veya </a:t>
            </a:r>
            <a:r>
              <a:rPr lang="tr-TR" strike="noStrike" dirty="0">
                <a:solidFill>
                  <a:schemeClr val="tx1"/>
                </a:solidFill>
                <a:effectLst/>
                <a:latin typeface="Merriweather" panose="00000500000000000000" pitchFamily="2" charset="-94"/>
              </a:rPr>
              <a:t>İskandinav dilleri </a:t>
            </a:r>
            <a:r>
              <a:rPr lang="tr-TR" dirty="0">
                <a:solidFill>
                  <a:schemeClr val="tx1"/>
                </a:solidFill>
                <a:effectLst/>
                <a:latin typeface="Merriweather" panose="00000500000000000000" pitchFamily="2" charset="-94"/>
              </a:rPr>
              <a:t>denir. Danimarka </a:t>
            </a:r>
            <a:r>
              <a:rPr lang="tr-TR" strike="noStrike" dirty="0">
                <a:solidFill>
                  <a:schemeClr val="tx1"/>
                </a:solidFill>
                <a:effectLst/>
                <a:latin typeface="Merriweather" panose="00000500000000000000" pitchFamily="2" charset="-94"/>
              </a:rPr>
              <a:t>Danca</a:t>
            </a:r>
            <a:r>
              <a:rPr lang="tr-TR" dirty="0">
                <a:solidFill>
                  <a:schemeClr val="tx1"/>
                </a:solidFill>
                <a:effectLst/>
                <a:latin typeface="Merriweather" panose="00000500000000000000" pitchFamily="2" charset="-94"/>
              </a:rPr>
              <a:t>, Norveç </a:t>
            </a:r>
            <a:r>
              <a:rPr lang="tr-TR" strike="noStrike" dirty="0">
                <a:solidFill>
                  <a:schemeClr val="tx1"/>
                </a:solidFill>
                <a:effectLst/>
                <a:latin typeface="Merriweather" panose="00000500000000000000" pitchFamily="2" charset="-94"/>
              </a:rPr>
              <a:t>Norveççe</a:t>
            </a:r>
            <a:r>
              <a:rPr lang="tr-TR" dirty="0">
                <a:solidFill>
                  <a:schemeClr val="tx1"/>
                </a:solidFill>
                <a:effectLst/>
                <a:latin typeface="Merriweather" panose="00000500000000000000" pitchFamily="2" charset="-94"/>
              </a:rPr>
              <a:t>, İsveç İsveççe, İzlanda </a:t>
            </a:r>
            <a:r>
              <a:rPr lang="tr-TR" strike="noStrike" dirty="0">
                <a:solidFill>
                  <a:schemeClr val="tx1"/>
                </a:solidFill>
                <a:effectLst/>
                <a:latin typeface="Merriweather" panose="00000500000000000000" pitchFamily="2" charset="-94"/>
              </a:rPr>
              <a:t>İzlandaca</a:t>
            </a:r>
            <a:r>
              <a:rPr lang="tr-TR" dirty="0">
                <a:solidFill>
                  <a:schemeClr val="tx1"/>
                </a:solidFill>
                <a:effectLst/>
                <a:latin typeface="Merriweather" panose="00000500000000000000" pitchFamily="2" charset="-94"/>
              </a:rPr>
              <a:t> dillerini kullanmaktadırlar.</a:t>
            </a:r>
            <a:endParaRPr lang="tr-TR" dirty="0">
              <a:solidFill>
                <a:schemeClr val="tx1"/>
              </a:solidFill>
              <a:latin typeface="Merriweather" panose="00000500000000000000" pitchFamily="2" charset="-94"/>
            </a:endParaRPr>
          </a:p>
        </p:txBody>
      </p:sp>
    </p:spTree>
    <p:extLst>
      <p:ext uri="{BB962C8B-B14F-4D97-AF65-F5344CB8AC3E}">
        <p14:creationId xmlns:p14="http://schemas.microsoft.com/office/powerpoint/2010/main" val="26698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0B8F-0FAE-4AC5-A137-06E3FA093F51}"/>
              </a:ext>
            </a:extLst>
          </p:cNvPr>
          <p:cNvSpPr>
            <a:spLocks noGrp="1"/>
          </p:cNvSpPr>
          <p:nvPr>
            <p:ph type="title"/>
          </p:nvPr>
        </p:nvSpPr>
        <p:spPr>
          <a:xfrm>
            <a:off x="8275893" y="914399"/>
            <a:ext cx="2947428" cy="563671"/>
          </a:xfrm>
        </p:spPr>
        <p:txBody>
          <a:bodyPr>
            <a:noAutofit/>
          </a:bodyPr>
          <a:lstStyle/>
          <a:p>
            <a:r>
              <a:rPr lang="tr-TR" sz="3200" b="1" dirty="0"/>
              <a:t>Vikingler</a:t>
            </a:r>
          </a:p>
        </p:txBody>
      </p:sp>
      <p:sp>
        <p:nvSpPr>
          <p:cNvPr id="3" name="Content Placeholder 2">
            <a:extLst>
              <a:ext uri="{FF2B5EF4-FFF2-40B4-BE49-F238E27FC236}">
                <a16:creationId xmlns:a16="http://schemas.microsoft.com/office/drawing/2014/main" id="{14CEFD3F-8771-47E2-BC31-79C788E9EEC1}"/>
              </a:ext>
            </a:extLst>
          </p:cNvPr>
          <p:cNvSpPr>
            <a:spLocks noGrp="1"/>
          </p:cNvSpPr>
          <p:nvPr>
            <p:ph idx="1"/>
          </p:nvPr>
        </p:nvSpPr>
        <p:spPr/>
        <p:txBody>
          <a:bodyPr>
            <a:normAutofit/>
          </a:bodyPr>
          <a:lstStyle/>
          <a:p>
            <a:r>
              <a:rPr lang="tr-TR" sz="1600" b="0" i="0" dirty="0">
                <a:solidFill>
                  <a:schemeClr val="tx1"/>
                </a:solidFill>
                <a:effectLst/>
              </a:rPr>
              <a:t>Vikinglerin iki yüz yıllık dönemi (MS 850 ila MS 1050) hakkında fazla bir şey bilinmiyor. Sadece sınırlı bir okuryazarlığa sahip halklar olmasına rağmen, yazılı mirası esas olarak folklordan oluştuğu için, Vikingler hakkında temel bilgi kaynakları arkeolojik eserler ile sınırlı kalmaktadır. Bu nedenle, günlük yaşamları hakkında çok az şey bilinmektedir. </a:t>
            </a:r>
          </a:p>
          <a:p>
            <a:r>
              <a:rPr lang="tr-TR" sz="1600" b="0" i="0" dirty="0">
                <a:solidFill>
                  <a:schemeClr val="tx1"/>
                </a:solidFill>
                <a:effectLst/>
              </a:rPr>
              <a:t>Elimizdeki birkaç yazılı kayıt, 1018'den 1035'e kadar, Fransa ve Almanya'nın büyük bir bölümünde olduğu gibi tamamen Vikinglerin eline geçen İngiltere, İskoçya ve İrlanda gibi ülkeler tarafından yazıldı. Elbette Vikinglerin savaşçı bir millet olmasının yanında üst düzey bir denizci olmaları onları diğer halklardan farklı kılmıştır. Vikingler Kuzey Atlantik’te İzlanda, Orkney ve Shetland Adaları ve Grönland’te koloniler kurdular. Ayrıca Kuzey Amerika’yı da keşfettikleri düşünülmektedir.</a:t>
            </a:r>
          </a:p>
          <a:p>
            <a:r>
              <a:rPr lang="tr-TR" sz="1600" b="0" i="0" dirty="0">
                <a:solidFill>
                  <a:schemeClr val="tx1"/>
                </a:solidFill>
                <a:effectLst/>
              </a:rPr>
              <a:t>Vikingler yalnız deniz yoluyla değil kara yoluyla da geniş çaplı fetihler yapmıştır. Doğudaki fetihler ve ticaret yolları Konstantinopolis ve Akdeniz ile bağlantı kurmalarına olanak vermiştir.</a:t>
            </a:r>
            <a:endParaRPr lang="tr-TR" sz="1600" dirty="0">
              <a:solidFill>
                <a:schemeClr val="tx1"/>
              </a:solidFill>
            </a:endParaRPr>
          </a:p>
        </p:txBody>
      </p:sp>
      <p:pic>
        <p:nvPicPr>
          <p:cNvPr id="5" name="Content Placeholder 4">
            <a:extLst>
              <a:ext uri="{FF2B5EF4-FFF2-40B4-BE49-F238E27FC236}">
                <a16:creationId xmlns:a16="http://schemas.microsoft.com/office/drawing/2014/main" id="{C1FC7931-C4C6-4950-8F94-D91898F8A0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7956" y="2078181"/>
            <a:ext cx="4785301" cy="310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1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8F7F411B-AAB9-4DD3-89D3-DC906DCCCA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200" y="410218"/>
            <a:ext cx="7337372" cy="4077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D5FEA3-BFAC-4046-A7FD-83FA6E7B04C5}"/>
              </a:ext>
            </a:extLst>
          </p:cNvPr>
          <p:cNvSpPr txBox="1"/>
          <p:nvPr/>
        </p:nvSpPr>
        <p:spPr>
          <a:xfrm>
            <a:off x="2267200" y="4935255"/>
            <a:ext cx="7337371" cy="1077218"/>
          </a:xfrm>
          <a:prstGeom prst="rect">
            <a:avLst/>
          </a:prstGeom>
          <a:noFill/>
        </p:spPr>
        <p:txBody>
          <a:bodyPr wrap="square" rtlCol="0">
            <a:spAutoFit/>
          </a:bodyPr>
          <a:lstStyle/>
          <a:p>
            <a:r>
              <a:rPr lang="tr-TR" sz="1600" b="0" i="0" dirty="0">
                <a:effectLst/>
              </a:rPr>
              <a:t>İstanbul Ayasofya Camii’nin ikinci katında, ilk başta çatlak zannedilen fakat zamanla bir Viking komutanına ait olduğu öğrenilen 9. yüzyıldan kalma yazı ve anlamı: </a:t>
            </a:r>
          </a:p>
          <a:p>
            <a:pPr algn="ctr"/>
            <a:r>
              <a:rPr lang="tr-TR" sz="1600" b="0" i="0" dirty="0">
                <a:effectLst/>
              </a:rPr>
              <a:t>‘‘Haldvan buradaydı’’</a:t>
            </a:r>
            <a:endParaRPr lang="tr-TR" sz="1600" dirty="0"/>
          </a:p>
        </p:txBody>
      </p:sp>
    </p:spTree>
    <p:extLst>
      <p:ext uri="{BB962C8B-B14F-4D97-AF65-F5344CB8AC3E}">
        <p14:creationId xmlns:p14="http://schemas.microsoft.com/office/powerpoint/2010/main" val="400243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2CE031E-EE35-4AA7-9784-8050933277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2" name="Straight Connector 71">
              <a:extLst>
                <a:ext uri="{FF2B5EF4-FFF2-40B4-BE49-F238E27FC236}">
                  <a16:creationId xmlns:a16="http://schemas.microsoft.com/office/drawing/2014/main" id="{118D62D3-5800-4F4A-95BE-C1A2BB8B2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C9E4F52-5D94-4242-AC69-EE6A23FAB1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22CC7C0-D1D6-4FF0-A60C-1AEB9C8736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9B43E48-8275-4871-8745-F5CB75CFDB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7ED701-F942-4771-8F92-6EFCC2E8E0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8" name="Rectangle 77">
            <a:extLst>
              <a:ext uri="{FF2B5EF4-FFF2-40B4-BE49-F238E27FC236}">
                <a16:creationId xmlns:a16="http://schemas.microsoft.com/office/drawing/2014/main"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CE6B5-09D2-4AD6-B36D-D35966751969}"/>
              </a:ext>
            </a:extLst>
          </p:cNvPr>
          <p:cNvSpPr>
            <a:spLocks noGrp="1"/>
          </p:cNvSpPr>
          <p:nvPr>
            <p:ph type="title"/>
          </p:nvPr>
        </p:nvSpPr>
        <p:spPr>
          <a:xfrm>
            <a:off x="6092158" y="342899"/>
            <a:ext cx="5409773" cy="1507067"/>
          </a:xfrm>
        </p:spPr>
        <p:txBody>
          <a:bodyPr vert="horz" lIns="91440" tIns="45720" rIns="91440" bIns="45720" rtlCol="0" anchor="ctr">
            <a:normAutofit/>
          </a:bodyPr>
          <a:lstStyle/>
          <a:p>
            <a:r>
              <a:rPr lang="tr-TR" sz="3200" b="1" dirty="0">
                <a:solidFill>
                  <a:srgbClr val="FFFFFF"/>
                </a:solidFill>
              </a:rPr>
              <a:t>Hristiyanlık, Danimarka ve Kalmar birliği</a:t>
            </a:r>
            <a:endParaRPr lang="en-US" sz="3200" b="1" dirty="0">
              <a:solidFill>
                <a:srgbClr val="FFFFFF"/>
              </a:solidFill>
            </a:endParaRPr>
          </a:p>
        </p:txBody>
      </p:sp>
      <p:pic>
        <p:nvPicPr>
          <p:cNvPr id="3074" name="Picture 2" descr="Kalmar Birliği">
            <a:extLst>
              <a:ext uri="{FF2B5EF4-FFF2-40B4-BE49-F238E27FC236}">
                <a16:creationId xmlns:a16="http://schemas.microsoft.com/office/drawing/2014/main" id="{2419D02A-D37E-4707-BF18-C216C9B0F8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549" y="957879"/>
            <a:ext cx="4887466" cy="3046061"/>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D42EE11-DAEF-4F26-AB12-FE73E72B77F1}"/>
              </a:ext>
            </a:extLst>
          </p:cNvPr>
          <p:cNvSpPr>
            <a:spLocks noGrp="1"/>
          </p:cNvSpPr>
          <p:nvPr>
            <p:ph type="body" sz="half" idx="2"/>
          </p:nvPr>
        </p:nvSpPr>
        <p:spPr>
          <a:xfrm>
            <a:off x="6099843" y="1795902"/>
            <a:ext cx="4819653" cy="4767736"/>
          </a:xfrm>
        </p:spPr>
        <p:txBody>
          <a:bodyPr vert="horz" lIns="91440" tIns="45720" rIns="91440" bIns="45720" rtlCol="0" anchor="ctr">
            <a:normAutofit fontScale="85000" lnSpcReduction="20000"/>
          </a:bodyPr>
          <a:lstStyle/>
          <a:p>
            <a:pPr marL="342900" indent="-342900">
              <a:buFont typeface="Arial" panose="020B0604020202020204" pitchFamily="34" charset="0"/>
              <a:buChar char="•"/>
            </a:pPr>
            <a:r>
              <a:rPr lang="tr-TR" sz="2000" b="0" i="0" dirty="0">
                <a:solidFill>
                  <a:schemeClr val="bg1"/>
                </a:solidFill>
                <a:effectLst/>
              </a:rPr>
              <a:t>İskandinavya tarihinin yazılı anlatımları, Orta Çağ'da ortaya çıkan Hıristiyanlığın tanıtılmasıyla birlikte ortaya çıkar. Katolikliği benimseyen ilk İskandinav ülkesi olan Danimarka, 829 yılına kadar uzanan tarihi kayıtlara sahiptir. Batı Avrupa'ya coğrafi yakınlığı nedeniyle Danimarka, toplumunu bir Avrupa modeline göre şekillendirmede İskandinavya'nın geri kalanına öncülük etmektedir. </a:t>
            </a:r>
          </a:p>
          <a:p>
            <a:pPr marL="342900" indent="-342900">
              <a:buFont typeface="Arial" panose="020B0604020202020204" pitchFamily="34" charset="0"/>
              <a:buChar char="•"/>
            </a:pPr>
            <a:r>
              <a:rPr lang="tr-TR" sz="2000" b="0" i="0" dirty="0">
                <a:solidFill>
                  <a:schemeClr val="bg1"/>
                </a:solidFill>
                <a:effectLst/>
              </a:rPr>
              <a:t>Danimarka Kralı'nın kızı ve Norveç Kralı'nın eşi olan Kraliçe Margaret, 1388'de Norveç'in İsveç tahtı üzerinde hak iddia etmesini kullandı. Torunu ve varisi olan Erik, üç ulusun da kralı oldu. Margret'in tavsiyesi üzerine hareket ederek, Danimarka'yı İskandinavya'nın siyasi başkenti olarak kabul eden 123 yıllık bir siyasi birlik dönemini hayata geçirdi. Bu birliğin adı Kalmar Birliğiydi.</a:t>
            </a:r>
          </a:p>
        </p:txBody>
      </p:sp>
      <p:grpSp>
        <p:nvGrpSpPr>
          <p:cNvPr id="80" name="Group 79">
            <a:extLst>
              <a:ext uri="{FF2B5EF4-FFF2-40B4-BE49-F238E27FC236}">
                <a16:creationId xmlns:a16="http://schemas.microsoft.com/office/drawing/2014/main"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1" name="Straight Connector 80">
              <a:extLst>
                <a:ext uri="{FF2B5EF4-FFF2-40B4-BE49-F238E27FC236}">
                  <a16:creationId xmlns:a16="http://schemas.microsoft.com/office/drawing/2014/main"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6E2B896A-FF21-49E5-AC22-CE1022C7199F}"/>
              </a:ext>
            </a:extLst>
          </p:cNvPr>
          <p:cNvSpPr txBox="1"/>
          <p:nvPr/>
        </p:nvSpPr>
        <p:spPr>
          <a:xfrm>
            <a:off x="612444" y="4876800"/>
            <a:ext cx="4793322" cy="1369606"/>
          </a:xfrm>
          <a:prstGeom prst="rect">
            <a:avLst/>
          </a:prstGeom>
          <a:noFill/>
        </p:spPr>
        <p:txBody>
          <a:bodyPr wrap="square" rtlCol="0">
            <a:spAutoFit/>
          </a:bodyPr>
          <a:lstStyle/>
          <a:p>
            <a:pPr marL="285750" indent="-285750">
              <a:buFont typeface="Arial" panose="020B0604020202020204" pitchFamily="34" charset="0"/>
              <a:buChar char="•"/>
            </a:pPr>
            <a:r>
              <a:rPr lang="tr-TR" sz="1600" dirty="0">
                <a:solidFill>
                  <a:schemeClr val="bg1"/>
                </a:solidFill>
              </a:rPr>
              <a:t>Bu birlik 1553 yılında İsveç isyanıyla dağılmıştır. Bu tarihten itibaren Norveç, Danimarka’ya; Finlandiya ise </a:t>
            </a:r>
            <a:r>
              <a:rPr lang="tr-TR" sz="1700" dirty="0">
                <a:solidFill>
                  <a:schemeClr val="bg1"/>
                </a:solidFill>
              </a:rPr>
              <a:t>İsveç’e</a:t>
            </a:r>
            <a:r>
              <a:rPr lang="tr-TR" sz="1600" dirty="0">
                <a:solidFill>
                  <a:schemeClr val="bg1"/>
                </a:solidFill>
              </a:rPr>
              <a:t> bağlı kalmıştır.</a:t>
            </a:r>
            <a:endParaRPr lang="en-US" sz="1600" dirty="0">
              <a:solidFill>
                <a:schemeClr val="bg1"/>
              </a:solidFill>
            </a:endParaRPr>
          </a:p>
          <a:p>
            <a:endParaRPr lang="tr-TR" dirty="0"/>
          </a:p>
        </p:txBody>
      </p:sp>
    </p:spTree>
    <p:extLst>
      <p:ext uri="{BB962C8B-B14F-4D97-AF65-F5344CB8AC3E}">
        <p14:creationId xmlns:p14="http://schemas.microsoft.com/office/powerpoint/2010/main" val="66531769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3379-216E-4982-A85E-7DF05BE435C6}"/>
              </a:ext>
            </a:extLst>
          </p:cNvPr>
          <p:cNvSpPr>
            <a:spLocks noGrp="1"/>
          </p:cNvSpPr>
          <p:nvPr>
            <p:ph type="title"/>
          </p:nvPr>
        </p:nvSpPr>
        <p:spPr>
          <a:xfrm>
            <a:off x="6659126" y="319414"/>
            <a:ext cx="4977553" cy="554277"/>
          </a:xfrm>
        </p:spPr>
        <p:txBody>
          <a:bodyPr>
            <a:noAutofit/>
          </a:bodyPr>
          <a:lstStyle/>
          <a:p>
            <a:r>
              <a:rPr lang="tr-TR" sz="3200" b="1" dirty="0"/>
              <a:t>19. Yüzyıl: Göç Yüzyılı</a:t>
            </a:r>
          </a:p>
        </p:txBody>
      </p:sp>
      <p:sp>
        <p:nvSpPr>
          <p:cNvPr id="4" name="Text Placeholder 3">
            <a:extLst>
              <a:ext uri="{FF2B5EF4-FFF2-40B4-BE49-F238E27FC236}">
                <a16:creationId xmlns:a16="http://schemas.microsoft.com/office/drawing/2014/main" id="{2429B876-A449-40B3-A88F-4439EBACF17F}"/>
              </a:ext>
            </a:extLst>
          </p:cNvPr>
          <p:cNvSpPr>
            <a:spLocks noGrp="1"/>
          </p:cNvSpPr>
          <p:nvPr>
            <p:ph type="body" sz="half" idx="2"/>
          </p:nvPr>
        </p:nvSpPr>
        <p:spPr>
          <a:xfrm>
            <a:off x="6659126" y="1447799"/>
            <a:ext cx="3657600" cy="5090787"/>
          </a:xfrm>
        </p:spPr>
        <p:txBody>
          <a:bodyPr>
            <a:normAutofit/>
          </a:bodyPr>
          <a:lstStyle/>
          <a:p>
            <a:pPr marL="285750" indent="-285750">
              <a:buFont typeface="Arial" panose="020B0604020202020204" pitchFamily="34" charset="0"/>
              <a:buChar char="•"/>
            </a:pPr>
            <a:r>
              <a:rPr lang="tr-TR" dirty="0">
                <a:solidFill>
                  <a:schemeClr val="tx1"/>
                </a:solidFill>
              </a:rPr>
              <a:t>19. Yüzyılın ikinci yarısında birçok İskandinav Kanada, ABD, Avustralya, Afrika ve Yeni Zelanda’ya göç etti. </a:t>
            </a:r>
          </a:p>
          <a:p>
            <a:pPr marL="285750" indent="-285750">
              <a:buFont typeface="Arial" panose="020B0604020202020204" pitchFamily="34" charset="0"/>
              <a:buChar char="•"/>
            </a:pPr>
            <a:r>
              <a:rPr lang="tr-TR" dirty="0">
                <a:solidFill>
                  <a:schemeClr val="tx1"/>
                </a:solidFill>
              </a:rPr>
              <a:t>Finlandiya ve İzlanda da dahil olmak üzere, 1850 yılından sonraki seksen yıl içinde nüfusun neredeyese üçte biri göç etmişti. </a:t>
            </a:r>
          </a:p>
          <a:p>
            <a:pPr marL="285750" indent="-285750">
              <a:buFont typeface="Arial" panose="020B0604020202020204" pitchFamily="34" charset="0"/>
              <a:buChar char="•"/>
            </a:pPr>
            <a:r>
              <a:rPr lang="tr-TR" dirty="0">
                <a:solidFill>
                  <a:schemeClr val="tx1"/>
                </a:solidFill>
              </a:rPr>
              <a:t>Göçün başlıca sebebi nüfusun artması ve ölüm oranlarının düşmesinin neden olduğu büyük işsizlik sorunuydu.</a:t>
            </a:r>
          </a:p>
          <a:p>
            <a:pPr marL="285750" indent="-285750">
              <a:buFont typeface="Arial" panose="020B0604020202020204" pitchFamily="34" charset="0"/>
              <a:buChar char="•"/>
            </a:pPr>
            <a:r>
              <a:rPr lang="tr-TR" dirty="0">
                <a:solidFill>
                  <a:schemeClr val="tx1"/>
                </a:solidFill>
              </a:rPr>
              <a:t>1820 ile 1920 arasında iki milyondan fazla İskandinav ABD’ye yerleşti.</a:t>
            </a:r>
          </a:p>
        </p:txBody>
      </p:sp>
      <p:pic>
        <p:nvPicPr>
          <p:cNvPr id="2050" name="Picture 2" descr="The Scandinavian American Story - Life in Norway">
            <a:extLst>
              <a:ext uri="{FF2B5EF4-FFF2-40B4-BE49-F238E27FC236}">
                <a16:creationId xmlns:a16="http://schemas.microsoft.com/office/drawing/2014/main" id="{C960B10B-CAC9-49F0-BC3B-DF40547916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4560" y="0"/>
            <a:ext cx="4587938" cy="688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4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1" name="Rectangle 80">
            <a:extLst>
              <a:ext uri="{FF2B5EF4-FFF2-40B4-BE49-F238E27FC236}">
                <a16:creationId xmlns:a16="http://schemas.microsoft.com/office/drawing/2014/main" id="{ED2D7C63-562A-41C7-892E-0C73F5D59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E92F0-7957-4FEE-B4DF-4D3D67B09550}"/>
              </a:ext>
            </a:extLst>
          </p:cNvPr>
          <p:cNvSpPr>
            <a:spLocks noGrp="1"/>
          </p:cNvSpPr>
          <p:nvPr>
            <p:ph type="title"/>
          </p:nvPr>
        </p:nvSpPr>
        <p:spPr>
          <a:xfrm>
            <a:off x="1497938" y="431893"/>
            <a:ext cx="4418939" cy="1293313"/>
          </a:xfrm>
        </p:spPr>
        <p:txBody>
          <a:bodyPr vert="horz" lIns="91440" tIns="45720" rIns="91440" bIns="45720" rtlCol="0" anchor="b">
            <a:normAutofit/>
          </a:bodyPr>
          <a:lstStyle/>
          <a:p>
            <a:r>
              <a:rPr lang="tr-TR" sz="3200" b="1" dirty="0"/>
              <a:t>1800’den günümüze</a:t>
            </a:r>
            <a:endParaRPr lang="en-US" sz="3200" b="1" dirty="0"/>
          </a:p>
        </p:txBody>
      </p:sp>
      <p:pic>
        <p:nvPicPr>
          <p:cNvPr id="6146" name="Picture 2">
            <a:extLst>
              <a:ext uri="{FF2B5EF4-FFF2-40B4-BE49-F238E27FC236}">
                <a16:creationId xmlns:a16="http://schemas.microsoft.com/office/drawing/2014/main" id="{7806FFDD-5FF4-41AA-8E16-C130258604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17"/>
          <a:stretch/>
        </p:blipFill>
        <p:spPr bwMode="auto">
          <a:xfrm>
            <a:off x="7552287" y="10"/>
            <a:ext cx="463971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6DF25E23-BE15-4E36-A700-59F0CE8C54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2CE9353A-F333-4305-BED0-D126D75F5D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D1D327-6D34-4AB1-BBCB-FFD18B927B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C3D4CCB5-F27F-4868-B1D4-55D8654F07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5F00F96-8833-4C32-AD31-05286BC800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22EE3D4-FE2C-4B01-BC8C-3CE2C6CC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DDD2C202-4C54-45EE-BC28-26B52062CDC2}"/>
              </a:ext>
            </a:extLst>
          </p:cNvPr>
          <p:cNvSpPr txBox="1"/>
          <p:nvPr/>
        </p:nvSpPr>
        <p:spPr>
          <a:xfrm>
            <a:off x="683276" y="1725206"/>
            <a:ext cx="5563400" cy="4524315"/>
          </a:xfrm>
          <a:prstGeom prst="rect">
            <a:avLst/>
          </a:prstGeom>
          <a:noFill/>
        </p:spPr>
        <p:txBody>
          <a:bodyPr wrap="square" rtlCol="0">
            <a:spAutoFit/>
          </a:bodyPr>
          <a:lstStyle/>
          <a:p>
            <a:pPr marL="285750" indent="-285750">
              <a:buFont typeface="Arial" panose="020B0604020202020204" pitchFamily="34" charset="0"/>
              <a:buChar char="•"/>
            </a:pPr>
            <a:r>
              <a:rPr lang="tr-TR" b="0" i="0" dirty="0">
                <a:effectLst/>
              </a:rPr>
              <a:t>İskandinavya'nın modern tarihi (1800'den günümüze) İsveç ve Danimarka etrafında şekillendi: yükselen güç, zenginlik ve sömürgeciliğin karışımı olan bu iki ulus, kendi aralarında bir çıkar çatışmasına düştüler. Napolyon savaşları özellikle Danimarka imparatorluğuna büyük zarar verdi, ülkelerin İsveç üzerine etkisini zayıflattı ve Norveç'in 1807'de İsveç'e geçmesine yol açtı. Ancak yüzyıl sonra İsveç-Norveç birliği koptu ve 1905'te Norveç bağımsızlığını kazandı. Benzer şekilde Finlandiya 1845'te Rusya’ya verildi. </a:t>
            </a:r>
            <a:r>
              <a:rPr lang="tr-TR" dirty="0"/>
              <a:t>30 yıl sonra,</a:t>
            </a:r>
            <a:r>
              <a:rPr lang="tr-TR" b="0" i="0" dirty="0">
                <a:effectLst/>
              </a:rPr>
              <a:t> 1918'de Rusya'nın 1. Dünya Savaşı'ndan sonra zayıflayan durumunu kullanarak Finlandiya bağımsızlığını kazandı.</a:t>
            </a:r>
            <a:endParaRPr lang="tr-TR" dirty="0"/>
          </a:p>
        </p:txBody>
      </p:sp>
    </p:spTree>
    <p:extLst>
      <p:ext uri="{BB962C8B-B14F-4D97-AF65-F5344CB8AC3E}">
        <p14:creationId xmlns:p14="http://schemas.microsoft.com/office/powerpoint/2010/main" val="261384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62CE031E-EE35-4AA7-9784-8050933277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6" name="Straight Connector 135">
              <a:extLst>
                <a:ext uri="{FF2B5EF4-FFF2-40B4-BE49-F238E27FC236}">
                  <a16:creationId xmlns:a16="http://schemas.microsoft.com/office/drawing/2014/main" id="{118D62D3-5800-4F4A-95BE-C1A2BB8B2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C9E4F52-5D94-4242-AC69-EE6A23FAB1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322CC7C0-D1D6-4FF0-A60C-1AEB9C8736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99B43E48-8275-4871-8745-F5CB75CFDB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E87ED701-F942-4771-8F92-6EFCC2E8E0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2" name="Rectangle 141">
            <a:extLst>
              <a:ext uri="{FF2B5EF4-FFF2-40B4-BE49-F238E27FC236}">
                <a16:creationId xmlns:a16="http://schemas.microsoft.com/office/drawing/2014/main"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F3379-216E-4982-A85E-7DF05BE435C6}"/>
              </a:ext>
            </a:extLst>
          </p:cNvPr>
          <p:cNvSpPr>
            <a:spLocks noGrp="1"/>
          </p:cNvSpPr>
          <p:nvPr>
            <p:ph type="title"/>
          </p:nvPr>
        </p:nvSpPr>
        <p:spPr>
          <a:xfrm>
            <a:off x="5051353" y="108573"/>
            <a:ext cx="6681066" cy="1507067"/>
          </a:xfrm>
        </p:spPr>
        <p:txBody>
          <a:bodyPr vert="horz" lIns="91440" tIns="45720" rIns="91440" bIns="45720" rtlCol="0" anchor="ctr">
            <a:normAutofit/>
          </a:bodyPr>
          <a:lstStyle/>
          <a:p>
            <a:r>
              <a:rPr lang="tr-TR" sz="3200" b="1" dirty="0">
                <a:solidFill>
                  <a:srgbClr val="FFFFFF"/>
                </a:solidFill>
              </a:rPr>
              <a:t>Bir başarı öyküsü:Finlandiya</a:t>
            </a:r>
            <a:endParaRPr lang="en-US" sz="3200" b="1" dirty="0">
              <a:solidFill>
                <a:srgbClr val="FFFFFF"/>
              </a:solidFill>
            </a:endParaRPr>
          </a:p>
        </p:txBody>
      </p:sp>
      <p:pic>
        <p:nvPicPr>
          <p:cNvPr id="10242" name="Picture 2">
            <a:extLst>
              <a:ext uri="{FF2B5EF4-FFF2-40B4-BE49-F238E27FC236}">
                <a16:creationId xmlns:a16="http://schemas.microsoft.com/office/drawing/2014/main" id="{9E9ACAF3-D50D-430C-BFA6-43CC1D5267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032" r="-2" b="-2"/>
          <a:stretch/>
        </p:blipFill>
        <p:spPr bwMode="auto">
          <a:xfrm>
            <a:off x="1351217" y="1225253"/>
            <a:ext cx="2981857" cy="4407493"/>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429B876-A449-40B3-A88F-4439EBACF17F}"/>
              </a:ext>
            </a:extLst>
          </p:cNvPr>
          <p:cNvSpPr>
            <a:spLocks noGrp="1"/>
          </p:cNvSpPr>
          <p:nvPr>
            <p:ph type="body" sz="half" idx="2"/>
          </p:nvPr>
        </p:nvSpPr>
        <p:spPr>
          <a:xfrm>
            <a:off x="5681639" y="1269204"/>
            <a:ext cx="4819653" cy="5181699"/>
          </a:xfrm>
        </p:spPr>
        <p:txBody>
          <a:bodyPr vert="horz" lIns="91440" tIns="45720" rIns="91440" bIns="45720" rtlCol="0" anchor="ctr">
            <a:normAutofit/>
          </a:bodyPr>
          <a:lstStyle/>
          <a:p>
            <a:pPr marL="285750" indent="-285750">
              <a:buFont typeface="Arial" panose="020B0604020202020204" pitchFamily="34" charset="0"/>
              <a:buChar char="•"/>
            </a:pPr>
            <a:r>
              <a:rPr lang="tr-TR" sz="1800" dirty="0">
                <a:solidFill>
                  <a:schemeClr val="bg1"/>
                </a:solidFill>
              </a:rPr>
              <a:t>Yüzlerce yıl İsveçlilerin, ardından Rusların himayesinde yaşayan Finlilerin bağımsızlıklarını kazanmalarından da öncesine dayanan aydınlanma hareketi hiç şüphesiz her millet için ders niteliğindedir.</a:t>
            </a:r>
          </a:p>
          <a:p>
            <a:pPr marL="285750" indent="-285750">
              <a:buFont typeface="Arial" panose="020B0604020202020204" pitchFamily="34" charset="0"/>
              <a:buChar char="•"/>
            </a:pPr>
            <a:r>
              <a:rPr lang="tr-TR" sz="1800" dirty="0">
                <a:solidFill>
                  <a:schemeClr val="bg1"/>
                </a:solidFill>
              </a:rPr>
              <a:t>Beyaz Zambaklar Ülkesinde kitabında da anlatıldığı üzere Finliler müthiş bir hızla eğitim sistemlerini değiştirmişlerdir ve bugünkü Finlandiya’nın eğitimdeki başarısının temellerini atmışlardır.</a:t>
            </a:r>
          </a:p>
          <a:p>
            <a:pPr marL="285750" indent="-285750">
              <a:buFont typeface="Arial" panose="020B0604020202020204" pitchFamily="34" charset="0"/>
              <a:buChar char="•"/>
            </a:pPr>
            <a:r>
              <a:rPr lang="tr-TR" sz="1800" dirty="0">
                <a:solidFill>
                  <a:schemeClr val="bg1"/>
                </a:solidFill>
              </a:rPr>
              <a:t>Ayrıca Finliler bu süreçte bataklıklarla çevrili topraklarını tekrar elverişli hale getirmişler ve büyük şehirler kurmuşlardır. Yani sadece insanı değil yaşadıkları coğrafyayı da değiştirmişlerdir.</a:t>
            </a:r>
            <a:endParaRPr lang="en-US" sz="1800" dirty="0">
              <a:solidFill>
                <a:schemeClr val="bg1"/>
              </a:solidFill>
            </a:endParaRPr>
          </a:p>
        </p:txBody>
      </p:sp>
      <p:grpSp>
        <p:nvGrpSpPr>
          <p:cNvPr id="144" name="Group 143">
            <a:extLst>
              <a:ext uri="{FF2B5EF4-FFF2-40B4-BE49-F238E27FC236}">
                <a16:creationId xmlns:a16="http://schemas.microsoft.com/office/drawing/2014/main" id="{0180A64C-1862-4B1B-8953-FA96DEE4C4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5" name="Straight Connector 144">
              <a:extLst>
                <a:ext uri="{FF2B5EF4-FFF2-40B4-BE49-F238E27FC236}">
                  <a16:creationId xmlns:a16="http://schemas.microsoft.com/office/drawing/2014/main" id="{52859A51-B3CA-4126-956F-D0DCCBA2129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1ECA05ED-FBC3-48F4-8E6D-AB89EC6081C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5EE24CC5-F080-45A3-B2B4-59A7BCA5AB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B3EC6EC2-2351-427C-90C2-F107915733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D524D87A-9540-4F77-B006-823176623B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304526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3906-B133-4D46-B22B-C833DEDCCD26}"/>
              </a:ext>
            </a:extLst>
          </p:cNvPr>
          <p:cNvSpPr>
            <a:spLocks noGrp="1"/>
          </p:cNvSpPr>
          <p:nvPr>
            <p:ph type="title"/>
          </p:nvPr>
        </p:nvSpPr>
        <p:spPr>
          <a:xfrm>
            <a:off x="1410721" y="442066"/>
            <a:ext cx="9562078" cy="843070"/>
          </a:xfrm>
        </p:spPr>
        <p:txBody>
          <a:bodyPr>
            <a:normAutofit/>
          </a:bodyPr>
          <a:lstStyle/>
          <a:p>
            <a:r>
              <a:rPr lang="tr-TR" sz="3200" b="1" dirty="0"/>
              <a:t>İskandinavya, avrupa birliği ve nato</a:t>
            </a:r>
          </a:p>
        </p:txBody>
      </p:sp>
      <p:sp>
        <p:nvSpPr>
          <p:cNvPr id="4" name="Text Placeholder 3">
            <a:extLst>
              <a:ext uri="{FF2B5EF4-FFF2-40B4-BE49-F238E27FC236}">
                <a16:creationId xmlns:a16="http://schemas.microsoft.com/office/drawing/2014/main" id="{D30BAE5D-0A2E-4AC0-835A-D16B3D1D5BFF}"/>
              </a:ext>
            </a:extLst>
          </p:cNvPr>
          <p:cNvSpPr>
            <a:spLocks noGrp="1"/>
          </p:cNvSpPr>
          <p:nvPr>
            <p:ph type="body" sz="half" idx="2"/>
          </p:nvPr>
        </p:nvSpPr>
        <p:spPr>
          <a:xfrm>
            <a:off x="5486400" y="1553227"/>
            <a:ext cx="5256212" cy="4862707"/>
          </a:xfrm>
        </p:spPr>
        <p:txBody>
          <a:bodyPr>
            <a:normAutofit/>
          </a:bodyPr>
          <a:lstStyle/>
          <a:p>
            <a:pPr marL="285750" indent="-285750">
              <a:buFont typeface="Arial" panose="020B0604020202020204" pitchFamily="34" charset="0"/>
              <a:buChar char="•"/>
            </a:pPr>
            <a:r>
              <a:rPr lang="tr-TR" sz="1800" dirty="0">
                <a:solidFill>
                  <a:schemeClr val="tx1"/>
                </a:solidFill>
              </a:rPr>
              <a:t>1814’te Napolyon Savaşları’nın sona ermesinden bu yana tarafsız bir duruş sergileyen İsveç, bu tutumunu 2. Dünya Savaşı’nda da sürdürdü. </a:t>
            </a:r>
          </a:p>
          <a:p>
            <a:pPr marL="285750" indent="-285750">
              <a:buFont typeface="Arial" panose="020B0604020202020204" pitchFamily="34" charset="0"/>
              <a:buChar char="•"/>
            </a:pPr>
            <a:r>
              <a:rPr lang="tr-TR" sz="1800" dirty="0">
                <a:solidFill>
                  <a:schemeClr val="tx1"/>
                </a:solidFill>
              </a:rPr>
              <a:t>Bu politikaları sayesinde İsveç 50’ler ve 60’larda dünyada en hızlı büyüyen ekonomilerden birine sahipti. </a:t>
            </a:r>
          </a:p>
          <a:p>
            <a:pPr marL="285750" indent="-285750">
              <a:buFont typeface="Arial" panose="020B0604020202020204" pitchFamily="34" charset="0"/>
              <a:buChar char="•"/>
            </a:pPr>
            <a:r>
              <a:rPr lang="tr-TR" sz="1800" dirty="0">
                <a:solidFill>
                  <a:schemeClr val="tx1"/>
                </a:solidFill>
              </a:rPr>
              <a:t>Bugün İsveç hala tarafsızlığını korumaktadır ve Avrupa Birliği’ne üye olmasına rağmen NATO’ya üye değildir. Aksine Norveç ve Danimarka NATO’ya girmiştir. Ancak Norveç Avrupa Birliğine üye değildir.</a:t>
            </a:r>
          </a:p>
          <a:p>
            <a:pPr marL="285750" indent="-285750">
              <a:buFont typeface="Arial" panose="020B0604020202020204" pitchFamily="34" charset="0"/>
              <a:buChar char="•"/>
            </a:pPr>
            <a:endParaRPr lang="tr-TR" sz="1800" dirty="0">
              <a:solidFill>
                <a:schemeClr val="tx1"/>
              </a:solidFill>
            </a:endParaRPr>
          </a:p>
        </p:txBody>
      </p:sp>
      <p:pic>
        <p:nvPicPr>
          <p:cNvPr id="4098" name="Picture 2" descr=" Avrupa Birliği konumu (yeşil)">
            <a:extLst>
              <a:ext uri="{FF2B5EF4-FFF2-40B4-BE49-F238E27FC236}">
                <a16:creationId xmlns:a16="http://schemas.microsoft.com/office/drawing/2014/main" id="{B9B1B6C9-87A3-48DF-A76F-85E61AA9D1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321" y="1553227"/>
            <a:ext cx="4441173" cy="444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266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896</TotalTime>
  <Words>896</Words>
  <Application>Microsoft Office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Merriweather</vt:lpstr>
      <vt:lpstr>Wingdings</vt:lpstr>
      <vt:lpstr>Wingdings 3</vt:lpstr>
      <vt:lpstr>Slice</vt:lpstr>
      <vt:lpstr>İskandinavların Değişimi</vt:lpstr>
      <vt:lpstr>İskandinavya</vt:lpstr>
      <vt:lpstr>Vikingler</vt:lpstr>
      <vt:lpstr>PowerPoint Presentation</vt:lpstr>
      <vt:lpstr>Hristiyanlık, Danimarka ve Kalmar birliği</vt:lpstr>
      <vt:lpstr>19. Yüzyıl: Göç Yüzyılı</vt:lpstr>
      <vt:lpstr>1800’den günümüze</vt:lpstr>
      <vt:lpstr>Bir başarı öyküsü:Finlandiya</vt:lpstr>
      <vt:lpstr>İskandinavya, avrupa birliği ve nato</vt:lpstr>
      <vt:lpstr>İskandinavlar ve Din</vt:lpstr>
      <vt:lpstr>Kuzeyin paradoksu</vt:lpstr>
      <vt:lpstr>PowerPoint Presentation</vt:lpstr>
      <vt:lpstr>Teşekkürler  (: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İskandinavların Değişimi</dc:title>
  <dc:creator>Oğuzhan Baran</dc:creator>
  <cp:lastModifiedBy>Nihat Berker</cp:lastModifiedBy>
  <cp:revision>45</cp:revision>
  <dcterms:created xsi:type="dcterms:W3CDTF">2021-12-30T11:54:31Z</dcterms:created>
  <dcterms:modified xsi:type="dcterms:W3CDTF">2021-12-31T16:38:52Z</dcterms:modified>
</cp:coreProperties>
</file>