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28"/>
  </p:notesMasterIdLst>
  <p:sldIdLst>
    <p:sldId id="272" r:id="rId5"/>
    <p:sldId id="279" r:id="rId6"/>
    <p:sldId id="281" r:id="rId7"/>
    <p:sldId id="282" r:id="rId8"/>
    <p:sldId id="283" r:id="rId9"/>
    <p:sldId id="284" r:id="rId10"/>
    <p:sldId id="285" r:id="rId11"/>
    <p:sldId id="286" r:id="rId12"/>
    <p:sldId id="287" r:id="rId13"/>
    <p:sldId id="290" r:id="rId14"/>
    <p:sldId id="288" r:id="rId15"/>
    <p:sldId id="292" r:id="rId16"/>
    <p:sldId id="293" r:id="rId17"/>
    <p:sldId id="291" r:id="rId18"/>
    <p:sldId id="294" r:id="rId19"/>
    <p:sldId id="295" r:id="rId20"/>
    <p:sldId id="296" r:id="rId21"/>
    <p:sldId id="297" r:id="rId22"/>
    <p:sldId id="299" r:id="rId23"/>
    <p:sldId id="300" r:id="rId24"/>
    <p:sldId id="301" r:id="rId25"/>
    <p:sldId id="302"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8" autoAdjust="0"/>
  </p:normalViewPr>
  <p:slideViewPr>
    <p:cSldViewPr snapToGrid="0">
      <p:cViewPr varScale="1">
        <p:scale>
          <a:sx n="80" d="100"/>
          <a:sy n="80" d="100"/>
        </p:scale>
        <p:origin x="136" y="52"/>
      </p:cViewPr>
      <p:guideLst>
        <p:guide orient="horz" pos="302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dirty="0"/>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F38D1C-99C1-4809-977A-2F4CC2801CB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E6073-CB9F-4C25-BEA1-DA2A4919DC47}" type="slidenum">
              <a:rPr lang="en-US" smtClean="0"/>
              <a:t>‹#›</a:t>
            </a:fld>
            <a:endParaRPr lang="en-US"/>
          </a:p>
        </p:txBody>
      </p:sp>
    </p:spTree>
    <p:extLst>
      <p:ext uri="{BB962C8B-B14F-4D97-AF65-F5344CB8AC3E}">
        <p14:creationId xmlns:p14="http://schemas.microsoft.com/office/powerpoint/2010/main" val="260314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Text</a:t>
            </a:r>
            <a:endParaRPr lang="en-US" dirty="0"/>
          </a:p>
        </p:txBody>
      </p:sp>
      <p:sp>
        <p:nvSpPr>
          <p:cNvPr id="6" name="Slide Number Placeholder 5"/>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40487223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Text</a:t>
            </a:r>
            <a:endParaRPr lang="en-US" dirty="0"/>
          </a:p>
        </p:txBody>
      </p:sp>
      <p:sp>
        <p:nvSpPr>
          <p:cNvPr id="6" name="Slide Number Placeholder 5"/>
          <p:cNvSpPr>
            <a:spLocks noGrp="1"/>
          </p:cNvSpPr>
          <p:nvPr>
            <p:ph type="sldNum" sz="quarter" idx="12"/>
          </p:nvPr>
        </p:nvSpPr>
        <p:spPr/>
        <p:txBody>
          <a:bodyPr/>
          <a:lstStyle/>
          <a:p>
            <a:fld id="{AE208ADF-3ADD-483D-A721-14E3EEE2C13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7679176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Text</a:t>
            </a:r>
            <a:endParaRPr lang="en-US" dirty="0"/>
          </a:p>
        </p:txBody>
      </p:sp>
      <p:sp>
        <p:nvSpPr>
          <p:cNvPr id="6" name="Slide Number Placeholder 5"/>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82770769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Text</a:t>
            </a:r>
            <a:endParaRPr lang="en-US" dirty="0"/>
          </a:p>
        </p:txBody>
      </p:sp>
      <p:sp>
        <p:nvSpPr>
          <p:cNvPr id="6" name="Slide Number Placeholder 5"/>
          <p:cNvSpPr>
            <a:spLocks noGrp="1"/>
          </p:cNvSpPr>
          <p:nvPr>
            <p:ph type="sldNum" sz="quarter" idx="12"/>
          </p:nvPr>
        </p:nvSpPr>
        <p:spPr/>
        <p:txBody>
          <a:bodyPr/>
          <a:lstStyle/>
          <a:p>
            <a:fld id="{AE208ADF-3ADD-483D-A721-14E3EEE2C13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433690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Text</a:t>
            </a:r>
            <a:endParaRPr lang="en-US" dirty="0"/>
          </a:p>
        </p:txBody>
      </p:sp>
      <p:sp>
        <p:nvSpPr>
          <p:cNvPr id="6" name="Slide Number Placeholder 5"/>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6776863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Text</a:t>
            </a:r>
            <a:endParaRPr lang="en-US" dirty="0"/>
          </a:p>
        </p:txBody>
      </p:sp>
      <p:sp>
        <p:nvSpPr>
          <p:cNvPr id="6" name="Slide Number Placeholder 5"/>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1971259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Text</a:t>
            </a:r>
            <a:endParaRPr lang="en-US" dirty="0"/>
          </a:p>
        </p:txBody>
      </p:sp>
      <p:sp>
        <p:nvSpPr>
          <p:cNvPr id="6" name="Slide Number Placeholder 5"/>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55076576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dirty="0"/>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dirty="0"/>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xmlns=""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endParaRPr lang="en-US" sz="4000" dirty="0">
              <a:solidFill>
                <a:schemeClr val="tx2">
                  <a:alpha val="75000"/>
                </a:schemeClr>
              </a:solidFill>
            </a:endParaRP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dirty="0">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xmlns=""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42938399"/>
      </p:ext>
    </p:extLst>
  </p:cSld>
  <p:clrMapOvr>
    <a:masterClrMapping/>
  </p:clrMapOvr>
  <p:extLst>
    <p:ext uri="{DCECCB84-F9BA-43D5-87BE-67443E8EF086}">
      <p15:sldGuideLst xmlns:p15="http://schemas.microsoft.com/office/powerpoint/2012/main">
        <p15:guide id="1" pos="2760">
          <p15:clr>
            <a:srgbClr val="FBAE40"/>
          </p15:clr>
        </p15:guide>
        <p15:guide id="2" pos="39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4238425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endParaRPr lang="en-US" dirty="0"/>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dirty="0"/>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dirty="0"/>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dirty="0"/>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xmlns=""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48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Text</a:t>
            </a:r>
            <a:endParaRPr lang="en-US" dirty="0"/>
          </a:p>
        </p:txBody>
      </p:sp>
      <p:sp>
        <p:nvSpPr>
          <p:cNvPr id="6" name="Slide Number Placeholder 5"/>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91896953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38D1C-99C1-4809-977A-2F4CC2801CB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E6073-CB9F-4C25-BEA1-DA2A4919DC47}" type="slidenum">
              <a:rPr lang="en-US" smtClean="0"/>
              <a:t>‹#›</a:t>
            </a:fld>
            <a:endParaRPr lang="en-US"/>
          </a:p>
        </p:txBody>
      </p:sp>
    </p:spTree>
    <p:extLst>
      <p:ext uri="{BB962C8B-B14F-4D97-AF65-F5344CB8AC3E}">
        <p14:creationId xmlns:p14="http://schemas.microsoft.com/office/powerpoint/2010/main" val="258396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38D1C-99C1-4809-977A-2F4CC2801CB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E6073-CB9F-4C25-BEA1-DA2A4919DC47}" type="slidenum">
              <a:rPr lang="en-US" smtClean="0"/>
              <a:t>‹#›</a:t>
            </a:fld>
            <a:endParaRPr lang="en-US"/>
          </a:p>
        </p:txBody>
      </p:sp>
    </p:spTree>
    <p:extLst>
      <p:ext uri="{BB962C8B-B14F-4D97-AF65-F5344CB8AC3E}">
        <p14:creationId xmlns:p14="http://schemas.microsoft.com/office/powerpoint/2010/main" val="45970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Sample Text</a:t>
            </a:r>
            <a:endParaRPr lang="en-US" dirty="0"/>
          </a:p>
        </p:txBody>
      </p:sp>
      <p:sp>
        <p:nvSpPr>
          <p:cNvPr id="9" name="Slide Number Placeholder 8"/>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222498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Sample Text</a:t>
            </a:r>
            <a:endParaRPr lang="en-US" dirty="0"/>
          </a:p>
        </p:txBody>
      </p:sp>
      <p:sp>
        <p:nvSpPr>
          <p:cNvPr id="5" name="Slide Number Placeholder 4"/>
          <p:cNvSpPr>
            <a:spLocks noGrp="1"/>
          </p:cNvSpPr>
          <p:nvPr>
            <p:ph type="sldNum" sz="quarter" idx="12"/>
          </p:nvPr>
        </p:nvSpPr>
        <p:spPr/>
        <p:txBody>
          <a:body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09832527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38D1C-99C1-4809-977A-2F4CC2801CBA}"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E6073-CB9F-4C25-BEA1-DA2A4919DC47}" type="slidenum">
              <a:rPr lang="en-US" smtClean="0"/>
              <a:t>‹#›</a:t>
            </a:fld>
            <a:endParaRPr lang="en-US"/>
          </a:p>
        </p:txBody>
      </p:sp>
    </p:spTree>
    <p:extLst>
      <p:ext uri="{BB962C8B-B14F-4D97-AF65-F5344CB8AC3E}">
        <p14:creationId xmlns:p14="http://schemas.microsoft.com/office/powerpoint/2010/main" val="395316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F38D1C-99C1-4809-977A-2F4CC2801CB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E6073-CB9F-4C25-BEA1-DA2A4919DC47}" type="slidenum">
              <a:rPr lang="en-US" smtClean="0"/>
              <a:t>‹#›</a:t>
            </a:fld>
            <a:endParaRPr lang="en-US"/>
          </a:p>
        </p:txBody>
      </p:sp>
    </p:spTree>
    <p:extLst>
      <p:ext uri="{BB962C8B-B14F-4D97-AF65-F5344CB8AC3E}">
        <p14:creationId xmlns:p14="http://schemas.microsoft.com/office/powerpoint/2010/main" val="210359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38D1C-99C1-4809-977A-2F4CC2801CB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E6073-CB9F-4C25-BEA1-DA2A4919DC47}" type="slidenum">
              <a:rPr lang="en-US" smtClean="0"/>
              <a:t>‹#›</a:t>
            </a:fld>
            <a:endParaRPr lang="en-US"/>
          </a:p>
        </p:txBody>
      </p:sp>
    </p:spTree>
    <p:extLst>
      <p:ext uri="{BB962C8B-B14F-4D97-AF65-F5344CB8AC3E}">
        <p14:creationId xmlns:p14="http://schemas.microsoft.com/office/powerpoint/2010/main" val="172096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20XX</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Sample Text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8840722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5" r:id="rId18"/>
    <p:sldLayoutId id="2147483717" r:id="rId19"/>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8.xml"/><Relationship Id="rId5" Type="http://schemas.openxmlformats.org/officeDocument/2006/relationships/hyperlink" Target="https://www.youtube.com/watch?v=XMtdYiXvTcQ" TargetMode="External"/><Relationship Id="rId4" Type="http://schemas.openxmlformats.org/officeDocument/2006/relationships/hyperlink" Target="https://www.youtube.com/watch?v=5NyB4fIZHe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hyperlink" Target="https://www.nationalgeographic.com/history/article/150813-uncontacted-amazon-tribes-peru-brazil" TargetMode="External"/><Relationship Id="rId13" Type="http://schemas.openxmlformats.org/officeDocument/2006/relationships/hyperlink" Target="https://yolvemacera.com/dunyanin-en-mutlu-insanlari-piraha-kabilesi/" TargetMode="External"/><Relationship Id="rId3" Type="http://schemas.openxmlformats.org/officeDocument/2006/relationships/hyperlink" Target="https://www.historyextra.com/period/brazil-a-society-shaped-by-slavery/" TargetMode="External"/><Relationship Id="rId7" Type="http://schemas.openxmlformats.org/officeDocument/2006/relationships/hyperlink" Target="https://www.adventure-life.com/amazon/articles/indigenous-people" TargetMode="External"/><Relationship Id="rId12" Type="http://schemas.openxmlformats.org/officeDocument/2006/relationships/hyperlink" Target="https://tarihdergi.com/mahommah-gardo-baquaqua-1824-1857/" TargetMode="External"/><Relationship Id="rId2" Type="http://schemas.openxmlformats.org/officeDocument/2006/relationships/hyperlink" Target="https://cosmolearning.org/documentaries/brazil-an-inconvenient-history-1373/" TargetMode="External"/><Relationship Id="rId1" Type="http://schemas.openxmlformats.org/officeDocument/2006/relationships/slideLayout" Target="../slideLayouts/slideLayout2.xml"/><Relationship Id="rId6" Type="http://schemas.openxmlformats.org/officeDocument/2006/relationships/hyperlink" Target="https://www.gezihocasi.com/amazon-ormanlarinda-yasayan-insanlar-kabileler/" TargetMode="External"/><Relationship Id="rId11" Type="http://schemas.openxmlformats.org/officeDocument/2006/relationships/hyperlink" Target="https://www.youtube.com/watch?v=EiPBI1KyvAw&amp;list=PLoCUMD1m-zpuioDmhqRwFLJwUMAOzxv-T&amp;index=8" TargetMode="External"/><Relationship Id="rId5" Type="http://schemas.openxmlformats.org/officeDocument/2006/relationships/hyperlink" Target="https://www.bbc.com/turkce/haberler-dunya-54175224" TargetMode="External"/><Relationship Id="rId10" Type="http://schemas.openxmlformats.org/officeDocument/2006/relationships/hyperlink" Target="https://ichi.pro/tr/brezilya-kole-ticareti-ve-psikolojik-etkiler-277297828846646" TargetMode="External"/><Relationship Id="rId4" Type="http://schemas.openxmlformats.org/officeDocument/2006/relationships/hyperlink" Target="https://ungo.com.tr/2019/12/brezilya-hakkinda-bilgiler/" TargetMode="External"/><Relationship Id="rId9" Type="http://schemas.openxmlformats.org/officeDocument/2006/relationships/hyperlink" Target="https://tr.wikipedia.org/wiki/Brezilya" TargetMode="External"/><Relationship Id="rId14" Type="http://schemas.openxmlformats.org/officeDocument/2006/relationships/hyperlink" Target="https://www.worldhistory.org/trans/tr/1-19911/portekizin-brezilya-kolonisi/"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Placeholder 7" descr="A picture containing trees, outdoor, forest, nature, mist">
            <a:extLst>
              <a:ext uri="{FF2B5EF4-FFF2-40B4-BE49-F238E27FC236}">
                <a16:creationId xmlns:a16="http://schemas.microsoft.com/office/drawing/2014/main" id="{E012FD38-BCDB-4D51-8DED-F3962AB9A4C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9091" t="34006" b="7720"/>
          <a:stretch/>
        </p:blipFill>
        <p:spPr>
          <a:xfrm>
            <a:off x="1" y="10"/>
            <a:ext cx="12191999" cy="6857990"/>
          </a:xfrm>
          <a:prstGeom prst="rect">
            <a:avLst/>
          </a:prstGeom>
        </p:spPr>
      </p:pic>
      <p:sp>
        <p:nvSpPr>
          <p:cNvPr id="25" name="Isosceles Triangle 24">
            <a:extLst>
              <a:ext uri="{FF2B5EF4-FFF2-40B4-BE49-F238E27FC236}">
                <a16:creationId xmlns:a16="http://schemas.microsoft.com/office/drawing/2014/main" id="{3167F201-EA3A-41F3-8305-5985A44A9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Parallelogram 26">
            <a:extLst>
              <a:ext uri="{FF2B5EF4-FFF2-40B4-BE49-F238E27FC236}">
                <a16:creationId xmlns:a16="http://schemas.microsoft.com/office/drawing/2014/main" id="{FFD44D11-B1C5-420A-9591-370DC8BAA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FF46BC6-C78D-47E7-87CF-A1DD38B02B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E3C958F-F320-49F4-9AB7-FD2F51A7712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B809F8B1-FE88-427F-98C6-1B8CFED8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365A3385-7A97-4B91-90E4-313A5F6486BE}"/>
              </a:ext>
            </a:extLst>
          </p:cNvPr>
          <p:cNvSpPr>
            <a:spLocks noGrp="1"/>
          </p:cNvSpPr>
          <p:nvPr>
            <p:ph type="ctrTitle"/>
          </p:nvPr>
        </p:nvSpPr>
        <p:spPr>
          <a:xfrm>
            <a:off x="4704200" y="1678665"/>
            <a:ext cx="4569803" cy="2369131"/>
          </a:xfrm>
        </p:spPr>
        <p:txBody>
          <a:bodyPr vert="horz" lIns="91440" tIns="45720" rIns="91440" bIns="45720" rtlCol="0" anchor="b" anchorCtr="0">
            <a:normAutofit/>
          </a:bodyPr>
          <a:lstStyle/>
          <a:p>
            <a:pPr algn="r"/>
            <a:r>
              <a:rPr lang="en-US" sz="3800">
                <a:solidFill>
                  <a:schemeClr val="accent1"/>
                </a:solidFill>
              </a:rPr>
              <a:t>Brezilya: Orman, Yerliler , Afrika’dan Köleler </a:t>
            </a:r>
            <a:br>
              <a:rPr lang="en-US" sz="3800">
                <a:solidFill>
                  <a:schemeClr val="accent1"/>
                </a:solidFill>
              </a:rPr>
            </a:br>
            <a:endParaRPr lang="en-US" sz="3800">
              <a:solidFill>
                <a:schemeClr val="accent1"/>
              </a:solidFill>
            </a:endParaRPr>
          </a:p>
        </p:txBody>
      </p:sp>
      <p:sp>
        <p:nvSpPr>
          <p:cNvPr id="5" name="Subtitle 4">
            <a:extLst>
              <a:ext uri="{FF2B5EF4-FFF2-40B4-BE49-F238E27FC236}">
                <a16:creationId xmlns:a16="http://schemas.microsoft.com/office/drawing/2014/main" id="{6D600243-42CA-42D2-A56A-C6924D272A5B}"/>
              </a:ext>
            </a:extLst>
          </p:cNvPr>
          <p:cNvSpPr>
            <a:spLocks noGrp="1"/>
          </p:cNvSpPr>
          <p:nvPr>
            <p:ph type="subTitle" idx="1"/>
          </p:nvPr>
        </p:nvSpPr>
        <p:spPr>
          <a:xfrm>
            <a:off x="4700964" y="4050832"/>
            <a:ext cx="4573037" cy="1096899"/>
          </a:xfrm>
        </p:spPr>
        <p:txBody>
          <a:bodyPr vert="horz" lIns="91440" tIns="45720" rIns="91440" bIns="45720" rtlCol="0" anchor="t">
            <a:normAutofit/>
          </a:bodyPr>
          <a:lstStyle/>
          <a:p>
            <a:pPr algn="r"/>
            <a:r>
              <a:rPr lang="en-US" sz="1800">
                <a:solidFill>
                  <a:schemeClr val="tx1">
                    <a:lumMod val="50000"/>
                    <a:lumOff val="50000"/>
                  </a:schemeClr>
                </a:solidFill>
              </a:rPr>
              <a:t>DİLEK öZEL</a:t>
            </a:r>
          </a:p>
        </p:txBody>
      </p:sp>
      <p:sp>
        <p:nvSpPr>
          <p:cNvPr id="39"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44">
            <a:extLst>
              <a:ext uri="{FF2B5EF4-FFF2-40B4-BE49-F238E27FC236}">
                <a16:creationId xmlns:a16="http://schemas.microsoft.com/office/drawing/2014/main" id="{E78FF87C-9F4A-4F75-998D-3ECB6543B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761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A22-E9E6-46CB-ABB6-4C131C4F7126}"/>
              </a:ext>
            </a:extLst>
          </p:cNvPr>
          <p:cNvSpPr>
            <a:spLocks noGrp="1"/>
          </p:cNvSpPr>
          <p:nvPr>
            <p:ph type="title"/>
          </p:nvPr>
        </p:nvSpPr>
        <p:spPr/>
        <p:txBody>
          <a:bodyPr/>
          <a:lstStyle/>
          <a:p>
            <a:r>
              <a:rPr lang="en-US"/>
              <a:t>Mahommah Gardo Baquaqua (1824-1857)</a:t>
            </a:r>
          </a:p>
        </p:txBody>
      </p:sp>
      <p:sp>
        <p:nvSpPr>
          <p:cNvPr id="10" name="Text Placeholder 9">
            <a:extLst>
              <a:ext uri="{FF2B5EF4-FFF2-40B4-BE49-F238E27FC236}">
                <a16:creationId xmlns:a16="http://schemas.microsoft.com/office/drawing/2014/main" id="{0EAA166D-551C-4F74-A6FC-AA69B2F72594}"/>
              </a:ext>
            </a:extLst>
          </p:cNvPr>
          <p:cNvSpPr>
            <a:spLocks noGrp="1"/>
          </p:cNvSpPr>
          <p:nvPr>
            <p:ph type="body" idx="1"/>
          </p:nvPr>
        </p:nvSpPr>
        <p:spPr/>
        <p:txBody>
          <a:bodyPr/>
          <a:lstStyle/>
          <a:p>
            <a:r>
              <a:rPr lang="en-US"/>
              <a:t> </a:t>
            </a:r>
          </a:p>
        </p:txBody>
      </p:sp>
      <p:sp>
        <p:nvSpPr>
          <p:cNvPr id="3" name="Content Placeholder 2">
            <a:extLst>
              <a:ext uri="{FF2B5EF4-FFF2-40B4-BE49-F238E27FC236}">
                <a16:creationId xmlns:a16="http://schemas.microsoft.com/office/drawing/2014/main" id="{6C0C603B-D072-474B-B058-73C6FA198D33}"/>
              </a:ext>
            </a:extLst>
          </p:cNvPr>
          <p:cNvSpPr>
            <a:spLocks noGrp="1"/>
          </p:cNvSpPr>
          <p:nvPr>
            <p:ph sz="half" idx="2"/>
          </p:nvPr>
        </p:nvSpPr>
        <p:spPr>
          <a:xfrm>
            <a:off x="3868310" y="1822152"/>
            <a:ext cx="3200400" cy="3751268"/>
          </a:xfrm>
        </p:spPr>
        <p:txBody>
          <a:bodyPr>
            <a:normAutofit fontScale="92500" lnSpcReduction="20000"/>
          </a:bodyPr>
          <a:lstStyle/>
          <a:p>
            <a:r>
              <a:rPr lang="en-US" b="1" i="0">
                <a:solidFill>
                  <a:srgbClr val="393939"/>
                </a:solidFill>
                <a:effectLst/>
                <a:latin typeface="Libre Baskerville"/>
              </a:rPr>
              <a:t>Mahommah Gardo Baquaqua, bu ülkedeki Afrikalılar arasında, başına gelenleri kendi sesiyle anlatabilmiş tek köle. 1854’te yayınlanan biyografisinde, Afrika’daki çocukluğunu, köle gemisinde geçen korkunç okyanus yolculuğunu, Brezilyalı “sahiplerinin” acımasızlığını, kölelikten kurtuluşunu anlattı. </a:t>
            </a:r>
          </a:p>
          <a:p>
            <a:r>
              <a:rPr lang="en-US" sz="1200">
                <a:solidFill>
                  <a:srgbClr val="000000"/>
                </a:solidFill>
              </a:rPr>
              <a:t>https://tarihdergi.com/mahommah-gardo-baquaqua-1824-1857/</a:t>
            </a:r>
          </a:p>
        </p:txBody>
      </p:sp>
      <p:sp>
        <p:nvSpPr>
          <p:cNvPr id="11" name="Text Placeholder 10">
            <a:extLst>
              <a:ext uri="{FF2B5EF4-FFF2-40B4-BE49-F238E27FC236}">
                <a16:creationId xmlns:a16="http://schemas.microsoft.com/office/drawing/2014/main" id="{852168F3-B179-4476-9340-EA339582733E}"/>
              </a:ext>
            </a:extLst>
          </p:cNvPr>
          <p:cNvSpPr>
            <a:spLocks noGrp="1"/>
          </p:cNvSpPr>
          <p:nvPr>
            <p:ph type="body" sz="quarter" idx="3"/>
          </p:nvPr>
        </p:nvSpPr>
        <p:spPr/>
        <p:txBody>
          <a:bodyPr/>
          <a:lstStyle/>
          <a:p>
            <a:r>
              <a:rPr lang="en-US"/>
              <a:t> </a:t>
            </a:r>
          </a:p>
        </p:txBody>
      </p:sp>
      <p:pic>
        <p:nvPicPr>
          <p:cNvPr id="9" name="Content Placeholder 8">
            <a:extLst>
              <a:ext uri="{FF2B5EF4-FFF2-40B4-BE49-F238E27FC236}">
                <a16:creationId xmlns:a16="http://schemas.microsoft.com/office/drawing/2014/main" id="{23F0E278-5AF1-4A6D-A1D5-242452813647}"/>
              </a:ext>
            </a:extLst>
          </p:cNvPr>
          <p:cNvPicPr>
            <a:picLocks noGrp="1" noChangeAspect="1"/>
          </p:cNvPicPr>
          <p:nvPr>
            <p:ph sz="quarter" idx="4"/>
          </p:nvPr>
        </p:nvPicPr>
        <p:blipFill>
          <a:blip r:embed="rId2"/>
          <a:stretch>
            <a:fillRect/>
          </a:stretch>
        </p:blipFill>
        <p:spPr>
          <a:xfrm>
            <a:off x="7527498" y="2086495"/>
            <a:ext cx="3832026" cy="2886725"/>
          </a:xfrm>
        </p:spPr>
      </p:pic>
      <p:sp>
        <p:nvSpPr>
          <p:cNvPr id="12" name="Text Placeholder 11">
            <a:extLst>
              <a:ext uri="{FF2B5EF4-FFF2-40B4-BE49-F238E27FC236}">
                <a16:creationId xmlns:a16="http://schemas.microsoft.com/office/drawing/2014/main" id="{C7687BC7-C4C5-43F0-868D-238F76A3A1E4}"/>
              </a:ext>
            </a:extLst>
          </p:cNvPr>
          <p:cNvSpPr>
            <a:spLocks noGrp="1"/>
          </p:cNvSpPr>
          <p:nvPr>
            <p:ph type="body" sz="quarter" idx="13"/>
          </p:nvPr>
        </p:nvSpPr>
        <p:spPr/>
        <p:txBody>
          <a:bodyPr/>
          <a:lstStyle/>
          <a:p>
            <a:r>
              <a:rPr lang="en-US"/>
              <a:t> </a:t>
            </a:r>
          </a:p>
        </p:txBody>
      </p:sp>
      <p:pic>
        <p:nvPicPr>
          <p:cNvPr id="15" name="Content Placeholder 14">
            <a:extLst>
              <a:ext uri="{FF2B5EF4-FFF2-40B4-BE49-F238E27FC236}">
                <a16:creationId xmlns:a16="http://schemas.microsoft.com/office/drawing/2014/main" id="{36727386-7581-48C8-B8F6-E41102C9CB3D}"/>
              </a:ext>
            </a:extLst>
          </p:cNvPr>
          <p:cNvPicPr>
            <a:picLocks noGrp="1" noChangeAspect="1"/>
          </p:cNvPicPr>
          <p:nvPr>
            <p:ph sz="quarter" idx="14"/>
          </p:nvPr>
        </p:nvPicPr>
        <p:blipFill>
          <a:blip r:embed="rId3"/>
          <a:stretch>
            <a:fillRect/>
          </a:stretch>
        </p:blipFill>
        <p:spPr>
          <a:xfrm>
            <a:off x="836612" y="1800575"/>
            <a:ext cx="2400528" cy="3751263"/>
          </a:xfrm>
        </p:spPr>
      </p:pic>
      <p:sp>
        <p:nvSpPr>
          <p:cNvPr id="4" name="Date Placeholder 3">
            <a:extLst>
              <a:ext uri="{FF2B5EF4-FFF2-40B4-BE49-F238E27FC236}">
                <a16:creationId xmlns:a16="http://schemas.microsoft.com/office/drawing/2014/main" id="{4F6F92CE-FD39-45EF-9E49-99178BE3D7A3}"/>
              </a:ext>
            </a:extLst>
          </p:cNvPr>
          <p:cNvSpPr>
            <a:spLocks noGrp="1"/>
          </p:cNvSpPr>
          <p:nvPr>
            <p:ph type="dt" sz="half"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2021</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B9514ACE-E6CD-4EEF-865A-A9FA9BE026CE}"/>
              </a:ext>
            </a:extLst>
          </p:cNvPr>
          <p:cNvSpPr>
            <a:spLocks noGrp="1"/>
          </p:cNvSpPr>
          <p:nvPr>
            <p:ph type="ftr"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Brezilya</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D09948CC-3E93-4DF1-80F6-4717BA0072CF}"/>
              </a:ext>
            </a:extLst>
          </p:cNvPr>
          <p:cNvSpPr>
            <a:spLocks noGrp="1"/>
          </p:cNvSpPr>
          <p:nvPr>
            <p:ph type="sldNum" sz="quarter" idx="1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2957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82FC-12E6-4B29-868A-C431E20ED415}"/>
              </a:ext>
            </a:extLst>
          </p:cNvPr>
          <p:cNvSpPr>
            <a:spLocks noGrp="1"/>
          </p:cNvSpPr>
          <p:nvPr>
            <p:ph type="title"/>
          </p:nvPr>
        </p:nvSpPr>
        <p:spPr>
          <a:xfrm>
            <a:off x="677334" y="609600"/>
            <a:ext cx="8596668" cy="569843"/>
          </a:xfrm>
        </p:spPr>
        <p:txBody>
          <a:bodyPr>
            <a:normAutofit fontScale="90000"/>
          </a:bodyPr>
          <a:lstStyle/>
          <a:p>
            <a:r>
              <a:rPr lang="en-US"/>
              <a:t>Amazon Ormanları</a:t>
            </a:r>
          </a:p>
        </p:txBody>
      </p:sp>
      <p:sp>
        <p:nvSpPr>
          <p:cNvPr id="3" name="Content Placeholder 2">
            <a:extLst>
              <a:ext uri="{FF2B5EF4-FFF2-40B4-BE49-F238E27FC236}">
                <a16:creationId xmlns:a16="http://schemas.microsoft.com/office/drawing/2014/main" id="{A9301013-A6AC-4627-91E7-774856177BA8}"/>
              </a:ext>
            </a:extLst>
          </p:cNvPr>
          <p:cNvSpPr>
            <a:spLocks noGrp="1"/>
          </p:cNvSpPr>
          <p:nvPr>
            <p:ph idx="1"/>
          </p:nvPr>
        </p:nvSpPr>
        <p:spPr>
          <a:xfrm>
            <a:off x="677334" y="1179443"/>
            <a:ext cx="8596668" cy="4861919"/>
          </a:xfrm>
        </p:spPr>
        <p:txBody>
          <a:bodyPr/>
          <a:lstStyle/>
          <a:p>
            <a:endParaRPr lang="en-US">
              <a:solidFill>
                <a:srgbClr val="000000"/>
              </a:solidFill>
            </a:endParaRPr>
          </a:p>
          <a:p>
            <a:r>
              <a:rPr lang="en-US">
                <a:solidFill>
                  <a:srgbClr val="000000"/>
                </a:solidFill>
              </a:rPr>
              <a:t>Güney Amerika’da yaklaşık beş buçuk milyon kilometrelik bir alanı kaplar. Dokuz ülkenin sınırları içinde bulunur ancak %60’I Brezilya sınırları içindedir.</a:t>
            </a:r>
          </a:p>
          <a:p>
            <a:r>
              <a:rPr lang="en-US">
                <a:solidFill>
                  <a:srgbClr val="000000"/>
                </a:solidFill>
              </a:rPr>
              <a:t>Amazon ormanları dünyada kalan yağmur ormanlarının yarısından fazlasını oluşturur ve dünyanın en büyük ormanıdır. Amazon ormanları, dünyadaki su kaynaklarının yüzde 20’sini oluşturur. Amazon ormanlarının en büyük özelliklerinden biri, atmosferdeki oksijen ve karbondioksit dengesini korumasıdır. Dünyadaki hayvanların çoğunun ihtiyaç duyduğu oksijenin bitkilerin ürettiği kısmının %20'si Amazon ormanlarında üretilmektedir</a:t>
            </a:r>
          </a:p>
          <a:p>
            <a:r>
              <a:rPr lang="en-US">
                <a:solidFill>
                  <a:srgbClr val="000000"/>
                </a:solidFill>
              </a:rPr>
              <a:t>Amazon Ormanları içerisinde 40.000 ağaç çeşidi, 2.000 kuş çeşidi ve memeli hayvan, 2.200 balık çeşidi ile 128.843 çeşit omurgasız hayvan bulunur ve bu nedenle dünya üzerinde en fazla türe sahip olan ormandır</a:t>
            </a:r>
          </a:p>
        </p:txBody>
      </p:sp>
      <p:sp>
        <p:nvSpPr>
          <p:cNvPr id="4" name="Date Placeholder 3">
            <a:extLst>
              <a:ext uri="{FF2B5EF4-FFF2-40B4-BE49-F238E27FC236}">
                <a16:creationId xmlns:a16="http://schemas.microsoft.com/office/drawing/2014/main" id="{D60C654C-77F1-4F07-B10F-B79008E398E0}"/>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014F6FB4-5CCF-4AC3-B3F0-63ECE0458E8A}"/>
              </a:ext>
            </a:extLst>
          </p:cNvPr>
          <p:cNvSpPr>
            <a:spLocks noGrp="1"/>
          </p:cNvSpPr>
          <p:nvPr>
            <p:ph type="ftr" sz="quarter" idx="11"/>
          </p:nvPr>
        </p:nvSpPr>
        <p:spPr/>
        <p:txBody>
          <a:bodyPr/>
          <a:lstStyle/>
          <a:p>
            <a:r>
              <a:rPr lang="en-US"/>
              <a:t>Brezilya</a:t>
            </a:r>
            <a:endParaRPr lang="en-US" dirty="0"/>
          </a:p>
        </p:txBody>
      </p:sp>
      <p:sp>
        <p:nvSpPr>
          <p:cNvPr id="6" name="Slide Number Placeholder 5">
            <a:extLst>
              <a:ext uri="{FF2B5EF4-FFF2-40B4-BE49-F238E27FC236}">
                <a16:creationId xmlns:a16="http://schemas.microsoft.com/office/drawing/2014/main" id="{302D32E5-192C-49E6-B04C-7AABBF761C0D}"/>
              </a:ext>
            </a:extLst>
          </p:cNvPr>
          <p:cNvSpPr>
            <a:spLocks noGrp="1"/>
          </p:cNvSpPr>
          <p:nvPr>
            <p:ph type="sldNum" sz="quarter" idx="12"/>
          </p:nvPr>
        </p:nvSpPr>
        <p:spPr/>
        <p:txBody>
          <a:bodyPr/>
          <a:lstStyle/>
          <a:p>
            <a:fld id="{AE208ADF-3ADD-483D-A721-14E3EEE2C135}" type="slidenum">
              <a:rPr lang="en-US" smtClean="0"/>
              <a:pPr/>
              <a:t>11</a:t>
            </a:fld>
            <a:endParaRPr lang="en-US" dirty="0"/>
          </a:p>
        </p:txBody>
      </p:sp>
    </p:spTree>
    <p:extLst>
      <p:ext uri="{BB962C8B-B14F-4D97-AF65-F5344CB8AC3E}">
        <p14:creationId xmlns:p14="http://schemas.microsoft.com/office/powerpoint/2010/main" val="382018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82FC-12E6-4B29-868A-C431E20ED415}"/>
              </a:ext>
            </a:extLst>
          </p:cNvPr>
          <p:cNvSpPr>
            <a:spLocks noGrp="1"/>
          </p:cNvSpPr>
          <p:nvPr>
            <p:ph type="title"/>
          </p:nvPr>
        </p:nvSpPr>
        <p:spPr>
          <a:xfrm>
            <a:off x="677334" y="609600"/>
            <a:ext cx="8596668" cy="569843"/>
          </a:xfrm>
        </p:spPr>
        <p:txBody>
          <a:bodyPr>
            <a:normAutofit fontScale="90000"/>
          </a:bodyPr>
          <a:lstStyle/>
          <a:p>
            <a:r>
              <a:rPr lang="en-US"/>
              <a:t>Amazon Ormanları - Yangınlar</a:t>
            </a:r>
          </a:p>
        </p:txBody>
      </p:sp>
      <p:sp>
        <p:nvSpPr>
          <p:cNvPr id="3" name="Content Placeholder 2">
            <a:extLst>
              <a:ext uri="{FF2B5EF4-FFF2-40B4-BE49-F238E27FC236}">
                <a16:creationId xmlns:a16="http://schemas.microsoft.com/office/drawing/2014/main" id="{A9301013-A6AC-4627-91E7-774856177BA8}"/>
              </a:ext>
            </a:extLst>
          </p:cNvPr>
          <p:cNvSpPr>
            <a:spLocks noGrp="1"/>
          </p:cNvSpPr>
          <p:nvPr>
            <p:ph idx="1"/>
          </p:nvPr>
        </p:nvSpPr>
        <p:spPr>
          <a:xfrm>
            <a:off x="677334" y="1179443"/>
            <a:ext cx="8596668" cy="4861919"/>
          </a:xfrm>
        </p:spPr>
        <p:txBody>
          <a:bodyPr>
            <a:normAutofit/>
          </a:bodyPr>
          <a:lstStyle/>
          <a:p>
            <a:endParaRPr lang="en-US">
              <a:solidFill>
                <a:srgbClr val="000000"/>
              </a:solidFill>
            </a:endParaRPr>
          </a:p>
          <a:p>
            <a:r>
              <a:rPr lang="en-US">
                <a:solidFill>
                  <a:srgbClr val="000000"/>
                </a:solidFill>
              </a:rPr>
              <a:t>2019’un ilk 8 ayında, Brezilya'da -yarısından fazlası Amazon bölgesinde olmak üzere- 72.843 yangın meydana geldi. Ağustos 2019'da rekor sayıda yangın çıktı.Brezilya Amazonundaki ormansızlaşma, 2018'in aynı ayına kıyasla Haziran 2019'da% 88'den fazla arttı.</a:t>
            </a:r>
          </a:p>
          <a:p>
            <a:r>
              <a:rPr lang="en-US">
                <a:solidFill>
                  <a:srgbClr val="000000"/>
                </a:solidFill>
              </a:rPr>
              <a:t>Resmî veriler, Brezilya'daki yangınların sayısının 2020'nin Temmuz ayında, bir önceki yılın aynı dönemine oranla %28 arttığını gösterdi.</a:t>
            </a:r>
          </a:p>
          <a:p>
            <a:pPr algn="l"/>
            <a:r>
              <a:rPr lang="en-US">
                <a:solidFill>
                  <a:srgbClr val="000000"/>
                </a:solidFill>
              </a:rPr>
              <a:t>Brezilya Ulusal Uzay Araştırmaları Enstitüsünün (INPE) uyduları aracılığıyla yapılan araştırmada, 2021 Haziran’da Amazon bölgesinde 2 bin 308 yangın noktası görüldüğü bildirildi. Enstitü, bu rakamın geçen yıla kıyasla yüzde 2,6 arttığına, 2007'den bu yana en fazla orman yangınının haziran ayında yaşandığına işaret etti. Greenpeace Brezilya'dan yapılan açıklamada, Amazon Ormanları'ndaki yangınların artış sebebinin, ormanların tahrip edilmesi ve iklim değişikliğiyle bağlantılı olduğu ifade edildi.</a:t>
            </a:r>
          </a:p>
          <a:p>
            <a:endParaRPr lang="en-US" b="0" i="0">
              <a:solidFill>
                <a:srgbClr val="202122"/>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D60C654C-77F1-4F07-B10F-B79008E398E0}"/>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014F6FB4-5CCF-4AC3-B3F0-63ECE0458E8A}"/>
              </a:ext>
            </a:extLst>
          </p:cNvPr>
          <p:cNvSpPr>
            <a:spLocks noGrp="1"/>
          </p:cNvSpPr>
          <p:nvPr>
            <p:ph type="ftr" sz="quarter" idx="11"/>
          </p:nvPr>
        </p:nvSpPr>
        <p:spPr/>
        <p:txBody>
          <a:bodyPr/>
          <a:lstStyle/>
          <a:p>
            <a:r>
              <a:rPr lang="en-US"/>
              <a:t>Brezilya</a:t>
            </a:r>
            <a:endParaRPr lang="en-US" dirty="0"/>
          </a:p>
        </p:txBody>
      </p:sp>
      <p:sp>
        <p:nvSpPr>
          <p:cNvPr id="6" name="Slide Number Placeholder 5">
            <a:extLst>
              <a:ext uri="{FF2B5EF4-FFF2-40B4-BE49-F238E27FC236}">
                <a16:creationId xmlns:a16="http://schemas.microsoft.com/office/drawing/2014/main" id="{302D32E5-192C-49E6-B04C-7AABBF761C0D}"/>
              </a:ext>
            </a:extLst>
          </p:cNvPr>
          <p:cNvSpPr>
            <a:spLocks noGrp="1"/>
          </p:cNvSpPr>
          <p:nvPr>
            <p:ph type="sldNum" sz="quarter" idx="12"/>
          </p:nvPr>
        </p:nvSpPr>
        <p:spPr/>
        <p:txBody>
          <a:bodyPr/>
          <a:lstStyle/>
          <a:p>
            <a:fld id="{AE208ADF-3ADD-483D-A721-14E3EEE2C135}" type="slidenum">
              <a:rPr lang="en-US" smtClean="0"/>
              <a:pPr/>
              <a:t>12</a:t>
            </a:fld>
            <a:endParaRPr lang="en-US" dirty="0"/>
          </a:p>
        </p:txBody>
      </p:sp>
    </p:spTree>
    <p:extLst>
      <p:ext uri="{BB962C8B-B14F-4D97-AF65-F5344CB8AC3E}">
        <p14:creationId xmlns:p14="http://schemas.microsoft.com/office/powerpoint/2010/main" val="59959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82FC-12E6-4B29-868A-C431E20ED415}"/>
              </a:ext>
            </a:extLst>
          </p:cNvPr>
          <p:cNvSpPr>
            <a:spLocks noGrp="1"/>
          </p:cNvSpPr>
          <p:nvPr>
            <p:ph type="title"/>
          </p:nvPr>
        </p:nvSpPr>
        <p:spPr/>
        <p:txBody>
          <a:bodyPr>
            <a:normAutofit/>
          </a:bodyPr>
          <a:lstStyle/>
          <a:p>
            <a:r>
              <a:rPr lang="en-US"/>
              <a:t>Jair Bolsonaro ve Madencilik</a:t>
            </a:r>
          </a:p>
        </p:txBody>
      </p:sp>
      <p:sp>
        <p:nvSpPr>
          <p:cNvPr id="3" name="Content Placeholder 2">
            <a:extLst>
              <a:ext uri="{FF2B5EF4-FFF2-40B4-BE49-F238E27FC236}">
                <a16:creationId xmlns:a16="http://schemas.microsoft.com/office/drawing/2014/main" id="{A9301013-A6AC-4627-91E7-774856177BA8}"/>
              </a:ext>
            </a:extLst>
          </p:cNvPr>
          <p:cNvSpPr>
            <a:spLocks noGrp="1"/>
          </p:cNvSpPr>
          <p:nvPr>
            <p:ph sz="half" idx="1"/>
          </p:nvPr>
        </p:nvSpPr>
        <p:spPr>
          <a:xfrm>
            <a:off x="422031" y="1280160"/>
            <a:ext cx="6923295" cy="5315225"/>
          </a:xfrm>
        </p:spPr>
        <p:txBody>
          <a:bodyPr>
            <a:normAutofit fontScale="70000" lnSpcReduction="20000"/>
          </a:bodyPr>
          <a:lstStyle/>
          <a:p>
            <a:endParaRPr lang="en-US">
              <a:solidFill>
                <a:srgbClr val="000000"/>
              </a:solidFill>
            </a:endParaRPr>
          </a:p>
          <a:p>
            <a:r>
              <a:rPr lang="en-US" sz="2100">
                <a:solidFill>
                  <a:srgbClr val="000000"/>
                </a:solidFill>
              </a:rPr>
              <a:t>Brezilya Amazon'undaki ormansızlaşma, Devlet Başkanı Jair Bolsonaro'nun döneminde arttı. </a:t>
            </a:r>
          </a:p>
          <a:p>
            <a:r>
              <a:rPr lang="en-US" sz="2100">
                <a:solidFill>
                  <a:srgbClr val="000000"/>
                </a:solidFill>
              </a:rPr>
              <a:t>Bolsanaro, Amazon’u hastalıklı cilt yaralarıyla benzeştirerek yerli koruma alanlarını “suçiçeği olmuş bir çocuk gibi” diye tanımladı. Seçim kampanyasındaki vaatleri arasında yerli bölgelerindeki korumanın sona erdirilmesi ve yerli topraklarının madencilik faaliyetlerine açılması da bulunuyordu. Bunların dışında, Amazon’da bulunan nükleer ve hidroelektrik santralleri çoğaltmaktan söz ediyordu. </a:t>
            </a:r>
          </a:p>
          <a:p>
            <a:r>
              <a:rPr lang="en-US" sz="2100">
                <a:solidFill>
                  <a:srgbClr val="000000"/>
                </a:solidFill>
              </a:rPr>
              <a:t>Amazon ormanları, Brezilya Devlet Başkanının tutumu nedeniyle sürekli olarak yasa dışı altın madencilerinin akınına uğramaya başladı. Şimdiye kadar madencilik nedeniyle yüzlerce futbol sahası büyüklüğünde ormanların yok edildiği ve nehirlerin cıvayla kirletildiği Amazonlar'da yerliler de hayatlarından endişe ediyor. Yerli kabile liderleri, "garimpeiros" olarak bilinen yasa dışı altın madencilerinin otomatik silahlarla gelip önlerine çıkan herkesi vurduğunu ve hükümetin kendilerini korumak için hiçbir şey yapmadığını açıkladı. Yağmur ormanlarının Dalai Lama'sı lakaplı lider Kopenawa, "Parası olan beyaz adamlar daha fazlasını ister. Daha fazlasını yok etmek isterler. Bu onların gelenekleri, sınırları yok" dedi.</a:t>
            </a:r>
          </a:p>
          <a:p>
            <a:r>
              <a:rPr lang="en-US" sz="2100">
                <a:solidFill>
                  <a:srgbClr val="000000"/>
                </a:solidFill>
              </a:rPr>
              <a:t>Amazon’un yerli halkları, yasa dışı ormansızlaştırmanın takip edilmesi ve yağmur ormanlarının korunması konusunda hayati bir rol oynuyorlar. Ancak bölgeyi korumanın sağlayacağı yararların ötesinde, burası onların yuvası. Amazon’u koruyan yasaları kaldırmak da en temel hakları üzerinde bir tehdit anlamına geliyor.</a:t>
            </a:r>
          </a:p>
          <a:p>
            <a:endParaRPr lang="en-US" b="0" i="0">
              <a:solidFill>
                <a:srgbClr val="202122"/>
              </a:solidFill>
              <a:effectLst/>
              <a:latin typeface="Arial" panose="020B0604020202020204" pitchFamily="34" charset="0"/>
            </a:endParaRPr>
          </a:p>
        </p:txBody>
      </p:sp>
      <p:pic>
        <p:nvPicPr>
          <p:cNvPr id="9" name="Content Placeholder 8" descr="A person in a suit&#10;&#10;Description automatically generated with medium confidence">
            <a:extLst>
              <a:ext uri="{FF2B5EF4-FFF2-40B4-BE49-F238E27FC236}">
                <a16:creationId xmlns:a16="http://schemas.microsoft.com/office/drawing/2014/main" id="{4D07554A-D984-4BA0-8E64-1E213D800F9B}"/>
              </a:ext>
            </a:extLst>
          </p:cNvPr>
          <p:cNvPicPr>
            <a:picLocks noGrp="1" noChangeAspect="1"/>
          </p:cNvPicPr>
          <p:nvPr>
            <p:ph sz="half" idx="2"/>
          </p:nvPr>
        </p:nvPicPr>
        <p:blipFill>
          <a:blip r:embed="rId2"/>
          <a:stretch>
            <a:fillRect/>
          </a:stretch>
        </p:blipFill>
        <p:spPr>
          <a:xfrm>
            <a:off x="7818917" y="1488281"/>
            <a:ext cx="3829131" cy="5107104"/>
          </a:xfrm>
        </p:spPr>
      </p:pic>
      <p:sp>
        <p:nvSpPr>
          <p:cNvPr id="4" name="Date Placeholder 3">
            <a:extLst>
              <a:ext uri="{FF2B5EF4-FFF2-40B4-BE49-F238E27FC236}">
                <a16:creationId xmlns:a16="http://schemas.microsoft.com/office/drawing/2014/main" id="{D60C654C-77F1-4F07-B10F-B79008E398E0}"/>
              </a:ext>
            </a:extLst>
          </p:cNvPr>
          <p:cNvSpPr>
            <a:spLocks noGrp="1"/>
          </p:cNvSpPr>
          <p:nvPr>
            <p:ph type="dt" sz="half" idx="10"/>
          </p:nvPr>
        </p:nvSpPr>
        <p:spPr/>
        <p:txBody>
          <a:bodyPr/>
          <a:lstStyle/>
          <a:p>
            <a:r>
              <a:rPr lang="en-US"/>
              <a:t>2021	</a:t>
            </a:r>
            <a:endParaRPr lang="en-US" dirty="0"/>
          </a:p>
        </p:txBody>
      </p:sp>
      <p:sp>
        <p:nvSpPr>
          <p:cNvPr id="5" name="Footer Placeholder 4">
            <a:extLst>
              <a:ext uri="{FF2B5EF4-FFF2-40B4-BE49-F238E27FC236}">
                <a16:creationId xmlns:a16="http://schemas.microsoft.com/office/drawing/2014/main" id="{014F6FB4-5CCF-4AC3-B3F0-63ECE0458E8A}"/>
              </a:ext>
            </a:extLst>
          </p:cNvPr>
          <p:cNvSpPr>
            <a:spLocks noGrp="1"/>
          </p:cNvSpPr>
          <p:nvPr>
            <p:ph type="ftr" sz="quarter" idx="11"/>
          </p:nvPr>
        </p:nvSpPr>
        <p:spPr/>
        <p:txBody>
          <a:bodyPr/>
          <a:lstStyle/>
          <a:p>
            <a:r>
              <a:rPr lang="en-US"/>
              <a:t>Brezilya	</a:t>
            </a:r>
            <a:endParaRPr lang="en-US" dirty="0"/>
          </a:p>
        </p:txBody>
      </p:sp>
      <p:sp>
        <p:nvSpPr>
          <p:cNvPr id="6" name="Slide Number Placeholder 5">
            <a:extLst>
              <a:ext uri="{FF2B5EF4-FFF2-40B4-BE49-F238E27FC236}">
                <a16:creationId xmlns:a16="http://schemas.microsoft.com/office/drawing/2014/main" id="{302D32E5-192C-49E6-B04C-7AABBF761C0D}"/>
              </a:ext>
            </a:extLst>
          </p:cNvPr>
          <p:cNvSpPr>
            <a:spLocks noGrp="1"/>
          </p:cNvSpPr>
          <p:nvPr>
            <p:ph type="sldNum" sz="quarter" idx="12"/>
          </p:nvPr>
        </p:nvSpPr>
        <p:spPr/>
        <p:txBody>
          <a:bodyPr/>
          <a:lstStyle/>
          <a:p>
            <a:fld id="{AE208ADF-3ADD-483D-A721-14E3EEE2C135}" type="slidenum">
              <a:rPr lang="en-US" smtClean="0"/>
              <a:pPr/>
              <a:t>13</a:t>
            </a:fld>
            <a:endParaRPr lang="en-US" dirty="0"/>
          </a:p>
        </p:txBody>
      </p:sp>
    </p:spTree>
    <p:extLst>
      <p:ext uri="{BB962C8B-B14F-4D97-AF65-F5344CB8AC3E}">
        <p14:creationId xmlns:p14="http://schemas.microsoft.com/office/powerpoint/2010/main" val="46350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82B0-D193-4AA2-AD5E-418949846A73}"/>
              </a:ext>
            </a:extLst>
          </p:cNvPr>
          <p:cNvSpPr>
            <a:spLocks noGrp="1"/>
          </p:cNvSpPr>
          <p:nvPr>
            <p:ph type="title"/>
          </p:nvPr>
        </p:nvSpPr>
        <p:spPr>
          <a:xfrm>
            <a:off x="677334" y="609600"/>
            <a:ext cx="8596668" cy="675861"/>
          </a:xfrm>
        </p:spPr>
        <p:txBody>
          <a:bodyPr/>
          <a:lstStyle/>
          <a:p>
            <a:r>
              <a:rPr lang="en-US"/>
              <a:t>Amazon Ormanları’nda Yerliler</a:t>
            </a:r>
          </a:p>
        </p:txBody>
      </p:sp>
      <p:sp>
        <p:nvSpPr>
          <p:cNvPr id="3" name="Content Placeholder 2">
            <a:extLst>
              <a:ext uri="{FF2B5EF4-FFF2-40B4-BE49-F238E27FC236}">
                <a16:creationId xmlns:a16="http://schemas.microsoft.com/office/drawing/2014/main" id="{1059CBDB-006F-40A4-B983-4B6E793162D8}"/>
              </a:ext>
            </a:extLst>
          </p:cNvPr>
          <p:cNvSpPr>
            <a:spLocks noGrp="1"/>
          </p:cNvSpPr>
          <p:nvPr>
            <p:ph sz="half" idx="1"/>
          </p:nvPr>
        </p:nvSpPr>
        <p:spPr>
          <a:xfrm>
            <a:off x="677334" y="1285461"/>
            <a:ext cx="6527799" cy="5121026"/>
          </a:xfrm>
        </p:spPr>
        <p:txBody>
          <a:bodyPr>
            <a:normAutofit fontScale="70000" lnSpcReduction="20000"/>
          </a:bodyPr>
          <a:lstStyle/>
          <a:p>
            <a:r>
              <a:rPr lang="en-US" sz="2100">
                <a:solidFill>
                  <a:srgbClr val="000000"/>
                </a:solidFill>
              </a:rPr>
              <a:t>Brezilya’da yaşayan yerli halkın haklarını ve kültürünü korumak üzere 1967 yılında kurulmuş bir organizasyon var; FUNAI (Fundação Nacional do Índio). Güney Amerika yerlileri hakkında en kapsamlı çalışmaları yapan, inceleyen, koruyan bu organizasyonun kayıt altına aldığı yüzden fazla topluluk bulunuyor. Bunların bir kısmı tamamen yok olmuş durumdalar. Hala yaşamını sürdürenler ile temas kurulmayıp yaşam düzenlerinin bozulmaması için mücadele veriyorlar. Buna rağmen Amazon ormanlarında videoya çekilmiş, fotoğraflanmış, temas kurulmuş hatta meşhur olmuş bir çok ilkel kabile var.</a:t>
            </a:r>
          </a:p>
          <a:p>
            <a:r>
              <a:rPr lang="en-US" sz="2100">
                <a:solidFill>
                  <a:srgbClr val="000000"/>
                </a:solidFill>
              </a:rPr>
              <a:t>Televizyon, internet siteleri ve gazetelerde dönem dönem karşınıza çıkan;</a:t>
            </a:r>
          </a:p>
          <a:p>
            <a:pPr lvl="1"/>
            <a:r>
              <a:rPr lang="en-US" sz="1900">
                <a:solidFill>
                  <a:srgbClr val="000000"/>
                </a:solidFill>
              </a:rPr>
              <a:t>Amazon ormanlarında ilkel bir kabile görüntülendi!</a:t>
            </a:r>
          </a:p>
          <a:p>
            <a:pPr lvl="1"/>
            <a:r>
              <a:rPr lang="en-US" sz="1900">
                <a:solidFill>
                  <a:srgbClr val="000000"/>
                </a:solidFill>
              </a:rPr>
              <a:t>Amazon ormanlarında yaşayan insanlar.</a:t>
            </a:r>
          </a:p>
          <a:p>
            <a:pPr lvl="1"/>
            <a:r>
              <a:rPr lang="en-US" sz="1900">
                <a:solidFill>
                  <a:srgbClr val="000000"/>
                </a:solidFill>
              </a:rPr>
              <a:t>Amazon ormanlarında bulunan kabile videosu çekildi.</a:t>
            </a:r>
          </a:p>
          <a:p>
            <a:pPr lvl="1"/>
            <a:r>
              <a:rPr lang="en-US" sz="1900">
                <a:solidFill>
                  <a:srgbClr val="000000"/>
                </a:solidFill>
              </a:rPr>
              <a:t>Yeni bir kabile keşfedildi.</a:t>
            </a:r>
          </a:p>
          <a:p>
            <a:r>
              <a:rPr lang="en-US" sz="2100">
                <a:solidFill>
                  <a:srgbClr val="000000"/>
                </a:solidFill>
              </a:rPr>
              <a:t>… gibi haberlerin birçoğu aslında FUNAI organizasyonunun çalışmaları sonucu elde edilmiş görüntüler oluyor. Bunu yapma sebepleri ise ilginç. Bu bölgelerde kaçak petrol arayan şirketler, çiftçiler ve madenciler bu tür yerli halkların varlığını inkar ediyorlar. “Hayal ürünü, roman ve film efsanesi” diyorlar. Böylece yaptıkları katliamları yok saymak istiyorlar. FUNAI ise çektiği bu görüntüler sayesinde bu yerlilerin orada olduklarını her daim kanıtlıyor ve “ORADALAR!” mesajını tüm dünyaya veriyor.</a:t>
            </a:r>
          </a:p>
          <a:p>
            <a:endParaRPr lang="en-US"/>
          </a:p>
        </p:txBody>
      </p:sp>
      <p:pic>
        <p:nvPicPr>
          <p:cNvPr id="9" name="Content Placeholder 8" descr="A collage of a person&#10;&#10;Description automatically generated with medium confidence">
            <a:extLst>
              <a:ext uri="{FF2B5EF4-FFF2-40B4-BE49-F238E27FC236}">
                <a16:creationId xmlns:a16="http://schemas.microsoft.com/office/drawing/2014/main" id="{27B2BF56-F8CA-4CD9-B57D-013A17E82B9C}"/>
              </a:ext>
            </a:extLst>
          </p:cNvPr>
          <p:cNvPicPr>
            <a:picLocks noGrp="1" noChangeAspect="1"/>
          </p:cNvPicPr>
          <p:nvPr>
            <p:ph sz="half" idx="2"/>
          </p:nvPr>
        </p:nvPicPr>
        <p:blipFill>
          <a:blip r:embed="rId2"/>
          <a:stretch>
            <a:fillRect/>
          </a:stretch>
        </p:blipFill>
        <p:spPr>
          <a:xfrm>
            <a:off x="7408273" y="2222695"/>
            <a:ext cx="4524197" cy="3643532"/>
          </a:xfrm>
        </p:spPr>
      </p:pic>
      <p:sp>
        <p:nvSpPr>
          <p:cNvPr id="4" name="Date Placeholder 3">
            <a:extLst>
              <a:ext uri="{FF2B5EF4-FFF2-40B4-BE49-F238E27FC236}">
                <a16:creationId xmlns:a16="http://schemas.microsoft.com/office/drawing/2014/main" id="{7589E943-8DEA-4294-B306-8583FF54C29A}"/>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0745A707-47B6-4B31-9C20-B337896FD8FA}"/>
              </a:ext>
            </a:extLst>
          </p:cNvPr>
          <p:cNvSpPr>
            <a:spLocks noGrp="1"/>
          </p:cNvSpPr>
          <p:nvPr>
            <p:ph type="ftr" sz="quarter" idx="11"/>
          </p:nvPr>
        </p:nvSpPr>
        <p:spPr/>
        <p:txBody>
          <a:bodyPr/>
          <a:lstStyle/>
          <a:p>
            <a:r>
              <a:rPr lang="en-US"/>
              <a:t>Brezilya	</a:t>
            </a:r>
            <a:endParaRPr lang="en-US" dirty="0"/>
          </a:p>
        </p:txBody>
      </p:sp>
      <p:sp>
        <p:nvSpPr>
          <p:cNvPr id="6" name="Slide Number Placeholder 5">
            <a:extLst>
              <a:ext uri="{FF2B5EF4-FFF2-40B4-BE49-F238E27FC236}">
                <a16:creationId xmlns:a16="http://schemas.microsoft.com/office/drawing/2014/main" id="{E07D0531-CB85-43A3-B3D4-92A461B7ADBE}"/>
              </a:ext>
            </a:extLst>
          </p:cNvPr>
          <p:cNvSpPr>
            <a:spLocks noGrp="1"/>
          </p:cNvSpPr>
          <p:nvPr>
            <p:ph type="sldNum" sz="quarter" idx="12"/>
          </p:nvPr>
        </p:nvSpPr>
        <p:spPr/>
        <p:txBody>
          <a:bodyPr/>
          <a:lstStyle/>
          <a:p>
            <a:fld id="{AE208ADF-3ADD-483D-A721-14E3EEE2C135}" type="slidenum">
              <a:rPr lang="en-US" smtClean="0"/>
              <a:pPr/>
              <a:t>14</a:t>
            </a:fld>
            <a:endParaRPr lang="en-US" dirty="0"/>
          </a:p>
        </p:txBody>
      </p:sp>
    </p:spTree>
    <p:extLst>
      <p:ext uri="{BB962C8B-B14F-4D97-AF65-F5344CB8AC3E}">
        <p14:creationId xmlns:p14="http://schemas.microsoft.com/office/powerpoint/2010/main" val="419427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82B0-D193-4AA2-AD5E-418949846A73}"/>
              </a:ext>
            </a:extLst>
          </p:cNvPr>
          <p:cNvSpPr>
            <a:spLocks noGrp="1"/>
          </p:cNvSpPr>
          <p:nvPr>
            <p:ph type="title"/>
          </p:nvPr>
        </p:nvSpPr>
        <p:spPr>
          <a:xfrm>
            <a:off x="755194" y="453995"/>
            <a:ext cx="10515600" cy="818995"/>
          </a:xfrm>
        </p:spPr>
        <p:txBody>
          <a:bodyPr vert="horz" lIns="91440" tIns="45720" rIns="91440" bIns="45720" rtlCol="0" anchor="t">
            <a:normAutofit/>
          </a:bodyPr>
          <a:lstStyle/>
          <a:p>
            <a:r>
              <a:rPr lang="en-US"/>
              <a:t>Yanomami Kabilesi	</a:t>
            </a:r>
          </a:p>
        </p:txBody>
      </p:sp>
      <p:sp>
        <p:nvSpPr>
          <p:cNvPr id="3" name="Content Placeholder 2">
            <a:extLst>
              <a:ext uri="{FF2B5EF4-FFF2-40B4-BE49-F238E27FC236}">
                <a16:creationId xmlns:a16="http://schemas.microsoft.com/office/drawing/2014/main" id="{1059CBDB-006F-40A4-B983-4B6E793162D8}"/>
              </a:ext>
            </a:extLst>
          </p:cNvPr>
          <p:cNvSpPr>
            <a:spLocks noGrp="1"/>
          </p:cNvSpPr>
          <p:nvPr>
            <p:ph sz="half" idx="2"/>
          </p:nvPr>
        </p:nvSpPr>
        <p:spPr>
          <a:xfrm>
            <a:off x="574055" y="1383792"/>
            <a:ext cx="5028407" cy="5448485"/>
          </a:xfrm>
        </p:spPr>
        <p:txBody>
          <a:bodyPr vert="horz" lIns="91440" tIns="45720" rIns="91440" bIns="45720" rtlCol="0">
            <a:normAutofit/>
          </a:bodyPr>
          <a:lstStyle/>
          <a:p>
            <a:pPr>
              <a:lnSpc>
                <a:spcPct val="90000"/>
              </a:lnSpc>
            </a:pPr>
            <a:r>
              <a:rPr lang="en-US" sz="1600">
                <a:solidFill>
                  <a:srgbClr val="000000"/>
                </a:solidFill>
              </a:rPr>
              <a:t>Venezuela ile Brezilya’nın birleştiği Orinoco ırmağı havzasında yaşayan dünyanın en ilkel kabilelerinden birisi. Toplamda 200-250’ye yakın köyde yaşayan yaklaşık 35.000 yerli insandan oluşan bir grup. Ama sayıları gittikçe azalıyor. Sebebi ise onlarla aynı bölgede altın arayan kaçak madenci ve çiftçi gruplarıyla savaş halinde olmaları. </a:t>
            </a:r>
          </a:p>
          <a:p>
            <a:pPr>
              <a:lnSpc>
                <a:spcPct val="90000"/>
              </a:lnSpc>
            </a:pPr>
            <a:r>
              <a:rPr lang="en-US" sz="1600">
                <a:solidFill>
                  <a:srgbClr val="000000"/>
                </a:solidFill>
              </a:rPr>
              <a:t>Şiddete çok meyilli olan Yanomami halkı, hem kendi kendilerine, hem de aile fertlerine yaralayıcı şekilde zarar veriyorlar ama yaptıkları saldırganlık onlar için kutsal bir değer taşıyormuş. Kadın erkek fark etmeksizin vücutlarının çoğu yara bere içinde. Köyler arasında da sürekli çatışma ve savaş hali mevcut.</a:t>
            </a:r>
          </a:p>
          <a:p>
            <a:pPr>
              <a:lnSpc>
                <a:spcPct val="90000"/>
              </a:lnSpc>
            </a:pPr>
            <a:r>
              <a:rPr lang="en-US" sz="1600" b="0" i="0">
                <a:solidFill>
                  <a:srgbClr val="000000"/>
                </a:solidFill>
                <a:effectLst/>
                <a:latin typeface="Noto Sans" panose="020B0502040204020203" pitchFamily="34" charset="0"/>
              </a:rPr>
              <a:t>Jair Bolsonaro, Mayıs 2021’de ilk kez Yanomami temsilcileri ile görüşerek topraklarında yasadışı madencilik faaliyetlerine son vereceği konusunda söz Verdi, </a:t>
            </a:r>
            <a:r>
              <a:rPr lang="en-US" sz="1600" b="0" i="0">
                <a:solidFill>
                  <a:srgbClr val="000000"/>
                </a:solidFill>
                <a:effectLst/>
                <a:latin typeface="Noto Sans" panose="020B0502040504020204" pitchFamily="34" charset="0"/>
              </a:rPr>
              <a:t>yerel halkın bu konudaki endişeleri hakkında, "Maden istemiyorsanız, maden olmayacak" dedi.</a:t>
            </a:r>
            <a:endParaRPr lang="en-US" sz="1600">
              <a:solidFill>
                <a:srgbClr val="000000"/>
              </a:solidFill>
            </a:endParaRPr>
          </a:p>
        </p:txBody>
      </p:sp>
      <p:pic>
        <p:nvPicPr>
          <p:cNvPr id="9" name="Content Placeholder 8" descr="A picture containing person, outdoor, hairpiece&#10;&#10;Description automatically generated">
            <a:extLst>
              <a:ext uri="{FF2B5EF4-FFF2-40B4-BE49-F238E27FC236}">
                <a16:creationId xmlns:a16="http://schemas.microsoft.com/office/drawing/2014/main" id="{F474EB7A-10FB-469D-AB74-E3B28422CC6F}"/>
              </a:ext>
            </a:extLst>
          </p:cNvPr>
          <p:cNvPicPr>
            <a:picLocks noGrp="1" noChangeAspect="1"/>
          </p:cNvPicPr>
          <p:nvPr>
            <p:ph sz="quarter" idx="4"/>
          </p:nvPr>
        </p:nvPicPr>
        <p:blipFill rotWithShape="1">
          <a:blip r:embed="rId2"/>
          <a:stretch/>
        </p:blipFill>
        <p:spPr>
          <a:xfrm>
            <a:off x="5714418" y="1272990"/>
            <a:ext cx="5377417" cy="2768296"/>
          </a:xfrm>
          <a:prstGeom prst="rect">
            <a:avLst/>
          </a:prstGeom>
        </p:spPr>
      </p:pic>
      <p:sp>
        <p:nvSpPr>
          <p:cNvPr id="12" name="Text Placeholder 11">
            <a:extLst>
              <a:ext uri="{FF2B5EF4-FFF2-40B4-BE49-F238E27FC236}">
                <a16:creationId xmlns:a16="http://schemas.microsoft.com/office/drawing/2014/main" id="{033E549D-231C-4BF8-8770-1ED0A0C8547F}"/>
              </a:ext>
            </a:extLst>
          </p:cNvPr>
          <p:cNvSpPr>
            <a:spLocks noGrp="1"/>
          </p:cNvSpPr>
          <p:nvPr>
            <p:ph type="body" sz="quarter" idx="13"/>
          </p:nvPr>
        </p:nvSpPr>
        <p:spPr>
          <a:xfrm flipV="1">
            <a:off x="8151814" y="1727725"/>
            <a:ext cx="45719" cy="75228"/>
          </a:xfrm>
        </p:spPr>
        <p:txBody>
          <a:bodyPr/>
          <a:lstStyle/>
          <a:p>
            <a:r>
              <a:rPr lang="en-US"/>
              <a:t> </a:t>
            </a:r>
          </a:p>
        </p:txBody>
      </p:sp>
      <p:sp>
        <p:nvSpPr>
          <p:cNvPr id="13" name="Content Placeholder 12">
            <a:extLst>
              <a:ext uri="{FF2B5EF4-FFF2-40B4-BE49-F238E27FC236}">
                <a16:creationId xmlns:a16="http://schemas.microsoft.com/office/drawing/2014/main" id="{E8133655-52AB-4D57-8EF7-ECDFC32D2668}"/>
              </a:ext>
            </a:extLst>
          </p:cNvPr>
          <p:cNvSpPr>
            <a:spLocks noGrp="1"/>
          </p:cNvSpPr>
          <p:nvPr>
            <p:ph sz="quarter" idx="14"/>
          </p:nvPr>
        </p:nvSpPr>
        <p:spPr>
          <a:xfrm>
            <a:off x="5757661" y="4204809"/>
            <a:ext cx="5410694" cy="2224516"/>
          </a:xfrm>
        </p:spPr>
        <p:txBody>
          <a:bodyPr>
            <a:normAutofit lnSpcReduction="10000"/>
          </a:bodyPr>
          <a:lstStyle/>
          <a:p>
            <a:r>
              <a:rPr lang="en-US" b="0" i="0">
                <a:effectLst/>
                <a:latin typeface="roboto" panose="02000000000000000000" pitchFamily="2" charset="0"/>
              </a:rPr>
              <a:t>Yanomami (Yanomamö) kabilesi ölen kabile üyelerini yapraklara sarıp ormana bırakıyorlar. Vücudun et kısmı çürüyüp böcekler tarafından yendikten sonra, kalan kemikleri yakarak, muzlu çorbalarına katıp yiyorlar. Böylece, ölen kişinin ruhunu diri tuttuklarına inanıyorlar.</a:t>
            </a:r>
            <a:endParaRPr lang="en-US"/>
          </a:p>
        </p:txBody>
      </p:sp>
      <p:sp>
        <p:nvSpPr>
          <p:cNvPr id="4" name="Date Placeholder 3">
            <a:extLst>
              <a:ext uri="{FF2B5EF4-FFF2-40B4-BE49-F238E27FC236}">
                <a16:creationId xmlns:a16="http://schemas.microsoft.com/office/drawing/2014/main" id="{7589E943-8DEA-4294-B306-8583FF54C29A}"/>
              </a:ext>
            </a:extLst>
          </p:cNvPr>
          <p:cNvSpPr>
            <a:spLocks noGrp="1"/>
          </p:cNvSpPr>
          <p:nvPr>
            <p:ph type="dt" sz="half" idx="15"/>
          </p:nvPr>
        </p:nvSpPr>
        <p:spPr/>
        <p:txBody>
          <a:bodyPr vert="horz" lIns="91440" tIns="45720" rIns="91440" bIns="45720" rtlCol="0" anchor="ctr">
            <a:normAutofit/>
          </a:bodyPr>
          <a:lstStyle/>
          <a:p>
            <a:pPr defTabSz="914400">
              <a:spcAft>
                <a:spcPts val="600"/>
              </a:spcAft>
            </a:pPr>
            <a:r>
              <a:rPr lang="en-US"/>
              <a:t>2021</a:t>
            </a:r>
          </a:p>
        </p:txBody>
      </p:sp>
      <p:sp>
        <p:nvSpPr>
          <p:cNvPr id="5" name="Footer Placeholder 4">
            <a:extLst>
              <a:ext uri="{FF2B5EF4-FFF2-40B4-BE49-F238E27FC236}">
                <a16:creationId xmlns:a16="http://schemas.microsoft.com/office/drawing/2014/main" id="{0745A707-47B6-4B31-9C20-B337896FD8FA}"/>
              </a:ext>
            </a:extLst>
          </p:cNvPr>
          <p:cNvSpPr>
            <a:spLocks noGrp="1"/>
          </p:cNvSpPr>
          <p:nvPr>
            <p:ph type="ftr" sz="quarter" idx="16"/>
          </p:nvPr>
        </p:nvSpPr>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Brezilya	</a:t>
            </a:r>
          </a:p>
        </p:txBody>
      </p:sp>
      <p:sp>
        <p:nvSpPr>
          <p:cNvPr id="6" name="Slide Number Placeholder 5">
            <a:extLst>
              <a:ext uri="{FF2B5EF4-FFF2-40B4-BE49-F238E27FC236}">
                <a16:creationId xmlns:a16="http://schemas.microsoft.com/office/drawing/2014/main" id="{E07D0531-CB85-43A3-B3D4-92A461B7ADBE}"/>
              </a:ext>
            </a:extLst>
          </p:cNvPr>
          <p:cNvSpPr>
            <a:spLocks noGrp="1"/>
          </p:cNvSpPr>
          <p:nvPr>
            <p:ph type="sldNum" sz="quarter" idx="17"/>
          </p:nvPr>
        </p:nvSpPr>
        <p:spPr/>
        <p:txBody>
          <a:bodyPr vert="horz" lIns="91440" tIns="45720" rIns="91440" bIns="45720" rtlCol="0" anchor="ctr">
            <a:normAutofit/>
          </a:bodyPr>
          <a:lstStyle/>
          <a:p>
            <a:pPr defTabSz="914400">
              <a:spcAft>
                <a:spcPts val="600"/>
              </a:spcAft>
            </a:pPr>
            <a:fld id="{AE208ADF-3ADD-483D-A721-14E3EEE2C135}" type="slidenum">
              <a:rPr lang="en-US" smtClean="0"/>
              <a:pPr defTabSz="914400">
                <a:spcAft>
                  <a:spcPts val="600"/>
                </a:spcAft>
              </a:pPr>
              <a:t>15</a:t>
            </a:fld>
            <a:endParaRPr lang="en-US"/>
          </a:p>
        </p:txBody>
      </p:sp>
      <p:sp>
        <p:nvSpPr>
          <p:cNvPr id="26" name="Text Placeholder 25">
            <a:extLst>
              <a:ext uri="{FF2B5EF4-FFF2-40B4-BE49-F238E27FC236}">
                <a16:creationId xmlns:a16="http://schemas.microsoft.com/office/drawing/2014/main" id="{BCD4507C-0600-4F34-A08F-68AA464B5E52}"/>
              </a:ext>
            </a:extLst>
          </p:cNvPr>
          <p:cNvSpPr>
            <a:spLocks noGrp="1"/>
          </p:cNvSpPr>
          <p:nvPr>
            <p:ph type="body" idx="1"/>
          </p:nvPr>
        </p:nvSpPr>
        <p:spPr/>
        <p:txBody>
          <a:bodyPr/>
          <a:lstStyle/>
          <a:p>
            <a:r>
              <a:rPr lang="en-US"/>
              <a:t> </a:t>
            </a:r>
          </a:p>
        </p:txBody>
      </p:sp>
      <p:sp>
        <p:nvSpPr>
          <p:cNvPr id="28" name="Text Placeholder 27">
            <a:extLst>
              <a:ext uri="{FF2B5EF4-FFF2-40B4-BE49-F238E27FC236}">
                <a16:creationId xmlns:a16="http://schemas.microsoft.com/office/drawing/2014/main" id="{8E367D82-8A50-40D7-9A1F-D966BD7561B8}"/>
              </a:ext>
            </a:extLst>
          </p:cNvPr>
          <p:cNvSpPr>
            <a:spLocks noGrp="1"/>
          </p:cNvSpPr>
          <p:nvPr>
            <p:ph type="body" sz="quarter" idx="3"/>
          </p:nvPr>
        </p:nvSpPr>
        <p:spPr>
          <a:xfrm>
            <a:off x="4495800" y="1727724"/>
            <a:ext cx="3200400" cy="584549"/>
          </a:xfrm>
        </p:spPr>
        <p:txBody>
          <a:bodyPr/>
          <a:lstStyle/>
          <a:p>
            <a:r>
              <a:rPr lang="en-US"/>
              <a:t> </a:t>
            </a:r>
          </a:p>
        </p:txBody>
      </p:sp>
    </p:spTree>
    <p:extLst>
      <p:ext uri="{BB962C8B-B14F-4D97-AF65-F5344CB8AC3E}">
        <p14:creationId xmlns:p14="http://schemas.microsoft.com/office/powerpoint/2010/main" val="2760831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82B0-D193-4AA2-AD5E-418949846A73}"/>
              </a:ext>
            </a:extLst>
          </p:cNvPr>
          <p:cNvSpPr>
            <a:spLocks noGrp="1"/>
          </p:cNvSpPr>
          <p:nvPr>
            <p:ph type="title"/>
          </p:nvPr>
        </p:nvSpPr>
        <p:spPr>
          <a:xfrm>
            <a:off x="677334" y="668174"/>
            <a:ext cx="8596668" cy="868390"/>
          </a:xfrm>
        </p:spPr>
        <p:txBody>
          <a:bodyPr vert="horz" lIns="91440" tIns="45720" rIns="91440" bIns="45720" rtlCol="0" anchor="t">
            <a:normAutofit/>
          </a:bodyPr>
          <a:lstStyle/>
          <a:p>
            <a:r>
              <a:rPr lang="en-US"/>
              <a:t>Yanomami Kabilesi	</a:t>
            </a:r>
          </a:p>
        </p:txBody>
      </p:sp>
      <p:pic>
        <p:nvPicPr>
          <p:cNvPr id="11" name="Content Placeholder 10" descr="A circular structure surrounded by trees&#10;&#10;Description automatically generated with low confidence">
            <a:extLst>
              <a:ext uri="{FF2B5EF4-FFF2-40B4-BE49-F238E27FC236}">
                <a16:creationId xmlns:a16="http://schemas.microsoft.com/office/drawing/2014/main" id="{08C79D4F-CDFB-443B-AB17-9701584AF52B}"/>
              </a:ext>
            </a:extLst>
          </p:cNvPr>
          <p:cNvPicPr>
            <a:picLocks noGrp="1" noChangeAspect="1"/>
          </p:cNvPicPr>
          <p:nvPr>
            <p:ph sz="half" idx="1"/>
          </p:nvPr>
        </p:nvPicPr>
        <p:blipFill>
          <a:blip r:embed="rId2"/>
          <a:stretch>
            <a:fillRect/>
          </a:stretch>
        </p:blipFill>
        <p:spPr>
          <a:xfrm>
            <a:off x="6705641" y="4522555"/>
            <a:ext cx="4184035" cy="2153943"/>
          </a:xfrm>
        </p:spPr>
      </p:pic>
      <p:sp>
        <p:nvSpPr>
          <p:cNvPr id="4" name="Date Placeholder 3">
            <a:extLst>
              <a:ext uri="{FF2B5EF4-FFF2-40B4-BE49-F238E27FC236}">
                <a16:creationId xmlns:a16="http://schemas.microsoft.com/office/drawing/2014/main" id="{7589E943-8DEA-4294-B306-8583FF54C29A}"/>
              </a:ext>
            </a:extLst>
          </p:cNvPr>
          <p:cNvSpPr>
            <a:spLocks noGrp="1"/>
          </p:cNvSpPr>
          <p:nvPr>
            <p:ph type="dt" sz="half" idx="10"/>
          </p:nvPr>
        </p:nvSpPr>
        <p:spPr/>
        <p:txBody>
          <a:bodyPr vert="horz" lIns="91440" tIns="45720" rIns="91440" bIns="45720" rtlCol="0" anchor="ctr">
            <a:normAutofit/>
          </a:bodyPr>
          <a:lstStyle/>
          <a:p>
            <a:pPr defTabSz="914400">
              <a:spcAft>
                <a:spcPts val="600"/>
              </a:spcAft>
            </a:pPr>
            <a:r>
              <a:rPr lang="en-US"/>
              <a:t>2021</a:t>
            </a:r>
          </a:p>
        </p:txBody>
      </p:sp>
      <p:sp>
        <p:nvSpPr>
          <p:cNvPr id="5" name="Footer Placeholder 4">
            <a:extLst>
              <a:ext uri="{FF2B5EF4-FFF2-40B4-BE49-F238E27FC236}">
                <a16:creationId xmlns:a16="http://schemas.microsoft.com/office/drawing/2014/main" id="{0745A707-47B6-4B31-9C20-B337896FD8FA}"/>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Brezilya	</a:t>
            </a:r>
          </a:p>
        </p:txBody>
      </p:sp>
      <p:sp>
        <p:nvSpPr>
          <p:cNvPr id="6" name="Slide Number Placeholder 5">
            <a:extLst>
              <a:ext uri="{FF2B5EF4-FFF2-40B4-BE49-F238E27FC236}">
                <a16:creationId xmlns:a16="http://schemas.microsoft.com/office/drawing/2014/main" id="{E07D0531-CB85-43A3-B3D4-92A461B7ADBE}"/>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AE208ADF-3ADD-483D-A721-14E3EEE2C135}" type="slidenum">
              <a:rPr lang="en-US" smtClean="0"/>
              <a:pPr defTabSz="914400">
                <a:spcAft>
                  <a:spcPts val="600"/>
                </a:spcAft>
              </a:pPr>
              <a:t>16</a:t>
            </a:fld>
            <a:endParaRPr lang="en-US"/>
          </a:p>
        </p:txBody>
      </p:sp>
      <p:sp>
        <p:nvSpPr>
          <p:cNvPr id="12" name="Text Placeholder 11">
            <a:extLst>
              <a:ext uri="{FF2B5EF4-FFF2-40B4-BE49-F238E27FC236}">
                <a16:creationId xmlns:a16="http://schemas.microsoft.com/office/drawing/2014/main" id="{033E549D-231C-4BF8-8770-1ED0A0C8547F}"/>
              </a:ext>
            </a:extLst>
          </p:cNvPr>
          <p:cNvSpPr>
            <a:spLocks noGrp="1"/>
          </p:cNvSpPr>
          <p:nvPr>
            <p:ph type="body" sz="quarter" idx="4294967295"/>
          </p:nvPr>
        </p:nvSpPr>
        <p:spPr>
          <a:xfrm flipV="1">
            <a:off x="12145963" y="1727200"/>
            <a:ext cx="46037" cy="76200"/>
          </a:xfrm>
        </p:spPr>
        <p:txBody>
          <a:bodyPr>
            <a:normAutofit fontScale="25000" lnSpcReduction="20000"/>
          </a:bodyPr>
          <a:lstStyle/>
          <a:p>
            <a:r>
              <a:rPr lang="en-US"/>
              <a:t> </a:t>
            </a:r>
          </a:p>
        </p:txBody>
      </p:sp>
      <p:sp>
        <p:nvSpPr>
          <p:cNvPr id="26" name="Text Placeholder 25">
            <a:extLst>
              <a:ext uri="{FF2B5EF4-FFF2-40B4-BE49-F238E27FC236}">
                <a16:creationId xmlns:a16="http://schemas.microsoft.com/office/drawing/2014/main" id="{BCD4507C-0600-4F34-A08F-68AA464B5E52}"/>
              </a:ext>
            </a:extLst>
          </p:cNvPr>
          <p:cNvSpPr>
            <a:spLocks noGrp="1"/>
          </p:cNvSpPr>
          <p:nvPr>
            <p:ph type="body" idx="4294967295"/>
          </p:nvPr>
        </p:nvSpPr>
        <p:spPr>
          <a:xfrm>
            <a:off x="0" y="1806575"/>
            <a:ext cx="3200400" cy="584200"/>
          </a:xfrm>
        </p:spPr>
        <p:txBody>
          <a:bodyPr/>
          <a:lstStyle/>
          <a:p>
            <a:r>
              <a:rPr lang="en-US"/>
              <a:t> </a:t>
            </a:r>
          </a:p>
        </p:txBody>
      </p:sp>
      <p:sp>
        <p:nvSpPr>
          <p:cNvPr id="28" name="Text Placeholder 27">
            <a:extLst>
              <a:ext uri="{FF2B5EF4-FFF2-40B4-BE49-F238E27FC236}">
                <a16:creationId xmlns:a16="http://schemas.microsoft.com/office/drawing/2014/main" id="{8E367D82-8A50-40D7-9A1F-D966BD7561B8}"/>
              </a:ext>
            </a:extLst>
          </p:cNvPr>
          <p:cNvSpPr>
            <a:spLocks noGrp="1"/>
          </p:cNvSpPr>
          <p:nvPr>
            <p:ph type="body" sz="quarter" idx="4294967295"/>
          </p:nvPr>
        </p:nvSpPr>
        <p:spPr>
          <a:xfrm>
            <a:off x="0" y="1727200"/>
            <a:ext cx="3200400" cy="585788"/>
          </a:xfrm>
        </p:spPr>
        <p:txBody>
          <a:bodyPr/>
          <a:lstStyle/>
          <a:p>
            <a:r>
              <a:rPr lang="en-US"/>
              <a:t> </a:t>
            </a:r>
          </a:p>
        </p:txBody>
      </p:sp>
      <p:sp>
        <p:nvSpPr>
          <p:cNvPr id="8" name="Content Placeholder 7">
            <a:extLst>
              <a:ext uri="{FF2B5EF4-FFF2-40B4-BE49-F238E27FC236}">
                <a16:creationId xmlns:a16="http://schemas.microsoft.com/office/drawing/2014/main" id="{6C23C835-847F-48A6-AC52-6B49FB183625}"/>
              </a:ext>
            </a:extLst>
          </p:cNvPr>
          <p:cNvSpPr>
            <a:spLocks noGrp="1"/>
          </p:cNvSpPr>
          <p:nvPr>
            <p:ph sz="half" idx="2"/>
          </p:nvPr>
        </p:nvSpPr>
        <p:spPr>
          <a:xfrm>
            <a:off x="6525949" y="1046828"/>
            <a:ext cx="4184034" cy="3880773"/>
          </a:xfrm>
        </p:spPr>
        <p:txBody>
          <a:bodyPr/>
          <a:lstStyle/>
          <a:p>
            <a:r>
              <a:rPr lang="en-US" b="0" i="0">
                <a:effectLst/>
                <a:latin typeface="roboto" panose="02000000000000000000" pitchFamily="2" charset="0"/>
              </a:rPr>
              <a:t>Yanomami kabilesi, shabono denilen ortası açıklıkta kalan yuvarlak biçimdeki geleneksel yapılarda kalıyorlar. Tepeden görüntüsü stadyumu andırıyor. Bitki ve ağaç kökleri kullanılarak inşa edilen shabono evleri o ailede yaşayanların sayısına göre büyük ya da küçük boyutlarda yapılıyor. Zamanla tahrip olan evler 5-6 yılda bir aile üyelerinin sayısına göre yeniden inşa ediliyor.</a:t>
            </a:r>
            <a:endParaRPr lang="en-US"/>
          </a:p>
        </p:txBody>
      </p:sp>
      <p:pic>
        <p:nvPicPr>
          <p:cNvPr id="15" name="Picture 14">
            <a:extLst>
              <a:ext uri="{FF2B5EF4-FFF2-40B4-BE49-F238E27FC236}">
                <a16:creationId xmlns:a16="http://schemas.microsoft.com/office/drawing/2014/main" id="{8A731005-26A0-4EE4-B37C-0B0021E579F0}"/>
              </a:ext>
            </a:extLst>
          </p:cNvPr>
          <p:cNvPicPr>
            <a:picLocks noChangeAspect="1"/>
          </p:cNvPicPr>
          <p:nvPr/>
        </p:nvPicPr>
        <p:blipFill>
          <a:blip r:embed="rId3"/>
          <a:stretch>
            <a:fillRect/>
          </a:stretch>
        </p:blipFill>
        <p:spPr>
          <a:xfrm>
            <a:off x="401860" y="1631073"/>
            <a:ext cx="6028385" cy="3880773"/>
          </a:xfrm>
          <a:prstGeom prst="rect">
            <a:avLst/>
          </a:prstGeom>
        </p:spPr>
      </p:pic>
    </p:spTree>
    <p:extLst>
      <p:ext uri="{BB962C8B-B14F-4D97-AF65-F5344CB8AC3E}">
        <p14:creationId xmlns:p14="http://schemas.microsoft.com/office/powerpoint/2010/main" val="265662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82B0-D193-4AA2-AD5E-418949846A73}"/>
              </a:ext>
            </a:extLst>
          </p:cNvPr>
          <p:cNvSpPr>
            <a:spLocks noGrp="1"/>
          </p:cNvSpPr>
          <p:nvPr>
            <p:ph type="title"/>
          </p:nvPr>
        </p:nvSpPr>
        <p:spPr>
          <a:xfrm>
            <a:off x="755194" y="453995"/>
            <a:ext cx="10515600" cy="818995"/>
          </a:xfrm>
        </p:spPr>
        <p:txBody>
          <a:bodyPr vert="horz" lIns="91440" tIns="45720" rIns="91440" bIns="45720" rtlCol="0" anchor="t">
            <a:normAutofit/>
          </a:bodyPr>
          <a:lstStyle/>
          <a:p>
            <a:r>
              <a:rPr lang="en-US"/>
              <a:t>Awa Kabilesi	</a:t>
            </a:r>
          </a:p>
        </p:txBody>
      </p:sp>
      <p:pic>
        <p:nvPicPr>
          <p:cNvPr id="11" name="Content Placeholder 10" descr="A monkey on a person's head&#10;&#10;Description automatically generated">
            <a:extLst>
              <a:ext uri="{FF2B5EF4-FFF2-40B4-BE49-F238E27FC236}">
                <a16:creationId xmlns:a16="http://schemas.microsoft.com/office/drawing/2014/main" id="{36C6BC98-8888-41A0-AC22-CE8C9FA63CC4}"/>
              </a:ext>
            </a:extLst>
          </p:cNvPr>
          <p:cNvPicPr>
            <a:picLocks noGrp="1" noChangeAspect="1"/>
          </p:cNvPicPr>
          <p:nvPr>
            <p:ph sz="half" idx="2"/>
          </p:nvPr>
        </p:nvPicPr>
        <p:blipFill>
          <a:blip r:embed="rId2"/>
          <a:stretch>
            <a:fillRect/>
          </a:stretch>
        </p:blipFill>
        <p:spPr>
          <a:xfrm>
            <a:off x="694289" y="1272990"/>
            <a:ext cx="4794983" cy="5448300"/>
          </a:xfrm>
        </p:spPr>
      </p:pic>
      <p:sp>
        <p:nvSpPr>
          <p:cNvPr id="12" name="Text Placeholder 11">
            <a:extLst>
              <a:ext uri="{FF2B5EF4-FFF2-40B4-BE49-F238E27FC236}">
                <a16:creationId xmlns:a16="http://schemas.microsoft.com/office/drawing/2014/main" id="{033E549D-231C-4BF8-8770-1ED0A0C8547F}"/>
              </a:ext>
            </a:extLst>
          </p:cNvPr>
          <p:cNvSpPr>
            <a:spLocks noGrp="1"/>
          </p:cNvSpPr>
          <p:nvPr>
            <p:ph type="body" sz="quarter" idx="13"/>
          </p:nvPr>
        </p:nvSpPr>
        <p:spPr>
          <a:xfrm flipV="1">
            <a:off x="8151814" y="1727725"/>
            <a:ext cx="45719" cy="75228"/>
          </a:xfrm>
        </p:spPr>
        <p:txBody>
          <a:bodyPr/>
          <a:lstStyle/>
          <a:p>
            <a:r>
              <a:rPr lang="en-US"/>
              <a:t> </a:t>
            </a:r>
          </a:p>
        </p:txBody>
      </p:sp>
      <p:sp>
        <p:nvSpPr>
          <p:cNvPr id="13" name="Content Placeholder 12">
            <a:extLst>
              <a:ext uri="{FF2B5EF4-FFF2-40B4-BE49-F238E27FC236}">
                <a16:creationId xmlns:a16="http://schemas.microsoft.com/office/drawing/2014/main" id="{E8133655-52AB-4D57-8EF7-ECDFC32D2668}"/>
              </a:ext>
            </a:extLst>
          </p:cNvPr>
          <p:cNvSpPr>
            <a:spLocks noGrp="1"/>
          </p:cNvSpPr>
          <p:nvPr>
            <p:ph sz="quarter" idx="14"/>
          </p:nvPr>
        </p:nvSpPr>
        <p:spPr>
          <a:xfrm>
            <a:off x="5757661" y="1272990"/>
            <a:ext cx="5410694" cy="5156335"/>
          </a:xfrm>
        </p:spPr>
        <p:txBody>
          <a:bodyPr>
            <a:normAutofit/>
          </a:bodyPr>
          <a:lstStyle/>
          <a:p>
            <a:r>
              <a:rPr lang="en-US" b="0" i="0">
                <a:effectLst/>
                <a:latin typeface="roboto" panose="02000000000000000000" pitchFamily="2" charset="0"/>
              </a:rPr>
              <a:t>500 yıl önce Brezilya’nın Maranhao eyaletinde sayıları on binleri bulan Awalar’dan bugün geriye sadece birkaç yüz kişi kalmış.</a:t>
            </a:r>
          </a:p>
          <a:p>
            <a:r>
              <a:rPr lang="en-US" b="0" i="0">
                <a:effectLst/>
                <a:latin typeface="roboto" panose="02000000000000000000" pitchFamily="2" charset="0"/>
              </a:rPr>
              <a:t>Awa kabilesi doğayla ve hayvanlarla o kadar uyum içerisindeki Awa yerlilerinin kadınları yavru maymun ve sincapları tıpkı bir bebek gibi emzirip büyütüyorlar.</a:t>
            </a:r>
          </a:p>
          <a:p>
            <a:r>
              <a:rPr lang="en-US" b="0" i="0">
                <a:effectLst/>
                <a:latin typeface="roboto" panose="02000000000000000000" pitchFamily="2" charset="0"/>
              </a:rPr>
              <a:t>Awalar için hayattaki en önemli şeylerin başında aile geliyor. Hayvanları da aileden birileri olarak görüyorlar.</a:t>
            </a:r>
            <a:endParaRPr lang="en-US"/>
          </a:p>
        </p:txBody>
      </p:sp>
      <p:sp>
        <p:nvSpPr>
          <p:cNvPr id="4" name="Date Placeholder 3">
            <a:extLst>
              <a:ext uri="{FF2B5EF4-FFF2-40B4-BE49-F238E27FC236}">
                <a16:creationId xmlns:a16="http://schemas.microsoft.com/office/drawing/2014/main" id="{7589E943-8DEA-4294-B306-8583FF54C29A}"/>
              </a:ext>
            </a:extLst>
          </p:cNvPr>
          <p:cNvSpPr>
            <a:spLocks noGrp="1"/>
          </p:cNvSpPr>
          <p:nvPr>
            <p:ph type="dt" sz="half" idx="15"/>
          </p:nvPr>
        </p:nvSpPr>
        <p:spPr/>
        <p:txBody>
          <a:bodyPr vert="horz" lIns="91440" tIns="45720" rIns="91440" bIns="45720" rtlCol="0" anchor="ctr">
            <a:normAutofit/>
          </a:bodyPr>
          <a:lstStyle/>
          <a:p>
            <a:pPr defTabSz="914400">
              <a:spcAft>
                <a:spcPts val="600"/>
              </a:spcAft>
            </a:pPr>
            <a:r>
              <a:rPr lang="en-US"/>
              <a:t>2021</a:t>
            </a:r>
          </a:p>
        </p:txBody>
      </p:sp>
      <p:sp>
        <p:nvSpPr>
          <p:cNvPr id="5" name="Footer Placeholder 4">
            <a:extLst>
              <a:ext uri="{FF2B5EF4-FFF2-40B4-BE49-F238E27FC236}">
                <a16:creationId xmlns:a16="http://schemas.microsoft.com/office/drawing/2014/main" id="{0745A707-47B6-4B31-9C20-B337896FD8FA}"/>
              </a:ext>
            </a:extLst>
          </p:cNvPr>
          <p:cNvSpPr>
            <a:spLocks noGrp="1"/>
          </p:cNvSpPr>
          <p:nvPr>
            <p:ph type="ftr" sz="quarter" idx="16"/>
          </p:nvPr>
        </p:nvSpPr>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Brezilya	</a:t>
            </a:r>
          </a:p>
        </p:txBody>
      </p:sp>
      <p:sp>
        <p:nvSpPr>
          <p:cNvPr id="6" name="Slide Number Placeholder 5">
            <a:extLst>
              <a:ext uri="{FF2B5EF4-FFF2-40B4-BE49-F238E27FC236}">
                <a16:creationId xmlns:a16="http://schemas.microsoft.com/office/drawing/2014/main" id="{E07D0531-CB85-43A3-B3D4-92A461B7ADBE}"/>
              </a:ext>
            </a:extLst>
          </p:cNvPr>
          <p:cNvSpPr>
            <a:spLocks noGrp="1"/>
          </p:cNvSpPr>
          <p:nvPr>
            <p:ph type="sldNum" sz="quarter" idx="17"/>
          </p:nvPr>
        </p:nvSpPr>
        <p:spPr/>
        <p:txBody>
          <a:bodyPr vert="horz" lIns="91440" tIns="45720" rIns="91440" bIns="45720" rtlCol="0" anchor="ctr">
            <a:normAutofit/>
          </a:bodyPr>
          <a:lstStyle/>
          <a:p>
            <a:pPr defTabSz="914400">
              <a:spcAft>
                <a:spcPts val="600"/>
              </a:spcAft>
            </a:pPr>
            <a:fld id="{AE208ADF-3ADD-483D-A721-14E3EEE2C135}" type="slidenum">
              <a:rPr lang="en-US" smtClean="0"/>
              <a:pPr defTabSz="914400">
                <a:spcAft>
                  <a:spcPts val="600"/>
                </a:spcAft>
              </a:pPr>
              <a:t>17</a:t>
            </a:fld>
            <a:endParaRPr lang="en-US"/>
          </a:p>
        </p:txBody>
      </p:sp>
      <p:sp>
        <p:nvSpPr>
          <p:cNvPr id="26" name="Text Placeholder 25">
            <a:extLst>
              <a:ext uri="{FF2B5EF4-FFF2-40B4-BE49-F238E27FC236}">
                <a16:creationId xmlns:a16="http://schemas.microsoft.com/office/drawing/2014/main" id="{BCD4507C-0600-4F34-A08F-68AA464B5E52}"/>
              </a:ext>
            </a:extLst>
          </p:cNvPr>
          <p:cNvSpPr>
            <a:spLocks noGrp="1"/>
          </p:cNvSpPr>
          <p:nvPr>
            <p:ph type="body" idx="1"/>
          </p:nvPr>
        </p:nvSpPr>
        <p:spPr/>
        <p:txBody>
          <a:bodyPr/>
          <a:lstStyle/>
          <a:p>
            <a:r>
              <a:rPr lang="en-US"/>
              <a:t> </a:t>
            </a:r>
          </a:p>
        </p:txBody>
      </p:sp>
      <p:sp>
        <p:nvSpPr>
          <p:cNvPr id="28" name="Text Placeholder 27">
            <a:extLst>
              <a:ext uri="{FF2B5EF4-FFF2-40B4-BE49-F238E27FC236}">
                <a16:creationId xmlns:a16="http://schemas.microsoft.com/office/drawing/2014/main" id="{8E367D82-8A50-40D7-9A1F-D966BD7561B8}"/>
              </a:ext>
            </a:extLst>
          </p:cNvPr>
          <p:cNvSpPr>
            <a:spLocks noGrp="1"/>
          </p:cNvSpPr>
          <p:nvPr>
            <p:ph type="body" sz="quarter" idx="3"/>
          </p:nvPr>
        </p:nvSpPr>
        <p:spPr>
          <a:xfrm>
            <a:off x="4495800" y="1727724"/>
            <a:ext cx="3200400" cy="584549"/>
          </a:xfrm>
        </p:spPr>
        <p:txBody>
          <a:bodyPr/>
          <a:lstStyle/>
          <a:p>
            <a:r>
              <a:rPr lang="en-US"/>
              <a:t> </a:t>
            </a:r>
          </a:p>
        </p:txBody>
      </p:sp>
    </p:spTree>
    <p:extLst>
      <p:ext uri="{BB962C8B-B14F-4D97-AF65-F5344CB8AC3E}">
        <p14:creationId xmlns:p14="http://schemas.microsoft.com/office/powerpoint/2010/main" val="104455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82B0-D193-4AA2-AD5E-418949846A73}"/>
              </a:ext>
            </a:extLst>
          </p:cNvPr>
          <p:cNvSpPr>
            <a:spLocks noGrp="1"/>
          </p:cNvSpPr>
          <p:nvPr>
            <p:ph type="title"/>
          </p:nvPr>
        </p:nvSpPr>
        <p:spPr>
          <a:xfrm>
            <a:off x="755194" y="453995"/>
            <a:ext cx="10515600" cy="818995"/>
          </a:xfrm>
        </p:spPr>
        <p:txBody>
          <a:bodyPr vert="horz" lIns="91440" tIns="45720" rIns="91440" bIns="45720" rtlCol="0" anchor="t">
            <a:normAutofit/>
          </a:bodyPr>
          <a:lstStyle/>
          <a:p>
            <a:r>
              <a:rPr lang="en-US"/>
              <a:t>Piraha Kabilesi – Dünyanın En Mutlu İnsanları	</a:t>
            </a:r>
          </a:p>
        </p:txBody>
      </p:sp>
      <p:pic>
        <p:nvPicPr>
          <p:cNvPr id="17" name="Content Placeholder 16" descr="A picture containing water, outdoor, riding, lake&#10;&#10;Description automatically generated">
            <a:extLst>
              <a:ext uri="{FF2B5EF4-FFF2-40B4-BE49-F238E27FC236}">
                <a16:creationId xmlns:a16="http://schemas.microsoft.com/office/drawing/2014/main" id="{EC527EE8-85CE-4A2D-B5E9-259599476066}"/>
              </a:ext>
            </a:extLst>
          </p:cNvPr>
          <p:cNvPicPr>
            <a:picLocks noGrp="1" noChangeAspect="1"/>
          </p:cNvPicPr>
          <p:nvPr>
            <p:ph sz="half" idx="2"/>
          </p:nvPr>
        </p:nvPicPr>
        <p:blipFill>
          <a:blip r:embed="rId2"/>
          <a:stretch>
            <a:fillRect/>
          </a:stretch>
        </p:blipFill>
        <p:spPr>
          <a:xfrm>
            <a:off x="6198228" y="4130766"/>
            <a:ext cx="5278156" cy="2639078"/>
          </a:xfrm>
        </p:spPr>
      </p:pic>
      <p:sp>
        <p:nvSpPr>
          <p:cNvPr id="12" name="Text Placeholder 11">
            <a:extLst>
              <a:ext uri="{FF2B5EF4-FFF2-40B4-BE49-F238E27FC236}">
                <a16:creationId xmlns:a16="http://schemas.microsoft.com/office/drawing/2014/main" id="{033E549D-231C-4BF8-8770-1ED0A0C8547F}"/>
              </a:ext>
            </a:extLst>
          </p:cNvPr>
          <p:cNvSpPr>
            <a:spLocks noGrp="1"/>
          </p:cNvSpPr>
          <p:nvPr>
            <p:ph type="body" sz="quarter" idx="13"/>
          </p:nvPr>
        </p:nvSpPr>
        <p:spPr>
          <a:xfrm flipV="1">
            <a:off x="8151814" y="1727725"/>
            <a:ext cx="45719" cy="75228"/>
          </a:xfrm>
        </p:spPr>
        <p:txBody>
          <a:bodyPr/>
          <a:lstStyle/>
          <a:p>
            <a:r>
              <a:rPr lang="en-US"/>
              <a:t> </a:t>
            </a:r>
          </a:p>
        </p:txBody>
      </p:sp>
      <p:sp>
        <p:nvSpPr>
          <p:cNvPr id="4" name="Date Placeholder 3">
            <a:extLst>
              <a:ext uri="{FF2B5EF4-FFF2-40B4-BE49-F238E27FC236}">
                <a16:creationId xmlns:a16="http://schemas.microsoft.com/office/drawing/2014/main" id="{7589E943-8DEA-4294-B306-8583FF54C29A}"/>
              </a:ext>
            </a:extLst>
          </p:cNvPr>
          <p:cNvSpPr>
            <a:spLocks noGrp="1"/>
          </p:cNvSpPr>
          <p:nvPr>
            <p:ph type="dt" sz="half" idx="15"/>
          </p:nvPr>
        </p:nvSpPr>
        <p:spPr/>
        <p:txBody>
          <a:bodyPr vert="horz" lIns="91440" tIns="45720" rIns="91440" bIns="45720" rtlCol="0" anchor="ctr">
            <a:normAutofit/>
          </a:bodyPr>
          <a:lstStyle/>
          <a:p>
            <a:pPr defTabSz="914400">
              <a:spcAft>
                <a:spcPts val="600"/>
              </a:spcAft>
            </a:pPr>
            <a:r>
              <a:rPr lang="en-US"/>
              <a:t>2021</a:t>
            </a:r>
          </a:p>
        </p:txBody>
      </p:sp>
      <p:sp>
        <p:nvSpPr>
          <p:cNvPr id="5" name="Footer Placeholder 4">
            <a:extLst>
              <a:ext uri="{FF2B5EF4-FFF2-40B4-BE49-F238E27FC236}">
                <a16:creationId xmlns:a16="http://schemas.microsoft.com/office/drawing/2014/main" id="{0745A707-47B6-4B31-9C20-B337896FD8FA}"/>
              </a:ext>
            </a:extLst>
          </p:cNvPr>
          <p:cNvSpPr>
            <a:spLocks noGrp="1"/>
          </p:cNvSpPr>
          <p:nvPr>
            <p:ph type="ftr" sz="quarter" idx="16"/>
          </p:nvPr>
        </p:nvSpPr>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Brezilya	</a:t>
            </a:r>
          </a:p>
        </p:txBody>
      </p:sp>
      <p:sp>
        <p:nvSpPr>
          <p:cNvPr id="6" name="Slide Number Placeholder 5">
            <a:extLst>
              <a:ext uri="{FF2B5EF4-FFF2-40B4-BE49-F238E27FC236}">
                <a16:creationId xmlns:a16="http://schemas.microsoft.com/office/drawing/2014/main" id="{E07D0531-CB85-43A3-B3D4-92A461B7ADBE}"/>
              </a:ext>
            </a:extLst>
          </p:cNvPr>
          <p:cNvSpPr>
            <a:spLocks noGrp="1"/>
          </p:cNvSpPr>
          <p:nvPr>
            <p:ph type="sldNum" sz="quarter" idx="17"/>
          </p:nvPr>
        </p:nvSpPr>
        <p:spPr/>
        <p:txBody>
          <a:bodyPr vert="horz" lIns="91440" tIns="45720" rIns="91440" bIns="45720" rtlCol="0" anchor="ctr">
            <a:normAutofit/>
          </a:bodyPr>
          <a:lstStyle/>
          <a:p>
            <a:pPr defTabSz="914400">
              <a:spcAft>
                <a:spcPts val="600"/>
              </a:spcAft>
            </a:pPr>
            <a:fld id="{AE208ADF-3ADD-483D-A721-14E3EEE2C135}" type="slidenum">
              <a:rPr lang="en-US" smtClean="0"/>
              <a:pPr defTabSz="914400">
                <a:spcAft>
                  <a:spcPts val="600"/>
                </a:spcAft>
              </a:pPr>
              <a:t>18</a:t>
            </a:fld>
            <a:endParaRPr lang="en-US"/>
          </a:p>
        </p:txBody>
      </p:sp>
      <p:sp>
        <p:nvSpPr>
          <p:cNvPr id="26" name="Text Placeholder 25">
            <a:extLst>
              <a:ext uri="{FF2B5EF4-FFF2-40B4-BE49-F238E27FC236}">
                <a16:creationId xmlns:a16="http://schemas.microsoft.com/office/drawing/2014/main" id="{BCD4507C-0600-4F34-A08F-68AA464B5E52}"/>
              </a:ext>
            </a:extLst>
          </p:cNvPr>
          <p:cNvSpPr>
            <a:spLocks noGrp="1"/>
          </p:cNvSpPr>
          <p:nvPr>
            <p:ph type="body" idx="1"/>
          </p:nvPr>
        </p:nvSpPr>
        <p:spPr>
          <a:xfrm>
            <a:off x="836612" y="1389761"/>
            <a:ext cx="5028090" cy="4830063"/>
          </a:xfrm>
        </p:spPr>
        <p:txBody>
          <a:bodyPr/>
          <a:lstStyle/>
          <a:p>
            <a:r>
              <a:rPr lang="en-US"/>
              <a:t> </a:t>
            </a:r>
          </a:p>
        </p:txBody>
      </p:sp>
      <p:sp>
        <p:nvSpPr>
          <p:cNvPr id="28" name="Text Placeholder 27">
            <a:extLst>
              <a:ext uri="{FF2B5EF4-FFF2-40B4-BE49-F238E27FC236}">
                <a16:creationId xmlns:a16="http://schemas.microsoft.com/office/drawing/2014/main" id="{8E367D82-8A50-40D7-9A1F-D966BD7561B8}"/>
              </a:ext>
            </a:extLst>
          </p:cNvPr>
          <p:cNvSpPr>
            <a:spLocks noGrp="1"/>
          </p:cNvSpPr>
          <p:nvPr>
            <p:ph type="body" sz="quarter" idx="3"/>
          </p:nvPr>
        </p:nvSpPr>
        <p:spPr>
          <a:xfrm>
            <a:off x="4495800" y="1727724"/>
            <a:ext cx="3200400" cy="584549"/>
          </a:xfrm>
        </p:spPr>
        <p:txBody>
          <a:bodyPr/>
          <a:lstStyle/>
          <a:p>
            <a:r>
              <a:rPr lang="en-US"/>
              <a:t> </a:t>
            </a:r>
          </a:p>
        </p:txBody>
      </p:sp>
      <p:pic>
        <p:nvPicPr>
          <p:cNvPr id="15" name="Content Placeholder 14" descr="A picture containing outdoor, tree, person, swimsuit&#10;&#10;Description automatically generated">
            <a:extLst>
              <a:ext uri="{FF2B5EF4-FFF2-40B4-BE49-F238E27FC236}">
                <a16:creationId xmlns:a16="http://schemas.microsoft.com/office/drawing/2014/main" id="{1CEEC1FC-A6B4-4512-A625-04EAB860A522}"/>
              </a:ext>
            </a:extLst>
          </p:cNvPr>
          <p:cNvPicPr>
            <a:picLocks noGrp="1" noChangeAspect="1"/>
          </p:cNvPicPr>
          <p:nvPr>
            <p:ph sz="quarter" idx="14"/>
          </p:nvPr>
        </p:nvPicPr>
        <p:blipFill>
          <a:blip r:embed="rId3"/>
          <a:stretch>
            <a:fillRect/>
          </a:stretch>
        </p:blipFill>
        <p:spPr>
          <a:xfrm>
            <a:off x="6145213" y="1389762"/>
            <a:ext cx="5436825" cy="2718412"/>
          </a:xfrm>
        </p:spPr>
      </p:pic>
      <p:sp>
        <p:nvSpPr>
          <p:cNvPr id="20" name="Content Placeholder 2">
            <a:extLst>
              <a:ext uri="{FF2B5EF4-FFF2-40B4-BE49-F238E27FC236}">
                <a16:creationId xmlns:a16="http://schemas.microsoft.com/office/drawing/2014/main" id="{7321B8B1-51DB-44B5-982A-AC24BC0167FD}"/>
              </a:ext>
            </a:extLst>
          </p:cNvPr>
          <p:cNvSpPr txBox="1">
            <a:spLocks/>
          </p:cNvSpPr>
          <p:nvPr/>
        </p:nvSpPr>
        <p:spPr>
          <a:xfrm>
            <a:off x="574055" y="1383792"/>
            <a:ext cx="5028407" cy="54484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1600">
                <a:solidFill>
                  <a:srgbClr val="000000"/>
                </a:solidFill>
              </a:rPr>
              <a:t>Antropolog Daniel Everett, 1977’den beri uzun yıllar üzerinde araştırma yaptığı ve kendileriyle beraber yaşadığı Piraha kabilesi için “Dünyanın En Mutlu İnsanları” tabirini kullanıyor.</a:t>
            </a:r>
          </a:p>
          <a:p>
            <a:pPr>
              <a:lnSpc>
                <a:spcPct val="90000"/>
              </a:lnSpc>
            </a:pPr>
            <a:r>
              <a:rPr lang="en-US" sz="1600">
                <a:solidFill>
                  <a:srgbClr val="000000"/>
                </a:solidFill>
              </a:rPr>
              <a:t>Amazon ormanlarında yaşayan Piraha kabilesi, Brezilya’nın Porto Velho şehrine 400 km. uzaklıkta bulunuyor. En yakın kasabadan buraya gitmek isteseniz bile bu 4 günlük tekne yolculuğu demek .</a:t>
            </a:r>
          </a:p>
          <a:p>
            <a:pPr>
              <a:lnSpc>
                <a:spcPct val="90000"/>
              </a:lnSpc>
            </a:pPr>
            <a:r>
              <a:rPr lang="en-US" sz="1600">
                <a:solidFill>
                  <a:srgbClr val="000000"/>
                </a:solidFill>
              </a:rPr>
              <a:t>Daniel Everett’in bu kabileyle ilk iletişime geçme amacı onları eğitmek ve Hristiyanlığı öğretmekmiş. Ancak uzun yıllar boyunca hiç acelesi olmayan, her zaman gülen ve günahı anlamayan insanlar arasında yaşadıktan sonra ateist olmuş ve tüm yaşam algısı değişmiş. Everett’e göre bu ulus, yasaklanmış maddeler veya antidepresanlar almadan olağanüstü bir yaşama sahip. Bu yerel insanlarla alakalı hazırladığı bir belgesel de var.</a:t>
            </a:r>
          </a:p>
          <a:p>
            <a:pPr>
              <a:lnSpc>
                <a:spcPct val="90000"/>
              </a:lnSpc>
            </a:pPr>
            <a:r>
              <a:rPr lang="en-US" sz="1600">
                <a:solidFill>
                  <a:srgbClr val="000000"/>
                </a:solidFill>
                <a:hlinkClick r:id="rId4">
                  <a:extLst>
                    <a:ext uri="{A12FA001-AC4F-418D-AE19-62706E023703}">
                      <ahyp:hlinkClr xmlns:ahyp="http://schemas.microsoft.com/office/drawing/2018/hyperlinkcolor" xmlns="" val="tx"/>
                    </a:ext>
                  </a:extLst>
                </a:hlinkClick>
              </a:rPr>
              <a:t>The Grammar of Happiness (2012) – YouTube</a:t>
            </a:r>
            <a:endParaRPr lang="en-US" sz="1600">
              <a:solidFill>
                <a:srgbClr val="000000"/>
              </a:solidFill>
            </a:endParaRPr>
          </a:p>
          <a:p>
            <a:pPr>
              <a:lnSpc>
                <a:spcPct val="90000"/>
              </a:lnSpc>
            </a:pPr>
            <a:r>
              <a:rPr lang="en-US" sz="1400">
                <a:hlinkClick r:id="rId5"/>
              </a:rPr>
              <a:t>The Grammar of Happiness TRAILER - YouTube</a:t>
            </a:r>
            <a:endParaRPr lang="en-US" sz="1600">
              <a:solidFill>
                <a:srgbClr val="000000"/>
              </a:solidFill>
            </a:endParaRPr>
          </a:p>
          <a:p>
            <a:pPr>
              <a:lnSpc>
                <a:spcPct val="90000"/>
              </a:lnSpc>
            </a:pPr>
            <a:endParaRPr lang="en-US" sz="1600">
              <a:solidFill>
                <a:srgbClr val="000000"/>
              </a:solidFill>
            </a:endParaRPr>
          </a:p>
        </p:txBody>
      </p:sp>
    </p:spTree>
    <p:extLst>
      <p:ext uri="{BB962C8B-B14F-4D97-AF65-F5344CB8AC3E}">
        <p14:creationId xmlns:p14="http://schemas.microsoft.com/office/powerpoint/2010/main" val="145198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82B0-D193-4AA2-AD5E-418949846A73}"/>
              </a:ext>
            </a:extLst>
          </p:cNvPr>
          <p:cNvSpPr>
            <a:spLocks noGrp="1"/>
          </p:cNvSpPr>
          <p:nvPr>
            <p:ph type="title"/>
          </p:nvPr>
        </p:nvSpPr>
        <p:spPr>
          <a:xfrm>
            <a:off x="755194" y="453995"/>
            <a:ext cx="10515600" cy="818995"/>
          </a:xfrm>
        </p:spPr>
        <p:txBody>
          <a:bodyPr vert="horz" lIns="91440" tIns="45720" rIns="91440" bIns="45720" rtlCol="0" anchor="t">
            <a:normAutofit/>
          </a:bodyPr>
          <a:lstStyle/>
          <a:p>
            <a:r>
              <a:rPr lang="en-US"/>
              <a:t>Piraha Kabilesi – Dünyanın En Mutlu İnsanları	</a:t>
            </a:r>
          </a:p>
        </p:txBody>
      </p:sp>
      <p:sp>
        <p:nvSpPr>
          <p:cNvPr id="12" name="Text Placeholder 11">
            <a:extLst>
              <a:ext uri="{FF2B5EF4-FFF2-40B4-BE49-F238E27FC236}">
                <a16:creationId xmlns:a16="http://schemas.microsoft.com/office/drawing/2014/main" id="{033E549D-231C-4BF8-8770-1ED0A0C8547F}"/>
              </a:ext>
            </a:extLst>
          </p:cNvPr>
          <p:cNvSpPr>
            <a:spLocks noGrp="1"/>
          </p:cNvSpPr>
          <p:nvPr>
            <p:ph type="body" sz="quarter" idx="13"/>
          </p:nvPr>
        </p:nvSpPr>
        <p:spPr>
          <a:xfrm flipV="1">
            <a:off x="8151814" y="1727725"/>
            <a:ext cx="45719" cy="75228"/>
          </a:xfrm>
        </p:spPr>
        <p:txBody>
          <a:bodyPr/>
          <a:lstStyle/>
          <a:p>
            <a:r>
              <a:rPr lang="en-US"/>
              <a:t> </a:t>
            </a:r>
          </a:p>
        </p:txBody>
      </p:sp>
      <p:sp>
        <p:nvSpPr>
          <p:cNvPr id="4" name="Date Placeholder 3">
            <a:extLst>
              <a:ext uri="{FF2B5EF4-FFF2-40B4-BE49-F238E27FC236}">
                <a16:creationId xmlns:a16="http://schemas.microsoft.com/office/drawing/2014/main" id="{7589E943-8DEA-4294-B306-8583FF54C29A}"/>
              </a:ext>
            </a:extLst>
          </p:cNvPr>
          <p:cNvSpPr>
            <a:spLocks noGrp="1"/>
          </p:cNvSpPr>
          <p:nvPr>
            <p:ph type="dt" sz="half" idx="15"/>
          </p:nvPr>
        </p:nvSpPr>
        <p:spPr/>
        <p:txBody>
          <a:bodyPr vert="horz" lIns="91440" tIns="45720" rIns="91440" bIns="45720" rtlCol="0" anchor="ctr">
            <a:normAutofit/>
          </a:bodyPr>
          <a:lstStyle/>
          <a:p>
            <a:pPr defTabSz="914400">
              <a:spcAft>
                <a:spcPts val="600"/>
              </a:spcAft>
            </a:pPr>
            <a:r>
              <a:rPr lang="en-US"/>
              <a:t>2021</a:t>
            </a:r>
          </a:p>
        </p:txBody>
      </p:sp>
      <p:sp>
        <p:nvSpPr>
          <p:cNvPr id="5" name="Footer Placeholder 4">
            <a:extLst>
              <a:ext uri="{FF2B5EF4-FFF2-40B4-BE49-F238E27FC236}">
                <a16:creationId xmlns:a16="http://schemas.microsoft.com/office/drawing/2014/main" id="{0745A707-47B6-4B31-9C20-B337896FD8FA}"/>
              </a:ext>
            </a:extLst>
          </p:cNvPr>
          <p:cNvSpPr>
            <a:spLocks noGrp="1"/>
          </p:cNvSpPr>
          <p:nvPr>
            <p:ph type="ftr" sz="quarter" idx="16"/>
          </p:nvPr>
        </p:nvSpPr>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Brezilya	</a:t>
            </a:r>
          </a:p>
        </p:txBody>
      </p:sp>
      <p:sp>
        <p:nvSpPr>
          <p:cNvPr id="6" name="Slide Number Placeholder 5">
            <a:extLst>
              <a:ext uri="{FF2B5EF4-FFF2-40B4-BE49-F238E27FC236}">
                <a16:creationId xmlns:a16="http://schemas.microsoft.com/office/drawing/2014/main" id="{E07D0531-CB85-43A3-B3D4-92A461B7ADBE}"/>
              </a:ext>
            </a:extLst>
          </p:cNvPr>
          <p:cNvSpPr>
            <a:spLocks noGrp="1"/>
          </p:cNvSpPr>
          <p:nvPr>
            <p:ph type="sldNum" sz="quarter" idx="17"/>
          </p:nvPr>
        </p:nvSpPr>
        <p:spPr/>
        <p:txBody>
          <a:bodyPr vert="horz" lIns="91440" tIns="45720" rIns="91440" bIns="45720" rtlCol="0" anchor="ctr">
            <a:normAutofit/>
          </a:bodyPr>
          <a:lstStyle/>
          <a:p>
            <a:pPr defTabSz="914400">
              <a:spcAft>
                <a:spcPts val="600"/>
              </a:spcAft>
            </a:pPr>
            <a:fld id="{AE208ADF-3ADD-483D-A721-14E3EEE2C135}" type="slidenum">
              <a:rPr lang="en-US" smtClean="0"/>
              <a:pPr defTabSz="914400">
                <a:spcAft>
                  <a:spcPts val="600"/>
                </a:spcAft>
              </a:pPr>
              <a:t>19</a:t>
            </a:fld>
            <a:endParaRPr lang="en-US"/>
          </a:p>
        </p:txBody>
      </p:sp>
      <p:sp>
        <p:nvSpPr>
          <p:cNvPr id="26" name="Text Placeholder 25">
            <a:extLst>
              <a:ext uri="{FF2B5EF4-FFF2-40B4-BE49-F238E27FC236}">
                <a16:creationId xmlns:a16="http://schemas.microsoft.com/office/drawing/2014/main" id="{BCD4507C-0600-4F34-A08F-68AA464B5E52}"/>
              </a:ext>
            </a:extLst>
          </p:cNvPr>
          <p:cNvSpPr>
            <a:spLocks noGrp="1"/>
          </p:cNvSpPr>
          <p:nvPr>
            <p:ph type="body" idx="1"/>
          </p:nvPr>
        </p:nvSpPr>
        <p:spPr>
          <a:xfrm>
            <a:off x="836612" y="1389761"/>
            <a:ext cx="5028090" cy="4830063"/>
          </a:xfrm>
        </p:spPr>
        <p:txBody>
          <a:bodyPr/>
          <a:lstStyle/>
          <a:p>
            <a:r>
              <a:rPr lang="en-US"/>
              <a:t> </a:t>
            </a:r>
          </a:p>
        </p:txBody>
      </p:sp>
      <p:sp>
        <p:nvSpPr>
          <p:cNvPr id="28" name="Text Placeholder 27">
            <a:extLst>
              <a:ext uri="{FF2B5EF4-FFF2-40B4-BE49-F238E27FC236}">
                <a16:creationId xmlns:a16="http://schemas.microsoft.com/office/drawing/2014/main" id="{8E367D82-8A50-40D7-9A1F-D966BD7561B8}"/>
              </a:ext>
            </a:extLst>
          </p:cNvPr>
          <p:cNvSpPr>
            <a:spLocks noGrp="1"/>
          </p:cNvSpPr>
          <p:nvPr>
            <p:ph type="body" sz="quarter" idx="3"/>
          </p:nvPr>
        </p:nvSpPr>
        <p:spPr>
          <a:xfrm>
            <a:off x="4495800" y="1727724"/>
            <a:ext cx="3200400" cy="584549"/>
          </a:xfrm>
        </p:spPr>
        <p:txBody>
          <a:bodyPr/>
          <a:lstStyle/>
          <a:p>
            <a:r>
              <a:rPr lang="en-US"/>
              <a:t> </a:t>
            </a:r>
          </a:p>
        </p:txBody>
      </p:sp>
      <p:sp>
        <p:nvSpPr>
          <p:cNvPr id="20" name="Content Placeholder 2">
            <a:extLst>
              <a:ext uri="{FF2B5EF4-FFF2-40B4-BE49-F238E27FC236}">
                <a16:creationId xmlns:a16="http://schemas.microsoft.com/office/drawing/2014/main" id="{7321B8B1-51DB-44B5-982A-AC24BC0167FD}"/>
              </a:ext>
            </a:extLst>
          </p:cNvPr>
          <p:cNvSpPr txBox="1">
            <a:spLocks/>
          </p:cNvSpPr>
          <p:nvPr/>
        </p:nvSpPr>
        <p:spPr>
          <a:xfrm>
            <a:off x="574055" y="1383792"/>
            <a:ext cx="5028407" cy="54484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700">
                <a:solidFill>
                  <a:srgbClr val="000000"/>
                </a:solidFill>
              </a:rPr>
              <a:t>Geçmiş ve gelecek kavramlarını kullanmıyorlar. Piraha kültürü, “Burada ve şimdi yaşayın.” şeklinde açıklanabilir, çünkü bu insanlara göre, başkalarına aktarılabilecek tek önemli şey şu anda olan şeylerdir. Onlar için zaman ‘şimdi’ ya da ‘şimdi değil’ kelimelerinden ibaret</a:t>
            </a:r>
            <a:r>
              <a:rPr lang="en-US" sz="1800">
                <a:solidFill>
                  <a:srgbClr val="000000"/>
                </a:solidFill>
              </a:rPr>
              <a:t>.</a:t>
            </a:r>
          </a:p>
          <a:p>
            <a:pPr>
              <a:lnSpc>
                <a:spcPct val="90000"/>
              </a:lnSpc>
            </a:pPr>
            <a:endParaRPr lang="en-US" sz="1600">
              <a:solidFill>
                <a:srgbClr val="000000"/>
              </a:solidFill>
            </a:endParaRPr>
          </a:p>
        </p:txBody>
      </p:sp>
      <p:sp>
        <p:nvSpPr>
          <p:cNvPr id="7" name="Content Placeholder 6">
            <a:extLst>
              <a:ext uri="{FF2B5EF4-FFF2-40B4-BE49-F238E27FC236}">
                <a16:creationId xmlns:a16="http://schemas.microsoft.com/office/drawing/2014/main" id="{30705168-922C-4587-B937-E0D824F8ECB5}"/>
              </a:ext>
            </a:extLst>
          </p:cNvPr>
          <p:cNvSpPr>
            <a:spLocks noGrp="1"/>
          </p:cNvSpPr>
          <p:nvPr>
            <p:ph sz="quarter" idx="14"/>
          </p:nvPr>
        </p:nvSpPr>
        <p:spPr>
          <a:xfrm>
            <a:off x="5961072" y="1409516"/>
            <a:ext cx="4706928" cy="4262414"/>
          </a:xfrm>
        </p:spPr>
        <p:txBody>
          <a:bodyPr>
            <a:normAutofit fontScale="92500" lnSpcReduction="10000"/>
          </a:bodyPr>
          <a:lstStyle/>
          <a:p>
            <a:r>
              <a:rPr lang="en-US" sz="1800">
                <a:solidFill>
                  <a:srgbClr val="000000"/>
                </a:solidFill>
              </a:rPr>
              <a:t>Piraha kabilelerinde herkes eşit, sosyal hiyerarşi diye bir şey yok, kimse kimseye üstünlük kurmuyor. Bu nedenle aralarında kıskançlık, öfke, hırsızlık, komplo ya da entrika da yok.</a:t>
            </a:r>
          </a:p>
          <a:p>
            <a:r>
              <a:rPr lang="en-US" sz="1800">
                <a:solidFill>
                  <a:srgbClr val="000000"/>
                </a:solidFill>
              </a:rPr>
              <a:t>“Teşekkür ederim”, “Üzgünüm” veya “Rica ederim!”  demiyorlar. Başka bir deyişle, herhangi bir nezaket kuralları yok. Pirahalılar, insanların neden bu tür formalitelere ihtiyaç duyduklarını anlamıyor ve gereksiz buldukları nezaket eylemleri olmadan birbirlerine sıcak davranıyorlar.</a:t>
            </a:r>
          </a:p>
          <a:p>
            <a:r>
              <a:rPr lang="en-US" sz="1800">
                <a:solidFill>
                  <a:srgbClr val="000000"/>
                </a:solidFill>
              </a:rPr>
              <a:t>Her birkaç yılda bir, Piraha kabilesi insanları hayatlarının sonraki dönemi için kendilerine yeni bir isim alıyorlar.</a:t>
            </a:r>
          </a:p>
          <a:p>
            <a:endParaRPr lang="en-US" sz="1800">
              <a:solidFill>
                <a:srgbClr val="000000"/>
              </a:solidFill>
            </a:endParaRPr>
          </a:p>
          <a:p>
            <a:endParaRPr lang="en-US"/>
          </a:p>
        </p:txBody>
      </p:sp>
      <p:pic>
        <p:nvPicPr>
          <p:cNvPr id="11" name="Content Placeholder 10">
            <a:extLst>
              <a:ext uri="{FF2B5EF4-FFF2-40B4-BE49-F238E27FC236}">
                <a16:creationId xmlns:a16="http://schemas.microsoft.com/office/drawing/2014/main" id="{375980A7-DE86-4085-8FFF-C662AD009FB1}"/>
              </a:ext>
            </a:extLst>
          </p:cNvPr>
          <p:cNvPicPr>
            <a:picLocks noGrp="1" noChangeAspect="1"/>
          </p:cNvPicPr>
          <p:nvPr>
            <p:ph sz="half" idx="2"/>
          </p:nvPr>
        </p:nvPicPr>
        <p:blipFill>
          <a:blip r:embed="rId2"/>
          <a:srcRect/>
          <a:stretch/>
        </p:blipFill>
        <p:spPr>
          <a:xfrm>
            <a:off x="1079859" y="3429000"/>
            <a:ext cx="4022918" cy="2663526"/>
          </a:xfrm>
        </p:spPr>
      </p:pic>
    </p:spTree>
    <p:extLst>
      <p:ext uri="{BB962C8B-B14F-4D97-AF65-F5344CB8AC3E}">
        <p14:creationId xmlns:p14="http://schemas.microsoft.com/office/powerpoint/2010/main" val="42847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821B-FE5B-4A41-9457-0AD82932E570}"/>
              </a:ext>
            </a:extLst>
          </p:cNvPr>
          <p:cNvSpPr>
            <a:spLocks noGrp="1"/>
          </p:cNvSpPr>
          <p:nvPr>
            <p:ph type="title"/>
          </p:nvPr>
        </p:nvSpPr>
        <p:spPr>
          <a:xfrm>
            <a:off x="677334" y="609600"/>
            <a:ext cx="8596668" cy="609600"/>
          </a:xfrm>
        </p:spPr>
        <p:txBody>
          <a:bodyPr>
            <a:normAutofit fontScale="90000"/>
          </a:bodyPr>
          <a:lstStyle/>
          <a:p>
            <a:r>
              <a:rPr lang="en-US"/>
              <a:t>Brezilya Federal Cumhuriyeti </a:t>
            </a:r>
          </a:p>
        </p:txBody>
      </p:sp>
      <p:sp>
        <p:nvSpPr>
          <p:cNvPr id="3" name="Content Placeholder 2">
            <a:extLst>
              <a:ext uri="{FF2B5EF4-FFF2-40B4-BE49-F238E27FC236}">
                <a16:creationId xmlns:a16="http://schemas.microsoft.com/office/drawing/2014/main" id="{06A57F12-C7AE-4030-B442-A7C062FC30DE}"/>
              </a:ext>
            </a:extLst>
          </p:cNvPr>
          <p:cNvSpPr>
            <a:spLocks noGrp="1"/>
          </p:cNvSpPr>
          <p:nvPr>
            <p:ph idx="1"/>
          </p:nvPr>
        </p:nvSpPr>
        <p:spPr>
          <a:xfrm>
            <a:off x="627753" y="1219200"/>
            <a:ext cx="8449986" cy="5187287"/>
          </a:xfrm>
        </p:spPr>
        <p:txBody>
          <a:bodyPr>
            <a:normAutofit fontScale="62500" lnSpcReduction="20000"/>
          </a:bodyPr>
          <a:lstStyle/>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Resmi adı</a:t>
            </a:r>
            <a:r>
              <a:rPr lang="en-US" sz="2900" b="0" i="0">
                <a:solidFill>
                  <a:schemeClr val="tx1">
                    <a:lumMod val="75000"/>
                    <a:lumOff val="25000"/>
                  </a:schemeClr>
                </a:solidFill>
                <a:effectLst/>
              </a:rPr>
              <a:t>: Brezilya Federatif Cumhuriyeti</a:t>
            </a:r>
          </a:p>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Başkenti</a:t>
            </a:r>
            <a:r>
              <a:rPr lang="en-US" sz="2900" b="0" i="0">
                <a:solidFill>
                  <a:schemeClr val="tx1">
                    <a:lumMod val="75000"/>
                    <a:lumOff val="25000"/>
                  </a:schemeClr>
                </a:solidFill>
                <a:effectLst/>
              </a:rPr>
              <a:t>: Brasília</a:t>
            </a:r>
          </a:p>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Nüfusu</a:t>
            </a:r>
            <a:r>
              <a:rPr lang="en-US" sz="2900" b="0" i="0">
                <a:solidFill>
                  <a:schemeClr val="tx1">
                    <a:lumMod val="75000"/>
                    <a:lumOff val="25000"/>
                  </a:schemeClr>
                </a:solidFill>
                <a:effectLst/>
              </a:rPr>
              <a:t>: 211.049.750 (2019)</a:t>
            </a:r>
          </a:p>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Etnik Gruplar :</a:t>
            </a:r>
          </a:p>
          <a:p>
            <a:pPr lvl="1">
              <a:lnSpc>
                <a:spcPct val="90000"/>
              </a:lnSpc>
            </a:pPr>
            <a:r>
              <a:rPr lang="en-US" sz="2900" b="0" i="0">
                <a:solidFill>
                  <a:schemeClr val="tx1">
                    <a:lumMod val="75000"/>
                    <a:lumOff val="25000"/>
                  </a:schemeClr>
                </a:solidFill>
                <a:effectLst/>
              </a:rPr>
              <a:t>%47,73 Beyaz</a:t>
            </a:r>
          </a:p>
          <a:p>
            <a:pPr lvl="1">
              <a:lnSpc>
                <a:spcPct val="90000"/>
              </a:lnSpc>
            </a:pPr>
            <a:r>
              <a:rPr lang="en-US" sz="2900" b="0" i="0">
                <a:solidFill>
                  <a:schemeClr val="tx1">
                    <a:lumMod val="75000"/>
                    <a:lumOff val="25000"/>
                  </a:schemeClr>
                </a:solidFill>
                <a:effectLst/>
              </a:rPr>
              <a:t>%43,13 Melez</a:t>
            </a:r>
          </a:p>
          <a:p>
            <a:pPr lvl="1">
              <a:lnSpc>
                <a:spcPct val="90000"/>
              </a:lnSpc>
            </a:pPr>
            <a:r>
              <a:rPr lang="en-US" sz="2900"/>
              <a:t>%7,61 Siyah</a:t>
            </a:r>
          </a:p>
          <a:p>
            <a:pPr lvl="1">
              <a:lnSpc>
                <a:spcPct val="90000"/>
              </a:lnSpc>
            </a:pPr>
            <a:r>
              <a:rPr lang="en-US" sz="2900" b="0" i="0">
                <a:solidFill>
                  <a:schemeClr val="tx1">
                    <a:lumMod val="75000"/>
                    <a:lumOff val="25000"/>
                  </a:schemeClr>
                </a:solidFill>
                <a:effectLst/>
              </a:rPr>
              <a:t>%1,09 Asyalı</a:t>
            </a:r>
          </a:p>
          <a:p>
            <a:pPr lvl="1">
              <a:lnSpc>
                <a:spcPct val="90000"/>
              </a:lnSpc>
            </a:pPr>
            <a:r>
              <a:rPr lang="en-US" sz="2900" b="0" i="0">
                <a:solidFill>
                  <a:schemeClr val="tx1">
                    <a:lumMod val="75000"/>
                    <a:lumOff val="25000"/>
                  </a:schemeClr>
                </a:solidFill>
                <a:effectLst/>
              </a:rPr>
              <a:t>%0,43 Kızılderili</a:t>
            </a:r>
          </a:p>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Resmi di</a:t>
            </a:r>
            <a:r>
              <a:rPr lang="en-US" sz="2900" b="0" i="0">
                <a:solidFill>
                  <a:schemeClr val="tx1">
                    <a:lumMod val="75000"/>
                    <a:lumOff val="25000"/>
                  </a:schemeClr>
                </a:solidFill>
                <a:effectLst/>
              </a:rPr>
              <a:t>l: Portekizce (Brezilya Portekizcesi)</a:t>
            </a:r>
          </a:p>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Para birimi</a:t>
            </a:r>
            <a:r>
              <a:rPr lang="en-US" sz="2900" b="0" i="0">
                <a:solidFill>
                  <a:schemeClr val="tx1">
                    <a:lumMod val="75000"/>
                    <a:lumOff val="25000"/>
                  </a:schemeClr>
                </a:solidFill>
                <a:effectLst/>
              </a:rPr>
              <a:t>: Real (BRL)</a:t>
            </a:r>
          </a:p>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Ortalama ömür</a:t>
            </a:r>
            <a:r>
              <a:rPr lang="en-US" sz="2900" b="0" i="0">
                <a:solidFill>
                  <a:schemeClr val="tx1">
                    <a:lumMod val="75000"/>
                    <a:lumOff val="25000"/>
                  </a:schemeClr>
                </a:solidFill>
                <a:effectLst/>
              </a:rPr>
              <a:t>: 75.7 yıl</a:t>
            </a:r>
          </a:p>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Yönetim şekli</a:t>
            </a:r>
            <a:r>
              <a:rPr lang="en-US" sz="2900" b="0" i="0">
                <a:solidFill>
                  <a:schemeClr val="tx1">
                    <a:lumMod val="75000"/>
                    <a:lumOff val="25000"/>
                  </a:schemeClr>
                </a:solidFill>
                <a:effectLst/>
              </a:rPr>
              <a:t>: Çok partili federal cumhuriyet</a:t>
            </a:r>
          </a:p>
          <a:p>
            <a:pPr>
              <a:lnSpc>
                <a:spcPct val="90000"/>
              </a:lnSpc>
              <a:spcBef>
                <a:spcPts val="1000"/>
              </a:spcBef>
              <a:buClr>
                <a:schemeClr val="accent1"/>
              </a:buClr>
              <a:buSzPct val="80000"/>
              <a:buFont typeface="Wingdings 3" charset="2"/>
              <a:buChar char=""/>
            </a:pPr>
            <a:r>
              <a:rPr lang="en-US" sz="2900" b="1" i="0">
                <a:solidFill>
                  <a:schemeClr val="tx1">
                    <a:lumMod val="75000"/>
                    <a:lumOff val="25000"/>
                  </a:schemeClr>
                </a:solidFill>
                <a:effectLst/>
              </a:rPr>
              <a:t>Yüzölçümü</a:t>
            </a:r>
            <a:r>
              <a:rPr lang="en-US" sz="2900" b="0" i="0">
                <a:solidFill>
                  <a:schemeClr val="tx1">
                    <a:lumMod val="75000"/>
                    <a:lumOff val="25000"/>
                  </a:schemeClr>
                </a:solidFill>
                <a:effectLst/>
              </a:rPr>
              <a:t>: 8.511.000 km²</a:t>
            </a:r>
          </a:p>
          <a:p>
            <a:pPr>
              <a:lnSpc>
                <a:spcPct val="90000"/>
              </a:lnSpc>
              <a:spcBef>
                <a:spcPts val="1000"/>
              </a:spcBef>
              <a:buClr>
                <a:schemeClr val="accent1"/>
              </a:buClr>
              <a:buSzPct val="80000"/>
              <a:buFont typeface="Wingdings 3" charset="2"/>
              <a:buChar char=""/>
            </a:pPr>
            <a:r>
              <a:rPr lang="en-US" sz="2900" b="0" i="0">
                <a:solidFill>
                  <a:schemeClr val="tx1">
                    <a:lumMod val="75000"/>
                    <a:lumOff val="25000"/>
                  </a:schemeClr>
                </a:solidFill>
                <a:effectLst/>
              </a:rPr>
              <a:t>Brezilya'nın adı brazilwood adlı ağaçtan gelir, ülke üç zaman diliminde yer alır ve Amazon yağmur ormanlarının %60'ı Brezilya'dadır.</a:t>
            </a:r>
          </a:p>
          <a:p>
            <a:endParaRPr lang="en-US"/>
          </a:p>
        </p:txBody>
      </p:sp>
      <p:sp>
        <p:nvSpPr>
          <p:cNvPr id="4" name="Date Placeholder 3">
            <a:extLst>
              <a:ext uri="{FF2B5EF4-FFF2-40B4-BE49-F238E27FC236}">
                <a16:creationId xmlns:a16="http://schemas.microsoft.com/office/drawing/2014/main" id="{F0EBF14C-97C6-4A1D-81D3-AAF7D8305353}"/>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E9A68A86-06AA-463A-87DD-3404CA4E1CAB}"/>
              </a:ext>
            </a:extLst>
          </p:cNvPr>
          <p:cNvSpPr>
            <a:spLocks noGrp="1"/>
          </p:cNvSpPr>
          <p:nvPr>
            <p:ph type="ftr" sz="quarter" idx="11"/>
          </p:nvPr>
        </p:nvSpPr>
        <p:spPr/>
        <p:txBody>
          <a:bodyPr/>
          <a:lstStyle/>
          <a:p>
            <a:r>
              <a:rPr lang="en-US"/>
              <a:t>Brezilya</a:t>
            </a:r>
            <a:endParaRPr lang="en-US" dirty="0"/>
          </a:p>
        </p:txBody>
      </p:sp>
      <p:sp>
        <p:nvSpPr>
          <p:cNvPr id="6" name="Slide Number Placeholder 5">
            <a:extLst>
              <a:ext uri="{FF2B5EF4-FFF2-40B4-BE49-F238E27FC236}">
                <a16:creationId xmlns:a16="http://schemas.microsoft.com/office/drawing/2014/main" id="{D1AE4583-CD29-4033-9EB2-CEC8D07B5E35}"/>
              </a:ext>
            </a:extLst>
          </p:cNvPr>
          <p:cNvSpPr>
            <a:spLocks noGrp="1"/>
          </p:cNvSpPr>
          <p:nvPr>
            <p:ph type="sldNum" sz="quarter" idx="12"/>
          </p:nvPr>
        </p:nvSpPr>
        <p:spPr/>
        <p:txBody>
          <a:bodyPr/>
          <a:lstStyle/>
          <a:p>
            <a:fld id="{AE208ADF-3ADD-483D-A721-14E3EEE2C135}" type="slidenum">
              <a:rPr lang="en-US" smtClean="0"/>
              <a:pPr/>
              <a:t>2</a:t>
            </a:fld>
            <a:endParaRPr lang="en-US" dirty="0"/>
          </a:p>
        </p:txBody>
      </p:sp>
      <p:pic>
        <p:nvPicPr>
          <p:cNvPr id="1026" name="Picture 2">
            <a:extLst>
              <a:ext uri="{FF2B5EF4-FFF2-40B4-BE49-F238E27FC236}">
                <a16:creationId xmlns:a16="http://schemas.microsoft.com/office/drawing/2014/main" id="{9C9F8788-263C-4A92-AD33-05B03663D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28" y="6040569"/>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vector graphics, businesscard&#10;&#10;Description automatically generated">
            <a:extLst>
              <a:ext uri="{FF2B5EF4-FFF2-40B4-BE49-F238E27FC236}">
                <a16:creationId xmlns:a16="http://schemas.microsoft.com/office/drawing/2014/main" id="{7555956E-D7C4-45BE-A763-36AB6AEF8B88}"/>
              </a:ext>
            </a:extLst>
          </p:cNvPr>
          <p:cNvPicPr>
            <a:picLocks noChangeAspect="1"/>
          </p:cNvPicPr>
          <p:nvPr/>
        </p:nvPicPr>
        <p:blipFill>
          <a:blip r:embed="rId3"/>
          <a:stretch>
            <a:fillRect/>
          </a:stretch>
        </p:blipFill>
        <p:spPr>
          <a:xfrm>
            <a:off x="7661102" y="1613570"/>
            <a:ext cx="4389590" cy="3129880"/>
          </a:xfrm>
          <a:prstGeom prst="rect">
            <a:avLst/>
          </a:prstGeom>
        </p:spPr>
      </p:pic>
    </p:spTree>
    <p:extLst>
      <p:ext uri="{BB962C8B-B14F-4D97-AF65-F5344CB8AC3E}">
        <p14:creationId xmlns:p14="http://schemas.microsoft.com/office/powerpoint/2010/main" val="179798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82B0-D193-4AA2-AD5E-418949846A73}"/>
              </a:ext>
            </a:extLst>
          </p:cNvPr>
          <p:cNvSpPr>
            <a:spLocks noGrp="1"/>
          </p:cNvSpPr>
          <p:nvPr>
            <p:ph type="title"/>
          </p:nvPr>
        </p:nvSpPr>
        <p:spPr>
          <a:xfrm>
            <a:off x="755194" y="453995"/>
            <a:ext cx="10515600" cy="818995"/>
          </a:xfrm>
        </p:spPr>
        <p:txBody>
          <a:bodyPr vert="horz" lIns="91440" tIns="45720" rIns="91440" bIns="45720" rtlCol="0" anchor="t">
            <a:normAutofit/>
          </a:bodyPr>
          <a:lstStyle/>
          <a:p>
            <a:r>
              <a:rPr lang="en-US"/>
              <a:t>Piraha Kabilesi – Dünyanın En Mutlu İnsanları	</a:t>
            </a:r>
          </a:p>
        </p:txBody>
      </p:sp>
      <p:sp>
        <p:nvSpPr>
          <p:cNvPr id="12" name="Text Placeholder 11">
            <a:extLst>
              <a:ext uri="{FF2B5EF4-FFF2-40B4-BE49-F238E27FC236}">
                <a16:creationId xmlns:a16="http://schemas.microsoft.com/office/drawing/2014/main" id="{033E549D-231C-4BF8-8770-1ED0A0C8547F}"/>
              </a:ext>
            </a:extLst>
          </p:cNvPr>
          <p:cNvSpPr>
            <a:spLocks noGrp="1"/>
          </p:cNvSpPr>
          <p:nvPr>
            <p:ph type="body" sz="quarter" idx="13"/>
          </p:nvPr>
        </p:nvSpPr>
        <p:spPr>
          <a:xfrm flipV="1">
            <a:off x="8151814" y="1727725"/>
            <a:ext cx="45719" cy="75228"/>
          </a:xfrm>
        </p:spPr>
        <p:txBody>
          <a:bodyPr/>
          <a:lstStyle/>
          <a:p>
            <a:r>
              <a:rPr lang="en-US"/>
              <a:t> </a:t>
            </a:r>
          </a:p>
        </p:txBody>
      </p:sp>
      <p:sp>
        <p:nvSpPr>
          <p:cNvPr id="4" name="Date Placeholder 3">
            <a:extLst>
              <a:ext uri="{FF2B5EF4-FFF2-40B4-BE49-F238E27FC236}">
                <a16:creationId xmlns:a16="http://schemas.microsoft.com/office/drawing/2014/main" id="{7589E943-8DEA-4294-B306-8583FF54C29A}"/>
              </a:ext>
            </a:extLst>
          </p:cNvPr>
          <p:cNvSpPr>
            <a:spLocks noGrp="1"/>
          </p:cNvSpPr>
          <p:nvPr>
            <p:ph type="dt" sz="half" idx="15"/>
          </p:nvPr>
        </p:nvSpPr>
        <p:spPr/>
        <p:txBody>
          <a:bodyPr vert="horz" lIns="91440" tIns="45720" rIns="91440" bIns="45720" rtlCol="0" anchor="ctr">
            <a:normAutofit/>
          </a:bodyPr>
          <a:lstStyle/>
          <a:p>
            <a:pPr defTabSz="914400">
              <a:spcAft>
                <a:spcPts val="600"/>
              </a:spcAft>
            </a:pPr>
            <a:r>
              <a:rPr lang="en-US"/>
              <a:t>2021</a:t>
            </a:r>
          </a:p>
        </p:txBody>
      </p:sp>
      <p:sp>
        <p:nvSpPr>
          <p:cNvPr id="5" name="Footer Placeholder 4">
            <a:extLst>
              <a:ext uri="{FF2B5EF4-FFF2-40B4-BE49-F238E27FC236}">
                <a16:creationId xmlns:a16="http://schemas.microsoft.com/office/drawing/2014/main" id="{0745A707-47B6-4B31-9C20-B337896FD8FA}"/>
              </a:ext>
            </a:extLst>
          </p:cNvPr>
          <p:cNvSpPr>
            <a:spLocks noGrp="1"/>
          </p:cNvSpPr>
          <p:nvPr>
            <p:ph type="ftr" sz="quarter" idx="16"/>
          </p:nvPr>
        </p:nvSpPr>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Brezilya	</a:t>
            </a:r>
          </a:p>
        </p:txBody>
      </p:sp>
      <p:sp>
        <p:nvSpPr>
          <p:cNvPr id="6" name="Slide Number Placeholder 5">
            <a:extLst>
              <a:ext uri="{FF2B5EF4-FFF2-40B4-BE49-F238E27FC236}">
                <a16:creationId xmlns:a16="http://schemas.microsoft.com/office/drawing/2014/main" id="{E07D0531-CB85-43A3-B3D4-92A461B7ADBE}"/>
              </a:ext>
            </a:extLst>
          </p:cNvPr>
          <p:cNvSpPr>
            <a:spLocks noGrp="1"/>
          </p:cNvSpPr>
          <p:nvPr>
            <p:ph type="sldNum" sz="quarter" idx="17"/>
          </p:nvPr>
        </p:nvSpPr>
        <p:spPr/>
        <p:txBody>
          <a:bodyPr vert="horz" lIns="91440" tIns="45720" rIns="91440" bIns="45720" rtlCol="0" anchor="ctr">
            <a:normAutofit/>
          </a:bodyPr>
          <a:lstStyle/>
          <a:p>
            <a:pPr defTabSz="914400">
              <a:spcAft>
                <a:spcPts val="600"/>
              </a:spcAft>
            </a:pPr>
            <a:fld id="{AE208ADF-3ADD-483D-A721-14E3EEE2C135}" type="slidenum">
              <a:rPr lang="en-US" smtClean="0"/>
              <a:pPr defTabSz="914400">
                <a:spcAft>
                  <a:spcPts val="600"/>
                </a:spcAft>
              </a:pPr>
              <a:t>20</a:t>
            </a:fld>
            <a:endParaRPr lang="en-US"/>
          </a:p>
        </p:txBody>
      </p:sp>
      <p:sp>
        <p:nvSpPr>
          <p:cNvPr id="26" name="Text Placeholder 25">
            <a:extLst>
              <a:ext uri="{FF2B5EF4-FFF2-40B4-BE49-F238E27FC236}">
                <a16:creationId xmlns:a16="http://schemas.microsoft.com/office/drawing/2014/main" id="{BCD4507C-0600-4F34-A08F-68AA464B5E52}"/>
              </a:ext>
            </a:extLst>
          </p:cNvPr>
          <p:cNvSpPr>
            <a:spLocks noGrp="1"/>
          </p:cNvSpPr>
          <p:nvPr>
            <p:ph type="body" idx="1"/>
          </p:nvPr>
        </p:nvSpPr>
        <p:spPr>
          <a:xfrm>
            <a:off x="836612" y="1389761"/>
            <a:ext cx="5028090" cy="4830063"/>
          </a:xfrm>
        </p:spPr>
        <p:txBody>
          <a:bodyPr/>
          <a:lstStyle/>
          <a:p>
            <a:r>
              <a:rPr lang="en-US"/>
              <a:t> </a:t>
            </a:r>
          </a:p>
        </p:txBody>
      </p:sp>
      <p:sp>
        <p:nvSpPr>
          <p:cNvPr id="28" name="Text Placeholder 27">
            <a:extLst>
              <a:ext uri="{FF2B5EF4-FFF2-40B4-BE49-F238E27FC236}">
                <a16:creationId xmlns:a16="http://schemas.microsoft.com/office/drawing/2014/main" id="{8E367D82-8A50-40D7-9A1F-D966BD7561B8}"/>
              </a:ext>
            </a:extLst>
          </p:cNvPr>
          <p:cNvSpPr>
            <a:spLocks noGrp="1"/>
          </p:cNvSpPr>
          <p:nvPr>
            <p:ph type="body" sz="quarter" idx="3"/>
          </p:nvPr>
        </p:nvSpPr>
        <p:spPr>
          <a:xfrm>
            <a:off x="4495800" y="1727724"/>
            <a:ext cx="3200400" cy="584549"/>
          </a:xfrm>
        </p:spPr>
        <p:txBody>
          <a:bodyPr/>
          <a:lstStyle/>
          <a:p>
            <a:r>
              <a:rPr lang="en-US"/>
              <a:t> </a:t>
            </a:r>
          </a:p>
        </p:txBody>
      </p:sp>
      <p:sp>
        <p:nvSpPr>
          <p:cNvPr id="20" name="Content Placeholder 2">
            <a:extLst>
              <a:ext uri="{FF2B5EF4-FFF2-40B4-BE49-F238E27FC236}">
                <a16:creationId xmlns:a16="http://schemas.microsoft.com/office/drawing/2014/main" id="{7321B8B1-51DB-44B5-982A-AC24BC0167FD}"/>
              </a:ext>
            </a:extLst>
          </p:cNvPr>
          <p:cNvSpPr txBox="1">
            <a:spLocks/>
          </p:cNvSpPr>
          <p:nvPr/>
        </p:nvSpPr>
        <p:spPr>
          <a:xfrm>
            <a:off x="574055" y="1383792"/>
            <a:ext cx="5028407" cy="54484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a:buFont typeface="Arial" panose="020B0604020202020204" pitchFamily="34" charset="0"/>
              <a:buChar char="•"/>
            </a:pPr>
            <a:r>
              <a:rPr lang="en-US" sz="1700">
                <a:solidFill>
                  <a:srgbClr val="000000"/>
                </a:solidFill>
              </a:rPr>
              <a:t>Pirahalılar uyumanın zararlı olduğuna inanıyorlar. Uzun bir süre uyursanız, tamamen farklı bir insanı uyandırabileceğinizden eminler. Ancak bu inancın, bu insanların yaşadığı bölgenin yılanlarla dolu olmasından dolayı oluştuğu kanaatinde olanlar da var. Bu nedenle, her gece 2 saatten fazla uyumazlar.</a:t>
            </a:r>
          </a:p>
          <a:p>
            <a:pPr>
              <a:lnSpc>
                <a:spcPct val="90000"/>
              </a:lnSpc>
            </a:pPr>
            <a:endParaRPr lang="en-US" sz="1600">
              <a:solidFill>
                <a:srgbClr val="000000"/>
              </a:solidFill>
            </a:endParaRPr>
          </a:p>
        </p:txBody>
      </p:sp>
      <p:sp>
        <p:nvSpPr>
          <p:cNvPr id="7" name="Content Placeholder 6">
            <a:extLst>
              <a:ext uri="{FF2B5EF4-FFF2-40B4-BE49-F238E27FC236}">
                <a16:creationId xmlns:a16="http://schemas.microsoft.com/office/drawing/2014/main" id="{30705168-922C-4587-B937-E0D824F8ECB5}"/>
              </a:ext>
            </a:extLst>
          </p:cNvPr>
          <p:cNvSpPr>
            <a:spLocks noGrp="1"/>
          </p:cNvSpPr>
          <p:nvPr>
            <p:ph sz="quarter" idx="14"/>
          </p:nvPr>
        </p:nvSpPr>
        <p:spPr>
          <a:xfrm>
            <a:off x="5961072" y="1409516"/>
            <a:ext cx="4706928" cy="4262414"/>
          </a:xfrm>
        </p:spPr>
        <p:txBody>
          <a:bodyPr>
            <a:normAutofit fontScale="92500" lnSpcReduction="20000"/>
          </a:bodyPr>
          <a:lstStyle/>
          <a:p>
            <a:r>
              <a:rPr lang="en-US" sz="1700">
                <a:solidFill>
                  <a:srgbClr val="000000"/>
                </a:solidFill>
              </a:rPr>
              <a:t>Piraha kabilesi, modern uygarlığın başarılarına hiç ilgi göstermiyor. Dahası, modern insanların yaşam tarzını tam olarak anlamıyorlar. “Nasıl bu kadar uzun uyuyabilirsin?” – Piraha’nın dünyanın geri kalanı hakkında düşündüğü şey bu. Yine de kıyafet giymeye ve alüminyum mutfak gereçleri, iplik, kibrit ve olta takımı kullanmaya başladılar. Herhangi bir din ya da Tanrıya inanç yok.</a:t>
            </a:r>
          </a:p>
          <a:p>
            <a:r>
              <a:rPr lang="en-US" sz="1700">
                <a:solidFill>
                  <a:srgbClr val="000000"/>
                </a:solidFill>
              </a:rPr>
              <a:t>Neredeyse hiçbiri büyükanne ve büyükbabalarını hatırlamıyor. Anneler çocuklarına masal anlatmıyor. Dahası, burada kimse herhangi bir hikaye de anlatılmıyor. Kolektif hafıza, yalnızca kabilenin yaşayan en yaşlı üyesinin kişisel deneyimine göre şekilleniyor.</a:t>
            </a:r>
          </a:p>
          <a:p>
            <a:r>
              <a:rPr lang="en-US" sz="1700">
                <a:solidFill>
                  <a:srgbClr val="000000"/>
                </a:solidFill>
              </a:rPr>
              <a:t>Piraha kabilesi temelde öfke veya kızgınlığın ne olduğunu anlamıyorlar ve  suçluluk ve utancın da ne olduğunu bilmiyorlar.</a:t>
            </a:r>
          </a:p>
          <a:p>
            <a:endParaRPr lang="en-US"/>
          </a:p>
        </p:txBody>
      </p:sp>
      <p:pic>
        <p:nvPicPr>
          <p:cNvPr id="11" name="Content Placeholder 10" descr="A picture containing person, outdoor, young&#10;&#10;Description automatically generated">
            <a:extLst>
              <a:ext uri="{FF2B5EF4-FFF2-40B4-BE49-F238E27FC236}">
                <a16:creationId xmlns:a16="http://schemas.microsoft.com/office/drawing/2014/main" id="{375980A7-DE86-4085-8FFF-C662AD009FB1}"/>
              </a:ext>
            </a:extLst>
          </p:cNvPr>
          <p:cNvPicPr>
            <a:picLocks noGrp="1" noChangeAspect="1"/>
          </p:cNvPicPr>
          <p:nvPr>
            <p:ph sz="half" idx="2"/>
          </p:nvPr>
        </p:nvPicPr>
        <p:blipFill>
          <a:blip r:embed="rId2"/>
          <a:stretch>
            <a:fillRect/>
          </a:stretch>
        </p:blipFill>
        <p:spPr>
          <a:xfrm>
            <a:off x="979860" y="3804792"/>
            <a:ext cx="4509412" cy="2663526"/>
          </a:xfrm>
        </p:spPr>
      </p:pic>
    </p:spTree>
    <p:extLst>
      <p:ext uri="{BB962C8B-B14F-4D97-AF65-F5344CB8AC3E}">
        <p14:creationId xmlns:p14="http://schemas.microsoft.com/office/powerpoint/2010/main" val="70598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82B0-D193-4AA2-AD5E-418949846A73}"/>
              </a:ext>
            </a:extLst>
          </p:cNvPr>
          <p:cNvSpPr>
            <a:spLocks noGrp="1"/>
          </p:cNvSpPr>
          <p:nvPr>
            <p:ph type="title"/>
          </p:nvPr>
        </p:nvSpPr>
        <p:spPr>
          <a:xfrm>
            <a:off x="755194" y="453995"/>
            <a:ext cx="10515600" cy="818995"/>
          </a:xfrm>
        </p:spPr>
        <p:txBody>
          <a:bodyPr vert="horz" lIns="91440" tIns="45720" rIns="91440" bIns="45720" rtlCol="0" anchor="t">
            <a:normAutofit/>
          </a:bodyPr>
          <a:lstStyle/>
          <a:p>
            <a:r>
              <a:rPr lang="en-US"/>
              <a:t>Piraha Kabilesi – Dünyanın En Mutlu İnsanları	</a:t>
            </a:r>
          </a:p>
        </p:txBody>
      </p:sp>
      <p:sp>
        <p:nvSpPr>
          <p:cNvPr id="12" name="Text Placeholder 11">
            <a:extLst>
              <a:ext uri="{FF2B5EF4-FFF2-40B4-BE49-F238E27FC236}">
                <a16:creationId xmlns:a16="http://schemas.microsoft.com/office/drawing/2014/main" id="{033E549D-231C-4BF8-8770-1ED0A0C8547F}"/>
              </a:ext>
            </a:extLst>
          </p:cNvPr>
          <p:cNvSpPr>
            <a:spLocks noGrp="1"/>
          </p:cNvSpPr>
          <p:nvPr>
            <p:ph type="body" sz="quarter" idx="13"/>
          </p:nvPr>
        </p:nvSpPr>
        <p:spPr>
          <a:xfrm flipV="1">
            <a:off x="8151814" y="1727725"/>
            <a:ext cx="45719" cy="75228"/>
          </a:xfrm>
        </p:spPr>
        <p:txBody>
          <a:bodyPr/>
          <a:lstStyle/>
          <a:p>
            <a:r>
              <a:rPr lang="en-US"/>
              <a:t> </a:t>
            </a:r>
          </a:p>
        </p:txBody>
      </p:sp>
      <p:sp>
        <p:nvSpPr>
          <p:cNvPr id="4" name="Date Placeholder 3">
            <a:extLst>
              <a:ext uri="{FF2B5EF4-FFF2-40B4-BE49-F238E27FC236}">
                <a16:creationId xmlns:a16="http://schemas.microsoft.com/office/drawing/2014/main" id="{7589E943-8DEA-4294-B306-8583FF54C29A}"/>
              </a:ext>
            </a:extLst>
          </p:cNvPr>
          <p:cNvSpPr>
            <a:spLocks noGrp="1"/>
          </p:cNvSpPr>
          <p:nvPr>
            <p:ph type="dt" sz="half" idx="15"/>
          </p:nvPr>
        </p:nvSpPr>
        <p:spPr/>
        <p:txBody>
          <a:bodyPr vert="horz" lIns="91440" tIns="45720" rIns="91440" bIns="45720" rtlCol="0" anchor="ctr">
            <a:normAutofit/>
          </a:bodyPr>
          <a:lstStyle/>
          <a:p>
            <a:pPr defTabSz="914400">
              <a:spcAft>
                <a:spcPts val="600"/>
              </a:spcAft>
            </a:pPr>
            <a:r>
              <a:rPr lang="en-US"/>
              <a:t>2021</a:t>
            </a:r>
          </a:p>
        </p:txBody>
      </p:sp>
      <p:sp>
        <p:nvSpPr>
          <p:cNvPr id="5" name="Footer Placeholder 4">
            <a:extLst>
              <a:ext uri="{FF2B5EF4-FFF2-40B4-BE49-F238E27FC236}">
                <a16:creationId xmlns:a16="http://schemas.microsoft.com/office/drawing/2014/main" id="{0745A707-47B6-4B31-9C20-B337896FD8FA}"/>
              </a:ext>
            </a:extLst>
          </p:cNvPr>
          <p:cNvSpPr>
            <a:spLocks noGrp="1"/>
          </p:cNvSpPr>
          <p:nvPr>
            <p:ph type="ftr" sz="quarter" idx="16"/>
          </p:nvPr>
        </p:nvSpPr>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Brezilya	</a:t>
            </a:r>
          </a:p>
        </p:txBody>
      </p:sp>
      <p:sp>
        <p:nvSpPr>
          <p:cNvPr id="6" name="Slide Number Placeholder 5">
            <a:extLst>
              <a:ext uri="{FF2B5EF4-FFF2-40B4-BE49-F238E27FC236}">
                <a16:creationId xmlns:a16="http://schemas.microsoft.com/office/drawing/2014/main" id="{E07D0531-CB85-43A3-B3D4-92A461B7ADBE}"/>
              </a:ext>
            </a:extLst>
          </p:cNvPr>
          <p:cNvSpPr>
            <a:spLocks noGrp="1"/>
          </p:cNvSpPr>
          <p:nvPr>
            <p:ph type="sldNum" sz="quarter" idx="17"/>
          </p:nvPr>
        </p:nvSpPr>
        <p:spPr/>
        <p:txBody>
          <a:bodyPr vert="horz" lIns="91440" tIns="45720" rIns="91440" bIns="45720" rtlCol="0" anchor="ctr">
            <a:normAutofit/>
          </a:bodyPr>
          <a:lstStyle/>
          <a:p>
            <a:pPr defTabSz="914400">
              <a:spcAft>
                <a:spcPts val="600"/>
              </a:spcAft>
            </a:pPr>
            <a:fld id="{AE208ADF-3ADD-483D-A721-14E3EEE2C135}" type="slidenum">
              <a:rPr lang="en-US" smtClean="0"/>
              <a:pPr defTabSz="914400">
                <a:spcAft>
                  <a:spcPts val="600"/>
                </a:spcAft>
              </a:pPr>
              <a:t>21</a:t>
            </a:fld>
            <a:endParaRPr lang="en-US"/>
          </a:p>
        </p:txBody>
      </p:sp>
      <p:sp>
        <p:nvSpPr>
          <p:cNvPr id="26" name="Text Placeholder 25">
            <a:extLst>
              <a:ext uri="{FF2B5EF4-FFF2-40B4-BE49-F238E27FC236}">
                <a16:creationId xmlns:a16="http://schemas.microsoft.com/office/drawing/2014/main" id="{BCD4507C-0600-4F34-A08F-68AA464B5E52}"/>
              </a:ext>
            </a:extLst>
          </p:cNvPr>
          <p:cNvSpPr>
            <a:spLocks noGrp="1"/>
          </p:cNvSpPr>
          <p:nvPr>
            <p:ph type="body" idx="1"/>
          </p:nvPr>
        </p:nvSpPr>
        <p:spPr>
          <a:xfrm>
            <a:off x="836612" y="1389761"/>
            <a:ext cx="5028090" cy="4830063"/>
          </a:xfrm>
        </p:spPr>
        <p:txBody>
          <a:bodyPr/>
          <a:lstStyle/>
          <a:p>
            <a:r>
              <a:rPr lang="en-US" sz="1600">
                <a:solidFill>
                  <a:srgbClr val="000000"/>
                </a:solidFill>
              </a:rPr>
              <a:t> </a:t>
            </a:r>
          </a:p>
        </p:txBody>
      </p:sp>
      <p:sp>
        <p:nvSpPr>
          <p:cNvPr id="28" name="Text Placeholder 27">
            <a:extLst>
              <a:ext uri="{FF2B5EF4-FFF2-40B4-BE49-F238E27FC236}">
                <a16:creationId xmlns:a16="http://schemas.microsoft.com/office/drawing/2014/main" id="{8E367D82-8A50-40D7-9A1F-D966BD7561B8}"/>
              </a:ext>
            </a:extLst>
          </p:cNvPr>
          <p:cNvSpPr>
            <a:spLocks noGrp="1"/>
          </p:cNvSpPr>
          <p:nvPr>
            <p:ph type="body" sz="quarter" idx="3"/>
          </p:nvPr>
        </p:nvSpPr>
        <p:spPr>
          <a:xfrm>
            <a:off x="4495800" y="1727724"/>
            <a:ext cx="3200400" cy="584549"/>
          </a:xfrm>
        </p:spPr>
        <p:txBody>
          <a:bodyPr/>
          <a:lstStyle/>
          <a:p>
            <a:r>
              <a:rPr lang="en-US"/>
              <a:t> </a:t>
            </a:r>
          </a:p>
        </p:txBody>
      </p:sp>
      <p:sp>
        <p:nvSpPr>
          <p:cNvPr id="20" name="Content Placeholder 2">
            <a:extLst>
              <a:ext uri="{FF2B5EF4-FFF2-40B4-BE49-F238E27FC236}">
                <a16:creationId xmlns:a16="http://schemas.microsoft.com/office/drawing/2014/main" id="{7321B8B1-51DB-44B5-982A-AC24BC0167FD}"/>
              </a:ext>
            </a:extLst>
          </p:cNvPr>
          <p:cNvSpPr txBox="1">
            <a:spLocks/>
          </p:cNvSpPr>
          <p:nvPr/>
        </p:nvSpPr>
        <p:spPr>
          <a:xfrm>
            <a:off x="592501" y="1383792"/>
            <a:ext cx="3551583" cy="49239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a:solidFill>
                  <a:srgbClr val="000000"/>
                </a:solidFill>
              </a:rPr>
              <a:t>Piraha kabilesinin alfabesi yok, yazıya dökülebilecek bir dilleri yok. Çeşitli sesler çıkartıyorlar, ıslık çalıyorlar, hayvan seslerini taklit ediyorlar. Öyle ki artık bazı hayvanlarla anlaşabilecek duruma gelmişler.</a:t>
            </a:r>
          </a:p>
          <a:p>
            <a:pPr>
              <a:lnSpc>
                <a:spcPct val="90000"/>
              </a:lnSpc>
            </a:pPr>
            <a:r>
              <a:rPr lang="en-US" sz="1600">
                <a:solidFill>
                  <a:srgbClr val="000000"/>
                </a:solidFill>
              </a:rPr>
              <a:t>Piraha dilinde rakamlar da yok. Piraha anneleri kaç çocuğu olduğunu bilmiyor , ancak yavrularını yüzlerinden ayırt edebilirler. Yine de, “birkaç” ve “çok” gibi terimlere sahipler.</a:t>
            </a:r>
          </a:p>
          <a:p>
            <a:pPr>
              <a:lnSpc>
                <a:spcPct val="90000"/>
              </a:lnSpc>
            </a:pPr>
            <a:r>
              <a:rPr lang="en-US" sz="1600">
                <a:solidFill>
                  <a:srgbClr val="000000"/>
                </a:solidFill>
              </a:rPr>
              <a:t>Dillerinde sol ve sağ tarafları gösterecek kelimeler yok.</a:t>
            </a:r>
          </a:p>
          <a:p>
            <a:pPr>
              <a:lnSpc>
                <a:spcPct val="90000"/>
              </a:lnSpc>
            </a:pPr>
            <a:endParaRPr lang="en-US" sz="1600">
              <a:solidFill>
                <a:srgbClr val="000000"/>
              </a:solidFill>
            </a:endParaRPr>
          </a:p>
          <a:p>
            <a:pPr>
              <a:lnSpc>
                <a:spcPct val="90000"/>
              </a:lnSpc>
            </a:pPr>
            <a:endParaRPr lang="en-US" sz="1600">
              <a:solidFill>
                <a:srgbClr val="000000"/>
              </a:solidFill>
            </a:endParaRPr>
          </a:p>
        </p:txBody>
      </p:sp>
      <p:pic>
        <p:nvPicPr>
          <p:cNvPr id="10" name="Content Placeholder 9" descr="A picture containing person&#10;&#10;Description automatically generated">
            <a:extLst>
              <a:ext uri="{FF2B5EF4-FFF2-40B4-BE49-F238E27FC236}">
                <a16:creationId xmlns:a16="http://schemas.microsoft.com/office/drawing/2014/main" id="{F338E511-B07A-4166-9F33-A4C1EDC1228A}"/>
              </a:ext>
            </a:extLst>
          </p:cNvPr>
          <p:cNvPicPr>
            <a:picLocks noGrp="1" noChangeAspect="1"/>
          </p:cNvPicPr>
          <p:nvPr>
            <p:ph sz="quarter" idx="14"/>
          </p:nvPr>
        </p:nvPicPr>
        <p:blipFill>
          <a:blip r:embed="rId2"/>
          <a:stretch>
            <a:fillRect/>
          </a:stretch>
        </p:blipFill>
        <p:spPr>
          <a:xfrm>
            <a:off x="4144084" y="1383792"/>
            <a:ext cx="6808862" cy="4442595"/>
          </a:xfrm>
        </p:spPr>
      </p:pic>
    </p:spTree>
    <p:extLst>
      <p:ext uri="{BB962C8B-B14F-4D97-AF65-F5344CB8AC3E}">
        <p14:creationId xmlns:p14="http://schemas.microsoft.com/office/powerpoint/2010/main" val="272873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CD9B-B6EA-4DCF-B3C9-8CE8E6C5AE65}"/>
              </a:ext>
            </a:extLst>
          </p:cNvPr>
          <p:cNvSpPr>
            <a:spLocks noGrp="1"/>
          </p:cNvSpPr>
          <p:nvPr>
            <p:ph type="title"/>
          </p:nvPr>
        </p:nvSpPr>
        <p:spPr/>
        <p:txBody>
          <a:bodyPr/>
          <a:lstStyle/>
          <a:p>
            <a:r>
              <a:rPr lang="en-US"/>
              <a:t>Kaynakça</a:t>
            </a:r>
          </a:p>
        </p:txBody>
      </p:sp>
      <p:sp>
        <p:nvSpPr>
          <p:cNvPr id="3" name="Content Placeholder 2">
            <a:extLst>
              <a:ext uri="{FF2B5EF4-FFF2-40B4-BE49-F238E27FC236}">
                <a16:creationId xmlns:a16="http://schemas.microsoft.com/office/drawing/2014/main" id="{C2B414AB-2655-4AF9-8C1E-FF8874B4B8FB}"/>
              </a:ext>
            </a:extLst>
          </p:cNvPr>
          <p:cNvSpPr>
            <a:spLocks noGrp="1"/>
          </p:cNvSpPr>
          <p:nvPr>
            <p:ph idx="1"/>
          </p:nvPr>
        </p:nvSpPr>
        <p:spPr>
          <a:xfrm>
            <a:off x="556591" y="1298713"/>
            <a:ext cx="9289774" cy="5406887"/>
          </a:xfrm>
        </p:spPr>
        <p:txBody>
          <a:bodyPr>
            <a:noAutofit/>
          </a:bodyPr>
          <a:lstStyle/>
          <a:p>
            <a:r>
              <a:rPr lang="en-US" sz="1600">
                <a:hlinkClick r:id="rId2"/>
              </a:rPr>
              <a:t>https://cosmolearning.org/documentaries/brazil-an-inconvenient-history-1373/</a:t>
            </a:r>
            <a:endParaRPr lang="en-US" sz="1600"/>
          </a:p>
          <a:p>
            <a:r>
              <a:rPr lang="en-US" sz="1600">
                <a:hlinkClick r:id="rId3"/>
              </a:rPr>
              <a:t>https://www.historyextra.com/period/brazil-a-society-shaped-by-slavery/</a:t>
            </a:r>
            <a:endParaRPr lang="en-US" sz="1600"/>
          </a:p>
          <a:p>
            <a:r>
              <a:rPr lang="en-US" sz="1600">
                <a:hlinkClick r:id="rId4"/>
              </a:rPr>
              <a:t>https://ungo.com.tr/2019/12/brezilya-hakkinda-bilgiler/</a:t>
            </a:r>
            <a:endParaRPr lang="en-US" sz="1600"/>
          </a:p>
          <a:p>
            <a:r>
              <a:rPr lang="en-US" sz="1600">
                <a:hlinkClick r:id="rId5"/>
              </a:rPr>
              <a:t>https://www.bbc.com/turkce/haberler-dunya-54175224</a:t>
            </a:r>
            <a:endParaRPr lang="en-US" sz="1600"/>
          </a:p>
          <a:p>
            <a:r>
              <a:rPr lang="en-US" sz="1600">
                <a:hlinkClick r:id="rId6"/>
              </a:rPr>
              <a:t>https://www.gezihocasi.com/amazon-ormanlarinda-yasayan-insanlar-kabileler/</a:t>
            </a:r>
            <a:endParaRPr lang="en-US" sz="1600"/>
          </a:p>
          <a:p>
            <a:r>
              <a:rPr lang="en-US" sz="1600">
                <a:hlinkClick r:id="rId7"/>
              </a:rPr>
              <a:t>https://www.adventure-life.com/amazon/articles/indigenous-people</a:t>
            </a:r>
            <a:endParaRPr lang="en-US" sz="1600"/>
          </a:p>
          <a:p>
            <a:r>
              <a:rPr lang="en-US" sz="1600">
                <a:hlinkClick r:id="rId8"/>
              </a:rPr>
              <a:t>https://www.nationalgeographic.com/history/article/150813-uncontacted-amazon-tribes-peru-brazil</a:t>
            </a:r>
            <a:endParaRPr lang="en-US" sz="1600"/>
          </a:p>
          <a:p>
            <a:r>
              <a:rPr lang="en-US" sz="1600">
                <a:hlinkClick r:id="rId9"/>
              </a:rPr>
              <a:t>https://tr.wikipedia.org/wiki/Brezilya</a:t>
            </a:r>
            <a:endParaRPr lang="en-US" sz="1600"/>
          </a:p>
          <a:p>
            <a:r>
              <a:rPr lang="en-US" sz="1600">
                <a:hlinkClick r:id="rId10"/>
              </a:rPr>
              <a:t>https://ichi.pro/tr/brezilya-kole-ticareti-ve-psikolojik-etkiler-277297828846646</a:t>
            </a:r>
            <a:endParaRPr lang="en-US" sz="1600"/>
          </a:p>
          <a:p>
            <a:r>
              <a:rPr lang="en-US" sz="1600">
                <a:hlinkClick r:id="rId11"/>
              </a:rPr>
              <a:t>https://www.youtube.com/watch?v=EiPBI1KyvAw&amp;list=PLoCUMD1m-zpuioDmhqRwFLJwUMAOzxv-T&amp;index=8</a:t>
            </a:r>
            <a:endParaRPr lang="en-US" sz="1600"/>
          </a:p>
          <a:p>
            <a:r>
              <a:rPr lang="en-US" sz="1600">
                <a:hlinkClick r:id="rId12"/>
              </a:rPr>
              <a:t>https://tarihdergi.com/mahommah-gardo-baquaqua-1824-1857/</a:t>
            </a:r>
            <a:endParaRPr lang="en-US" sz="1600"/>
          </a:p>
          <a:p>
            <a:r>
              <a:rPr lang="en-US" sz="1600">
                <a:hlinkClick r:id="rId13"/>
              </a:rPr>
              <a:t>Dünyanın En Mutlu İnsanları: Piraha Kabilesi – Yol Ve Macera</a:t>
            </a:r>
            <a:endParaRPr lang="en-US" sz="1600"/>
          </a:p>
          <a:p>
            <a:r>
              <a:rPr lang="en-US" sz="1600">
                <a:hlinkClick r:id="rId14"/>
              </a:rPr>
              <a:t>https://www.worldhistory.org/trans/tr/1-19911/portekizin-brezilya-kolonisi/</a:t>
            </a:r>
            <a:endParaRPr lang="en-US" sz="1600"/>
          </a:p>
          <a:p>
            <a:endParaRPr lang="en-US" sz="1600"/>
          </a:p>
        </p:txBody>
      </p:sp>
      <p:sp>
        <p:nvSpPr>
          <p:cNvPr id="4" name="Date Placeholder 3">
            <a:extLst>
              <a:ext uri="{FF2B5EF4-FFF2-40B4-BE49-F238E27FC236}">
                <a16:creationId xmlns:a16="http://schemas.microsoft.com/office/drawing/2014/main" id="{C59763A2-B113-469A-95B3-D5204EF477E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2174134F-0F27-48FA-9D78-1ADB506A73F9}"/>
              </a:ext>
            </a:extLst>
          </p:cNvPr>
          <p:cNvSpPr>
            <a:spLocks noGrp="1"/>
          </p:cNvSpPr>
          <p:nvPr>
            <p:ph type="ftr" sz="quarter" idx="11"/>
          </p:nvPr>
        </p:nvSpPr>
        <p:spPr/>
        <p:txBody>
          <a:bodyPr/>
          <a:lstStyle/>
          <a:p>
            <a:r>
              <a:rPr lang="en-US"/>
              <a:t>Sample Text</a:t>
            </a:r>
            <a:endParaRPr lang="en-US" dirty="0"/>
          </a:p>
        </p:txBody>
      </p:sp>
      <p:sp>
        <p:nvSpPr>
          <p:cNvPr id="6" name="Slide Number Placeholder 5">
            <a:extLst>
              <a:ext uri="{FF2B5EF4-FFF2-40B4-BE49-F238E27FC236}">
                <a16:creationId xmlns:a16="http://schemas.microsoft.com/office/drawing/2014/main" id="{24EA5B92-42B6-4C32-9AF6-3AC4DBB9543D}"/>
              </a:ext>
            </a:extLst>
          </p:cNvPr>
          <p:cNvSpPr>
            <a:spLocks noGrp="1"/>
          </p:cNvSpPr>
          <p:nvPr>
            <p:ph type="sldNum" sz="quarter" idx="12"/>
          </p:nvPr>
        </p:nvSpPr>
        <p:spPr/>
        <p:txBody>
          <a:bodyPr/>
          <a:lstStyle/>
          <a:p>
            <a:fld id="{AE208ADF-3ADD-483D-A721-14E3EEE2C135}" type="slidenum">
              <a:rPr lang="en-US" smtClean="0"/>
              <a:pPr/>
              <a:t>22</a:t>
            </a:fld>
            <a:endParaRPr lang="en-US" dirty="0"/>
          </a:p>
        </p:txBody>
      </p:sp>
    </p:spTree>
    <p:extLst>
      <p:ext uri="{BB962C8B-B14F-4D97-AF65-F5344CB8AC3E}">
        <p14:creationId xmlns:p14="http://schemas.microsoft.com/office/powerpoint/2010/main" val="173331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p:txBody>
          <a:bodyPr/>
          <a:lstStyle/>
          <a:p>
            <a:r>
              <a:rPr lang="en-US"/>
              <a:t>Teşekkürler</a:t>
            </a:r>
            <a:endParaRPr lang="en-US" dirty="0"/>
          </a:p>
        </p:txBody>
      </p:sp>
      <p:sp>
        <p:nvSpPr>
          <p:cNvPr id="3" name="Content Placeholder 2">
            <a:extLst>
              <a:ext uri="{FF2B5EF4-FFF2-40B4-BE49-F238E27FC236}">
                <a16:creationId xmlns:a16="http://schemas.microsoft.com/office/drawing/2014/main" id="{BD3F7967-21CD-4D4E-A475-5040D50F9B40}"/>
              </a:ext>
            </a:extLst>
          </p:cNvPr>
          <p:cNvSpPr>
            <a:spLocks noGrp="1"/>
          </p:cNvSpPr>
          <p:nvPr>
            <p:ph idx="1"/>
          </p:nvPr>
        </p:nvSpPr>
        <p:spPr/>
        <p:txBody>
          <a:bodyPr/>
          <a:lstStyle/>
          <a:p>
            <a:r>
              <a:rPr lang="en-US"/>
              <a:t>Dilek Özel</a:t>
            </a:r>
            <a:endParaRPr lang="en-US" dirty="0"/>
          </a:p>
        </p:txBody>
      </p:sp>
      <p:sp>
        <p:nvSpPr>
          <p:cNvPr id="41" name="Date Placeholder 40">
            <a:extLst>
              <a:ext uri="{FF2B5EF4-FFF2-40B4-BE49-F238E27FC236}">
                <a16:creationId xmlns:a16="http://schemas.microsoft.com/office/drawing/2014/main" id="{1AA0E395-EB95-4646-A4B3-EAB7C68D0B5E}"/>
              </a:ext>
            </a:extLst>
          </p:cNvPr>
          <p:cNvSpPr>
            <a:spLocks noGrp="1"/>
          </p:cNvSpPr>
          <p:nvPr>
            <p:ph type="dt" sz="half" idx="10"/>
          </p:nvPr>
        </p:nvSpPr>
        <p:spPr/>
        <p:txBody>
          <a:bodyPr/>
          <a:lstStyle/>
          <a:p>
            <a:r>
              <a:rPr lang="en-US" dirty="0"/>
              <a:t>20XX</a:t>
            </a:r>
          </a:p>
        </p:txBody>
      </p:sp>
      <p:pic>
        <p:nvPicPr>
          <p:cNvPr id="16" name="Picture Placeholder 5" descr="forest">
            <a:extLst>
              <a:ext uri="{FF2B5EF4-FFF2-40B4-BE49-F238E27FC236}">
                <a16:creationId xmlns:a16="http://schemas.microsoft.com/office/drawing/2014/main" id="{474772FB-EF5F-44F3-8C06-F39CA59EF52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l="17224" r="17224"/>
          <a:stretch/>
        </p:blipFill>
        <p:spPr/>
      </p:pic>
      <p:sp>
        <p:nvSpPr>
          <p:cNvPr id="42" name="Footer Placeholder 41">
            <a:extLst>
              <a:ext uri="{FF2B5EF4-FFF2-40B4-BE49-F238E27FC236}">
                <a16:creationId xmlns:a16="http://schemas.microsoft.com/office/drawing/2014/main" id="{11F0E6E0-DC32-4105-A773-65DCBEEDBA5B}"/>
              </a:ext>
            </a:extLst>
          </p:cNvPr>
          <p:cNvSpPr>
            <a:spLocks noGrp="1"/>
          </p:cNvSpPr>
          <p:nvPr>
            <p:ph type="ftr" sz="quarter" idx="11"/>
          </p:nvPr>
        </p:nvSpPr>
        <p:spPr/>
        <p:txBody>
          <a:bodyPr/>
          <a:lstStyle/>
          <a:p>
            <a:r>
              <a:rPr lang="en-US"/>
              <a:t>Brezilya</a:t>
            </a:r>
            <a:endParaRPr lang="en-US" dirty="0"/>
          </a:p>
        </p:txBody>
      </p:sp>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23</a:t>
            </a:fld>
            <a:endParaRPr lang="en-US" dirty="0"/>
          </a:p>
        </p:txBody>
      </p:sp>
    </p:spTree>
    <p:extLst>
      <p:ext uri="{BB962C8B-B14F-4D97-AF65-F5344CB8AC3E}">
        <p14:creationId xmlns:p14="http://schemas.microsoft.com/office/powerpoint/2010/main" val="152817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A22-E9E6-46CB-ABB6-4C131C4F7126}"/>
              </a:ext>
            </a:extLst>
          </p:cNvPr>
          <p:cNvSpPr>
            <a:spLocks noGrp="1"/>
          </p:cNvSpPr>
          <p:nvPr>
            <p:ph type="title"/>
          </p:nvPr>
        </p:nvSpPr>
        <p:spPr>
          <a:xfrm>
            <a:off x="677334" y="609600"/>
            <a:ext cx="8596668" cy="923778"/>
          </a:xfrm>
        </p:spPr>
        <p:txBody>
          <a:bodyPr/>
          <a:lstStyle/>
          <a:p>
            <a:r>
              <a:rPr lang="en-US"/>
              <a:t>Brezilya Tarihi &amp; Kölelik</a:t>
            </a:r>
          </a:p>
        </p:txBody>
      </p:sp>
      <p:sp>
        <p:nvSpPr>
          <p:cNvPr id="3" name="Content Placeholder 2">
            <a:extLst>
              <a:ext uri="{FF2B5EF4-FFF2-40B4-BE49-F238E27FC236}">
                <a16:creationId xmlns:a16="http://schemas.microsoft.com/office/drawing/2014/main" id="{6C0C603B-D072-474B-B058-73C6FA198D33}"/>
              </a:ext>
            </a:extLst>
          </p:cNvPr>
          <p:cNvSpPr>
            <a:spLocks noGrp="1"/>
          </p:cNvSpPr>
          <p:nvPr>
            <p:ph idx="1"/>
          </p:nvPr>
        </p:nvSpPr>
        <p:spPr>
          <a:xfrm>
            <a:off x="677334" y="1533379"/>
            <a:ext cx="8596668" cy="4507984"/>
          </a:xfrm>
        </p:spPr>
        <p:txBody>
          <a:bodyPr>
            <a:normAutofit lnSpcReduction="10000"/>
          </a:bodyPr>
          <a:lstStyle/>
          <a:p>
            <a:r>
              <a:rPr lang="en-US"/>
              <a:t>İlk yerleşimin MÖ 9000 yıllarında başladığı düşünülüyor.</a:t>
            </a:r>
          </a:p>
          <a:p>
            <a:r>
              <a:rPr lang="en-US" i="0">
                <a:solidFill>
                  <a:srgbClr val="000000"/>
                </a:solidFill>
                <a:effectLst/>
              </a:rPr>
              <a:t>Amazon ovalarında çiftçi, balıkçı, avcı ve toplayıcı topluluklar yaşarken, daha kuru savanlarda ve dağlık bölgelerde yalnız avcılar ve toplayıcılar vardı. </a:t>
            </a:r>
          </a:p>
          <a:p>
            <a:r>
              <a:rPr lang="en-US">
                <a:solidFill>
                  <a:srgbClr val="000000"/>
                </a:solidFill>
              </a:rPr>
              <a:t>1500 &gt; Portekiz’li Pedro Alvarez Cabral ayak bastığında çoğu Tupi - Guarani, 2 ile 6 milyon arası Kızılderili yaşıyordu.</a:t>
            </a:r>
          </a:p>
          <a:p>
            <a:r>
              <a:rPr lang="en-US">
                <a:solidFill>
                  <a:srgbClr val="000000"/>
                </a:solidFill>
              </a:rPr>
              <a:t>Yerlilerin mülkleri veya idarecileri, siyasi sistemleri, cemiyetlerinde herhangi bir sıralamaları ve ruha imanları yoktu. Tabiata göre yaşıyor; ihtiyaçları olan çok az şeyi evleri olan ormandan bulup alıyorlardı.</a:t>
            </a:r>
          </a:p>
          <a:p>
            <a:r>
              <a:rPr lang="en-US">
                <a:solidFill>
                  <a:srgbClr val="000000"/>
                </a:solidFill>
              </a:rPr>
              <a:t>Portekizliler yerlileri boyunduruk altına alıp iş gücü olarak kullanmaya çalıştılar, ancak onlar ilk fırsatta kaçarak ormanlarına geri dönüyorlardı. Portekizliler daha dost kabilelerdeki yerlileri köle olarak kullandılar, kendi köle avı seferlerini başlattılar ve misyonerler Kızılderilileri Cizvit Cemiyeti gibi kuruluşlar tarafından kontrol edilen misyon köylerinde (aldeamentos) yaşamaya zorladılar, ancak on binlerce insan çiçek hastalığı gibi Avrupa hastalıkları yüzünden öldü.</a:t>
            </a:r>
          </a:p>
          <a:p>
            <a:endParaRPr lang="en-US"/>
          </a:p>
        </p:txBody>
      </p:sp>
      <p:sp>
        <p:nvSpPr>
          <p:cNvPr id="4" name="Date Placeholder 3">
            <a:extLst>
              <a:ext uri="{FF2B5EF4-FFF2-40B4-BE49-F238E27FC236}">
                <a16:creationId xmlns:a16="http://schemas.microsoft.com/office/drawing/2014/main" id="{4F6F92CE-FD39-45EF-9E49-99178BE3D7A3}"/>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B9514ACE-E6CD-4EEF-865A-A9FA9BE026CE}"/>
              </a:ext>
            </a:extLst>
          </p:cNvPr>
          <p:cNvSpPr>
            <a:spLocks noGrp="1"/>
          </p:cNvSpPr>
          <p:nvPr>
            <p:ph type="ftr" sz="quarter" idx="11"/>
          </p:nvPr>
        </p:nvSpPr>
        <p:spPr/>
        <p:txBody>
          <a:bodyPr/>
          <a:lstStyle/>
          <a:p>
            <a:r>
              <a:rPr lang="en-US"/>
              <a:t>Brezilya</a:t>
            </a:r>
            <a:endParaRPr lang="en-US" dirty="0"/>
          </a:p>
        </p:txBody>
      </p:sp>
      <p:sp>
        <p:nvSpPr>
          <p:cNvPr id="6" name="Slide Number Placeholder 5">
            <a:extLst>
              <a:ext uri="{FF2B5EF4-FFF2-40B4-BE49-F238E27FC236}">
                <a16:creationId xmlns:a16="http://schemas.microsoft.com/office/drawing/2014/main" id="{D09948CC-3E93-4DF1-80F6-4717BA0072CF}"/>
              </a:ext>
            </a:extLst>
          </p:cNvPr>
          <p:cNvSpPr>
            <a:spLocks noGrp="1"/>
          </p:cNvSpPr>
          <p:nvPr>
            <p:ph type="sldNum" sz="quarter" idx="12"/>
          </p:nvPr>
        </p:nvSpPr>
        <p:spPr/>
        <p:txBody>
          <a:bodyPr/>
          <a:lstStyle/>
          <a:p>
            <a:fld id="{AE208ADF-3ADD-483D-A721-14E3EEE2C135}" type="slidenum">
              <a:rPr lang="en-US" smtClean="0"/>
              <a:pPr/>
              <a:t>3</a:t>
            </a:fld>
            <a:endParaRPr lang="en-US" dirty="0"/>
          </a:p>
        </p:txBody>
      </p:sp>
    </p:spTree>
    <p:extLst>
      <p:ext uri="{BB962C8B-B14F-4D97-AF65-F5344CB8AC3E}">
        <p14:creationId xmlns:p14="http://schemas.microsoft.com/office/powerpoint/2010/main" val="403066967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A22-E9E6-46CB-ABB6-4C131C4F7126}"/>
              </a:ext>
            </a:extLst>
          </p:cNvPr>
          <p:cNvSpPr>
            <a:spLocks noGrp="1"/>
          </p:cNvSpPr>
          <p:nvPr>
            <p:ph type="title"/>
          </p:nvPr>
        </p:nvSpPr>
        <p:spPr>
          <a:xfrm>
            <a:off x="677334" y="609600"/>
            <a:ext cx="8596668" cy="923778"/>
          </a:xfrm>
        </p:spPr>
        <p:txBody>
          <a:bodyPr/>
          <a:lstStyle/>
          <a:p>
            <a:r>
              <a:rPr lang="en-US"/>
              <a:t>Brezilya Tarihi &amp; Kölelik</a:t>
            </a:r>
          </a:p>
        </p:txBody>
      </p:sp>
      <p:sp>
        <p:nvSpPr>
          <p:cNvPr id="3" name="Content Placeholder 2">
            <a:extLst>
              <a:ext uri="{FF2B5EF4-FFF2-40B4-BE49-F238E27FC236}">
                <a16:creationId xmlns:a16="http://schemas.microsoft.com/office/drawing/2014/main" id="{6C0C603B-D072-474B-B058-73C6FA198D33}"/>
              </a:ext>
            </a:extLst>
          </p:cNvPr>
          <p:cNvSpPr>
            <a:spLocks noGrp="1"/>
          </p:cNvSpPr>
          <p:nvPr>
            <p:ph idx="1"/>
          </p:nvPr>
        </p:nvSpPr>
        <p:spPr>
          <a:xfrm>
            <a:off x="677334" y="1533379"/>
            <a:ext cx="8596668" cy="4507984"/>
          </a:xfrm>
        </p:spPr>
        <p:txBody>
          <a:bodyPr>
            <a:normAutofit/>
          </a:bodyPr>
          <a:lstStyle/>
          <a:p>
            <a:r>
              <a:rPr lang="en-US">
                <a:solidFill>
                  <a:srgbClr val="000000"/>
                </a:solidFill>
              </a:rPr>
              <a:t>Portekizliler, São Tomé ve Principe gibi kolonilerde şeker kamışı yetiştirmek için bir plantasyon sistemi geliştirdi ve şeker emek yoğunluklu bir mahsul olduğundan Batı Afrika’dan yoğun bir köle ticareti başladı.</a:t>
            </a:r>
          </a:p>
          <a:p>
            <a:r>
              <a:rPr lang="en-US">
                <a:solidFill>
                  <a:srgbClr val="000000"/>
                </a:solidFill>
              </a:rPr>
              <a:t>Güney Amerika'da hakimiyet isteyen Hollandalılar ve Fransızlar ile çatışmalar yaşandı.</a:t>
            </a:r>
          </a:p>
          <a:p>
            <a:r>
              <a:rPr lang="en-US">
                <a:solidFill>
                  <a:srgbClr val="000000"/>
                </a:solidFill>
              </a:rPr>
              <a:t>1700’lü yıllarda değerli madenlerin keşfiyle altın ve elmas ticareti ağırlık kazandı.</a:t>
            </a:r>
          </a:p>
          <a:p>
            <a:r>
              <a:rPr lang="en-US">
                <a:solidFill>
                  <a:srgbClr val="000000"/>
                </a:solidFill>
              </a:rPr>
              <a:t>1808'de, Napolyon'un ordusundan kaçmak için Portekiz kraliyet ailesi ve hükümet, o zamanlar Brezilya'nın başkenti Rio de Janeiro’ya göç etti.</a:t>
            </a:r>
          </a:p>
          <a:p>
            <a:r>
              <a:rPr lang="en-US">
                <a:solidFill>
                  <a:srgbClr val="000000"/>
                </a:solidFill>
              </a:rPr>
              <a:t>1815'te Portekiz Kralı VI. João, Brezilya'yı Portekiz ve Algarve ile birleşmiş bir krallık ilan etti (şimdi güney Portekiz). O andan itibaren, sözde Brezilya bir koloni olmaktan çıktı, ancak naiplik Portekiz'in elinde kaldı. </a:t>
            </a:r>
          </a:p>
          <a:p>
            <a:r>
              <a:rPr lang="en-US">
                <a:solidFill>
                  <a:srgbClr val="000000"/>
                </a:solidFill>
              </a:rPr>
              <a:t> </a:t>
            </a:r>
            <a:endParaRPr lang="en-US" b="0" i="0">
              <a:solidFill>
                <a:srgbClr val="333333"/>
              </a:solidFill>
              <a:effectLst/>
              <a:latin typeface="Libre Baskerville"/>
            </a:endParaRPr>
          </a:p>
        </p:txBody>
      </p:sp>
      <p:sp>
        <p:nvSpPr>
          <p:cNvPr id="4" name="Date Placeholder 3">
            <a:extLst>
              <a:ext uri="{FF2B5EF4-FFF2-40B4-BE49-F238E27FC236}">
                <a16:creationId xmlns:a16="http://schemas.microsoft.com/office/drawing/2014/main" id="{4F6F92CE-FD39-45EF-9E49-99178BE3D7A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2021</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B9514ACE-E6CD-4EEF-865A-A9FA9BE026C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Brezilya</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D09948CC-3E93-4DF1-80F6-4717BA0072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7625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A22-E9E6-46CB-ABB6-4C131C4F7126}"/>
              </a:ext>
            </a:extLst>
          </p:cNvPr>
          <p:cNvSpPr>
            <a:spLocks noGrp="1"/>
          </p:cNvSpPr>
          <p:nvPr>
            <p:ph type="title"/>
          </p:nvPr>
        </p:nvSpPr>
        <p:spPr/>
        <p:txBody>
          <a:bodyPr/>
          <a:lstStyle/>
          <a:p>
            <a:r>
              <a:rPr lang="en-US"/>
              <a:t>Brezilya Tarihi &amp; Kölelik</a:t>
            </a:r>
          </a:p>
        </p:txBody>
      </p:sp>
      <p:sp>
        <p:nvSpPr>
          <p:cNvPr id="3" name="Content Placeholder 2">
            <a:extLst>
              <a:ext uri="{FF2B5EF4-FFF2-40B4-BE49-F238E27FC236}">
                <a16:creationId xmlns:a16="http://schemas.microsoft.com/office/drawing/2014/main" id="{6C0C603B-D072-474B-B058-73C6FA198D33}"/>
              </a:ext>
            </a:extLst>
          </p:cNvPr>
          <p:cNvSpPr>
            <a:spLocks noGrp="1"/>
          </p:cNvSpPr>
          <p:nvPr>
            <p:ph sz="half" idx="1"/>
          </p:nvPr>
        </p:nvSpPr>
        <p:spPr>
          <a:xfrm>
            <a:off x="536656" y="1488614"/>
            <a:ext cx="6297611" cy="4552748"/>
          </a:xfrm>
        </p:spPr>
        <p:txBody>
          <a:bodyPr>
            <a:normAutofit lnSpcReduction="10000"/>
          </a:bodyPr>
          <a:lstStyle/>
          <a:p>
            <a:r>
              <a:rPr lang="en-US">
                <a:solidFill>
                  <a:srgbClr val="000000"/>
                </a:solidFill>
              </a:rPr>
              <a:t>VI. João 1821'de Portekiz'e döndüğünde, oğlu Pedro Brezilya tahtına çıktı. 7 Eylül 1822'de, bağımsız Brezilya İmparatorluğu'nu kurdu. Kral Pedro kendisini Brezilya İmparatoru I. Pedro ilan etti </a:t>
            </a:r>
          </a:p>
          <a:p>
            <a:r>
              <a:rPr lang="en-US">
                <a:solidFill>
                  <a:srgbClr val="000000"/>
                </a:solidFill>
              </a:rPr>
              <a:t>İmparator Pedro, Brezilyalı politikacılarla anlaşmazlıklar nedeniyle 1831'de Portekiz'e döndü. Oğlu Kral II. Pedro, dokuz yıllık saltanat döneminden sonra 1840'ta 14 yaşında tahta çıktı ve yarı parlamenter bir monarşi kurdu.</a:t>
            </a:r>
          </a:p>
          <a:p>
            <a:r>
              <a:rPr lang="en-US">
                <a:solidFill>
                  <a:srgbClr val="000000"/>
                </a:solidFill>
              </a:rPr>
              <a:t> 1888’de Brezilya’da köleliği kaldırdı ve köle sahiplerinin nefretini kazandı.</a:t>
            </a:r>
          </a:p>
          <a:p>
            <a:r>
              <a:rPr lang="en-US">
                <a:solidFill>
                  <a:srgbClr val="000000"/>
                </a:solidFill>
              </a:rPr>
              <a:t> II. Pedro, 15 Kasım 1889'da cumhuriyetçiler tarafından bir askeri darbeyle tahttan indirildi. </a:t>
            </a:r>
          </a:p>
          <a:p>
            <a:r>
              <a:rPr lang="en-US">
                <a:solidFill>
                  <a:srgbClr val="000000"/>
                </a:solidFill>
              </a:rPr>
              <a:t>Darbeyi yöneten General Deodero de Fonseca, Brezilya'nın ilk fiili başkanı oldu ve ülkenin adı Brezilya Birleşik Devletleri Cumhuriyeti olarak değiştirildi.</a:t>
            </a:r>
          </a:p>
          <a:p>
            <a:endParaRPr lang="en-US"/>
          </a:p>
        </p:txBody>
      </p:sp>
      <p:pic>
        <p:nvPicPr>
          <p:cNvPr id="9" name="Content Placeholder 8" descr="II. Pedro">
            <a:extLst>
              <a:ext uri="{FF2B5EF4-FFF2-40B4-BE49-F238E27FC236}">
                <a16:creationId xmlns:a16="http://schemas.microsoft.com/office/drawing/2014/main" id="{A055E397-9B53-4755-BD64-D673210363E9}"/>
              </a:ext>
              <a:ext uri="{C183D7F6-B498-43B3-948B-1728B52AA6E4}">
                <adec:decorative xmlns:adec="http://schemas.microsoft.com/office/drawing/2017/decorative" xmlns="" val="0"/>
              </a:ext>
            </a:extLst>
          </p:cNvPr>
          <p:cNvPicPr>
            <a:picLocks noGrp="1" noChangeAspect="1"/>
          </p:cNvPicPr>
          <p:nvPr>
            <p:ph sz="half" idx="2"/>
          </p:nvPr>
        </p:nvPicPr>
        <p:blipFill>
          <a:blip r:embed="rId2"/>
          <a:stretch>
            <a:fillRect/>
          </a:stretch>
        </p:blipFill>
        <p:spPr>
          <a:xfrm>
            <a:off x="8162668" y="1381759"/>
            <a:ext cx="3351998" cy="4512105"/>
          </a:xfrm>
        </p:spPr>
      </p:pic>
      <p:sp>
        <p:nvSpPr>
          <p:cNvPr id="4" name="Date Placeholder 3">
            <a:extLst>
              <a:ext uri="{FF2B5EF4-FFF2-40B4-BE49-F238E27FC236}">
                <a16:creationId xmlns:a16="http://schemas.microsoft.com/office/drawing/2014/main" id="{4F6F92CE-FD39-45EF-9E49-99178BE3D7A3}"/>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B9514ACE-E6CD-4EEF-865A-A9FA9BE026CE}"/>
              </a:ext>
            </a:extLst>
          </p:cNvPr>
          <p:cNvSpPr>
            <a:spLocks noGrp="1"/>
          </p:cNvSpPr>
          <p:nvPr>
            <p:ph type="ftr" sz="quarter" idx="11"/>
          </p:nvPr>
        </p:nvSpPr>
        <p:spPr/>
        <p:txBody>
          <a:bodyPr/>
          <a:lstStyle/>
          <a:p>
            <a:r>
              <a:rPr lang="en-US"/>
              <a:t>Brezilya</a:t>
            </a:r>
            <a:endParaRPr lang="en-US" dirty="0"/>
          </a:p>
        </p:txBody>
      </p:sp>
      <p:sp>
        <p:nvSpPr>
          <p:cNvPr id="6" name="Slide Number Placeholder 5">
            <a:extLst>
              <a:ext uri="{FF2B5EF4-FFF2-40B4-BE49-F238E27FC236}">
                <a16:creationId xmlns:a16="http://schemas.microsoft.com/office/drawing/2014/main" id="{D09948CC-3E93-4DF1-80F6-4717BA0072CF}"/>
              </a:ext>
            </a:extLst>
          </p:cNvPr>
          <p:cNvSpPr>
            <a:spLocks noGrp="1"/>
          </p:cNvSpPr>
          <p:nvPr>
            <p:ph type="sldNum" sz="quarter" idx="12"/>
          </p:nvPr>
        </p:nvSpPr>
        <p:spPr/>
        <p:txBody>
          <a:bodyPr/>
          <a:lstStyle/>
          <a:p>
            <a:fld id="{AE208ADF-3ADD-483D-A721-14E3EEE2C135}" type="slidenum">
              <a:rPr lang="en-US" smtClean="0"/>
              <a:pPr/>
              <a:t>5</a:t>
            </a:fld>
            <a:endParaRPr lang="en-US" dirty="0"/>
          </a:p>
        </p:txBody>
      </p:sp>
    </p:spTree>
    <p:extLst>
      <p:ext uri="{BB962C8B-B14F-4D97-AF65-F5344CB8AC3E}">
        <p14:creationId xmlns:p14="http://schemas.microsoft.com/office/powerpoint/2010/main" val="200677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8153-7C89-4570-8EED-D83D1B84FA5D}"/>
              </a:ext>
            </a:extLst>
          </p:cNvPr>
          <p:cNvSpPr>
            <a:spLocks noGrp="1"/>
          </p:cNvSpPr>
          <p:nvPr>
            <p:ph type="title"/>
          </p:nvPr>
        </p:nvSpPr>
        <p:spPr>
          <a:xfrm>
            <a:off x="677334" y="609600"/>
            <a:ext cx="8596668" cy="825305"/>
          </a:xfrm>
        </p:spPr>
        <p:txBody>
          <a:bodyPr/>
          <a:lstStyle/>
          <a:p>
            <a:r>
              <a:rPr lang="en-US"/>
              <a:t>Trans-Atlantik Köle Ticareti</a:t>
            </a:r>
          </a:p>
        </p:txBody>
      </p:sp>
      <p:pic>
        <p:nvPicPr>
          <p:cNvPr id="8" name="Content Placeholder 7">
            <a:extLst>
              <a:ext uri="{FF2B5EF4-FFF2-40B4-BE49-F238E27FC236}">
                <a16:creationId xmlns:a16="http://schemas.microsoft.com/office/drawing/2014/main" id="{9F6A812C-DBB7-45C1-933D-BC68E8F14962}"/>
              </a:ext>
            </a:extLst>
          </p:cNvPr>
          <p:cNvPicPr>
            <a:picLocks noGrp="1" noChangeAspect="1"/>
          </p:cNvPicPr>
          <p:nvPr>
            <p:ph idx="1"/>
          </p:nvPr>
        </p:nvPicPr>
        <p:blipFill>
          <a:blip r:embed="rId2"/>
          <a:stretch>
            <a:fillRect/>
          </a:stretch>
        </p:blipFill>
        <p:spPr>
          <a:xfrm>
            <a:off x="651823" y="1198933"/>
            <a:ext cx="7938839" cy="5380303"/>
          </a:xfrm>
        </p:spPr>
      </p:pic>
      <p:sp>
        <p:nvSpPr>
          <p:cNvPr id="4" name="Date Placeholder 3">
            <a:extLst>
              <a:ext uri="{FF2B5EF4-FFF2-40B4-BE49-F238E27FC236}">
                <a16:creationId xmlns:a16="http://schemas.microsoft.com/office/drawing/2014/main" id="{EADE7D91-042B-4ADD-A6B9-7D221C666D1B}"/>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610757A4-966D-4A08-9E46-D423DA7B9E95}"/>
              </a:ext>
            </a:extLst>
          </p:cNvPr>
          <p:cNvSpPr>
            <a:spLocks noGrp="1"/>
          </p:cNvSpPr>
          <p:nvPr>
            <p:ph type="ftr" sz="quarter" idx="11"/>
          </p:nvPr>
        </p:nvSpPr>
        <p:spPr/>
        <p:txBody>
          <a:bodyPr/>
          <a:lstStyle/>
          <a:p>
            <a:r>
              <a:rPr lang="en-US"/>
              <a:t>Brezilya</a:t>
            </a:r>
            <a:endParaRPr lang="en-US" dirty="0"/>
          </a:p>
        </p:txBody>
      </p:sp>
      <p:sp>
        <p:nvSpPr>
          <p:cNvPr id="6" name="Slide Number Placeholder 5">
            <a:extLst>
              <a:ext uri="{FF2B5EF4-FFF2-40B4-BE49-F238E27FC236}">
                <a16:creationId xmlns:a16="http://schemas.microsoft.com/office/drawing/2014/main" id="{2094CCD6-C0A7-42FD-B44B-C4CD40083129}"/>
              </a:ext>
            </a:extLst>
          </p:cNvPr>
          <p:cNvSpPr>
            <a:spLocks noGrp="1"/>
          </p:cNvSpPr>
          <p:nvPr>
            <p:ph type="sldNum" sz="quarter" idx="12"/>
          </p:nvPr>
        </p:nvSpPr>
        <p:spPr/>
        <p:txBody>
          <a:bodyPr/>
          <a:lstStyle/>
          <a:p>
            <a:fld id="{AE208ADF-3ADD-483D-A721-14E3EEE2C135}" type="slidenum">
              <a:rPr lang="en-US" smtClean="0"/>
              <a:pPr/>
              <a:t>6</a:t>
            </a:fld>
            <a:endParaRPr lang="en-US" dirty="0"/>
          </a:p>
        </p:txBody>
      </p:sp>
    </p:spTree>
    <p:extLst>
      <p:ext uri="{BB962C8B-B14F-4D97-AF65-F5344CB8AC3E}">
        <p14:creationId xmlns:p14="http://schemas.microsoft.com/office/powerpoint/2010/main" val="27654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A22-E9E6-46CB-ABB6-4C131C4F7126}"/>
              </a:ext>
            </a:extLst>
          </p:cNvPr>
          <p:cNvSpPr>
            <a:spLocks noGrp="1"/>
          </p:cNvSpPr>
          <p:nvPr>
            <p:ph type="title"/>
          </p:nvPr>
        </p:nvSpPr>
        <p:spPr/>
        <p:txBody>
          <a:bodyPr/>
          <a:lstStyle/>
          <a:p>
            <a:r>
              <a:rPr lang="en-US"/>
              <a:t>Trans-Atlantik Köle Ticareti</a:t>
            </a:r>
          </a:p>
        </p:txBody>
      </p:sp>
      <p:sp>
        <p:nvSpPr>
          <p:cNvPr id="3" name="Content Placeholder 2">
            <a:extLst>
              <a:ext uri="{FF2B5EF4-FFF2-40B4-BE49-F238E27FC236}">
                <a16:creationId xmlns:a16="http://schemas.microsoft.com/office/drawing/2014/main" id="{6C0C603B-D072-474B-B058-73C6FA198D33}"/>
              </a:ext>
            </a:extLst>
          </p:cNvPr>
          <p:cNvSpPr>
            <a:spLocks noGrp="1"/>
          </p:cNvSpPr>
          <p:nvPr>
            <p:ph sz="half" idx="1"/>
          </p:nvPr>
        </p:nvSpPr>
        <p:spPr>
          <a:xfrm>
            <a:off x="447148" y="1497496"/>
            <a:ext cx="5648852" cy="4543866"/>
          </a:xfrm>
        </p:spPr>
        <p:txBody>
          <a:bodyPr>
            <a:normAutofit/>
          </a:bodyPr>
          <a:lstStyle/>
          <a:p>
            <a:r>
              <a:rPr lang="en-US">
                <a:solidFill>
                  <a:srgbClr val="000000"/>
                </a:solidFill>
              </a:rPr>
              <a:t>Köleler toplandıkları merkezlerden Amerika kıtasına insanlık dışı koşullarda götürülürdü</a:t>
            </a:r>
          </a:p>
          <a:p>
            <a:r>
              <a:rPr lang="en-US">
                <a:solidFill>
                  <a:srgbClr val="000000"/>
                </a:solidFill>
              </a:rPr>
              <a:t>Toplanan köleler nakliyeyi yapacak şirket tarafından satın alındığında göğüslerine bu şirketin ayırt edici markası kızgın bir demirle dağlanırdı. Yola çıkılacağı gün bol şekilde yemek verilirdi ve bu onların Afrika’ya veda edeceklerinin işaretiydi.</a:t>
            </a:r>
          </a:p>
          <a:p>
            <a:r>
              <a:rPr lang="en-US">
                <a:solidFill>
                  <a:srgbClr val="000000"/>
                </a:solidFill>
              </a:rPr>
              <a:t>Doyurulduktan sonra ayak bileklerinden ikişer ikişer zincirlenmiş şekilde gemilere götürülürlerdi.</a:t>
            </a:r>
          </a:p>
          <a:p>
            <a:r>
              <a:rPr lang="en-US">
                <a:solidFill>
                  <a:srgbClr val="000000"/>
                </a:solidFill>
              </a:rPr>
              <a:t>Gemiye bindiklerinde çırılçıplak soyulurlardı. </a:t>
            </a:r>
          </a:p>
        </p:txBody>
      </p:sp>
      <p:pic>
        <p:nvPicPr>
          <p:cNvPr id="12" name="Content Placeholder 11" descr="A group of people sitting in a room&#10;&#10;Description automatically generated with low confidence">
            <a:extLst>
              <a:ext uri="{FF2B5EF4-FFF2-40B4-BE49-F238E27FC236}">
                <a16:creationId xmlns:a16="http://schemas.microsoft.com/office/drawing/2014/main" id="{E4BE5CF1-6712-4438-8645-6408304BE228}"/>
              </a:ext>
            </a:extLst>
          </p:cNvPr>
          <p:cNvPicPr>
            <a:picLocks noGrp="1" noChangeAspect="1"/>
          </p:cNvPicPr>
          <p:nvPr>
            <p:ph sz="half" idx="2"/>
          </p:nvPr>
        </p:nvPicPr>
        <p:blipFill>
          <a:blip r:embed="rId2"/>
          <a:stretch>
            <a:fillRect/>
          </a:stretch>
        </p:blipFill>
        <p:spPr>
          <a:xfrm>
            <a:off x="6116009" y="1497496"/>
            <a:ext cx="5628843" cy="4115514"/>
          </a:xfrm>
        </p:spPr>
      </p:pic>
      <p:sp>
        <p:nvSpPr>
          <p:cNvPr id="4" name="Date Placeholder 3">
            <a:extLst>
              <a:ext uri="{FF2B5EF4-FFF2-40B4-BE49-F238E27FC236}">
                <a16:creationId xmlns:a16="http://schemas.microsoft.com/office/drawing/2014/main" id="{4F6F92CE-FD39-45EF-9E49-99178BE3D7A3}"/>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B9514ACE-E6CD-4EEF-865A-A9FA9BE026CE}"/>
              </a:ext>
            </a:extLst>
          </p:cNvPr>
          <p:cNvSpPr>
            <a:spLocks noGrp="1"/>
          </p:cNvSpPr>
          <p:nvPr>
            <p:ph type="ftr" sz="quarter" idx="11"/>
          </p:nvPr>
        </p:nvSpPr>
        <p:spPr/>
        <p:txBody>
          <a:bodyPr/>
          <a:lstStyle/>
          <a:p>
            <a:r>
              <a:rPr lang="en-US"/>
              <a:t>Brezilya</a:t>
            </a:r>
            <a:endParaRPr lang="en-US" dirty="0"/>
          </a:p>
        </p:txBody>
      </p:sp>
      <p:sp>
        <p:nvSpPr>
          <p:cNvPr id="6" name="Slide Number Placeholder 5">
            <a:extLst>
              <a:ext uri="{FF2B5EF4-FFF2-40B4-BE49-F238E27FC236}">
                <a16:creationId xmlns:a16="http://schemas.microsoft.com/office/drawing/2014/main" id="{D09948CC-3E93-4DF1-80F6-4717BA0072CF}"/>
              </a:ext>
            </a:extLst>
          </p:cNvPr>
          <p:cNvSpPr>
            <a:spLocks noGrp="1"/>
          </p:cNvSpPr>
          <p:nvPr>
            <p:ph type="sldNum" sz="quarter" idx="12"/>
          </p:nvPr>
        </p:nvSpPr>
        <p:spPr/>
        <p:txBody>
          <a:bodyPr/>
          <a:lstStyle/>
          <a:p>
            <a:fld id="{AE208ADF-3ADD-483D-A721-14E3EEE2C135}" type="slidenum">
              <a:rPr lang="en-US" smtClean="0"/>
              <a:pPr/>
              <a:t>7</a:t>
            </a:fld>
            <a:endParaRPr lang="en-US" dirty="0"/>
          </a:p>
        </p:txBody>
      </p:sp>
    </p:spTree>
    <p:extLst>
      <p:ext uri="{BB962C8B-B14F-4D97-AF65-F5344CB8AC3E}">
        <p14:creationId xmlns:p14="http://schemas.microsoft.com/office/powerpoint/2010/main" val="37564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A22-E9E6-46CB-ABB6-4C131C4F7126}"/>
              </a:ext>
            </a:extLst>
          </p:cNvPr>
          <p:cNvSpPr>
            <a:spLocks noGrp="1"/>
          </p:cNvSpPr>
          <p:nvPr>
            <p:ph type="title"/>
          </p:nvPr>
        </p:nvSpPr>
        <p:spPr/>
        <p:txBody>
          <a:bodyPr/>
          <a:lstStyle/>
          <a:p>
            <a:r>
              <a:rPr lang="en-US"/>
              <a:t>Trans-Atlantik Köle Ticareti</a:t>
            </a:r>
          </a:p>
        </p:txBody>
      </p:sp>
      <p:sp>
        <p:nvSpPr>
          <p:cNvPr id="3" name="Content Placeholder 2">
            <a:extLst>
              <a:ext uri="{FF2B5EF4-FFF2-40B4-BE49-F238E27FC236}">
                <a16:creationId xmlns:a16="http://schemas.microsoft.com/office/drawing/2014/main" id="{6C0C603B-D072-474B-B058-73C6FA198D33}"/>
              </a:ext>
            </a:extLst>
          </p:cNvPr>
          <p:cNvSpPr>
            <a:spLocks noGrp="1"/>
          </p:cNvSpPr>
          <p:nvPr>
            <p:ph sz="half" idx="1"/>
          </p:nvPr>
        </p:nvSpPr>
        <p:spPr>
          <a:xfrm>
            <a:off x="692282" y="1378227"/>
            <a:ext cx="6833933" cy="4305121"/>
          </a:xfrm>
        </p:spPr>
        <p:txBody>
          <a:bodyPr>
            <a:normAutofit/>
          </a:bodyPr>
          <a:lstStyle/>
          <a:p>
            <a:r>
              <a:rPr lang="en-US">
                <a:solidFill>
                  <a:srgbClr val="000000"/>
                </a:solidFill>
              </a:rPr>
              <a:t>Kadınların ve çocukların genellikle güvertede kalmalarına izin verilirdi</a:t>
            </a:r>
          </a:p>
          <a:p>
            <a:r>
              <a:rPr lang="en-US">
                <a:solidFill>
                  <a:srgbClr val="000000"/>
                </a:solidFill>
              </a:rPr>
              <a:t>Erkek köleler sürekli olarak zincirli şekilde taşınır, gündüzleri güverteye sabitlenmiş uzun bir zincirden halkaları geçirilerek güverteye çıkartılır, gemi doktorları tarafından muayene edilir ve yıkanacaklara su verilirdi. </a:t>
            </a:r>
          </a:p>
          <a:p>
            <a:r>
              <a:rPr lang="en-US">
                <a:solidFill>
                  <a:srgbClr val="000000"/>
                </a:solidFill>
              </a:rPr>
              <a:t>Kölelere günde iki öğün yemek verilir ve beslenmeleri kontrol edilirdi. Zira kölelerin aç kalarak zayıflamaları istenmezdi. Fırtınalı havalarda varış süresi uzayabileceğinden (40 ila 69 gün) erzak kısıtlaması olurdu. Keza 1781 yılında yiyecek ve su sıkıntısına düşen Zong adındaki köle gemisinin kaptanı 136 köleyi gemiden denize atmıştı.</a:t>
            </a:r>
          </a:p>
        </p:txBody>
      </p:sp>
      <p:pic>
        <p:nvPicPr>
          <p:cNvPr id="8" name="Content Placeholder 7" descr="A picture containing text, newspaper&#10;&#10;Description automatically generated">
            <a:extLst>
              <a:ext uri="{FF2B5EF4-FFF2-40B4-BE49-F238E27FC236}">
                <a16:creationId xmlns:a16="http://schemas.microsoft.com/office/drawing/2014/main" id="{3A6F9D72-BF35-417F-97C9-A9B73ABBCABF}"/>
              </a:ext>
            </a:extLst>
          </p:cNvPr>
          <p:cNvPicPr>
            <a:picLocks noGrp="1" noChangeAspect="1"/>
          </p:cNvPicPr>
          <p:nvPr>
            <p:ph sz="half" idx="2"/>
          </p:nvPr>
        </p:nvPicPr>
        <p:blipFill>
          <a:blip r:embed="rId2"/>
          <a:stretch>
            <a:fillRect/>
          </a:stretch>
        </p:blipFill>
        <p:spPr>
          <a:xfrm>
            <a:off x="8117072" y="1270000"/>
            <a:ext cx="2858371" cy="4625365"/>
          </a:xfrm>
        </p:spPr>
      </p:pic>
      <p:sp>
        <p:nvSpPr>
          <p:cNvPr id="4" name="Date Placeholder 3">
            <a:extLst>
              <a:ext uri="{FF2B5EF4-FFF2-40B4-BE49-F238E27FC236}">
                <a16:creationId xmlns:a16="http://schemas.microsoft.com/office/drawing/2014/main" id="{4F6F92CE-FD39-45EF-9E49-99178BE3D7A3}"/>
              </a:ext>
            </a:extLst>
          </p:cNvPr>
          <p:cNvSpPr>
            <a:spLocks noGrp="1"/>
          </p:cNvSpPr>
          <p:nvPr>
            <p:ph type="dt" sz="half" idx="10"/>
          </p:nvPr>
        </p:nvSpPr>
        <p:spPr/>
        <p:txBody>
          <a:bodyPr/>
          <a:lstStyle/>
          <a:p>
            <a:r>
              <a:rPr lang="en-US"/>
              <a:t>2021</a:t>
            </a:r>
            <a:endParaRPr lang="en-US" dirty="0"/>
          </a:p>
        </p:txBody>
      </p:sp>
      <p:sp>
        <p:nvSpPr>
          <p:cNvPr id="5" name="Footer Placeholder 4">
            <a:extLst>
              <a:ext uri="{FF2B5EF4-FFF2-40B4-BE49-F238E27FC236}">
                <a16:creationId xmlns:a16="http://schemas.microsoft.com/office/drawing/2014/main" id="{B9514ACE-E6CD-4EEF-865A-A9FA9BE026CE}"/>
              </a:ext>
            </a:extLst>
          </p:cNvPr>
          <p:cNvSpPr>
            <a:spLocks noGrp="1"/>
          </p:cNvSpPr>
          <p:nvPr>
            <p:ph type="ftr" sz="quarter" idx="11"/>
          </p:nvPr>
        </p:nvSpPr>
        <p:spPr/>
        <p:txBody>
          <a:bodyPr/>
          <a:lstStyle/>
          <a:p>
            <a:r>
              <a:rPr lang="en-US"/>
              <a:t>Brezilya</a:t>
            </a:r>
            <a:endParaRPr lang="en-US" dirty="0"/>
          </a:p>
        </p:txBody>
      </p:sp>
      <p:sp>
        <p:nvSpPr>
          <p:cNvPr id="6" name="Slide Number Placeholder 5">
            <a:extLst>
              <a:ext uri="{FF2B5EF4-FFF2-40B4-BE49-F238E27FC236}">
                <a16:creationId xmlns:a16="http://schemas.microsoft.com/office/drawing/2014/main" id="{D09948CC-3E93-4DF1-80F6-4717BA0072CF}"/>
              </a:ext>
            </a:extLst>
          </p:cNvPr>
          <p:cNvSpPr>
            <a:spLocks noGrp="1"/>
          </p:cNvSpPr>
          <p:nvPr>
            <p:ph type="sldNum" sz="quarter" idx="12"/>
          </p:nvPr>
        </p:nvSpPr>
        <p:spPr/>
        <p:txBody>
          <a:bodyPr/>
          <a:lstStyle/>
          <a:p>
            <a:fld id="{AE208ADF-3ADD-483D-A721-14E3EEE2C135}" type="slidenum">
              <a:rPr lang="en-US" smtClean="0"/>
              <a:pPr/>
              <a:t>8</a:t>
            </a:fld>
            <a:endParaRPr lang="en-US" dirty="0"/>
          </a:p>
        </p:txBody>
      </p:sp>
    </p:spTree>
    <p:extLst>
      <p:ext uri="{BB962C8B-B14F-4D97-AF65-F5344CB8AC3E}">
        <p14:creationId xmlns:p14="http://schemas.microsoft.com/office/powerpoint/2010/main" val="376040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A22-E9E6-46CB-ABB6-4C131C4F7126}"/>
              </a:ext>
            </a:extLst>
          </p:cNvPr>
          <p:cNvSpPr>
            <a:spLocks noGrp="1"/>
          </p:cNvSpPr>
          <p:nvPr>
            <p:ph type="title"/>
          </p:nvPr>
        </p:nvSpPr>
        <p:spPr>
          <a:xfrm>
            <a:off x="677334" y="609600"/>
            <a:ext cx="8596668" cy="923778"/>
          </a:xfrm>
        </p:spPr>
        <p:txBody>
          <a:bodyPr/>
          <a:lstStyle/>
          <a:p>
            <a:r>
              <a:rPr lang="en-US"/>
              <a:t>Brezilya’da Köleliğin Sona Ermesi</a:t>
            </a:r>
          </a:p>
        </p:txBody>
      </p:sp>
      <p:sp>
        <p:nvSpPr>
          <p:cNvPr id="3" name="Content Placeholder 2">
            <a:extLst>
              <a:ext uri="{FF2B5EF4-FFF2-40B4-BE49-F238E27FC236}">
                <a16:creationId xmlns:a16="http://schemas.microsoft.com/office/drawing/2014/main" id="{6C0C603B-D072-474B-B058-73C6FA198D33}"/>
              </a:ext>
            </a:extLst>
          </p:cNvPr>
          <p:cNvSpPr>
            <a:spLocks noGrp="1"/>
          </p:cNvSpPr>
          <p:nvPr>
            <p:ph idx="1"/>
          </p:nvPr>
        </p:nvSpPr>
        <p:spPr>
          <a:xfrm>
            <a:off x="677334" y="1533379"/>
            <a:ext cx="8596668" cy="4507984"/>
          </a:xfrm>
        </p:spPr>
        <p:txBody>
          <a:bodyPr>
            <a:normAutofit fontScale="92500" lnSpcReduction="20000"/>
          </a:bodyPr>
          <a:lstStyle/>
          <a:p>
            <a:r>
              <a:rPr lang="en-US">
                <a:solidFill>
                  <a:srgbClr val="000000"/>
                </a:solidFill>
              </a:rPr>
              <a:t>İspanya ve Brezilya köle ticaretinin yasaklanmasına en fazla direnç gösteren ülkeler oldular.</a:t>
            </a:r>
          </a:p>
          <a:p>
            <a:r>
              <a:rPr lang="en-US">
                <a:solidFill>
                  <a:srgbClr val="000000"/>
                </a:solidFill>
              </a:rPr>
              <a:t>Brezilya 1831 yılında köle ticaretini yaptırıma bağlayan yasalar yürürlüğe koydu. Ancak bu yasalar fiilen uygulanmadı. </a:t>
            </a:r>
          </a:p>
          <a:p>
            <a:r>
              <a:rPr lang="en-US">
                <a:solidFill>
                  <a:srgbClr val="000000"/>
                </a:solidFill>
              </a:rPr>
              <a:t>Köle ticareti Brezilya Hükümeti’nin bilgisi ve onayı ile 1852 yılına kadar devam etti. İngiltere’nin limanlarını bloke etme tehdidi sonucunda köle ticaretine bu tarihte son verildi. </a:t>
            </a:r>
          </a:p>
          <a:p>
            <a:r>
              <a:rPr lang="en-US">
                <a:solidFill>
                  <a:srgbClr val="000000"/>
                </a:solidFill>
              </a:rPr>
              <a:t>1871 yılında onaylanan bir yasa ile köle ailelerden doğan tüm çocuklar özgür ilan edildi. </a:t>
            </a:r>
          </a:p>
          <a:p>
            <a:r>
              <a:rPr lang="en-US">
                <a:solidFill>
                  <a:srgbClr val="000000"/>
                </a:solidFill>
              </a:rPr>
              <a:t>Kölelik karşıtı hareket 1880’lerde yoğunluk kazandı. 1884 yılında Brezilya’nın Amazon ve Ceara bölgelerinde kölelik yasaklandı. </a:t>
            </a:r>
          </a:p>
          <a:p>
            <a:r>
              <a:rPr lang="en-US">
                <a:solidFill>
                  <a:srgbClr val="000000"/>
                </a:solidFill>
              </a:rPr>
              <a:t>Bu tarihten sonra köleliğin devam ettiği Campos, Rio de Janerio ile Sao Paolo gibi bölgelerde köleler büyük gruplar halinde firar etmeye başladı. Ordu kaçak kölelerin yakalanıp sahiplerine geri verilmesi konusunda herhangi bir faaliyette bulunmadı. Bunun sonucunda köle sahipleri köleleri özgür bırakmayı tercih ettiler.</a:t>
            </a:r>
          </a:p>
          <a:p>
            <a:r>
              <a:rPr lang="en-US">
                <a:solidFill>
                  <a:srgbClr val="000000"/>
                </a:solidFill>
              </a:rPr>
              <a:t> Nihayet 13 Mayıs 1888’de kölelik tamamen yasaklandı.</a:t>
            </a:r>
          </a:p>
        </p:txBody>
      </p:sp>
      <p:sp>
        <p:nvSpPr>
          <p:cNvPr id="4" name="Date Placeholder 3">
            <a:extLst>
              <a:ext uri="{FF2B5EF4-FFF2-40B4-BE49-F238E27FC236}">
                <a16:creationId xmlns:a16="http://schemas.microsoft.com/office/drawing/2014/main" id="{4F6F92CE-FD39-45EF-9E49-99178BE3D7A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2021</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B9514ACE-E6CD-4EEF-865A-A9FA9BE026C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Brezilya</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D09948CC-3E93-4DF1-80F6-4717BA0072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403398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CC34A-D535-41BC-8B48-A0E1EA32D7E8}">
  <ds:schemaRefs>
    <ds:schemaRef ds:uri="http://schemas.microsoft.com/sharepoint/v3/contenttype/forms"/>
  </ds:schemaRefs>
</ds:datastoreItem>
</file>

<file path=customXml/itemProps2.xml><?xml version="1.0" encoding="utf-8"?>
<ds:datastoreItem xmlns:ds="http://schemas.openxmlformats.org/officeDocument/2006/customXml" ds:itemID="{0E506F55-A469-454B-8FCA-6F8BCF9DAA6B}">
  <ds:schemaRefs>
    <ds:schemaRef ds:uri="http://schemas.microsoft.com/sharepoint/v3"/>
    <ds:schemaRef ds:uri="http://purl.org/dc/elements/1.1/"/>
    <ds:schemaRef ds:uri="230e9df3-be65-4c73-a93b-d1236ebd677e"/>
    <ds:schemaRef ds:uri="http://www.w3.org/XML/1998/namespace"/>
    <ds:schemaRef ds:uri="http://schemas.microsoft.com/office/infopath/2007/PartnerControl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16c05727-aa75-4e4a-9b5f-8a80a1165891"/>
    <ds:schemaRef ds:uri="71af3243-3dd4-4a8d-8c0d-dd76da1f02a5"/>
    <ds:schemaRef ds:uri="http://purl.org/dc/terms/"/>
  </ds:schemaRefs>
</ds:datastoreItem>
</file>

<file path=customXml/itemProps3.xml><?xml version="1.0" encoding="utf-8"?>
<ds:datastoreItem xmlns:ds="http://schemas.openxmlformats.org/officeDocument/2006/customXml" ds:itemID="{5590CBB4-731C-4440-BC54-D2076F57C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281</TotalTime>
  <Words>2549</Words>
  <Application>Microsoft Office PowerPoint</Application>
  <PresentationFormat>Widescreen</PresentationFormat>
  <Paragraphs>219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Libre Baskerville</vt:lpstr>
      <vt:lpstr>Noto Sans</vt:lpstr>
      <vt:lpstr>roboto</vt:lpstr>
      <vt:lpstr>Trebuchet MS</vt:lpstr>
      <vt:lpstr>Wingdings 3</vt:lpstr>
      <vt:lpstr>Facet</vt:lpstr>
      <vt:lpstr>Brezilya: Orman, Yerliler , Afrika’dan Köleler  </vt:lpstr>
      <vt:lpstr>Brezilya Federal Cumhuriyeti </vt:lpstr>
      <vt:lpstr>Brezilya Tarihi &amp; Kölelik</vt:lpstr>
      <vt:lpstr>Brezilya Tarihi &amp; Kölelik</vt:lpstr>
      <vt:lpstr>Brezilya Tarihi &amp; Kölelik</vt:lpstr>
      <vt:lpstr>Trans-Atlantik Köle Ticareti</vt:lpstr>
      <vt:lpstr>Trans-Atlantik Köle Ticareti</vt:lpstr>
      <vt:lpstr>Trans-Atlantik Köle Ticareti</vt:lpstr>
      <vt:lpstr>Brezilya’da Köleliğin Sona Ermesi</vt:lpstr>
      <vt:lpstr>Mahommah Gardo Baquaqua (1824-1857)</vt:lpstr>
      <vt:lpstr>Amazon Ormanları</vt:lpstr>
      <vt:lpstr>Amazon Ormanları - Yangınlar</vt:lpstr>
      <vt:lpstr>Jair Bolsonaro ve Madencilik</vt:lpstr>
      <vt:lpstr>Amazon Ormanları’nda Yerliler</vt:lpstr>
      <vt:lpstr>Yanomami Kabilesi </vt:lpstr>
      <vt:lpstr>Yanomami Kabilesi </vt:lpstr>
      <vt:lpstr>Awa Kabilesi </vt:lpstr>
      <vt:lpstr>Piraha Kabilesi – Dünyanın En Mutlu İnsanları </vt:lpstr>
      <vt:lpstr>Piraha Kabilesi – Dünyanın En Mutlu İnsanları </vt:lpstr>
      <vt:lpstr>Piraha Kabilesi – Dünyanın En Mutlu İnsanları </vt:lpstr>
      <vt:lpstr>Piraha Kabilesi – Dünyanın En Mutlu İnsanları </vt:lpstr>
      <vt:lpstr>Kaynakça</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Brezilya: Orman, Yerliler , Afrika’dan Köleler</dc:title>
  <dc:creator>Dilek O</dc:creator>
  <cp:lastModifiedBy>Nihat Berker</cp:lastModifiedBy>
  <cp:revision>33</cp:revision>
  <dcterms:created xsi:type="dcterms:W3CDTF">2021-11-21T09:38:32Z</dcterms:created>
  <dcterms:modified xsi:type="dcterms:W3CDTF">2021-12-05T04:39:22Z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