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67" r:id="rId6"/>
    <p:sldId id="264" r:id="rId7"/>
    <p:sldId id="265" r:id="rId8"/>
    <p:sldId id="269" r:id="rId9"/>
    <p:sldId id="260" r:id="rId10"/>
    <p:sldId id="266" r:id="rId11"/>
    <p:sldId id="270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89562" autoAdjust="0"/>
  </p:normalViewPr>
  <p:slideViewPr>
    <p:cSldViewPr>
      <p:cViewPr varScale="1">
        <p:scale>
          <a:sx n="72" d="100"/>
          <a:sy n="72" d="100"/>
        </p:scale>
        <p:origin x="115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A3D8888-4EFD-4C62-A9FE-5579EB5D8E8D}" type="datetimeFigureOut">
              <a:rPr lang="tr-TR" smtClean="0"/>
              <a:t>5.12.2021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247DAFD-F0E3-492B-8DCA-A87C9881FE2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8888-4EFD-4C62-A9FE-5579EB5D8E8D}" type="datetimeFigureOut">
              <a:rPr lang="tr-TR" smtClean="0"/>
              <a:t>5.12.2021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DAFD-F0E3-492B-8DCA-A87C9881FE2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8888-4EFD-4C62-A9FE-5579EB5D8E8D}" type="datetimeFigureOut">
              <a:rPr lang="tr-TR" smtClean="0"/>
              <a:t>5.12.2021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DAFD-F0E3-492B-8DCA-A87C9881FE2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A3D8888-4EFD-4C62-A9FE-5579EB5D8E8D}" type="datetimeFigureOut">
              <a:rPr lang="tr-TR" smtClean="0"/>
              <a:t>5.12.2021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DAFD-F0E3-492B-8DCA-A87C9881FE2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A3D8888-4EFD-4C62-A9FE-5579EB5D8E8D}" type="datetimeFigureOut">
              <a:rPr lang="tr-TR" smtClean="0"/>
              <a:t>5.12.2021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247DAFD-F0E3-492B-8DCA-A87C9881FE2A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A3D8888-4EFD-4C62-A9FE-5579EB5D8E8D}" type="datetimeFigureOut">
              <a:rPr lang="tr-TR" smtClean="0"/>
              <a:t>5.12.2021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47DAFD-F0E3-492B-8DCA-A87C9881FE2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A3D8888-4EFD-4C62-A9FE-5579EB5D8E8D}" type="datetimeFigureOut">
              <a:rPr lang="tr-TR" smtClean="0"/>
              <a:t>5.12.2021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247DAFD-F0E3-492B-8DCA-A87C9881FE2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8888-4EFD-4C62-A9FE-5579EB5D8E8D}" type="datetimeFigureOut">
              <a:rPr lang="tr-TR" smtClean="0"/>
              <a:t>5.12.2021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DAFD-F0E3-492B-8DCA-A87C9881FE2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A3D8888-4EFD-4C62-A9FE-5579EB5D8E8D}" type="datetimeFigureOut">
              <a:rPr lang="tr-TR" smtClean="0"/>
              <a:t>5.12.2021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47DAFD-F0E3-492B-8DCA-A87C9881FE2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A3D8888-4EFD-4C62-A9FE-5579EB5D8E8D}" type="datetimeFigureOut">
              <a:rPr lang="tr-TR" smtClean="0"/>
              <a:t>5.12.2021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247DAFD-F0E3-492B-8DCA-A87C9881FE2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A3D8888-4EFD-4C62-A9FE-5579EB5D8E8D}" type="datetimeFigureOut">
              <a:rPr lang="tr-TR" smtClean="0"/>
              <a:t>5.12.2021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247DAFD-F0E3-492B-8DCA-A87C9881FE2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A3D8888-4EFD-4C62-A9FE-5579EB5D8E8D}" type="datetimeFigureOut">
              <a:rPr lang="tr-TR" smtClean="0"/>
              <a:t>5.12.2021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247DAFD-F0E3-492B-8DCA-A87C9881FE2A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Dünya Benzeri Gezegenler ve Olasılık Hesapları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Salih Can Demiray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2274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051720" y="0"/>
            <a:ext cx="4752528" cy="1196752"/>
          </a:xfrm>
        </p:spPr>
        <p:txBody>
          <a:bodyPr>
            <a:normAutofit/>
          </a:bodyPr>
          <a:lstStyle/>
          <a:p>
            <a:r>
              <a:rPr lang="tr-TR" sz="3200" dirty="0" err="1"/>
              <a:t>Proxima</a:t>
            </a:r>
            <a:r>
              <a:rPr lang="tr-TR" sz="3200" dirty="0"/>
              <a:t> </a:t>
            </a:r>
            <a:r>
              <a:rPr lang="tr-TR" sz="3200" dirty="0" err="1"/>
              <a:t>Centauri</a:t>
            </a:r>
            <a:r>
              <a:rPr lang="tr-TR" sz="3200" dirty="0"/>
              <a:t> b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36096"/>
          </a:xfrm>
        </p:spPr>
        <p:txBody>
          <a:bodyPr>
            <a:normAutofit/>
          </a:bodyPr>
          <a:lstStyle/>
          <a:p>
            <a:r>
              <a:rPr lang="tr-TR" sz="2400" dirty="0"/>
              <a:t>ESI puanı: 0.87</a:t>
            </a:r>
          </a:p>
          <a:p>
            <a:r>
              <a:rPr lang="tr-TR" sz="2400" dirty="0"/>
              <a:t>Bir Güneş dışı gezegen olup</a:t>
            </a:r>
          </a:p>
          <a:p>
            <a:pPr marL="64008" indent="0">
              <a:buNone/>
            </a:pPr>
            <a:r>
              <a:rPr lang="tr-TR" sz="2400" dirty="0"/>
              <a:t>Güneş’e en yakın yıldız olan kırmızı</a:t>
            </a:r>
          </a:p>
          <a:p>
            <a:pPr marL="64008" indent="0">
              <a:buNone/>
            </a:pPr>
            <a:r>
              <a:rPr lang="tr-TR" sz="2400" dirty="0"/>
              <a:t>cüce </a:t>
            </a:r>
            <a:r>
              <a:rPr lang="tr-TR" sz="2400" dirty="0" err="1"/>
              <a:t>Proxima</a:t>
            </a:r>
            <a:r>
              <a:rPr lang="tr-TR" sz="2400" dirty="0"/>
              <a:t> </a:t>
            </a:r>
            <a:r>
              <a:rPr lang="tr-TR" sz="2400" dirty="0" err="1"/>
              <a:t>Centauri</a:t>
            </a:r>
            <a:r>
              <a:rPr lang="tr-TR" sz="2400" dirty="0"/>
              <a:t> etrafındaki</a:t>
            </a:r>
          </a:p>
          <a:p>
            <a:pPr marL="64008" indent="0">
              <a:buNone/>
            </a:pPr>
            <a:r>
              <a:rPr lang="tr-TR" sz="2400" dirty="0"/>
              <a:t>yörüngesi yaşanabilir bir bölgede</a:t>
            </a:r>
          </a:p>
          <a:p>
            <a:pPr marL="64008" indent="0">
              <a:buNone/>
            </a:pPr>
            <a:r>
              <a:rPr lang="tr-TR" sz="2400" dirty="0"/>
              <a:t>yer alıyor.</a:t>
            </a:r>
          </a:p>
          <a:p>
            <a:pPr marL="64008" indent="0">
              <a:buNone/>
            </a:pPr>
            <a:r>
              <a:rPr lang="tr-TR" sz="2400" dirty="0"/>
              <a:t>Dünya’dan 4.2 ışık yılı uzaklıktadır.</a:t>
            </a:r>
          </a:p>
          <a:p>
            <a:pPr marL="64008" indent="0">
              <a:buNone/>
            </a:pPr>
            <a:r>
              <a:rPr lang="tr-TR" sz="2400" dirty="0"/>
              <a:t>Bir atmosfere sahip olmasıyla Dünya’ya çok benziyor.</a:t>
            </a:r>
          </a:p>
          <a:p>
            <a:pPr marL="64008" indent="0">
              <a:buNone/>
            </a:pPr>
            <a:r>
              <a:rPr lang="tr-TR" sz="2400" dirty="0"/>
              <a:t>Dünya’nın sıcaklığına benzer sıcaklığa sahip ve daha ılıman bir çevreye sahiptir.</a:t>
            </a:r>
          </a:p>
          <a:p>
            <a:pPr marL="64008" indent="0">
              <a:buNone/>
            </a:pPr>
            <a:r>
              <a:rPr lang="tr-TR" sz="2400" dirty="0"/>
              <a:t>Bu gibi nedenlerden dolayı Dünya’ya çok benziyor.</a:t>
            </a:r>
          </a:p>
        </p:txBody>
      </p:sp>
      <p:pic>
        <p:nvPicPr>
          <p:cNvPr id="7170" name="Picture 2" descr="C:\Users\User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251" y="1196752"/>
            <a:ext cx="3284749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61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E313E2-1E53-4F75-880D-6D15C44A5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>
            <a:normAutofit/>
          </a:bodyPr>
          <a:lstStyle/>
          <a:p>
            <a:r>
              <a:rPr lang="tr-TR" sz="2400" dirty="0"/>
              <a:t>Samanyolu galaksisi içerisindeki akıllı medeniyetlerin</a:t>
            </a:r>
          </a:p>
          <a:p>
            <a:pPr marL="64008" indent="0">
              <a:buNone/>
            </a:pPr>
            <a:r>
              <a:rPr lang="tr-TR" sz="2400" dirty="0"/>
              <a:t>hesaplamak için </a:t>
            </a:r>
            <a:r>
              <a:rPr lang="tr-TR" sz="2400" dirty="0" err="1">
                <a:highlight>
                  <a:srgbClr val="000000"/>
                </a:highlight>
              </a:rPr>
              <a:t>Drake</a:t>
            </a:r>
            <a:r>
              <a:rPr lang="tr-TR" sz="2400" dirty="0">
                <a:highlight>
                  <a:srgbClr val="000000"/>
                </a:highlight>
              </a:rPr>
              <a:t> Denklemi </a:t>
            </a:r>
            <a:r>
              <a:rPr lang="tr-TR" sz="2400" dirty="0"/>
              <a:t>ortaya atıldı.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940470CC-73D6-4A30-8DAA-8B1F89D990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340768"/>
            <a:ext cx="6264696" cy="57125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81DAFC33-6181-4ABD-8116-2CE7391524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493627"/>
            <a:ext cx="4690865" cy="301751"/>
          </a:xfrm>
          <a:prstGeom prst="rect">
            <a:avLst/>
          </a:prstGeom>
        </p:spPr>
      </p:pic>
      <p:pic>
        <p:nvPicPr>
          <p:cNvPr id="9" name="Resim 8" descr="metin içeren bir resim&#10;&#10;Açıklama otomatik olarak oluşturuldu">
            <a:extLst>
              <a:ext uri="{FF2B5EF4-FFF2-40B4-BE49-F238E27FC236}">
                <a16:creationId xmlns:a16="http://schemas.microsoft.com/office/drawing/2014/main" id="{12181297-A2DF-49F7-BEA3-4C030069D0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21" y="2822436"/>
            <a:ext cx="8496067" cy="225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776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3B4C73-E4BE-4FA9-A06E-DEAF1E092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338176"/>
          </a:xfrm>
        </p:spPr>
        <p:txBody>
          <a:bodyPr>
            <a:normAutofit/>
          </a:bodyPr>
          <a:lstStyle/>
          <a:p>
            <a:r>
              <a:rPr lang="tr-TR" sz="2400" dirty="0"/>
              <a:t>Bir samanyolu galaksisindeki gezegenin Dünya’ya benzeme ve canlı yaşama olasılığını </a:t>
            </a:r>
            <a:r>
              <a:rPr lang="tr-TR" sz="2400" dirty="0">
                <a:highlight>
                  <a:srgbClr val="000000"/>
                </a:highlight>
              </a:rPr>
              <a:t>Nadir Dünya Hipotezi</a:t>
            </a:r>
            <a:r>
              <a:rPr lang="tr-TR" sz="2400" dirty="0"/>
              <a:t> ifade eder.</a:t>
            </a:r>
          </a:p>
          <a:p>
            <a:pPr marL="64008" indent="0">
              <a:buNone/>
            </a:pPr>
            <a:endParaRPr lang="tr-TR" sz="2400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D8265A0A-F73A-4927-B7E4-D6DB8A3126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12776"/>
            <a:ext cx="7047180" cy="576064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4956FC2A-61EC-4E44-930D-5ABF74AD24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2204864"/>
            <a:ext cx="4824535" cy="312701"/>
          </a:xfrm>
          <a:prstGeom prst="rect">
            <a:avLst/>
          </a:prstGeom>
        </p:spPr>
      </p:pic>
      <p:pic>
        <p:nvPicPr>
          <p:cNvPr id="15" name="Resim 14">
            <a:extLst>
              <a:ext uri="{FF2B5EF4-FFF2-40B4-BE49-F238E27FC236}">
                <a16:creationId xmlns:a16="http://schemas.microsoft.com/office/drawing/2014/main" id="{C5D9F7AD-AD95-4141-AD87-60FF12DF56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2585504"/>
            <a:ext cx="6552727" cy="287533"/>
          </a:xfrm>
          <a:prstGeom prst="rect">
            <a:avLst/>
          </a:prstGeom>
        </p:spPr>
      </p:pic>
      <p:pic>
        <p:nvPicPr>
          <p:cNvPr id="17" name="Resim 16">
            <a:extLst>
              <a:ext uri="{FF2B5EF4-FFF2-40B4-BE49-F238E27FC236}">
                <a16:creationId xmlns:a16="http://schemas.microsoft.com/office/drawing/2014/main" id="{91F7BB18-57D5-4256-A88B-A36CA0588E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2" y="2996952"/>
            <a:ext cx="6264448" cy="304690"/>
          </a:xfrm>
          <a:prstGeom prst="rect">
            <a:avLst/>
          </a:prstGeom>
        </p:spPr>
      </p:pic>
      <p:pic>
        <p:nvPicPr>
          <p:cNvPr id="19" name="Resim 18">
            <a:extLst>
              <a:ext uri="{FF2B5EF4-FFF2-40B4-BE49-F238E27FC236}">
                <a16:creationId xmlns:a16="http://schemas.microsoft.com/office/drawing/2014/main" id="{1E1D5EF2-BEC1-4134-A51A-C462A45B0D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3394240"/>
            <a:ext cx="6726061" cy="338813"/>
          </a:xfrm>
          <a:prstGeom prst="rect">
            <a:avLst/>
          </a:prstGeom>
        </p:spPr>
      </p:pic>
      <p:pic>
        <p:nvPicPr>
          <p:cNvPr id="21" name="Resim 20">
            <a:extLst>
              <a:ext uri="{FF2B5EF4-FFF2-40B4-BE49-F238E27FC236}">
                <a16:creationId xmlns:a16="http://schemas.microsoft.com/office/drawing/2014/main" id="{3441EBAA-4DB4-4FAC-A4BD-C5318F0766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3822845"/>
            <a:ext cx="7704855" cy="299344"/>
          </a:xfrm>
          <a:prstGeom prst="rect">
            <a:avLst/>
          </a:prstGeom>
        </p:spPr>
      </p:pic>
      <p:pic>
        <p:nvPicPr>
          <p:cNvPr id="23" name="Resim 22">
            <a:extLst>
              <a:ext uri="{FF2B5EF4-FFF2-40B4-BE49-F238E27FC236}">
                <a16:creationId xmlns:a16="http://schemas.microsoft.com/office/drawing/2014/main" id="{F66054E6-18CA-4649-947F-2698DDE4582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33" y="4187965"/>
            <a:ext cx="5843201" cy="259973"/>
          </a:xfrm>
          <a:prstGeom prst="rect">
            <a:avLst/>
          </a:prstGeom>
        </p:spPr>
      </p:pic>
      <p:pic>
        <p:nvPicPr>
          <p:cNvPr id="25" name="Resim 24">
            <a:extLst>
              <a:ext uri="{FF2B5EF4-FFF2-40B4-BE49-F238E27FC236}">
                <a16:creationId xmlns:a16="http://schemas.microsoft.com/office/drawing/2014/main" id="{B87894AC-0D9A-42A4-A2FC-D56A08C020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23" y="4599605"/>
            <a:ext cx="5737425" cy="299344"/>
          </a:xfrm>
          <a:prstGeom prst="rect">
            <a:avLst/>
          </a:prstGeom>
        </p:spPr>
      </p:pic>
      <p:pic>
        <p:nvPicPr>
          <p:cNvPr id="29" name="Resim 28">
            <a:extLst>
              <a:ext uri="{FF2B5EF4-FFF2-40B4-BE49-F238E27FC236}">
                <a16:creationId xmlns:a16="http://schemas.microsoft.com/office/drawing/2014/main" id="{21D09CE3-D20B-4D70-B262-BD76B6E8327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18" y="5009176"/>
            <a:ext cx="4919645" cy="299344"/>
          </a:xfrm>
          <a:prstGeom prst="rect">
            <a:avLst/>
          </a:prstGeom>
        </p:spPr>
      </p:pic>
      <p:pic>
        <p:nvPicPr>
          <p:cNvPr id="31" name="Resim 30">
            <a:extLst>
              <a:ext uri="{FF2B5EF4-FFF2-40B4-BE49-F238E27FC236}">
                <a16:creationId xmlns:a16="http://schemas.microsoft.com/office/drawing/2014/main" id="{E4F7D3FD-B592-45CF-A206-3DB3E67A2D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33" y="5407372"/>
            <a:ext cx="4955804" cy="299344"/>
          </a:xfrm>
          <a:prstGeom prst="rect">
            <a:avLst/>
          </a:prstGeom>
        </p:spPr>
      </p:pic>
      <p:pic>
        <p:nvPicPr>
          <p:cNvPr id="39" name="Resim 38">
            <a:extLst>
              <a:ext uri="{FF2B5EF4-FFF2-40B4-BE49-F238E27FC236}">
                <a16:creationId xmlns:a16="http://schemas.microsoft.com/office/drawing/2014/main" id="{CA2CE637-F8F9-4789-B6A7-F22B1E1237C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18" y="5829723"/>
            <a:ext cx="5843201" cy="299344"/>
          </a:xfrm>
          <a:prstGeom prst="rect">
            <a:avLst/>
          </a:prstGeom>
        </p:spPr>
      </p:pic>
      <p:pic>
        <p:nvPicPr>
          <p:cNvPr id="41" name="Resim 40">
            <a:extLst>
              <a:ext uri="{FF2B5EF4-FFF2-40B4-BE49-F238E27FC236}">
                <a16:creationId xmlns:a16="http://schemas.microsoft.com/office/drawing/2014/main" id="{8B05A2CC-D2B0-4069-9191-BD4244019B0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18" y="6208334"/>
            <a:ext cx="8139853" cy="26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0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7632848" cy="1052736"/>
          </a:xfrm>
        </p:spPr>
        <p:txBody>
          <a:bodyPr>
            <a:normAutofit/>
          </a:bodyPr>
          <a:lstStyle/>
          <a:p>
            <a:r>
              <a:rPr lang="tr-TR" sz="3200" dirty="0"/>
              <a:t>Dünya benzeri gezegen olabilmesi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6237312"/>
          </a:xfrm>
        </p:spPr>
        <p:txBody>
          <a:bodyPr>
            <a:normAutofit/>
          </a:bodyPr>
          <a:lstStyle/>
          <a:p>
            <a:r>
              <a:rPr lang="tr-TR" sz="2400" dirty="0"/>
              <a:t>En önemli özellik su olması ancak su olabilirse yaşam olur ve bu sayede Dünya benzeri gezegen olabilir.</a:t>
            </a:r>
          </a:p>
          <a:p>
            <a:r>
              <a:rPr lang="tr-TR" sz="2400" dirty="0"/>
              <a:t>Yaşanabilir bölge: Gezegenin yıldızına bulunduğu uzaklıkta suyun sıvı bir şekilde olması ve yaşamı desteklemesini ifade eder. </a:t>
            </a:r>
          </a:p>
          <a:p>
            <a:r>
              <a:rPr lang="tr-TR" sz="2400" dirty="0"/>
              <a:t>Bir gezegen suya sahip olursa ancak Dünya gibi bir hidrosfere sahip olabilir. </a:t>
            </a:r>
          </a:p>
          <a:p>
            <a:r>
              <a:rPr lang="tr-TR" sz="2400" dirty="0"/>
              <a:t>Hidrosferin olması  karbon tabanlı bir yaşamın olmasını sağlar. Böylece canlılık olur.</a:t>
            </a:r>
          </a:p>
          <a:p>
            <a:r>
              <a:rPr lang="tr-TR" sz="2400" dirty="0"/>
              <a:t>Atmosfere ve manyetik alana sahip olabilmesi gerekir.</a:t>
            </a:r>
          </a:p>
          <a:p>
            <a:r>
              <a:rPr lang="tr-TR" sz="2400" dirty="0"/>
              <a:t>Yüzey sıcaklığının Dünya’ya yakın olması gerekir.</a:t>
            </a:r>
          </a:p>
          <a:p>
            <a:r>
              <a:rPr lang="tr-TR" sz="2400" dirty="0"/>
              <a:t>Yoğunluğunun ve atmosferin stabil değerde olması gerekir.</a:t>
            </a:r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42805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91680" y="0"/>
            <a:ext cx="6120680" cy="1001266"/>
          </a:xfrm>
        </p:spPr>
        <p:txBody>
          <a:bodyPr>
            <a:noAutofit/>
          </a:bodyPr>
          <a:lstStyle/>
          <a:p>
            <a:r>
              <a:rPr lang="tr-TR" sz="3200" dirty="0" err="1"/>
              <a:t>ESI:Dünya</a:t>
            </a:r>
            <a:r>
              <a:rPr lang="tr-TR" sz="3200" dirty="0"/>
              <a:t> Benzerlik Endeksi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19844"/>
            <a:ext cx="8229600" cy="5762112"/>
          </a:xfrm>
        </p:spPr>
        <p:txBody>
          <a:bodyPr>
            <a:normAutofit/>
          </a:bodyPr>
          <a:lstStyle/>
          <a:p>
            <a:r>
              <a:rPr lang="tr-TR" sz="2400" dirty="0"/>
              <a:t>Bu endeks bir gezegenin Dünya’ya ne kadar benzediğinin göstergesidir.</a:t>
            </a:r>
          </a:p>
          <a:p>
            <a:r>
              <a:rPr lang="tr-TR" sz="2400" dirty="0"/>
              <a:t>Bu endekste üç ana kriter bulunmaktadır. Bunlar yoğunluk, yaşanabilir bölge ve yüzey sıcaklığıdır.</a:t>
            </a:r>
          </a:p>
          <a:p>
            <a:r>
              <a:rPr lang="tr-TR" sz="2400" dirty="0"/>
              <a:t>Burada Dünya referans olarak alınmıştır ve Dünyanın bu kriterdeki puanı 1’dir.</a:t>
            </a:r>
          </a:p>
          <a:p>
            <a:r>
              <a:rPr lang="tr-TR" sz="2400" dirty="0"/>
              <a:t>Bir gezegenin puanı 1’e ne kadar yakın olursa o kadar Dünya’ya benzer. 0.80 puandan yukarısı Dünya benzeri gezegen olarak adlandırılır.</a:t>
            </a:r>
          </a:p>
        </p:txBody>
      </p:sp>
    </p:spTree>
    <p:extLst>
      <p:ext uri="{BB962C8B-B14F-4D97-AF65-F5344CB8AC3E}">
        <p14:creationId xmlns:p14="http://schemas.microsoft.com/office/powerpoint/2010/main" val="349054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915816" y="0"/>
            <a:ext cx="3024336" cy="1008112"/>
          </a:xfrm>
        </p:spPr>
        <p:txBody>
          <a:bodyPr>
            <a:normAutofit/>
          </a:bodyPr>
          <a:lstStyle/>
          <a:p>
            <a:r>
              <a:rPr lang="tr-TR" sz="3200" dirty="0"/>
              <a:t>Koi-4878.01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4080"/>
          </a:xfrm>
        </p:spPr>
        <p:txBody>
          <a:bodyPr/>
          <a:lstStyle/>
          <a:p>
            <a:r>
              <a:rPr lang="tr-TR" sz="2400" dirty="0"/>
              <a:t>ESI puanı: 0.98 </a:t>
            </a:r>
          </a:p>
          <a:p>
            <a:r>
              <a:rPr lang="tr-TR" sz="2400" dirty="0"/>
              <a:t>Dünya’dan 1075 ışık yılı uzaklıkta</a:t>
            </a:r>
          </a:p>
          <a:p>
            <a:pPr marL="64008" indent="0">
              <a:buNone/>
            </a:pPr>
            <a:r>
              <a:rPr lang="tr-TR" sz="2400" dirty="0"/>
              <a:t>bulunur.</a:t>
            </a:r>
          </a:p>
          <a:p>
            <a:pPr marL="64008" indent="0">
              <a:buNone/>
            </a:pPr>
            <a:r>
              <a:rPr lang="tr-TR" sz="2400" dirty="0"/>
              <a:t>F tipi ana yıldızı Koi-4878’in yörünge-</a:t>
            </a:r>
          </a:p>
          <a:p>
            <a:pPr marL="64008" indent="0">
              <a:buNone/>
            </a:pPr>
            <a:r>
              <a:rPr lang="tr-TR" sz="2400" dirty="0"/>
              <a:t>sinde dönen bir gezegendir.</a:t>
            </a:r>
          </a:p>
          <a:p>
            <a:pPr marL="64008" indent="0">
              <a:buNone/>
            </a:pPr>
            <a:r>
              <a:rPr lang="tr-TR" sz="2400" dirty="0"/>
              <a:t>Ana yıldızın yaşanabilir bölgesinde</a:t>
            </a:r>
          </a:p>
          <a:p>
            <a:pPr marL="64008" indent="0">
              <a:buNone/>
            </a:pPr>
            <a:r>
              <a:rPr lang="tr-TR" sz="2400" dirty="0"/>
              <a:t>yer alır. </a:t>
            </a:r>
          </a:p>
          <a:p>
            <a:pPr marL="64008" indent="0">
              <a:buNone/>
            </a:pPr>
            <a:r>
              <a:rPr lang="tr-TR" sz="2400" dirty="0"/>
              <a:t>Kütlesi 0.99 Dünya kütlesi ve yarıçapı 1.05 Dünya yarı-</a:t>
            </a:r>
          </a:p>
          <a:p>
            <a:pPr marL="64008" indent="0">
              <a:buNone/>
            </a:pPr>
            <a:r>
              <a:rPr lang="tr-TR" sz="2400" dirty="0"/>
              <a:t>çapına sahiptir. Dünya'nın 255 K denge sıcaklığına oldukça benzer olan 256 K denge sıcaklığına sahiptir.</a:t>
            </a:r>
          </a:p>
          <a:p>
            <a:pPr marL="64008" indent="0">
              <a:buNone/>
            </a:pPr>
            <a:r>
              <a:rPr lang="tr-TR" sz="2400" dirty="0"/>
              <a:t>Bu nelerden dolayı çok Dünya’ya çok benzer Dünya’nın ikizi olarak adlandırılır.</a:t>
            </a:r>
          </a:p>
        </p:txBody>
      </p:sp>
      <p:pic>
        <p:nvPicPr>
          <p:cNvPr id="2050" name="Picture 2" descr="C:\Users\User\Desktop\ko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963865"/>
            <a:ext cx="3130412" cy="2868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722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55776" y="-19846"/>
            <a:ext cx="4186808" cy="1072582"/>
          </a:xfrm>
        </p:spPr>
        <p:txBody>
          <a:bodyPr/>
          <a:lstStyle/>
          <a:p>
            <a:r>
              <a:rPr lang="tr-TR" sz="3200" dirty="0" err="1"/>
              <a:t>Teegarden</a:t>
            </a:r>
            <a:r>
              <a:rPr lang="tr-TR" sz="3200" dirty="0"/>
              <a:t> b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/>
          </a:bodyPr>
          <a:lstStyle/>
          <a:p>
            <a:r>
              <a:rPr lang="tr-TR" sz="2400" dirty="0"/>
              <a:t>ESI puanı: 0.95</a:t>
            </a:r>
          </a:p>
          <a:p>
            <a:r>
              <a:rPr lang="tr-TR" sz="2400" dirty="0"/>
              <a:t>Dünya’dan 12.5 ışık yılı uzaklıkta</a:t>
            </a:r>
          </a:p>
          <a:p>
            <a:pPr marL="64008" indent="0">
              <a:buNone/>
            </a:pPr>
            <a:r>
              <a:rPr lang="tr-TR" sz="2400" dirty="0"/>
              <a:t>bulunur.</a:t>
            </a:r>
          </a:p>
          <a:p>
            <a:pPr marL="64008" indent="0">
              <a:buNone/>
            </a:pPr>
            <a:r>
              <a:rPr lang="tr-TR" sz="2400" dirty="0" err="1"/>
              <a:t>Teegarden</a:t>
            </a:r>
            <a:r>
              <a:rPr lang="tr-TR" sz="2400" dirty="0"/>
              <a:t> isimli yıldızın yörüngesin-</a:t>
            </a:r>
          </a:p>
          <a:p>
            <a:pPr marL="64008" indent="0">
              <a:buNone/>
            </a:pPr>
            <a:r>
              <a:rPr lang="tr-TR" sz="2400" dirty="0"/>
              <a:t>de bulunur. </a:t>
            </a:r>
            <a:r>
              <a:rPr lang="tr-TR" sz="2400" dirty="0" err="1"/>
              <a:t>Teegarden</a:t>
            </a:r>
            <a:r>
              <a:rPr lang="tr-TR" sz="2400" dirty="0"/>
              <a:t> yıldızı güçlü</a:t>
            </a:r>
          </a:p>
          <a:p>
            <a:pPr marL="64008" indent="0">
              <a:buNone/>
            </a:pPr>
            <a:r>
              <a:rPr lang="tr-TR" sz="2400" dirty="0"/>
              <a:t>güneş patlamalarının olmadığı ve</a:t>
            </a:r>
          </a:p>
          <a:p>
            <a:pPr marL="64008" indent="0">
              <a:buNone/>
            </a:pPr>
            <a:r>
              <a:rPr lang="tr-TR" sz="2400" dirty="0"/>
              <a:t>düşük radyasyon yayan stabil bir</a:t>
            </a:r>
          </a:p>
          <a:p>
            <a:pPr marL="64008" indent="0">
              <a:buNone/>
            </a:pPr>
            <a:r>
              <a:rPr lang="tr-TR" sz="2400" dirty="0"/>
              <a:t>yıldızdır. Bu sayede </a:t>
            </a:r>
            <a:r>
              <a:rPr lang="tr-TR" sz="2400" dirty="0" err="1"/>
              <a:t>Teegarden</a:t>
            </a:r>
            <a:r>
              <a:rPr lang="tr-TR" sz="2400" dirty="0"/>
              <a:t> b için çok ideal bir ortama sahiptir.</a:t>
            </a:r>
          </a:p>
          <a:p>
            <a:pPr marL="64008" indent="0">
              <a:buNone/>
            </a:pPr>
            <a:r>
              <a:rPr lang="tr-TR" sz="2400" dirty="0"/>
              <a:t>Yaşanabilir bölgede bulunur. Atmosferi olup olmadığı </a:t>
            </a:r>
          </a:p>
          <a:p>
            <a:pPr marL="64008" indent="0">
              <a:buNone/>
            </a:pPr>
            <a:r>
              <a:rPr lang="tr-TR" sz="2400" dirty="0"/>
              <a:t>araştırılıyor. Yapısı kayalık, demir ve su olduğu düşünülüyor. Ayrıca yüzey sıcaklığı Dünya’dakine çok</a:t>
            </a:r>
          </a:p>
          <a:p>
            <a:pPr marL="64008" indent="0">
              <a:buNone/>
            </a:pPr>
            <a:r>
              <a:rPr lang="tr-TR" sz="2400" dirty="0"/>
              <a:t>benziyor.</a:t>
            </a:r>
          </a:p>
        </p:txBody>
      </p:sp>
      <p:pic>
        <p:nvPicPr>
          <p:cNvPr id="8194" name="Picture 2" descr="C:\Users\User\Desktop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6656" y="908720"/>
            <a:ext cx="320435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853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843808" y="-171400"/>
            <a:ext cx="2880320" cy="1372166"/>
          </a:xfrm>
        </p:spPr>
        <p:txBody>
          <a:bodyPr>
            <a:normAutofit/>
          </a:bodyPr>
          <a:lstStyle/>
          <a:p>
            <a:r>
              <a:rPr lang="tr-TR" sz="3200" dirty="0"/>
              <a:t>Trappist-1e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4080"/>
          </a:xfrm>
        </p:spPr>
        <p:txBody>
          <a:bodyPr/>
          <a:lstStyle/>
          <a:p>
            <a:r>
              <a:rPr lang="tr-TR" sz="2400" dirty="0"/>
              <a:t>ESI puanı: 0.95</a:t>
            </a:r>
          </a:p>
          <a:p>
            <a:r>
              <a:rPr lang="tr-TR" sz="2400" dirty="0"/>
              <a:t>Dünya’dan 39 ışık yılı uzaklıktadır.</a:t>
            </a:r>
          </a:p>
          <a:p>
            <a:pPr marL="64008" indent="0">
              <a:buNone/>
            </a:pPr>
            <a:r>
              <a:rPr lang="tr-TR" sz="2400" dirty="0"/>
              <a:t>Trappist-1 gezegenlerinden biridir.</a:t>
            </a:r>
          </a:p>
          <a:p>
            <a:pPr marL="64008" indent="0">
              <a:buNone/>
            </a:pPr>
            <a:r>
              <a:rPr lang="tr-TR" sz="2400" dirty="0"/>
              <a:t>Trappist-1 yıldızının etrafında dolanır.</a:t>
            </a:r>
          </a:p>
          <a:p>
            <a:pPr marL="64008" indent="0">
              <a:buNone/>
            </a:pPr>
            <a:r>
              <a:rPr lang="tr-TR" sz="2400" dirty="0"/>
              <a:t>Trappist-1yıldızın etrafındaki </a:t>
            </a:r>
          </a:p>
          <a:p>
            <a:pPr marL="64008" indent="0">
              <a:buNone/>
            </a:pPr>
            <a:r>
              <a:rPr lang="tr-TR" sz="2400" dirty="0"/>
              <a:t>yaşanabilir bölgede bulunur.</a:t>
            </a:r>
          </a:p>
          <a:p>
            <a:pPr marL="64008" indent="0">
              <a:buNone/>
            </a:pPr>
            <a:r>
              <a:rPr lang="tr-TR" sz="2400" dirty="0"/>
              <a:t>Bir atmosfere sahiptir ve bu atmosferde azot, hidrojen</a:t>
            </a:r>
          </a:p>
          <a:p>
            <a:pPr marL="64008" indent="0">
              <a:buNone/>
            </a:pPr>
            <a:r>
              <a:rPr lang="tr-TR" sz="2400" dirty="0"/>
              <a:t>ve karbondioksit gazlarının bulunduğu düşünülüyor.</a:t>
            </a:r>
          </a:p>
          <a:p>
            <a:pPr marL="64008" indent="0">
              <a:buNone/>
            </a:pPr>
            <a:r>
              <a:rPr lang="tr-TR" sz="2400" dirty="0"/>
              <a:t>Yüzeyinde denizler, nehirler vb. akışkan sulara sahiptir.</a:t>
            </a:r>
          </a:p>
          <a:p>
            <a:pPr marL="64008" indent="0">
              <a:buNone/>
            </a:pPr>
            <a:r>
              <a:rPr lang="tr-TR" sz="2400" dirty="0"/>
              <a:t>Atmosfer, sıcaklık ve konum bakımından Dünya’ya çok benzerdir.</a:t>
            </a:r>
          </a:p>
        </p:txBody>
      </p:sp>
      <p:pic>
        <p:nvPicPr>
          <p:cNvPr id="3074" name="Picture 2" descr="C:\Users\User\Desktop\trappıst 1 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117" y="764704"/>
            <a:ext cx="2967705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468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771800" y="-171400"/>
            <a:ext cx="3168352" cy="1399032"/>
          </a:xfrm>
        </p:spPr>
        <p:txBody>
          <a:bodyPr>
            <a:normAutofit/>
          </a:bodyPr>
          <a:lstStyle/>
          <a:p>
            <a:r>
              <a:rPr lang="tr-TR" sz="3200" dirty="0" err="1"/>
              <a:t>Gliese</a:t>
            </a:r>
            <a:r>
              <a:rPr lang="tr-TR" sz="3200" dirty="0"/>
              <a:t> 581g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80727"/>
            <a:ext cx="8229600" cy="5877273"/>
          </a:xfrm>
        </p:spPr>
        <p:txBody>
          <a:bodyPr>
            <a:noAutofit/>
          </a:bodyPr>
          <a:lstStyle/>
          <a:p>
            <a:r>
              <a:rPr lang="tr-TR" sz="2400" dirty="0"/>
              <a:t>ESI puanı: 0.94</a:t>
            </a:r>
          </a:p>
          <a:p>
            <a:r>
              <a:rPr lang="tr-TR" sz="2400" dirty="0"/>
              <a:t>Dünya’dan yaklaşık 20 ışık yılı </a:t>
            </a:r>
          </a:p>
          <a:p>
            <a:pPr marL="64008" indent="0">
              <a:buNone/>
            </a:pPr>
            <a:r>
              <a:rPr lang="tr-TR" sz="2400" dirty="0"/>
              <a:t>uzaklıktadır.</a:t>
            </a:r>
          </a:p>
          <a:p>
            <a:pPr marL="64008" indent="0">
              <a:buNone/>
            </a:pPr>
            <a:r>
              <a:rPr lang="tr-TR" sz="2400" dirty="0"/>
              <a:t>Çevresinde döndüğü </a:t>
            </a:r>
            <a:r>
              <a:rPr lang="tr-TR" sz="2400" dirty="0" err="1"/>
              <a:t>Gliese</a:t>
            </a:r>
            <a:r>
              <a:rPr lang="tr-TR" sz="2400" dirty="0"/>
              <a:t> 581</a:t>
            </a:r>
          </a:p>
          <a:p>
            <a:pPr marL="64008" indent="0">
              <a:buNone/>
            </a:pPr>
            <a:r>
              <a:rPr lang="tr-TR" sz="2400" dirty="0"/>
              <a:t>yıldızına oldukça yakın döner.</a:t>
            </a:r>
          </a:p>
          <a:p>
            <a:pPr marL="64008" indent="0">
              <a:buNone/>
            </a:pPr>
            <a:r>
              <a:rPr lang="tr-TR" sz="2400" dirty="0"/>
              <a:t>Yıldıza çok yakın uzaklıkta yer aldığı</a:t>
            </a:r>
          </a:p>
          <a:p>
            <a:pPr marL="64008" indent="0">
              <a:buNone/>
            </a:pPr>
            <a:r>
              <a:rPr lang="tr-TR" sz="2400" dirty="0"/>
              <a:t>için kütle çekim kilidi nedeniyle bir</a:t>
            </a:r>
          </a:p>
          <a:p>
            <a:pPr marL="64008" indent="0">
              <a:buNone/>
            </a:pPr>
            <a:r>
              <a:rPr lang="tr-TR" sz="2400" dirty="0"/>
              <a:t>yüzü sürekli yıldıza dönük bir şekilde döner. Bu</a:t>
            </a:r>
          </a:p>
          <a:p>
            <a:pPr marL="64008" indent="0">
              <a:buNone/>
            </a:pPr>
            <a:r>
              <a:rPr lang="tr-TR" sz="2400" dirty="0"/>
              <a:t>gezegenin bir kısmın buzla kaplı olduğunu gösterir.</a:t>
            </a:r>
          </a:p>
          <a:p>
            <a:pPr marL="64008" indent="0">
              <a:buNone/>
            </a:pPr>
            <a:r>
              <a:rPr lang="tr-TR" sz="2400" dirty="0"/>
              <a:t>Bir yüzü sıcak diğer yüzü soğuk olduğundan mevsimlerin oluşabileceği düşünülüyor.</a:t>
            </a:r>
          </a:p>
          <a:p>
            <a:pPr marL="64008" indent="0">
              <a:buNone/>
            </a:pPr>
            <a:r>
              <a:rPr lang="tr-TR" sz="2400" dirty="0"/>
              <a:t>Yaşanabilir bölgede olduğundan sıvı suya sahip </a:t>
            </a:r>
          </a:p>
          <a:p>
            <a:pPr marL="64008" indent="0">
              <a:buNone/>
            </a:pPr>
            <a:r>
              <a:rPr lang="tr-TR" sz="2400" dirty="0"/>
              <a:t>olabilir.</a:t>
            </a:r>
          </a:p>
          <a:p>
            <a:pPr marL="64008" indent="0">
              <a:buNone/>
            </a:pPr>
            <a:r>
              <a:rPr lang="tr-TR" sz="2400" dirty="0"/>
              <a:t> </a:t>
            </a:r>
          </a:p>
          <a:p>
            <a:pPr marL="64008" indent="0">
              <a:buNone/>
            </a:pPr>
            <a:endParaRPr lang="tr-TR" sz="2400" dirty="0"/>
          </a:p>
        </p:txBody>
      </p:sp>
      <p:pic>
        <p:nvPicPr>
          <p:cNvPr id="4098" name="Picture 2" descr="C:\Users\User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980726"/>
            <a:ext cx="3079534" cy="294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120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930324-D8A2-45A8-8169-2C88770BA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1840" y="-205453"/>
            <a:ext cx="3034680" cy="1217290"/>
          </a:xfrm>
        </p:spPr>
        <p:txBody>
          <a:bodyPr>
            <a:normAutofit/>
          </a:bodyPr>
          <a:lstStyle/>
          <a:p>
            <a:r>
              <a:rPr lang="tr-TR" sz="3200" dirty="0" err="1"/>
              <a:t>Luyten</a:t>
            </a:r>
            <a:r>
              <a:rPr lang="tr-TR" sz="3200" dirty="0"/>
              <a:t> b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2E1BE3A-F467-4E08-B405-FAF24EC7C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979992"/>
            <a:ext cx="8250088" cy="5618096"/>
          </a:xfrm>
        </p:spPr>
        <p:txBody>
          <a:bodyPr>
            <a:normAutofit/>
          </a:bodyPr>
          <a:lstStyle/>
          <a:p>
            <a:r>
              <a:rPr lang="tr-TR" sz="2400" dirty="0"/>
              <a:t>ESI puanı: 0.91</a:t>
            </a:r>
          </a:p>
          <a:p>
            <a:r>
              <a:rPr lang="tr-TR" sz="2400" dirty="0"/>
              <a:t>Dünya’dan 12.2 ışık yılı uzaklıkta </a:t>
            </a:r>
          </a:p>
          <a:p>
            <a:pPr marL="64008" indent="0">
              <a:buNone/>
            </a:pPr>
            <a:r>
              <a:rPr lang="tr-TR" sz="2400" dirty="0"/>
              <a:t>bulunur. </a:t>
            </a:r>
          </a:p>
          <a:p>
            <a:pPr marL="64008" indent="0">
              <a:buNone/>
            </a:pPr>
            <a:r>
              <a:rPr lang="tr-TR" sz="2400" dirty="0"/>
              <a:t>Bir kızıl cüce olan </a:t>
            </a:r>
            <a:r>
              <a:rPr lang="tr-TR" sz="2400" dirty="0" err="1"/>
              <a:t>Luyten</a:t>
            </a:r>
            <a:r>
              <a:rPr lang="tr-TR" sz="2400" dirty="0"/>
              <a:t> yıldızının</a:t>
            </a:r>
          </a:p>
          <a:p>
            <a:pPr marL="64008" indent="0">
              <a:buNone/>
            </a:pPr>
            <a:r>
              <a:rPr lang="tr-TR" sz="2400" dirty="0"/>
              <a:t>yaşanılabilir bölgesi etrafında dolanır.</a:t>
            </a:r>
          </a:p>
          <a:p>
            <a:pPr marL="64008" indent="0">
              <a:buNone/>
            </a:pPr>
            <a:r>
              <a:rPr lang="tr-TR" sz="2400" dirty="0"/>
              <a:t>Dünya’nın 2.89 katı kütleye ve 1.5 katı</a:t>
            </a:r>
          </a:p>
          <a:p>
            <a:pPr marL="64008" indent="0">
              <a:buNone/>
            </a:pPr>
            <a:r>
              <a:rPr lang="tr-TR" sz="2400" dirty="0"/>
              <a:t>yarıçapına sahiptir. Bu yüzden kayalık bir yapıya sahip olduğu düşünülüyor</a:t>
            </a:r>
          </a:p>
          <a:p>
            <a:pPr marL="64008" indent="0">
              <a:buNone/>
            </a:pPr>
            <a:r>
              <a:rPr lang="tr-TR" sz="2400" dirty="0"/>
              <a:t>Dünya’dan yalnızca %6 daha fazla yıldız ışığı alır. Bu yüzden 259 K ortalama sıcaklığa sahiptir. Bu Dünya’nın 255 K olan ortalama sıcaklığına çok yakın.  </a:t>
            </a:r>
          </a:p>
          <a:p>
            <a:pPr marL="64008" indent="0">
              <a:buNone/>
            </a:pPr>
            <a:endParaRPr lang="tr-TR" sz="2400" dirty="0"/>
          </a:p>
        </p:txBody>
      </p:sp>
      <p:pic>
        <p:nvPicPr>
          <p:cNvPr id="7" name="Resim 6" descr="yıldız içeren bir resim&#10;&#10;Açıklama otomatik olarak oluşturuldu">
            <a:extLst>
              <a:ext uri="{FF2B5EF4-FFF2-40B4-BE49-F238E27FC236}">
                <a16:creationId xmlns:a16="http://schemas.microsoft.com/office/drawing/2014/main" id="{B70FF6ED-EC6D-4B3E-AF09-B1BBA6734A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325" y="829130"/>
            <a:ext cx="3065675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740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843808" y="-171400"/>
            <a:ext cx="3384376" cy="1399032"/>
          </a:xfrm>
        </p:spPr>
        <p:txBody>
          <a:bodyPr>
            <a:normAutofit/>
          </a:bodyPr>
          <a:lstStyle/>
          <a:p>
            <a:r>
              <a:rPr lang="tr-TR" sz="3200" dirty="0"/>
              <a:t>Kepler 438b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4080"/>
          </a:xfrm>
        </p:spPr>
        <p:txBody>
          <a:bodyPr>
            <a:normAutofit/>
          </a:bodyPr>
          <a:lstStyle/>
          <a:p>
            <a:r>
              <a:rPr lang="tr-TR" sz="2400" dirty="0"/>
              <a:t>ESI puanı: 0.88</a:t>
            </a:r>
          </a:p>
          <a:p>
            <a:r>
              <a:rPr lang="tr-TR" sz="2400" dirty="0"/>
              <a:t>Dünya’dan yaklaşık olarak</a:t>
            </a:r>
          </a:p>
          <a:p>
            <a:pPr marL="64008" indent="0">
              <a:buNone/>
            </a:pPr>
            <a:r>
              <a:rPr lang="tr-TR" sz="2400" dirty="0"/>
              <a:t>470 yılı uzaklıktaki bir kırmızı cüce</a:t>
            </a:r>
          </a:p>
          <a:p>
            <a:pPr marL="64008" indent="0">
              <a:buNone/>
            </a:pPr>
            <a:r>
              <a:rPr lang="tr-TR" sz="2400" dirty="0"/>
              <a:t>etrafında dolanıyor.</a:t>
            </a:r>
          </a:p>
          <a:p>
            <a:pPr marL="64008" indent="0">
              <a:buNone/>
            </a:pPr>
            <a:r>
              <a:rPr lang="tr-TR" sz="2400" dirty="0"/>
              <a:t>Gece ve gündüz döngüsüne</a:t>
            </a:r>
          </a:p>
          <a:p>
            <a:pPr marL="64008" indent="0">
              <a:buNone/>
            </a:pPr>
            <a:r>
              <a:rPr lang="tr-TR" sz="2400" dirty="0"/>
              <a:t>Sahiptir. Atmosfere sahiptir.</a:t>
            </a:r>
          </a:p>
          <a:p>
            <a:pPr marL="64008" indent="0">
              <a:buNone/>
            </a:pPr>
            <a:r>
              <a:rPr lang="tr-TR" sz="2400" dirty="0"/>
              <a:t>Atmosferin yapısındaki sodyumun konumu nedeniyle </a:t>
            </a:r>
          </a:p>
          <a:p>
            <a:pPr marL="64008" indent="0">
              <a:buNone/>
            </a:pPr>
            <a:r>
              <a:rPr lang="tr-TR" sz="2400" dirty="0"/>
              <a:t>şiddetli rüzgarlara sahiptir.</a:t>
            </a:r>
          </a:p>
          <a:p>
            <a:pPr marL="64008" indent="0">
              <a:buNone/>
            </a:pPr>
            <a:r>
              <a:rPr lang="tr-TR" sz="2400" dirty="0"/>
              <a:t>Kepler 438b’nin esas yıldızı her an patlamaya hazır.</a:t>
            </a:r>
          </a:p>
          <a:p>
            <a:pPr marL="64008" indent="0">
              <a:buNone/>
            </a:pPr>
            <a:r>
              <a:rPr lang="tr-TR" sz="2400" dirty="0"/>
              <a:t>Dünya’ya çok benziyor ancak bu gibi nedenlerden dolayı bu gezegende yaşamak mümkün değildir.</a:t>
            </a:r>
          </a:p>
          <a:p>
            <a:pPr marL="64008" indent="0">
              <a:buNone/>
            </a:pPr>
            <a:endParaRPr lang="tr-TR" sz="2400" dirty="0"/>
          </a:p>
          <a:p>
            <a:pPr marL="64008" indent="0">
              <a:buNone/>
            </a:pPr>
            <a:endParaRPr lang="tr-TR" sz="2400" dirty="0"/>
          </a:p>
        </p:txBody>
      </p:sp>
      <p:pic>
        <p:nvPicPr>
          <p:cNvPr id="5122" name="Picture 2" descr="C:\Users\User\Desktop\kepler438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853" y="836713"/>
            <a:ext cx="3536147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316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643</TotalTime>
  <Words>651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Century Gothic</vt:lpstr>
      <vt:lpstr>Verdana</vt:lpstr>
      <vt:lpstr>Wingdings 2</vt:lpstr>
      <vt:lpstr>Canlı</vt:lpstr>
      <vt:lpstr>Dünya Benzeri Gezegenler ve Olasılık Hesapları </vt:lpstr>
      <vt:lpstr>Dünya benzeri gezegen olabilmesi</vt:lpstr>
      <vt:lpstr>ESI:Dünya Benzerlik Endeksi</vt:lpstr>
      <vt:lpstr>Koi-4878.01</vt:lpstr>
      <vt:lpstr>Teegarden b</vt:lpstr>
      <vt:lpstr>Trappist-1e</vt:lpstr>
      <vt:lpstr>Gliese 581g</vt:lpstr>
      <vt:lpstr>Luyten b</vt:lpstr>
      <vt:lpstr>Kepler 438b</vt:lpstr>
      <vt:lpstr>Proxima Centauri b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Dünya Benzeri Gezegenler ve Olasılık Hesapları</dc:title>
  <dc:creator>User</dc:creator>
  <cp:lastModifiedBy>Nihat Berker</cp:lastModifiedBy>
  <cp:revision>81</cp:revision>
  <dcterms:created xsi:type="dcterms:W3CDTF">2021-11-29T06:07:15Z</dcterms:created>
  <dcterms:modified xsi:type="dcterms:W3CDTF">2021-12-05T04:24:48Z</dcterms:modified>
</cp:coreProperties>
</file>