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0" r:id="rId2"/>
    <p:sldId id="267" r:id="rId3"/>
    <p:sldId id="274" r:id="rId4"/>
    <p:sldId id="273" r:id="rId5"/>
    <p:sldId id="268" r:id="rId6"/>
    <p:sldId id="270" r:id="rId7"/>
    <p:sldId id="269" r:id="rId8"/>
    <p:sldId id="271" r:id="rId9"/>
    <p:sldId id="272"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4" autoAdjust="0"/>
    <p:restoredTop sz="94660"/>
  </p:normalViewPr>
  <p:slideViewPr>
    <p:cSldViewPr>
      <p:cViewPr varScale="1">
        <p:scale>
          <a:sx n="76" d="100"/>
          <a:sy n="76" d="100"/>
        </p:scale>
        <p:origin x="100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8" name="Slide Number Placeholder 7"/>
          <p:cNvSpPr>
            <a:spLocks noGrp="1"/>
          </p:cNvSpPr>
          <p:nvPr>
            <p:ph type="sldNum" sz="quarter" idx="11"/>
          </p:nvPr>
        </p:nvSpPr>
        <p:spPr/>
        <p:txBody>
          <a:bodyPr/>
          <a:lstStyle/>
          <a:p>
            <a:fld id="{F302176B-0E47-46AC-8F43-DAB4B8A37D06}" type="slidenum">
              <a:rPr lang="tr-TR" smtClean="0"/>
              <a:t>‹#›</a:t>
            </a:fld>
            <a:endParaRPr lang="tr-TR" dirty="0"/>
          </a:p>
        </p:txBody>
      </p:sp>
      <p:sp>
        <p:nvSpPr>
          <p:cNvPr id="9" name="Footer Placeholder 8"/>
          <p:cNvSpPr>
            <a:spLocks noGrp="1"/>
          </p:cNvSpPr>
          <p:nvPr>
            <p:ph type="ftr" sz="quarter" idx="12"/>
          </p:nvPr>
        </p:nvSpPr>
        <p:spPr/>
        <p:txBody>
          <a:bodyPr/>
          <a:lstStyle/>
          <a:p>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25.12.2021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3720DD-5B6D-40BF-8493-A6B52D484E6B}" type="datetimeFigureOut">
              <a:rPr lang="tr-TR" smtClean="0"/>
              <a:t>25.12.2021</a:t>
            </a:fld>
            <a:endParaRPr lang="tr-TR"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02176B-0E47-46AC-8F43-DAB4B8A37D06}" type="slidenum">
              <a:rPr lang="tr-TR" smtClean="0"/>
              <a:t>‹#›</a:t>
            </a:fld>
            <a:endParaRPr lang="tr-TR"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88" y="404664"/>
            <a:ext cx="7424825" cy="4176464"/>
          </a:xfrm>
          <a:prstGeom prst="rect">
            <a:avLst/>
          </a:prstGeom>
        </p:spPr>
      </p:pic>
      <p:sp>
        <p:nvSpPr>
          <p:cNvPr id="5" name="Metin kutusu 4"/>
          <p:cNvSpPr txBox="1"/>
          <p:nvPr/>
        </p:nvSpPr>
        <p:spPr>
          <a:xfrm>
            <a:off x="3347864" y="5169480"/>
            <a:ext cx="2376264" cy="646331"/>
          </a:xfrm>
          <a:prstGeom prst="rect">
            <a:avLst/>
          </a:prstGeom>
          <a:noFill/>
        </p:spPr>
        <p:txBody>
          <a:bodyPr wrap="square" rtlCol="0">
            <a:spAutoFit/>
          </a:bodyPr>
          <a:lstStyle/>
          <a:p>
            <a:pPr algn="ctr"/>
            <a:r>
              <a:rPr lang="tr-TR" dirty="0" smtClean="0">
                <a:solidFill>
                  <a:schemeClr val="tx2">
                    <a:lumMod val="50000"/>
                  </a:schemeClr>
                </a:solidFill>
                <a:latin typeface="Times New Roman" panose="02020603050405020304" pitchFamily="18" charset="0"/>
                <a:cs typeface="Times New Roman" panose="02020603050405020304" pitchFamily="18" charset="0"/>
              </a:rPr>
              <a:t>Cansu AYDIN</a:t>
            </a:r>
          </a:p>
          <a:p>
            <a:pPr algn="ctr"/>
            <a:r>
              <a:rPr lang="tr-TR" dirty="0" smtClean="0">
                <a:solidFill>
                  <a:schemeClr val="tx2">
                    <a:lumMod val="50000"/>
                  </a:schemeClr>
                </a:solidFill>
                <a:latin typeface="Times New Roman" panose="02020603050405020304" pitchFamily="18" charset="0"/>
                <a:cs typeface="Times New Roman" panose="02020603050405020304" pitchFamily="18" charset="0"/>
              </a:rPr>
              <a:t>0409200007</a:t>
            </a:r>
            <a:endParaRPr lang="tr-TR"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305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7788" y="3789040"/>
            <a:ext cx="8388424" cy="6480720"/>
          </a:xfrm>
        </p:spPr>
        <p:txBody>
          <a:bodyPr>
            <a:normAutofit/>
          </a:bodyPr>
          <a:lstStyle/>
          <a:p>
            <a:pPr marL="0" indent="0" algn="just">
              <a:buNone/>
            </a:pPr>
            <a:r>
              <a:rPr lang="tr-TR" sz="2000" dirty="0" smtClean="0">
                <a:solidFill>
                  <a:schemeClr val="tx1"/>
                </a:solidFill>
                <a:latin typeface="-apple-system"/>
                <a:cs typeface="Times New Roman" panose="02020603050405020304" pitchFamily="18" charset="0"/>
              </a:rPr>
              <a:t>Film küçük bir kızın büyükannesine karın nasıl yağdığını sormasıyla başlar. Yaşlı kadın Edward’ın hikayesini anlatmaya başlar. </a:t>
            </a:r>
            <a:r>
              <a:rPr lang="tr-TR" sz="2000" dirty="0">
                <a:solidFill>
                  <a:schemeClr val="tx1"/>
                </a:solidFill>
                <a:latin typeface="-apple-system"/>
                <a:cs typeface="Times New Roman" panose="02020603050405020304" pitchFamily="18" charset="0"/>
              </a:rPr>
              <a:t>Eski bir mucitin yaratılışı olan Edward, yapay olarak yaratılmış ve neredeyse tamamlanmış bir insansıdır. Mucit, Edward'a evde eğitim verir, ancak Edward'a gerçek ellerini veremeden kalp krizi geçirir ve ölür ve onu kalıcı olarak "tamamlanmamış" bırakır.</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332656"/>
            <a:ext cx="5715000" cy="3086100"/>
          </a:xfrm>
          <a:prstGeom prst="rect">
            <a:avLst/>
          </a:prstGeom>
        </p:spPr>
      </p:pic>
    </p:spTree>
    <p:extLst>
      <p:ext uri="{BB962C8B-B14F-4D97-AF65-F5344CB8AC3E}">
        <p14:creationId xmlns:p14="http://schemas.microsoft.com/office/powerpoint/2010/main" val="1755444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274" y="4653765"/>
            <a:ext cx="8589640" cy="4525963"/>
          </a:xfrm>
        </p:spPr>
        <p:txBody>
          <a:bodyPr/>
          <a:lstStyle/>
          <a:p>
            <a:pPr marL="0" lvl="0" indent="0" algn="just">
              <a:buNone/>
            </a:pPr>
            <a:r>
              <a:rPr lang="tr-TR" sz="2000" dirty="0">
                <a:solidFill>
                  <a:prstClr val="black"/>
                </a:solidFill>
                <a:latin typeface="-apple-system"/>
                <a:cs typeface="Times New Roman" panose="02020603050405020304" pitchFamily="18" charset="0"/>
              </a:rPr>
              <a:t>Yıllar sonra, kapı kapı gezen, yerel bir pazarlamacı olan Peg </a:t>
            </a:r>
            <a:r>
              <a:rPr lang="tr-TR" sz="2000" dirty="0" err="1">
                <a:solidFill>
                  <a:prstClr val="black"/>
                </a:solidFill>
                <a:latin typeface="-apple-system"/>
                <a:cs typeface="Times New Roman" panose="02020603050405020304" pitchFamily="18" charset="0"/>
              </a:rPr>
              <a:t>Boggs</a:t>
            </a:r>
            <a:r>
              <a:rPr lang="tr-TR" sz="2000" dirty="0">
                <a:solidFill>
                  <a:prstClr val="black"/>
                </a:solidFill>
                <a:latin typeface="-apple-system"/>
                <a:cs typeface="Times New Roman" panose="02020603050405020304" pitchFamily="18" charset="0"/>
              </a:rPr>
              <a:t>, Edward'ın yaşadığı yıpranmış gotik malikanede satış yapmaya çalışır. Edward'ı yalnız bulur ve neredeyse zararsız olduğunu keşfettikten sonra onu evine götürmeyi teklif eder. Peg, Edward'ı ailesiyle tanıştırır: kocası Bill, küçük oğulları Kevin ve genç kızları Kim. Edward, kendisinden ilk korkusuna rağmen Kim'e aşık olur.</a:t>
            </a:r>
          </a:p>
          <a:p>
            <a:pPr marL="0" indent="0">
              <a:buNone/>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17" y="116632"/>
            <a:ext cx="8219166" cy="450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758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519" y="-21735"/>
            <a:ext cx="9161519" cy="4525963"/>
          </a:xfrm>
        </p:spPr>
        <p:txBody>
          <a:bodyPr>
            <a:normAutofit/>
          </a:bodyPr>
          <a:lstStyle/>
          <a:p>
            <a:pPr marL="0" indent="0" algn="just">
              <a:buNone/>
            </a:pPr>
            <a:r>
              <a:rPr lang="tr-TR" altLang="tr-TR" sz="2000" dirty="0">
                <a:solidFill>
                  <a:srgbClr val="212529"/>
                </a:solidFill>
                <a:latin typeface="-apple-system"/>
                <a:cs typeface="Arial" pitchFamily="34" charset="0"/>
              </a:rPr>
              <a:t>Komşuları yeni misafirlerini merak ederken Peg, Edward'ı karşılamak için mahallede barbekü yapar. </a:t>
            </a:r>
            <a:r>
              <a:rPr lang="tr-TR" altLang="tr-TR" sz="2000" dirty="0">
                <a:solidFill>
                  <a:srgbClr val="212529"/>
                </a:solidFill>
                <a:latin typeface="-apple-system"/>
              </a:rPr>
              <a:t>Dini fanatik komşu</a:t>
            </a:r>
            <a:r>
              <a:rPr lang="tr-TR" altLang="tr-TR" sz="2000" dirty="0">
                <a:solidFill>
                  <a:srgbClr val="212529"/>
                </a:solidFill>
                <a:latin typeface="-apple-system"/>
                <a:cs typeface="Arial" pitchFamily="34" charset="0"/>
              </a:rPr>
              <a:t> Esmeralda ve Kim'in erkek arkadaşı Jim hariç, komşuların çoğu Edward'dan etkilenir ve onunla arkadaş olurlar . Edward, ağaçları çeşitli şekillerde budayarak nezaketinin karşılığını mahalleye verir . Bu, onun köpeklerin tüylerini düzeltebileceğini keşfetmesine ve daha sonra mahalle kadınlarının saçlarını şekillendirmesine neden </a:t>
            </a:r>
            <a:r>
              <a:rPr lang="tr-TR" altLang="tr-TR" sz="2000" dirty="0" smtClean="0">
                <a:solidFill>
                  <a:srgbClr val="212529"/>
                </a:solidFill>
                <a:latin typeface="-apple-system"/>
                <a:cs typeface="Arial" pitchFamily="34" charset="0"/>
              </a:rPr>
              <a:t>olur.</a:t>
            </a:r>
            <a:endParaRPr lang="tr-T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33" y="1988840"/>
            <a:ext cx="8333935" cy="453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328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923" y="4653136"/>
            <a:ext cx="9021688" cy="2320744"/>
          </a:xfrm>
        </p:spPr>
        <p:txBody>
          <a:bodyPr>
            <a:normAutofit fontScale="55000" lnSpcReduction="20000"/>
          </a:bodyPr>
          <a:lstStyle/>
          <a:p>
            <a:pPr marL="0" lvl="0" indent="0" algn="just" eaLnBrk="0" hangingPunct="0">
              <a:spcBef>
                <a:spcPts val="0"/>
              </a:spcBef>
              <a:buNone/>
            </a:pPr>
            <a:r>
              <a:rPr lang="tr-TR" altLang="tr-TR" sz="6200" dirty="0" smtClean="0">
                <a:solidFill>
                  <a:srgbClr val="212529"/>
                </a:solidFill>
                <a:latin typeface="-apple-system"/>
                <a:cs typeface="Arial" pitchFamily="34" charset="0"/>
              </a:rPr>
              <a:t> </a:t>
            </a:r>
            <a:r>
              <a:rPr lang="tr-TR" altLang="tr-TR" sz="3800" dirty="0">
                <a:solidFill>
                  <a:srgbClr val="212529"/>
                </a:solidFill>
                <a:latin typeface="-apple-system"/>
                <a:cs typeface="Arial" pitchFamily="34" charset="0"/>
              </a:rPr>
              <a:t>Peg Edward’ a kuaför salonu açma fikri verir</a:t>
            </a:r>
            <a:r>
              <a:rPr lang="tr-TR" altLang="tr-TR" sz="3800" dirty="0">
                <a:solidFill>
                  <a:srgbClr val="212529"/>
                </a:solidFill>
                <a:latin typeface="-apple-system"/>
              </a:rPr>
              <a:t> ancak banka, bir geçmişi veya mali geçmişi olmadığı için Edward'a kredi vermeyi </a:t>
            </a:r>
            <a:r>
              <a:rPr lang="tr-TR" altLang="tr-TR" sz="3800" dirty="0" smtClean="0">
                <a:solidFill>
                  <a:srgbClr val="212529"/>
                </a:solidFill>
                <a:latin typeface="-apple-system"/>
              </a:rPr>
              <a:t>reddeder.</a:t>
            </a:r>
            <a:r>
              <a:rPr lang="tr-TR" altLang="tr-TR" sz="3800" dirty="0" smtClean="0">
                <a:solidFill>
                  <a:srgbClr val="212529"/>
                </a:solidFill>
                <a:latin typeface="-apple-system"/>
                <a:cs typeface="Arial" pitchFamily="34" charset="0"/>
              </a:rPr>
              <a:t> </a:t>
            </a:r>
            <a:r>
              <a:rPr lang="tr-TR" altLang="tr-TR" sz="3800" dirty="0">
                <a:solidFill>
                  <a:srgbClr val="212529"/>
                </a:solidFill>
                <a:latin typeface="-apple-system"/>
                <a:cs typeface="Arial" pitchFamily="34" charset="0"/>
              </a:rPr>
              <a:t>Komşularından biri olan Joyce, Edward'a bir kuaför salonu açmasında yardım etmeyi teklif eder . Bir yeri keşfederken, Joyce onu baştan çıkarmaya çalışır, ancak onu korkutur. </a:t>
            </a:r>
            <a:r>
              <a:rPr lang="tr-TR" altLang="tr-TR" sz="3800" dirty="0">
                <a:solidFill>
                  <a:srgbClr val="212529"/>
                </a:solidFill>
                <a:latin typeface="-apple-system"/>
              </a:rPr>
              <a:t>Ardından</a:t>
            </a:r>
            <a:r>
              <a:rPr lang="tr-TR" altLang="tr-TR" sz="3800" dirty="0">
                <a:solidFill>
                  <a:srgbClr val="212529"/>
                </a:solidFill>
                <a:latin typeface="-apple-system"/>
                <a:cs typeface="Arial" pitchFamily="34" charset="0"/>
              </a:rPr>
              <a:t> Edward’ın onu baştan çıkarmaya çalıştığını mahalle kadınlarına yalan söyleyerek ona olan güvenlerini azaltır. </a:t>
            </a:r>
            <a:endParaRPr lang="tr-TR" altLang="tr-TR" sz="3800" dirty="0">
              <a:solidFill>
                <a:prstClr val="black"/>
              </a:solidFill>
              <a:latin typeface="-apple-system"/>
              <a:cs typeface="Arial" pitchFamily="34" charset="0"/>
            </a:endParaRPr>
          </a:p>
          <a:p>
            <a:pPr marL="0" indent="0" algn="just">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60601" cy="2592287"/>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934" y="1700808"/>
            <a:ext cx="5018677" cy="2786865"/>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2877251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97188" cy="6858000"/>
          </a:xfrm>
          <a:prstGeom prst="rect">
            <a:avLst/>
          </a:prstGeom>
        </p:spPr>
      </p:pic>
      <p:sp>
        <p:nvSpPr>
          <p:cNvPr id="5" name="Dikdörtgen 4"/>
          <p:cNvSpPr/>
          <p:nvPr/>
        </p:nvSpPr>
        <p:spPr>
          <a:xfrm>
            <a:off x="4397188" y="1052736"/>
            <a:ext cx="4680520" cy="4401205"/>
          </a:xfrm>
          <a:prstGeom prst="rect">
            <a:avLst/>
          </a:prstGeom>
        </p:spPr>
        <p:txBody>
          <a:bodyPr wrap="square">
            <a:spAutoFit/>
          </a:bodyPr>
          <a:lstStyle/>
          <a:p>
            <a:pPr lvl="0" algn="just">
              <a:spcBef>
                <a:spcPct val="20000"/>
              </a:spcBef>
            </a:pPr>
            <a:r>
              <a:rPr lang="tr-TR" sz="2000" dirty="0">
                <a:solidFill>
                  <a:prstClr val="black"/>
                </a:solidFill>
                <a:latin typeface="-apple-system"/>
              </a:rPr>
              <a:t>Kim'in Edward'a olan ilgisini kıskanan Jim, Edward'ın Jim ve Kim için bir minibüs almak için ebeveynlerinin evinin kilidini açmasını önerir. Edward kabul eder, ancak kilidi açtığı zaman bir hırsız alarmı tetiklenir. Jim kaçar ve Edward tutuklanır. Polis, Edward'ı herhangi bir gerçeklik veya sağduyu duygusu olmadığını belirler. Edward, soygunun sorumluluğunu üstlenir ve Kim'e bunu istediği için yaptığını söyler. Sonuç olarak Edward, </a:t>
            </a:r>
            <a:r>
              <a:rPr lang="tr-TR" sz="2000" dirty="0" err="1">
                <a:solidFill>
                  <a:prstClr val="black"/>
                </a:solidFill>
                <a:latin typeface="-apple-system"/>
              </a:rPr>
              <a:t>Boggs</a:t>
            </a:r>
            <a:r>
              <a:rPr lang="tr-TR" sz="2000" dirty="0">
                <a:solidFill>
                  <a:prstClr val="black"/>
                </a:solidFill>
                <a:latin typeface="-apple-system"/>
              </a:rPr>
              <a:t> ailesi dışında mahallede yaşayanlar tarafından dışlanır.</a:t>
            </a:r>
          </a:p>
        </p:txBody>
      </p:sp>
    </p:spTree>
    <p:extLst>
      <p:ext uri="{BB962C8B-B14F-4D97-AF65-F5344CB8AC3E}">
        <p14:creationId xmlns:p14="http://schemas.microsoft.com/office/powerpoint/2010/main" val="655829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5076056" cy="7306181"/>
          </a:xfrm>
        </p:spPr>
        <p:txBody>
          <a:bodyPr>
            <a:normAutofit lnSpcReduction="10000"/>
          </a:bodyPr>
          <a:lstStyle/>
          <a:p>
            <a:pPr marL="0" lvl="0" indent="0" algn="just" fontAlgn="base">
              <a:spcBef>
                <a:spcPct val="0"/>
              </a:spcBef>
              <a:spcAft>
                <a:spcPct val="0"/>
              </a:spcAft>
              <a:buNone/>
            </a:pPr>
            <a:r>
              <a:rPr lang="tr-TR" altLang="tr-TR" sz="2000" dirty="0">
                <a:solidFill>
                  <a:srgbClr val="212529"/>
                </a:solidFill>
                <a:latin typeface="-apple-system"/>
                <a:cs typeface="Arial" pitchFamily="34" charset="0"/>
              </a:rPr>
              <a:t>Noel sırasında Edward, Kim'den modellenmiş bir melek buz heykeli yapar; Buz talaşları havaya saçılır ve mahalle için ender görülen kar gibi düşer. Kim kar yağışında dans eder. Jim gelir ve Edward'a seslenir, onu heyecanlandırır ve yanlışlıkla Kim'in elini kesmesine neden olur. Jim, Edward'ı kasıtlı olarak Kim'e zarar vermekle suçlar, ancak Jim'in kıskançlığından bıkan Kim, ondan ayrılır. Edward öfkeyle kaçar, eserlerini mahveder ve başıboş bir köpek tarafından sakinleşene kadar oturur. Kim geri dönerse diye geride kalırken, Kim'in ailesi Edward'ı bulmaya koyulur. O sırada Edward, Kim'i bulmak için Boggs'un evine döner. Jim, sarhoş bir öfkeyle ortalıkta dolaşır ve neredeyse araçla Kevin'ın üzerinden geçer, ancak Edward Kevin'i kenara iter ve istemeden onu keser. Olaya tanık olanlar, Edward'ın Kevin'e saldırdığını ve Jim'in de Edward'a saldırdığını düşünür. Edward, konağa kaçmadan önce Jim'in kolunu keserek kendini savunur.</a:t>
            </a:r>
            <a:endParaRPr lang="tr-TR" altLang="tr-TR" sz="2000" dirty="0">
              <a:solidFill>
                <a:prstClr val="black"/>
              </a:solidFill>
              <a:latin typeface="-apple-system"/>
              <a:cs typeface="Arial" pitchFamily="34" charset="0"/>
            </a:endParaRPr>
          </a:p>
          <a:p>
            <a:pPr marL="0" indent="0">
              <a:buNone/>
            </a:pP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625" t="1414" r="2324" b="1414"/>
          <a:stretch/>
        </p:blipFill>
        <p:spPr>
          <a:xfrm>
            <a:off x="5220072" y="404664"/>
            <a:ext cx="3695530" cy="5760641"/>
          </a:xfrm>
          <a:prstGeom prst="rect">
            <a:avLst/>
          </a:prstGeom>
        </p:spPr>
      </p:pic>
    </p:spTree>
    <p:extLst>
      <p:ext uri="{BB962C8B-B14F-4D97-AF65-F5344CB8AC3E}">
        <p14:creationId xmlns:p14="http://schemas.microsoft.com/office/powerpoint/2010/main" val="3720896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0"/>
            <a:ext cx="8712968" cy="3672407"/>
          </a:xfrm>
        </p:spPr>
        <p:txBody>
          <a:bodyPr>
            <a:normAutofit fontScale="92500" lnSpcReduction="10000"/>
          </a:bodyPr>
          <a:lstStyle/>
          <a:p>
            <a:pPr marL="0" lvl="0" indent="0" algn="just">
              <a:spcBef>
                <a:spcPts val="0"/>
              </a:spcBef>
              <a:buNone/>
            </a:pPr>
            <a:r>
              <a:rPr lang="tr-TR" sz="2200" dirty="0">
                <a:solidFill>
                  <a:srgbClr val="212529"/>
                </a:solidFill>
                <a:latin typeface="-apple-system"/>
              </a:rPr>
              <a:t>Jim bir tabanca alır ve Kim'i takip ederken Kim, Edward'ın peşinden koşar. Malikanede Jim, Edward'a pusu kurar ve onunla savaşır; Edward, Jim'in müdahale etmeye çalışırken Kim'i tokatladığını görene kadar savaşmayı reddeder. Öfkelenen Edward, Jim'i karnından </a:t>
            </a:r>
            <a:r>
              <a:rPr lang="tr-TR" sz="2200" dirty="0" smtClean="0">
                <a:solidFill>
                  <a:srgbClr val="212529"/>
                </a:solidFill>
                <a:latin typeface="-apple-system"/>
              </a:rPr>
              <a:t>bıçaklar </a:t>
            </a:r>
            <a:r>
              <a:rPr lang="tr-TR" sz="2200" dirty="0">
                <a:solidFill>
                  <a:srgbClr val="212529"/>
                </a:solidFill>
                <a:latin typeface="-apple-system"/>
              </a:rPr>
              <a:t>ve onu malikanenin penceresinden iterek </a:t>
            </a:r>
            <a:r>
              <a:rPr lang="tr-TR" sz="2200" dirty="0" smtClean="0">
                <a:solidFill>
                  <a:srgbClr val="212529"/>
                </a:solidFill>
                <a:latin typeface="-apple-system"/>
              </a:rPr>
              <a:t>öldürür. </a:t>
            </a:r>
            <a:r>
              <a:rPr lang="tr-TR" sz="2200" dirty="0">
                <a:solidFill>
                  <a:srgbClr val="212529"/>
                </a:solidFill>
                <a:latin typeface="-apple-system"/>
              </a:rPr>
              <a:t>Kim, Edward'a aşkını itiraf eder ve ayrılmadan önce onu öper. Komşular toplanırken Kim onları Jim ve Edward'ın birbirlerini öldürdüğüne ikna eder.</a:t>
            </a:r>
          </a:p>
          <a:p>
            <a:pPr marL="0" lvl="0" indent="0" algn="just">
              <a:spcBef>
                <a:spcPts val="0"/>
              </a:spcBef>
              <a:buNone/>
            </a:pPr>
            <a:r>
              <a:rPr lang="tr-TR" sz="2200" dirty="0">
                <a:solidFill>
                  <a:srgbClr val="212529"/>
                </a:solidFill>
                <a:latin typeface="-apple-system"/>
              </a:rPr>
              <a:t>Yaşlı kadın, torununa hikayeyi anlatmayı bitirir, kendisinin Kim olduğunu ve Edward'ı bir daha hiç görmediğini söyler. On yıllar geçtiği için onu ziyaret etmemeyi tercih </a:t>
            </a:r>
            <a:r>
              <a:rPr lang="tr-TR" sz="2200" dirty="0" smtClean="0">
                <a:solidFill>
                  <a:srgbClr val="212529"/>
                </a:solidFill>
                <a:latin typeface="-apple-system"/>
              </a:rPr>
              <a:t>ettiğini çünkü </a:t>
            </a:r>
            <a:r>
              <a:rPr lang="tr-TR" sz="2200" dirty="0">
                <a:solidFill>
                  <a:srgbClr val="212529"/>
                </a:solidFill>
                <a:latin typeface="-apple-system"/>
              </a:rPr>
              <a:t>onu gençliğinde olduğu gibi hatırlamasını </a:t>
            </a:r>
            <a:r>
              <a:rPr lang="tr-TR" sz="2200" dirty="0" smtClean="0">
                <a:solidFill>
                  <a:srgbClr val="212529"/>
                </a:solidFill>
                <a:latin typeface="-apple-system"/>
              </a:rPr>
              <a:t>ister. </a:t>
            </a:r>
            <a:r>
              <a:rPr lang="tr-TR" sz="2200" dirty="0">
                <a:solidFill>
                  <a:srgbClr val="212529"/>
                </a:solidFill>
                <a:latin typeface="-apple-system"/>
              </a:rPr>
              <a:t>Edward'ın hala hayatta olduğuna, yapay olduğu için ölümsüz olduğuna ve Edward'ın buz heykellerini oyarken yarattığı "kar" </a:t>
            </a:r>
            <a:r>
              <a:rPr lang="tr-TR" sz="2200" dirty="0" smtClean="0">
                <a:solidFill>
                  <a:srgbClr val="212529"/>
                </a:solidFill>
                <a:latin typeface="-apple-system"/>
              </a:rPr>
              <a:t>sayesinde hala kar yağdığına  inanır.</a:t>
            </a:r>
            <a:endParaRPr lang="tr-TR" sz="2200" dirty="0">
              <a:solidFill>
                <a:srgbClr val="212529"/>
              </a:solidFill>
              <a:latin typeface="-apple-system"/>
            </a:endParaRP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2022" y="3717032"/>
            <a:ext cx="5400600" cy="2936577"/>
          </a:xfrm>
          <a:prstGeom prst="rect">
            <a:avLst/>
          </a:prstGeom>
        </p:spPr>
      </p:pic>
    </p:spTree>
    <p:extLst>
      <p:ext uri="{BB962C8B-B14F-4D97-AF65-F5344CB8AC3E}">
        <p14:creationId xmlns:p14="http://schemas.microsoft.com/office/powerpoint/2010/main" val="722669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07" y="404664"/>
            <a:ext cx="7297737"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555776" y="5805264"/>
            <a:ext cx="4176464" cy="400110"/>
          </a:xfrm>
          <a:prstGeom prst="rect">
            <a:avLst/>
          </a:prstGeom>
          <a:noFill/>
        </p:spPr>
        <p:txBody>
          <a:bodyPr wrap="square" rtlCol="0">
            <a:spAutoFit/>
          </a:bodyPr>
          <a:lstStyle/>
          <a:p>
            <a:pPr algn="ctr"/>
            <a:r>
              <a:rPr lang="tr-TR" sz="2000" dirty="0" smtClean="0">
                <a:latin typeface="-apple-system"/>
              </a:rPr>
              <a:t>‘’ Erken Johnny Depp ‘’</a:t>
            </a:r>
            <a:endParaRPr lang="tr-TR" sz="2000" dirty="0">
              <a:latin typeface="-apple-system"/>
            </a:endParaRPr>
          </a:p>
        </p:txBody>
      </p:sp>
    </p:spTree>
    <p:extLst>
      <p:ext uri="{BB962C8B-B14F-4D97-AF65-F5344CB8AC3E}">
        <p14:creationId xmlns:p14="http://schemas.microsoft.com/office/powerpoint/2010/main" val="3524432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1638</TotalTime>
  <Words>631</Words>
  <Application>Microsoft Office PowerPoint</Application>
  <PresentationFormat>On-screen Show (4:3)</PresentationFormat>
  <Paragraphs>11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-apple-system</vt:lpstr>
      <vt:lpstr>Arial</vt:lpstr>
      <vt:lpstr>Century Gothic</vt:lpstr>
      <vt:lpstr>Courier New</vt:lpstr>
      <vt:lpstr>Palatino Linotype</vt:lpstr>
      <vt:lpstr>Times New Roman</vt:lpstr>
      <vt:lpstr>Üst Düzey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cansu aydın</dc:creator>
  <cp:lastModifiedBy>Nihat Berker</cp:lastModifiedBy>
  <cp:revision>31</cp:revision>
  <dcterms:created xsi:type="dcterms:W3CDTF">2021-12-18T19:06:28Z</dcterms:created>
  <dcterms:modified xsi:type="dcterms:W3CDTF">2021-12-25T02:50:26Z</dcterms:modified>
</cp:coreProperties>
</file>