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8" r:id="rId3"/>
    <p:sldId id="258" r:id="rId4"/>
    <p:sldId id="281" r:id="rId5"/>
    <p:sldId id="288" r:id="rId6"/>
    <p:sldId id="260" r:id="rId7"/>
    <p:sldId id="289" r:id="rId8"/>
    <p:sldId id="261" r:id="rId9"/>
    <p:sldId id="290" r:id="rId10"/>
    <p:sldId id="263" r:id="rId11"/>
    <p:sldId id="291" r:id="rId12"/>
    <p:sldId id="267" r:id="rId13"/>
    <p:sldId id="292" r:id="rId14"/>
    <p:sldId id="269" r:id="rId15"/>
    <p:sldId id="293" r:id="rId16"/>
    <p:sldId id="270" r:id="rId17"/>
    <p:sldId id="294" r:id="rId18"/>
    <p:sldId id="271" r:id="rId19"/>
    <p:sldId id="295" r:id="rId20"/>
    <p:sldId id="272" r:id="rId21"/>
    <p:sldId id="296" r:id="rId22"/>
    <p:sldId id="273" r:id="rId23"/>
    <p:sldId id="297" r:id="rId24"/>
    <p:sldId id="277" r:id="rId25"/>
    <p:sldId id="286" r:id="rId26"/>
    <p:sldId id="26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63D6-2880-4149-85ED-7D07FB9CBAD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A2B2-5001-EC43-8E5D-0DE5E6740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0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039A6-DA33-514C-A09D-D3EDB6B6AA0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ACF87-EAE7-1742-A874-BE2205D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99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Post 1984 Üto/Distopya, Kadir Has Üniversitesi, A.Nihat Berker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Post 1984 Üto/Distopya, Kadir Has Üniversitesi, A.Nihat Berker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Post 1984 Üto/Distopya, Kadir Has Üniversitesi, A.Nihat Berker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lymotion.com/video/x6ao6z0" TargetMode="External"/><Relationship Id="rId13" Type="http://schemas.openxmlformats.org/officeDocument/2006/relationships/hyperlink" Target="https://tr.wikipedia.org/wiki/Hez%C3%A2rfen_Ahmed_%C3%87elebi" TargetMode="External"/><Relationship Id="rId18" Type="http://schemas.openxmlformats.org/officeDocument/2006/relationships/hyperlink" Target="https://tr.wikipedia.org/wiki/Versay_Bar%C4%B1%C5%9F_Antla%C5%9Fmas%C4%B1" TargetMode="External"/><Relationship Id="rId3" Type="http://schemas.openxmlformats.org/officeDocument/2006/relationships/hyperlink" Target="https://www.e-skop.com/skopbulten/kaleydoskop-aziz-antoniusun-bastan-cikarilisi/3285" TargetMode="External"/><Relationship Id="rId21" Type="http://schemas.openxmlformats.org/officeDocument/2006/relationships/hyperlink" Target="https://www.history.com/topics/inventions/model-t" TargetMode="External"/><Relationship Id="rId7" Type="http://schemas.openxmlformats.org/officeDocument/2006/relationships/hyperlink" Target="https://www.worldhistory.org/article/207/what-happened-to-the-great-library-at-alexandria/" TargetMode="External"/><Relationship Id="rId12" Type="http://schemas.openxmlformats.org/officeDocument/2006/relationships/hyperlink" Target="https://en.wikipedia.org/wiki/Mehmed_the_Conqueror%23/media/File:Siegebelgrade.jpg" TargetMode="External"/><Relationship Id="rId17" Type="http://schemas.openxmlformats.org/officeDocument/2006/relationships/hyperlink" Target="https://www.britannica.com/topic/Titanic" TargetMode="External"/><Relationship Id="rId2" Type="http://schemas.openxmlformats.org/officeDocument/2006/relationships/hyperlink" Target="https://courtauld.ac.uk/highlights/adam-and-eve/" TargetMode="External"/><Relationship Id="rId16" Type="http://schemas.openxmlformats.org/officeDocument/2006/relationships/hyperlink" Target="https://www.biography.com/inventor/orville-wright" TargetMode="External"/><Relationship Id="rId20" Type="http://schemas.openxmlformats.org/officeDocument/2006/relationships/hyperlink" Target="https://www.nasa.gov/centers/goddard/about/history/dr_goddar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tannica.com/biography/Socrates" TargetMode="External"/><Relationship Id="rId11" Type="http://schemas.openxmlformats.org/officeDocument/2006/relationships/hyperlink" Target="https://www.britannica.com/biography/Erik-the-Red" TargetMode="External"/><Relationship Id="rId5" Type="http://schemas.openxmlformats.org/officeDocument/2006/relationships/hyperlink" Target="https://www.metmuseum.org/art/collection/search/436105" TargetMode="External"/><Relationship Id="rId15" Type="http://schemas.openxmlformats.org/officeDocument/2006/relationships/hyperlink" Target="https://www.britannica.com/biography/Alexander-Graham-Bell" TargetMode="External"/><Relationship Id="rId10" Type="http://schemas.openxmlformats.org/officeDocument/2006/relationships/hyperlink" Target="https://www.history.co.uk/article/was-nero-responsible-for-the-great-fire-of-rome" TargetMode="External"/><Relationship Id="rId19" Type="http://schemas.openxmlformats.org/officeDocument/2006/relationships/hyperlink" Target="https://www.britannica.com/event/Prohibition-United-States-history-1920-1933" TargetMode="External"/><Relationship Id="rId4" Type="http://schemas.openxmlformats.org/officeDocument/2006/relationships/hyperlink" Target="https://www.canterbury.ac.nz/exhibition/virgil/aeneid/death-of-laocoon.shtml" TargetMode="External"/><Relationship Id="rId9" Type="http://schemas.openxmlformats.org/officeDocument/2006/relationships/hyperlink" Target="https://www.historyextra.com/period/roman/death-julius-caesar-what-we-know-ides-of-march-brutus-cassius-et-tu/" TargetMode="External"/><Relationship Id="rId14" Type="http://schemas.openxmlformats.org/officeDocument/2006/relationships/hyperlink" Target="https://www.britannica.com/biography/Galileo-Galilei" TargetMode="External"/><Relationship Id="rId22" Type="http://schemas.openxmlformats.org/officeDocument/2006/relationships/hyperlink" Target="https://www.britannica.com/biography/Marie-Curi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Geçmiş</a:t>
            </a:r>
            <a:r>
              <a:rPr lang="en-US" dirty="0" smtClean="0"/>
              <a:t> </a:t>
            </a:r>
            <a:r>
              <a:rPr lang="en-US" dirty="0" err="1" smtClean="0"/>
              <a:t>Fiyaskolar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İkinci</a:t>
            </a:r>
            <a:r>
              <a:rPr lang="en-US" dirty="0"/>
              <a:t> </a:t>
            </a:r>
            <a:r>
              <a:rPr lang="en-US" dirty="0" err="1" smtClean="0"/>
              <a:t>Cihan</a:t>
            </a:r>
            <a:r>
              <a:rPr lang="en-US" dirty="0" smtClean="0"/>
              <a:t> </a:t>
            </a:r>
            <a:r>
              <a:rPr lang="en-US" dirty="0" err="1" smtClean="0"/>
              <a:t>Harbi</a:t>
            </a:r>
            <a:r>
              <a:rPr lang="en-US" dirty="0" smtClean="0"/>
              <a:t> </a:t>
            </a:r>
            <a:r>
              <a:rPr lang="en-US" dirty="0" err="1" smtClean="0"/>
              <a:t>Evveli</a:t>
            </a:r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Post 1984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Üto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Distopya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, Kadir Has Üniversitesi,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A.Nihat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12-20 at 21.4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" y="0"/>
            <a:ext cx="81661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" y="5053618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MÖ 48</a:t>
            </a: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 descr="IMG-63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4502" y="3168535"/>
            <a:ext cx="1342697" cy="471149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20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5" y="963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/>
              <a:t>İskenderiye</a:t>
            </a:r>
            <a:r>
              <a:rPr lang="en-US" sz="4000" dirty="0" smtClean="0"/>
              <a:t> </a:t>
            </a:r>
            <a:r>
              <a:rPr lang="en-US" sz="4000" dirty="0" err="1" smtClean="0"/>
              <a:t>Kütüphanesi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MÖ 3.yy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5" y="1152630"/>
            <a:ext cx="8738806" cy="5548700"/>
          </a:xfrm>
          <a:solidFill>
            <a:srgbClr val="FFFFFF"/>
          </a:solidFill>
        </p:spPr>
        <p:txBody>
          <a:bodyPr>
            <a:normAutofit fontScale="62500" lnSpcReduction="20000"/>
          </a:bodyPr>
          <a:lstStyle/>
          <a:p>
            <a:pPr>
              <a:spcBef>
                <a:spcPts val="1032"/>
              </a:spcBef>
            </a:pPr>
            <a:r>
              <a:rPr lang="fr-FR" dirty="0" err="1" smtClean="0">
                <a:solidFill>
                  <a:srgbClr val="000090"/>
                </a:solidFill>
              </a:rPr>
              <a:t>Mısır'ın</a:t>
            </a:r>
            <a:r>
              <a:rPr lang="fr-FR" dirty="0">
                <a:solidFill>
                  <a:srgbClr val="000090"/>
                </a:solidFill>
              </a:rPr>
              <a:t> İskenderiye </a:t>
            </a:r>
            <a:r>
              <a:rPr lang="fr-FR" dirty="0" err="1">
                <a:solidFill>
                  <a:srgbClr val="000090"/>
                </a:solidFill>
              </a:rPr>
              <a:t>kentinde</a:t>
            </a:r>
            <a:r>
              <a:rPr lang="fr-FR" dirty="0">
                <a:solidFill>
                  <a:srgbClr val="000090"/>
                </a:solidFill>
              </a:rPr>
              <a:t> Ptolemaios hanedanı </a:t>
            </a:r>
            <a:r>
              <a:rPr lang="fr-FR" dirty="0" err="1">
                <a:solidFill>
                  <a:srgbClr val="000090"/>
                </a:solidFill>
              </a:rPr>
              <a:t>tarafından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kurulmuştur</a:t>
            </a:r>
            <a:r>
              <a:rPr lang="fr-FR" dirty="0">
                <a:solidFill>
                  <a:srgbClr val="000090"/>
                </a:solidFill>
              </a:rPr>
              <a:t>. İskenderiye Müzesi </a:t>
            </a:r>
            <a:r>
              <a:rPr lang="fr-FR" dirty="0" err="1">
                <a:solidFill>
                  <a:srgbClr val="000090"/>
                </a:solidFill>
              </a:rPr>
              <a:t>olarak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bilinen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araştırma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enstitüsünün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bölümü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olarak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inşa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edilmişti</a:t>
            </a:r>
            <a:r>
              <a:rPr lang="fr-FR" dirty="0" smtClean="0">
                <a:solidFill>
                  <a:srgbClr val="000090"/>
                </a:solidFill>
              </a:rPr>
              <a:t>.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dirty="0" err="1" smtClean="0">
                <a:solidFill>
                  <a:srgbClr val="000090"/>
                </a:solidFill>
              </a:rPr>
              <a:t>İnsanlık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tarihinde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meydana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getirilmiş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önemli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eserlerden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biridir</a:t>
            </a:r>
            <a:r>
              <a:rPr lang="fr-FR" dirty="0">
                <a:solidFill>
                  <a:srgbClr val="000090"/>
                </a:solidFill>
              </a:rPr>
              <a:t>. 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1032"/>
              </a:spcBef>
            </a:pPr>
            <a:r>
              <a:rPr lang="fr-FR" dirty="0" err="1" smtClean="0">
                <a:solidFill>
                  <a:srgbClr val="000090"/>
                </a:solidFill>
              </a:rPr>
              <a:t>İskenderiye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Kütüphanesi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>
                <a:solidFill>
                  <a:srgbClr val="000090"/>
                </a:solidFill>
              </a:rPr>
              <a:t>900.000 el </a:t>
            </a:r>
            <a:r>
              <a:rPr lang="fr-FR" dirty="0" err="1">
                <a:solidFill>
                  <a:srgbClr val="000090"/>
                </a:solidFill>
              </a:rPr>
              <a:t>yazmasıyla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Antikçağın</a:t>
            </a:r>
            <a:r>
              <a:rPr lang="fr-FR" dirty="0">
                <a:solidFill>
                  <a:srgbClr val="000090"/>
                </a:solidFill>
              </a:rPr>
              <a:t> en </a:t>
            </a:r>
            <a:r>
              <a:rPr lang="fr-FR" dirty="0" err="1">
                <a:solidFill>
                  <a:srgbClr val="000090"/>
                </a:solidFill>
              </a:rPr>
              <a:t>büyük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derlemesine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sahipti</a:t>
            </a:r>
            <a:r>
              <a:rPr lang="fr-FR" dirty="0" smtClean="0">
                <a:solidFill>
                  <a:srgbClr val="000090"/>
                </a:solidFill>
              </a:rPr>
              <a:t>. </a:t>
            </a:r>
            <a:r>
              <a:rPr lang="fr-FR" dirty="0" err="1" smtClean="0">
                <a:solidFill>
                  <a:srgbClr val="000090"/>
                </a:solidFill>
              </a:rPr>
              <a:t>Eserler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papirüslere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yazılarak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rulo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şeklinde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saklanıyordu</a:t>
            </a:r>
            <a:r>
              <a:rPr lang="fr-FR" dirty="0" smtClean="0">
                <a:solidFill>
                  <a:srgbClr val="000090"/>
                </a:solidFill>
              </a:rPr>
              <a:t>. </a:t>
            </a:r>
            <a:r>
              <a:rPr lang="fr-FR" dirty="0" err="1" smtClean="0">
                <a:solidFill>
                  <a:srgbClr val="000090"/>
                </a:solidFill>
              </a:rPr>
              <a:t>Matematik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bilgini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Öklides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mekanik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bilimci</a:t>
            </a:r>
            <a:r>
              <a:rPr lang="fr-FR" dirty="0">
                <a:solidFill>
                  <a:srgbClr val="000090"/>
                </a:solidFill>
              </a:rPr>
              <a:t> Arkhimedes, tıp </a:t>
            </a:r>
            <a:r>
              <a:rPr lang="fr-FR" dirty="0" err="1">
                <a:solidFill>
                  <a:srgbClr val="000090"/>
                </a:solidFill>
              </a:rPr>
              <a:t>bilimci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Herofilos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gök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bilimci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Eratosthenes</a:t>
            </a:r>
            <a:r>
              <a:rPr lang="fr-FR" dirty="0">
                <a:solidFill>
                  <a:srgbClr val="000090"/>
                </a:solidFill>
              </a:rPr>
              <a:t>, Batlamyus bu </a:t>
            </a:r>
            <a:r>
              <a:rPr lang="fr-FR" dirty="0" err="1">
                <a:solidFill>
                  <a:srgbClr val="000090"/>
                </a:solidFill>
              </a:rPr>
              <a:t>kütüphanede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çalışan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bilim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insanlarından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bazılarıdır</a:t>
            </a:r>
            <a:r>
              <a:rPr lang="fr-FR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1032"/>
              </a:spcBef>
            </a:pPr>
            <a:r>
              <a:rPr lang="en-US" dirty="0" err="1" smtClean="0">
                <a:solidFill>
                  <a:srgbClr val="000090"/>
                </a:solidFill>
              </a:rPr>
              <a:t>Mısır’a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giren</a:t>
            </a:r>
            <a:r>
              <a:rPr lang="en-US" dirty="0">
                <a:solidFill>
                  <a:srgbClr val="000090"/>
                </a:solidFill>
              </a:rPr>
              <a:t> her </a:t>
            </a:r>
            <a:r>
              <a:rPr lang="en-US" dirty="0" err="1">
                <a:solidFill>
                  <a:srgbClr val="000090"/>
                </a:solidFill>
              </a:rPr>
              <a:t>kitabın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buraya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getirilmesi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mecburiydi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Kitabın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burada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bir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nüshası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çıkarılıp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sahibine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verilir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kitabın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aslı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ise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kütüphanede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kalırdı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Bir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taraftan</a:t>
            </a:r>
            <a:r>
              <a:rPr lang="en-US" dirty="0">
                <a:solidFill>
                  <a:srgbClr val="000090"/>
                </a:solidFill>
              </a:rPr>
              <a:t> da yurt </a:t>
            </a:r>
            <a:r>
              <a:rPr lang="en-US" dirty="0" err="1">
                <a:solidFill>
                  <a:srgbClr val="000090"/>
                </a:solidFill>
              </a:rPr>
              <a:t>dışına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gönderilen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memurlar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başka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ülkelerde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buldukları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kitapları</a:t>
            </a:r>
            <a:r>
              <a:rPr lang="en-US" dirty="0">
                <a:solidFill>
                  <a:srgbClr val="000090"/>
                </a:solidFill>
              </a:rPr>
              <a:t> satın </a:t>
            </a:r>
            <a:r>
              <a:rPr lang="en-US" dirty="0" err="1">
                <a:solidFill>
                  <a:srgbClr val="000090"/>
                </a:solidFill>
              </a:rPr>
              <a:t>alıp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getirirlerdi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Böylece</a:t>
            </a:r>
            <a:r>
              <a:rPr lang="en-US" dirty="0">
                <a:solidFill>
                  <a:srgbClr val="000090"/>
                </a:solidFill>
              </a:rPr>
              <a:t>, o </a:t>
            </a:r>
            <a:r>
              <a:rPr lang="en-US" dirty="0" err="1">
                <a:solidFill>
                  <a:srgbClr val="000090"/>
                </a:solidFill>
              </a:rPr>
              <a:t>zamana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kadar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birçok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bilime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ait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dağınık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halde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kaybolmaya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mahkûm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durumda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olan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eserler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emin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bir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yerde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toplanmış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oldu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1032"/>
              </a:spcBef>
            </a:pPr>
            <a:r>
              <a:rPr lang="fr-FR" dirty="0">
                <a:solidFill>
                  <a:srgbClr val="000090"/>
                </a:solidFill>
              </a:rPr>
              <a:t>Sezar </a:t>
            </a:r>
            <a:r>
              <a:rPr lang="fr-FR" dirty="0" err="1">
                <a:solidFill>
                  <a:srgbClr val="000090"/>
                </a:solidFill>
              </a:rPr>
              <a:t>İskenderiye'yi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kuşattığı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sırada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stratejik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hamle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yaparak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kendi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filosunu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ateşe</a:t>
            </a:r>
            <a:r>
              <a:rPr lang="fr-FR" dirty="0">
                <a:solidFill>
                  <a:srgbClr val="000090"/>
                </a:solidFill>
              </a:rPr>
              <a:t> verdi </a:t>
            </a:r>
            <a:r>
              <a:rPr lang="fr-FR" dirty="0" err="1">
                <a:solidFill>
                  <a:srgbClr val="000090"/>
                </a:solidFill>
              </a:rPr>
              <a:t>ve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akabinde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kütüphanenin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yok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olmasına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neden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oldu</a:t>
            </a:r>
            <a:r>
              <a:rPr lang="fr-FR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77792"/>
            <a:ext cx="62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1453</a:t>
            </a:r>
          </a:p>
        </p:txBody>
      </p:sp>
      <p:pic>
        <p:nvPicPr>
          <p:cNvPr id="5" name="Picture 4" descr="Siegebelgr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7790"/>
          </a:xfrm>
          <a:prstGeom prst="rect">
            <a:avLst/>
          </a:prstGeom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 descr="IMG-63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8856" y="3283140"/>
            <a:ext cx="1536411" cy="457274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51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5" y="963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/>
              <a:t>İstanbul’un</a:t>
            </a:r>
            <a:r>
              <a:rPr lang="en-US" sz="4000" dirty="0" smtClean="0"/>
              <a:t> </a:t>
            </a:r>
            <a:r>
              <a:rPr lang="en-US" sz="4000" dirty="0" err="1" smtClean="0"/>
              <a:t>Fethi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1453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90" y="1319746"/>
            <a:ext cx="8404626" cy="534769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0090"/>
                </a:solidFill>
              </a:rPr>
              <a:t>Osmanlı </a:t>
            </a:r>
            <a:r>
              <a:rPr lang="fr-FR" sz="2400" dirty="0" err="1">
                <a:solidFill>
                  <a:srgbClr val="000090"/>
                </a:solidFill>
              </a:rPr>
              <a:t>Devleti</a:t>
            </a:r>
            <a:r>
              <a:rPr lang="fr-FR" sz="2400" dirty="0">
                <a:solidFill>
                  <a:srgbClr val="000090"/>
                </a:solidFill>
              </a:rPr>
              <a:t> </a:t>
            </a:r>
            <a:r>
              <a:rPr lang="fr-FR" sz="2400" dirty="0" err="1">
                <a:solidFill>
                  <a:srgbClr val="000090"/>
                </a:solidFill>
              </a:rPr>
              <a:t>padişahı</a:t>
            </a:r>
            <a:r>
              <a:rPr lang="fr-FR" sz="2400" dirty="0">
                <a:solidFill>
                  <a:srgbClr val="000090"/>
                </a:solidFill>
              </a:rPr>
              <a:t> II. Mehmed </a:t>
            </a:r>
            <a:r>
              <a:rPr lang="fr-FR" sz="2400" dirty="0" err="1">
                <a:solidFill>
                  <a:srgbClr val="000090"/>
                </a:solidFill>
              </a:rPr>
              <a:t>komutasındaki</a:t>
            </a:r>
            <a:r>
              <a:rPr lang="fr-FR" sz="2400" dirty="0">
                <a:solidFill>
                  <a:srgbClr val="000090"/>
                </a:solidFill>
              </a:rPr>
              <a:t> Osmanlı </a:t>
            </a:r>
            <a:r>
              <a:rPr lang="fr-FR" sz="2400" dirty="0" err="1" smtClean="0">
                <a:solidFill>
                  <a:srgbClr val="000090"/>
                </a:solidFill>
              </a:rPr>
              <a:t>birlikleri</a:t>
            </a:r>
            <a:r>
              <a:rPr lang="fr-FR" sz="2400" dirty="0" smtClean="0">
                <a:solidFill>
                  <a:srgbClr val="000090"/>
                </a:solidFill>
              </a:rPr>
              <a:t> 53 </a:t>
            </a:r>
            <a:r>
              <a:rPr lang="fr-FR" sz="2400" dirty="0" err="1">
                <a:solidFill>
                  <a:srgbClr val="000090"/>
                </a:solidFill>
              </a:rPr>
              <a:t>gün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süren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yoğun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bir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kuşatmanın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</a:rPr>
              <a:t>sonucunda</a:t>
            </a:r>
            <a:r>
              <a:rPr lang="fr-FR" sz="2400" dirty="0">
                <a:solidFill>
                  <a:srgbClr val="000090"/>
                </a:solidFill>
              </a:rPr>
              <a:t> Bizans </a:t>
            </a:r>
            <a:r>
              <a:rPr lang="fr-FR" sz="2400" dirty="0" err="1">
                <a:solidFill>
                  <a:srgbClr val="000090"/>
                </a:solidFill>
              </a:rPr>
              <a:t>İmparatorluğu’nun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başkenti</a:t>
            </a:r>
            <a:r>
              <a:rPr lang="fr-FR" sz="2400" dirty="0">
                <a:solidFill>
                  <a:srgbClr val="000090"/>
                </a:solidFill>
              </a:rPr>
              <a:t> </a:t>
            </a:r>
            <a:r>
              <a:rPr lang="fr-FR" sz="2400" dirty="0" err="1">
                <a:solidFill>
                  <a:srgbClr val="000090"/>
                </a:solidFill>
              </a:rPr>
              <a:t>Konstantinopolis’i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ele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geçirdiler</a:t>
            </a:r>
            <a:r>
              <a:rPr lang="fr-FR" sz="2400" dirty="0">
                <a:solidFill>
                  <a:srgbClr val="000090"/>
                </a:solidFill>
              </a:rPr>
              <a:t>. </a:t>
            </a:r>
            <a:endParaRPr lang="fr-FR" sz="2400" dirty="0" smtClean="0">
              <a:solidFill>
                <a:srgbClr val="000090"/>
              </a:solidFill>
            </a:endParaRPr>
          </a:p>
          <a:p>
            <a:r>
              <a:rPr lang="fr-FR" sz="2400" dirty="0" smtClean="0">
                <a:solidFill>
                  <a:srgbClr val="000090"/>
                </a:solidFill>
              </a:rPr>
              <a:t>Bu </a:t>
            </a:r>
            <a:r>
              <a:rPr lang="fr-FR" sz="2400" dirty="0" err="1" smtClean="0">
                <a:solidFill>
                  <a:srgbClr val="000090"/>
                </a:solidFill>
              </a:rPr>
              <a:t>fetih</a:t>
            </a:r>
            <a:r>
              <a:rPr lang="fr-FR" sz="2400" dirty="0" smtClean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bazı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tarihçiler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tarafından</a:t>
            </a:r>
            <a:r>
              <a:rPr lang="fr-FR" sz="2400" dirty="0">
                <a:solidFill>
                  <a:srgbClr val="000090"/>
                </a:solidFill>
              </a:rPr>
              <a:t> Orta </a:t>
            </a:r>
            <a:r>
              <a:rPr lang="fr-FR" sz="2400" dirty="0" err="1">
                <a:solidFill>
                  <a:srgbClr val="000090"/>
                </a:solidFill>
              </a:rPr>
              <a:t>Çağ'ı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sona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erdirip</a:t>
            </a:r>
            <a:r>
              <a:rPr lang="fr-FR" sz="2400" dirty="0">
                <a:solidFill>
                  <a:srgbClr val="000090"/>
                </a:solidFill>
              </a:rPr>
              <a:t> Yeni </a:t>
            </a:r>
            <a:r>
              <a:rPr lang="fr-FR" sz="2400" dirty="0" err="1">
                <a:solidFill>
                  <a:srgbClr val="000090"/>
                </a:solidFill>
              </a:rPr>
              <a:t>Çağ'ı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başlatan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olay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olarak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kabul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edilir</a:t>
            </a:r>
            <a:r>
              <a:rPr lang="fr-FR" sz="2400" dirty="0">
                <a:solidFill>
                  <a:srgbClr val="000090"/>
                </a:solidFill>
              </a:rPr>
              <a:t>. </a:t>
            </a:r>
            <a:r>
              <a:rPr lang="fr-FR" sz="2400" dirty="0" err="1">
                <a:solidFill>
                  <a:srgbClr val="000090"/>
                </a:solidFill>
              </a:rPr>
              <a:t>Olayın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sonucunda</a:t>
            </a:r>
            <a:r>
              <a:rPr lang="fr-FR" sz="2400" dirty="0">
                <a:solidFill>
                  <a:srgbClr val="000090"/>
                </a:solidFill>
              </a:rPr>
              <a:t> 1058 </a:t>
            </a:r>
            <a:r>
              <a:rPr lang="fr-FR" sz="2400" dirty="0" err="1">
                <a:solidFill>
                  <a:srgbClr val="000090"/>
                </a:solidFill>
              </a:rPr>
              <a:t>yıllık</a:t>
            </a:r>
            <a:r>
              <a:rPr lang="fr-FR" sz="2400" dirty="0">
                <a:solidFill>
                  <a:srgbClr val="000090"/>
                </a:solidFill>
              </a:rPr>
              <a:t> Doğu Roma (Bizans) İmparatorluğu </a:t>
            </a:r>
            <a:r>
              <a:rPr lang="fr-FR" sz="2400" dirty="0" err="1">
                <a:solidFill>
                  <a:srgbClr val="000090"/>
                </a:solidFill>
              </a:rPr>
              <a:t>yıkılmış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ve</a:t>
            </a:r>
            <a:r>
              <a:rPr lang="fr-FR" sz="2400" dirty="0">
                <a:solidFill>
                  <a:srgbClr val="000090"/>
                </a:solidFill>
              </a:rPr>
              <a:t> Osmanlı Devleti </a:t>
            </a:r>
            <a:r>
              <a:rPr lang="fr-FR" sz="2400" dirty="0" err="1">
                <a:solidFill>
                  <a:srgbClr val="000090"/>
                </a:solidFill>
              </a:rPr>
              <a:t>bir</a:t>
            </a:r>
            <a:r>
              <a:rPr lang="fr-FR" sz="2400" dirty="0">
                <a:solidFill>
                  <a:srgbClr val="000090"/>
                </a:solidFill>
              </a:rPr>
              <a:t> imparatorluk </a:t>
            </a:r>
            <a:r>
              <a:rPr lang="fr-FR" sz="2400" dirty="0" err="1">
                <a:solidFill>
                  <a:srgbClr val="000090"/>
                </a:solidFill>
              </a:rPr>
              <a:t>hâline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gelmiştir</a:t>
            </a:r>
            <a:r>
              <a:rPr lang="fr-FR" sz="2400" dirty="0">
                <a:solidFill>
                  <a:srgbClr val="000090"/>
                </a:solidFill>
              </a:rPr>
              <a:t>.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" y="4339677"/>
            <a:ext cx="61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1633</a:t>
            </a:r>
          </a:p>
        </p:txBody>
      </p:sp>
      <p:pic>
        <p:nvPicPr>
          <p:cNvPr id="5" name="Picture 4" descr="Galileo_before_the_Holy_Off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20314"/>
            <a:ext cx="6769100" cy="4318000"/>
          </a:xfrm>
          <a:prstGeom prst="rect">
            <a:avLst/>
          </a:prstGeom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 descr="IMG-63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9865" y="2560933"/>
            <a:ext cx="1383233" cy="454765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83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5" y="963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Galileo </a:t>
            </a:r>
            <a:r>
              <a:rPr lang="en-US" sz="4000" dirty="0" err="1" smtClean="0"/>
              <a:t>Galilei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1564-1642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89" y="1186054"/>
            <a:ext cx="8588425" cy="5582122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fr-FR" sz="1400" dirty="0">
                <a:solidFill>
                  <a:srgbClr val="000090"/>
                </a:solidFill>
              </a:rPr>
              <a:t>İtalyan astronom, fizikçi, mühendis, filozof 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 matematikçi. </a:t>
            </a:r>
            <a:r>
              <a:rPr lang="fr-FR" sz="1400" dirty="0" err="1">
                <a:solidFill>
                  <a:srgbClr val="000090"/>
                </a:solidFill>
              </a:rPr>
              <a:t>Rönesans'ın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bilimsel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devrimine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büyük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katkıda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bulunan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bilim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insanı</a:t>
            </a:r>
            <a:r>
              <a:rPr lang="fr-FR" sz="1400" dirty="0">
                <a:solidFill>
                  <a:srgbClr val="000090"/>
                </a:solidFill>
              </a:rPr>
              <a:t>. “</a:t>
            </a:r>
            <a:r>
              <a:rPr lang="fr-FR" sz="1400" dirty="0" err="1">
                <a:solidFill>
                  <a:srgbClr val="000090"/>
                </a:solidFill>
              </a:rPr>
              <a:t>Gözlemsel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astronominin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babası</a:t>
            </a:r>
            <a:r>
              <a:rPr lang="fr-FR" sz="1400" dirty="0">
                <a:solidFill>
                  <a:srgbClr val="000090"/>
                </a:solidFill>
              </a:rPr>
              <a:t>”, “modern </a:t>
            </a:r>
            <a:r>
              <a:rPr lang="fr-FR" sz="1400" dirty="0" err="1">
                <a:solidFill>
                  <a:srgbClr val="000090"/>
                </a:solidFill>
              </a:rPr>
              <a:t>fiziğin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babası</a:t>
            </a:r>
            <a:r>
              <a:rPr lang="fr-FR" sz="1400" dirty="0">
                <a:solidFill>
                  <a:srgbClr val="000090"/>
                </a:solidFill>
              </a:rPr>
              <a:t>”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“</a:t>
            </a:r>
            <a:r>
              <a:rPr lang="fr-FR" sz="1400" dirty="0" err="1">
                <a:solidFill>
                  <a:srgbClr val="000090"/>
                </a:solidFill>
              </a:rPr>
              <a:t>bilimin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babası</a:t>
            </a:r>
            <a:r>
              <a:rPr lang="fr-FR" sz="1400" dirty="0">
                <a:solidFill>
                  <a:srgbClr val="000090"/>
                </a:solidFill>
              </a:rPr>
              <a:t>” </a:t>
            </a:r>
            <a:r>
              <a:rPr lang="fr-FR" sz="1400" dirty="0" err="1">
                <a:solidFill>
                  <a:srgbClr val="000090"/>
                </a:solidFill>
              </a:rPr>
              <a:t>gibi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isimler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takılmıştır</a:t>
            </a:r>
            <a:r>
              <a:rPr lang="fr-FR" sz="1400" dirty="0">
                <a:solidFill>
                  <a:srgbClr val="000090"/>
                </a:solidFill>
              </a:rPr>
              <a:t>. </a:t>
            </a:r>
            <a:r>
              <a:rPr lang="fr-FR" sz="1400" dirty="0" err="1">
                <a:solidFill>
                  <a:srgbClr val="000090"/>
                </a:solidFill>
              </a:rPr>
              <a:t>Gözlemsel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astronomiye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katkılarının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arasında</a:t>
            </a:r>
            <a:r>
              <a:rPr lang="fr-FR" sz="1400" dirty="0">
                <a:solidFill>
                  <a:srgbClr val="000090"/>
                </a:solidFill>
              </a:rPr>
              <a:t> </a:t>
            </a:r>
            <a:r>
              <a:rPr lang="fr-FR" sz="1400" dirty="0" err="1">
                <a:solidFill>
                  <a:srgbClr val="000090"/>
                </a:solidFill>
              </a:rPr>
              <a:t>Venüs'ün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evrelerinin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teleskopik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kanıtı</a:t>
            </a:r>
            <a:r>
              <a:rPr lang="fr-FR" sz="1400" dirty="0">
                <a:solidFill>
                  <a:srgbClr val="000090"/>
                </a:solidFill>
              </a:rPr>
              <a:t>, </a:t>
            </a:r>
            <a:r>
              <a:rPr lang="fr-FR" sz="1400" dirty="0" err="1" smtClean="0">
                <a:solidFill>
                  <a:srgbClr val="000090"/>
                </a:solidFill>
              </a:rPr>
              <a:t>Jüpiter’in</a:t>
            </a:r>
            <a:r>
              <a:rPr lang="fr-FR" sz="1400" dirty="0" smtClean="0">
                <a:solidFill>
                  <a:srgbClr val="000090"/>
                </a:solidFill>
              </a:rPr>
              <a:t> </a:t>
            </a:r>
            <a:r>
              <a:rPr lang="fr-FR" sz="1400" dirty="0">
                <a:solidFill>
                  <a:srgbClr val="000090"/>
                </a:solidFill>
              </a:rPr>
              <a:t>en </a:t>
            </a:r>
            <a:r>
              <a:rPr lang="fr-FR" sz="1400" dirty="0" err="1">
                <a:solidFill>
                  <a:srgbClr val="000090"/>
                </a:solidFill>
              </a:rPr>
              <a:t>büyük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dört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uydusunun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keşfi</a:t>
            </a:r>
            <a:r>
              <a:rPr lang="fr-FR" sz="1400" dirty="0">
                <a:solidFill>
                  <a:srgbClr val="000090"/>
                </a:solidFill>
              </a:rPr>
              <a:t> (</a:t>
            </a:r>
            <a:r>
              <a:rPr lang="fr-FR" sz="1400" dirty="0" err="1">
                <a:solidFill>
                  <a:srgbClr val="000090"/>
                </a:solidFill>
              </a:rPr>
              <a:t>Galileo'nun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uyduları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adı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verilmiştir</a:t>
            </a:r>
            <a:r>
              <a:rPr lang="fr-FR" sz="1400" dirty="0">
                <a:solidFill>
                  <a:srgbClr val="000090"/>
                </a:solidFill>
              </a:rPr>
              <a:t>), </a:t>
            </a:r>
            <a:r>
              <a:rPr lang="fr-FR" sz="1400" dirty="0" err="1">
                <a:solidFill>
                  <a:srgbClr val="000090"/>
                </a:solidFill>
              </a:rPr>
              <a:t>güneş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lekelerinin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gözlemi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analizi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bulunmaktadır</a:t>
            </a:r>
            <a:r>
              <a:rPr lang="fr-FR" sz="1400" dirty="0">
                <a:solidFill>
                  <a:srgbClr val="000090"/>
                </a:solidFill>
              </a:rPr>
              <a:t>. Galileo </a:t>
            </a:r>
            <a:r>
              <a:rPr lang="fr-FR" sz="1400" dirty="0" err="1">
                <a:solidFill>
                  <a:srgbClr val="000090"/>
                </a:solidFill>
              </a:rPr>
              <a:t>ayrıca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uygulamalı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bilim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teknoloji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alanında</a:t>
            </a:r>
            <a:r>
              <a:rPr lang="fr-FR" sz="1400" dirty="0">
                <a:solidFill>
                  <a:srgbClr val="000090"/>
                </a:solidFill>
              </a:rPr>
              <a:t> da </a:t>
            </a:r>
            <a:r>
              <a:rPr lang="fr-FR" sz="1400" dirty="0" err="1">
                <a:solidFill>
                  <a:srgbClr val="000090"/>
                </a:solidFill>
              </a:rPr>
              <a:t>çalışmış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geliştirilmiş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bir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askeri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pusula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gibi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aletler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icat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etmiştir</a:t>
            </a:r>
            <a:r>
              <a:rPr lang="fr-FR" sz="1400" dirty="0" smtClean="0">
                <a:solidFill>
                  <a:srgbClr val="000090"/>
                </a:solidFill>
              </a:rPr>
              <a:t>.</a:t>
            </a:r>
            <a:endParaRPr lang="en-US" sz="1400" dirty="0">
              <a:solidFill>
                <a:srgbClr val="000090"/>
              </a:solidFill>
            </a:endParaRPr>
          </a:p>
          <a:p>
            <a:r>
              <a:rPr lang="fr-FR" sz="1400" dirty="0" err="1">
                <a:solidFill>
                  <a:srgbClr val="000090"/>
                </a:solidFill>
              </a:rPr>
              <a:t>Galileo'nun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güneş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merkezciliği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 Kopernikçiliği </a:t>
            </a:r>
            <a:r>
              <a:rPr lang="fr-FR" sz="1400" dirty="0" err="1">
                <a:solidFill>
                  <a:srgbClr val="000090"/>
                </a:solidFill>
              </a:rPr>
              <a:t>yaşadığı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dönemde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daha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çok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dünya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merkezcilik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Tycho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sistemi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yaygın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olduğu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için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tartışma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konusu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olmuştur</a:t>
            </a:r>
            <a:r>
              <a:rPr lang="fr-FR" sz="1400" dirty="0">
                <a:solidFill>
                  <a:srgbClr val="000090"/>
                </a:solidFill>
              </a:rPr>
              <a:t>. </a:t>
            </a:r>
            <a:r>
              <a:rPr lang="fr-FR" sz="1400" dirty="0" err="1">
                <a:solidFill>
                  <a:srgbClr val="000090"/>
                </a:solidFill>
              </a:rPr>
              <a:t>Astronomlar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ona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sık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sık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karşı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çıkmış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güneş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merkezli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bir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sistemin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yıldızsal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paralaks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gözlemlenmediği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için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mümkün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olmadığını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savunmuşlardır</a:t>
            </a:r>
            <a:r>
              <a:rPr lang="fr-FR" sz="1400" dirty="0">
                <a:solidFill>
                  <a:srgbClr val="000090"/>
                </a:solidFill>
              </a:rPr>
              <a:t>. Bu </a:t>
            </a:r>
            <a:r>
              <a:rPr lang="fr-FR" sz="1400" dirty="0" err="1">
                <a:solidFill>
                  <a:srgbClr val="000090"/>
                </a:solidFill>
              </a:rPr>
              <a:t>konu</a:t>
            </a:r>
            <a:r>
              <a:rPr lang="fr-FR" sz="1400" dirty="0">
                <a:solidFill>
                  <a:srgbClr val="000090"/>
                </a:solidFill>
              </a:rPr>
              <a:t> 1615 </a:t>
            </a:r>
            <a:r>
              <a:rPr lang="fr-FR" sz="1400" dirty="0" err="1">
                <a:solidFill>
                  <a:srgbClr val="000090"/>
                </a:solidFill>
              </a:rPr>
              <a:t>yılında</a:t>
            </a:r>
            <a:r>
              <a:rPr lang="fr-FR" sz="1400" dirty="0">
                <a:solidFill>
                  <a:srgbClr val="000090"/>
                </a:solidFill>
              </a:rPr>
              <a:t> Roma Engizisyonu </a:t>
            </a:r>
            <a:r>
              <a:rPr lang="fr-FR" sz="1400" dirty="0" err="1">
                <a:solidFill>
                  <a:srgbClr val="000090"/>
                </a:solidFill>
              </a:rPr>
              <a:t>tarafından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soruşturulmuş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bunun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yalnızca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bir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olasılık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olduğu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sonucuna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varılmıştır</a:t>
            </a:r>
            <a:r>
              <a:rPr lang="fr-FR" sz="1400" dirty="0">
                <a:solidFill>
                  <a:srgbClr val="000090"/>
                </a:solidFill>
              </a:rPr>
              <a:t>. Galileo </a:t>
            </a:r>
            <a:r>
              <a:rPr lang="fr-FR" sz="1400" dirty="0" err="1">
                <a:solidFill>
                  <a:srgbClr val="000090"/>
                </a:solidFill>
              </a:rPr>
              <a:t>daha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sonrasında</a:t>
            </a:r>
            <a:r>
              <a:rPr lang="fr-FR" sz="1400" dirty="0">
                <a:solidFill>
                  <a:srgbClr val="000090"/>
                </a:solidFill>
              </a:rPr>
              <a:t> "</a:t>
            </a:r>
            <a:r>
              <a:rPr lang="fr-FR" sz="1400" dirty="0" err="1">
                <a:solidFill>
                  <a:srgbClr val="000090"/>
                </a:solidFill>
              </a:rPr>
              <a:t>İki</a:t>
            </a:r>
            <a:r>
              <a:rPr lang="fr-FR" sz="1400" dirty="0">
                <a:solidFill>
                  <a:srgbClr val="000090"/>
                </a:solidFill>
              </a:rPr>
              <a:t> Ana </a:t>
            </a:r>
            <a:r>
              <a:rPr lang="fr-FR" sz="1400" dirty="0" err="1">
                <a:solidFill>
                  <a:srgbClr val="000090"/>
                </a:solidFill>
              </a:rPr>
              <a:t>Dünya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Sistemi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Üzerine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Diyalog</a:t>
            </a:r>
            <a:r>
              <a:rPr lang="fr-FR" sz="1400" dirty="0">
                <a:solidFill>
                  <a:srgbClr val="000090"/>
                </a:solidFill>
              </a:rPr>
              <a:t>" </a:t>
            </a:r>
            <a:r>
              <a:rPr lang="fr-FR" sz="1400" dirty="0" err="1">
                <a:solidFill>
                  <a:srgbClr val="000090"/>
                </a:solidFill>
              </a:rPr>
              <a:t>kitabında</a:t>
            </a:r>
            <a:r>
              <a:rPr lang="fr-FR" sz="1400" dirty="0">
                <a:solidFill>
                  <a:srgbClr val="000090"/>
                </a:solidFill>
              </a:rPr>
              <a:t> bu </a:t>
            </a:r>
            <a:r>
              <a:rPr lang="fr-FR" sz="1400" dirty="0" err="1">
                <a:solidFill>
                  <a:srgbClr val="000090"/>
                </a:solidFill>
              </a:rPr>
              <a:t>görüşünü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savunmuştur</a:t>
            </a:r>
            <a:r>
              <a:rPr lang="fr-FR" sz="1400" dirty="0">
                <a:solidFill>
                  <a:srgbClr val="000090"/>
                </a:solidFill>
              </a:rPr>
              <a:t>. </a:t>
            </a:r>
            <a:r>
              <a:rPr lang="fr-FR" sz="1400" dirty="0" err="1">
                <a:solidFill>
                  <a:srgbClr val="000090"/>
                </a:solidFill>
              </a:rPr>
              <a:t>Kitabın</a:t>
            </a:r>
            <a:r>
              <a:rPr lang="fr-FR" sz="1400" dirty="0">
                <a:solidFill>
                  <a:srgbClr val="000090"/>
                </a:solidFill>
              </a:rPr>
              <a:t> Papa 8. </a:t>
            </a:r>
            <a:r>
              <a:rPr lang="fr-FR" sz="1400" dirty="0" err="1">
                <a:solidFill>
                  <a:srgbClr val="000090"/>
                </a:solidFill>
              </a:rPr>
              <a:t>Urban'a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Cizvitler'e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bir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saldırı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niteliğinde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olduğu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düşünülmüş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Galileo </a:t>
            </a:r>
            <a:r>
              <a:rPr lang="fr-FR" sz="1400" dirty="0" err="1">
                <a:solidFill>
                  <a:srgbClr val="000090"/>
                </a:solidFill>
              </a:rPr>
              <a:t>itibar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kaybetmiştir</a:t>
            </a:r>
            <a:r>
              <a:rPr lang="fr-FR" sz="1400" dirty="0">
                <a:solidFill>
                  <a:srgbClr val="000090"/>
                </a:solidFill>
              </a:rPr>
              <a:t>. </a:t>
            </a:r>
            <a:r>
              <a:rPr lang="fr-FR" sz="1400" dirty="0" err="1">
                <a:solidFill>
                  <a:srgbClr val="000090"/>
                </a:solidFill>
              </a:rPr>
              <a:t>Engizisyon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tarafından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yargılanan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Galileo'nun</a:t>
            </a:r>
            <a:r>
              <a:rPr lang="fr-FR" sz="1400" dirty="0">
                <a:solidFill>
                  <a:srgbClr val="000090"/>
                </a:solidFill>
              </a:rPr>
              <a:t> dalalet </a:t>
            </a:r>
            <a:r>
              <a:rPr lang="fr-FR" sz="1400" dirty="0" err="1">
                <a:solidFill>
                  <a:srgbClr val="000090"/>
                </a:solidFill>
              </a:rPr>
              <a:t>suçu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işlediğinden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şüphelenilmiş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Galileo hem </a:t>
            </a:r>
            <a:r>
              <a:rPr lang="fr-FR" sz="1400" dirty="0" err="1">
                <a:solidFill>
                  <a:srgbClr val="000090"/>
                </a:solidFill>
              </a:rPr>
              <a:t>yazdıklarından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caymaya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zorlanmış</a:t>
            </a:r>
            <a:r>
              <a:rPr lang="fr-FR" sz="1400" dirty="0">
                <a:solidFill>
                  <a:srgbClr val="000090"/>
                </a:solidFill>
              </a:rPr>
              <a:t> hem de </a:t>
            </a:r>
            <a:r>
              <a:rPr lang="fr-FR" sz="1400" dirty="0" err="1">
                <a:solidFill>
                  <a:srgbClr val="000090"/>
                </a:solidFill>
              </a:rPr>
              <a:t>hayatının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geri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kalanını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ev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hapsinde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geçirmeye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mahkûm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edilmiştir</a:t>
            </a:r>
            <a:r>
              <a:rPr lang="fr-FR" sz="1400" dirty="0">
                <a:solidFill>
                  <a:srgbClr val="000090"/>
                </a:solidFill>
              </a:rPr>
              <a:t>. </a:t>
            </a:r>
            <a:r>
              <a:rPr lang="fr-FR" sz="1400" dirty="0" err="1">
                <a:solidFill>
                  <a:srgbClr val="000090"/>
                </a:solidFill>
              </a:rPr>
              <a:t>Ev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hapsindeyken</a:t>
            </a:r>
            <a:r>
              <a:rPr lang="fr-FR" sz="1400" dirty="0">
                <a:solidFill>
                  <a:srgbClr val="000090"/>
                </a:solidFill>
              </a:rPr>
              <a:t> en </a:t>
            </a:r>
            <a:r>
              <a:rPr lang="fr-FR" sz="1400" dirty="0" err="1">
                <a:solidFill>
                  <a:srgbClr val="000090"/>
                </a:solidFill>
              </a:rPr>
              <a:t>başarılı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çalışmalarından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olan</a:t>
            </a:r>
            <a:r>
              <a:rPr lang="fr-FR" sz="1400" dirty="0">
                <a:solidFill>
                  <a:srgbClr val="000090"/>
                </a:solidFill>
              </a:rPr>
              <a:t> </a:t>
            </a:r>
            <a:r>
              <a:rPr lang="fr-FR" sz="1400" i="1" dirty="0" err="1">
                <a:solidFill>
                  <a:srgbClr val="000090"/>
                </a:solidFill>
              </a:rPr>
              <a:t>İki</a:t>
            </a:r>
            <a:r>
              <a:rPr lang="fr-FR" sz="1400" i="1" dirty="0">
                <a:solidFill>
                  <a:srgbClr val="000090"/>
                </a:solidFill>
              </a:rPr>
              <a:t> </a:t>
            </a:r>
            <a:r>
              <a:rPr lang="fr-FR" sz="1400" i="1" dirty="0" err="1">
                <a:solidFill>
                  <a:srgbClr val="000090"/>
                </a:solidFill>
              </a:rPr>
              <a:t>Yeni</a:t>
            </a:r>
            <a:r>
              <a:rPr lang="fr-FR" sz="1400" i="1" dirty="0">
                <a:solidFill>
                  <a:srgbClr val="000090"/>
                </a:solidFill>
              </a:rPr>
              <a:t> </a:t>
            </a:r>
            <a:r>
              <a:rPr lang="fr-FR" sz="1400" i="1" dirty="0" err="1">
                <a:solidFill>
                  <a:srgbClr val="000090"/>
                </a:solidFill>
              </a:rPr>
              <a:t>Bilim</a:t>
            </a:r>
            <a:r>
              <a:rPr lang="fr-FR" sz="1400" dirty="0" err="1">
                <a:solidFill>
                  <a:srgbClr val="000090"/>
                </a:solidFill>
              </a:rPr>
              <a:t>'i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yazmış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bu </a:t>
            </a:r>
            <a:r>
              <a:rPr lang="fr-FR" sz="1400" dirty="0" err="1">
                <a:solidFill>
                  <a:srgbClr val="000090"/>
                </a:solidFill>
              </a:rPr>
              <a:t>kitapta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kırk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yıl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öncesinde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yaptığı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kinematik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maddelerin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kuvveti</a:t>
            </a:r>
            <a:r>
              <a:rPr lang="fr-FR" sz="1400" dirty="0">
                <a:solidFill>
                  <a:srgbClr val="000090"/>
                </a:solidFill>
              </a:rPr>
              <a:t> ile </a:t>
            </a:r>
            <a:r>
              <a:rPr lang="fr-FR" sz="1400" dirty="0" err="1">
                <a:solidFill>
                  <a:srgbClr val="000090"/>
                </a:solidFill>
              </a:rPr>
              <a:t>ilgili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çalışmalarına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yer</a:t>
            </a:r>
            <a:r>
              <a:rPr lang="fr-FR" sz="1400" dirty="0">
                <a:solidFill>
                  <a:srgbClr val="000090"/>
                </a:solidFill>
              </a:rPr>
              <a:t> </a:t>
            </a:r>
            <a:r>
              <a:rPr lang="fr-FR" sz="1400" dirty="0" err="1">
                <a:solidFill>
                  <a:srgbClr val="000090"/>
                </a:solidFill>
              </a:rPr>
              <a:t>vermiştir</a:t>
            </a:r>
            <a:r>
              <a:rPr lang="fr-FR" sz="1400" dirty="0">
                <a:solidFill>
                  <a:srgbClr val="000090"/>
                </a:solidFill>
              </a:rPr>
              <a:t>.</a:t>
            </a:r>
            <a:endParaRPr lang="en-U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exander_Graham_Telephone_in_Newy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4293" cy="6418180"/>
          </a:xfrm>
          <a:prstGeom prst="rect">
            <a:avLst/>
          </a:prstGeom>
        </p:spPr>
      </p:pic>
      <p:sp>
        <p:nvSpPr>
          <p:cNvPr id="6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 descr="IMG-63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326" y="2634588"/>
            <a:ext cx="1281463" cy="415485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924293" y="0"/>
            <a:ext cx="13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1876</a:t>
            </a:r>
          </a:p>
        </p:txBody>
      </p:sp>
    </p:spTree>
    <p:extLst>
      <p:ext uri="{BB962C8B-B14F-4D97-AF65-F5344CB8AC3E}">
        <p14:creationId xmlns:p14="http://schemas.microsoft.com/office/powerpoint/2010/main" val="19850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5" y="963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/>
              <a:t>Telefonun</a:t>
            </a:r>
            <a:r>
              <a:rPr lang="en-US" sz="4000" dirty="0" smtClean="0"/>
              <a:t> </a:t>
            </a:r>
            <a:r>
              <a:rPr lang="en-US" sz="4000" dirty="0" err="1" smtClean="0"/>
              <a:t>icadı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1876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89" y="1319746"/>
            <a:ext cx="8588425" cy="534769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000090"/>
                </a:solidFill>
              </a:rPr>
              <a:t>Graham </a:t>
            </a:r>
            <a:r>
              <a:rPr lang="en-US" sz="1400" dirty="0" err="1">
                <a:solidFill>
                  <a:srgbClr val="000090"/>
                </a:solidFill>
              </a:rPr>
              <a:t>Bell'in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annesi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doğuştan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işitme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engelliydi</a:t>
            </a:r>
            <a:r>
              <a:rPr lang="en-US" sz="1400" dirty="0">
                <a:solidFill>
                  <a:srgbClr val="000090"/>
                </a:solidFill>
              </a:rPr>
              <a:t>. </a:t>
            </a:r>
            <a:r>
              <a:rPr lang="en-US" sz="1400" dirty="0" err="1">
                <a:solidFill>
                  <a:srgbClr val="000090"/>
                </a:solidFill>
              </a:rPr>
              <a:t>Dedesi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ve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babası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yıllarını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işitme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engellilere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adamıştı</a:t>
            </a:r>
            <a:r>
              <a:rPr lang="en-US" sz="1400" dirty="0">
                <a:solidFill>
                  <a:srgbClr val="000090"/>
                </a:solidFill>
              </a:rPr>
              <a:t>. </a:t>
            </a:r>
            <a:r>
              <a:rPr lang="en-US" sz="1400" dirty="0" err="1">
                <a:solidFill>
                  <a:srgbClr val="000090"/>
                </a:solidFill>
              </a:rPr>
              <a:t>Özellikle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babası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işitme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engellilere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duymasalar</a:t>
            </a:r>
            <a:r>
              <a:rPr lang="en-US" sz="1400" dirty="0">
                <a:solidFill>
                  <a:srgbClr val="000090"/>
                </a:solidFill>
              </a:rPr>
              <a:t> bile </a:t>
            </a:r>
            <a:r>
              <a:rPr lang="en-US" sz="1400" dirty="0" err="1">
                <a:solidFill>
                  <a:srgbClr val="000090"/>
                </a:solidFill>
              </a:rPr>
              <a:t>konuşmayı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öğretmenin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yollarını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geliştirmeye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çalıştı</a:t>
            </a:r>
            <a:r>
              <a:rPr lang="en-US" sz="1400" dirty="0">
                <a:solidFill>
                  <a:srgbClr val="000090"/>
                </a:solidFill>
              </a:rPr>
              <a:t>. </a:t>
            </a:r>
            <a:endParaRPr lang="en-US" sz="1400" dirty="0" smtClean="0">
              <a:solidFill>
                <a:srgbClr val="000090"/>
              </a:solidFill>
            </a:endParaRPr>
          </a:p>
          <a:p>
            <a:r>
              <a:rPr lang="en-US" sz="1400" dirty="0" smtClean="0">
                <a:solidFill>
                  <a:srgbClr val="000090"/>
                </a:solidFill>
              </a:rPr>
              <a:t>Graham </a:t>
            </a:r>
            <a:r>
              <a:rPr lang="en-US" sz="1400" dirty="0">
                <a:solidFill>
                  <a:srgbClr val="000090"/>
                </a:solidFill>
              </a:rPr>
              <a:t>Bell de </a:t>
            </a:r>
            <a:r>
              <a:rPr lang="en-US" sz="1400" dirty="0" err="1">
                <a:solidFill>
                  <a:srgbClr val="000090"/>
                </a:solidFill>
              </a:rPr>
              <a:t>aslında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sağırların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sessizliğini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ortadan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kaldırmaya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çalışıyordu</a:t>
            </a:r>
            <a:r>
              <a:rPr lang="en-US" sz="1400" dirty="0">
                <a:solidFill>
                  <a:srgbClr val="000090"/>
                </a:solidFill>
              </a:rPr>
              <a:t>. </a:t>
            </a:r>
            <a:r>
              <a:rPr lang="en-US" sz="1400" dirty="0" err="1">
                <a:solidFill>
                  <a:srgbClr val="000090"/>
                </a:solidFill>
              </a:rPr>
              <a:t>Bunu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başaramadı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ama</a:t>
            </a:r>
            <a:r>
              <a:rPr lang="en-US" sz="1400" dirty="0">
                <a:solidFill>
                  <a:srgbClr val="000090"/>
                </a:solidFill>
              </a:rPr>
              <a:t> her </a:t>
            </a:r>
            <a:r>
              <a:rPr lang="en-US" sz="1400" dirty="0" err="1">
                <a:solidFill>
                  <a:srgbClr val="000090"/>
                </a:solidFill>
              </a:rPr>
              <a:t>gün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yeni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bir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özelliğe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kavuşan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telefonla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birbirinden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kilometrelerce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uzaktaki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insanların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birbirlerini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duymalarını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sağladı</a:t>
            </a:r>
            <a:r>
              <a:rPr lang="en-US" sz="1400" dirty="0">
                <a:solidFill>
                  <a:srgbClr val="000090"/>
                </a:solidFill>
              </a:rPr>
              <a:t>. </a:t>
            </a:r>
          </a:p>
          <a:p>
            <a:r>
              <a:rPr lang="en-US" sz="1400" dirty="0">
                <a:solidFill>
                  <a:srgbClr val="000090"/>
                </a:solidFill>
              </a:rPr>
              <a:t>Bell </a:t>
            </a:r>
            <a:r>
              <a:rPr lang="en-US" sz="1400" dirty="0" err="1">
                <a:solidFill>
                  <a:srgbClr val="000090"/>
                </a:solidFill>
              </a:rPr>
              <a:t>ve</a:t>
            </a:r>
            <a:r>
              <a:rPr lang="en-US" sz="1400" dirty="0">
                <a:solidFill>
                  <a:srgbClr val="000090"/>
                </a:solidFill>
              </a:rPr>
              <a:t> Watson 1875 </a:t>
            </a:r>
            <a:r>
              <a:rPr lang="en-US" sz="1400" dirty="0" err="1">
                <a:solidFill>
                  <a:srgbClr val="000090"/>
                </a:solidFill>
              </a:rPr>
              <a:t>yılında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sesin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tel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üzerinden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bir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başka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yere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gittiğini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ortaya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 smtClean="0">
                <a:solidFill>
                  <a:srgbClr val="000090"/>
                </a:solidFill>
              </a:rPr>
              <a:t>çıkardılar</a:t>
            </a:r>
            <a:r>
              <a:rPr lang="en-US" sz="1400" dirty="0" smtClean="0">
                <a:solidFill>
                  <a:srgbClr val="000090"/>
                </a:solidFill>
              </a:rPr>
              <a:t>. </a:t>
            </a:r>
            <a:r>
              <a:rPr lang="en-US" sz="1400" dirty="0" err="1">
                <a:solidFill>
                  <a:srgbClr val="000090"/>
                </a:solidFill>
              </a:rPr>
              <a:t>Ancak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ses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anlaşılmaz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bir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durumdaydı</a:t>
            </a:r>
            <a:r>
              <a:rPr lang="en-US" sz="1400" dirty="0">
                <a:solidFill>
                  <a:srgbClr val="000090"/>
                </a:solidFill>
              </a:rPr>
              <a:t>. 14 </a:t>
            </a:r>
            <a:r>
              <a:rPr lang="en-US" sz="1400" dirty="0" err="1">
                <a:solidFill>
                  <a:srgbClr val="000090"/>
                </a:solidFill>
              </a:rPr>
              <a:t>Şubat</a:t>
            </a:r>
            <a:r>
              <a:rPr lang="en-US" sz="1400" dirty="0">
                <a:solidFill>
                  <a:srgbClr val="000090"/>
                </a:solidFill>
              </a:rPr>
              <a:t> 1876 </a:t>
            </a:r>
            <a:r>
              <a:rPr lang="en-US" sz="1400" dirty="0" err="1">
                <a:solidFill>
                  <a:srgbClr val="000090"/>
                </a:solidFill>
              </a:rPr>
              <a:t>günü</a:t>
            </a:r>
            <a:r>
              <a:rPr lang="en-US" sz="1400" dirty="0">
                <a:solidFill>
                  <a:srgbClr val="000090"/>
                </a:solidFill>
              </a:rPr>
              <a:t> Bell </a:t>
            </a:r>
            <a:r>
              <a:rPr lang="en-US" sz="1400" dirty="0" err="1">
                <a:solidFill>
                  <a:srgbClr val="000090"/>
                </a:solidFill>
              </a:rPr>
              <a:t>telefon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patenti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almak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için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başvuru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yaptı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ve</a:t>
            </a:r>
            <a:r>
              <a:rPr lang="en-US" sz="1400" dirty="0">
                <a:solidFill>
                  <a:srgbClr val="000090"/>
                </a:solidFill>
              </a:rPr>
              <a:t> 7 Mart 1876 </a:t>
            </a:r>
            <a:r>
              <a:rPr lang="en-US" sz="1400" dirty="0" err="1">
                <a:solidFill>
                  <a:srgbClr val="000090"/>
                </a:solidFill>
              </a:rPr>
              <a:t>günü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istediği</a:t>
            </a:r>
            <a:r>
              <a:rPr lang="en-US" sz="1400" dirty="0">
                <a:solidFill>
                  <a:srgbClr val="000090"/>
                </a:solidFill>
              </a:rPr>
              <a:t> patent </a:t>
            </a:r>
            <a:r>
              <a:rPr lang="en-US" sz="1400" dirty="0" err="1">
                <a:solidFill>
                  <a:srgbClr val="000090"/>
                </a:solidFill>
              </a:rPr>
              <a:t>verildi</a:t>
            </a:r>
            <a:r>
              <a:rPr lang="en-US" sz="1400" dirty="0">
                <a:solidFill>
                  <a:srgbClr val="000090"/>
                </a:solidFill>
              </a:rPr>
              <a:t>. 174.465 </a:t>
            </a:r>
            <a:r>
              <a:rPr lang="en-US" sz="1400" dirty="0" err="1">
                <a:solidFill>
                  <a:srgbClr val="000090"/>
                </a:solidFill>
              </a:rPr>
              <a:t>nolu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patentini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alan</a:t>
            </a:r>
            <a:r>
              <a:rPr lang="en-US" sz="1400" dirty="0">
                <a:solidFill>
                  <a:srgbClr val="000090"/>
                </a:solidFill>
              </a:rPr>
              <a:t> Bell </a:t>
            </a:r>
            <a:r>
              <a:rPr lang="en-US" sz="1400" dirty="0" err="1">
                <a:solidFill>
                  <a:srgbClr val="000090"/>
                </a:solidFill>
              </a:rPr>
              <a:t>atölyede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denemelerini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sürdürürken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telefonu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çalıştırmak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için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kullandığı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bataryadan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pantolonuna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asit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döküldü</a:t>
            </a:r>
            <a:r>
              <a:rPr lang="en-US" sz="1400" dirty="0">
                <a:solidFill>
                  <a:srgbClr val="000090"/>
                </a:solidFill>
              </a:rPr>
              <a:t>. </a:t>
            </a:r>
            <a:r>
              <a:rPr lang="en-US" sz="1400" dirty="0" err="1">
                <a:solidFill>
                  <a:srgbClr val="000090"/>
                </a:solidFill>
              </a:rPr>
              <a:t>Watson'u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yardıma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çağırdı</a:t>
            </a:r>
            <a:r>
              <a:rPr lang="en-US" sz="1400" dirty="0">
                <a:solidFill>
                  <a:srgbClr val="000090"/>
                </a:solidFill>
              </a:rPr>
              <a:t>:</a:t>
            </a:r>
          </a:p>
          <a:p>
            <a:r>
              <a:rPr lang="en-US" sz="1400" dirty="0">
                <a:solidFill>
                  <a:srgbClr val="000090"/>
                </a:solidFill>
              </a:rPr>
              <a:t>"Mr. Watson. Come here. I want to see you" ("Bay Watson. </a:t>
            </a:r>
            <a:r>
              <a:rPr lang="en-US" sz="1400" dirty="0" err="1">
                <a:solidFill>
                  <a:srgbClr val="000090"/>
                </a:solidFill>
              </a:rPr>
              <a:t>Buraya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gelin</a:t>
            </a:r>
            <a:r>
              <a:rPr lang="en-US" sz="1400" dirty="0">
                <a:solidFill>
                  <a:srgbClr val="000090"/>
                </a:solidFill>
              </a:rPr>
              <a:t>. </a:t>
            </a:r>
            <a:r>
              <a:rPr lang="en-US" sz="1400" dirty="0" err="1">
                <a:solidFill>
                  <a:srgbClr val="000090"/>
                </a:solidFill>
              </a:rPr>
              <a:t>Sizi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görmek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istiyorum</a:t>
            </a:r>
            <a:r>
              <a:rPr lang="en-US" sz="1400" dirty="0">
                <a:solidFill>
                  <a:srgbClr val="000090"/>
                </a:solidFill>
              </a:rPr>
              <a:t>.")</a:t>
            </a:r>
          </a:p>
          <a:p>
            <a:r>
              <a:rPr lang="en-US" sz="1400" dirty="0">
                <a:solidFill>
                  <a:srgbClr val="000090"/>
                </a:solidFill>
              </a:rPr>
              <a:t>Bell </a:t>
            </a:r>
            <a:r>
              <a:rPr lang="en-US" sz="1400" dirty="0" err="1">
                <a:solidFill>
                  <a:srgbClr val="000090"/>
                </a:solidFill>
              </a:rPr>
              <a:t>yardımcısını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yardıma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çağırırken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farkında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olmadan</a:t>
            </a:r>
            <a:r>
              <a:rPr lang="en-US" sz="1400" dirty="0">
                <a:solidFill>
                  <a:srgbClr val="000090"/>
                </a:solidFill>
              </a:rPr>
              <a:t> 10 Mart 1876 </a:t>
            </a:r>
            <a:r>
              <a:rPr lang="en-US" sz="1400" dirty="0" err="1">
                <a:solidFill>
                  <a:srgbClr val="000090"/>
                </a:solidFill>
              </a:rPr>
              <a:t>günü</a:t>
            </a:r>
            <a:r>
              <a:rPr lang="en-US" sz="1400" dirty="0">
                <a:solidFill>
                  <a:srgbClr val="000090"/>
                </a:solidFill>
              </a:rPr>
              <a:t> ilk </a:t>
            </a:r>
            <a:r>
              <a:rPr lang="en-US" sz="1400" dirty="0" err="1">
                <a:solidFill>
                  <a:srgbClr val="000090"/>
                </a:solidFill>
              </a:rPr>
              <a:t>telefon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görüşmesini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yaptı</a:t>
            </a:r>
            <a:r>
              <a:rPr lang="en-US" sz="1400" dirty="0">
                <a:solidFill>
                  <a:srgbClr val="000090"/>
                </a:solidFill>
              </a:rPr>
              <a:t>. Watson, </a:t>
            </a:r>
            <a:r>
              <a:rPr lang="en-US" sz="1400" dirty="0" err="1">
                <a:solidFill>
                  <a:srgbClr val="000090"/>
                </a:solidFill>
              </a:rPr>
              <a:t>Bell'in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sesini</a:t>
            </a:r>
            <a:r>
              <a:rPr lang="en-US" sz="1400" dirty="0">
                <a:solidFill>
                  <a:srgbClr val="000090"/>
                </a:solidFill>
              </a:rPr>
              <a:t> "</a:t>
            </a:r>
            <a:r>
              <a:rPr lang="en-US" sz="1400" dirty="0" err="1">
                <a:solidFill>
                  <a:srgbClr val="000090"/>
                </a:solidFill>
              </a:rPr>
              <a:t>telefon"dan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duydu</a:t>
            </a:r>
            <a:r>
              <a:rPr lang="en-US" sz="1400" dirty="0">
                <a:solidFill>
                  <a:srgbClr val="000090"/>
                </a:solidFill>
              </a:rPr>
              <a:t>. </a:t>
            </a:r>
          </a:p>
          <a:p>
            <a:r>
              <a:rPr lang="en-US" sz="1400" dirty="0" err="1">
                <a:solidFill>
                  <a:srgbClr val="000090"/>
                </a:solidFill>
              </a:rPr>
              <a:t>ABD'nin</a:t>
            </a:r>
            <a:r>
              <a:rPr lang="en-US" sz="1400" dirty="0">
                <a:solidFill>
                  <a:srgbClr val="000090"/>
                </a:solidFill>
              </a:rPr>
              <a:t> 100’üncü </a:t>
            </a:r>
            <a:r>
              <a:rPr lang="en-US" sz="1400" dirty="0" err="1">
                <a:solidFill>
                  <a:srgbClr val="000090"/>
                </a:solidFill>
              </a:rPr>
              <a:t>kuruluş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yıl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dönümüne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denk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gelen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bu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buluşu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smtClean="0">
                <a:solidFill>
                  <a:srgbClr val="000090"/>
                </a:solidFill>
              </a:rPr>
              <a:t> </a:t>
            </a:r>
            <a:r>
              <a:rPr lang="en-US" sz="1400" dirty="0" err="1" smtClean="0">
                <a:solidFill>
                  <a:srgbClr val="000090"/>
                </a:solidFill>
              </a:rPr>
              <a:t>Bell’e</a:t>
            </a:r>
            <a:r>
              <a:rPr lang="en-US" sz="1400" dirty="0" smtClean="0">
                <a:solidFill>
                  <a:srgbClr val="000090"/>
                </a:solidFill>
              </a:rPr>
              <a:t> </a:t>
            </a:r>
            <a:r>
              <a:rPr lang="en-US" sz="1400" dirty="0" err="1" smtClean="0">
                <a:solidFill>
                  <a:srgbClr val="000090"/>
                </a:solidFill>
              </a:rPr>
              <a:t>birçok</a:t>
            </a:r>
            <a:r>
              <a:rPr lang="en-US" sz="1400" dirty="0" smtClean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ödül</a:t>
            </a:r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err="1">
                <a:solidFill>
                  <a:srgbClr val="000090"/>
                </a:solidFill>
              </a:rPr>
              <a:t>kazandırdı</a:t>
            </a:r>
            <a:r>
              <a:rPr lang="en-US" sz="1400" dirty="0">
                <a:solidFill>
                  <a:srgbClr val="00009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138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ght-Fort_My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5640" cy="5741101"/>
          </a:xfrm>
          <a:prstGeom prst="rect">
            <a:avLst/>
          </a:prstGeom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IMG-63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4757" y="4363464"/>
            <a:ext cx="4480273" cy="166489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7145" y="5755667"/>
            <a:ext cx="13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1908</a:t>
            </a:r>
          </a:p>
        </p:txBody>
      </p:sp>
    </p:spTree>
    <p:extLst>
      <p:ext uri="{BB962C8B-B14F-4D97-AF65-F5344CB8AC3E}">
        <p14:creationId xmlns:p14="http://schemas.microsoft.com/office/powerpoint/2010/main" val="28066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5" y="963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Wright </a:t>
            </a:r>
            <a:r>
              <a:rPr lang="en-US" sz="4000" dirty="0" err="1" smtClean="0"/>
              <a:t>Kardeşler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1908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5" y="1270077"/>
            <a:ext cx="8671969" cy="5397363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sz="1600" b="1" dirty="0" err="1">
                <a:solidFill>
                  <a:srgbClr val="000090"/>
                </a:solidFill>
              </a:rPr>
              <a:t>Orville</a:t>
            </a:r>
            <a:r>
              <a:rPr lang="fr-FR" sz="1600" dirty="0">
                <a:solidFill>
                  <a:srgbClr val="000090"/>
                </a:solidFill>
              </a:rPr>
              <a:t> </a:t>
            </a:r>
            <a:r>
              <a:rPr lang="fr-FR" sz="1600" b="1" dirty="0">
                <a:solidFill>
                  <a:srgbClr val="000090"/>
                </a:solidFill>
              </a:rPr>
              <a:t>Wright</a:t>
            </a:r>
            <a:r>
              <a:rPr lang="fr-FR" sz="1600" dirty="0">
                <a:solidFill>
                  <a:srgbClr val="000090"/>
                </a:solidFill>
              </a:rPr>
              <a:t> </a:t>
            </a:r>
            <a:r>
              <a:rPr lang="fr-FR" sz="1600" dirty="0" err="1">
                <a:solidFill>
                  <a:srgbClr val="000090"/>
                </a:solidFill>
              </a:rPr>
              <a:t>ve</a:t>
            </a:r>
            <a:r>
              <a:rPr lang="fr-FR" sz="1600" dirty="0">
                <a:solidFill>
                  <a:srgbClr val="000090"/>
                </a:solidFill>
              </a:rPr>
              <a:t> </a:t>
            </a:r>
            <a:r>
              <a:rPr lang="fr-FR" sz="1600" b="1" dirty="0" err="1">
                <a:solidFill>
                  <a:srgbClr val="000090"/>
                </a:solidFill>
              </a:rPr>
              <a:t>Wilbur</a:t>
            </a:r>
            <a:r>
              <a:rPr lang="fr-FR" sz="1600" b="1" dirty="0">
                <a:solidFill>
                  <a:srgbClr val="000090"/>
                </a:solidFill>
              </a:rPr>
              <a:t> Wright</a:t>
            </a:r>
            <a:r>
              <a:rPr lang="fr-FR" sz="1600" dirty="0">
                <a:solidFill>
                  <a:srgbClr val="000090"/>
                </a:solidFill>
              </a:rPr>
              <a:t> </a:t>
            </a:r>
            <a:r>
              <a:rPr lang="fr-FR" sz="1600" dirty="0" err="1">
                <a:solidFill>
                  <a:srgbClr val="000090"/>
                </a:solidFill>
              </a:rPr>
              <a:t>tarihte</a:t>
            </a:r>
            <a:r>
              <a:rPr lang="fr-FR" sz="1600" dirty="0">
                <a:solidFill>
                  <a:srgbClr val="000090"/>
                </a:solidFill>
              </a:rPr>
              <a:t> </a:t>
            </a:r>
            <a:r>
              <a:rPr lang="fr-FR" sz="1600" dirty="0" err="1">
                <a:solidFill>
                  <a:srgbClr val="000090"/>
                </a:solidFill>
              </a:rPr>
              <a:t>ilk</a:t>
            </a:r>
            <a:r>
              <a:rPr lang="fr-FR" sz="1600" dirty="0">
                <a:solidFill>
                  <a:srgbClr val="000090"/>
                </a:solidFill>
              </a:rPr>
              <a:t> </a:t>
            </a:r>
            <a:r>
              <a:rPr lang="fr-FR" sz="1600" dirty="0" err="1">
                <a:solidFill>
                  <a:srgbClr val="000090"/>
                </a:solidFill>
              </a:rPr>
              <a:t>defa</a:t>
            </a:r>
            <a:r>
              <a:rPr lang="fr-FR" sz="1600" dirty="0">
                <a:solidFill>
                  <a:srgbClr val="000090"/>
                </a:solidFill>
              </a:rPr>
              <a:t> </a:t>
            </a:r>
            <a:r>
              <a:rPr lang="fr-FR" sz="1600" dirty="0" err="1">
                <a:solidFill>
                  <a:srgbClr val="000090"/>
                </a:solidFill>
              </a:rPr>
              <a:t>motorlu</a:t>
            </a:r>
            <a:r>
              <a:rPr lang="fr-FR" sz="1600" dirty="0">
                <a:solidFill>
                  <a:srgbClr val="000090"/>
                </a:solidFill>
              </a:rPr>
              <a:t> </a:t>
            </a:r>
            <a:r>
              <a:rPr lang="fr-FR" sz="1600" dirty="0" err="1">
                <a:solidFill>
                  <a:srgbClr val="000090"/>
                </a:solidFill>
              </a:rPr>
              <a:t>uçak</a:t>
            </a:r>
            <a:r>
              <a:rPr lang="fr-FR" sz="1600" dirty="0">
                <a:solidFill>
                  <a:srgbClr val="000090"/>
                </a:solidFill>
              </a:rPr>
              <a:t> </a:t>
            </a:r>
            <a:r>
              <a:rPr lang="fr-FR" sz="1600" dirty="0" err="1">
                <a:solidFill>
                  <a:srgbClr val="000090"/>
                </a:solidFill>
              </a:rPr>
              <a:t>uçuran</a:t>
            </a:r>
            <a:r>
              <a:rPr lang="fr-FR" sz="1600" dirty="0">
                <a:solidFill>
                  <a:srgbClr val="000090"/>
                </a:solidFill>
              </a:rPr>
              <a:t> </a:t>
            </a:r>
            <a:r>
              <a:rPr lang="fr-FR" sz="1600" dirty="0" err="1" smtClean="0">
                <a:solidFill>
                  <a:srgbClr val="000090"/>
                </a:solidFill>
              </a:rPr>
              <a:t>Amerikalı</a:t>
            </a:r>
            <a:r>
              <a:rPr lang="fr-FR" sz="1600" dirty="0">
                <a:solidFill>
                  <a:srgbClr val="000090"/>
                </a:solidFill>
              </a:rPr>
              <a:t> </a:t>
            </a:r>
            <a:r>
              <a:rPr lang="fr-FR" sz="1600" dirty="0" err="1" smtClean="0">
                <a:solidFill>
                  <a:srgbClr val="000090"/>
                </a:solidFill>
              </a:rPr>
              <a:t>kardeşlerdir</a:t>
            </a:r>
            <a:r>
              <a:rPr lang="fr-FR" sz="1600" dirty="0">
                <a:solidFill>
                  <a:srgbClr val="000090"/>
                </a:solidFill>
              </a:rPr>
              <a:t>.</a:t>
            </a:r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>
                <a:solidFill>
                  <a:srgbClr val="000090"/>
                </a:solidFill>
              </a:rPr>
              <a:t>Wright </a:t>
            </a:r>
            <a:r>
              <a:rPr lang="en-US" sz="1600" dirty="0" err="1">
                <a:solidFill>
                  <a:srgbClr val="000090"/>
                </a:solidFill>
              </a:rPr>
              <a:t>kardeşlerin</a:t>
            </a:r>
            <a:r>
              <a:rPr lang="en-US" sz="1600" dirty="0">
                <a:solidFill>
                  <a:srgbClr val="000090"/>
                </a:solidFill>
              </a:rPr>
              <a:t> 17 </a:t>
            </a:r>
            <a:r>
              <a:rPr lang="en-US" sz="1600" dirty="0" err="1">
                <a:solidFill>
                  <a:srgbClr val="000090"/>
                </a:solidFill>
              </a:rPr>
              <a:t>Aralık</a:t>
            </a:r>
            <a:r>
              <a:rPr lang="en-US" sz="1600" dirty="0">
                <a:solidFill>
                  <a:srgbClr val="000090"/>
                </a:solidFill>
              </a:rPr>
              <a:t> 1903'te </a:t>
            </a:r>
            <a:r>
              <a:rPr lang="en-US" sz="1600" dirty="0" err="1">
                <a:solidFill>
                  <a:srgbClr val="000090"/>
                </a:solidFill>
              </a:rPr>
              <a:t>Kuzey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Karolina'da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Orville'in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kontrolünde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havalanan</a:t>
            </a:r>
            <a:r>
              <a:rPr lang="en-US" sz="1600" dirty="0">
                <a:solidFill>
                  <a:srgbClr val="000090"/>
                </a:solidFill>
              </a:rPr>
              <a:t> ilk </a:t>
            </a:r>
            <a:r>
              <a:rPr lang="en-US" sz="1600" dirty="0" err="1">
                <a:solidFill>
                  <a:srgbClr val="000090"/>
                </a:solidFill>
              </a:rPr>
              <a:t>uçağı</a:t>
            </a:r>
            <a:r>
              <a:rPr lang="en-US" sz="1600" dirty="0">
                <a:solidFill>
                  <a:srgbClr val="000090"/>
                </a:solidFill>
              </a:rPr>
              <a:t> </a:t>
            </a:r>
            <a:r>
              <a:rPr lang="en-US" sz="1600" dirty="0" err="1">
                <a:solidFill>
                  <a:srgbClr val="000090"/>
                </a:solidFill>
              </a:rPr>
              <a:t>aerodinamik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ses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teorisine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bağlı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kalınarak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yapılmıştı</a:t>
            </a:r>
            <a:r>
              <a:rPr lang="en-US" sz="1600" dirty="0">
                <a:solidFill>
                  <a:srgbClr val="000090"/>
                </a:solidFill>
              </a:rPr>
              <a:t>.</a:t>
            </a:r>
          </a:p>
          <a:p>
            <a:r>
              <a:rPr lang="en-US" sz="1600" dirty="0">
                <a:solidFill>
                  <a:srgbClr val="000090"/>
                </a:solidFill>
              </a:rPr>
              <a:t>Bu </a:t>
            </a:r>
            <a:r>
              <a:rPr lang="en-US" sz="1600" dirty="0" err="1">
                <a:solidFill>
                  <a:srgbClr val="000090"/>
                </a:solidFill>
              </a:rPr>
              <a:t>uçak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iki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pervaneliydi</a:t>
            </a:r>
            <a:r>
              <a:rPr lang="en-US" sz="1600" dirty="0">
                <a:solidFill>
                  <a:srgbClr val="000090"/>
                </a:solidFill>
              </a:rPr>
              <a:t>. </a:t>
            </a:r>
            <a:r>
              <a:rPr lang="en-US" sz="1600" dirty="0" err="1">
                <a:solidFill>
                  <a:srgbClr val="000090"/>
                </a:solidFill>
              </a:rPr>
              <a:t>Pilotla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birlikte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ağırlığı</a:t>
            </a:r>
            <a:r>
              <a:rPr lang="en-US" sz="1600" dirty="0">
                <a:solidFill>
                  <a:srgbClr val="000090"/>
                </a:solidFill>
              </a:rPr>
              <a:t> 335 </a:t>
            </a:r>
            <a:r>
              <a:rPr lang="en-US" sz="1600" dirty="0" err="1">
                <a:solidFill>
                  <a:srgbClr val="000090"/>
                </a:solidFill>
              </a:rPr>
              <a:t>kg'dı</a:t>
            </a:r>
            <a:r>
              <a:rPr lang="en-US" sz="1600" dirty="0">
                <a:solidFill>
                  <a:srgbClr val="000090"/>
                </a:solidFill>
              </a:rPr>
              <a:t>. Orville </a:t>
            </a:r>
            <a:r>
              <a:rPr lang="en-US" sz="1600" dirty="0" err="1">
                <a:solidFill>
                  <a:srgbClr val="000090"/>
                </a:solidFill>
              </a:rPr>
              <a:t>birinci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denemede</a:t>
            </a:r>
            <a:r>
              <a:rPr lang="en-US" sz="1600" dirty="0">
                <a:solidFill>
                  <a:srgbClr val="000090"/>
                </a:solidFill>
              </a:rPr>
              <a:t> 12 </a:t>
            </a:r>
            <a:r>
              <a:rPr lang="en-US" sz="1600" dirty="0" err="1">
                <a:solidFill>
                  <a:srgbClr val="000090"/>
                </a:solidFill>
              </a:rPr>
              <a:t>saniye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uçtu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ve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sadece</a:t>
            </a:r>
            <a:r>
              <a:rPr lang="en-US" sz="1600" dirty="0">
                <a:solidFill>
                  <a:srgbClr val="000090"/>
                </a:solidFill>
              </a:rPr>
              <a:t> 37 </a:t>
            </a:r>
            <a:r>
              <a:rPr lang="en-US" sz="1600" u="sng" dirty="0">
                <a:solidFill>
                  <a:srgbClr val="000090"/>
                </a:solidFill>
              </a:rPr>
              <a:t>metre</a:t>
            </a:r>
            <a:r>
              <a:rPr lang="en-US" sz="1600" dirty="0">
                <a:solidFill>
                  <a:srgbClr val="000090"/>
                </a:solidFill>
              </a:rPr>
              <a:t> </a:t>
            </a:r>
            <a:r>
              <a:rPr lang="en-US" sz="1600" dirty="0" err="1">
                <a:solidFill>
                  <a:srgbClr val="000090"/>
                </a:solidFill>
              </a:rPr>
              <a:t>mesafe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kat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etti</a:t>
            </a:r>
            <a:r>
              <a:rPr lang="en-US" sz="1600" dirty="0">
                <a:solidFill>
                  <a:srgbClr val="000090"/>
                </a:solidFill>
              </a:rPr>
              <a:t>. O </a:t>
            </a:r>
            <a:r>
              <a:rPr lang="en-US" sz="1600" dirty="0" err="1">
                <a:solidFill>
                  <a:srgbClr val="000090"/>
                </a:solidFill>
              </a:rPr>
              <a:t>günkü</a:t>
            </a:r>
            <a:r>
              <a:rPr lang="en-US" sz="1600" dirty="0">
                <a:solidFill>
                  <a:srgbClr val="000090"/>
                </a:solidFill>
              </a:rPr>
              <a:t> son </a:t>
            </a:r>
            <a:r>
              <a:rPr lang="en-US" sz="1600" dirty="0" err="1">
                <a:solidFill>
                  <a:srgbClr val="000090"/>
                </a:solidFill>
              </a:rPr>
              <a:t>denemesinde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ise</a:t>
            </a:r>
            <a:r>
              <a:rPr lang="en-US" sz="1600" dirty="0">
                <a:solidFill>
                  <a:srgbClr val="000090"/>
                </a:solidFill>
              </a:rPr>
              <a:t>, </a:t>
            </a:r>
            <a:r>
              <a:rPr lang="en-US" sz="1600" dirty="0" err="1">
                <a:solidFill>
                  <a:srgbClr val="000090"/>
                </a:solidFill>
              </a:rPr>
              <a:t>bu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süre</a:t>
            </a:r>
            <a:r>
              <a:rPr lang="en-US" sz="1600" dirty="0">
                <a:solidFill>
                  <a:srgbClr val="000090"/>
                </a:solidFill>
              </a:rPr>
              <a:t> 59 </a:t>
            </a:r>
            <a:r>
              <a:rPr lang="en-US" sz="1600" dirty="0" err="1">
                <a:solidFill>
                  <a:srgbClr val="000090"/>
                </a:solidFill>
              </a:rPr>
              <a:t>saniyeye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çıkmıştı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ve</a:t>
            </a:r>
            <a:r>
              <a:rPr lang="en-US" sz="1600" dirty="0">
                <a:solidFill>
                  <a:srgbClr val="000090"/>
                </a:solidFill>
              </a:rPr>
              <a:t> 260 </a:t>
            </a:r>
            <a:r>
              <a:rPr lang="en-US" sz="1600" dirty="0" err="1">
                <a:solidFill>
                  <a:srgbClr val="000090"/>
                </a:solidFill>
              </a:rPr>
              <a:t>metrelik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bir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mesafeye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uçmuştu</a:t>
            </a:r>
            <a:r>
              <a:rPr lang="en-US" sz="1600" dirty="0">
                <a:solidFill>
                  <a:srgbClr val="000090"/>
                </a:solidFill>
              </a:rPr>
              <a:t>.</a:t>
            </a:r>
          </a:p>
          <a:p>
            <a:r>
              <a:rPr lang="en-US" sz="1600" dirty="0">
                <a:solidFill>
                  <a:srgbClr val="000090"/>
                </a:solidFill>
              </a:rPr>
              <a:t>Wright </a:t>
            </a:r>
            <a:r>
              <a:rPr lang="en-US" sz="1600" dirty="0" err="1">
                <a:solidFill>
                  <a:srgbClr val="000090"/>
                </a:solidFill>
              </a:rPr>
              <a:t>Kardeşler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artık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uçabilen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bir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uçak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yapmışlardı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ama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onu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nasıl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uçuracaklarını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bilmiyorlardı</a:t>
            </a:r>
            <a:r>
              <a:rPr lang="en-US" sz="1600" dirty="0">
                <a:solidFill>
                  <a:srgbClr val="000090"/>
                </a:solidFill>
              </a:rPr>
              <a:t>. Smithsonian </a:t>
            </a:r>
            <a:r>
              <a:rPr lang="en-US" sz="1600" dirty="0" err="1">
                <a:solidFill>
                  <a:srgbClr val="000090"/>
                </a:solidFill>
              </a:rPr>
              <a:t>Enstitüsü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lider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havacılar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ile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yazışarak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elde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ettiği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tüm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bilgileri</a:t>
            </a:r>
            <a:r>
              <a:rPr lang="en-US" sz="1600" dirty="0">
                <a:solidFill>
                  <a:srgbClr val="000090"/>
                </a:solidFill>
              </a:rPr>
              <a:t>, Wright </a:t>
            </a:r>
            <a:r>
              <a:rPr lang="en-US" sz="1600" dirty="0" err="1">
                <a:solidFill>
                  <a:srgbClr val="000090"/>
                </a:solidFill>
              </a:rPr>
              <a:t>Kardeşlere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iletmeye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devam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ediyordu</a:t>
            </a:r>
            <a:r>
              <a:rPr lang="en-US" sz="1600" dirty="0">
                <a:solidFill>
                  <a:srgbClr val="000090"/>
                </a:solidFill>
              </a:rPr>
              <a:t>.</a:t>
            </a:r>
          </a:p>
          <a:p>
            <a:r>
              <a:rPr lang="en-US" sz="1600" dirty="0">
                <a:solidFill>
                  <a:srgbClr val="000090"/>
                </a:solidFill>
              </a:rPr>
              <a:t>4 </a:t>
            </a:r>
            <a:r>
              <a:rPr lang="en-US" sz="1600" dirty="0" err="1">
                <a:solidFill>
                  <a:srgbClr val="000090"/>
                </a:solidFill>
              </a:rPr>
              <a:t>Haziran</a:t>
            </a:r>
            <a:r>
              <a:rPr lang="en-US" sz="1600" dirty="0">
                <a:solidFill>
                  <a:srgbClr val="000090"/>
                </a:solidFill>
              </a:rPr>
              <a:t> 1908 </a:t>
            </a:r>
            <a:r>
              <a:rPr lang="en-US" sz="1600" dirty="0" err="1">
                <a:solidFill>
                  <a:srgbClr val="000090"/>
                </a:solidFill>
              </a:rPr>
              <a:t>günü</a:t>
            </a:r>
            <a:r>
              <a:rPr lang="en-US" sz="1600" dirty="0">
                <a:solidFill>
                  <a:srgbClr val="000090"/>
                </a:solidFill>
              </a:rPr>
              <a:t> </a:t>
            </a:r>
            <a:r>
              <a:rPr lang="en-US" sz="1600" u="sng" dirty="0" err="1">
                <a:solidFill>
                  <a:srgbClr val="000090"/>
                </a:solidFill>
              </a:rPr>
              <a:t>ABD</a:t>
            </a:r>
            <a:r>
              <a:rPr lang="en-US" sz="1600" dirty="0" err="1">
                <a:solidFill>
                  <a:srgbClr val="000090"/>
                </a:solidFill>
              </a:rPr>
              <a:t>'nin</a:t>
            </a:r>
            <a:r>
              <a:rPr lang="en-US" sz="1600" dirty="0">
                <a:solidFill>
                  <a:srgbClr val="000090"/>
                </a:solidFill>
              </a:rPr>
              <a:t> ilk ‘</a:t>
            </a:r>
            <a:r>
              <a:rPr lang="en-US" sz="1600" dirty="0" err="1">
                <a:solidFill>
                  <a:srgbClr val="000090"/>
                </a:solidFill>
              </a:rPr>
              <a:t>resmi</a:t>
            </a:r>
            <a:r>
              <a:rPr lang="en-US" sz="1600" dirty="0">
                <a:solidFill>
                  <a:srgbClr val="000090"/>
                </a:solidFill>
              </a:rPr>
              <a:t>’ </a:t>
            </a:r>
            <a:r>
              <a:rPr lang="en-US" sz="1600" dirty="0" err="1">
                <a:solidFill>
                  <a:srgbClr val="000090"/>
                </a:solidFill>
              </a:rPr>
              <a:t>uçuşunu</a:t>
            </a:r>
            <a:r>
              <a:rPr lang="en-US" sz="1600" dirty="0">
                <a:solidFill>
                  <a:srgbClr val="000090"/>
                </a:solidFill>
              </a:rPr>
              <a:t> </a:t>
            </a:r>
            <a:r>
              <a:rPr lang="en-US" sz="1600" dirty="0" err="1">
                <a:solidFill>
                  <a:srgbClr val="000090"/>
                </a:solidFill>
              </a:rPr>
              <a:t>Kanadalı</a:t>
            </a:r>
            <a:r>
              <a:rPr lang="en-US" sz="1600" dirty="0">
                <a:solidFill>
                  <a:srgbClr val="000090"/>
                </a:solidFill>
              </a:rPr>
              <a:t> Glenn H. Curtis, June Bug </a:t>
            </a:r>
            <a:r>
              <a:rPr lang="en-US" sz="1600" dirty="0" err="1">
                <a:solidFill>
                  <a:srgbClr val="000090"/>
                </a:solidFill>
              </a:rPr>
              <a:t>adını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verdiği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dışarıdan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yardım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almadan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kalkabilen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bir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uçak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ile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yaptı</a:t>
            </a:r>
            <a:r>
              <a:rPr lang="en-US" sz="1600" dirty="0">
                <a:solidFill>
                  <a:srgbClr val="000090"/>
                </a:solidFill>
              </a:rPr>
              <a:t>. Bu </a:t>
            </a:r>
            <a:r>
              <a:rPr lang="en-US" sz="1600" dirty="0" err="1">
                <a:solidFill>
                  <a:srgbClr val="000090"/>
                </a:solidFill>
              </a:rPr>
              <a:t>uçuş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Amerika’nın</a:t>
            </a:r>
            <a:r>
              <a:rPr lang="en-US" sz="1600" dirty="0">
                <a:solidFill>
                  <a:srgbClr val="000090"/>
                </a:solidFill>
              </a:rPr>
              <a:t> ilk </a:t>
            </a:r>
            <a:r>
              <a:rPr lang="en-US" sz="1600" dirty="0" err="1">
                <a:solidFill>
                  <a:srgbClr val="000090"/>
                </a:solidFill>
              </a:rPr>
              <a:t>resmi</a:t>
            </a:r>
            <a:r>
              <a:rPr lang="en-US" sz="1600" dirty="0">
                <a:solidFill>
                  <a:srgbClr val="000090"/>
                </a:solidFill>
              </a:rPr>
              <a:t> “</a:t>
            </a:r>
            <a:r>
              <a:rPr lang="en-US" sz="1600" dirty="0" err="1">
                <a:solidFill>
                  <a:srgbClr val="000090"/>
                </a:solidFill>
              </a:rPr>
              <a:t>Havadan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Ağır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Uçağı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ve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Uçuşudur</a:t>
            </a:r>
            <a:r>
              <a:rPr lang="en-US" sz="1600" dirty="0">
                <a:solidFill>
                  <a:srgbClr val="000090"/>
                </a:solidFill>
              </a:rPr>
              <a:t>”. Curtis 1 </a:t>
            </a:r>
            <a:r>
              <a:rPr lang="en-US" sz="1600" dirty="0" err="1">
                <a:solidFill>
                  <a:srgbClr val="000090"/>
                </a:solidFill>
              </a:rPr>
              <a:t>numaralı</a:t>
            </a:r>
            <a:r>
              <a:rPr lang="en-US" sz="1600" dirty="0">
                <a:solidFill>
                  <a:srgbClr val="000090"/>
                </a:solidFill>
              </a:rPr>
              <a:t> Pilot </a:t>
            </a:r>
            <a:r>
              <a:rPr lang="en-US" sz="1600" dirty="0" err="1">
                <a:solidFill>
                  <a:srgbClr val="000090"/>
                </a:solidFill>
              </a:rPr>
              <a:t>Lisansı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sahibidir</a:t>
            </a:r>
            <a:r>
              <a:rPr lang="en-US" sz="1600" dirty="0">
                <a:solidFill>
                  <a:srgbClr val="000090"/>
                </a:solidFill>
              </a:rPr>
              <a:t>, Wright </a:t>
            </a:r>
            <a:r>
              <a:rPr lang="en-US" sz="1600" dirty="0" err="1">
                <a:solidFill>
                  <a:srgbClr val="000090"/>
                </a:solidFill>
              </a:rPr>
              <a:t>Kardeşler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ise</a:t>
            </a:r>
            <a:r>
              <a:rPr lang="en-US" sz="1600" dirty="0">
                <a:solidFill>
                  <a:srgbClr val="000090"/>
                </a:solidFill>
              </a:rPr>
              <a:t> 4 </a:t>
            </a:r>
            <a:r>
              <a:rPr lang="en-US" sz="1600" dirty="0" err="1">
                <a:solidFill>
                  <a:srgbClr val="000090"/>
                </a:solidFill>
              </a:rPr>
              <a:t>ve</a:t>
            </a:r>
            <a:r>
              <a:rPr lang="en-US" sz="1600" dirty="0">
                <a:solidFill>
                  <a:srgbClr val="000090"/>
                </a:solidFill>
              </a:rPr>
              <a:t> 5 </a:t>
            </a:r>
            <a:r>
              <a:rPr lang="en-US" sz="1600" dirty="0" err="1">
                <a:solidFill>
                  <a:srgbClr val="000090"/>
                </a:solidFill>
              </a:rPr>
              <a:t>nolu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lisansları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 err="1">
                <a:solidFill>
                  <a:srgbClr val="000090"/>
                </a:solidFill>
              </a:rPr>
              <a:t>almışlardır</a:t>
            </a:r>
            <a:r>
              <a:rPr lang="en-US" sz="1600" dirty="0">
                <a:solidFill>
                  <a:srgbClr val="00009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1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12-20 at 18.4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05" y="0"/>
            <a:ext cx="4317136" cy="6513764"/>
          </a:xfrm>
          <a:prstGeom prst="rect">
            <a:avLst/>
          </a:prstGeom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" y="5711690"/>
            <a:ext cx="13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1912</a:t>
            </a:r>
          </a:p>
        </p:txBody>
      </p:sp>
      <p:pic>
        <p:nvPicPr>
          <p:cNvPr id="10" name="Picture 9" descr="Screen Shot 2021-12-21 at 19.36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2600" cy="5549900"/>
          </a:xfrm>
          <a:prstGeom prst="rect">
            <a:avLst/>
          </a:prstGeom>
        </p:spPr>
      </p:pic>
      <p:pic>
        <p:nvPicPr>
          <p:cNvPr id="11" name="Picture 10" descr="IMG-63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44847" y="4939023"/>
            <a:ext cx="4254095" cy="124779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10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5" y="963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/>
              <a:t>Titanik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1912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5" y="1270077"/>
            <a:ext cx="8671969" cy="5397363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600" b="1" dirty="0" smtClean="0">
              <a:solidFill>
                <a:srgbClr val="000090"/>
              </a:solidFill>
            </a:endParaRPr>
          </a:p>
          <a:p>
            <a:pPr>
              <a:spcBef>
                <a:spcPts val="1032"/>
              </a:spcBef>
            </a:pPr>
            <a:r>
              <a:rPr lang="en-US" sz="1800" dirty="0" smtClean="0">
                <a:solidFill>
                  <a:srgbClr val="000090"/>
                </a:solidFill>
              </a:rPr>
              <a:t>White </a:t>
            </a:r>
            <a:r>
              <a:rPr lang="en-US" sz="1800" dirty="0">
                <a:solidFill>
                  <a:srgbClr val="000090"/>
                </a:solidFill>
              </a:rPr>
              <a:t>Star Line </a:t>
            </a:r>
            <a:r>
              <a:rPr lang="en-US" sz="1800" dirty="0" err="1">
                <a:solidFill>
                  <a:srgbClr val="000090"/>
                </a:solidFill>
              </a:rPr>
              <a:t>şirketine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ait</a:t>
            </a:r>
            <a:r>
              <a:rPr lang="en-US" sz="1800" dirty="0">
                <a:solidFill>
                  <a:srgbClr val="000090"/>
                </a:solidFill>
              </a:rPr>
              <a:t> Olympic </a:t>
            </a:r>
            <a:r>
              <a:rPr lang="en-US" sz="1800" dirty="0" err="1">
                <a:solidFill>
                  <a:srgbClr val="000090"/>
                </a:solidFill>
              </a:rPr>
              <a:t>sınıfı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bir</a:t>
            </a:r>
            <a:r>
              <a:rPr lang="en-US" sz="1800" dirty="0">
                <a:solidFill>
                  <a:srgbClr val="000090"/>
                </a:solidFill>
              </a:rPr>
              <a:t> </a:t>
            </a:r>
            <a:r>
              <a:rPr lang="en-US" sz="1800" dirty="0" err="1">
                <a:solidFill>
                  <a:srgbClr val="000090"/>
                </a:solidFill>
              </a:rPr>
              <a:t>transatlantik</a:t>
            </a:r>
            <a:r>
              <a:rPr lang="en-US" sz="1800" dirty="0">
                <a:solidFill>
                  <a:srgbClr val="000090"/>
                </a:solidFill>
              </a:rPr>
              <a:t> </a:t>
            </a:r>
            <a:r>
              <a:rPr lang="en-US" sz="1800" dirty="0" err="1">
                <a:solidFill>
                  <a:srgbClr val="000090"/>
                </a:solidFill>
              </a:rPr>
              <a:t>yolcu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gemisiydi</a:t>
            </a:r>
            <a:r>
              <a:rPr lang="en-US" sz="1800" dirty="0">
                <a:solidFill>
                  <a:srgbClr val="000090"/>
                </a:solidFill>
              </a:rPr>
              <a:t>. Harland and Wolff (Belfast, </a:t>
            </a:r>
            <a:r>
              <a:rPr lang="en-US" sz="1800" u="sng" dirty="0">
                <a:solidFill>
                  <a:srgbClr val="000090"/>
                </a:solidFill>
              </a:rPr>
              <a:t>İrlanda</a:t>
            </a:r>
            <a:r>
              <a:rPr lang="en-US" sz="1800" dirty="0">
                <a:solidFill>
                  <a:srgbClr val="000090"/>
                </a:solidFill>
              </a:rPr>
              <a:t>) </a:t>
            </a:r>
            <a:r>
              <a:rPr lang="en-US" sz="1800" dirty="0" err="1">
                <a:solidFill>
                  <a:srgbClr val="000090"/>
                </a:solidFill>
              </a:rPr>
              <a:t>tersanelerinde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üretilmişti</a:t>
            </a:r>
            <a:r>
              <a:rPr lang="en-US" sz="1800" dirty="0">
                <a:solidFill>
                  <a:srgbClr val="000090"/>
                </a:solidFill>
              </a:rPr>
              <a:t>. 15 Nisan 1912 </a:t>
            </a:r>
            <a:r>
              <a:rPr lang="en-US" sz="1800" dirty="0" err="1">
                <a:solidFill>
                  <a:srgbClr val="000090"/>
                </a:solidFill>
              </a:rPr>
              <a:t>gecesi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daha</a:t>
            </a:r>
            <a:r>
              <a:rPr lang="en-US" sz="1800" dirty="0">
                <a:solidFill>
                  <a:srgbClr val="000090"/>
                </a:solidFill>
              </a:rPr>
              <a:t> ilk </a:t>
            </a:r>
            <a:r>
              <a:rPr lang="en-US" sz="1800" dirty="0" err="1">
                <a:solidFill>
                  <a:srgbClr val="000090"/>
                </a:solidFill>
              </a:rPr>
              <a:t>seferinde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bir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buz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dağına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çarpmış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ve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yaklaşık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iki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saat</a:t>
            </a:r>
            <a:r>
              <a:rPr lang="en-US" sz="1800" dirty="0">
                <a:solidFill>
                  <a:srgbClr val="000090"/>
                </a:solidFill>
              </a:rPr>
              <a:t> kırk </a:t>
            </a:r>
            <a:r>
              <a:rPr lang="en-US" sz="1800" dirty="0" err="1">
                <a:solidFill>
                  <a:srgbClr val="000090"/>
                </a:solidFill>
              </a:rPr>
              <a:t>dakika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içinde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Kuzey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Atlantik'in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buzlu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sularına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gömülmüştür</a:t>
            </a:r>
            <a:r>
              <a:rPr lang="en-US" sz="1800" dirty="0">
                <a:solidFill>
                  <a:srgbClr val="000090"/>
                </a:solidFill>
              </a:rPr>
              <a:t>. 1912'de </a:t>
            </a:r>
            <a:r>
              <a:rPr lang="en-US" sz="1800" dirty="0" err="1">
                <a:solidFill>
                  <a:srgbClr val="000090"/>
                </a:solidFill>
              </a:rPr>
              <a:t>yapımı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tamamlandığında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dünyanın</a:t>
            </a:r>
            <a:r>
              <a:rPr lang="en-US" sz="1800" dirty="0">
                <a:solidFill>
                  <a:srgbClr val="000090"/>
                </a:solidFill>
              </a:rPr>
              <a:t> en </a:t>
            </a:r>
            <a:r>
              <a:rPr lang="en-US" sz="1800" dirty="0" err="1">
                <a:solidFill>
                  <a:srgbClr val="000090"/>
                </a:solidFill>
              </a:rPr>
              <a:t>büyük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buharlı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yolcu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gemisiydi</a:t>
            </a:r>
            <a:r>
              <a:rPr lang="en-US" sz="1800" dirty="0">
                <a:solidFill>
                  <a:srgbClr val="000090"/>
                </a:solidFill>
              </a:rPr>
              <a:t>. </a:t>
            </a:r>
            <a:r>
              <a:rPr lang="en-US" sz="1800" dirty="0" err="1">
                <a:solidFill>
                  <a:srgbClr val="000090"/>
                </a:solidFill>
              </a:rPr>
              <a:t>Batışı</a:t>
            </a:r>
            <a:r>
              <a:rPr lang="en-US" sz="1800" dirty="0">
                <a:solidFill>
                  <a:srgbClr val="000090"/>
                </a:solidFill>
              </a:rPr>
              <a:t> 1.514 </a:t>
            </a:r>
            <a:r>
              <a:rPr lang="en-US" sz="1800" dirty="0" err="1">
                <a:solidFill>
                  <a:srgbClr val="000090"/>
                </a:solidFill>
              </a:rPr>
              <a:t>kişinin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ölümüyle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sonuçlanmış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ve</a:t>
            </a:r>
            <a:r>
              <a:rPr lang="en-US" sz="1800" dirty="0">
                <a:solidFill>
                  <a:srgbClr val="000090"/>
                </a:solidFill>
              </a:rPr>
              <a:t> en </a:t>
            </a:r>
            <a:r>
              <a:rPr lang="en-US" sz="1800" dirty="0" err="1">
                <a:solidFill>
                  <a:srgbClr val="000090"/>
                </a:solidFill>
              </a:rPr>
              <a:t>büyük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deniz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felaketlerinden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biri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olarak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tarihe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geçmiştir</a:t>
            </a:r>
            <a:r>
              <a:rPr lang="en-US" sz="1800" dirty="0">
                <a:solidFill>
                  <a:srgbClr val="000090"/>
                </a:solidFill>
              </a:rPr>
              <a:t>.</a:t>
            </a:r>
          </a:p>
          <a:p>
            <a:pPr>
              <a:spcBef>
                <a:spcPts val="1032"/>
              </a:spcBef>
            </a:pPr>
            <a:r>
              <a:rPr lang="en-US" sz="1800" i="1" dirty="0" err="1" smtClean="0">
                <a:solidFill>
                  <a:srgbClr val="000090"/>
                </a:solidFill>
              </a:rPr>
              <a:t>Titanik</a:t>
            </a:r>
            <a:r>
              <a:rPr lang="en-US" sz="1800" dirty="0" err="1" smtClean="0">
                <a:solidFill>
                  <a:srgbClr val="000090"/>
                </a:solidFill>
              </a:rPr>
              <a:t>'in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yapımında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zamanının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mevcut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olan</a:t>
            </a:r>
            <a:r>
              <a:rPr lang="en-US" sz="1800" dirty="0">
                <a:solidFill>
                  <a:srgbClr val="000090"/>
                </a:solidFill>
              </a:rPr>
              <a:t> en </a:t>
            </a:r>
            <a:r>
              <a:rPr lang="en-US" sz="1800" dirty="0" err="1">
                <a:solidFill>
                  <a:srgbClr val="000090"/>
                </a:solidFill>
              </a:rPr>
              <a:t>ileri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teknolojiler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kullanılmıştı</a:t>
            </a:r>
            <a:r>
              <a:rPr lang="en-US" sz="1800" dirty="0">
                <a:solidFill>
                  <a:srgbClr val="000090"/>
                </a:solidFill>
              </a:rPr>
              <a:t>. </a:t>
            </a:r>
            <a:r>
              <a:rPr lang="en-US" sz="1800" dirty="0" err="1">
                <a:solidFill>
                  <a:srgbClr val="000090"/>
                </a:solidFill>
              </a:rPr>
              <a:t>Birçok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insan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tarafından</a:t>
            </a:r>
            <a:r>
              <a:rPr lang="en-US" sz="1800" dirty="0">
                <a:solidFill>
                  <a:srgbClr val="000090"/>
                </a:solidFill>
              </a:rPr>
              <a:t> "</a:t>
            </a:r>
            <a:r>
              <a:rPr lang="en-US" sz="1800" dirty="0" err="1">
                <a:solidFill>
                  <a:srgbClr val="000090"/>
                </a:solidFill>
              </a:rPr>
              <a:t>batmaz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gemi</a:t>
            </a:r>
            <a:r>
              <a:rPr lang="en-US" sz="1800" dirty="0">
                <a:solidFill>
                  <a:srgbClr val="000090"/>
                </a:solidFill>
              </a:rPr>
              <a:t>" </a:t>
            </a:r>
            <a:r>
              <a:rPr lang="en-US" sz="1800" dirty="0" err="1">
                <a:solidFill>
                  <a:srgbClr val="000090"/>
                </a:solidFill>
              </a:rPr>
              <a:t>olduğuna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inanılıyordu</a:t>
            </a:r>
            <a:r>
              <a:rPr lang="en-US" sz="1800" dirty="0" smtClean="0">
                <a:solidFill>
                  <a:srgbClr val="000090"/>
                </a:solidFill>
              </a:rPr>
              <a:t>. Bu </a:t>
            </a:r>
            <a:r>
              <a:rPr lang="en-US" sz="1800" dirty="0" err="1">
                <a:solidFill>
                  <a:srgbClr val="000090"/>
                </a:solidFill>
              </a:rPr>
              <a:t>derece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ileri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teknoloji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ve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eğitimli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mürettebata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rağmen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batması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birçok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insanı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şoke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etti</a:t>
            </a:r>
            <a:r>
              <a:rPr lang="en-US" sz="1800" dirty="0">
                <a:solidFill>
                  <a:srgbClr val="000090"/>
                </a:solidFill>
              </a:rPr>
              <a:t>. </a:t>
            </a:r>
            <a:endParaRPr lang="en-US" sz="1800" dirty="0" smtClean="0">
              <a:solidFill>
                <a:srgbClr val="000090"/>
              </a:solidFill>
            </a:endParaRPr>
          </a:p>
          <a:p>
            <a:pPr>
              <a:spcBef>
                <a:spcPts val="1032"/>
              </a:spcBef>
            </a:pPr>
            <a:r>
              <a:rPr lang="en-US" sz="1800" i="1" dirty="0" err="1">
                <a:solidFill>
                  <a:srgbClr val="000090"/>
                </a:solidFill>
              </a:rPr>
              <a:t>Titanik</a:t>
            </a:r>
            <a:r>
              <a:rPr lang="en-US" sz="1800" dirty="0" err="1">
                <a:solidFill>
                  <a:srgbClr val="000090"/>
                </a:solidFill>
              </a:rPr>
              <a:t>'in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batışının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yol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açtığı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büyük</a:t>
            </a:r>
            <a:r>
              <a:rPr lang="en-US" sz="1800" dirty="0">
                <a:solidFill>
                  <a:srgbClr val="000090"/>
                </a:solidFill>
              </a:rPr>
              <a:t> can </a:t>
            </a:r>
            <a:r>
              <a:rPr lang="en-US" sz="1800" dirty="0" err="1">
                <a:solidFill>
                  <a:srgbClr val="000090"/>
                </a:solidFill>
              </a:rPr>
              <a:t>kaybı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geminin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herkese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yetecek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kadar</a:t>
            </a:r>
            <a:r>
              <a:rPr lang="en-US" sz="1800" dirty="0">
                <a:solidFill>
                  <a:srgbClr val="000090"/>
                </a:solidFill>
              </a:rPr>
              <a:t> </a:t>
            </a:r>
            <a:r>
              <a:rPr lang="en-US" sz="1800" dirty="0" err="1">
                <a:solidFill>
                  <a:srgbClr val="000090"/>
                </a:solidFill>
              </a:rPr>
              <a:t>filika</a:t>
            </a:r>
            <a:r>
              <a:rPr lang="en-US" sz="1800" dirty="0">
                <a:solidFill>
                  <a:srgbClr val="000090"/>
                </a:solidFill>
              </a:rPr>
              <a:t> </a:t>
            </a:r>
            <a:r>
              <a:rPr lang="en-US" sz="1800" dirty="0" err="1">
                <a:solidFill>
                  <a:srgbClr val="000090"/>
                </a:solidFill>
              </a:rPr>
              <a:t>taşımıyor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olmasıydı</a:t>
            </a:r>
            <a:r>
              <a:rPr lang="en-US" sz="1800" dirty="0">
                <a:solidFill>
                  <a:srgbClr val="000090"/>
                </a:solidFill>
              </a:rPr>
              <a:t>. </a:t>
            </a:r>
            <a:r>
              <a:rPr lang="en-US" sz="1800" i="1" dirty="0" err="1">
                <a:solidFill>
                  <a:srgbClr val="000090"/>
                </a:solidFill>
              </a:rPr>
              <a:t>Titanik</a:t>
            </a:r>
            <a:r>
              <a:rPr lang="en-US" sz="1800" dirty="0" err="1">
                <a:solidFill>
                  <a:srgbClr val="000090"/>
                </a:solidFill>
              </a:rPr>
              <a:t>'in</a:t>
            </a:r>
            <a:r>
              <a:rPr lang="en-US" sz="1800" dirty="0">
                <a:solidFill>
                  <a:srgbClr val="000090"/>
                </a:solidFill>
              </a:rPr>
              <a:t> tam </a:t>
            </a:r>
            <a:r>
              <a:rPr lang="en-US" sz="1800" dirty="0" err="1">
                <a:solidFill>
                  <a:srgbClr val="000090"/>
                </a:solidFill>
              </a:rPr>
              <a:t>kapasitesi</a:t>
            </a:r>
            <a:r>
              <a:rPr lang="en-US" sz="1800" dirty="0">
                <a:solidFill>
                  <a:srgbClr val="000090"/>
                </a:solidFill>
              </a:rPr>
              <a:t> 3,547 </a:t>
            </a:r>
            <a:r>
              <a:rPr lang="en-US" sz="1800" dirty="0" err="1">
                <a:solidFill>
                  <a:srgbClr val="000090"/>
                </a:solidFill>
              </a:rPr>
              <a:t>kişi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olmasına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rağmen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gemideki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filikaların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toplam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err="1">
                <a:solidFill>
                  <a:srgbClr val="000090"/>
                </a:solidFill>
              </a:rPr>
              <a:t>kapasitesi</a:t>
            </a:r>
            <a:r>
              <a:rPr lang="en-US" sz="1800" dirty="0">
                <a:solidFill>
                  <a:srgbClr val="000090"/>
                </a:solidFill>
              </a:rPr>
              <a:t> 1,178 </a:t>
            </a:r>
            <a:r>
              <a:rPr lang="en-US" sz="1800" dirty="0" err="1">
                <a:solidFill>
                  <a:srgbClr val="000090"/>
                </a:solidFill>
              </a:rPr>
              <a:t>kişiydi</a:t>
            </a:r>
            <a:r>
              <a:rPr lang="en-US" sz="1800" dirty="0">
                <a:solidFill>
                  <a:srgbClr val="000090"/>
                </a:solidFill>
              </a:rPr>
              <a:t>. </a:t>
            </a:r>
            <a:endParaRPr lang="en-US" sz="1800" dirty="0" smtClean="0">
              <a:solidFill>
                <a:srgbClr val="000090"/>
              </a:solidFill>
            </a:endParaRPr>
          </a:p>
          <a:p>
            <a:pPr>
              <a:spcBef>
                <a:spcPts val="1032"/>
              </a:spcBef>
            </a:pPr>
            <a:endParaRPr lang="en-US" sz="1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_fou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" y="0"/>
            <a:ext cx="6790641" cy="5212388"/>
          </a:xfrm>
          <a:prstGeom prst="rect">
            <a:avLst/>
          </a:prstGeom>
        </p:spPr>
      </p:pic>
      <p:sp>
        <p:nvSpPr>
          <p:cNvPr id="7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IMG-63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0393" y="4869088"/>
            <a:ext cx="4463553" cy="137878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7145" y="5212388"/>
            <a:ext cx="13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1919</a:t>
            </a:r>
          </a:p>
        </p:txBody>
      </p:sp>
    </p:spTree>
    <p:extLst>
      <p:ext uri="{BB962C8B-B14F-4D97-AF65-F5344CB8AC3E}">
        <p14:creationId xmlns:p14="http://schemas.microsoft.com/office/powerpoint/2010/main" val="19629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45" y="963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/>
              <a:t>Versay</a:t>
            </a:r>
            <a:r>
              <a:rPr lang="en-US" sz="4000" dirty="0" smtClean="0"/>
              <a:t> </a:t>
            </a:r>
            <a:r>
              <a:rPr lang="en-US" sz="4000" dirty="0" err="1" smtClean="0"/>
              <a:t>Barış</a:t>
            </a:r>
            <a:r>
              <a:rPr lang="en-US" sz="4000" dirty="0" smtClean="0"/>
              <a:t> </a:t>
            </a:r>
            <a:r>
              <a:rPr lang="en-US" sz="4000" dirty="0" err="1" smtClean="0"/>
              <a:t>Antlaşması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1919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5" y="1270077"/>
            <a:ext cx="8671969" cy="539736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 smtClean="0">
              <a:solidFill>
                <a:srgbClr val="000090"/>
              </a:solidFill>
            </a:endParaRPr>
          </a:p>
          <a:p>
            <a:pPr>
              <a:spcBef>
                <a:spcPts val="1080"/>
              </a:spcBef>
            </a:pPr>
            <a:r>
              <a:rPr lang="en-US" sz="2000" dirty="0">
                <a:solidFill>
                  <a:srgbClr val="000090"/>
                </a:solidFill>
              </a:rPr>
              <a:t>I. </a:t>
            </a:r>
            <a:r>
              <a:rPr lang="en-US" sz="2000" dirty="0" err="1">
                <a:solidFill>
                  <a:srgbClr val="000090"/>
                </a:solidFill>
              </a:rPr>
              <a:t>Dünya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Savaşı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sonunda</a:t>
            </a:r>
            <a:r>
              <a:rPr lang="en-US" sz="2000" dirty="0">
                <a:solidFill>
                  <a:srgbClr val="000090"/>
                </a:solidFill>
              </a:rPr>
              <a:t> </a:t>
            </a:r>
            <a:r>
              <a:rPr lang="en-US" sz="2000" dirty="0" err="1">
                <a:solidFill>
                  <a:srgbClr val="000090"/>
                </a:solidFill>
              </a:rPr>
              <a:t>İtilaf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Devletleri</a:t>
            </a:r>
            <a:r>
              <a:rPr lang="en-US" sz="2000" dirty="0">
                <a:solidFill>
                  <a:srgbClr val="000090"/>
                </a:solidFill>
              </a:rPr>
              <a:t> </a:t>
            </a:r>
            <a:r>
              <a:rPr lang="en-US" sz="2000" dirty="0" err="1">
                <a:solidFill>
                  <a:srgbClr val="000090"/>
                </a:solidFill>
              </a:rPr>
              <a:t>ile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Almanya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arasında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imzalanan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barış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antlaşması</a:t>
            </a:r>
            <a:r>
              <a:rPr lang="en-US" sz="2000" dirty="0">
                <a:solidFill>
                  <a:srgbClr val="000090"/>
                </a:solidFill>
              </a:rPr>
              <a:t>. 18 </a:t>
            </a:r>
            <a:r>
              <a:rPr lang="en-US" sz="2000" dirty="0" err="1">
                <a:solidFill>
                  <a:srgbClr val="000090"/>
                </a:solidFill>
              </a:rPr>
              <a:t>Ocak</a:t>
            </a:r>
            <a:r>
              <a:rPr lang="en-US" sz="2000" dirty="0">
                <a:solidFill>
                  <a:srgbClr val="000090"/>
                </a:solidFill>
              </a:rPr>
              <a:t> 1919'da </a:t>
            </a:r>
            <a:r>
              <a:rPr lang="en-US" sz="2000" dirty="0" err="1">
                <a:solidFill>
                  <a:srgbClr val="000090"/>
                </a:solidFill>
              </a:rPr>
              <a:t>başlayan</a:t>
            </a:r>
            <a:r>
              <a:rPr lang="en-US" sz="2000" dirty="0">
                <a:solidFill>
                  <a:srgbClr val="000090"/>
                </a:solidFill>
              </a:rPr>
              <a:t> Paris </a:t>
            </a:r>
            <a:r>
              <a:rPr lang="en-US" sz="2000" dirty="0" err="1">
                <a:solidFill>
                  <a:srgbClr val="000090"/>
                </a:solidFill>
              </a:rPr>
              <a:t>Barış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Konferansı'nda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müzakere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edilmiş</a:t>
            </a:r>
            <a:r>
              <a:rPr lang="en-US" sz="2000" dirty="0">
                <a:solidFill>
                  <a:srgbClr val="000090"/>
                </a:solidFill>
              </a:rPr>
              <a:t>, 7 </a:t>
            </a:r>
            <a:r>
              <a:rPr lang="en-US" sz="2000" dirty="0" err="1">
                <a:solidFill>
                  <a:srgbClr val="000090"/>
                </a:solidFill>
              </a:rPr>
              <a:t>Mayıs</a:t>
            </a:r>
            <a:r>
              <a:rPr lang="en-US" sz="2000" dirty="0">
                <a:solidFill>
                  <a:srgbClr val="000090"/>
                </a:solidFill>
              </a:rPr>
              <a:t> 1919'da son </a:t>
            </a:r>
            <a:r>
              <a:rPr lang="en-US" sz="2000" dirty="0" err="1">
                <a:solidFill>
                  <a:srgbClr val="000090"/>
                </a:solidFill>
              </a:rPr>
              <a:t>metin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Almanlara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deklare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edilmiş</a:t>
            </a:r>
            <a:r>
              <a:rPr lang="en-US" sz="2000" dirty="0">
                <a:solidFill>
                  <a:srgbClr val="000090"/>
                </a:solidFill>
              </a:rPr>
              <a:t>, 23 </a:t>
            </a:r>
            <a:r>
              <a:rPr lang="en-US" sz="2000" dirty="0" err="1">
                <a:solidFill>
                  <a:srgbClr val="000090"/>
                </a:solidFill>
              </a:rPr>
              <a:t>Haziran'da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Alman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Parlamentosu'nca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kabul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edilmiş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ve</a:t>
            </a:r>
            <a:r>
              <a:rPr lang="en-US" sz="2000" dirty="0">
                <a:solidFill>
                  <a:srgbClr val="000090"/>
                </a:solidFill>
              </a:rPr>
              <a:t> 28 </a:t>
            </a:r>
            <a:r>
              <a:rPr lang="en-US" sz="2000" dirty="0" err="1">
                <a:solidFill>
                  <a:srgbClr val="000090"/>
                </a:solidFill>
              </a:rPr>
              <a:t>Haziran'da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Paris'in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Versay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banliyösünde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imzalanmıştır</a:t>
            </a:r>
            <a:r>
              <a:rPr lang="en-US" sz="2000" dirty="0">
                <a:solidFill>
                  <a:srgbClr val="000090"/>
                </a:solidFill>
              </a:rPr>
              <a:t>.</a:t>
            </a:r>
          </a:p>
          <a:p>
            <a:pPr>
              <a:spcBef>
                <a:spcPts val="1080"/>
              </a:spcBef>
            </a:pPr>
            <a:r>
              <a:rPr lang="en-US" sz="2000" dirty="0" err="1">
                <a:solidFill>
                  <a:srgbClr val="000090"/>
                </a:solidFill>
              </a:rPr>
              <a:t>İçerdiği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ağır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koşullardan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ötürü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Versay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Antlaşması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Almanya'da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büyük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tepkiye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yol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açmış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ve</a:t>
            </a:r>
            <a:r>
              <a:rPr lang="en-US" sz="2000" dirty="0">
                <a:solidFill>
                  <a:srgbClr val="000090"/>
                </a:solidFill>
              </a:rPr>
              <a:t> "</a:t>
            </a:r>
            <a:r>
              <a:rPr lang="en-US" sz="2000" dirty="0" err="1">
                <a:solidFill>
                  <a:srgbClr val="000090"/>
                </a:solidFill>
              </a:rPr>
              <a:t>ihanet</a:t>
            </a:r>
            <a:r>
              <a:rPr lang="en-US" sz="2000" dirty="0">
                <a:solidFill>
                  <a:srgbClr val="000090"/>
                </a:solidFill>
              </a:rPr>
              <a:t>" </a:t>
            </a:r>
            <a:r>
              <a:rPr lang="en-US" sz="2000" dirty="0" err="1">
                <a:solidFill>
                  <a:srgbClr val="000090"/>
                </a:solidFill>
              </a:rPr>
              <a:t>olarak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kabul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edilmiştir</a:t>
            </a:r>
            <a:r>
              <a:rPr lang="en-US" sz="2000" dirty="0">
                <a:solidFill>
                  <a:srgbClr val="000090"/>
                </a:solidFill>
              </a:rPr>
              <a:t>. </a:t>
            </a:r>
            <a:r>
              <a:rPr lang="en-US" sz="2000" dirty="0" err="1">
                <a:solidFill>
                  <a:srgbClr val="000090"/>
                </a:solidFill>
              </a:rPr>
              <a:t>Birçok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tarihçi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Almanya'da</a:t>
            </a:r>
            <a:r>
              <a:rPr lang="en-US" sz="2000" dirty="0">
                <a:solidFill>
                  <a:srgbClr val="000090"/>
                </a:solidFill>
              </a:rPr>
              <a:t> 1920'lerde </a:t>
            </a:r>
            <a:r>
              <a:rPr lang="en-US" sz="2000" dirty="0" err="1">
                <a:solidFill>
                  <a:srgbClr val="000090"/>
                </a:solidFill>
              </a:rPr>
              <a:t>yaşanan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ekonomik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ve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siyasi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istikrarsızlığa</a:t>
            </a:r>
            <a:r>
              <a:rPr lang="en-US" sz="2000" dirty="0">
                <a:solidFill>
                  <a:srgbClr val="000090"/>
                </a:solidFill>
              </a:rPr>
              <a:t>, Nazi </a:t>
            </a:r>
            <a:r>
              <a:rPr lang="en-US" sz="2000" dirty="0" err="1">
                <a:solidFill>
                  <a:srgbClr val="000090"/>
                </a:solidFill>
              </a:rPr>
              <a:t>Partisi'nin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iktidara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gelişine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ve</a:t>
            </a:r>
            <a:r>
              <a:rPr lang="en-US" sz="2000" dirty="0">
                <a:solidFill>
                  <a:srgbClr val="000090"/>
                </a:solidFill>
              </a:rPr>
              <a:t> II. </a:t>
            </a:r>
            <a:r>
              <a:rPr lang="en-US" sz="2000" dirty="0" err="1">
                <a:solidFill>
                  <a:srgbClr val="000090"/>
                </a:solidFill>
              </a:rPr>
              <a:t>Dünya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Savaşı'na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nihai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olarak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Versay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Antlaşması'nın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neden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olduğu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düşüncesindedir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1-12-20 at 23.3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" y="0"/>
            <a:ext cx="7313133" cy="4953679"/>
          </a:xfrm>
          <a:prstGeom prst="rect">
            <a:avLst/>
          </a:prstGeom>
        </p:spPr>
      </p:pic>
      <p:sp>
        <p:nvSpPr>
          <p:cNvPr id="7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 descr="IMG-63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3410" y="2884375"/>
            <a:ext cx="1012806" cy="466813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7145" y="4977422"/>
            <a:ext cx="13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1934</a:t>
            </a:r>
          </a:p>
        </p:txBody>
      </p:sp>
    </p:spTree>
    <p:extLst>
      <p:ext uri="{BB962C8B-B14F-4D97-AF65-F5344CB8AC3E}">
        <p14:creationId xmlns:p14="http://schemas.microsoft.com/office/powerpoint/2010/main" val="40341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2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Marie </a:t>
            </a:r>
            <a:r>
              <a:rPr lang="en-US" sz="4000" dirty="0" smtClean="0"/>
              <a:t>Curie </a:t>
            </a:r>
            <a:br>
              <a:rPr lang="en-US" sz="4000" dirty="0" smtClean="0"/>
            </a:br>
            <a:r>
              <a:rPr lang="en-US" sz="2400" dirty="0" smtClean="0"/>
              <a:t>1867-1934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FF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90"/>
                </a:solidFill>
              </a:rPr>
              <a:t>Radyoaktivite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alanında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öncü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araştırmalar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yapmış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araştırmaları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sonucu</a:t>
            </a:r>
            <a:r>
              <a:rPr lang="en-US" dirty="0">
                <a:solidFill>
                  <a:srgbClr val="000090"/>
                </a:solidFill>
              </a:rPr>
              <a:t> Nobel </a:t>
            </a:r>
            <a:r>
              <a:rPr lang="en-US" dirty="0" err="1">
                <a:solidFill>
                  <a:srgbClr val="000090"/>
                </a:solidFill>
              </a:rPr>
              <a:t>Ödülü'ne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layık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görülmüş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Leh-Fransız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fizikçi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kimyager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u="sng" dirty="0" err="1">
                <a:solidFill>
                  <a:srgbClr val="000090"/>
                </a:solidFill>
              </a:rPr>
              <a:t>Uranyumla</a:t>
            </a:r>
            <a:r>
              <a:rPr lang="en-US" u="sng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yaptığı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deneyler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sonucu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radyoaktiviteyi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keşfetti</a:t>
            </a:r>
            <a:r>
              <a:rPr lang="en-US" dirty="0">
                <a:solidFill>
                  <a:srgbClr val="000090"/>
                </a:solidFill>
              </a:rPr>
              <a:t>. </a:t>
            </a:r>
            <a:r>
              <a:rPr lang="en-US" dirty="0" err="1">
                <a:solidFill>
                  <a:srgbClr val="000090"/>
                </a:solidFill>
              </a:rPr>
              <a:t>Toryumun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radyoaktif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özelliğini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buldu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radyum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elementini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ayrıştırdı</a:t>
            </a:r>
            <a:r>
              <a:rPr lang="en-US" dirty="0">
                <a:solidFill>
                  <a:srgbClr val="000090"/>
                </a:solidFill>
              </a:rPr>
              <a:t>. 1903 </a:t>
            </a:r>
            <a:r>
              <a:rPr lang="en-US" u="sng" dirty="0">
                <a:solidFill>
                  <a:srgbClr val="000090"/>
                </a:solidFill>
              </a:rPr>
              <a:t>Nobel </a:t>
            </a:r>
            <a:r>
              <a:rPr lang="en-US" u="sng" dirty="0" err="1">
                <a:solidFill>
                  <a:srgbClr val="000090"/>
                </a:solidFill>
              </a:rPr>
              <a:t>Fizik</a:t>
            </a:r>
            <a:r>
              <a:rPr lang="en-US" u="sng" dirty="0">
                <a:solidFill>
                  <a:srgbClr val="000090"/>
                </a:solidFill>
              </a:rPr>
              <a:t> </a:t>
            </a:r>
            <a:r>
              <a:rPr lang="en-US" u="sng" dirty="0" err="1">
                <a:solidFill>
                  <a:srgbClr val="000090"/>
                </a:solidFill>
              </a:rPr>
              <a:t>ödülü</a:t>
            </a:r>
            <a:r>
              <a:rPr lang="en-US" u="sng" dirty="0">
                <a:solidFill>
                  <a:srgbClr val="000090"/>
                </a:solidFill>
              </a:rPr>
              <a:t>, </a:t>
            </a:r>
            <a:r>
              <a:rPr lang="en-US" dirty="0">
                <a:solidFill>
                  <a:srgbClr val="000090"/>
                </a:solidFill>
              </a:rPr>
              <a:t>1911 Nobel </a:t>
            </a:r>
            <a:r>
              <a:rPr lang="en-US" dirty="0" err="1">
                <a:solidFill>
                  <a:srgbClr val="000090"/>
                </a:solidFill>
              </a:rPr>
              <a:t>Kimya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ödülü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sahibi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radyoloji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biliminin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kurucusudur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Çalışmalarıyla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bir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çığır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açan</a:t>
            </a:r>
            <a:r>
              <a:rPr lang="en-US" dirty="0">
                <a:solidFill>
                  <a:srgbClr val="000090"/>
                </a:solidFill>
              </a:rPr>
              <a:t> Curie, </a:t>
            </a:r>
            <a:r>
              <a:rPr lang="en-US" u="sng" dirty="0">
                <a:solidFill>
                  <a:srgbClr val="000090"/>
                </a:solidFill>
              </a:rPr>
              <a:t>Nobel </a:t>
            </a:r>
            <a:r>
              <a:rPr lang="en-US" u="sng" dirty="0" err="1">
                <a:solidFill>
                  <a:srgbClr val="000090"/>
                </a:solidFill>
              </a:rPr>
              <a:t>Ödülü</a:t>
            </a:r>
            <a:r>
              <a:rPr lang="en-US" dirty="0" err="1">
                <a:solidFill>
                  <a:srgbClr val="000090"/>
                </a:solidFill>
              </a:rPr>
              <a:t>'nü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alan</a:t>
            </a:r>
            <a:r>
              <a:rPr lang="en-US" dirty="0">
                <a:solidFill>
                  <a:srgbClr val="000090"/>
                </a:solidFill>
              </a:rPr>
              <a:t> ilk </a:t>
            </a:r>
            <a:r>
              <a:rPr lang="en-US" dirty="0" err="1">
                <a:solidFill>
                  <a:srgbClr val="000090"/>
                </a:solidFill>
              </a:rPr>
              <a:t>kadın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bu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ödülü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iki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kere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alan</a:t>
            </a:r>
            <a:r>
              <a:rPr lang="en-US" dirty="0">
                <a:solidFill>
                  <a:srgbClr val="000090"/>
                </a:solidFill>
              </a:rPr>
              <a:t> ilk </a:t>
            </a:r>
            <a:r>
              <a:rPr lang="en-US" dirty="0" err="1">
                <a:solidFill>
                  <a:srgbClr val="000090"/>
                </a:solidFill>
              </a:rPr>
              <a:t>bilim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insanı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olmuştur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Başarılarına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radyoaktif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izotopları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izole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etmek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için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radyoaktivite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teknikleri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teori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iki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unsurdan</a:t>
            </a:r>
            <a:r>
              <a:rPr lang="en-US" dirty="0">
                <a:solidFill>
                  <a:srgbClr val="000090"/>
                </a:solidFill>
              </a:rPr>
              <a:t>, </a:t>
            </a:r>
            <a:r>
              <a:rPr lang="en-US" u="sng" dirty="0" err="1">
                <a:solidFill>
                  <a:srgbClr val="000090"/>
                </a:solidFill>
              </a:rPr>
              <a:t>polonyum</a:t>
            </a:r>
            <a:r>
              <a:rPr lang="en-US" u="sng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radyum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keşfi</a:t>
            </a:r>
            <a:r>
              <a:rPr lang="en-US" dirty="0">
                <a:solidFill>
                  <a:srgbClr val="000090"/>
                </a:solidFill>
              </a:rPr>
              <a:t> de </a:t>
            </a:r>
            <a:r>
              <a:rPr lang="en-US" dirty="0" err="1">
                <a:solidFill>
                  <a:srgbClr val="000090"/>
                </a:solidFill>
              </a:rPr>
              <a:t>dahildir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FFFF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90"/>
                </a:solidFill>
              </a:rPr>
              <a:t>1934 </a:t>
            </a:r>
            <a:r>
              <a:rPr lang="en-US" dirty="0" err="1">
                <a:solidFill>
                  <a:srgbClr val="000090"/>
                </a:solidFill>
              </a:rPr>
              <a:t>yılında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Fransa'nın</a:t>
            </a:r>
            <a:r>
              <a:rPr lang="en-US" dirty="0">
                <a:solidFill>
                  <a:srgbClr val="000090"/>
                </a:solidFill>
              </a:rPr>
              <a:t> Savoy </a:t>
            </a:r>
            <a:r>
              <a:rPr lang="en-US" dirty="0" err="1">
                <a:solidFill>
                  <a:srgbClr val="000090"/>
                </a:solidFill>
              </a:rPr>
              <a:t>kentinde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kan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kanserinden</a:t>
            </a:r>
            <a:r>
              <a:rPr lang="en-US" dirty="0">
                <a:solidFill>
                  <a:srgbClr val="000090"/>
                </a:solidFill>
              </a:rPr>
              <a:t> </a:t>
            </a:r>
            <a:r>
              <a:rPr lang="en-US" dirty="0" err="1">
                <a:solidFill>
                  <a:srgbClr val="000090"/>
                </a:solidFill>
              </a:rPr>
              <a:t>öldü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Hastalığı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aşırı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dozda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90"/>
                </a:solidFill>
              </a:rPr>
              <a:t>radyasyona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maruz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kalmasına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bağlandı</a:t>
            </a:r>
            <a:r>
              <a:rPr lang="en-US" dirty="0">
                <a:solidFill>
                  <a:srgbClr val="000090"/>
                </a:solidFill>
              </a:rPr>
              <a:t>. Bu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yüzden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ona</a:t>
            </a:r>
            <a:r>
              <a:rPr lang="en-US" dirty="0">
                <a:solidFill>
                  <a:srgbClr val="000090"/>
                </a:solidFill>
              </a:rPr>
              <a:t> "</a:t>
            </a:r>
            <a:r>
              <a:rPr lang="en-US" sz="3600" dirty="0" err="1">
                <a:solidFill>
                  <a:srgbClr val="000090"/>
                </a:solidFill>
              </a:rPr>
              <a:t>bilim</a:t>
            </a:r>
            <a:r>
              <a:rPr lang="en-US" sz="3600" dirty="0">
                <a:solidFill>
                  <a:srgbClr val="000090"/>
                </a:solidFill>
              </a:rPr>
              <a:t> </a:t>
            </a:r>
            <a:r>
              <a:rPr lang="en-US" sz="3600" dirty="0" err="1">
                <a:solidFill>
                  <a:srgbClr val="000090"/>
                </a:solidFill>
              </a:rPr>
              <a:t>için</a:t>
            </a:r>
            <a:r>
              <a:rPr lang="en-US" sz="3600" dirty="0">
                <a:solidFill>
                  <a:srgbClr val="000090"/>
                </a:solidFill>
              </a:rPr>
              <a:t> </a:t>
            </a:r>
            <a:r>
              <a:rPr lang="en-US" sz="3600" dirty="0" err="1">
                <a:solidFill>
                  <a:srgbClr val="000090"/>
                </a:solidFill>
              </a:rPr>
              <a:t>ölen</a:t>
            </a:r>
            <a:r>
              <a:rPr lang="en-US" sz="3600" dirty="0">
                <a:solidFill>
                  <a:srgbClr val="000090"/>
                </a:solidFill>
              </a:rPr>
              <a:t> </a:t>
            </a:r>
            <a:r>
              <a:rPr lang="en-US" sz="3600" dirty="0" err="1">
                <a:solidFill>
                  <a:srgbClr val="000090"/>
                </a:solidFill>
              </a:rPr>
              <a:t>kadın</a:t>
            </a:r>
            <a:r>
              <a:rPr lang="en-US" dirty="0">
                <a:solidFill>
                  <a:srgbClr val="000090"/>
                </a:solidFill>
              </a:rPr>
              <a:t>" </a:t>
            </a:r>
            <a:r>
              <a:rPr lang="en-US" dirty="0" err="1">
                <a:solidFill>
                  <a:srgbClr val="000090"/>
                </a:solidFill>
              </a:rPr>
              <a:t>denildi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Curie'nin</a:t>
            </a:r>
            <a:r>
              <a:rPr lang="en-US" dirty="0">
                <a:solidFill>
                  <a:srgbClr val="000090"/>
                </a:solidFill>
              </a:rPr>
              <a:t> not </a:t>
            </a:r>
            <a:r>
              <a:rPr lang="en-US" dirty="0" err="1">
                <a:solidFill>
                  <a:srgbClr val="000090"/>
                </a:solidFill>
              </a:rPr>
              <a:t>defterleri</a:t>
            </a:r>
            <a:r>
              <a:rPr lang="en-US" dirty="0">
                <a:solidFill>
                  <a:srgbClr val="000090"/>
                </a:solidFill>
              </a:rPr>
              <a:t> o </a:t>
            </a:r>
            <a:r>
              <a:rPr lang="en-US" dirty="0" err="1">
                <a:solidFill>
                  <a:srgbClr val="000090"/>
                </a:solidFill>
              </a:rPr>
              <a:t>kadar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çok</a:t>
            </a:r>
            <a:endParaRPr lang="en-US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radyasyona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maruz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kalmıştır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ki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ancak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90"/>
                </a:solidFill>
              </a:rPr>
              <a:t>kurşun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kaplı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bölmelerde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muhafaza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edilip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90"/>
                </a:solidFill>
              </a:rPr>
              <a:t>sadece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radyoaktif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koruma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altında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incelenebilmektedir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2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142" y="547260"/>
            <a:ext cx="8942997" cy="652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https://courtauld.ac.uk/highlights/adam-and-eve/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https://www.e-skop.com/skopbulten/kaleydoskop-aziz-antoniusun-bastan-cikarilisi/</a:t>
            </a:r>
            <a:r>
              <a:rPr lang="en-US" sz="1600" dirty="0" smtClean="0">
                <a:hlinkClick r:id="rId3"/>
              </a:rPr>
              <a:t>3285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https://www.canterbury.ac.nz/exhibition/virgil/aeneid/death-of-</a:t>
            </a:r>
            <a:r>
              <a:rPr lang="en-US" sz="1600" dirty="0" smtClean="0">
                <a:hlinkClick r:id="rId4"/>
              </a:rPr>
              <a:t>laocoon.shtml</a:t>
            </a:r>
            <a:endParaRPr lang="en-US" sz="1600" dirty="0" smtClean="0"/>
          </a:p>
          <a:p>
            <a:r>
              <a:rPr lang="en-US" sz="1600" dirty="0">
                <a:hlinkClick r:id="rId5"/>
              </a:rPr>
              <a:t>https://www.metmuseum.org/art/collection/search/</a:t>
            </a:r>
            <a:r>
              <a:rPr lang="en-US" sz="1600" dirty="0" smtClean="0">
                <a:hlinkClick r:id="rId5"/>
              </a:rPr>
              <a:t>436105</a:t>
            </a:r>
            <a:endParaRPr lang="en-US" sz="1600" dirty="0"/>
          </a:p>
          <a:p>
            <a:r>
              <a:rPr lang="en-US" sz="1600" dirty="0">
                <a:hlinkClick r:id="rId6"/>
              </a:rPr>
              <a:t>https://www.britannica.com/biography/</a:t>
            </a:r>
            <a:r>
              <a:rPr lang="en-US" sz="1600" dirty="0" smtClean="0">
                <a:hlinkClick r:id="rId6"/>
              </a:rPr>
              <a:t>Socrates</a:t>
            </a:r>
            <a:endParaRPr lang="en-US" sz="1600" dirty="0" smtClean="0"/>
          </a:p>
          <a:p>
            <a:r>
              <a:rPr lang="en-US" sz="1600" dirty="0">
                <a:hlinkClick r:id="rId7"/>
              </a:rPr>
              <a:t>https://www.worldhistory.org/article/207/what-happened-to-the-great-library-at-alexandria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https://www.dailymotion.com/video/</a:t>
            </a:r>
            <a:r>
              <a:rPr lang="en-US" sz="1600" dirty="0" smtClean="0">
                <a:hlinkClick r:id="rId8"/>
              </a:rPr>
              <a:t>x6ao6z0</a:t>
            </a:r>
            <a:endParaRPr lang="en-US" sz="1600" dirty="0" smtClean="0"/>
          </a:p>
          <a:p>
            <a:r>
              <a:rPr lang="en-US" sz="1600" dirty="0">
                <a:hlinkClick r:id="rId9"/>
              </a:rPr>
              <a:t>https://www.historyextra.com/period/roman/death-julius-caesar-what-we-know-ides-of-march-brutus-cassius-et-tu</a:t>
            </a:r>
            <a:r>
              <a:rPr lang="en-US" sz="1600" dirty="0" smtClean="0">
                <a:hlinkClick r:id="rId9"/>
              </a:rPr>
              <a:t>/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https://www.history.co.uk/article/was-nero-responsible-for-the-great-fire-of-</a:t>
            </a:r>
            <a:r>
              <a:rPr lang="en-US" sz="1600" dirty="0" smtClean="0">
                <a:hlinkClick r:id="rId10"/>
              </a:rPr>
              <a:t>rome</a:t>
            </a:r>
            <a:endParaRPr lang="en-US" sz="1600" dirty="0" smtClean="0"/>
          </a:p>
          <a:p>
            <a:r>
              <a:rPr lang="en-US" sz="1600" dirty="0">
                <a:hlinkClick r:id="rId11"/>
              </a:rPr>
              <a:t>https://www.britannica.com/biography/Erik-the-</a:t>
            </a:r>
            <a:r>
              <a:rPr lang="en-US" sz="1600" dirty="0" smtClean="0">
                <a:hlinkClick r:id="rId11"/>
              </a:rPr>
              <a:t>Red</a:t>
            </a:r>
            <a:endParaRPr lang="en-US" sz="1600" dirty="0" smtClean="0"/>
          </a:p>
          <a:p>
            <a:r>
              <a:rPr lang="en-US" sz="1600" dirty="0">
                <a:hlinkClick r:id="rId12"/>
              </a:rPr>
              <a:t>https://en.wikipedia.org/wiki/Mehmed_the_Conqueror#/media/</a:t>
            </a:r>
            <a:r>
              <a:rPr lang="en-US" sz="1600" dirty="0" smtClean="0">
                <a:hlinkClick r:id="rId12"/>
              </a:rPr>
              <a:t>File:Siegebelgrade.jpg</a:t>
            </a:r>
            <a:endParaRPr lang="en-US" sz="1600" dirty="0" smtClean="0"/>
          </a:p>
          <a:p>
            <a:r>
              <a:rPr lang="en-US" sz="1600" dirty="0">
                <a:hlinkClick r:id="rId13"/>
              </a:rPr>
              <a:t>https://tr.wikipedia.org/wiki/Hez%C3%A2rfen_Ahmed_%C3%</a:t>
            </a:r>
            <a:r>
              <a:rPr lang="en-US" sz="1600" dirty="0" smtClean="0">
                <a:hlinkClick r:id="rId13"/>
              </a:rPr>
              <a:t>87elebi</a:t>
            </a:r>
            <a:endParaRPr lang="en-US" sz="1600" dirty="0" smtClean="0"/>
          </a:p>
          <a:p>
            <a:r>
              <a:rPr lang="en-US" sz="1600" dirty="0">
                <a:hlinkClick r:id="rId14"/>
              </a:rPr>
              <a:t>https://www.britannica.com/biography/Galileo-</a:t>
            </a:r>
            <a:r>
              <a:rPr lang="en-US" sz="1600" dirty="0" smtClean="0">
                <a:hlinkClick r:id="rId14"/>
              </a:rPr>
              <a:t>Galilei</a:t>
            </a:r>
            <a:endParaRPr lang="en-US" sz="1600" dirty="0" smtClean="0"/>
          </a:p>
          <a:p>
            <a:r>
              <a:rPr lang="en-US" sz="1600" dirty="0">
                <a:hlinkClick r:id="rId15"/>
              </a:rPr>
              <a:t>https://www.britannica.com/biography/Alexander-Graham-</a:t>
            </a:r>
            <a:r>
              <a:rPr lang="en-US" sz="1600" dirty="0" smtClean="0">
                <a:hlinkClick r:id="rId15"/>
              </a:rPr>
              <a:t>Bell</a:t>
            </a:r>
            <a:endParaRPr lang="en-US" sz="1600" dirty="0" smtClean="0"/>
          </a:p>
          <a:p>
            <a:r>
              <a:rPr lang="en-US" sz="1600" dirty="0">
                <a:hlinkClick r:id="rId16"/>
              </a:rPr>
              <a:t>https://www.biography.com/inventor/orville-</a:t>
            </a:r>
            <a:r>
              <a:rPr lang="en-US" sz="1600" dirty="0" smtClean="0">
                <a:hlinkClick r:id="rId16"/>
              </a:rPr>
              <a:t>wright</a:t>
            </a:r>
            <a:endParaRPr lang="en-US" sz="1600" dirty="0"/>
          </a:p>
          <a:p>
            <a:r>
              <a:rPr lang="en-US" sz="1600" dirty="0">
                <a:hlinkClick r:id="rId17"/>
              </a:rPr>
              <a:t>https://www.britannica.com/topic/</a:t>
            </a:r>
            <a:r>
              <a:rPr lang="en-US" sz="1600" dirty="0" smtClean="0">
                <a:hlinkClick r:id="rId17"/>
              </a:rPr>
              <a:t>Titanic</a:t>
            </a:r>
            <a:endParaRPr lang="en-US" sz="1600" dirty="0" smtClean="0"/>
          </a:p>
          <a:p>
            <a:r>
              <a:rPr lang="en-US" sz="1600" dirty="0">
                <a:hlinkClick r:id="rId18"/>
              </a:rPr>
              <a:t>https://tr.wikipedia.org/wiki/Versay_Bar%C4%B1%C5%9F_Antla%C5%9Fmas%C4%</a:t>
            </a:r>
            <a:r>
              <a:rPr lang="en-US" sz="1600" dirty="0" smtClean="0">
                <a:hlinkClick r:id="rId18"/>
              </a:rPr>
              <a:t>B1</a:t>
            </a:r>
            <a:endParaRPr lang="en-US" sz="1600" dirty="0" smtClean="0"/>
          </a:p>
          <a:p>
            <a:r>
              <a:rPr lang="en-US" sz="1600" dirty="0">
                <a:hlinkClick r:id="rId19"/>
              </a:rPr>
              <a:t>https://www.britannica.com/event/Prohibition-United-States-history-1920-</a:t>
            </a:r>
            <a:r>
              <a:rPr lang="en-US" sz="1600" dirty="0" smtClean="0">
                <a:hlinkClick r:id="rId19"/>
              </a:rPr>
              <a:t>1933</a:t>
            </a:r>
            <a:endParaRPr lang="en-US" sz="1600" dirty="0" smtClean="0"/>
          </a:p>
          <a:p>
            <a:r>
              <a:rPr lang="en-US" sz="1600" dirty="0">
                <a:hlinkClick r:id="rId20"/>
              </a:rPr>
              <a:t>https://www.nasa.gov/centers/goddard/about/history/</a:t>
            </a:r>
            <a:r>
              <a:rPr lang="en-US" sz="1600" dirty="0" smtClean="0">
                <a:hlinkClick r:id="rId20"/>
              </a:rPr>
              <a:t>dr_goddard.html</a:t>
            </a:r>
            <a:endParaRPr lang="en-US" sz="1600" dirty="0" smtClean="0"/>
          </a:p>
          <a:p>
            <a:r>
              <a:rPr lang="en-US" sz="1600" dirty="0">
                <a:hlinkClick r:id="rId21"/>
              </a:rPr>
              <a:t>https://www.history.com/topics/inventions/model-</a:t>
            </a:r>
            <a:r>
              <a:rPr lang="en-US" sz="1600" dirty="0" smtClean="0">
                <a:hlinkClick r:id="rId21"/>
              </a:rPr>
              <a:t>t</a:t>
            </a:r>
            <a:endParaRPr lang="en-US" sz="1600" dirty="0" smtClean="0"/>
          </a:p>
          <a:p>
            <a:r>
              <a:rPr lang="en-US" sz="1600" dirty="0">
                <a:hlinkClick r:id="rId22"/>
              </a:rPr>
              <a:t>https://www.britannica.com/biography/Marie-</a:t>
            </a:r>
            <a:r>
              <a:rPr lang="en-US" sz="1600" dirty="0" smtClean="0">
                <a:hlinkClick r:id="rId22"/>
              </a:rPr>
              <a:t>Curie</a:t>
            </a:r>
            <a:endParaRPr lang="en-US" sz="1600" dirty="0" smtClean="0"/>
          </a:p>
          <a:p>
            <a:r>
              <a:rPr lang="en-US" sz="1600" dirty="0" err="1">
                <a:solidFill>
                  <a:srgbClr val="3366FF"/>
                </a:solidFill>
              </a:rPr>
              <a:t>Tarihe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Geçmiş</a:t>
            </a:r>
            <a:r>
              <a:rPr lang="en-US" sz="1600" dirty="0">
                <a:solidFill>
                  <a:srgbClr val="3366FF"/>
                </a:solidFill>
              </a:rPr>
              <a:t> En </a:t>
            </a:r>
            <a:r>
              <a:rPr lang="en-US" sz="1600" dirty="0" err="1">
                <a:solidFill>
                  <a:srgbClr val="3366FF"/>
                </a:solidFill>
              </a:rPr>
              <a:t>Büyük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err="1">
                <a:solidFill>
                  <a:srgbClr val="3366FF"/>
                </a:solidFill>
              </a:rPr>
              <a:t>Fiyaskolar</a:t>
            </a:r>
            <a:r>
              <a:rPr lang="en-US" sz="1600" dirty="0">
                <a:solidFill>
                  <a:srgbClr val="3366FF"/>
                </a:solidFill>
              </a:rPr>
              <a:t>, </a:t>
            </a:r>
            <a:r>
              <a:rPr lang="en-US" sz="1600" dirty="0" err="1">
                <a:solidFill>
                  <a:srgbClr val="3366FF"/>
                </a:solidFill>
              </a:rPr>
              <a:t>Ken&amp;Katie</a:t>
            </a:r>
            <a:r>
              <a:rPr lang="en-US" sz="1600" dirty="0">
                <a:solidFill>
                  <a:srgbClr val="3366FF"/>
                </a:solidFill>
              </a:rPr>
              <a:t> Lytle,2012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dirty="0" smtClean="0"/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142" y="188621"/>
            <a:ext cx="164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KAYNAKÇA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5534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Teşekkür</a:t>
            </a:r>
            <a:r>
              <a:rPr lang="en-US" sz="4000" dirty="0" smtClean="0"/>
              <a:t> </a:t>
            </a:r>
            <a:r>
              <a:rPr lang="en-US" sz="4000" dirty="0" err="1" smtClean="0"/>
              <a:t>ederim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Post 1984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Üto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Distopya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, Kadir Has Üniversitesi, </a:t>
            </a:r>
            <a:r>
              <a:rPr lang="tr-TR" dirty="0" err="1" smtClean="0">
                <a:solidFill>
                  <a:schemeClr val="tx2">
                    <a:lumMod val="75000"/>
                  </a:schemeClr>
                </a:solidFill>
              </a:rPr>
              <a:t>A.Nihat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Fiyasko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Stanislaw </a:t>
            </a:r>
            <a:r>
              <a:rPr lang="en-US" dirty="0" err="1" smtClean="0"/>
              <a:t>Lem</a:t>
            </a:r>
            <a:r>
              <a:rPr lang="en-US" dirty="0" smtClean="0"/>
              <a:t>, 1986</a:t>
            </a:r>
          </a:p>
          <a:p>
            <a:r>
              <a:rPr lang="en-US" dirty="0" err="1" smtClean="0"/>
              <a:t>Sayfa</a:t>
            </a:r>
            <a:r>
              <a:rPr lang="en-US" dirty="0" smtClean="0"/>
              <a:t>: 74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IMG-6300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31" y="1070425"/>
            <a:ext cx="5311747" cy="2990276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7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12-20 at 18.4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41" y="1005999"/>
            <a:ext cx="3883758" cy="5859875"/>
          </a:xfrm>
          <a:prstGeom prst="rect">
            <a:avLst/>
          </a:prstGeom>
        </p:spPr>
      </p:pic>
      <p:pic>
        <p:nvPicPr>
          <p:cNvPr id="2" name="Picture 1" descr="Screen Shot 2021-12-20 at 19.50.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6000"/>
            <a:ext cx="5027916" cy="5859874"/>
          </a:xfrm>
          <a:prstGeom prst="rect">
            <a:avLst/>
          </a:prstGeom>
        </p:spPr>
      </p:pic>
      <p:pic>
        <p:nvPicPr>
          <p:cNvPr id="3" name="Picture 2" descr="Screen Shot 2021-12-20 at 18.52.08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9"/>
          <a:stretch/>
        </p:blipFill>
        <p:spPr>
          <a:xfrm>
            <a:off x="5260241" y="-1"/>
            <a:ext cx="3520545" cy="699177"/>
          </a:xfrm>
          <a:prstGeom prst="rect">
            <a:avLst/>
          </a:prstGeom>
        </p:spPr>
      </p:pic>
      <p:pic>
        <p:nvPicPr>
          <p:cNvPr id="5" name="Picture 4" descr="Screen Shot 2021-12-20 at 20.05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74" y="-1"/>
            <a:ext cx="3454543" cy="7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2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/>
              <a:t>Yasak</a:t>
            </a:r>
            <a:r>
              <a:rPr lang="en-US" sz="2400" dirty="0" smtClean="0"/>
              <a:t> </a:t>
            </a:r>
            <a:r>
              <a:rPr lang="en-US" sz="2400" dirty="0" err="1" smtClean="0"/>
              <a:t>edilen</a:t>
            </a:r>
            <a:r>
              <a:rPr lang="en-US" sz="2400" dirty="0" smtClean="0"/>
              <a:t> </a:t>
            </a:r>
            <a:r>
              <a:rPr lang="en-US" sz="2400" dirty="0" err="1" smtClean="0"/>
              <a:t>ağaç</a:t>
            </a:r>
            <a:endParaRPr lang="en-US" sz="1600" dirty="0"/>
          </a:p>
        </p:txBody>
      </p:sp>
      <p:pic>
        <p:nvPicPr>
          <p:cNvPr id="7" name="Picture 6" descr="Screen Shot 2021-12-21 at 22.00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168"/>
            <a:ext cx="9144000" cy="8731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2458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err="1" smtClean="0"/>
              <a:t>Havva’nın</a:t>
            </a:r>
            <a:r>
              <a:rPr lang="en-US" sz="2400" dirty="0" smtClean="0"/>
              <a:t> </a:t>
            </a:r>
            <a:r>
              <a:rPr lang="en-US" sz="2400" dirty="0" err="1" smtClean="0"/>
              <a:t>kandırılması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6256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err="1" smtClean="0"/>
              <a:t>Mahkumiyet</a:t>
            </a:r>
            <a:endParaRPr lang="en-US" sz="2400" dirty="0" smtClean="0"/>
          </a:p>
          <a:p>
            <a:pPr algn="l"/>
            <a:endParaRPr lang="en-US" sz="2000" dirty="0"/>
          </a:p>
        </p:txBody>
      </p:sp>
      <p:pic>
        <p:nvPicPr>
          <p:cNvPr id="10" name="Picture 9" descr="Screen Shot 2021-12-21 at 22.00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086"/>
            <a:ext cx="9144000" cy="1365504"/>
          </a:xfrm>
          <a:prstGeom prst="rect">
            <a:avLst/>
          </a:prstGeom>
        </p:spPr>
      </p:pic>
      <p:pic>
        <p:nvPicPr>
          <p:cNvPr id="11" name="Picture 10" descr="Screen Shot 2021-12-21 at 22.00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309"/>
            <a:ext cx="9144000" cy="13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1-12-20 at 20.38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" y="0"/>
            <a:ext cx="9144000" cy="5085433"/>
          </a:xfrm>
          <a:prstGeom prst="rect">
            <a:avLst/>
          </a:prstGeom>
        </p:spPr>
      </p:pic>
      <p:pic>
        <p:nvPicPr>
          <p:cNvPr id="5" name="Picture 4" descr="IMG-6301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9825" y="2841319"/>
            <a:ext cx="1512034" cy="4715019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5090854"/>
            <a:ext cx="13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Ö 1184</a:t>
            </a: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9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/>
              <a:t>Truva</a:t>
            </a:r>
            <a:r>
              <a:rPr lang="en-US" sz="4000" dirty="0" smtClean="0"/>
              <a:t> </a:t>
            </a:r>
            <a:r>
              <a:rPr lang="en-US" sz="4000" dirty="0" err="1" smtClean="0"/>
              <a:t>Savaşı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800" dirty="0" smtClean="0"/>
              <a:t>MÖ 1184</a:t>
            </a:r>
            <a:endParaRPr lang="en-US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3799" y="1143000"/>
            <a:ext cx="8805643" cy="5575042"/>
          </a:xfrm>
          <a:solidFill>
            <a:srgbClr val="FFFFFF"/>
          </a:solidFill>
        </p:spPr>
        <p:txBody>
          <a:bodyPr>
            <a:normAutofit fontScale="47500" lnSpcReduction="20000"/>
          </a:bodyPr>
          <a:lstStyle/>
          <a:p>
            <a:pPr>
              <a:spcBef>
                <a:spcPts val="912"/>
              </a:spcBef>
              <a:buFont typeface="Arial"/>
              <a:buChar char="•"/>
            </a:pPr>
            <a:r>
              <a:rPr lang="fr-FR" dirty="0" err="1" smtClean="0">
                <a:solidFill>
                  <a:srgbClr val="000090"/>
                </a:solidFill>
              </a:rPr>
              <a:t>Yunan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>
                <a:solidFill>
                  <a:srgbClr val="000090"/>
                </a:solidFill>
              </a:rPr>
              <a:t>mitolojisinde, Truvalı </a:t>
            </a:r>
            <a:r>
              <a:rPr lang="fr-FR" dirty="0" err="1">
                <a:solidFill>
                  <a:srgbClr val="000090"/>
                </a:solidFill>
              </a:rPr>
              <a:t>Paris'in</a:t>
            </a:r>
            <a:r>
              <a:rPr lang="fr-FR" dirty="0">
                <a:solidFill>
                  <a:srgbClr val="000090"/>
                </a:solidFill>
              </a:rPr>
              <a:t> Sparta </a:t>
            </a:r>
            <a:r>
              <a:rPr lang="fr-FR" dirty="0" err="1">
                <a:solidFill>
                  <a:srgbClr val="000090"/>
                </a:solidFill>
              </a:rPr>
              <a:t>Kralı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dirty="0" err="1">
                <a:solidFill>
                  <a:srgbClr val="000090"/>
                </a:solidFill>
              </a:rPr>
              <a:t>Menelaos'un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karısı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dirty="0" err="1">
                <a:solidFill>
                  <a:srgbClr val="000090"/>
                </a:solidFill>
              </a:rPr>
              <a:t>Helen'i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kaçırması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sonucunda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Yunanların</a:t>
            </a:r>
            <a:r>
              <a:rPr lang="fr-FR" dirty="0">
                <a:solidFill>
                  <a:srgbClr val="000090"/>
                </a:solidFill>
              </a:rPr>
              <a:t> (Akaların) </a:t>
            </a:r>
            <a:r>
              <a:rPr lang="fr-FR" dirty="0" err="1">
                <a:solidFill>
                  <a:srgbClr val="000090"/>
                </a:solidFill>
              </a:rPr>
              <a:t>Anadolu'daki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Truva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kentine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saldırmasını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konu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alır</a:t>
            </a:r>
            <a:r>
              <a:rPr lang="fr-FR" dirty="0">
                <a:solidFill>
                  <a:srgbClr val="000090"/>
                </a:solidFill>
              </a:rPr>
              <a:t>. </a:t>
            </a:r>
            <a:r>
              <a:rPr lang="fr-FR" dirty="0" err="1">
                <a:solidFill>
                  <a:srgbClr val="000090"/>
                </a:solidFill>
              </a:rPr>
              <a:t>Savaş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Yunan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mitolojisi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ve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edebiyatında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çok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önemli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yere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sahiptir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ve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Anadolu'lu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ozan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dirty="0" err="1">
                <a:solidFill>
                  <a:srgbClr val="000090"/>
                </a:solidFill>
              </a:rPr>
              <a:t>Homeros'un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i="1" dirty="0">
                <a:solidFill>
                  <a:srgbClr val="000090"/>
                </a:solidFill>
              </a:rPr>
              <a:t>İlyada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dirty="0" err="1">
                <a:solidFill>
                  <a:srgbClr val="000090"/>
                </a:solidFill>
              </a:rPr>
              <a:t>ve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i="1" dirty="0">
                <a:solidFill>
                  <a:srgbClr val="000090"/>
                </a:solidFill>
              </a:rPr>
              <a:t>Odysseia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dirty="0" err="1">
                <a:solidFill>
                  <a:srgbClr val="000090"/>
                </a:solidFill>
              </a:rPr>
              <a:t>adlı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destanlarında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anlatılmaktadır</a:t>
            </a:r>
            <a:r>
              <a:rPr lang="fr-FR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912"/>
              </a:spcBef>
              <a:buFont typeface="Arial"/>
              <a:buChar char="•"/>
            </a:pPr>
            <a:r>
              <a:rPr lang="fr-FR" dirty="0" err="1" smtClean="0">
                <a:solidFill>
                  <a:srgbClr val="000090"/>
                </a:solidFill>
              </a:rPr>
              <a:t>Savaş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dirty="0" err="1">
                <a:solidFill>
                  <a:srgbClr val="000090"/>
                </a:solidFill>
              </a:rPr>
              <a:t>yaklaşık</a:t>
            </a:r>
            <a:r>
              <a:rPr lang="fr-FR" dirty="0">
                <a:solidFill>
                  <a:srgbClr val="000090"/>
                </a:solidFill>
              </a:rPr>
              <a:t> 10 </a:t>
            </a:r>
            <a:r>
              <a:rPr lang="fr-FR" dirty="0" err="1">
                <a:solidFill>
                  <a:srgbClr val="000090"/>
                </a:solidFill>
              </a:rPr>
              <a:t>yıldır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sürmektedir</a:t>
            </a:r>
            <a:r>
              <a:rPr lang="fr-FR" dirty="0">
                <a:solidFill>
                  <a:srgbClr val="000090"/>
                </a:solidFill>
              </a:rPr>
              <a:t>. </a:t>
            </a:r>
            <a:r>
              <a:rPr lang="fr-FR" dirty="0" err="1">
                <a:solidFill>
                  <a:srgbClr val="000090"/>
                </a:solidFill>
              </a:rPr>
              <a:t>Askerler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bıkkın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ve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yorgundur</a:t>
            </a:r>
            <a:r>
              <a:rPr lang="fr-FR" dirty="0">
                <a:solidFill>
                  <a:srgbClr val="000090"/>
                </a:solidFill>
              </a:rPr>
              <a:t>. </a:t>
            </a:r>
            <a:r>
              <a:rPr lang="fr-FR" dirty="0" err="1">
                <a:solidFill>
                  <a:srgbClr val="000090"/>
                </a:solidFill>
              </a:rPr>
              <a:t>Zekası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sayesinde</a:t>
            </a:r>
            <a:r>
              <a:rPr lang="fr-FR" dirty="0">
                <a:solidFill>
                  <a:srgbClr val="000090"/>
                </a:solidFill>
              </a:rPr>
              <a:t> Athena </a:t>
            </a:r>
            <a:r>
              <a:rPr lang="fr-FR" dirty="0" err="1" smtClean="0">
                <a:solidFill>
                  <a:srgbClr val="000090"/>
                </a:solidFill>
              </a:rPr>
              <a:t>tarafından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sevilen</a:t>
            </a:r>
            <a:r>
              <a:rPr lang="fr-FR" dirty="0">
                <a:solidFill>
                  <a:srgbClr val="000090"/>
                </a:solidFill>
              </a:rPr>
              <a:t> </a:t>
            </a:r>
            <a:r>
              <a:rPr lang="fr-FR" dirty="0" err="1" smtClean="0">
                <a:solidFill>
                  <a:srgbClr val="000090"/>
                </a:solidFill>
              </a:rPr>
              <a:t>Odysses'un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aklına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tahtadan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at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yapma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fikri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gelir</a:t>
            </a:r>
            <a:r>
              <a:rPr lang="fr-FR" dirty="0">
                <a:solidFill>
                  <a:srgbClr val="000090"/>
                </a:solidFill>
              </a:rPr>
              <a:t>. Plana </a:t>
            </a:r>
            <a:r>
              <a:rPr lang="fr-FR" dirty="0" err="1">
                <a:solidFill>
                  <a:srgbClr val="000090"/>
                </a:solidFill>
              </a:rPr>
              <a:t>göre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Akhalılar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savaştan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çekiliyor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gibi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gözüküp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geride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çok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büyük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tahta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at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bırakırlar</a:t>
            </a:r>
            <a:r>
              <a:rPr lang="fr-FR" dirty="0">
                <a:solidFill>
                  <a:srgbClr val="000090"/>
                </a:solidFill>
              </a:rPr>
              <a:t>. </a:t>
            </a:r>
            <a:r>
              <a:rPr lang="fr-FR" dirty="0" err="1">
                <a:solidFill>
                  <a:srgbClr val="000090"/>
                </a:solidFill>
              </a:rPr>
              <a:t>Odysseus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ve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diğer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seçkin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komutanlar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atın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içine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gizlenirken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diğerleri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denize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açılıp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gemileri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Bozcaada'nın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arkasına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gizlerler</a:t>
            </a:r>
            <a:r>
              <a:rPr lang="fr-FR" dirty="0">
                <a:solidFill>
                  <a:srgbClr val="000090"/>
                </a:solidFill>
              </a:rPr>
              <a:t>. </a:t>
            </a:r>
            <a:r>
              <a:rPr lang="fr-FR" dirty="0" err="1">
                <a:solidFill>
                  <a:srgbClr val="000090"/>
                </a:solidFill>
              </a:rPr>
              <a:t>Planın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yürümesi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için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görevi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tahta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atın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Truvanın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surlarından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içeri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girmesini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sağlamak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olan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Akhalı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askeri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atın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yanında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bırakırlar</a:t>
            </a:r>
            <a:r>
              <a:rPr lang="fr-FR" dirty="0">
                <a:solidFill>
                  <a:srgbClr val="000090"/>
                </a:solidFill>
              </a:rPr>
              <a:t>. </a:t>
            </a:r>
            <a:r>
              <a:rPr lang="fr-FR" dirty="0" err="1">
                <a:solidFill>
                  <a:srgbClr val="000090"/>
                </a:solidFill>
              </a:rPr>
              <a:t>Akhalıların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çekildiğini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gören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Truvalılar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şaşkınlık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içinde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batı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kapısının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önündeki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dev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tahta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atın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yanına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giderler</a:t>
            </a:r>
            <a:r>
              <a:rPr lang="fr-FR" dirty="0">
                <a:solidFill>
                  <a:srgbClr val="000090"/>
                </a:solidFill>
              </a:rPr>
              <a:t>. 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912"/>
              </a:spcBef>
            </a:pPr>
            <a:r>
              <a:rPr lang="en-US" dirty="0" smtClean="0">
                <a:solidFill>
                  <a:srgbClr val="000090"/>
                </a:solidFill>
              </a:rPr>
              <a:t>“</a:t>
            </a:r>
            <a:r>
              <a:rPr lang="en-US" dirty="0" err="1" smtClean="0">
                <a:solidFill>
                  <a:srgbClr val="000090"/>
                </a:solidFill>
              </a:rPr>
              <a:t>Tahta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at </a:t>
            </a:r>
            <a:r>
              <a:rPr lang="en-US" dirty="0" err="1">
                <a:solidFill>
                  <a:srgbClr val="000090"/>
                </a:solidFill>
              </a:rPr>
              <a:t>Tanrıça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Athena'ya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kutsal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bir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sunak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olarak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yapılmıştır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Büyük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olmasının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sebebi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Troyalıların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onu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dar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şehir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kapılarından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şehrin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içine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almalarını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engellemek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içindir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Akhaların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beklentisi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Troyalıların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atı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yakıp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yıkmalarıdır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Böylece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Tanrıça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Athena'nın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öfkesini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Troya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üzerine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çekmiş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olacaklardır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Ama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Troyalılar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atı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şehrin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içine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alıp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onu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korurlarsa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Athena'nın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lütfu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Troyalılara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yönelecektir</a:t>
            </a:r>
            <a:r>
              <a:rPr lang="en-US" dirty="0" smtClean="0">
                <a:solidFill>
                  <a:srgbClr val="000090"/>
                </a:solidFill>
              </a:rPr>
              <a:t>.”</a:t>
            </a:r>
            <a:endParaRPr lang="en-US" dirty="0">
              <a:solidFill>
                <a:srgbClr val="000090"/>
              </a:solidFill>
            </a:endParaRPr>
          </a:p>
          <a:p>
            <a:pPr>
              <a:spcBef>
                <a:spcPts val="912"/>
              </a:spcBef>
            </a:pPr>
            <a:r>
              <a:rPr lang="en-US" dirty="0" err="1">
                <a:solidFill>
                  <a:srgbClr val="000090"/>
                </a:solidFill>
              </a:rPr>
              <a:t>Akhalı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askerin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sözlerine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inanan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barışmak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isteyen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Truvalılar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tahta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atı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içeri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alırlar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Gece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barış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kutlamalarıyla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eğlenen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ve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alkolün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etkisiyle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sızan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Truvalılar</a:t>
            </a:r>
            <a:r>
              <a:rPr lang="en-US" dirty="0">
                <a:solidFill>
                  <a:srgbClr val="000090"/>
                </a:solidFill>
              </a:rPr>
              <a:t>, </a:t>
            </a:r>
            <a:r>
              <a:rPr lang="en-US" dirty="0" err="1">
                <a:solidFill>
                  <a:srgbClr val="000090"/>
                </a:solidFill>
              </a:rPr>
              <a:t>atın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içindeki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Akhalı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Savaşçılar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tarafından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öldürülür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 smtClean="0">
                <a:solidFill>
                  <a:srgbClr val="000090"/>
                </a:solidFill>
              </a:rPr>
              <a:t>Truva'nın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surlarına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yaklaşmış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olan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Akhalı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Ordusunun</a:t>
            </a:r>
            <a:r>
              <a:rPr lang="en-US" dirty="0">
                <a:solidFill>
                  <a:srgbClr val="000090"/>
                </a:solidFill>
              </a:rPr>
              <a:t> da </a:t>
            </a:r>
            <a:r>
              <a:rPr lang="en-US" dirty="0" err="1">
                <a:solidFill>
                  <a:srgbClr val="000090"/>
                </a:solidFill>
              </a:rPr>
              <a:t>takviyesiyle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Truva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Şehri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tamamen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yıkılır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 err="1">
                <a:solidFill>
                  <a:srgbClr val="000090"/>
                </a:solidFill>
              </a:rPr>
              <a:t>Truva'nın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baştan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sona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yakıldığı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bu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katliam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sonrasında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Menelous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Helen'i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alarak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Yunanistan'a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yelken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açar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vid_-_The_Death_of_Socrat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6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5" y="5976573"/>
            <a:ext cx="93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MÖ 399</a:t>
            </a:r>
          </a:p>
        </p:txBody>
      </p:sp>
      <p:pic>
        <p:nvPicPr>
          <p:cNvPr id="5" name="Picture 4" descr="IMG-63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6028" y="3080028"/>
            <a:ext cx="1853951" cy="467780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9" name="Date Placeholder 4"/>
          <p:cNvSpPr txBox="1">
            <a:spLocks/>
          </p:cNvSpPr>
          <p:nvPr/>
        </p:nvSpPr>
        <p:spPr>
          <a:xfrm>
            <a:off x="7278243" y="6482100"/>
            <a:ext cx="1853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dirty="0" smtClean="0">
                <a:solidFill>
                  <a:srgbClr val="A3A7C0"/>
                </a:solidFill>
              </a:rPr>
              <a:t>Çağla </a:t>
            </a:r>
            <a:r>
              <a:rPr lang="tr-TR" dirty="0" err="1" smtClean="0">
                <a:solidFill>
                  <a:srgbClr val="A3A7C0"/>
                </a:solidFill>
              </a:rPr>
              <a:t>Yurdemi</a:t>
            </a:r>
            <a:r>
              <a:rPr lang="tr-TR" dirty="0" smtClean="0">
                <a:solidFill>
                  <a:srgbClr val="A3A7C0"/>
                </a:solidFill>
              </a:rPr>
              <a:t>, 2021</a:t>
            </a:r>
            <a:endParaRPr lang="en-US" dirty="0">
              <a:solidFill>
                <a:srgbClr val="A3A7C0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" y="6507250"/>
            <a:ext cx="4710464" cy="365125"/>
          </a:xfrm>
        </p:spPr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Post 1984 Üto/Distopya, Kadir Has Üniversitesi, A.Nihat Berker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72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/>
              <a:t>Sokrates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MÖ 469-MÖ 399 </a:t>
            </a:r>
            <a:r>
              <a:rPr lang="en-US" sz="2400" dirty="0" err="1" smtClean="0"/>
              <a:t>Atina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933" y="1600200"/>
            <a:ext cx="7941827" cy="4863265"/>
          </a:xfrm>
          <a:solidFill>
            <a:srgbClr val="FFFFFF"/>
          </a:solidFill>
        </p:spPr>
        <p:txBody>
          <a:bodyPr>
            <a:normAutofit fontScale="77500" lnSpcReduction="20000"/>
          </a:bodyPr>
          <a:lstStyle/>
          <a:p>
            <a:endParaRPr lang="fr-FR" dirty="0" smtClean="0">
              <a:solidFill>
                <a:srgbClr val="000090"/>
              </a:solidFill>
            </a:endParaRPr>
          </a:p>
          <a:p>
            <a:r>
              <a:rPr lang="fr-FR" dirty="0" err="1" smtClean="0">
                <a:solidFill>
                  <a:srgbClr val="000090"/>
                </a:solidFill>
              </a:rPr>
              <a:t>Antik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>
                <a:solidFill>
                  <a:srgbClr val="000090"/>
                </a:solidFill>
              </a:rPr>
              <a:t>Yunan </a:t>
            </a:r>
            <a:r>
              <a:rPr lang="fr-FR" dirty="0" err="1" smtClean="0">
                <a:solidFill>
                  <a:srgbClr val="000090"/>
                </a:solidFill>
              </a:rPr>
              <a:t>filozofu</a:t>
            </a:r>
            <a:r>
              <a:rPr lang="fr-FR" dirty="0" smtClean="0">
                <a:solidFill>
                  <a:srgbClr val="000090"/>
                </a:solidFill>
              </a:rPr>
              <a:t>, Aristo </a:t>
            </a:r>
            <a:r>
              <a:rPr lang="fr-FR" dirty="0" err="1" smtClean="0">
                <a:solidFill>
                  <a:srgbClr val="000090"/>
                </a:solidFill>
              </a:rPr>
              <a:t>ve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Platon’un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hocası</a:t>
            </a:r>
            <a:r>
              <a:rPr lang="fr-FR" dirty="0" smtClean="0">
                <a:solidFill>
                  <a:srgbClr val="000090"/>
                </a:solidFill>
              </a:rPr>
              <a:t>. </a:t>
            </a:r>
            <a:r>
              <a:rPr lang="fr-FR" dirty="0" err="1" smtClean="0">
                <a:solidFill>
                  <a:srgbClr val="000090"/>
                </a:solidFill>
              </a:rPr>
              <a:t>Sokrat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yönteminin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err="1" smtClean="0">
                <a:solidFill>
                  <a:srgbClr val="000090"/>
                </a:solidFill>
              </a:rPr>
              <a:t>mucidi</a:t>
            </a:r>
            <a:r>
              <a:rPr lang="fr-FR" dirty="0" smtClean="0">
                <a:solidFill>
                  <a:srgbClr val="000090"/>
                </a:solidFill>
              </a:rPr>
              <a:t>.</a:t>
            </a:r>
            <a:r>
              <a:rPr lang="fr-FR" dirty="0">
                <a:solidFill>
                  <a:srgbClr val="000090"/>
                </a:solidFill>
              </a:rPr>
              <a:t> Yunan felsefesinin </a:t>
            </a:r>
            <a:r>
              <a:rPr lang="fr-FR" dirty="0" err="1">
                <a:solidFill>
                  <a:srgbClr val="000090"/>
                </a:solidFill>
              </a:rPr>
              <a:t>kurucularındandır</a:t>
            </a:r>
            <a:r>
              <a:rPr lang="fr-FR" dirty="0" smtClean="0">
                <a:solidFill>
                  <a:srgbClr val="000090"/>
                </a:solidFill>
              </a:rPr>
              <a:t>.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fr-FR" dirty="0">
                <a:solidFill>
                  <a:srgbClr val="000090"/>
                </a:solidFill>
              </a:rPr>
              <a:t>Ahlak </a:t>
            </a:r>
            <a:r>
              <a:rPr lang="fr-FR" dirty="0" err="1">
                <a:solidFill>
                  <a:srgbClr val="000090"/>
                </a:solidFill>
              </a:rPr>
              <a:t>felsefesinin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kurucusu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olarak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kabul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edilen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Sokrates’in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yaşamının</a:t>
            </a:r>
            <a:r>
              <a:rPr lang="fr-FR" dirty="0">
                <a:solidFill>
                  <a:srgbClr val="000090"/>
                </a:solidFill>
              </a:rPr>
              <a:t> en </a:t>
            </a:r>
            <a:r>
              <a:rPr lang="fr-FR" dirty="0" err="1">
                <a:solidFill>
                  <a:srgbClr val="000090"/>
                </a:solidFill>
              </a:rPr>
              <a:t>belirgin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olaylarından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biri</a:t>
            </a:r>
            <a:r>
              <a:rPr lang="fr-FR" dirty="0">
                <a:solidFill>
                  <a:srgbClr val="000090"/>
                </a:solidFill>
              </a:rPr>
              <a:t> MÖ 399 </a:t>
            </a:r>
            <a:r>
              <a:rPr lang="fr-FR" dirty="0" err="1">
                <a:solidFill>
                  <a:srgbClr val="000090"/>
                </a:solidFill>
              </a:rPr>
              <a:t>yılında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hakkında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açılan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davadır</a:t>
            </a:r>
            <a:r>
              <a:rPr lang="fr-FR" dirty="0">
                <a:solidFill>
                  <a:srgbClr val="000090"/>
                </a:solidFill>
              </a:rPr>
              <a:t>. </a:t>
            </a:r>
            <a:r>
              <a:rPr lang="fr-FR" dirty="0" err="1">
                <a:solidFill>
                  <a:srgbClr val="000090"/>
                </a:solidFill>
              </a:rPr>
              <a:t>Platon'un</a:t>
            </a:r>
            <a:r>
              <a:rPr lang="fr-FR" dirty="0">
                <a:solidFill>
                  <a:srgbClr val="000090"/>
                </a:solidFill>
              </a:rPr>
              <a:t> Sokrates'in Savunması </a:t>
            </a:r>
            <a:r>
              <a:rPr lang="fr-FR" dirty="0" err="1">
                <a:solidFill>
                  <a:srgbClr val="000090"/>
                </a:solidFill>
              </a:rPr>
              <a:t>adlı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eserinde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anlattığına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göre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Sokrates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şehrin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tanrılarına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inanmamak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onların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yerine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başka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tanrılar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koymak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ve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böylece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gençliği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zehirlemekle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suçlanır</a:t>
            </a:r>
            <a:r>
              <a:rPr lang="fr-FR">
                <a:solidFill>
                  <a:srgbClr val="000090"/>
                </a:solidFill>
              </a:rPr>
              <a:t>. </a:t>
            </a:r>
            <a:endParaRPr lang="fr-FR" smtClean="0">
              <a:solidFill>
                <a:srgbClr val="000090"/>
              </a:solidFill>
            </a:endParaRPr>
          </a:p>
          <a:p>
            <a:r>
              <a:rPr lang="fr-FR" smtClean="0">
                <a:solidFill>
                  <a:srgbClr val="000090"/>
                </a:solidFill>
              </a:rPr>
              <a:t>Sokrates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>
                <a:solidFill>
                  <a:srgbClr val="000090"/>
                </a:solidFill>
              </a:rPr>
              <a:t>bu </a:t>
            </a:r>
            <a:r>
              <a:rPr lang="fr-FR" dirty="0" err="1">
                <a:solidFill>
                  <a:srgbClr val="000090"/>
                </a:solidFill>
              </a:rPr>
              <a:t>suçlamalar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sonucunda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ölüme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mahkûm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edilir</a:t>
            </a:r>
            <a:r>
              <a:rPr lang="fr-FR" dirty="0">
                <a:solidFill>
                  <a:srgbClr val="000090"/>
                </a:solidFill>
              </a:rPr>
              <a:t>. </a:t>
            </a:r>
            <a:endParaRPr lang="fr-FR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1946</Words>
  <Application>Microsoft Office PowerPoint</Application>
  <PresentationFormat>On-screen Show (4:3)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Twilight</vt:lpstr>
      <vt:lpstr>Geçmiş Fiyaskolar</vt:lpstr>
      <vt:lpstr>PowerPoint Presentation</vt:lpstr>
      <vt:lpstr>Fiyasko</vt:lpstr>
      <vt:lpstr>PowerPoint Presentation</vt:lpstr>
      <vt:lpstr>Yasak edilen ağaç</vt:lpstr>
      <vt:lpstr>PowerPoint Presentation</vt:lpstr>
      <vt:lpstr>Truva Savaşı  MÖ 1184</vt:lpstr>
      <vt:lpstr>PowerPoint Presentation</vt:lpstr>
      <vt:lpstr>Sokrates MÖ 469-MÖ 399 Atina </vt:lpstr>
      <vt:lpstr>PowerPoint Presentation</vt:lpstr>
      <vt:lpstr>İskenderiye Kütüphanesi MÖ 3.yy</vt:lpstr>
      <vt:lpstr>PowerPoint Presentation</vt:lpstr>
      <vt:lpstr>İstanbul’un Fethi  1453</vt:lpstr>
      <vt:lpstr>PowerPoint Presentation</vt:lpstr>
      <vt:lpstr>Galileo Galilei 1564-1642</vt:lpstr>
      <vt:lpstr>PowerPoint Presentation</vt:lpstr>
      <vt:lpstr>Telefonun icadı 1876</vt:lpstr>
      <vt:lpstr>PowerPoint Presentation</vt:lpstr>
      <vt:lpstr>Wright Kardeşler 1908</vt:lpstr>
      <vt:lpstr>PowerPoint Presentation</vt:lpstr>
      <vt:lpstr>Titanik 1912</vt:lpstr>
      <vt:lpstr>PowerPoint Presentation</vt:lpstr>
      <vt:lpstr>Versay Barış Antlaşması 1919</vt:lpstr>
      <vt:lpstr>PowerPoint Presentation</vt:lpstr>
      <vt:lpstr>Marie Curie  1867-1934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Geçmiş Fiyaskolar</dc:title>
  <dc:creator>Çağla</dc:creator>
  <cp:lastModifiedBy>Nihat Berker</cp:lastModifiedBy>
  <cp:revision>83</cp:revision>
  <dcterms:created xsi:type="dcterms:W3CDTF">2021-12-20T16:31:14Z</dcterms:created>
  <dcterms:modified xsi:type="dcterms:W3CDTF">2021-12-25T03:00:52Z</dcterms:modified>
</cp:coreProperties>
</file>