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6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8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B196C-F348-440F-95E3-EA080BE1744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AE3D45-C210-4BDF-9E43-BF2B61C56354}">
      <dgm:prSet/>
      <dgm:spPr/>
      <dgm:t>
        <a:bodyPr/>
        <a:lstStyle/>
        <a:p>
          <a:r>
            <a:rPr lang="tr-TR" baseline="0"/>
            <a:t>Anarşist- Komünistler</a:t>
          </a:r>
          <a:endParaRPr lang="en-US"/>
        </a:p>
      </dgm:t>
    </dgm:pt>
    <dgm:pt modelId="{2AEC6E8F-7B01-4008-9E91-E373AC38284D}" type="parTrans" cxnId="{4F98DAE7-AF0B-4B20-93F3-C81A83975870}">
      <dgm:prSet/>
      <dgm:spPr/>
      <dgm:t>
        <a:bodyPr/>
        <a:lstStyle/>
        <a:p>
          <a:endParaRPr lang="en-US"/>
        </a:p>
      </dgm:t>
    </dgm:pt>
    <dgm:pt modelId="{CE5FD936-2F93-4876-BBC0-0A56B6BB2C36}" type="sibTrans" cxnId="{4F98DAE7-AF0B-4B20-93F3-C81A83975870}">
      <dgm:prSet/>
      <dgm:spPr/>
      <dgm:t>
        <a:bodyPr/>
        <a:lstStyle/>
        <a:p>
          <a:endParaRPr lang="en-US"/>
        </a:p>
      </dgm:t>
    </dgm:pt>
    <dgm:pt modelId="{5CD7BB91-26F8-4256-9B22-4B9D94C2A607}">
      <dgm:prSet/>
      <dgm:spPr/>
      <dgm:t>
        <a:bodyPr/>
        <a:lstStyle/>
        <a:p>
          <a:r>
            <a:rPr lang="tr-TR" baseline="0"/>
            <a:t>Anarko-Sendikalistler</a:t>
          </a:r>
          <a:endParaRPr lang="en-US"/>
        </a:p>
      </dgm:t>
    </dgm:pt>
    <dgm:pt modelId="{FE7528A4-0A1A-4800-ADDD-4D185B60646D}" type="parTrans" cxnId="{3E00D266-5B1A-4A60-ACE6-C8D6218A463E}">
      <dgm:prSet/>
      <dgm:spPr/>
      <dgm:t>
        <a:bodyPr/>
        <a:lstStyle/>
        <a:p>
          <a:endParaRPr lang="en-US"/>
        </a:p>
      </dgm:t>
    </dgm:pt>
    <dgm:pt modelId="{59EF546F-6105-40BE-8DAA-BFB64FC52EBC}" type="sibTrans" cxnId="{3E00D266-5B1A-4A60-ACE6-C8D6218A463E}">
      <dgm:prSet/>
      <dgm:spPr/>
      <dgm:t>
        <a:bodyPr/>
        <a:lstStyle/>
        <a:p>
          <a:endParaRPr lang="en-US"/>
        </a:p>
      </dgm:t>
    </dgm:pt>
    <dgm:pt modelId="{DCF9B8AD-6A46-4D0A-BE4A-F3FB3598D14B}">
      <dgm:prSet/>
      <dgm:spPr/>
      <dgm:t>
        <a:bodyPr/>
        <a:lstStyle/>
        <a:p>
          <a:r>
            <a:rPr lang="tr-TR" baseline="0"/>
            <a:t>Bireyci Anarşistler</a:t>
          </a:r>
          <a:endParaRPr lang="en-US"/>
        </a:p>
      </dgm:t>
    </dgm:pt>
    <dgm:pt modelId="{DFA4BD72-82E2-4400-83DA-1FF9F4119CDF}" type="parTrans" cxnId="{4D4EFBD0-AF47-443C-8C8F-B1CA5B6A7312}">
      <dgm:prSet/>
      <dgm:spPr/>
      <dgm:t>
        <a:bodyPr/>
        <a:lstStyle/>
        <a:p>
          <a:endParaRPr lang="en-US"/>
        </a:p>
      </dgm:t>
    </dgm:pt>
    <dgm:pt modelId="{B486056D-4D65-47B0-B4D7-13127B68CE58}" type="sibTrans" cxnId="{4D4EFBD0-AF47-443C-8C8F-B1CA5B6A7312}">
      <dgm:prSet/>
      <dgm:spPr/>
      <dgm:t>
        <a:bodyPr/>
        <a:lstStyle/>
        <a:p>
          <a:endParaRPr lang="en-US"/>
        </a:p>
      </dgm:t>
    </dgm:pt>
    <dgm:pt modelId="{E61E038C-4642-483F-A911-9E63C007B939}" type="pres">
      <dgm:prSet presAssocID="{0CCB196C-F348-440F-95E3-EA080BE174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EBB31-86E6-416B-88B5-1AF654A6E889}" type="pres">
      <dgm:prSet presAssocID="{03AE3D45-C210-4BDF-9E43-BF2B61C563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8E5A9-04F2-4D52-8F7C-B020FAD8FD55}" type="pres">
      <dgm:prSet presAssocID="{CE5FD936-2F93-4876-BBC0-0A56B6BB2C36}" presName="sibTrans" presStyleCnt="0"/>
      <dgm:spPr/>
    </dgm:pt>
    <dgm:pt modelId="{37D3507B-9A22-4EA7-BE61-C1AF92ABFC7D}" type="pres">
      <dgm:prSet presAssocID="{5CD7BB91-26F8-4256-9B22-4B9D94C2A6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CE16D-C6FD-469B-8F4F-CB06FBE22734}" type="pres">
      <dgm:prSet presAssocID="{59EF546F-6105-40BE-8DAA-BFB64FC52EBC}" presName="sibTrans" presStyleCnt="0"/>
      <dgm:spPr/>
    </dgm:pt>
    <dgm:pt modelId="{637FCF6C-CA70-40D7-A360-9C9E7DAAF2BF}" type="pres">
      <dgm:prSet presAssocID="{DCF9B8AD-6A46-4D0A-BE4A-F3FB3598D1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0D266-5B1A-4A60-ACE6-C8D6218A463E}" srcId="{0CCB196C-F348-440F-95E3-EA080BE17446}" destId="{5CD7BB91-26F8-4256-9B22-4B9D94C2A607}" srcOrd="1" destOrd="0" parTransId="{FE7528A4-0A1A-4800-ADDD-4D185B60646D}" sibTransId="{59EF546F-6105-40BE-8DAA-BFB64FC52EBC}"/>
    <dgm:cxn modelId="{4D4EFBD0-AF47-443C-8C8F-B1CA5B6A7312}" srcId="{0CCB196C-F348-440F-95E3-EA080BE17446}" destId="{DCF9B8AD-6A46-4D0A-BE4A-F3FB3598D14B}" srcOrd="2" destOrd="0" parTransId="{DFA4BD72-82E2-4400-83DA-1FF9F4119CDF}" sibTransId="{B486056D-4D65-47B0-B4D7-13127B68CE58}"/>
    <dgm:cxn modelId="{3F4BE173-3E69-4159-9656-9A5022D2BFEA}" type="presOf" srcId="{03AE3D45-C210-4BDF-9E43-BF2B61C56354}" destId="{6D4EBB31-86E6-416B-88B5-1AF654A6E889}" srcOrd="0" destOrd="0" presId="urn:microsoft.com/office/officeart/2005/8/layout/default"/>
    <dgm:cxn modelId="{F8138230-6FA2-464A-9B0E-79ABA7B08F66}" type="presOf" srcId="{5CD7BB91-26F8-4256-9B22-4B9D94C2A607}" destId="{37D3507B-9A22-4EA7-BE61-C1AF92ABFC7D}" srcOrd="0" destOrd="0" presId="urn:microsoft.com/office/officeart/2005/8/layout/default"/>
    <dgm:cxn modelId="{67D93775-B6BD-4659-8EEF-7FD1C382A4D8}" type="presOf" srcId="{DCF9B8AD-6A46-4D0A-BE4A-F3FB3598D14B}" destId="{637FCF6C-CA70-40D7-A360-9C9E7DAAF2BF}" srcOrd="0" destOrd="0" presId="urn:microsoft.com/office/officeart/2005/8/layout/default"/>
    <dgm:cxn modelId="{4F98DAE7-AF0B-4B20-93F3-C81A83975870}" srcId="{0CCB196C-F348-440F-95E3-EA080BE17446}" destId="{03AE3D45-C210-4BDF-9E43-BF2B61C56354}" srcOrd="0" destOrd="0" parTransId="{2AEC6E8F-7B01-4008-9E91-E373AC38284D}" sibTransId="{CE5FD936-2F93-4876-BBC0-0A56B6BB2C36}"/>
    <dgm:cxn modelId="{FC612EBB-6D7D-411F-BD17-756E13EC7054}" type="presOf" srcId="{0CCB196C-F348-440F-95E3-EA080BE17446}" destId="{E61E038C-4642-483F-A911-9E63C007B939}" srcOrd="0" destOrd="0" presId="urn:microsoft.com/office/officeart/2005/8/layout/default"/>
    <dgm:cxn modelId="{97ED0AE5-6181-4875-93E6-0962B7DE85E5}" type="presParOf" srcId="{E61E038C-4642-483F-A911-9E63C007B939}" destId="{6D4EBB31-86E6-416B-88B5-1AF654A6E889}" srcOrd="0" destOrd="0" presId="urn:microsoft.com/office/officeart/2005/8/layout/default"/>
    <dgm:cxn modelId="{11D1BD8E-93EE-4F91-9F0A-FA0D185CFDFD}" type="presParOf" srcId="{E61E038C-4642-483F-A911-9E63C007B939}" destId="{5398E5A9-04F2-4D52-8F7C-B020FAD8FD55}" srcOrd="1" destOrd="0" presId="urn:microsoft.com/office/officeart/2005/8/layout/default"/>
    <dgm:cxn modelId="{5496C438-460C-4F77-8697-12D8D77E6D0C}" type="presParOf" srcId="{E61E038C-4642-483F-A911-9E63C007B939}" destId="{37D3507B-9A22-4EA7-BE61-C1AF92ABFC7D}" srcOrd="2" destOrd="0" presId="urn:microsoft.com/office/officeart/2005/8/layout/default"/>
    <dgm:cxn modelId="{D748D248-A2EE-4D83-B996-6F0A267A2029}" type="presParOf" srcId="{E61E038C-4642-483F-A911-9E63C007B939}" destId="{61ACE16D-C6FD-469B-8F4F-CB06FBE22734}" srcOrd="3" destOrd="0" presId="urn:microsoft.com/office/officeart/2005/8/layout/default"/>
    <dgm:cxn modelId="{439B057F-905C-4F75-B09B-20ECB6A8B5A1}" type="presParOf" srcId="{E61E038C-4642-483F-A911-9E63C007B939}" destId="{637FCF6C-CA70-40D7-A360-9C9E7DAAF2B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EBB31-86E6-416B-88B5-1AF654A6E889}">
      <dsp:nvSpPr>
        <dsp:cNvPr id="0" name=""/>
        <dsp:cNvSpPr/>
      </dsp:nvSpPr>
      <dsp:spPr>
        <a:xfrm>
          <a:off x="0" y="890587"/>
          <a:ext cx="3000374" cy="1800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baseline="0"/>
            <a:t>Anarşist- Komünistler</a:t>
          </a:r>
          <a:endParaRPr lang="en-US" sz="3700" kern="1200"/>
        </a:p>
      </dsp:txBody>
      <dsp:txXfrm>
        <a:off x="0" y="890587"/>
        <a:ext cx="3000374" cy="1800225"/>
      </dsp:txXfrm>
    </dsp:sp>
    <dsp:sp modelId="{37D3507B-9A22-4EA7-BE61-C1AF92ABFC7D}">
      <dsp:nvSpPr>
        <dsp:cNvPr id="0" name=""/>
        <dsp:cNvSpPr/>
      </dsp:nvSpPr>
      <dsp:spPr>
        <a:xfrm>
          <a:off x="3300412" y="890587"/>
          <a:ext cx="3000374" cy="1800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baseline="0"/>
            <a:t>Anarko-Sendikalistler</a:t>
          </a:r>
          <a:endParaRPr lang="en-US" sz="3700" kern="1200"/>
        </a:p>
      </dsp:txBody>
      <dsp:txXfrm>
        <a:off x="3300412" y="890587"/>
        <a:ext cx="3000374" cy="1800225"/>
      </dsp:txXfrm>
    </dsp:sp>
    <dsp:sp modelId="{637FCF6C-CA70-40D7-A360-9C9E7DAAF2BF}">
      <dsp:nvSpPr>
        <dsp:cNvPr id="0" name=""/>
        <dsp:cNvSpPr/>
      </dsp:nvSpPr>
      <dsp:spPr>
        <a:xfrm>
          <a:off x="6600824" y="890587"/>
          <a:ext cx="3000374" cy="1800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baseline="0"/>
            <a:t>Bireyci Anarşistler</a:t>
          </a:r>
          <a:endParaRPr lang="en-US" sz="3700" kern="1200"/>
        </a:p>
      </dsp:txBody>
      <dsp:txXfrm>
        <a:off x="6600824" y="890587"/>
        <a:ext cx="3000374" cy="180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98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3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97958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5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747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22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48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332AE22B-9232-4591-9AF8-4E97B4A21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tr-TR" dirty="0"/>
              <a:t>RUS DEVRİMİNDE ANARŞİSTLER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259E91-6120-4D6A-AE27-9A768A7DB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tr-TR" sz="1800" dirty="0"/>
              <a:t>Ülkü Nida Çolak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tr-TR" sz="1800" dirty="0"/>
              <a:t>0409180005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tr-TR" sz="1800" dirty="0"/>
              <a:t>Kimya</a:t>
            </a:r>
          </a:p>
        </p:txBody>
      </p:sp>
    </p:spTree>
    <p:extLst>
      <p:ext uri="{BB962C8B-B14F-4D97-AF65-F5344CB8AC3E}">
        <p14:creationId xmlns:p14="http://schemas.microsoft.com/office/powerpoint/2010/main" val="2836200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11B4A-A41D-49D7-9161-08CACC69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9601200" cy="1181100"/>
          </a:xfrm>
        </p:spPr>
        <p:txBody>
          <a:bodyPr>
            <a:normAutofit/>
          </a:bodyPr>
          <a:lstStyle/>
          <a:p>
            <a:r>
              <a:rPr lang="tr-TR" dirty="0"/>
              <a:t>Rus Devrimindeki Anarşist Gruplar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07E782F-AB89-4534-872C-63BE3570E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86368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63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8A02F1-7AAC-4A90-A8B3-65F1B178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tr-TR" dirty="0"/>
              <a:t>Anarşistlerin Bolşeviklere Katılması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71F19A-47DB-46A0-AAE8-A540CC76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537" y="2152168"/>
            <a:ext cx="6131840" cy="3454999"/>
          </a:xfrm>
        </p:spPr>
        <p:txBody>
          <a:bodyPr>
            <a:normAutofit/>
          </a:bodyPr>
          <a:lstStyle/>
          <a:p>
            <a:r>
              <a:rPr lang="tr-TR" sz="1500" dirty="0"/>
              <a:t>Şubat Devrimi herhangi bir örgütlenme ya da politik bir grup tarafından yönetilmiyordu. Ayaklanmada çarlık karşıtı herkes gibi anarşistler de etkiliydi. </a:t>
            </a:r>
          </a:p>
          <a:p>
            <a:r>
              <a:rPr lang="tr-TR" sz="1500" dirty="0"/>
              <a:t>Çarlığın tamamen çökmesi, anarşistler için umut vericiydi. </a:t>
            </a:r>
          </a:p>
          <a:p>
            <a:r>
              <a:rPr lang="tr-TR" sz="1500" dirty="0"/>
              <a:t>Çarlık yıkıldı fakat Geçici Hükumet kuruldu.</a:t>
            </a:r>
          </a:p>
          <a:p>
            <a:r>
              <a:rPr lang="tr-TR" sz="1500" dirty="0"/>
              <a:t>Geçici </a:t>
            </a:r>
            <a:r>
              <a:rPr lang="tr-TR" sz="1500" dirty="0" err="1"/>
              <a:t>Hükumet’in</a:t>
            </a:r>
            <a:r>
              <a:rPr lang="tr-TR" sz="1500" dirty="0"/>
              <a:t> yıkılmasını isteyen Bolşeviklerle aynı safa geçtiler. Fakat Bolşevikler iktidara geçmek isterken anarşistler </a:t>
            </a:r>
            <a:r>
              <a:rPr lang="tr-TR" sz="1500" dirty="0" err="1"/>
              <a:t>devletsizliği</a:t>
            </a:r>
            <a:r>
              <a:rPr lang="tr-TR" sz="1500" dirty="0"/>
              <a:t> savunmaktaydı. </a:t>
            </a:r>
          </a:p>
          <a:p>
            <a:r>
              <a:rPr lang="tr-TR" sz="1500" dirty="0"/>
              <a:t>Lenin karşıtı anarşistler Lenin’in bazı </a:t>
            </a:r>
            <a:r>
              <a:rPr lang="tr-TR" sz="1500" dirty="0" err="1"/>
              <a:t>Bakuninci</a:t>
            </a:r>
            <a:r>
              <a:rPr lang="tr-TR" sz="1500" dirty="0"/>
              <a:t> söylemlerden sonra Lenin’in </a:t>
            </a:r>
            <a:r>
              <a:rPr lang="tr-TR" sz="1500" dirty="0" err="1"/>
              <a:t>Marksizmden</a:t>
            </a:r>
            <a:r>
              <a:rPr lang="tr-TR" sz="1500" dirty="0"/>
              <a:t> uzaklaştığına inanmaya başladılar. </a:t>
            </a:r>
          </a:p>
        </p:txBody>
      </p:sp>
      <p:pic>
        <p:nvPicPr>
          <p:cNvPr id="6" name="Resim 5" descr="kişi, askeri üniforma, siyah, açık hava içeren bir resim&#10;&#10;Açıklama otomatik olarak oluşturuldu">
            <a:extLst>
              <a:ext uri="{FF2B5EF4-FFF2-40B4-BE49-F238E27FC236}">
                <a16:creationId xmlns:a16="http://schemas.microsoft.com/office/drawing/2014/main" id="{C9E35CCC-AD92-4F12-ABBA-063DCE466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21" r="6829"/>
          <a:stretch/>
        </p:blipFill>
        <p:spPr>
          <a:xfrm>
            <a:off x="7632067" y="2450144"/>
            <a:ext cx="4081838" cy="285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716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6BFE3B-A316-428D-A27D-0B588B0A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tr-TR" dirty="0" err="1"/>
              <a:t>Anarşit</a:t>
            </a:r>
            <a:r>
              <a:rPr lang="tr-TR" dirty="0"/>
              <a:t>-Komünist Düşünce Yapısı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6AB2D5-0A77-4B19-A128-B0D9F049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6996488" cy="3581400"/>
          </a:xfrm>
        </p:spPr>
        <p:txBody>
          <a:bodyPr>
            <a:normAutofit/>
          </a:bodyPr>
          <a:lstStyle/>
          <a:p>
            <a:r>
              <a:rPr lang="tr-TR" sz="1600" dirty="0"/>
              <a:t>Bill </a:t>
            </a:r>
            <a:r>
              <a:rPr lang="tr-TR" sz="1600" dirty="0" err="1"/>
              <a:t>Shatov</a:t>
            </a:r>
            <a:r>
              <a:rPr lang="tr-TR" sz="1600" dirty="0"/>
              <a:t>, dönemin başlıca sorununun gericilerle savaş olduğunu ve anarşistlerin Bolşeviklere kuruculukta yardım etmesi gerektiğini düşünmekteydi. </a:t>
            </a:r>
          </a:p>
          <a:p>
            <a:r>
              <a:rPr lang="tr-TR" sz="1600" dirty="0" err="1"/>
              <a:t>Rosçin</a:t>
            </a:r>
            <a:r>
              <a:rPr lang="tr-TR" sz="1600" dirty="0"/>
              <a:t>, komünistlerle çalışmanın anarşistlerin görevi olduğunu ve devrime yardım edilmesi gerektiğini savunmaktaydı.</a:t>
            </a:r>
          </a:p>
          <a:p>
            <a:r>
              <a:rPr lang="tr-TR" sz="1600" dirty="0"/>
              <a:t>Bolşevik yanlısı komünistler bir bakıma anarşizmin temel öğretilerini göz ardı etmektedir. Buradaki asıl düşünceleri öncelikle gerici yönetimi tamamen ortadan kaldırmaktı. Sonrasında iktidarı ortadan kaldırabileceklerine inanıyorlardı.</a:t>
            </a:r>
          </a:p>
        </p:txBody>
      </p:sp>
      <p:pic>
        <p:nvPicPr>
          <p:cNvPr id="5" name="Grafik 4" descr="Düşünce düz dolguyla">
            <a:extLst>
              <a:ext uri="{FF2B5EF4-FFF2-40B4-BE49-F238E27FC236}">
                <a16:creationId xmlns:a16="http://schemas.microsoft.com/office/drawing/2014/main" id="{E9CF7BC3-38E7-4DE7-86AC-08567D7C8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90107" y="1922830"/>
            <a:ext cx="3012340" cy="30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40359D5-49A2-427C-886F-03BD4A06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tr-TR" dirty="0"/>
              <a:t>Ekim Devrimi başarılı olunca…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583FC0-FB0E-4556-B870-ED1EE11A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r>
              <a:rPr lang="tr-TR" dirty="0"/>
              <a:t>Bolşevik Hükümeti </a:t>
            </a:r>
          </a:p>
          <a:p>
            <a:r>
              <a:rPr lang="tr-TR" dirty="0"/>
              <a:t>Halk Komiserleri Konseyi (</a:t>
            </a:r>
            <a:r>
              <a:rPr lang="tr-TR" dirty="0" err="1"/>
              <a:t>Sovnarkom</a:t>
            </a:r>
            <a:r>
              <a:rPr lang="tr-TR" dirty="0"/>
              <a:t>) </a:t>
            </a:r>
          </a:p>
          <a:p>
            <a:r>
              <a:rPr lang="tr-TR" dirty="0"/>
              <a:t>İstihbarat ve Güvenlik Teşkilatı (</a:t>
            </a:r>
            <a:r>
              <a:rPr lang="tr-TR" dirty="0" err="1"/>
              <a:t>Çeka</a:t>
            </a:r>
            <a:r>
              <a:rPr lang="tr-TR" dirty="0"/>
              <a:t>)</a:t>
            </a:r>
          </a:p>
          <a:p>
            <a:r>
              <a:rPr lang="tr-TR" dirty="0"/>
              <a:t>Yüksek Ekonomik Konsey (</a:t>
            </a:r>
            <a:r>
              <a:rPr lang="tr-TR" dirty="0" err="1"/>
              <a:t>Vesenka</a:t>
            </a:r>
            <a:r>
              <a:rPr lang="tr-TR" dirty="0"/>
              <a:t>)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Otoritenin </a:t>
            </a:r>
            <a:r>
              <a:rPr lang="tr-TR" dirty="0" err="1"/>
              <a:t>Sovnarkom</a:t>
            </a:r>
            <a:r>
              <a:rPr lang="tr-TR" dirty="0"/>
              <a:t>, </a:t>
            </a:r>
            <a:r>
              <a:rPr lang="tr-TR" dirty="0" err="1"/>
              <a:t>Çeka</a:t>
            </a:r>
            <a:r>
              <a:rPr lang="tr-TR" dirty="0"/>
              <a:t> ve </a:t>
            </a:r>
            <a:r>
              <a:rPr lang="tr-TR" dirty="0" err="1"/>
              <a:t>Vesenka</a:t>
            </a:r>
            <a:r>
              <a:rPr lang="tr-TR" dirty="0"/>
              <a:t> elinde toplanması, anarşistlerin hükumeti devirmesini daha da zorlaştırmıştı.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F87168-E2C4-404B-8DE5-9CD195816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40" y="690432"/>
            <a:ext cx="3299579" cy="54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ski, açık hava, kişi içeren bir resim&#10;&#10;Açıklama otomatik olarak oluşturuldu">
            <a:extLst>
              <a:ext uri="{FF2B5EF4-FFF2-40B4-BE49-F238E27FC236}">
                <a16:creationId xmlns:a16="http://schemas.microsoft.com/office/drawing/2014/main" id="{50899916-CEEF-4061-97D7-482D09F4A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 r="1" b="6140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AB412EF-2FE1-4164-998B-82F403B7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tr-TR" dirty="0"/>
              <a:t>Anarşistlerin Faaliyetleri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57AF66-B71D-47EA-904D-98E223998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tr-TR" dirty="0"/>
              <a:t>Protestolara başlandı.</a:t>
            </a:r>
          </a:p>
          <a:p>
            <a:r>
              <a:rPr lang="tr-TR" dirty="0"/>
              <a:t>"Devrimin üçüncü ve son aşaması", "Marksist ve anarşistler arasındaki son mücadele" gibi sözlerle ortalığı karıştırdılar.</a:t>
            </a:r>
          </a:p>
          <a:p>
            <a:r>
              <a:rPr lang="tr-TR" dirty="0"/>
              <a:t>Sanayi işçilerine komiserlerin sözlerini ve buyruklarını reddetmelerini ve kendi özgürlükçü komünlerini yaratmalarını söylediler.</a:t>
            </a:r>
          </a:p>
        </p:txBody>
      </p:sp>
    </p:spTree>
    <p:extLst>
      <p:ext uri="{BB962C8B-B14F-4D97-AF65-F5344CB8AC3E}">
        <p14:creationId xmlns:p14="http://schemas.microsoft.com/office/powerpoint/2010/main" val="106293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işi, grup, poz, eski içeren bir resim&#10;&#10;Açıklama otomatik olarak oluşturuldu">
            <a:extLst>
              <a:ext uri="{FF2B5EF4-FFF2-40B4-BE49-F238E27FC236}">
                <a16:creationId xmlns:a16="http://schemas.microsoft.com/office/drawing/2014/main" id="{3D1BFE8E-93C2-457A-A5D6-212CD37A9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 b="480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67B0E05-DFC1-43CC-B803-FDEA47BA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tr-TR"/>
              <a:t>Anarşistlerin Brest-Litovsk’a Bakışı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5E23C5-EC5E-4B76-B79B-DD2EF925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r>
              <a:rPr lang="tr-TR" dirty="0"/>
              <a:t>Lenin, ordunun büyük zarar gördüğünü ve savaşamayacak durumda olduğu için </a:t>
            </a:r>
            <a:r>
              <a:rPr lang="tr-TR"/>
              <a:t>Brest-Litovsk’u</a:t>
            </a:r>
            <a:r>
              <a:rPr lang="tr-TR" dirty="0"/>
              <a:t> haklı görüyordu.</a:t>
            </a:r>
          </a:p>
          <a:p>
            <a:r>
              <a:rPr lang="tr-TR" dirty="0"/>
              <a:t>Anarşistler ise Alman emperyalizmi ile her türlü uzlaşmayı protesto ediyordu. </a:t>
            </a:r>
          </a:p>
          <a:p>
            <a:r>
              <a:rPr lang="tr-TR" dirty="0"/>
              <a:t>Bu tartışma, anarşistler ile Bolşevik Hükumeti arasındaki soğukluğu daha da pekiştirdi. </a:t>
            </a:r>
          </a:p>
        </p:txBody>
      </p:sp>
    </p:spTree>
    <p:extLst>
      <p:ext uri="{BB962C8B-B14F-4D97-AF65-F5344CB8AC3E}">
        <p14:creationId xmlns:p14="http://schemas.microsoft.com/office/powerpoint/2010/main" val="331554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86FFC1D-2DB3-462A-8D06-6E6C9443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tr-TR" dirty="0"/>
              <a:t>Bolşeviklerin Anarşistlere Tutumu</a:t>
            </a:r>
          </a:p>
        </p:txBody>
      </p:sp>
      <p:pic>
        <p:nvPicPr>
          <p:cNvPr id="5" name="Resim 4" descr="metin, bina, açık hava, cadde içeren bir resim&#10;&#10;Açıklama otomatik olarak oluşturuldu">
            <a:extLst>
              <a:ext uri="{FF2B5EF4-FFF2-40B4-BE49-F238E27FC236}">
                <a16:creationId xmlns:a16="http://schemas.microsoft.com/office/drawing/2014/main" id="{A5CDC879-0DE3-427A-8B49-0F6FC1C0F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r="27882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A2A438-AB85-4629-8607-8721E541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481309"/>
            <a:ext cx="6176776" cy="3581400"/>
          </a:xfrm>
        </p:spPr>
        <p:txBody>
          <a:bodyPr>
            <a:normAutofit/>
          </a:bodyPr>
          <a:lstStyle/>
          <a:p>
            <a:r>
              <a:rPr lang="tr-TR" dirty="0"/>
              <a:t>İlerleyen dönemlerde anarşist gruplar artık sadece sözlü değil, somut tehlikeler de doğurmaya başlamıştır. Bu nedenle;</a:t>
            </a:r>
          </a:p>
          <a:p>
            <a:pPr>
              <a:buFontTx/>
              <a:buChar char="-"/>
            </a:pPr>
            <a:r>
              <a:rPr lang="tr-TR" dirty="0"/>
              <a:t>Anarşist gruplar sıkıştırılmış, kan dökülmüş, </a:t>
            </a:r>
          </a:p>
          <a:p>
            <a:pPr>
              <a:buFontTx/>
              <a:buChar char="-"/>
            </a:pPr>
            <a:r>
              <a:rPr lang="tr-TR" dirty="0"/>
              <a:t>Gazete ve dergiler, kulüp ve örgütler kapatılmıştır. </a:t>
            </a:r>
          </a:p>
        </p:txBody>
      </p:sp>
    </p:spTree>
    <p:extLst>
      <p:ext uri="{BB962C8B-B14F-4D97-AF65-F5344CB8AC3E}">
        <p14:creationId xmlns:p14="http://schemas.microsoft.com/office/powerpoint/2010/main" val="25676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B5723A-02FB-4F17-A08B-0223C1BD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tr-TR"/>
              <a:t>Rus İç Savaşı ve Anarşistler</a:t>
            </a:r>
            <a:endParaRPr lang="tr-T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D370A1-4B71-479E-8663-F2FACE50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tr-TR" sz="1800" dirty="0" err="1"/>
              <a:t>Brest-Litovsk’un</a:t>
            </a:r>
            <a:r>
              <a:rPr lang="tr-TR" sz="1800" dirty="0"/>
              <a:t> imzalaması, Bolşevik destekçisi köylülere toprak dağıtılması ve iktidarın gücünü sağlamlaştırmak için Kızıl Ordu’nun kurulması Rusya’daki bazı grupları rahatsız etmiş, Rus İç Savaşı’nı başlatmıştır.</a:t>
            </a:r>
          </a:p>
          <a:p>
            <a:r>
              <a:rPr lang="tr-TR" sz="1800" dirty="0"/>
              <a:t>Kızıl Ordu’ya karşı Beyaz Ordu kurulmuştur. (eski çarlık subayları, toprak sahipleri, vs.)</a:t>
            </a:r>
          </a:p>
          <a:p>
            <a:r>
              <a:rPr lang="tr-TR" sz="1800" dirty="0"/>
              <a:t>Anarşist-komünist gruplar, devrimi kurtarmak için Beyaz saldırısına karşı Bolşeviklerle işbirliğini savunmaya devam etmişlerdir. </a:t>
            </a:r>
          </a:p>
        </p:txBody>
      </p:sp>
      <p:pic>
        <p:nvPicPr>
          <p:cNvPr id="5" name="Resim 4" descr="açık hava, eski, kişi, beyaz içeren bir resim&#10;&#10;Açıklama otomatik olarak oluşturuldu">
            <a:extLst>
              <a:ext uri="{FF2B5EF4-FFF2-40B4-BE49-F238E27FC236}">
                <a16:creationId xmlns:a16="http://schemas.microsoft.com/office/drawing/2014/main" id="{52343C4C-ED84-45DB-88E2-841B3EE8A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66" y="2171700"/>
            <a:ext cx="5105445" cy="342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3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BDD730-B8EA-48FC-A818-9FBB369B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tr-TR" dirty="0" err="1"/>
              <a:t>Nestor</a:t>
            </a:r>
            <a:r>
              <a:rPr lang="tr-TR" dirty="0"/>
              <a:t> </a:t>
            </a:r>
            <a:r>
              <a:rPr lang="tr-TR" dirty="0" err="1"/>
              <a:t>Mahno</a:t>
            </a:r>
            <a:endParaRPr lang="tr-TR" dirty="0"/>
          </a:p>
        </p:txBody>
      </p:sp>
      <p:pic>
        <p:nvPicPr>
          <p:cNvPr id="5" name="Resim 4" descr="kişi içeren bir resim&#10;&#10;Açıklama otomatik olarak oluşturuldu">
            <a:extLst>
              <a:ext uri="{FF2B5EF4-FFF2-40B4-BE49-F238E27FC236}">
                <a16:creationId xmlns:a16="http://schemas.microsoft.com/office/drawing/2014/main" id="{1448505A-5891-427F-9718-5C5870D3D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9D459D-4506-4CC7-93B0-94B3166E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tr-TR" sz="1900" dirty="0"/>
              <a:t>Beyaz Ordu’ya karşı Kızıl Ordu’nun yanında yer almıştır. </a:t>
            </a:r>
          </a:p>
          <a:p>
            <a:r>
              <a:rPr lang="tr-TR" sz="1900" dirty="0"/>
              <a:t>Beyaz tarafın kazanmasını eski yönetime dönüş olarak görüyordu. </a:t>
            </a:r>
          </a:p>
          <a:p>
            <a:r>
              <a:rPr lang="tr-TR" sz="1900" dirty="0"/>
              <a:t>Uzun ve inişli çıkışlı bir sürecin ardından </a:t>
            </a:r>
            <a:r>
              <a:rPr lang="tr-TR" sz="1900" dirty="0" err="1"/>
              <a:t>Mahno</a:t>
            </a:r>
            <a:r>
              <a:rPr lang="tr-TR" sz="1900" dirty="0"/>
              <a:t> Hareketi, Bolşevikler tarafından tamamen ortadan kaldırıldı. </a:t>
            </a:r>
          </a:p>
          <a:p>
            <a:r>
              <a:rPr lang="tr-TR" sz="1900" dirty="0"/>
              <a:t>Bu olay Rus anarşizminin sonunun başlangıcı oldu.</a:t>
            </a:r>
          </a:p>
          <a:p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42897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9753F6C-CB6D-469B-A935-629E1B30162B}"/>
              </a:ext>
            </a:extLst>
          </p:cNvPr>
          <p:cNvSpPr txBox="1"/>
          <p:nvPr/>
        </p:nvSpPr>
        <p:spPr>
          <a:xfrm>
            <a:off x="4057653" y="2967335"/>
            <a:ext cx="407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69919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1037DF-074C-4926-839F-27ACB940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Rus Devrimi (1917)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2689D0-CC02-4014-AE28-5868D90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1"/>
            <a:ext cx="10668000" cy="1682318"/>
          </a:xfrm>
        </p:spPr>
        <p:txBody>
          <a:bodyPr>
            <a:normAutofit/>
          </a:bodyPr>
          <a:lstStyle/>
          <a:p>
            <a:r>
              <a:rPr lang="tr-TR" sz="2400" dirty="0"/>
              <a:t>Çarlık yönetiminin yıkılıp yerine Sovyetler Birliği'nin kurulmasıyla sonuçlanan devrimlerdir.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B8C86FC-9894-4D00-B228-581DE07E095C}"/>
              </a:ext>
            </a:extLst>
          </p:cNvPr>
          <p:cNvSpPr/>
          <p:nvPr/>
        </p:nvSpPr>
        <p:spPr>
          <a:xfrm>
            <a:off x="1961965" y="4145872"/>
            <a:ext cx="3071673" cy="11629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Şubat Devrimi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67D8C80-2C4A-4E15-BEA8-A1CE3B41EF10}"/>
              </a:ext>
            </a:extLst>
          </p:cNvPr>
          <p:cNvSpPr/>
          <p:nvPr/>
        </p:nvSpPr>
        <p:spPr>
          <a:xfrm>
            <a:off x="6791417" y="4208016"/>
            <a:ext cx="3071673" cy="11629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Ekim Devrimi</a:t>
            </a:r>
          </a:p>
        </p:txBody>
      </p:sp>
    </p:spTree>
    <p:extLst>
      <p:ext uri="{BB962C8B-B14F-4D97-AF65-F5344CB8AC3E}">
        <p14:creationId xmlns:p14="http://schemas.microsoft.com/office/powerpoint/2010/main" val="764209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FF6A889-3DF1-4CBA-ADED-761823E0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624" y="990600"/>
            <a:ext cx="6176776" cy="1485900"/>
          </a:xfrm>
        </p:spPr>
        <p:txBody>
          <a:bodyPr>
            <a:normAutofit/>
          </a:bodyPr>
          <a:lstStyle/>
          <a:p>
            <a:r>
              <a:rPr lang="tr-TR" dirty="0"/>
              <a:t>Neden?</a:t>
            </a:r>
          </a:p>
        </p:txBody>
      </p:sp>
      <p:pic>
        <p:nvPicPr>
          <p:cNvPr id="5" name="Resim 4" descr="metin, açık hava, beyaz, eski içeren bir resim&#10;&#10;Açıklama otomatik olarak oluşturuldu">
            <a:extLst>
              <a:ext uri="{FF2B5EF4-FFF2-40B4-BE49-F238E27FC236}">
                <a16:creationId xmlns:a16="http://schemas.microsoft.com/office/drawing/2014/main" id="{953716B9-FDB2-4382-A0B0-9066C9171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80" r="29760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7005EE-30BF-49F1-B215-9732A1BB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624" y="2286000"/>
            <a:ext cx="6176776" cy="3581400"/>
          </a:xfrm>
        </p:spPr>
        <p:txBody>
          <a:bodyPr>
            <a:normAutofit/>
          </a:bodyPr>
          <a:lstStyle/>
          <a:p>
            <a:r>
              <a:rPr lang="tr-TR" dirty="0"/>
              <a:t>I. Dünya Savaşı (1914)</a:t>
            </a:r>
          </a:p>
          <a:p>
            <a:r>
              <a:rPr lang="tr-TR" dirty="0"/>
              <a:t>Gıda kıtlığı</a:t>
            </a:r>
          </a:p>
          <a:p>
            <a:r>
              <a:rPr lang="tr-TR" dirty="0"/>
              <a:t>Çarlığın otokrasisi</a:t>
            </a:r>
          </a:p>
          <a:p>
            <a:r>
              <a:rPr lang="tr-TR" dirty="0" err="1"/>
              <a:t>Rasputin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95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97EA51F6-0D40-4326-B6EE-E46B7B40C498}"/>
              </a:ext>
            </a:extLst>
          </p:cNvPr>
          <p:cNvSpPr/>
          <p:nvPr/>
        </p:nvSpPr>
        <p:spPr>
          <a:xfrm>
            <a:off x="2041863" y="665823"/>
            <a:ext cx="3071673" cy="11629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Şubat Devrimi</a:t>
            </a:r>
          </a:p>
          <a:p>
            <a:pPr algn="ctr"/>
            <a:r>
              <a:rPr lang="tr-TR" dirty="0"/>
              <a:t>(8 Mart 1917) 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81AF94CB-537B-4FAF-B1F1-06C12C24F9C0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577700" y="1828798"/>
            <a:ext cx="0" cy="104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>
            <a:extLst>
              <a:ext uri="{FF2B5EF4-FFF2-40B4-BE49-F238E27FC236}">
                <a16:creationId xmlns:a16="http://schemas.microsoft.com/office/drawing/2014/main" id="{EE3BC29B-6080-4434-B74F-78C9D15193A4}"/>
              </a:ext>
            </a:extLst>
          </p:cNvPr>
          <p:cNvSpPr/>
          <p:nvPr/>
        </p:nvSpPr>
        <p:spPr>
          <a:xfrm>
            <a:off x="1468806" y="2887606"/>
            <a:ext cx="4217778" cy="27522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tr-TR" dirty="0"/>
              <a:t>Halkın ve askerlerin ayaklanması</a:t>
            </a:r>
          </a:p>
          <a:p>
            <a:pPr marL="285750" indent="-285750" algn="ctr">
              <a:buFontTx/>
              <a:buChar char="-"/>
            </a:pPr>
            <a:r>
              <a:rPr lang="tr-TR" dirty="0"/>
              <a:t>Çarlık yönetimine son verilmesi</a:t>
            </a:r>
          </a:p>
          <a:p>
            <a:pPr marL="285750" indent="-285750" algn="ctr">
              <a:buFontTx/>
              <a:buChar char="-"/>
            </a:pPr>
            <a:r>
              <a:rPr lang="tr-TR" dirty="0"/>
              <a:t>Siyasi egemenliğin Geçici </a:t>
            </a:r>
            <a:r>
              <a:rPr lang="tr-TR" dirty="0" err="1"/>
              <a:t>Hükumet’e</a:t>
            </a:r>
            <a:r>
              <a:rPr lang="tr-TR" dirty="0"/>
              <a:t> bırakılması</a:t>
            </a:r>
          </a:p>
        </p:txBody>
      </p:sp>
      <p:pic>
        <p:nvPicPr>
          <p:cNvPr id="21" name="Resim 20" descr="metin, açık hava, gök, kişi içeren bir resim&#10;&#10;Açıklama otomatik olarak oluşturuldu">
            <a:extLst>
              <a:ext uri="{FF2B5EF4-FFF2-40B4-BE49-F238E27FC236}">
                <a16:creationId xmlns:a16="http://schemas.microsoft.com/office/drawing/2014/main" id="{5572765D-5BA3-486D-A151-7E931F3CD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18" y="1701800"/>
            <a:ext cx="5181599" cy="345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59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6A324C0-51C5-43BA-BD0C-1420B402FAFB}"/>
              </a:ext>
            </a:extLst>
          </p:cNvPr>
          <p:cNvSpPr/>
          <p:nvPr/>
        </p:nvSpPr>
        <p:spPr>
          <a:xfrm>
            <a:off x="2018192" y="692456"/>
            <a:ext cx="3071673" cy="11629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Ekim Devrimi</a:t>
            </a:r>
          </a:p>
          <a:p>
            <a:pPr algn="ctr"/>
            <a:r>
              <a:rPr lang="tr-TR" dirty="0"/>
              <a:t>(7 Kasım 1917)</a:t>
            </a:r>
          </a:p>
        </p:txBody>
      </p:sp>
      <p:cxnSp>
        <p:nvCxnSpPr>
          <p:cNvPr id="3" name="Düz Ok Bağlayıcısı 2">
            <a:extLst>
              <a:ext uri="{FF2B5EF4-FFF2-40B4-BE49-F238E27FC236}">
                <a16:creationId xmlns:a16="http://schemas.microsoft.com/office/drawing/2014/main" id="{3E8459BD-DC6D-45A3-8F62-FD264FD1FCD4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554028" y="1855431"/>
            <a:ext cx="1" cy="104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3">
            <a:extLst>
              <a:ext uri="{FF2B5EF4-FFF2-40B4-BE49-F238E27FC236}">
                <a16:creationId xmlns:a16="http://schemas.microsoft.com/office/drawing/2014/main" id="{8119C025-387D-4A41-9463-567D10189B67}"/>
              </a:ext>
            </a:extLst>
          </p:cNvPr>
          <p:cNvSpPr/>
          <p:nvPr/>
        </p:nvSpPr>
        <p:spPr>
          <a:xfrm>
            <a:off x="1445139" y="2914239"/>
            <a:ext cx="4217778" cy="275227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tr-TR" dirty="0"/>
              <a:t>Geçici </a:t>
            </a:r>
            <a:r>
              <a:rPr lang="tr-TR" dirty="0" err="1"/>
              <a:t>Hükûmet’in</a:t>
            </a:r>
            <a:r>
              <a:rPr lang="tr-TR" dirty="0"/>
              <a:t> ortadan kaldırılması</a:t>
            </a:r>
          </a:p>
          <a:p>
            <a:pPr marL="285750" indent="-285750" algn="ctr">
              <a:buFontTx/>
              <a:buChar char="-"/>
            </a:pPr>
            <a:r>
              <a:rPr lang="tr-TR" dirty="0"/>
              <a:t>Komünist Parti’nin kurulması</a:t>
            </a:r>
          </a:p>
          <a:p>
            <a:pPr marL="285750" indent="-285750" algn="ctr">
              <a:buFontTx/>
              <a:buChar char="-"/>
            </a:pPr>
            <a:r>
              <a:rPr lang="tr-TR" dirty="0"/>
              <a:t>Bolşevik </a:t>
            </a:r>
            <a:r>
              <a:rPr lang="tr-TR" dirty="0" err="1"/>
              <a:t>Hükûmeti’nin</a:t>
            </a:r>
            <a:r>
              <a:rPr lang="tr-TR" dirty="0"/>
              <a:t> kurulması</a:t>
            </a:r>
          </a:p>
        </p:txBody>
      </p:sp>
      <p:pic>
        <p:nvPicPr>
          <p:cNvPr id="8" name="Resim 7" descr="kişi, açık hava, adam, beyaz içeren bir resim&#10;&#10;Açıklama otomatik olarak oluşturuldu">
            <a:extLst>
              <a:ext uri="{FF2B5EF4-FFF2-40B4-BE49-F238E27FC236}">
                <a16:creationId xmlns:a16="http://schemas.microsoft.com/office/drawing/2014/main" id="{B26C6F2D-929B-43F5-8681-6320BF34E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85" y="1634562"/>
            <a:ext cx="5014399" cy="358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894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adam, takım, kişi, iç mekan içeren bir resim&#10;&#10;Açıklama otomatik olarak oluşturuldu">
            <a:extLst>
              <a:ext uri="{FF2B5EF4-FFF2-40B4-BE49-F238E27FC236}">
                <a16:creationId xmlns:a16="http://schemas.microsoft.com/office/drawing/2014/main" id="{5DD4FF5F-27CE-49EA-8319-7281CE4A0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66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63A62DB-CE58-4C79-9B63-B6F64B86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87" y="1091583"/>
            <a:ext cx="5334000" cy="1842117"/>
          </a:xfrm>
        </p:spPr>
        <p:txBody>
          <a:bodyPr>
            <a:normAutofit/>
          </a:bodyPr>
          <a:lstStyle/>
          <a:p>
            <a:r>
              <a:rPr lang="tr-TR" sz="3200" dirty="0"/>
              <a:t>Lenin’in görüşleri (Leninizm)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E6D83D-7F30-4C31-8785-ACDFE778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87" y="2381250"/>
            <a:ext cx="5334000" cy="3810001"/>
          </a:xfrm>
        </p:spPr>
        <p:txBody>
          <a:bodyPr>
            <a:normAutofit/>
          </a:bodyPr>
          <a:lstStyle/>
          <a:p>
            <a:r>
              <a:rPr lang="tr-TR" sz="2400" dirty="0"/>
              <a:t>Değişen koşullara ve çağın gereklerine uygun bir biçimde sosyalist sistemde </a:t>
            </a:r>
            <a:r>
              <a:rPr lang="tr-TR" sz="2400" dirty="0" err="1"/>
              <a:t>marksizmi</a:t>
            </a:r>
            <a:r>
              <a:rPr lang="tr-TR" sz="2400" dirty="0"/>
              <a:t> yeniden ele alır. </a:t>
            </a:r>
          </a:p>
          <a:p>
            <a:r>
              <a:rPr lang="tr-TR" sz="2400" dirty="0"/>
              <a:t>Kapitalizmin yıkılması için devrimcilik ve işçi diktatörlüğü gereklidir.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0372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8312582-4C46-4D79-8246-413B53B3E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9F4EA79-D6F2-4592-A8DE-4A02B6D1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74198"/>
            <a:ext cx="9601200" cy="1097502"/>
          </a:xfrm>
        </p:spPr>
        <p:txBody>
          <a:bodyPr>
            <a:normAutofit/>
          </a:bodyPr>
          <a:lstStyle/>
          <a:p>
            <a:r>
              <a:rPr lang="tr-TR" dirty="0"/>
              <a:t>Komünizm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AF8067-5592-4A4A-AC60-7238C63E9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724150"/>
            <a:ext cx="9601200" cy="3581400"/>
          </a:xfrm>
        </p:spPr>
        <p:txBody>
          <a:bodyPr>
            <a:normAutofit/>
          </a:bodyPr>
          <a:lstStyle/>
          <a:p>
            <a:r>
              <a:rPr lang="tr-TR" dirty="0"/>
              <a:t>Komünizm </a:t>
            </a:r>
            <a:r>
              <a:rPr lang="tr-TR" dirty="0" err="1"/>
              <a:t>marksizme</a:t>
            </a:r>
            <a:r>
              <a:rPr lang="tr-TR" dirty="0"/>
              <a:t> dayanır. </a:t>
            </a:r>
          </a:p>
          <a:p>
            <a:r>
              <a:rPr lang="tr-TR" dirty="0"/>
              <a:t>Marksizm: herkesin eşit olduğu otoritesiz bir toplum ideolojisi</a:t>
            </a:r>
          </a:p>
          <a:p>
            <a:r>
              <a:rPr lang="tr-TR" dirty="0"/>
              <a:t>Komünizm: herkesin eşit olduğu otoritesiz toplum ideolojisine dayanan siyasi sistem</a:t>
            </a:r>
          </a:p>
          <a:p>
            <a:r>
              <a:rPr lang="tr-TR" dirty="0"/>
              <a:t>Marksist ideoloji, toplumu komünizme hazırlar.</a:t>
            </a:r>
          </a:p>
        </p:txBody>
      </p:sp>
    </p:spTree>
    <p:extLst>
      <p:ext uri="{BB962C8B-B14F-4D97-AF65-F5344CB8AC3E}">
        <p14:creationId xmlns:p14="http://schemas.microsoft.com/office/powerpoint/2010/main" val="8987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9DEC79-056F-4FE0-81A6-30113F8B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990600"/>
            <a:ext cx="6562905" cy="1485900"/>
          </a:xfrm>
        </p:spPr>
        <p:txBody>
          <a:bodyPr>
            <a:normAutofit/>
          </a:bodyPr>
          <a:lstStyle/>
          <a:p>
            <a:r>
              <a:rPr lang="tr-TR" dirty="0"/>
              <a:t>Anarşizm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439AB6C-57DF-4B88-A7EA-A608A0F0B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2" y="1401407"/>
            <a:ext cx="3613752" cy="373514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DC1D7A-E6F0-4828-AA68-C2EDDFC6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81" y="2762250"/>
            <a:ext cx="6562905" cy="3581400"/>
          </a:xfrm>
        </p:spPr>
        <p:txBody>
          <a:bodyPr>
            <a:normAutofit/>
          </a:bodyPr>
          <a:lstStyle/>
          <a:p>
            <a:r>
              <a:rPr lang="tr-TR" dirty="0"/>
              <a:t>Her koşulda her türlü otoriteyi reddeder.</a:t>
            </a:r>
          </a:p>
          <a:p>
            <a:r>
              <a:rPr lang="tr-TR" dirty="0" err="1"/>
              <a:t>Devletsizlik</a:t>
            </a:r>
            <a:r>
              <a:rPr lang="tr-TR" dirty="0"/>
              <a:t> temel ilkeleridir. </a:t>
            </a:r>
          </a:p>
          <a:p>
            <a:r>
              <a:rPr lang="tr-TR" dirty="0"/>
              <a:t>"Devlet olmadan da adil ve uyumlu bir düzen kurulabilir; devlet insana zarar verir."</a:t>
            </a:r>
          </a:p>
        </p:txBody>
      </p:sp>
    </p:spTree>
    <p:extLst>
      <p:ext uri="{BB962C8B-B14F-4D97-AF65-F5344CB8AC3E}">
        <p14:creationId xmlns:p14="http://schemas.microsoft.com/office/powerpoint/2010/main" val="371180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Yıldız düz dolguyla">
            <a:extLst>
              <a:ext uri="{FF2B5EF4-FFF2-40B4-BE49-F238E27FC236}">
                <a16:creationId xmlns:a16="http://schemas.microsoft.com/office/drawing/2014/main" id="{C5DD8F48-E66B-4453-B350-3D3A6D09D5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64902" y="2585018"/>
            <a:ext cx="556612" cy="55661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77F9575-DABA-4545-BCF9-619490B96E63}"/>
              </a:ext>
            </a:extLst>
          </p:cNvPr>
          <p:cNvSpPr txBox="1"/>
          <p:nvPr/>
        </p:nvSpPr>
        <p:spPr>
          <a:xfrm>
            <a:off x="1281343" y="3167374"/>
            <a:ext cx="2323730" cy="13234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dirty="0"/>
              <a:t>Rus Devrimi içerisindeki anarşizm hareketleri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76E1987-7DB3-4DED-805F-5B3863937A2B}"/>
              </a:ext>
            </a:extLst>
          </p:cNvPr>
          <p:cNvSpPr txBox="1"/>
          <p:nvPr/>
        </p:nvSpPr>
        <p:spPr>
          <a:xfrm>
            <a:off x="9115146" y="3167374"/>
            <a:ext cx="2323730" cy="13234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Kamulaştırma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İşçi denetimi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Özgürlükçülük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/>
              <a:t>Devletsizlik</a:t>
            </a:r>
            <a:r>
              <a:rPr lang="tr-TR" sz="2000" dirty="0"/>
              <a:t> 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AA6E83E-968F-41DD-A2BA-7BF793059284}"/>
              </a:ext>
            </a:extLst>
          </p:cNvPr>
          <p:cNvSpPr txBox="1"/>
          <p:nvPr/>
        </p:nvSpPr>
        <p:spPr>
          <a:xfrm>
            <a:off x="3605073" y="391503"/>
            <a:ext cx="5510074" cy="1077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Rus Devriminde </a:t>
            </a:r>
          </a:p>
          <a:p>
            <a:pPr algn="ctr"/>
            <a:r>
              <a:rPr lang="tr-TR" sz="3200" dirty="0"/>
              <a:t>Anarşizm ve Anarşistler</a:t>
            </a:r>
          </a:p>
        </p:txBody>
      </p:sp>
      <p:pic>
        <p:nvPicPr>
          <p:cNvPr id="14" name="Resim 13" descr="açık hava, birkaç içeren bir resim&#10;&#10;Açıklama otomatik olarak oluşturuldu">
            <a:extLst>
              <a:ext uri="{FF2B5EF4-FFF2-40B4-BE49-F238E27FC236}">
                <a16:creationId xmlns:a16="http://schemas.microsoft.com/office/drawing/2014/main" id="{3782EAC9-31A9-47BC-9A7D-62D24C793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>
          <a:xfrm>
            <a:off x="4354301" y="2585018"/>
            <a:ext cx="4011617" cy="27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2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2506</TotalTime>
  <Words>597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Franklin Gothic Book</vt:lpstr>
      <vt:lpstr>Kırpma</vt:lpstr>
      <vt:lpstr>RUS DEVRİMİNDE ANARŞİSTLER</vt:lpstr>
      <vt:lpstr>Rus Devrimi (1917)</vt:lpstr>
      <vt:lpstr>Neden?</vt:lpstr>
      <vt:lpstr>PowerPoint Presentation</vt:lpstr>
      <vt:lpstr>PowerPoint Presentation</vt:lpstr>
      <vt:lpstr>Lenin’in görüşleri (Leninizm)</vt:lpstr>
      <vt:lpstr>Komünizm</vt:lpstr>
      <vt:lpstr>Anarşizm</vt:lpstr>
      <vt:lpstr>PowerPoint Presentation</vt:lpstr>
      <vt:lpstr>Rus Devrimindeki Anarşist Gruplar</vt:lpstr>
      <vt:lpstr>Anarşistlerin Bolşeviklere Katılması</vt:lpstr>
      <vt:lpstr>Anarşit-Komünist Düşünce Yapısı</vt:lpstr>
      <vt:lpstr>Ekim Devrimi başarılı olunca…</vt:lpstr>
      <vt:lpstr>Anarşistlerin Faaliyetleri</vt:lpstr>
      <vt:lpstr>Anarşistlerin Brest-Litovsk’a Bakışı</vt:lpstr>
      <vt:lpstr>Bolşeviklerin Anarşistlere Tutumu</vt:lpstr>
      <vt:lpstr>Rus İç Savaşı ve Anarşistler</vt:lpstr>
      <vt:lpstr>Nestor Mahno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 DEVRİMİNDE ANARŞİSTLER</dc:title>
  <dc:creator>Ülkü Nida Çolak</dc:creator>
  <cp:lastModifiedBy>Nihat Berker</cp:lastModifiedBy>
  <cp:revision>7</cp:revision>
  <dcterms:created xsi:type="dcterms:W3CDTF">2021-12-05T20:37:21Z</dcterms:created>
  <dcterms:modified xsi:type="dcterms:W3CDTF">2021-12-18T15:55:18Z</dcterms:modified>
</cp:coreProperties>
</file>