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4" r:id="rId2"/>
    <p:sldId id="268" r:id="rId3"/>
    <p:sldId id="270" r:id="rId4"/>
    <p:sldId id="271" r:id="rId5"/>
    <p:sldId id="272" r:id="rId6"/>
    <p:sldId id="277" r:id="rId7"/>
    <p:sldId id="279" r:id="rId8"/>
    <p:sldId id="265" r:id="rId9"/>
    <p:sldId id="281" r:id="rId10"/>
    <p:sldId id="282" r:id="rId11"/>
    <p:sldId id="273" r:id="rId12"/>
    <p:sldId id="274" r:id="rId13"/>
    <p:sldId id="276" r:id="rId14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1"/>
    <p:restoredTop sz="82007"/>
  </p:normalViewPr>
  <p:slideViewPr>
    <p:cSldViewPr snapToGrid="0" snapToObjects="1">
      <p:cViewPr varScale="1">
        <p:scale>
          <a:sx n="63" d="100"/>
          <a:sy n="63" d="100"/>
        </p:scale>
        <p:origin x="9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89609-A122-E149-9F27-9E9C7E2FBF85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275ED-5621-8748-B922-EDAA0534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freedom-of-speec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Lem at home in Kraków, 1971. Photo by Jakub </a:t>
            </a:r>
            <a:r>
              <a:rPr lang="en-US" dirty="0" err="1"/>
              <a:t>Grelowski</a:t>
            </a:r>
            <a:r>
              <a:rPr lang="en-US" dirty="0"/>
              <a:t>/PAP.</a:t>
            </a:r>
          </a:p>
          <a:p>
            <a:r>
              <a:rPr lang="en-US" dirty="0"/>
              <a:t>https://</a:t>
            </a:r>
            <a:r>
              <a:rPr lang="en-US" dirty="0" err="1"/>
              <a:t>www.inyourpocket.com</a:t>
            </a:r>
            <a:r>
              <a:rPr lang="en-US" dirty="0"/>
              <a:t>/</a:t>
            </a:r>
            <a:r>
              <a:rPr lang="en-US" dirty="0" err="1"/>
              <a:t>krakow</a:t>
            </a:r>
            <a:r>
              <a:rPr lang="en-US" dirty="0"/>
              <a:t>/stanislaw-lem-what-to-read-by-pls-sci-fi-master_74442f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DD179-D3AE-E643-B13A-B5C82EDD6C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5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Photos: </a:t>
            </a:r>
          </a:p>
          <a:p>
            <a:r>
              <a:rPr lang="en-US" dirty="0"/>
              <a:t>https://</a:t>
            </a:r>
            <a:r>
              <a:rPr lang="en-US" dirty="0" err="1"/>
              <a:t>english.lem.pl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DD179-D3AE-E643-B13A-B5C82EDD6C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4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</a:p>
          <a:p>
            <a:endParaRPr lang="en-US" dirty="0"/>
          </a:p>
          <a:p>
            <a:r>
              <a:rPr lang="en-US" dirty="0"/>
              <a:t>I got there in an indirect way, since I first took the entrance exam at the polytechnic, which I thought was more interesting. I passed the exam but as a representative of the "wrong social class" (my father was a wealthy laryngologist, i.e. bourgeois) I was not accepted... My father made use of his connections and with the help of professor </a:t>
            </a:r>
            <a:r>
              <a:rPr lang="en-US" dirty="0" err="1"/>
              <a:t>Parnas</a:t>
            </a:r>
            <a:r>
              <a:rPr lang="en-US" dirty="0"/>
              <a:t>, a famous biochemist, I started studying medicine - albeit half-heartedly.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Highcastle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2</a:t>
            </a:r>
          </a:p>
          <a:p>
            <a:endParaRPr lang="en-US" i="1" dirty="0"/>
          </a:p>
          <a:p>
            <a:r>
              <a:rPr lang="en-US" dirty="0"/>
              <a:t>The army took all of my friends - not for one year or two, but they were to stay in the army forever.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DD179-D3AE-E643-B13A-B5C82EDD6C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2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:  Collegium </a:t>
            </a:r>
            <a:r>
              <a:rPr lang="en-US" dirty="0" err="1"/>
              <a:t>Maius</a:t>
            </a:r>
            <a:r>
              <a:rPr lang="en-US" dirty="0"/>
              <a:t> of the Jagiellonian University, 1946. Photo CAF/PAP</a:t>
            </a:r>
          </a:p>
          <a:p>
            <a:endParaRPr lang="en-US" dirty="0"/>
          </a:p>
          <a:p>
            <a:r>
              <a:rPr lang="en-US" dirty="0"/>
              <a:t>Dr. </a:t>
            </a:r>
            <a:r>
              <a:rPr lang="en-US" dirty="0" err="1"/>
              <a:t>Mieczysław</a:t>
            </a:r>
            <a:r>
              <a:rPr lang="en-US" dirty="0"/>
              <a:t> </a:t>
            </a:r>
            <a:r>
              <a:rPr lang="en-US" dirty="0" err="1"/>
              <a:t>Choynowski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acquaintance with </a:t>
            </a:r>
            <a:r>
              <a:rPr lang="en-US" sz="1200" dirty="0" err="1"/>
              <a:t>Choynowski</a:t>
            </a:r>
            <a:r>
              <a:rPr lang="en-US" sz="1200" dirty="0"/>
              <a:t> was a crucial event both for my personal life and intellectual development.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DD179-D3AE-E643-B13A-B5C82EDD6C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46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Sosyalist</a:t>
            </a:r>
            <a:r>
              <a:rPr lang="en-US" dirty="0"/>
              <a:t> realism: </a:t>
            </a:r>
            <a:r>
              <a:rPr lang="en-US" dirty="0" err="1"/>
              <a:t>bilimsel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teknolojik</a:t>
            </a:r>
            <a:r>
              <a:rPr lang="en-US" dirty="0"/>
              <a:t> </a:t>
            </a:r>
            <a:r>
              <a:rPr lang="en-US" dirty="0" err="1"/>
              <a:t>gelişmenin</a:t>
            </a:r>
            <a:r>
              <a:rPr lang="en-US" dirty="0"/>
              <a:t> </a:t>
            </a:r>
            <a:r>
              <a:rPr lang="en-US" dirty="0" err="1"/>
              <a:t>insanların</a:t>
            </a:r>
            <a:r>
              <a:rPr lang="en-US" dirty="0"/>
              <a:t> </a:t>
            </a:r>
            <a:r>
              <a:rPr lang="en-US" dirty="0" err="1"/>
              <a:t>iyiliğine</a:t>
            </a:r>
            <a:r>
              <a:rPr lang="en-US" dirty="0"/>
              <a:t> … optimist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DD179-D3AE-E643-B13A-B5C82EDD6C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period of reform known as the “Polish October” of 1956 produced greater </a:t>
            </a:r>
            <a:r>
              <a:rPr lang="en-US" dirty="0">
                <a:hlinkClick r:id="rId3"/>
              </a:rPr>
              <a:t>freedom of speech</a:t>
            </a:r>
            <a:r>
              <a:rPr lang="en-US" dirty="0"/>
              <a:t> in Poland, and </a:t>
            </a:r>
            <a:r>
              <a:rPr lang="en-US" dirty="0" err="1"/>
              <a:t>Lem</a:t>
            </a:r>
            <a:r>
              <a:rPr lang="en-US" dirty="0"/>
              <a:t> blossomed as a serious international science fiction author, writing some 17 books in the next dozen years.</a:t>
            </a:r>
          </a:p>
          <a:p>
            <a:endParaRPr lang="en-US" dirty="0"/>
          </a:p>
          <a:p>
            <a:r>
              <a:rPr lang="en-US" dirty="0"/>
              <a:t>The 1960s and 1970s strengthened the position of </a:t>
            </a:r>
            <a:r>
              <a:rPr lang="en-US" dirty="0" err="1"/>
              <a:t>Stanisław</a:t>
            </a:r>
            <a:r>
              <a:rPr lang="en-US" dirty="0"/>
              <a:t> </a:t>
            </a:r>
            <a:r>
              <a:rPr lang="en-US" dirty="0" err="1"/>
              <a:t>Lem</a:t>
            </a:r>
            <a:r>
              <a:rPr lang="en-US" dirty="0"/>
              <a:t> as one of world’s foremost science fiction writers. This golden period of creativity began in 1961 with such important works as Solaris and Return from the Stars. A few years later, Summa </a:t>
            </a:r>
            <a:r>
              <a:rPr lang="en-US" dirty="0" err="1"/>
              <a:t>Technologiae</a:t>
            </a:r>
            <a:r>
              <a:rPr lang="en-US" dirty="0"/>
              <a:t> and </a:t>
            </a:r>
            <a:r>
              <a:rPr lang="en-US" dirty="0" err="1"/>
              <a:t>Cyberiada</a:t>
            </a:r>
            <a:r>
              <a:rPr lang="en-US" dirty="0"/>
              <a:t> were published. </a:t>
            </a:r>
            <a:r>
              <a:rPr lang="en-US" dirty="0" err="1"/>
              <a:t>Lem’s</a:t>
            </a:r>
            <a:r>
              <a:rPr lang="en-US" dirty="0"/>
              <a:t> works of fiction were intertwined with essays where </a:t>
            </a:r>
            <a:r>
              <a:rPr lang="en-US" dirty="0" err="1"/>
              <a:t>Lem</a:t>
            </a:r>
            <a:r>
              <a:rPr lang="en-US" dirty="0"/>
              <a:t> posed a number of fundamental questions relating to happenstance, the possibility of contact with aliens, and artificial intelligence.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275ED-5621-8748-B922-EDAA05341B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5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September 1974, the FBI received a letter. Philip K. Dick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275ED-5621-8748-B922-EDAA05341B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77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275ED-5621-8748-B922-EDAA05341B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3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275ED-5621-8748-B922-EDAA05341B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7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7548-2AA2-1A40-8B3A-AA3EA8EF5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3BE42-4747-DC45-932C-2E9D9D994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560AD-FB78-7842-A4E9-F7690315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A7E7-26F8-184B-88A8-8D45234A708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303EF-4BAF-B946-8CB1-F860E27F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649C-7593-5441-8751-8AFB1CC8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AE6F-6F5F-CE41-B5F6-7FB70946B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6557-56AB-E94B-AC53-44B01100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84E71-C4DE-DC43-B883-6E8250206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9595A-0620-7841-9F00-962F23C2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A7E7-26F8-184B-88A8-8D45234A708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C726C-CCEF-0649-9ADF-3BFE6E1D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96ACD-8A74-9E46-A05C-311F1AFF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AE6F-6F5F-CE41-B5F6-7FB70946B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5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88016-4177-DB49-B647-EE3B8A94E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F542A-8788-DE45-B409-B657F3B92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192DE-0D22-C949-B13C-80CE9BFC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A7E7-26F8-184B-88A8-8D45234A708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FCDF6-583B-B542-8AA2-DA20EB0C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EC0F0-1571-5849-8A30-8D1AB292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AE6F-6F5F-CE41-B5F6-7FB70946B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1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0B88-62CB-A74D-9A63-1D3E7EBE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EC97-F8BC-D846-86E6-7B6A6B2E1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3ED27-A6DA-004D-9BA2-3FAFA7DC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A7E7-26F8-184B-88A8-8D45234A708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DB666-4CE6-CE4F-8447-3A644570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6F74F-C93E-6A4A-BE59-FA0A28AD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AE6F-6F5F-CE41-B5F6-7FB70946B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885D8-3E1A-2E45-BE4E-F1DF3D2A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DEA2A-AA48-FF42-AFF9-9F3F9134D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10529-59C2-9748-9A0D-5B444EB8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A7E7-26F8-184B-88A8-8D45234A708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314FC-B66C-5C45-97A4-AAF5FCE1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298C6-2630-A94B-B462-14F19692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AE6F-6F5F-CE41-B5F6-7FB70946B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9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ECF8-BEA9-8545-8C31-623B791A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D72C9-67C6-C745-B034-B8163C089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E76C9-BA4C-E24F-B228-9A6D61122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12E7F-6E61-0B4B-84EA-09E1B633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A7E7-26F8-184B-88A8-8D45234A708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B8702-5E9E-324F-86DD-A1DB0AB3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D8456-E92B-FF45-9C86-3DBE7A7E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AE6F-6F5F-CE41-B5F6-7FB70946B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9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4A56-EF8E-6F40-821F-00E967EE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AFBA2-2ADD-E74B-87E3-21AD09792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6DF49-FF13-6641-BDAE-146F351EF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661C25-9CC6-5948-8DEF-A5EBC5121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4EBBB-52AB-934B-A08F-65C507F9F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3EB51-65AF-F848-82F0-B2622596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A7E7-26F8-184B-88A8-8D45234A708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A29036-A467-E545-B012-3FBCF1C0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16F376-D605-4745-BC3D-BF2771A7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AE6F-6F5F-CE41-B5F6-7FB70946B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4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9D82-2E3E-724E-B9BE-B8569219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DD12E-82A3-C34E-B32B-E21152F0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A7E7-26F8-184B-88A8-8D45234A708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F2180-1B47-A14B-A35D-7DDFDE56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2E974-30C1-D841-8A23-018D2E4F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AE6F-6F5F-CE41-B5F6-7FB70946B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2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28B3B-824F-C840-8DF5-B1752959B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A7E7-26F8-184B-88A8-8D45234A708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BD4D9-733C-B54B-A511-138725C0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74B86-DF28-3E4B-BDA2-12C6257E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AE6F-6F5F-CE41-B5F6-7FB70946B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4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190C-53AD-EF45-B55D-5F0DC0B9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8D86-D829-F147-9556-0E6A4241B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F1E80-9D2E-EA4A-9012-A7BD3804D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B5D7B-940C-0B44-A918-F043BB08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A7E7-26F8-184B-88A8-8D45234A708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45510-FA66-714C-897D-B80FBA6B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3F2CD-EB20-1A49-BBBC-045BA9CB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AE6F-6F5F-CE41-B5F6-7FB70946B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8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44C2-CD33-B84F-B9A0-0980F5D0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81639-960B-5140-AB7D-A82CFF17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CCBFB-F752-544A-B6F4-A71D2A777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EA8E7-1404-994B-BA2E-6DD36188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A7E7-26F8-184B-88A8-8D45234A708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B49AB-CF5F-F246-9C80-51B85CF9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9DF61-3890-7C45-84D1-C8301303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AE6F-6F5F-CE41-B5F6-7FB70946B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3254E-06D9-5E4C-9E13-E72D89CF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736C2-CA7B-504D-8D8F-96A83E734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A5BB3-9A0F-C643-A6CC-BC6AC917C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6A7E7-26F8-184B-88A8-8D45234A708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0D5EB-DE34-F54F-9502-8499292DC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231CA-DEC7-0F43-A04B-79FB947F8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2AE6F-6F5F-CE41-B5F6-7FB70946B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9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0F2AF8C-C90D-D640-ADF5-76C6095AD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" r="1" b="31126"/>
          <a:stretch/>
        </p:blipFill>
        <p:spPr bwMode="auto"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202031-075C-4649-ABB8-204D4C7D3669}"/>
              </a:ext>
            </a:extLst>
          </p:cNvPr>
          <p:cNvSpPr txBox="1"/>
          <p:nvPr/>
        </p:nvSpPr>
        <p:spPr>
          <a:xfrm>
            <a:off x="478374" y="2006252"/>
            <a:ext cx="3522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Lucida Handwriting" panose="03010101010101010101" pitchFamily="66" charset="77"/>
              </a:rPr>
              <a:t>Stanislaw Lem</a:t>
            </a:r>
          </a:p>
        </p:txBody>
      </p:sp>
    </p:spTree>
    <p:extLst>
      <p:ext uri="{BB962C8B-B14F-4D97-AF65-F5344CB8AC3E}">
        <p14:creationId xmlns:p14="http://schemas.microsoft.com/office/powerpoint/2010/main" val="81099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Renaissance Painting - Sistine Chapel Ceiling by Michelangelo Buonarroti">
            <a:extLst>
              <a:ext uri="{FF2B5EF4-FFF2-40B4-BE49-F238E27FC236}">
                <a16:creationId xmlns:a16="http://schemas.microsoft.com/office/drawing/2014/main" id="{995135E9-92DB-7C47-BDBF-00D917AF2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E934FE-0479-D540-9471-6D32D6778BCF}"/>
              </a:ext>
            </a:extLst>
          </p:cNvPr>
          <p:cNvSpPr/>
          <p:nvPr/>
        </p:nvSpPr>
        <p:spPr>
          <a:xfrm>
            <a:off x="784860" y="631597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r>
              <a:rPr lang="en-US" b="1" dirty="0"/>
              <a:t>VR (Virtual Reality): </a:t>
            </a:r>
          </a:p>
          <a:p>
            <a:r>
              <a:rPr lang="en-US" dirty="0"/>
              <a:t>Summa </a:t>
            </a:r>
            <a:r>
              <a:rPr lang="en-US" dirty="0" err="1"/>
              <a:t>Technologiae</a:t>
            </a:r>
            <a:r>
              <a:rPr lang="en-US" dirty="0"/>
              <a:t> (essays from 1964)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Augmented Reality AR and holograms</a:t>
            </a:r>
          </a:p>
          <a:p>
            <a:r>
              <a:rPr lang="en-US" b="1" dirty="0"/>
              <a:t>Scanner / Personal computer</a:t>
            </a:r>
          </a:p>
          <a:p>
            <a:r>
              <a:rPr lang="en-US" b="1" dirty="0"/>
              <a:t>3D printing</a:t>
            </a:r>
          </a:p>
          <a:p>
            <a:r>
              <a:rPr lang="en-US" b="1" dirty="0"/>
              <a:t>The Smartphone</a:t>
            </a:r>
          </a:p>
          <a:p>
            <a:r>
              <a:rPr lang="en-US" dirty="0"/>
              <a:t>The </a:t>
            </a:r>
            <a:r>
              <a:rPr lang="en-US" dirty="0" err="1"/>
              <a:t>Magellanic</a:t>
            </a:r>
            <a:r>
              <a:rPr lang="en-US" dirty="0"/>
              <a:t> Cloud (a novel from 1955)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Matrix: </a:t>
            </a:r>
          </a:p>
          <a:p>
            <a:r>
              <a:rPr lang="en-US" dirty="0"/>
              <a:t>Fables for Robots 1961 – 'Professor Corcoran’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19B44-A052-F94A-BA40-7E5D4DDE3A3A}"/>
              </a:ext>
            </a:extLst>
          </p:cNvPr>
          <p:cNvSpPr/>
          <p:nvPr/>
        </p:nvSpPr>
        <p:spPr>
          <a:xfrm>
            <a:off x="5688330" y="789653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/>
          </a:p>
          <a:p>
            <a:r>
              <a:rPr lang="en-US" b="1" dirty="0"/>
              <a:t>The Internet: </a:t>
            </a:r>
          </a:p>
          <a:p>
            <a:r>
              <a:rPr lang="en-US" dirty="0"/>
              <a:t>The </a:t>
            </a:r>
            <a:r>
              <a:rPr lang="en-US" dirty="0" err="1"/>
              <a:t>Magellanic</a:t>
            </a:r>
            <a:r>
              <a:rPr lang="en-US" dirty="0"/>
              <a:t> Cloud (a novel from 1955); Dialogues (essays from 1957)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Opton</a:t>
            </a:r>
            <a:r>
              <a:rPr lang="en-US" b="1" dirty="0"/>
              <a:t> (the </a:t>
            </a:r>
            <a:r>
              <a:rPr lang="en-US" b="1" dirty="0" err="1"/>
              <a:t>ebook</a:t>
            </a:r>
            <a:r>
              <a:rPr lang="en-US" b="1" dirty="0"/>
              <a:t> reader): </a:t>
            </a:r>
          </a:p>
          <a:p>
            <a:r>
              <a:rPr lang="en-US" dirty="0"/>
              <a:t>Audiobook: </a:t>
            </a:r>
          </a:p>
          <a:p>
            <a:r>
              <a:rPr lang="en-US" dirty="0"/>
              <a:t>Return from the Stars (a novel from 1961)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Transhumanism: </a:t>
            </a:r>
          </a:p>
          <a:p>
            <a:r>
              <a:rPr lang="en-US" dirty="0"/>
              <a:t>Do you exist, </a:t>
            </a:r>
            <a:r>
              <a:rPr lang="en-US" dirty="0" err="1"/>
              <a:t>Mr</a:t>
            </a:r>
            <a:r>
              <a:rPr lang="en-US" dirty="0"/>
              <a:t> Jones? (a short story from 1955)</a:t>
            </a:r>
          </a:p>
          <a:p>
            <a:endParaRPr lang="en-US" b="1" dirty="0"/>
          </a:p>
          <a:p>
            <a:endParaRPr lang="en-US" dirty="0"/>
          </a:p>
          <a:p>
            <a:r>
              <a:rPr lang="en-US" b="1" dirty="0"/>
              <a:t>Information war:</a:t>
            </a:r>
          </a:p>
          <a:p>
            <a:r>
              <a:rPr lang="en-US" dirty="0"/>
              <a:t>The </a:t>
            </a:r>
            <a:r>
              <a:rPr lang="en-US" dirty="0" err="1"/>
              <a:t>Cyberiad</a:t>
            </a:r>
            <a:r>
              <a:rPr lang="en-US" dirty="0"/>
              <a:t> (a series of short stories, 1965), a short story </a:t>
            </a:r>
            <a:r>
              <a:rPr lang="en-US" dirty="0" err="1"/>
              <a:t>entitiled</a:t>
            </a:r>
            <a:r>
              <a:rPr lang="en-US" dirty="0"/>
              <a:t> ‘</a:t>
            </a:r>
            <a:r>
              <a:rPr lang="en-US" dirty="0" err="1"/>
              <a:t>Cyfrania</a:t>
            </a:r>
            <a:r>
              <a:rPr lang="en-US" dirty="0"/>
              <a:t> Education’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E642158-756E-7243-B38E-AB592B830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59" y="194756"/>
            <a:ext cx="1543514" cy="125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46224C8E-F54A-0C42-B2BD-B81B4D795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90" y="175012"/>
            <a:ext cx="2720943" cy="29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EA69E896-0DF1-3949-ABA2-B55BBBA3D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60" y="126176"/>
            <a:ext cx="1627790" cy="132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B1556520-78AC-7642-9B74-1A1164FB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65" y="3637856"/>
            <a:ext cx="4749800" cy="3378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>
            <a:extLst>
              <a:ext uri="{FF2B5EF4-FFF2-40B4-BE49-F238E27FC236}">
                <a16:creationId xmlns:a16="http://schemas.microsoft.com/office/drawing/2014/main" id="{E971AEBB-C09F-504D-B925-D7AF6482A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28" y="3895567"/>
            <a:ext cx="1905288" cy="193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>
            <a:extLst>
              <a:ext uri="{FF2B5EF4-FFF2-40B4-BE49-F238E27FC236}">
                <a16:creationId xmlns:a16="http://schemas.microsoft.com/office/drawing/2014/main" id="{3CCE7E88-AF7A-9C4B-8276-519954F1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19" y="3993694"/>
            <a:ext cx="2491531" cy="25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76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9592D7-1795-F746-82C0-8F299468E847}"/>
              </a:ext>
            </a:extLst>
          </p:cNvPr>
          <p:cNvSpPr txBox="1"/>
          <p:nvPr/>
        </p:nvSpPr>
        <p:spPr>
          <a:xfrm>
            <a:off x="783771" y="669471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B22B6-5D12-624E-B1A0-CB86B4C006E8}"/>
              </a:ext>
            </a:extLst>
          </p:cNvPr>
          <p:cNvSpPr txBox="1"/>
          <p:nvPr/>
        </p:nvSpPr>
        <p:spPr>
          <a:xfrm>
            <a:off x="604403" y="456247"/>
            <a:ext cx="4326826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Astronauts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Chain of Chance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Cyberiad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 (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kısa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öyküler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Eden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Fiasco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Futurological Congress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Helvetica" pitchFamily="2" charset="0"/>
              </a:rPr>
              <a:t>Highcastle</a:t>
            </a:r>
            <a:r>
              <a:rPr lang="en-US" sz="2000" dirty="0">
                <a:latin typeface="Helvetica" pitchFamily="2" charset="0"/>
              </a:rPr>
              <a:t> (</a:t>
            </a:r>
            <a:r>
              <a:rPr lang="en-US" sz="2000" dirty="0" err="1">
                <a:latin typeface="Helvetica" pitchFamily="2" charset="0"/>
              </a:rPr>
              <a:t>otobiyografi</a:t>
            </a:r>
            <a:r>
              <a:rPr lang="en-US" sz="2000" dirty="0">
                <a:latin typeface="Helvetica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His Master's Voice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Hospital of Transfiguration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Inspection at the Scene of the Crime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Investigation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Invincible</a:t>
            </a:r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BB14B-1D37-604E-B8D4-84203FE26198}"/>
              </a:ext>
            </a:extLst>
          </p:cNvPr>
          <p:cNvSpPr txBox="1"/>
          <p:nvPr/>
        </p:nvSpPr>
        <p:spPr>
          <a:xfrm>
            <a:off x="6242958" y="1118320"/>
            <a:ext cx="3645998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The Magellan Nebula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The Man from Mars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Memoirs Found in a Bathtub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Mortal Engines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Peace on Earth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Return from the Stars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The Riddle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Roly-poly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Solaris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Star Diaries (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öyküler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Tales of </a:t>
            </a:r>
            <a:r>
              <a:rPr lang="en-US" sz="2000" dirty="0" err="1">
                <a:latin typeface="Helvetica" pitchFamily="2" charset="0"/>
              </a:rPr>
              <a:t>Pirx</a:t>
            </a:r>
            <a:r>
              <a:rPr lang="en-US" sz="2000" dirty="0">
                <a:latin typeface="Helvetica" pitchFamily="2" charset="0"/>
              </a:rPr>
              <a:t> the Pilot (</a:t>
            </a:r>
            <a:r>
              <a:rPr lang="en-US" sz="2000" dirty="0" err="1">
                <a:latin typeface="Helvetica" pitchFamily="2" charset="0"/>
              </a:rPr>
              <a:t>öyküler</a:t>
            </a:r>
            <a:r>
              <a:rPr lang="en-US" sz="2000" dirty="0">
                <a:latin typeface="Helvetica" pitchFamily="2" charset="0"/>
              </a:rPr>
              <a:t>)</a:t>
            </a:r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A5F28A-1EE2-E746-9D5C-BCC37E9B7FDB}"/>
              </a:ext>
            </a:extLst>
          </p:cNvPr>
          <p:cNvSpPr txBox="1"/>
          <p:nvPr/>
        </p:nvSpPr>
        <p:spPr>
          <a:xfrm>
            <a:off x="4931229" y="261257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" pitchFamily="2" charset="0"/>
              </a:rPr>
              <a:t>22 ROMAN</a:t>
            </a:r>
          </a:p>
        </p:txBody>
      </p:sp>
    </p:spTree>
    <p:extLst>
      <p:ext uri="{BB962C8B-B14F-4D97-AF65-F5344CB8AC3E}">
        <p14:creationId xmlns:p14="http://schemas.microsoft.com/office/powerpoint/2010/main" val="16928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D7821C-F676-C24C-ADA4-A22D58544C67}"/>
              </a:ext>
            </a:extLst>
          </p:cNvPr>
          <p:cNvSpPr/>
          <p:nvPr/>
        </p:nvSpPr>
        <p:spPr>
          <a:xfrm>
            <a:off x="1321554" y="1278094"/>
            <a:ext cx="6096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Golem XIV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A Perfect Vacuum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Imaginary Magnitude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One Human Minute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Provocation</a:t>
            </a: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076E3-28FE-3745-B9D8-0133E7B12446}"/>
              </a:ext>
            </a:extLst>
          </p:cNvPr>
          <p:cNvSpPr txBox="1"/>
          <p:nvPr/>
        </p:nvSpPr>
        <p:spPr>
          <a:xfrm>
            <a:off x="6775174" y="1532767"/>
            <a:ext cx="4110421" cy="4201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Dialogs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Dictations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Letters or the Resistance of Matter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My View on Literature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Philosophy of Chance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Science Fiction and Futurology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Summa </a:t>
            </a:r>
            <a:r>
              <a:rPr lang="en-US" sz="2000" dirty="0" err="1">
                <a:latin typeface="Helvetica" pitchFamily="2" charset="0"/>
              </a:rPr>
              <a:t>Technologiae</a:t>
            </a:r>
            <a:endParaRPr lang="en-US" sz="2000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Thus Spoke </a:t>
            </a:r>
            <a:r>
              <a:rPr lang="en-US" sz="2000" dirty="0" err="1">
                <a:latin typeface="Helvetica" pitchFamily="2" charset="0"/>
              </a:rPr>
              <a:t>Lem</a:t>
            </a:r>
            <a:endParaRPr lang="en-US" sz="2000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The World on the Edge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46E31-F738-7A42-895A-F836334C6119}"/>
              </a:ext>
            </a:extLst>
          </p:cNvPr>
          <p:cNvSpPr txBox="1"/>
          <p:nvPr/>
        </p:nvSpPr>
        <p:spPr>
          <a:xfrm>
            <a:off x="6809014" y="816429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Helvetica" pitchFamily="2" charset="0"/>
              </a:rPr>
              <a:t>Denemeler</a:t>
            </a:r>
            <a:endParaRPr lang="en-US" sz="2400" b="1" i="1" dirty="0"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00BC4-B9C5-374C-98AC-F07A03D061C5}"/>
              </a:ext>
            </a:extLst>
          </p:cNvPr>
          <p:cNvSpPr txBox="1"/>
          <p:nvPr/>
        </p:nvSpPr>
        <p:spPr>
          <a:xfrm>
            <a:off x="1306405" y="816429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Helvetica" pitchFamily="2" charset="0"/>
              </a:rPr>
              <a:t>Apocrypha (!)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5C375-1C4B-C541-A26D-5569B8B830CB}"/>
              </a:ext>
            </a:extLst>
          </p:cNvPr>
          <p:cNvSpPr txBox="1"/>
          <p:nvPr/>
        </p:nvSpPr>
        <p:spPr>
          <a:xfrm>
            <a:off x="1321554" y="4063471"/>
            <a:ext cx="415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Helvetica" pitchFamily="2" charset="0"/>
              </a:rPr>
              <a:t>Senaryolar</a:t>
            </a:r>
            <a:r>
              <a:rPr lang="en-US" sz="2400" b="1" i="1" dirty="0">
                <a:latin typeface="Helvetica" pitchFamily="2" charset="0"/>
              </a:rPr>
              <a:t>, </a:t>
            </a:r>
            <a:r>
              <a:rPr lang="en-US" sz="2400" b="1" i="1" dirty="0" err="1">
                <a:latin typeface="Helvetica" pitchFamily="2" charset="0"/>
              </a:rPr>
              <a:t>tiyatro</a:t>
            </a:r>
            <a:r>
              <a:rPr lang="en-US" sz="2400" b="1" i="1" dirty="0">
                <a:latin typeface="Helvetica" pitchFamily="2" charset="0"/>
              </a:rPr>
              <a:t> </a:t>
            </a:r>
            <a:r>
              <a:rPr lang="en-US" sz="2400" b="1" i="1" dirty="0" err="1">
                <a:latin typeface="Helvetica" pitchFamily="2" charset="0"/>
              </a:rPr>
              <a:t>oyunları</a:t>
            </a:r>
            <a:endParaRPr lang="en-US" sz="2400" b="1" i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74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nislaw_lem_3">
            <a:extLst>
              <a:ext uri="{FF2B5EF4-FFF2-40B4-BE49-F238E27FC236}">
                <a16:creationId xmlns:a16="http://schemas.microsoft.com/office/drawing/2014/main" id="{6E15F0D4-D60A-E141-86C1-BA9B93F98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806450"/>
            <a:ext cx="78740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3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8177224-0752-554A-92D9-D5E95F23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838200"/>
            <a:ext cx="10287000" cy="6019800"/>
          </a:xfrm>
          <a:prstGeom prst="rect">
            <a:avLst/>
          </a:prstGeom>
        </p:spPr>
      </p:pic>
      <p:pic>
        <p:nvPicPr>
          <p:cNvPr id="2054" name="Picture 6" descr="1934 School uniform">
            <a:extLst>
              <a:ext uri="{FF2B5EF4-FFF2-40B4-BE49-F238E27FC236}">
                <a16:creationId xmlns:a16="http://schemas.microsoft.com/office/drawing/2014/main" id="{427A8328-90EB-B74B-9283-9FFFBFE0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14" y="-66152"/>
            <a:ext cx="3100121" cy="349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947 ID">
            <a:extLst>
              <a:ext uri="{FF2B5EF4-FFF2-40B4-BE49-F238E27FC236}">
                <a16:creationId xmlns:a16="http://schemas.microsoft.com/office/drawing/2014/main" id="{E0A568A9-DDB1-384A-BCA1-F0C7CB7A0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1"/>
          <a:stretch/>
        </p:blipFill>
        <p:spPr bwMode="auto">
          <a:xfrm>
            <a:off x="9219711" y="0"/>
            <a:ext cx="2972289" cy="349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25 with at Teddy bear">
            <a:extLst>
              <a:ext uri="{FF2B5EF4-FFF2-40B4-BE49-F238E27FC236}">
                <a16:creationId xmlns:a16="http://schemas.microsoft.com/office/drawing/2014/main" id="{AA1BF935-C75D-694D-A3BD-27C0CE6A5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" b="1561"/>
          <a:stretch/>
        </p:blipFill>
        <p:spPr bwMode="auto">
          <a:xfrm>
            <a:off x="-27814" y="2670048"/>
            <a:ext cx="3100121" cy="42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0926A35-EC8D-2B46-9B79-406FC534D784}"/>
              </a:ext>
            </a:extLst>
          </p:cNvPr>
          <p:cNvSpPr/>
          <p:nvPr/>
        </p:nvSpPr>
        <p:spPr>
          <a:xfrm>
            <a:off x="8741664" y="5340096"/>
            <a:ext cx="1243584" cy="1225296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A6B3CB-E514-6C40-8EFF-A11907C7385A}"/>
              </a:ext>
            </a:extLst>
          </p:cNvPr>
          <p:cNvSpPr/>
          <p:nvPr/>
        </p:nvSpPr>
        <p:spPr>
          <a:xfrm>
            <a:off x="4663401" y="5199888"/>
            <a:ext cx="1243584" cy="1225296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645AA226-D739-4647-939C-52521F2611E4}"/>
              </a:ext>
            </a:extLst>
          </p:cNvPr>
          <p:cNvCxnSpPr>
            <a:stCxn id="5" idx="3"/>
            <a:endCxn id="16" idx="5"/>
          </p:cNvCxnSpPr>
          <p:nvPr/>
        </p:nvCxnSpPr>
        <p:spPr>
          <a:xfrm rot="5400000" flipH="1">
            <a:off x="7254221" y="4716390"/>
            <a:ext cx="140208" cy="3198917"/>
          </a:xfrm>
          <a:prstGeom prst="curvedConnector3">
            <a:avLst>
              <a:gd name="adj1" fmla="val -30155"/>
            </a:avLst>
          </a:prstGeom>
          <a:ln w="31750">
            <a:solidFill>
              <a:schemeClr val="accent2">
                <a:lumMod val="75000"/>
                <a:alpha val="70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41FA9A-C736-B74F-9A4F-1641D24E47F9}"/>
              </a:ext>
            </a:extLst>
          </p:cNvPr>
          <p:cNvSpPr txBox="1"/>
          <p:nvPr/>
        </p:nvSpPr>
        <p:spPr>
          <a:xfrm>
            <a:off x="3527755" y="142101"/>
            <a:ext cx="5396029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dirty="0">
                <a:latin typeface="Helvetica" pitchFamily="2" charset="0"/>
              </a:rPr>
              <a:t>1921 – </a:t>
            </a:r>
            <a:r>
              <a:rPr lang="en-US" sz="3000" dirty="0" err="1">
                <a:latin typeface="Helvetica" pitchFamily="2" charset="0"/>
              </a:rPr>
              <a:t>Lviv</a:t>
            </a:r>
            <a:r>
              <a:rPr lang="en-US" sz="3000" dirty="0">
                <a:latin typeface="Helvetica" pitchFamily="2" charset="0"/>
              </a:rPr>
              <a:t> &amp; 2006 – Krakow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CAD237-0A48-F448-8AF0-92EDB13988E3}"/>
              </a:ext>
            </a:extLst>
          </p:cNvPr>
          <p:cNvSpPr txBox="1"/>
          <p:nvPr/>
        </p:nvSpPr>
        <p:spPr>
          <a:xfrm>
            <a:off x="9219711" y="3817459"/>
            <a:ext cx="2972289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Helvetica" pitchFamily="2" charset="0"/>
              </a:rPr>
              <a:t>Polonya</a:t>
            </a:r>
            <a:r>
              <a:rPr lang="en-US" sz="2400" dirty="0">
                <a:latin typeface="Helvetica" pitchFamily="2" charset="0"/>
              </a:rPr>
              <a:t> – </a:t>
            </a:r>
            <a:r>
              <a:rPr lang="en-US" sz="2400" dirty="0" err="1">
                <a:latin typeface="Helvetica" pitchFamily="2" charset="0"/>
              </a:rPr>
              <a:t>Ukrayna</a:t>
            </a:r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Hitler – Stalin</a:t>
            </a:r>
          </a:p>
          <a:p>
            <a:r>
              <a:rPr lang="en-US" sz="2400" dirty="0" err="1">
                <a:latin typeface="Helvetica" pitchFamily="2" charset="0"/>
              </a:rPr>
              <a:t>Savaşlar</a:t>
            </a:r>
            <a:r>
              <a:rPr lang="en-US" sz="2400" dirty="0">
                <a:latin typeface="Helvetica" pitchFamily="2" charset="0"/>
              </a:rPr>
              <a:t> &amp; </a:t>
            </a:r>
            <a:r>
              <a:rPr lang="en-US" sz="2400" dirty="0" err="1">
                <a:latin typeface="Helvetica" pitchFamily="2" charset="0"/>
              </a:rPr>
              <a:t>Soykırım</a:t>
            </a:r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1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4C19D7-1A7C-E441-A4E2-0961F2CB7C14}"/>
              </a:ext>
            </a:extLst>
          </p:cNvPr>
          <p:cNvSpPr txBox="1"/>
          <p:nvPr/>
        </p:nvSpPr>
        <p:spPr>
          <a:xfrm>
            <a:off x="190279" y="629989"/>
            <a:ext cx="791130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Helvetica" pitchFamily="2" charset="0"/>
              </a:rPr>
              <a:t>Samuel </a:t>
            </a:r>
            <a:r>
              <a:rPr lang="en-US" sz="1700" dirty="0" err="1">
                <a:latin typeface="Helvetica" pitchFamily="2" charset="0"/>
              </a:rPr>
              <a:t>Lem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ve</a:t>
            </a:r>
            <a:r>
              <a:rPr lang="en-US" sz="1700" dirty="0">
                <a:latin typeface="Helvetica" pitchFamily="2" charset="0"/>
              </a:rPr>
              <a:t> Sabina </a:t>
            </a:r>
            <a:r>
              <a:rPr lang="en-US" sz="1700" dirty="0" err="1">
                <a:latin typeface="Helvetica" pitchFamily="2" charset="0"/>
              </a:rPr>
              <a:t>Wolner</a:t>
            </a:r>
            <a:r>
              <a:rPr lang="en-US" sz="1700" dirty="0">
                <a:latin typeface="Helvetica" pitchFamily="2" charset="0"/>
              </a:rPr>
              <a:t>  &amp;  </a:t>
            </a:r>
            <a:r>
              <a:rPr lang="en-US" sz="1700" dirty="0" err="1">
                <a:latin typeface="Helvetica" pitchFamily="2" charset="0"/>
              </a:rPr>
              <a:t>Yahudi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bir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aile</a:t>
            </a:r>
            <a:endParaRPr lang="en-US" sz="1700" dirty="0">
              <a:latin typeface="Helvetica" pitchFamily="2" charset="0"/>
            </a:endParaRPr>
          </a:p>
          <a:p>
            <a:endParaRPr lang="en-US" sz="17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Helvetica" pitchFamily="2" charset="0"/>
              </a:rPr>
              <a:t>Teknik </a:t>
            </a:r>
            <a:r>
              <a:rPr lang="en-US" sz="1700" dirty="0" err="1">
                <a:latin typeface="Helvetica" pitchFamily="2" charset="0"/>
              </a:rPr>
              <a:t>üniversiteye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girmek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istedi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ancak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tıp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fakültesinden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kabul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aldı</a:t>
            </a:r>
            <a:r>
              <a:rPr lang="en-US" sz="1700" dirty="0">
                <a:latin typeface="Helvetica" pitchFamily="2" charset="0"/>
              </a:rPr>
              <a:t> (1940). </a:t>
            </a:r>
          </a:p>
          <a:p>
            <a:endParaRPr lang="en-US" sz="1700" dirty="0">
              <a:latin typeface="Helvetica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sz="1700" dirty="0">
                <a:latin typeface="Helvetica" pitchFamily="2" charset="0"/>
              </a:rPr>
              <a:t>”</a:t>
            </a:r>
            <a:r>
              <a:rPr lang="en-US" sz="1700" dirty="0" err="1">
                <a:latin typeface="Helvetica" pitchFamily="2" charset="0"/>
              </a:rPr>
              <a:t>Oraya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dolaylı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yoldan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vardım</a:t>
            </a:r>
            <a:r>
              <a:rPr lang="en-US" sz="1700" dirty="0">
                <a:latin typeface="Helvetica" pitchFamily="2" charset="0"/>
              </a:rPr>
              <a:t>, </a:t>
            </a:r>
            <a:r>
              <a:rPr lang="en-US" sz="1700" dirty="0" err="1">
                <a:latin typeface="Helvetica" pitchFamily="2" charset="0"/>
              </a:rPr>
              <a:t>çünkü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başta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daha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ilgi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çekici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bulduğum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politeknik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üniversitenin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giriş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sınavlarına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katılmıştım</a:t>
            </a:r>
            <a:r>
              <a:rPr lang="en-US" sz="1700" dirty="0">
                <a:latin typeface="Helvetica" pitchFamily="2" charset="0"/>
              </a:rPr>
              <a:t>. </a:t>
            </a:r>
            <a:r>
              <a:rPr lang="en-US" sz="1700" dirty="0" err="1">
                <a:latin typeface="Helvetica" pitchFamily="2" charset="0"/>
              </a:rPr>
              <a:t>Sınavı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kazandım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b="1" dirty="0" err="1">
                <a:latin typeface="Helvetica" pitchFamily="2" charset="0"/>
              </a:rPr>
              <a:t>ancak</a:t>
            </a:r>
            <a:r>
              <a:rPr lang="en-US" sz="1700" b="1" dirty="0">
                <a:latin typeface="Helvetica" pitchFamily="2" charset="0"/>
              </a:rPr>
              <a:t> </a:t>
            </a:r>
            <a:r>
              <a:rPr lang="en-US" sz="1700" b="1" i="1" dirty="0" err="1">
                <a:latin typeface="Helvetica" pitchFamily="2" charset="0"/>
              </a:rPr>
              <a:t>yanlış</a:t>
            </a:r>
            <a:r>
              <a:rPr lang="en-US" sz="1700" b="1" i="1" dirty="0">
                <a:latin typeface="Helvetica" pitchFamily="2" charset="0"/>
              </a:rPr>
              <a:t> </a:t>
            </a:r>
            <a:r>
              <a:rPr lang="en-US" sz="1700" b="1" i="1" dirty="0" err="1">
                <a:latin typeface="Helvetica" pitchFamily="2" charset="0"/>
              </a:rPr>
              <a:t>sosyal</a:t>
            </a:r>
            <a:r>
              <a:rPr lang="en-US" sz="1700" b="1" i="1" dirty="0">
                <a:latin typeface="Helvetica" pitchFamily="2" charset="0"/>
              </a:rPr>
              <a:t> </a:t>
            </a:r>
            <a:r>
              <a:rPr lang="en-US" sz="1700" b="1" i="1" dirty="0" err="1">
                <a:latin typeface="Helvetica" pitchFamily="2" charset="0"/>
              </a:rPr>
              <a:t>sınıfa</a:t>
            </a:r>
            <a:r>
              <a:rPr lang="en-US" sz="1700" b="1" i="1" dirty="0">
                <a:latin typeface="Helvetica" pitchFamily="2" charset="0"/>
              </a:rPr>
              <a:t> </a:t>
            </a:r>
            <a:r>
              <a:rPr lang="en-US" sz="1700" dirty="0">
                <a:latin typeface="Helvetica" pitchFamily="2" charset="0"/>
              </a:rPr>
              <a:t>(</a:t>
            </a:r>
            <a:r>
              <a:rPr lang="en-US" sz="1700" dirty="0" err="1">
                <a:latin typeface="Helvetica" pitchFamily="2" charset="0"/>
              </a:rPr>
              <a:t>babam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zengin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bir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laringologdu</a:t>
            </a:r>
            <a:r>
              <a:rPr lang="en-US" sz="1700" dirty="0">
                <a:latin typeface="Helvetica" pitchFamily="2" charset="0"/>
              </a:rPr>
              <a:t>, </a:t>
            </a:r>
            <a:r>
              <a:rPr lang="en-US" sz="1700" dirty="0" err="1">
                <a:latin typeface="Helvetica" pitchFamily="2" charset="0"/>
              </a:rPr>
              <a:t>yani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burjuvaya</a:t>
            </a:r>
            <a:r>
              <a:rPr lang="en-US" sz="1700" dirty="0">
                <a:latin typeface="Helvetica" pitchFamily="2" charset="0"/>
              </a:rPr>
              <a:t>) </a:t>
            </a:r>
            <a:r>
              <a:rPr lang="en-US" sz="1700" dirty="0" err="1">
                <a:latin typeface="Helvetica" pitchFamily="2" charset="0"/>
              </a:rPr>
              <a:t>ait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biri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olduğumdan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kabul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edilmedim</a:t>
            </a:r>
            <a:r>
              <a:rPr lang="en-US" sz="1700" dirty="0">
                <a:latin typeface="Helvetica" pitchFamily="2" charset="0"/>
              </a:rPr>
              <a:t>. </a:t>
            </a:r>
            <a:r>
              <a:rPr lang="en-US" sz="1700" b="1" dirty="0" err="1">
                <a:latin typeface="Helvetica" pitchFamily="2" charset="0"/>
              </a:rPr>
              <a:t>Babamın</a:t>
            </a:r>
            <a:r>
              <a:rPr lang="en-US" sz="1700" b="1" dirty="0">
                <a:latin typeface="Helvetica" pitchFamily="2" charset="0"/>
              </a:rPr>
              <a:t> </a:t>
            </a:r>
            <a:r>
              <a:rPr lang="en-US" sz="1700" b="1" dirty="0" err="1">
                <a:latin typeface="Helvetica" pitchFamily="2" charset="0"/>
              </a:rPr>
              <a:t>bağlantılarını</a:t>
            </a:r>
            <a:r>
              <a:rPr lang="en-US" sz="1700" b="1" dirty="0">
                <a:latin typeface="Helvetica" pitchFamily="2" charset="0"/>
              </a:rPr>
              <a:t> </a:t>
            </a:r>
            <a:r>
              <a:rPr lang="en-US" sz="1700" b="1" dirty="0" err="1">
                <a:latin typeface="Helvetica" pitchFamily="2" charset="0"/>
              </a:rPr>
              <a:t>kullanması</a:t>
            </a:r>
            <a:r>
              <a:rPr lang="en-US" sz="1700" b="1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ve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ünlü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bir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biyokimyacı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olan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Profesör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Parnas’ın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yardımlarıyla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biraz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gönülsüzce</a:t>
            </a:r>
            <a:r>
              <a:rPr lang="en-US" sz="1700" dirty="0">
                <a:latin typeface="Helvetica" pitchFamily="2" charset="0"/>
              </a:rPr>
              <a:t> de </a:t>
            </a:r>
            <a:r>
              <a:rPr lang="en-US" sz="1700" dirty="0" err="1">
                <a:latin typeface="Helvetica" pitchFamily="2" charset="0"/>
              </a:rPr>
              <a:t>olsa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tıp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fakültesine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girmiş</a:t>
            </a:r>
            <a:r>
              <a:rPr lang="en-US" sz="1700" dirty="0">
                <a:latin typeface="Helvetica" pitchFamily="2" charset="0"/>
              </a:rPr>
              <a:t> oldum.”1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2F9DA-7A9E-9149-AFF5-425E256A150C}"/>
              </a:ext>
            </a:extLst>
          </p:cNvPr>
          <p:cNvSpPr txBox="1"/>
          <p:nvPr/>
        </p:nvSpPr>
        <p:spPr>
          <a:xfrm>
            <a:off x="3612788" y="70636"/>
            <a:ext cx="4966424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dirty="0" err="1">
                <a:latin typeface="Helvetica" pitchFamily="2" charset="0"/>
              </a:rPr>
              <a:t>Lviv’de</a:t>
            </a:r>
            <a:r>
              <a:rPr lang="en-US" sz="3000" dirty="0">
                <a:latin typeface="Helvetica" pitchFamily="2" charset="0"/>
              </a:rPr>
              <a:t> </a:t>
            </a:r>
            <a:r>
              <a:rPr lang="en-US" sz="3000" dirty="0" err="1">
                <a:latin typeface="Helvetica" pitchFamily="2" charset="0"/>
              </a:rPr>
              <a:t>hayat</a:t>
            </a:r>
            <a:r>
              <a:rPr lang="en-US" sz="3000" dirty="0">
                <a:latin typeface="Helvetica" pitchFamily="2" charset="0"/>
              </a:rPr>
              <a:t> … 1921-1946 </a:t>
            </a:r>
          </a:p>
        </p:txBody>
      </p:sp>
      <p:pic>
        <p:nvPicPr>
          <p:cNvPr id="1026" name="Picture 2" descr="Lviv National Medical University">
            <a:extLst>
              <a:ext uri="{FF2B5EF4-FFF2-40B4-BE49-F238E27FC236}">
                <a16:creationId xmlns:a16="http://schemas.microsoft.com/office/drawing/2014/main" id="{A3B72226-1F09-0245-A870-273B50C6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05" y="698378"/>
            <a:ext cx="31115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| Fandom">
            <a:extLst>
              <a:ext uri="{FF2B5EF4-FFF2-40B4-BE49-F238E27FC236}">
                <a16:creationId xmlns:a16="http://schemas.microsoft.com/office/drawing/2014/main" id="{5E3DBD25-63C6-BA4E-AFFA-EB93162D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4" y="4700301"/>
            <a:ext cx="3031457" cy="18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34B2AA-2C67-794B-93B0-1488B801B509}"/>
              </a:ext>
            </a:extLst>
          </p:cNvPr>
          <p:cNvSpPr/>
          <p:nvPr/>
        </p:nvSpPr>
        <p:spPr>
          <a:xfrm>
            <a:off x="3193439" y="4329456"/>
            <a:ext cx="6832304" cy="839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latin typeface="Helvetica" pitchFamily="2" charset="0"/>
              </a:rPr>
              <a:t>Tıp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Fakültesi</a:t>
            </a:r>
            <a:r>
              <a:rPr lang="en-US" sz="1700" dirty="0">
                <a:latin typeface="Helvetica" pitchFamily="2" charset="0"/>
              </a:rPr>
              <a:t> – </a:t>
            </a:r>
            <a:r>
              <a:rPr lang="en-US" sz="1700" dirty="0" err="1">
                <a:latin typeface="Helvetica" pitchFamily="2" charset="0"/>
              </a:rPr>
              <a:t>eğitimi</a:t>
            </a:r>
            <a:r>
              <a:rPr lang="en-US" sz="1700" dirty="0">
                <a:latin typeface="Helvetica" pitchFamily="2" charset="0"/>
              </a:rPr>
              <a:t> 1943’teki Alman </a:t>
            </a:r>
            <a:r>
              <a:rPr lang="en-US" sz="1700" dirty="0" err="1">
                <a:latin typeface="Helvetica" pitchFamily="2" charset="0"/>
              </a:rPr>
              <a:t>istilasıyla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sekteye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uğradı</a:t>
            </a:r>
            <a:r>
              <a:rPr lang="en-US" sz="1700" dirty="0">
                <a:latin typeface="Helvetica" pitchFamily="2" charset="0"/>
              </a:rPr>
              <a:t>. Bu </a:t>
            </a:r>
            <a:r>
              <a:rPr lang="en-US" sz="1700" dirty="0" err="1">
                <a:latin typeface="Helvetica" pitchFamily="2" charset="0"/>
              </a:rPr>
              <a:t>sürede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tamirci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ve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kaynakçı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olarak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çalıştı</a:t>
            </a:r>
            <a:r>
              <a:rPr lang="en-US" sz="1700" dirty="0">
                <a:latin typeface="Helvetica" pitchFamily="2" charset="0"/>
              </a:rPr>
              <a:t>. </a:t>
            </a:r>
          </a:p>
        </p:txBody>
      </p:sp>
      <p:pic>
        <p:nvPicPr>
          <p:cNvPr id="1030" name="Picture 6" descr="Stalin">
            <a:extLst>
              <a:ext uri="{FF2B5EF4-FFF2-40B4-BE49-F238E27FC236}">
                <a16:creationId xmlns:a16="http://schemas.microsoft.com/office/drawing/2014/main" id="{5D9D5799-679E-B44F-B028-F28B634A2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0"/>
          <a:stretch/>
        </p:blipFill>
        <p:spPr bwMode="auto">
          <a:xfrm>
            <a:off x="8165592" y="2238843"/>
            <a:ext cx="3962400" cy="20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04A0BB-11D2-2541-BDBD-C5542CF9F4AF}"/>
              </a:ext>
            </a:extLst>
          </p:cNvPr>
          <p:cNvSpPr txBox="1"/>
          <p:nvPr/>
        </p:nvSpPr>
        <p:spPr>
          <a:xfrm>
            <a:off x="8965913" y="4895524"/>
            <a:ext cx="3031457" cy="171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latin typeface="Helvetica" pitchFamily="2" charset="0"/>
              </a:rPr>
              <a:t>“</a:t>
            </a:r>
            <a:r>
              <a:rPr lang="en-US" i="1" dirty="0" err="1">
                <a:latin typeface="Helvetica" pitchFamily="2" charset="0"/>
              </a:rPr>
              <a:t>Ordu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tüm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arkadaşlarımı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aldı</a:t>
            </a:r>
            <a:r>
              <a:rPr lang="en-US" i="1" dirty="0">
                <a:latin typeface="Helvetica" pitchFamily="2" charset="0"/>
              </a:rPr>
              <a:t> – hem de </a:t>
            </a:r>
            <a:r>
              <a:rPr lang="en-US" i="1" dirty="0" err="1">
                <a:latin typeface="Helvetica" pitchFamily="2" charset="0"/>
              </a:rPr>
              <a:t>bir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iki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seneliğine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değil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tüm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ömürleri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boyunca</a:t>
            </a:r>
            <a:r>
              <a:rPr lang="en-US" i="1" dirty="0">
                <a:latin typeface="Helvetica" pitchFamily="2" charset="0"/>
              </a:rPr>
              <a:t>…”2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FC5DB1-31A0-AA4C-BE51-824ABEB74547}"/>
              </a:ext>
            </a:extLst>
          </p:cNvPr>
          <p:cNvSpPr txBox="1"/>
          <p:nvPr/>
        </p:nvSpPr>
        <p:spPr>
          <a:xfrm>
            <a:off x="3172749" y="4753356"/>
            <a:ext cx="5584371" cy="162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700" dirty="0">
              <a:latin typeface="Helvetica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Helvetica" pitchFamily="2" charset="0"/>
              </a:rPr>
              <a:t>1944’te </a:t>
            </a:r>
            <a:r>
              <a:rPr lang="en-US" sz="1700" dirty="0" err="1">
                <a:latin typeface="Helvetica" pitchFamily="2" charset="0"/>
              </a:rPr>
              <a:t>Sovyetler</a:t>
            </a:r>
            <a:endParaRPr lang="en-US" sz="1700" dirty="0">
              <a:latin typeface="Helvetica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Helvetica" pitchFamily="2" charset="0"/>
              </a:rPr>
              <a:t>1946’da </a:t>
            </a:r>
            <a:r>
              <a:rPr lang="en-US" sz="1700" dirty="0" err="1">
                <a:latin typeface="Helvetica" pitchFamily="2" charset="0"/>
              </a:rPr>
              <a:t>Ukrayna’ya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eklenme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ve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Krakow’a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göç</a:t>
            </a:r>
            <a:endParaRPr lang="en-US" sz="1700" dirty="0">
              <a:latin typeface="Helvetica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latin typeface="Helvetica" pitchFamily="2" charset="0"/>
              </a:rPr>
              <a:t>Tıp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eğitimini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tamamlar</a:t>
            </a:r>
            <a:r>
              <a:rPr lang="en-US" sz="1700" dirty="0">
                <a:latin typeface="Helvetica" pitchFamily="2" charset="0"/>
              </a:rPr>
              <a:t> </a:t>
            </a:r>
            <a:r>
              <a:rPr lang="en-US" sz="1700" dirty="0" err="1">
                <a:latin typeface="Helvetica" pitchFamily="2" charset="0"/>
              </a:rPr>
              <a:t>ancak</a:t>
            </a:r>
            <a:r>
              <a:rPr lang="en-US" sz="1700" dirty="0">
                <a:latin typeface="Helvetica" pitchFamily="2" charset="0"/>
              </a:rPr>
              <a:t> … </a:t>
            </a:r>
          </a:p>
        </p:txBody>
      </p:sp>
    </p:spTree>
    <p:extLst>
      <p:ext uri="{BB962C8B-B14F-4D97-AF65-F5344CB8AC3E}">
        <p14:creationId xmlns:p14="http://schemas.microsoft.com/office/powerpoint/2010/main" val="375635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954 wife with Radza">
            <a:extLst>
              <a:ext uri="{FF2B5EF4-FFF2-40B4-BE49-F238E27FC236}">
                <a16:creationId xmlns:a16="http://schemas.microsoft.com/office/drawing/2014/main" id="{C00B5547-95B6-4E4D-9798-EE0DB71A3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6" y="3798757"/>
            <a:ext cx="3908525" cy="29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689E70-2FE7-F34E-815E-1A6B3FE94B1B}"/>
              </a:ext>
            </a:extLst>
          </p:cNvPr>
          <p:cNvSpPr txBox="1"/>
          <p:nvPr/>
        </p:nvSpPr>
        <p:spPr>
          <a:xfrm>
            <a:off x="7498826" y="140878"/>
            <a:ext cx="1465466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dirty="0">
                <a:latin typeface="Helvetica" pitchFamily="2" charset="0"/>
              </a:rPr>
              <a:t>Krakow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C1F90-AA4D-9241-84FA-95197CC15CFD}"/>
              </a:ext>
            </a:extLst>
          </p:cNvPr>
          <p:cNvSpPr/>
          <p:nvPr/>
        </p:nvSpPr>
        <p:spPr>
          <a:xfrm>
            <a:off x="4608575" y="845271"/>
            <a:ext cx="724596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Helvetica" pitchFamily="2" charset="0"/>
              </a:rPr>
              <a:t>Konserwatorium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Naukoznawcze</a:t>
            </a:r>
            <a:r>
              <a:rPr lang="en-US" sz="2000" dirty="0">
                <a:latin typeface="Helvetica" pitchFamily="2" charset="0"/>
              </a:rPr>
              <a:t> 1948 – 1950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Helvetica" pitchFamily="2" charset="0"/>
              </a:rPr>
              <a:t>Araştırmacı</a:t>
            </a:r>
            <a:r>
              <a:rPr lang="en-US" sz="2000" dirty="0">
                <a:latin typeface="Helvetica" pitchFamily="2" charset="0"/>
              </a:rPr>
              <a:t> - Dr. </a:t>
            </a:r>
            <a:r>
              <a:rPr lang="en-US" sz="2000" dirty="0" err="1">
                <a:latin typeface="Helvetica" pitchFamily="2" charset="0"/>
              </a:rPr>
              <a:t>Mieczysław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Choynowski</a:t>
            </a:r>
            <a:endParaRPr lang="en-US" sz="2000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Helvetica" pitchFamily="2" charset="0"/>
              </a:rPr>
              <a:t>Sibernetik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en-US" sz="2000" dirty="0" err="1">
                <a:latin typeface="Helvetica" pitchFamily="2" charset="0"/>
              </a:rPr>
              <a:t>oyun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teorisi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en-US" sz="2000" dirty="0" err="1">
                <a:latin typeface="Helvetica" pitchFamily="2" charset="0"/>
              </a:rPr>
              <a:t>psikoloji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ve</a:t>
            </a:r>
            <a:r>
              <a:rPr lang="en-US" sz="2000" dirty="0">
                <a:latin typeface="Helvetica" pitchFamily="2" charset="0"/>
              </a:rPr>
              <a:t> fen </a:t>
            </a:r>
            <a:r>
              <a:rPr lang="en-US" sz="2000" dirty="0" err="1">
                <a:latin typeface="Helvetica" pitchFamily="2" charset="0"/>
              </a:rPr>
              <a:t>bilimleri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üzerine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İngilizce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makaleler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en-US" sz="2000" dirty="0" err="1">
                <a:latin typeface="Helvetica" pitchFamily="2" charset="0"/>
              </a:rPr>
              <a:t>kaynaklar</a:t>
            </a:r>
            <a:r>
              <a:rPr lang="en-US" sz="2000" dirty="0">
                <a:latin typeface="Helvetica" pitchFamily="2" charset="0"/>
              </a:rPr>
              <a:t>… 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latin typeface="Helvetica" pitchFamily="2" charset="0"/>
              </a:rPr>
              <a:t>“</a:t>
            </a:r>
            <a:r>
              <a:rPr lang="en-US" sz="2000" i="1" dirty="0" err="1">
                <a:latin typeface="Helvetica" pitchFamily="2" charset="0"/>
              </a:rPr>
              <a:t>Choynovski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ile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tanışmış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olmak</a:t>
            </a:r>
            <a:r>
              <a:rPr lang="en-US" sz="2000" i="1" dirty="0">
                <a:latin typeface="Helvetica" pitchFamily="2" charset="0"/>
              </a:rPr>
              <a:t> hem </a:t>
            </a:r>
            <a:r>
              <a:rPr lang="en-US" sz="2000" i="1" dirty="0" err="1">
                <a:latin typeface="Helvetica" pitchFamily="2" charset="0"/>
              </a:rPr>
              <a:t>kişisel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hayatım</a:t>
            </a:r>
            <a:r>
              <a:rPr lang="en-US" sz="2000" i="1" dirty="0">
                <a:latin typeface="Helvetica" pitchFamily="2" charset="0"/>
              </a:rPr>
              <a:t> hem de </a:t>
            </a:r>
            <a:r>
              <a:rPr lang="en-US" sz="2000" i="1" dirty="0" err="1">
                <a:latin typeface="Helvetica" pitchFamily="2" charset="0"/>
              </a:rPr>
              <a:t>entelektüel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gelişimim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için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çok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mühim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bir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olaydır</a:t>
            </a:r>
            <a:r>
              <a:rPr lang="en-US" sz="2000" i="1" dirty="0">
                <a:latin typeface="Helvetica" pitchFamily="2" charset="0"/>
              </a:rPr>
              <a:t>.”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D5D5E4-41DF-2E41-B905-A1B90F91C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9" y="-158358"/>
            <a:ext cx="4501245" cy="703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BD0993-3A6B-3E4D-B024-9EC5FD2B233F}"/>
              </a:ext>
            </a:extLst>
          </p:cNvPr>
          <p:cNvSpPr/>
          <p:nvPr/>
        </p:nvSpPr>
        <p:spPr>
          <a:xfrm>
            <a:off x="-16329" y="6521326"/>
            <a:ext cx="459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Collegium </a:t>
            </a:r>
            <a:r>
              <a:rPr lang="en-US" dirty="0" err="1">
                <a:solidFill>
                  <a:srgbClr val="FFFF00"/>
                </a:solidFill>
              </a:rPr>
              <a:t>Maius</a:t>
            </a:r>
            <a:r>
              <a:rPr lang="en-US" dirty="0">
                <a:solidFill>
                  <a:srgbClr val="FFFF00"/>
                </a:solidFill>
              </a:rPr>
              <a:t> of the Jagiellonian University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547B5-40C9-EA47-A342-634506DB147C}"/>
              </a:ext>
            </a:extLst>
          </p:cNvPr>
          <p:cNvSpPr/>
          <p:nvPr/>
        </p:nvSpPr>
        <p:spPr>
          <a:xfrm>
            <a:off x="4659086" y="4310788"/>
            <a:ext cx="6096000" cy="18943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1953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Barbara Lesniak, </a:t>
            </a:r>
            <a:r>
              <a:rPr lang="en-US" sz="2000" dirty="0" err="1">
                <a:latin typeface="Helvetica" pitchFamily="2" charset="0"/>
              </a:rPr>
              <a:t>radyolog</a:t>
            </a:r>
            <a:r>
              <a:rPr lang="en-US" sz="2000" dirty="0">
                <a:latin typeface="Helvetica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1968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Tomasz </a:t>
            </a:r>
            <a:r>
              <a:rPr lang="en-US" sz="2000" dirty="0" err="1">
                <a:latin typeface="Helvetica" pitchFamily="2" charset="0"/>
              </a:rPr>
              <a:t>Lem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isimli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oğulları</a:t>
            </a:r>
            <a:r>
              <a:rPr lang="en-US" sz="2000" dirty="0"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072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6F8D8B-EBA6-7B4D-8A89-61D4F2B4B8E8}"/>
              </a:ext>
            </a:extLst>
          </p:cNvPr>
          <p:cNvSpPr/>
          <p:nvPr/>
        </p:nvSpPr>
        <p:spPr>
          <a:xfrm>
            <a:off x="127857" y="717283"/>
            <a:ext cx="611929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İlk </a:t>
            </a:r>
            <a:r>
              <a:rPr lang="en-US" sz="2000" dirty="0" err="1">
                <a:latin typeface="Helvetica" pitchFamily="2" charset="0"/>
              </a:rPr>
              <a:t>romanı</a:t>
            </a:r>
            <a:r>
              <a:rPr lang="en-US" sz="2000" dirty="0">
                <a:latin typeface="Helvetica" pitchFamily="2" charset="0"/>
              </a:rPr>
              <a:t> 1946’da </a:t>
            </a:r>
            <a:r>
              <a:rPr lang="en-US" sz="2000" dirty="0" err="1">
                <a:latin typeface="Helvetica" pitchFamily="2" charset="0"/>
              </a:rPr>
              <a:t>Nowy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Świat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Przygód</a:t>
            </a:r>
            <a:r>
              <a:rPr lang="en-US" sz="2000" dirty="0">
                <a:latin typeface="Helvetica" pitchFamily="2" charset="0"/>
              </a:rPr>
              <a:t> (Yeni </a:t>
            </a:r>
            <a:r>
              <a:rPr lang="en-US" sz="2000" dirty="0" err="1">
                <a:latin typeface="Helvetica" pitchFamily="2" charset="0"/>
              </a:rPr>
              <a:t>Macera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Dünyası</a:t>
            </a:r>
            <a:r>
              <a:rPr lang="en-US" sz="2000" dirty="0">
                <a:latin typeface="Helvetica" pitchFamily="2" charset="0"/>
              </a:rPr>
              <a:t>) </a:t>
            </a:r>
            <a:r>
              <a:rPr lang="en-US" sz="2000" dirty="0" err="1">
                <a:latin typeface="Helvetica" pitchFamily="2" charset="0"/>
              </a:rPr>
              <a:t>isimli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bir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dergide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tefrika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halinde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basıldı</a:t>
            </a:r>
            <a:r>
              <a:rPr lang="en-US" sz="2000" dirty="0">
                <a:latin typeface="Helvetica" pitchFamily="2" charset="0"/>
              </a:rPr>
              <a:t>: </a:t>
            </a:r>
            <a:r>
              <a:rPr lang="en-US" sz="2000" b="1" dirty="0" err="1">
                <a:latin typeface="Helvetica" pitchFamily="2" charset="0"/>
              </a:rPr>
              <a:t>Marslı</a:t>
            </a:r>
            <a:r>
              <a:rPr lang="en-US" sz="2000" b="1" dirty="0">
                <a:latin typeface="Helvetica" pitchFamily="2" charset="0"/>
              </a:rPr>
              <a:t> Adam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Helvetica" pitchFamily="2" charset="0"/>
              </a:rPr>
              <a:t>Farklı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dergilerde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kısa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öyküleri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en-US" sz="2000" dirty="0" err="1">
                <a:latin typeface="Helvetica" pitchFamily="2" charset="0"/>
              </a:rPr>
              <a:t>şiirleri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ve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bilimsel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makaleleri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yayınlandı</a:t>
            </a:r>
            <a:r>
              <a:rPr lang="en-US" sz="2000" dirty="0">
                <a:latin typeface="Helvetica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1948’te </a:t>
            </a:r>
            <a:r>
              <a:rPr lang="en-US" sz="2000" dirty="0" err="1">
                <a:latin typeface="Helvetica" pitchFamily="2" charset="0"/>
              </a:rPr>
              <a:t>bütün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olarak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basılmak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üzere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yazılan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b="1" dirty="0" err="1">
                <a:latin typeface="Helvetica" pitchFamily="2" charset="0"/>
              </a:rPr>
              <a:t>Dönüşüm</a:t>
            </a:r>
            <a:r>
              <a:rPr lang="en-US" sz="2000" b="1" dirty="0">
                <a:latin typeface="Helvetica" pitchFamily="2" charset="0"/>
              </a:rPr>
              <a:t> </a:t>
            </a:r>
            <a:r>
              <a:rPr lang="en-US" sz="2000" b="1" dirty="0" err="1">
                <a:latin typeface="Helvetica" pitchFamily="2" charset="0"/>
              </a:rPr>
              <a:t>Hastanesi</a:t>
            </a:r>
            <a:r>
              <a:rPr lang="en-US" sz="2000" b="1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isimli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romanı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sansür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ve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baskılardan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ötürü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ancak</a:t>
            </a:r>
            <a:r>
              <a:rPr lang="en-US" sz="2000" dirty="0">
                <a:latin typeface="Helvetica" pitchFamily="2" charset="0"/>
              </a:rPr>
              <a:t> 1955’te </a:t>
            </a:r>
            <a:r>
              <a:rPr lang="en-US" sz="2000" dirty="0" err="1">
                <a:latin typeface="Helvetica" pitchFamily="2" charset="0"/>
              </a:rPr>
              <a:t>basılabilmiştir</a:t>
            </a:r>
            <a:r>
              <a:rPr lang="en-US" sz="2000" dirty="0">
                <a:latin typeface="Helvetica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 pitchFamily="2" charset="0"/>
              </a:rPr>
              <a:t>1955 </a:t>
            </a:r>
            <a:r>
              <a:rPr lang="en-US" sz="2000" dirty="0" err="1">
                <a:latin typeface="Helvetica" pitchFamily="2" charset="0"/>
              </a:rPr>
              <a:t>yılında</a:t>
            </a:r>
            <a:r>
              <a:rPr lang="en-US" sz="2000" dirty="0">
                <a:latin typeface="Helvetica" pitchFamily="2" charset="0"/>
              </a:rPr>
              <a:t> da ilk </a:t>
            </a:r>
            <a:r>
              <a:rPr lang="en-US" sz="2000" dirty="0" err="1">
                <a:latin typeface="Helvetica" pitchFamily="2" charset="0"/>
              </a:rPr>
              <a:t>bilimkurgu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romanı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b="1" dirty="0" err="1">
                <a:latin typeface="Helvetica" pitchFamily="2" charset="0"/>
              </a:rPr>
              <a:t>Astronot</a:t>
            </a:r>
            <a:r>
              <a:rPr lang="en-US" sz="2000" b="1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yayınlandı</a:t>
            </a:r>
            <a:r>
              <a:rPr lang="en-US" sz="2000" dirty="0">
                <a:latin typeface="Helvetica" pitchFamily="2" charset="0"/>
              </a:rPr>
              <a:t>. </a:t>
            </a:r>
          </a:p>
          <a:p>
            <a:endParaRPr lang="en-US" sz="2000" dirty="0"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1CCF0-3436-A94D-90B6-92AFD285D4B8}"/>
              </a:ext>
            </a:extLst>
          </p:cNvPr>
          <p:cNvSpPr txBox="1"/>
          <p:nvPr/>
        </p:nvSpPr>
        <p:spPr>
          <a:xfrm>
            <a:off x="1785207" y="163285"/>
            <a:ext cx="1544525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dirty="0" err="1">
                <a:latin typeface="Helvetica" pitchFamily="2" charset="0"/>
              </a:rPr>
              <a:t>Yazarlık</a:t>
            </a:r>
            <a:endParaRPr lang="en-US" sz="3000" dirty="0">
              <a:latin typeface="Helvetica" pitchFamily="2" charset="0"/>
            </a:endParaRPr>
          </a:p>
        </p:txBody>
      </p:sp>
      <p:pic>
        <p:nvPicPr>
          <p:cNvPr id="9" name="Picture 6" descr="Stanislaw Lem, chronicler of the universe.">
            <a:extLst>
              <a:ext uri="{FF2B5EF4-FFF2-40B4-BE49-F238E27FC236}">
                <a16:creationId xmlns:a16="http://schemas.microsoft.com/office/drawing/2014/main" id="{E4569AF3-45AC-C14D-984E-16CCBB3A4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55" y="717283"/>
            <a:ext cx="6119296" cy="602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1F9132C-F56F-C64A-991B-51B533DB41A4}"/>
              </a:ext>
            </a:extLst>
          </p:cNvPr>
          <p:cNvSpPr/>
          <p:nvPr/>
        </p:nvSpPr>
        <p:spPr>
          <a:xfrm>
            <a:off x="1952157" y="3279786"/>
            <a:ext cx="3630023" cy="4511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Helvetica" pitchFamily="2" charset="0"/>
              </a:rPr>
              <a:t>Sosyalist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Realizm</a:t>
            </a:r>
            <a:endParaRPr lang="en-US" sz="2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0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806058-A4F4-C44D-A38E-1DF0CAC974F0}"/>
              </a:ext>
            </a:extLst>
          </p:cNvPr>
          <p:cNvSpPr txBox="1"/>
          <p:nvPr/>
        </p:nvSpPr>
        <p:spPr>
          <a:xfrm>
            <a:off x="1079500" y="444500"/>
            <a:ext cx="4796506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dirty="0" err="1">
                <a:latin typeface="Helvetica" pitchFamily="2" charset="0"/>
              </a:rPr>
              <a:t>Altın</a:t>
            </a:r>
            <a:r>
              <a:rPr lang="en-US" sz="3000" dirty="0">
                <a:latin typeface="Helvetica" pitchFamily="2" charset="0"/>
              </a:rPr>
              <a:t> </a:t>
            </a:r>
            <a:r>
              <a:rPr lang="en-US" sz="3000" dirty="0" err="1">
                <a:latin typeface="Helvetica" pitchFamily="2" charset="0"/>
              </a:rPr>
              <a:t>Çağı</a:t>
            </a:r>
            <a:r>
              <a:rPr lang="en-US" sz="3000" dirty="0">
                <a:latin typeface="Helvetica" pitchFamily="2" charset="0"/>
              </a:rPr>
              <a:t> – 60’lar </a:t>
            </a:r>
            <a:r>
              <a:rPr lang="en-US" sz="3000" dirty="0" err="1">
                <a:latin typeface="Helvetica" pitchFamily="2" charset="0"/>
              </a:rPr>
              <a:t>ve</a:t>
            </a:r>
            <a:r>
              <a:rPr lang="en-US" sz="3000" dirty="0">
                <a:latin typeface="Helvetica" pitchFamily="2" charset="0"/>
              </a:rPr>
              <a:t> 70’ler</a:t>
            </a:r>
          </a:p>
        </p:txBody>
      </p:sp>
      <p:pic>
        <p:nvPicPr>
          <p:cNvPr id="5122" name="Picture 2" descr="1966 Pegaz (Pegasus)">
            <a:extLst>
              <a:ext uri="{FF2B5EF4-FFF2-40B4-BE49-F238E27FC236}">
                <a16:creationId xmlns:a16="http://schemas.microsoft.com/office/drawing/2014/main" id="{96C02D81-AFCF-214D-AE05-22CC3E3D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25" y="387350"/>
            <a:ext cx="458470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3F8E8-B7AA-914A-B155-51F0BD178AA0}"/>
              </a:ext>
            </a:extLst>
          </p:cNvPr>
          <p:cNvSpPr txBox="1"/>
          <p:nvPr/>
        </p:nvSpPr>
        <p:spPr>
          <a:xfrm>
            <a:off x="203366" y="1533620"/>
            <a:ext cx="7211847" cy="462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 pitchFamily="2" charset="0"/>
              </a:rPr>
              <a:t>1956’da </a:t>
            </a:r>
            <a:r>
              <a:rPr lang="en-US" dirty="0" err="1">
                <a:latin typeface="Helvetica" pitchFamily="2" charset="0"/>
              </a:rPr>
              <a:t>gerçekleşen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ve</a:t>
            </a:r>
            <a:r>
              <a:rPr lang="en-US" dirty="0">
                <a:latin typeface="Helvetica" pitchFamily="2" charset="0"/>
              </a:rPr>
              <a:t> “</a:t>
            </a:r>
            <a:r>
              <a:rPr lang="en-US" dirty="0" err="1">
                <a:latin typeface="Helvetica" pitchFamily="2" charset="0"/>
              </a:rPr>
              <a:t>Polak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Ekimi</a:t>
            </a:r>
            <a:r>
              <a:rPr lang="en-US" dirty="0">
                <a:latin typeface="Helvetica" pitchFamily="2" charset="0"/>
              </a:rPr>
              <a:t>” </a:t>
            </a:r>
            <a:r>
              <a:rPr lang="en-US" dirty="0" err="1">
                <a:latin typeface="Helvetica" pitchFamily="2" charset="0"/>
              </a:rPr>
              <a:t>olarak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adlandırılan</a:t>
            </a:r>
            <a:r>
              <a:rPr lang="en-US" dirty="0">
                <a:latin typeface="Helvetica" pitchFamily="2" charset="0"/>
              </a:rPr>
              <a:t> reform </a:t>
            </a:r>
            <a:r>
              <a:rPr lang="en-US" dirty="0" err="1">
                <a:latin typeface="Helvetica" pitchFamily="2" charset="0"/>
              </a:rPr>
              <a:t>hareketleri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Polonya’da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büyük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bir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ifade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özgürlüğü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yarattı</a:t>
            </a:r>
            <a:r>
              <a:rPr lang="en-US" dirty="0">
                <a:latin typeface="Helvetica" pitchFamily="2" charset="0"/>
              </a:rPr>
              <a:t>. Bu </a:t>
            </a:r>
            <a:r>
              <a:rPr lang="en-US" dirty="0" err="1">
                <a:latin typeface="Helvetica" pitchFamily="2" charset="0"/>
              </a:rPr>
              <a:t>tarihlerden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sonra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Lem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gelecek</a:t>
            </a:r>
            <a:r>
              <a:rPr lang="en-US" dirty="0">
                <a:latin typeface="Helvetica" pitchFamily="2" charset="0"/>
              </a:rPr>
              <a:t> 12 </a:t>
            </a:r>
            <a:r>
              <a:rPr lang="en-US" dirty="0" err="1">
                <a:latin typeface="Helvetica" pitchFamily="2" charset="0"/>
              </a:rPr>
              <a:t>yılda</a:t>
            </a:r>
            <a:r>
              <a:rPr lang="en-US" dirty="0">
                <a:latin typeface="Helvetica" pitchFamily="2" charset="0"/>
              </a:rPr>
              <a:t> 17 </a:t>
            </a:r>
            <a:r>
              <a:rPr lang="en-US" dirty="0" err="1">
                <a:latin typeface="Helvetica" pitchFamily="2" charset="0"/>
              </a:rPr>
              <a:t>eser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vererek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ciddi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uluslararası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bilimkurgu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yazarları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arasına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girmiş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oldu</a:t>
            </a:r>
            <a:r>
              <a:rPr lang="en-US" dirty="0">
                <a:latin typeface="Helvetica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latin typeface="Helvetica" pitchFamily="2" charset="0"/>
              </a:rPr>
              <a:t>Eden</a:t>
            </a:r>
            <a:r>
              <a:rPr lang="en-US" dirty="0">
                <a:latin typeface="Helvetica" pitchFamily="2" charset="0"/>
              </a:rPr>
              <a:t> (1959; Eng. trans. </a:t>
            </a:r>
            <a:r>
              <a:rPr lang="en-US" i="1" dirty="0">
                <a:latin typeface="Helvetica" pitchFamily="2" charset="0"/>
              </a:rPr>
              <a:t>Eden</a:t>
            </a:r>
            <a:r>
              <a:rPr lang="en-US" dirty="0">
                <a:latin typeface="Helvetica" pitchFamily="2" charset="0"/>
              </a:rPr>
              <a:t>)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Aden</a:t>
            </a:r>
          </a:p>
          <a:p>
            <a:pPr>
              <a:lnSpc>
                <a:spcPct val="150000"/>
              </a:lnSpc>
            </a:pPr>
            <a:r>
              <a:rPr lang="en-US" i="1" dirty="0" err="1">
                <a:latin typeface="Helvetica" pitchFamily="2" charset="0"/>
              </a:rPr>
              <a:t>Powrót</a:t>
            </a:r>
            <a:r>
              <a:rPr lang="en-US" i="1" dirty="0">
                <a:latin typeface="Helvetica" pitchFamily="2" charset="0"/>
              </a:rPr>
              <a:t> z </a:t>
            </a:r>
            <a:r>
              <a:rPr lang="en-US" i="1" dirty="0" err="1">
                <a:latin typeface="Helvetica" pitchFamily="2" charset="0"/>
              </a:rPr>
              <a:t>gwiazd</a:t>
            </a:r>
            <a:r>
              <a:rPr lang="en-US" dirty="0">
                <a:latin typeface="Helvetica" pitchFamily="2" charset="0"/>
              </a:rPr>
              <a:t> (1961; </a:t>
            </a:r>
            <a:r>
              <a:rPr lang="en-US" i="1" dirty="0">
                <a:latin typeface="Helvetica" pitchFamily="2" charset="0"/>
              </a:rPr>
              <a:t>Return from the Stars</a:t>
            </a:r>
            <a:r>
              <a:rPr lang="en-US" dirty="0">
                <a:latin typeface="Helvetica" pitchFamily="2" charset="0"/>
              </a:rPr>
              <a:t>)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Yıldızlardan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Dönüş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latin typeface="Helvetica" pitchFamily="2" charset="0"/>
              </a:rPr>
              <a:t>Solaris</a:t>
            </a:r>
            <a:r>
              <a:rPr lang="en-US" dirty="0">
                <a:latin typeface="Helvetica" pitchFamily="2" charset="0"/>
              </a:rPr>
              <a:t> (1961; Eng. trans. </a:t>
            </a:r>
            <a:r>
              <a:rPr lang="en-US" i="1" dirty="0">
                <a:latin typeface="Helvetica" pitchFamily="2" charset="0"/>
              </a:rPr>
              <a:t>Solaris</a:t>
            </a:r>
            <a:r>
              <a:rPr lang="en-US" dirty="0">
                <a:latin typeface="Helvetica" pitchFamily="2" charset="0"/>
              </a:rPr>
              <a:t>)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Solaris</a:t>
            </a:r>
          </a:p>
          <a:p>
            <a:pPr>
              <a:lnSpc>
                <a:spcPct val="150000"/>
              </a:lnSpc>
            </a:pPr>
            <a:r>
              <a:rPr lang="en-US" i="1" dirty="0" err="1">
                <a:latin typeface="Helvetica" pitchFamily="2" charset="0"/>
              </a:rPr>
              <a:t>Niezwyciężony</a:t>
            </a:r>
            <a:r>
              <a:rPr lang="en-US" dirty="0">
                <a:latin typeface="Helvetica" pitchFamily="2" charset="0"/>
              </a:rPr>
              <a:t> (1964; </a:t>
            </a:r>
            <a:r>
              <a:rPr lang="en-US" i="1" dirty="0">
                <a:latin typeface="Helvetica" pitchFamily="2" charset="0"/>
              </a:rPr>
              <a:t>The Invincible</a:t>
            </a:r>
            <a:r>
              <a:rPr lang="en-US" dirty="0">
                <a:latin typeface="Helvetica" pitchFamily="2" charset="0"/>
              </a:rPr>
              <a:t>)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Yenilmez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i="1" dirty="0" err="1">
                <a:latin typeface="Helvetica" pitchFamily="2" charset="0"/>
              </a:rPr>
              <a:t>Głos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pana</a:t>
            </a:r>
            <a:r>
              <a:rPr lang="en-US" dirty="0">
                <a:latin typeface="Helvetica" pitchFamily="2" charset="0"/>
              </a:rPr>
              <a:t> (1968; </a:t>
            </a:r>
            <a:r>
              <a:rPr lang="en-US" i="1" dirty="0">
                <a:latin typeface="Helvetica" pitchFamily="2" charset="0"/>
              </a:rPr>
              <a:t>His Master’s Voice</a:t>
            </a:r>
            <a:r>
              <a:rPr lang="en-US" dirty="0">
                <a:latin typeface="Helvetica" pitchFamily="2" charset="0"/>
              </a:rPr>
              <a:t>)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Sahibinin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Sesi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i="1" dirty="0" err="1">
                <a:latin typeface="Helvetica" pitchFamily="2" charset="0"/>
              </a:rPr>
              <a:t>Opowieści</a:t>
            </a:r>
            <a:r>
              <a:rPr lang="en-US" i="1" dirty="0">
                <a:latin typeface="Helvetica" pitchFamily="2" charset="0"/>
              </a:rPr>
              <a:t> o </a:t>
            </a:r>
            <a:r>
              <a:rPr lang="en-US" i="1" dirty="0" err="1">
                <a:latin typeface="Helvetica" pitchFamily="2" charset="0"/>
              </a:rPr>
              <a:t>pilocie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Pirxie</a:t>
            </a:r>
            <a:r>
              <a:rPr lang="en-US" dirty="0">
                <a:latin typeface="Helvetica" pitchFamily="2" charset="0"/>
              </a:rPr>
              <a:t> (1968; </a:t>
            </a:r>
            <a:r>
              <a:rPr lang="en-US" i="1" dirty="0">
                <a:latin typeface="Helvetica" pitchFamily="2" charset="0"/>
              </a:rPr>
              <a:t>Tales of </a:t>
            </a:r>
            <a:r>
              <a:rPr lang="en-US" i="1" dirty="0" err="1">
                <a:latin typeface="Helvetica" pitchFamily="2" charset="0"/>
              </a:rPr>
              <a:t>Pirx</a:t>
            </a:r>
            <a:r>
              <a:rPr lang="en-US" i="1" dirty="0">
                <a:latin typeface="Helvetica" pitchFamily="2" charset="0"/>
              </a:rPr>
              <a:t> the Pilot</a:t>
            </a:r>
            <a:r>
              <a:rPr lang="en-US" dirty="0">
                <a:latin typeface="Helvetic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718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5E5BD6-BA35-2444-AA54-4B0FFEBFB9EB}"/>
              </a:ext>
            </a:extLst>
          </p:cNvPr>
          <p:cNvSpPr/>
          <p:nvPr/>
        </p:nvSpPr>
        <p:spPr>
          <a:xfrm>
            <a:off x="5745956" y="1128554"/>
            <a:ext cx="6129336" cy="545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TR" dirty="0">
                <a:latin typeface="Helvetica" pitchFamily="2" charset="0"/>
                <a:ea typeface="Times New Roman" panose="02020603050405020304" pitchFamily="18" charset="0"/>
              </a:rPr>
              <a:t>1970 Polak kültürünün dünyada popülerleştirimesine verdiği katkılardan dolayı Dış İşleri Bakanlığı’nca ödüllendirilir</a:t>
            </a:r>
          </a:p>
          <a:p>
            <a:pPr marL="342900" indent="-342900">
              <a:lnSpc>
                <a:spcPct val="150000"/>
              </a:lnSpc>
              <a:buAutoNum type="arabicPlain" startAt="1970"/>
            </a:pPr>
            <a:endParaRPr lang="en-TR" dirty="0">
              <a:latin typeface="Helvetica" pitchFamily="2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TR" dirty="0">
                <a:latin typeface="Helvetica" pitchFamily="2" charset="0"/>
                <a:ea typeface="Times New Roman" panose="02020603050405020304" pitchFamily="18" charset="0"/>
              </a:rPr>
              <a:t>1973 Kültür Bakanlığınca ödüllendirilir; </a:t>
            </a:r>
            <a:r>
              <a:rPr lang="en-TR" dirty="0">
                <a:highlight>
                  <a:srgbClr val="FFFF00"/>
                </a:highlight>
                <a:latin typeface="Helvetica" pitchFamily="2" charset="0"/>
                <a:ea typeface="Times New Roman" panose="02020603050405020304" pitchFamily="18" charset="0"/>
              </a:rPr>
              <a:t>Amerika Bilimkurgu Yazarları’na (ABY, ing. SFWA) onursal üyelik</a:t>
            </a:r>
          </a:p>
          <a:p>
            <a:pPr>
              <a:lnSpc>
                <a:spcPct val="150000"/>
              </a:lnSpc>
            </a:pPr>
            <a:r>
              <a:rPr lang="en-TR" dirty="0">
                <a:latin typeface="Helvetica" pitchFamily="2" charset="0"/>
                <a:ea typeface="Times New Roman" panose="02020603050405020304" pitchFamily="18" charset="0"/>
              </a:rPr>
              <a:t>1976 Polonya Devleti tarafından Edebiyatta asalet ödülü verilir; </a:t>
            </a:r>
            <a:r>
              <a:rPr lang="en-TR" dirty="0">
                <a:highlight>
                  <a:srgbClr val="FFFF00"/>
                </a:highlight>
                <a:latin typeface="Helvetica" pitchFamily="2" charset="0"/>
                <a:ea typeface="Times New Roman" panose="02020603050405020304" pitchFamily="18" charset="0"/>
              </a:rPr>
              <a:t>ABY’den atılır</a:t>
            </a:r>
          </a:p>
          <a:p>
            <a:pPr>
              <a:lnSpc>
                <a:spcPct val="150000"/>
              </a:lnSpc>
            </a:pPr>
            <a:endParaRPr lang="en-TR" dirty="0">
              <a:latin typeface="Helvetica" pitchFamily="2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TR" dirty="0">
                <a:latin typeface="Helvetica" pitchFamily="2" charset="0"/>
                <a:ea typeface="Times New Roman" panose="02020603050405020304" pitchFamily="18" charset="0"/>
              </a:rPr>
              <a:t>1981 Polonya’da sıkıyönetim</a:t>
            </a:r>
          </a:p>
          <a:p>
            <a:pPr>
              <a:lnSpc>
                <a:spcPct val="150000"/>
              </a:lnSpc>
            </a:pPr>
            <a:r>
              <a:rPr lang="en-TR" dirty="0">
                <a:latin typeface="Helvetica" pitchFamily="2" charset="0"/>
                <a:ea typeface="Times New Roman" panose="02020603050405020304" pitchFamily="18" charset="0"/>
              </a:rPr>
              <a:t>1982-88 Berlin ve Viyana’da yaşar</a:t>
            </a:r>
          </a:p>
          <a:p>
            <a:pPr>
              <a:lnSpc>
                <a:spcPct val="150000"/>
              </a:lnSpc>
            </a:pPr>
            <a:r>
              <a:rPr lang="en-TR" dirty="0">
                <a:latin typeface="Helvetica" pitchFamily="2" charset="0"/>
                <a:ea typeface="Times New Roman" panose="02020603050405020304" pitchFamily="18" charset="0"/>
              </a:rPr>
              <a:t>1988 Krakow’a döner</a:t>
            </a:r>
          </a:p>
          <a:p>
            <a:pPr>
              <a:lnSpc>
                <a:spcPct val="150000"/>
              </a:lnSpc>
            </a:pPr>
            <a:r>
              <a:rPr lang="en-TR" dirty="0">
                <a:latin typeface="Helvetica" pitchFamily="2" charset="0"/>
                <a:ea typeface="Times New Roman" panose="02020603050405020304" pitchFamily="18" charset="0"/>
              </a:rPr>
              <a:t>2006 Hayatını kaybeder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71188-D18B-F54F-8808-62E89094FB2B}"/>
              </a:ext>
            </a:extLst>
          </p:cNvPr>
          <p:cNvSpPr txBox="1"/>
          <p:nvPr/>
        </p:nvSpPr>
        <p:spPr>
          <a:xfrm>
            <a:off x="6737707" y="375850"/>
            <a:ext cx="3602909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dirty="0" err="1">
                <a:latin typeface="Helvetica" pitchFamily="2" charset="0"/>
              </a:rPr>
              <a:t>Tanınırlık</a:t>
            </a:r>
            <a:r>
              <a:rPr lang="en-US" sz="3000" dirty="0">
                <a:latin typeface="Helvetica" pitchFamily="2" charset="0"/>
              </a:rPr>
              <a:t> </a:t>
            </a:r>
            <a:r>
              <a:rPr lang="en-US" sz="3000" dirty="0" err="1">
                <a:latin typeface="Helvetica" pitchFamily="2" charset="0"/>
              </a:rPr>
              <a:t>ve</a:t>
            </a:r>
            <a:r>
              <a:rPr lang="en-US" sz="3000" dirty="0">
                <a:latin typeface="Helvetica" pitchFamily="2" charset="0"/>
              </a:rPr>
              <a:t> </a:t>
            </a:r>
            <a:r>
              <a:rPr lang="en-US" sz="3000" dirty="0" err="1">
                <a:latin typeface="Helvetica" pitchFamily="2" charset="0"/>
              </a:rPr>
              <a:t>Ödüller</a:t>
            </a:r>
            <a:endParaRPr lang="en-US" sz="3000" dirty="0">
              <a:latin typeface="Helvetica" pitchFamily="2" charset="0"/>
            </a:endParaRPr>
          </a:p>
        </p:txBody>
      </p:sp>
      <p:pic>
        <p:nvPicPr>
          <p:cNvPr id="6146" name="Picture 2" descr="1976 X">
            <a:extLst>
              <a:ext uri="{FF2B5EF4-FFF2-40B4-BE49-F238E27FC236}">
                <a16:creationId xmlns:a16="http://schemas.microsoft.com/office/drawing/2014/main" id="{2A9B6A77-9D23-034C-9AC8-DEE624DA9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8"/>
          <a:stretch/>
        </p:blipFill>
        <p:spPr bwMode="auto">
          <a:xfrm>
            <a:off x="118497" y="929848"/>
            <a:ext cx="5335797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38855D-C817-8D40-BFCC-7D0FBBD03757}"/>
              </a:ext>
            </a:extLst>
          </p:cNvPr>
          <p:cNvSpPr txBox="1"/>
          <p:nvPr/>
        </p:nvSpPr>
        <p:spPr>
          <a:xfrm>
            <a:off x="828675" y="5928152"/>
            <a:ext cx="357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Üniversitelerden</a:t>
            </a:r>
            <a:r>
              <a:rPr lang="en-US" dirty="0"/>
              <a:t> </a:t>
            </a:r>
            <a:r>
              <a:rPr lang="en-US" dirty="0" err="1"/>
              <a:t>Onursal</a:t>
            </a:r>
            <a:r>
              <a:rPr lang="en-US" dirty="0"/>
              <a:t> </a:t>
            </a:r>
            <a:r>
              <a:rPr lang="en-US" dirty="0" err="1"/>
              <a:t>Dereceler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138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loring Polish Science Fiction and Fantasy">
            <a:extLst>
              <a:ext uri="{FF2B5EF4-FFF2-40B4-BE49-F238E27FC236}">
                <a16:creationId xmlns:a16="http://schemas.microsoft.com/office/drawing/2014/main" id="{2520D56C-EC83-074B-B665-71602400D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59" y="780426"/>
            <a:ext cx="5967329" cy="596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982F7D-5504-EE4E-B7B8-93F812C7F204}"/>
              </a:ext>
            </a:extLst>
          </p:cNvPr>
          <p:cNvCxnSpPr>
            <a:cxnSpLocks/>
          </p:cNvCxnSpPr>
          <p:nvPr/>
        </p:nvCxnSpPr>
        <p:spPr>
          <a:xfrm>
            <a:off x="225275" y="3060700"/>
            <a:ext cx="576000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FDB7D22-6629-4740-B0A8-7000E4A996E2}"/>
              </a:ext>
            </a:extLst>
          </p:cNvPr>
          <p:cNvSpPr txBox="1"/>
          <p:nvPr/>
        </p:nvSpPr>
        <p:spPr>
          <a:xfrm>
            <a:off x="507853" y="1762980"/>
            <a:ext cx="2557110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1921 – Stanislaw 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6FF70-CB03-4F41-896B-B30CDA185407}"/>
              </a:ext>
            </a:extLst>
          </p:cNvPr>
          <p:cNvSpPr txBox="1"/>
          <p:nvPr/>
        </p:nvSpPr>
        <p:spPr>
          <a:xfrm>
            <a:off x="1832443" y="355265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1929 – Ursula Le </a:t>
            </a:r>
            <a:r>
              <a:rPr lang="en-US" dirty="0" err="1">
                <a:latin typeface="Helvetica" pitchFamily="2" charset="0"/>
              </a:rPr>
              <a:t>Guin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867E9-09E4-8749-8C5F-F28FCF340856}"/>
              </a:ext>
            </a:extLst>
          </p:cNvPr>
          <p:cNvSpPr txBox="1"/>
          <p:nvPr/>
        </p:nvSpPr>
        <p:spPr>
          <a:xfrm>
            <a:off x="862958" y="4097747"/>
            <a:ext cx="2377574" cy="1298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 pitchFamily="2" charset="0"/>
              </a:rPr>
              <a:t>1920 – Isaac Asimov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Helvetica" pitchFamily="2" charset="0"/>
              </a:rPr>
              <a:t>         – Frank Herbert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Helvetica" pitchFamily="2" charset="0"/>
              </a:rPr>
              <a:t>         – Ray Bradbury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1CE8C-CB66-E146-A384-AC596BAF3B93}"/>
              </a:ext>
            </a:extLst>
          </p:cNvPr>
          <p:cNvSpPr txBox="1"/>
          <p:nvPr/>
        </p:nvSpPr>
        <p:spPr>
          <a:xfrm>
            <a:off x="3078938" y="2316976"/>
            <a:ext cx="269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1939 – Margaret Atwood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097B2-7709-2344-84BC-E0F43EC913F5}"/>
              </a:ext>
            </a:extLst>
          </p:cNvPr>
          <p:cNvSpPr txBox="1"/>
          <p:nvPr/>
        </p:nvSpPr>
        <p:spPr>
          <a:xfrm>
            <a:off x="225275" y="84154"/>
            <a:ext cx="2839688" cy="1298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 pitchFamily="2" charset="0"/>
              </a:rPr>
              <a:t>1884 – Yevgeny Zamyatin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Helvetica" pitchFamily="2" charset="0"/>
              </a:rPr>
              <a:t>1894 – Aldous Huxley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Helvetica" pitchFamily="2" charset="0"/>
              </a:rPr>
              <a:t>1903 – George Orwell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BC217B2-4FB2-CD45-8C12-B31CB36D879F}"/>
              </a:ext>
            </a:extLst>
          </p:cNvPr>
          <p:cNvSpPr/>
          <p:nvPr/>
        </p:nvSpPr>
        <p:spPr>
          <a:xfrm>
            <a:off x="707320" y="2979620"/>
            <a:ext cx="155639" cy="162171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16CD34-D1A9-4A44-92FB-AFE1EAF8B62A}"/>
              </a:ext>
            </a:extLst>
          </p:cNvPr>
          <p:cNvCxnSpPr>
            <a:cxnSpLocks/>
          </p:cNvCxnSpPr>
          <p:nvPr/>
        </p:nvCxnSpPr>
        <p:spPr>
          <a:xfrm>
            <a:off x="773503" y="3129091"/>
            <a:ext cx="0" cy="127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4C7B97A-A309-484C-9513-0DED43BA913C}"/>
              </a:ext>
            </a:extLst>
          </p:cNvPr>
          <p:cNvCxnSpPr>
            <a:cxnSpLocks/>
          </p:cNvCxnSpPr>
          <p:nvPr/>
        </p:nvCxnSpPr>
        <p:spPr>
          <a:xfrm>
            <a:off x="789227" y="2208329"/>
            <a:ext cx="0" cy="771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1E126DFF-222E-6C46-AEFF-A412D96F06BD}"/>
              </a:ext>
            </a:extLst>
          </p:cNvPr>
          <p:cNvSpPr/>
          <p:nvPr/>
        </p:nvSpPr>
        <p:spPr>
          <a:xfrm>
            <a:off x="1754624" y="2966909"/>
            <a:ext cx="155639" cy="162171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CC16C31-B04D-8044-BB84-77CF092D91E8}"/>
              </a:ext>
            </a:extLst>
          </p:cNvPr>
          <p:cNvCxnSpPr>
            <a:cxnSpLocks/>
            <a:stCxn id="43" idx="0"/>
            <a:endCxn id="6" idx="1"/>
          </p:cNvCxnSpPr>
          <p:nvPr/>
        </p:nvCxnSpPr>
        <p:spPr>
          <a:xfrm flipH="1">
            <a:off x="1832443" y="2966909"/>
            <a:ext cx="1" cy="770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7EA9F71D-0B9E-1A49-BD1D-CD21975DB093}"/>
              </a:ext>
            </a:extLst>
          </p:cNvPr>
          <p:cNvSpPr/>
          <p:nvPr/>
        </p:nvSpPr>
        <p:spPr>
          <a:xfrm>
            <a:off x="2993841" y="2979620"/>
            <a:ext cx="155639" cy="162171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33D059-2894-C348-A797-C1A5AF1F6D6F}"/>
              </a:ext>
            </a:extLst>
          </p:cNvPr>
          <p:cNvCxnSpPr>
            <a:cxnSpLocks/>
          </p:cNvCxnSpPr>
          <p:nvPr/>
        </p:nvCxnSpPr>
        <p:spPr>
          <a:xfrm>
            <a:off x="3069125" y="2522409"/>
            <a:ext cx="0" cy="50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053E09-06D1-8F40-9567-3D3982C719CC}"/>
              </a:ext>
            </a:extLst>
          </p:cNvPr>
          <p:cNvSpPr txBox="1"/>
          <p:nvPr/>
        </p:nvSpPr>
        <p:spPr>
          <a:xfrm>
            <a:off x="4161341" y="404210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     1956 – </a:t>
            </a:r>
          </a:p>
          <a:p>
            <a:r>
              <a:rPr lang="en-US" dirty="0">
                <a:latin typeface="Helvetica" pitchFamily="2" charset="0"/>
              </a:rPr>
              <a:t>Kazuo Ishiguro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250552E-EE76-DF4B-AB88-852EE104BDE3}"/>
              </a:ext>
            </a:extLst>
          </p:cNvPr>
          <p:cNvSpPr/>
          <p:nvPr/>
        </p:nvSpPr>
        <p:spPr>
          <a:xfrm>
            <a:off x="4799273" y="2978923"/>
            <a:ext cx="155639" cy="162171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BE5DB1F-9AE3-A14E-8265-A8E73A112A4F}"/>
              </a:ext>
            </a:extLst>
          </p:cNvPr>
          <p:cNvCxnSpPr>
            <a:cxnSpLocks/>
          </p:cNvCxnSpPr>
          <p:nvPr/>
        </p:nvCxnSpPr>
        <p:spPr>
          <a:xfrm flipH="1">
            <a:off x="4864393" y="3004323"/>
            <a:ext cx="1" cy="1017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B03C001-8584-7D48-808E-17756BABF1C8}"/>
              </a:ext>
            </a:extLst>
          </p:cNvPr>
          <p:cNvCxnSpPr>
            <a:cxnSpLocks/>
          </p:cNvCxnSpPr>
          <p:nvPr/>
        </p:nvCxnSpPr>
        <p:spPr>
          <a:xfrm rot="5400000" flipH="1">
            <a:off x="-188252" y="4506408"/>
            <a:ext cx="2951999" cy="0"/>
          </a:xfrm>
          <a:prstGeom prst="line">
            <a:avLst/>
          </a:prstGeom>
          <a:ln cmpd="sng">
            <a:solidFill>
              <a:schemeClr val="dk1">
                <a:alpha val="71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BAA371CA-6785-1E49-AA99-CE7118F0D345}"/>
              </a:ext>
            </a:extLst>
          </p:cNvPr>
          <p:cNvSpPr/>
          <p:nvPr/>
        </p:nvSpPr>
        <p:spPr>
          <a:xfrm>
            <a:off x="1214765" y="2978928"/>
            <a:ext cx="155639" cy="162171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21CAE3-B929-4B4F-BA80-6587F2638FAC}"/>
              </a:ext>
            </a:extLst>
          </p:cNvPr>
          <p:cNvSpPr txBox="1"/>
          <p:nvPr/>
        </p:nvSpPr>
        <p:spPr>
          <a:xfrm>
            <a:off x="1287747" y="5799227"/>
            <a:ext cx="281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1925 – </a:t>
            </a:r>
            <a:r>
              <a:rPr lang="en-US" dirty="0" err="1">
                <a:latin typeface="Helvetica" pitchFamily="2" charset="0"/>
              </a:rPr>
              <a:t>Arkady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Strugatsky</a:t>
            </a:r>
            <a:endParaRPr lang="en-US" dirty="0">
              <a:latin typeface="Helvetica" pitchFamily="2" charset="0"/>
            </a:endParaRPr>
          </a:p>
        </p:txBody>
      </p: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8D444160-6E69-554A-9863-ACA6855174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-1010991" y="1833733"/>
            <a:ext cx="2343178" cy="109371"/>
          </a:xfrm>
          <a:prstGeom prst="bentConnector3">
            <a:avLst>
              <a:gd name="adj1" fmla="val 99864"/>
            </a:avLst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5B51AD0-7599-EF4E-ACBA-87B0220673F6}"/>
              </a:ext>
            </a:extLst>
          </p:cNvPr>
          <p:cNvSpPr/>
          <p:nvPr/>
        </p:nvSpPr>
        <p:spPr>
          <a:xfrm>
            <a:off x="24450" y="554658"/>
            <a:ext cx="155639" cy="16217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69DF0A-94F9-6D4D-8AC7-33D567CC42AE}"/>
              </a:ext>
            </a:extLst>
          </p:cNvPr>
          <p:cNvSpPr txBox="1"/>
          <p:nvPr/>
        </p:nvSpPr>
        <p:spPr>
          <a:xfrm>
            <a:off x="8022288" y="112523"/>
            <a:ext cx="216027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66086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96979-FCF3-DE44-9588-A563379598AD}"/>
              </a:ext>
            </a:extLst>
          </p:cNvPr>
          <p:cNvSpPr/>
          <p:nvPr/>
        </p:nvSpPr>
        <p:spPr>
          <a:xfrm>
            <a:off x="361950" y="581867"/>
            <a:ext cx="6096000" cy="2542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Helvetica" pitchFamily="2" charset="0"/>
              </a:rPr>
              <a:t>Roman, suçluluk, aşk, bilimin sınırlılıkları ve insan bilişi konularında sorular soruyor.</a:t>
            </a:r>
            <a:endParaRPr lang="en-US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Helvetica" pitchFamily="2" charset="0"/>
              </a:rPr>
              <a:t>Aynı zamanda, insanın daha yüksek bir varlıkla ilişkisini düşünürken, </a:t>
            </a:r>
            <a:r>
              <a:rPr lang="tr-TR" b="1" dirty="0">
                <a:highlight>
                  <a:srgbClr val="FFFF00"/>
                </a:highlight>
                <a:latin typeface="Helvetica" pitchFamily="2" charset="0"/>
              </a:rPr>
              <a:t>farklı bir yaşam biçimiyle iletişim kurma olasılığını </a:t>
            </a:r>
            <a:r>
              <a:rPr lang="tr-TR" dirty="0">
                <a:latin typeface="Helvetica" pitchFamily="2" charset="0"/>
              </a:rPr>
              <a:t>araştırıyor.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1E04D-15BF-0E42-A659-AD49C67ED3C9}"/>
              </a:ext>
            </a:extLst>
          </p:cNvPr>
          <p:cNvSpPr txBox="1"/>
          <p:nvPr/>
        </p:nvSpPr>
        <p:spPr>
          <a:xfrm>
            <a:off x="2180336" y="4001393"/>
            <a:ext cx="2200924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The Astronaut</a:t>
            </a:r>
          </a:p>
          <a:p>
            <a:r>
              <a:rPr lang="en-US" dirty="0"/>
              <a:t>The </a:t>
            </a:r>
            <a:r>
              <a:rPr lang="en-US" dirty="0" err="1"/>
              <a:t>Magellanic</a:t>
            </a:r>
            <a:r>
              <a:rPr lang="en-US" dirty="0"/>
              <a:t> Cloud</a:t>
            </a:r>
          </a:p>
          <a:p>
            <a:r>
              <a:rPr lang="en-US" dirty="0"/>
              <a:t>Eden</a:t>
            </a:r>
          </a:p>
          <a:p>
            <a:r>
              <a:rPr lang="en-US" dirty="0"/>
              <a:t>Solaris</a:t>
            </a:r>
          </a:p>
          <a:p>
            <a:r>
              <a:rPr lang="en-US" dirty="0"/>
              <a:t>The Invincible</a:t>
            </a:r>
          </a:p>
          <a:p>
            <a:r>
              <a:rPr lang="en-US" dirty="0"/>
              <a:t>His Master’s Voice</a:t>
            </a:r>
          </a:p>
          <a:p>
            <a:r>
              <a:rPr lang="en-US" dirty="0"/>
              <a:t>Fiasco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51CE5-D138-AE43-93B2-F3C9E0DF07F0}"/>
              </a:ext>
            </a:extLst>
          </p:cNvPr>
          <p:cNvSpPr txBox="1"/>
          <p:nvPr/>
        </p:nvSpPr>
        <p:spPr>
          <a:xfrm>
            <a:off x="6457950" y="1615737"/>
            <a:ext cx="5595314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Helvetica" pitchFamily="2" charset="0"/>
              </a:rPr>
              <a:t>Uzay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Yolculuğu</a:t>
            </a:r>
            <a:r>
              <a:rPr lang="en-US" sz="2000" dirty="0">
                <a:latin typeface="Helvetica" pitchFamily="2" charset="0"/>
              </a:rPr>
              <a:t> </a:t>
            </a:r>
          </a:p>
          <a:p>
            <a:r>
              <a:rPr lang="en-US" sz="2000" i="1" dirty="0" err="1">
                <a:latin typeface="Helvetica" pitchFamily="2" charset="0"/>
              </a:rPr>
              <a:t>Yolculuğun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getirdiği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teknik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ve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psikolojik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sorunlar</a:t>
            </a:r>
            <a:endParaRPr lang="en-US" sz="2000" i="1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 err="1">
                <a:latin typeface="Helvetica" pitchFamily="2" charset="0"/>
              </a:rPr>
              <a:t>Yapay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Zeka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ve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Robotlar</a:t>
            </a:r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 err="1">
                <a:latin typeface="Helvetica" pitchFamily="2" charset="0"/>
              </a:rPr>
              <a:t>İnsanlığın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Geleceği</a:t>
            </a:r>
            <a:r>
              <a:rPr lang="en-US" sz="2000" dirty="0">
                <a:latin typeface="Helvetica" pitchFamily="2" charset="0"/>
              </a:rPr>
              <a:t> 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 err="1">
                <a:latin typeface="Helvetica" pitchFamily="2" charset="0"/>
              </a:rPr>
              <a:t>Genetik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Mühendisliği</a:t>
            </a:r>
            <a:endParaRPr lang="en-US" sz="2000" dirty="0">
              <a:latin typeface="Helvetica" pitchFamily="2" charset="0"/>
            </a:endParaRPr>
          </a:p>
          <a:p>
            <a:r>
              <a:rPr lang="en-US" sz="2000" i="1" dirty="0" err="1">
                <a:latin typeface="Helvetica" pitchFamily="2" charset="0"/>
              </a:rPr>
              <a:t>Beden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ve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dil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üzerinde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totaliter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bir</a:t>
            </a:r>
            <a:r>
              <a:rPr lang="en-US" sz="2000" i="1" dirty="0">
                <a:latin typeface="Helvetica" pitchFamily="2" charset="0"/>
              </a:rPr>
              <a:t> </a:t>
            </a:r>
            <a:r>
              <a:rPr lang="en-US" sz="2000" i="1" dirty="0" err="1">
                <a:latin typeface="Helvetica" pitchFamily="2" charset="0"/>
              </a:rPr>
              <a:t>güç</a:t>
            </a:r>
            <a:endParaRPr lang="en-US" sz="2000" i="1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 err="1">
                <a:latin typeface="Helvetica" pitchFamily="2" charset="0"/>
              </a:rPr>
              <a:t>Ütopyalar</a:t>
            </a:r>
            <a:r>
              <a:rPr lang="en-US" sz="2000" dirty="0">
                <a:latin typeface="Helvetica" pitchFamily="2" charset="0"/>
              </a:rPr>
              <a:t> &amp; Anti-</a:t>
            </a:r>
            <a:r>
              <a:rPr lang="en-US" sz="2000" dirty="0" err="1">
                <a:latin typeface="Helvetica" pitchFamily="2" charset="0"/>
              </a:rPr>
              <a:t>ütopyalar</a:t>
            </a:r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Var </a:t>
            </a:r>
            <a:r>
              <a:rPr lang="en-US" sz="2000" dirty="0" err="1">
                <a:latin typeface="Helvetica" pitchFamily="2" charset="0"/>
              </a:rPr>
              <a:t>Olmayan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Kitaplar</a:t>
            </a:r>
            <a:endParaRPr lang="en-US" sz="2000" dirty="0"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1E1C2C-CAE8-BD41-86BD-A59DB0258FD0}"/>
              </a:ext>
            </a:extLst>
          </p:cNvPr>
          <p:cNvSpPr/>
          <p:nvPr/>
        </p:nvSpPr>
        <p:spPr>
          <a:xfrm>
            <a:off x="1923599" y="3431619"/>
            <a:ext cx="271439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/>
              <a:t>Uzaylılarla</a:t>
            </a:r>
            <a:r>
              <a:rPr lang="en-US" dirty="0"/>
              <a:t> </a:t>
            </a:r>
            <a:r>
              <a:rPr lang="en-US" dirty="0" err="1"/>
              <a:t>Temasa</a:t>
            </a:r>
            <a:r>
              <a:rPr lang="en-US" dirty="0"/>
              <a:t> </a:t>
            </a:r>
            <a:r>
              <a:rPr lang="en-US" dirty="0" err="1"/>
              <a:t>Geçmek</a:t>
            </a:r>
            <a:endParaRPr lang="en-US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67B847D5-B129-6A43-B9F4-1B7388D9B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0" y="4001393"/>
            <a:ext cx="1586806" cy="238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6DC1BFB5-9EB0-BE4A-B7AE-237FBEA10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30" y="4001393"/>
            <a:ext cx="1550670" cy="23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24D4FF-9EED-D348-B169-E103B2C53F5C}"/>
              </a:ext>
            </a:extLst>
          </p:cNvPr>
          <p:cNvSpPr/>
          <p:nvPr/>
        </p:nvSpPr>
        <p:spPr>
          <a:xfrm>
            <a:off x="361950" y="535700"/>
            <a:ext cx="9621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SOLARIS</a:t>
            </a:r>
          </a:p>
        </p:txBody>
      </p:sp>
    </p:spTree>
    <p:extLst>
      <p:ext uri="{BB962C8B-B14F-4D97-AF65-F5344CB8AC3E}">
        <p14:creationId xmlns:p14="http://schemas.microsoft.com/office/powerpoint/2010/main" val="2221281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1142</Words>
  <Application>Microsoft Office PowerPoint</Application>
  <PresentationFormat>Widescreen</PresentationFormat>
  <Paragraphs>209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Lucida Handwriting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Emel KÖKREK</dc:creator>
  <cp:lastModifiedBy>Nihat Berker</cp:lastModifiedBy>
  <cp:revision>21</cp:revision>
  <dcterms:created xsi:type="dcterms:W3CDTF">2021-12-15T13:39:49Z</dcterms:created>
  <dcterms:modified xsi:type="dcterms:W3CDTF">2021-12-18T18:32:23Z</dcterms:modified>
</cp:coreProperties>
</file>