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sldIdLst>
    <p:sldId id="256" r:id="rId2"/>
    <p:sldId id="257" r:id="rId3"/>
    <p:sldId id="263" r:id="rId4"/>
    <p:sldId id="259" r:id="rId5"/>
    <p:sldId id="260" r:id="rId6"/>
    <p:sldId id="261" r:id="rId7"/>
    <p:sldId id="262" r:id="rId8"/>
    <p:sldId id="264" r:id="rId9"/>
    <p:sldId id="265" r:id="rId10"/>
    <p:sldId id="267" r:id="rId11"/>
    <p:sldId id="269" r:id="rId12"/>
    <p:sldId id="266" r:id="rId13"/>
    <p:sldId id="268" r:id="rId14"/>
    <p:sldId id="270" r:id="rId15"/>
    <p:sldId id="271" r:id="rId16"/>
    <p:sldId id="272" r:id="rId17"/>
    <p:sldId id="25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2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A369BD-3506-455F-9F30-B455457B6F2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1DF2951-C787-4F21-9CFB-C0540B404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E2E0A43-5DC2-4EA9-9BCD-269EC3B4CE57}"/>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66B42E34-0088-4809-98DE-A7057BE891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0734CB-288E-452E-80EC-1FD158BF9A8B}"/>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226895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7CE99A-CD34-4102-97C6-C7C1F01EB15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84B5ED4-9876-4DF1-BBF2-58D4D15201C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955255-CB4C-43B8-8867-7AB2275D1D00}"/>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5B95A9C3-F12E-4D7C-B048-4A2BC28992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730E2B-D6D3-4B4A-B491-D1600D4A0EB3}"/>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183299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387BCA6-7A21-464F-BA5D-75AD27C83E3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8ED95D7-B0A8-431E-BCE8-1C0E83F7F77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D7BFB0-4D96-48F4-8C7C-A22ED17EDE42}"/>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84BDBA08-DC41-4579-BDF7-B7AB944339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BB027D-EB54-475A-996F-D40715116AEC}"/>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27808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DAED7-18EA-4275-85D1-70FD9E9CBF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117F166-1E0D-4281-817F-0ADC97B5CAF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CCEFA6-5732-4CAE-AD9A-86378AE50E64}"/>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69DDB653-61D1-4C96-A633-AB98FFC962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20A87D-31BA-417F-B5B9-8CA93A2505F5}"/>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42260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EA3E43-A4C9-4D7C-A60B-B80992B3A37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E72A1C4-1DC6-46C1-9115-B7DF2AE40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033B675-3634-4565-906A-6DF6FBC10488}"/>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C3DE420C-6EC7-48C4-A5A9-B1EFD7FF75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747A43-6203-4901-973B-DB0523AF99D6}"/>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114900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5DA74-7BAF-4075-B1CA-E20707F5F37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EF49F5C-0F17-4D6F-97C3-F1DB6F12EC8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45EBDCD-62BB-420A-92B1-48C62D84D7F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791F6DD-0B5D-4DA3-A329-BEAB8E1A7A92}"/>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6" name="Alt Bilgi Yer Tutucusu 5">
            <a:extLst>
              <a:ext uri="{FF2B5EF4-FFF2-40B4-BE49-F238E27FC236}">
                <a16:creationId xmlns:a16="http://schemas.microsoft.com/office/drawing/2014/main" id="{A559267F-33A4-4FD1-BA4C-9748049EFCF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58659B9-01ED-44AA-A347-2C7A78FB3B34}"/>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23121680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D1B4B4-774C-45C2-B678-CC7463922BB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7F4594-1B5A-463C-AAB6-C291B7F1E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FE63E1C-17AE-42D0-B6EA-3D057D47F71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8F60146-B899-4773-B9D7-A664F9945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DFB4A21-129C-45F6-80BE-EF1E6A8DA7D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2DE025D-5703-4B34-8879-DB83F952DE59}"/>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8" name="Alt Bilgi Yer Tutucusu 7">
            <a:extLst>
              <a:ext uri="{FF2B5EF4-FFF2-40B4-BE49-F238E27FC236}">
                <a16:creationId xmlns:a16="http://schemas.microsoft.com/office/drawing/2014/main" id="{8A99D9CC-D450-488F-B1B0-B54E7C48939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A8D7A6F-4B51-4170-8501-B3B186D0A95B}"/>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18415936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8BC525-F8FA-4398-A000-0BAF956D53A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1ADC289-68D5-487B-9993-724D811FB0D1}"/>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4" name="Alt Bilgi Yer Tutucusu 3">
            <a:extLst>
              <a:ext uri="{FF2B5EF4-FFF2-40B4-BE49-F238E27FC236}">
                <a16:creationId xmlns:a16="http://schemas.microsoft.com/office/drawing/2014/main" id="{5BF3D2F3-2A40-427B-97FE-E827629D609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491270F-A711-439F-A1AD-5D1D15D6384C}"/>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42558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D493175-5720-4A70-8104-D64CAE7759A2}"/>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3" name="Alt Bilgi Yer Tutucusu 2">
            <a:extLst>
              <a:ext uri="{FF2B5EF4-FFF2-40B4-BE49-F238E27FC236}">
                <a16:creationId xmlns:a16="http://schemas.microsoft.com/office/drawing/2014/main" id="{ACED0033-2C4E-43F1-AF31-60301AA5E45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8ACCF27-AF9A-445B-B8A2-F4E9D87A167D}"/>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235039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C75B08-AC09-471A-A7BD-0258B6F2C0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4805399-B76D-460F-9699-9C3675514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F1E8D68-8ED9-4590-BF1A-71E379412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C871765-1E95-4A06-B5A0-7B657A40C888}"/>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6" name="Alt Bilgi Yer Tutucusu 5">
            <a:extLst>
              <a:ext uri="{FF2B5EF4-FFF2-40B4-BE49-F238E27FC236}">
                <a16:creationId xmlns:a16="http://schemas.microsoft.com/office/drawing/2014/main" id="{C10CB2B2-8FFE-402C-B8C3-0F0A4FF57D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DD833-0592-496C-B87B-29D5759DAFB6}"/>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31497728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CE406-7F77-450D-9D76-DC100EE044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35BA29F-EB44-4863-A6A5-090BD6BA7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F5A28A5-EC63-4685-B0A3-C28660B4F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4E6B6A-AE1C-4F70-856A-AC964C85DDEF}"/>
              </a:ext>
            </a:extLst>
          </p:cNvPr>
          <p:cNvSpPr>
            <a:spLocks noGrp="1"/>
          </p:cNvSpPr>
          <p:nvPr>
            <p:ph type="dt" sz="half" idx="10"/>
          </p:nvPr>
        </p:nvSpPr>
        <p:spPr/>
        <p:txBody>
          <a:bodyPr/>
          <a:lstStyle/>
          <a:p>
            <a:fld id="{56A528D4-B4D9-4D13-8EAC-9D1396F685D9}" type="datetimeFigureOut">
              <a:rPr lang="tr-TR" smtClean="0"/>
              <a:t>18.12.2021</a:t>
            </a:fld>
            <a:endParaRPr lang="tr-TR"/>
          </a:p>
        </p:txBody>
      </p:sp>
      <p:sp>
        <p:nvSpPr>
          <p:cNvPr id="6" name="Alt Bilgi Yer Tutucusu 5">
            <a:extLst>
              <a:ext uri="{FF2B5EF4-FFF2-40B4-BE49-F238E27FC236}">
                <a16:creationId xmlns:a16="http://schemas.microsoft.com/office/drawing/2014/main" id="{463CC816-6854-420D-BFBB-80BADCF8AA7B}"/>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1D89C149-76F0-4B87-B3EA-1EBFF7D42D0B}"/>
              </a:ext>
            </a:extLst>
          </p:cNvPr>
          <p:cNvSpPr>
            <a:spLocks noGrp="1"/>
          </p:cNvSpPr>
          <p:nvPr>
            <p:ph type="sldNum" sz="quarter" idx="12"/>
          </p:nvPr>
        </p:nvSpPr>
        <p:spPr/>
        <p:txBody>
          <a:bodyPr/>
          <a:lstStyle/>
          <a:p>
            <a:fld id="{B99D314C-269E-4CF1-A081-194FA9F95FFD}" type="slidenum">
              <a:rPr lang="tr-TR" smtClean="0"/>
              <a:t>‹#›</a:t>
            </a:fld>
            <a:endParaRPr lang="tr-TR"/>
          </a:p>
        </p:txBody>
      </p:sp>
    </p:spTree>
    <p:extLst>
      <p:ext uri="{BB962C8B-B14F-4D97-AF65-F5344CB8AC3E}">
        <p14:creationId xmlns:p14="http://schemas.microsoft.com/office/powerpoint/2010/main" val="247024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DE9B7ED-FF5C-4965-AF03-E55711037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4AF08A-9A08-4EED-8B11-05BA1256A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95EE92-8260-41A8-ABF6-7BEC0A13C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528D4-B4D9-4D13-8EAC-9D1396F685D9}" type="datetimeFigureOut">
              <a:rPr lang="tr-TR" smtClean="0"/>
              <a:t>18.12.2021</a:t>
            </a:fld>
            <a:endParaRPr lang="tr-TR"/>
          </a:p>
        </p:txBody>
      </p:sp>
      <p:sp>
        <p:nvSpPr>
          <p:cNvPr id="5" name="Alt Bilgi Yer Tutucusu 4">
            <a:extLst>
              <a:ext uri="{FF2B5EF4-FFF2-40B4-BE49-F238E27FC236}">
                <a16:creationId xmlns:a16="http://schemas.microsoft.com/office/drawing/2014/main" id="{B3E0BAF0-43BD-4A57-B802-D2049CF50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954629C-A273-4E24-9774-6DAE1B8DD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314C-269E-4CF1-A081-194FA9F95FFD}" type="slidenum">
              <a:rPr lang="tr-TR" smtClean="0"/>
              <a:t>‹#›</a:t>
            </a:fld>
            <a:endParaRPr lang="tr-TR"/>
          </a:p>
        </p:txBody>
      </p:sp>
    </p:spTree>
    <p:extLst>
      <p:ext uri="{BB962C8B-B14F-4D97-AF65-F5344CB8AC3E}">
        <p14:creationId xmlns:p14="http://schemas.microsoft.com/office/powerpoint/2010/main" val="25764791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dyturk.com/node/131066/t%C3%BCrkiyeden-sesler/sovyet-devrimi%E2%80%99nin-iki-numaras%C4%B1-lev-tro%C3%A7ki%E2%80%99nin-istanbul-s%C3%BCrg%C3%BCn%C3%BC" TargetMode="External"/><Relationship Id="rId7" Type="http://schemas.openxmlformats.org/officeDocument/2006/relationships/hyperlink" Target="https://ataturkansiklopedisi.gov.tr/bilgi/trocki-lev-leon-trotsky-1879-1940/" TargetMode="External"/><Relationship Id="rId2" Type="http://schemas.openxmlformats.org/officeDocument/2006/relationships/hyperlink" Target="https://www.iskultur.com.tr/yazarlar/lev-davidovic-trocki" TargetMode="External"/><Relationship Id="rId1" Type="http://schemas.openxmlformats.org/officeDocument/2006/relationships/slideLayout" Target="../slideLayouts/slideLayout2.xml"/><Relationship Id="rId6" Type="http://schemas.openxmlformats.org/officeDocument/2006/relationships/hyperlink" Target="https://www.wsws.org/tr/articles/2019/09/25/intr-s25.html" TargetMode="External"/><Relationship Id="rId5" Type="http://schemas.openxmlformats.org/officeDocument/2006/relationships/hyperlink" Target="https://tr.wikipedia.org/wiki/Lev_Tro%C3%A7ki" TargetMode="External"/><Relationship Id="rId4" Type="http://schemas.openxmlformats.org/officeDocument/2006/relationships/hyperlink" Target="https://tr.wikipedia.org/wiki/Tro%C3%A7kiz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1B8F405-C74C-496E-8198-2B97B06BB69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800"/>
                    </a14:imgEffect>
                  </a14:imgLayer>
                </a14:imgProps>
              </a:ext>
              <a:ext uri="{28A0092B-C50C-407E-A947-70E740481C1C}">
                <a14:useLocalDpi xmlns:a14="http://schemas.microsoft.com/office/drawing/2010/main" val="0"/>
              </a:ext>
            </a:extLst>
          </a:blip>
          <a:stretch>
            <a:fillRect/>
          </a:stretch>
        </p:blipFill>
        <p:spPr>
          <a:xfrm>
            <a:off x="-800100" y="-1"/>
            <a:ext cx="12992099" cy="6858001"/>
          </a:xfrm>
          <a:prstGeom prst="rect">
            <a:avLst/>
          </a:prstGeom>
          <a:effectLst>
            <a:outerShdw blurRad="50800" dist="50800" dir="5400000" sx="98000" sy="98000" algn="ctr" rotWithShape="0">
              <a:srgbClr val="000000">
                <a:alpha val="0"/>
              </a:srgbClr>
            </a:outerShdw>
            <a:reflection stA="0" endPos="65000" dist="50800" dir="5400000" sy="-100000" algn="bl" rotWithShape="0"/>
          </a:effectLst>
        </p:spPr>
      </p:pic>
      <p:sp>
        <p:nvSpPr>
          <p:cNvPr id="2" name="Başlık 1">
            <a:extLst>
              <a:ext uri="{FF2B5EF4-FFF2-40B4-BE49-F238E27FC236}">
                <a16:creationId xmlns:a16="http://schemas.microsoft.com/office/drawing/2014/main" id="{22BC451A-D1C7-4F36-8E57-C4CF6FF8BFBD}"/>
              </a:ext>
            </a:extLst>
          </p:cNvPr>
          <p:cNvSpPr>
            <a:spLocks noGrp="1"/>
          </p:cNvSpPr>
          <p:nvPr>
            <p:ph type="ctrTitle"/>
          </p:nvPr>
        </p:nvSpPr>
        <p:spPr>
          <a:xfrm>
            <a:off x="4833257" y="1610404"/>
            <a:ext cx="7772400" cy="1818595"/>
          </a:xfrm>
        </p:spPr>
        <p:txBody>
          <a:bodyPr>
            <a:normAutofit/>
          </a:bodyPr>
          <a:lstStyle/>
          <a:p>
            <a:r>
              <a:rPr lang="tr-TR" sz="8000" b="1" dirty="0">
                <a:solidFill>
                  <a:srgbClr val="002060"/>
                </a:solidFill>
              </a:rPr>
              <a:t>Türkiye’de </a:t>
            </a:r>
            <a:r>
              <a:rPr lang="tr-TR" sz="8000" b="1" dirty="0" err="1">
                <a:solidFill>
                  <a:srgbClr val="002060"/>
                </a:solidFill>
              </a:rPr>
              <a:t>Troçki</a:t>
            </a:r>
            <a:endParaRPr lang="tr-TR" sz="8000" b="1" dirty="0">
              <a:solidFill>
                <a:srgbClr val="002060"/>
              </a:solidFill>
            </a:endParaRPr>
          </a:p>
        </p:txBody>
      </p:sp>
      <p:sp>
        <p:nvSpPr>
          <p:cNvPr id="3" name="Alt Başlık 2">
            <a:extLst>
              <a:ext uri="{FF2B5EF4-FFF2-40B4-BE49-F238E27FC236}">
                <a16:creationId xmlns:a16="http://schemas.microsoft.com/office/drawing/2014/main" id="{1FAAD501-C915-4035-BDFD-31450675EB6A}"/>
              </a:ext>
            </a:extLst>
          </p:cNvPr>
          <p:cNvSpPr>
            <a:spLocks noGrp="1"/>
          </p:cNvSpPr>
          <p:nvPr>
            <p:ph type="subTitle" idx="1"/>
          </p:nvPr>
        </p:nvSpPr>
        <p:spPr>
          <a:xfrm>
            <a:off x="2939143" y="4116387"/>
            <a:ext cx="9144000" cy="1027112"/>
          </a:xfrm>
        </p:spPr>
        <p:txBody>
          <a:bodyPr/>
          <a:lstStyle/>
          <a:p>
            <a:pPr algn="r"/>
            <a:r>
              <a:rPr lang="tr-TR" dirty="0"/>
              <a:t>Hazırlayan: Ayşenur AKGÜN</a:t>
            </a:r>
          </a:p>
          <a:p>
            <a:pPr algn="r"/>
            <a:r>
              <a:rPr lang="tr-TR" dirty="0"/>
              <a:t>Numara: 0410180011</a:t>
            </a:r>
          </a:p>
        </p:txBody>
      </p:sp>
    </p:spTree>
    <p:extLst>
      <p:ext uri="{BB962C8B-B14F-4D97-AF65-F5344CB8AC3E}">
        <p14:creationId xmlns:p14="http://schemas.microsoft.com/office/powerpoint/2010/main" val="12724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925235-8A70-42B7-B356-BC409B5D33B6}"/>
              </a:ext>
            </a:extLst>
          </p:cNvPr>
          <p:cNvSpPr>
            <a:spLocks noGrp="1"/>
          </p:cNvSpPr>
          <p:nvPr>
            <p:ph idx="1"/>
          </p:nvPr>
        </p:nvSpPr>
        <p:spPr>
          <a:xfrm>
            <a:off x="533400" y="1300162"/>
            <a:ext cx="5448300" cy="4257675"/>
          </a:xfrm>
        </p:spPr>
        <p:txBody>
          <a:bodyPr/>
          <a:lstStyle/>
          <a:p>
            <a:pPr algn="just"/>
            <a:r>
              <a:rPr lang="tr-TR" dirty="0" err="1"/>
              <a:t>Troçki</a:t>
            </a:r>
            <a:r>
              <a:rPr lang="tr-TR" dirty="0"/>
              <a:t>, </a:t>
            </a:r>
            <a:r>
              <a:rPr lang="tr-TR" dirty="0" err="1"/>
              <a:t>Büyükadadaki</a:t>
            </a:r>
            <a:r>
              <a:rPr lang="tr-TR" dirty="0"/>
              <a:t> günlerini çok verimli geçiriyordu. Çalışıyordu, gazeteler, dergiler için yazılar hazırlıyor, kitaplar yazıyordu. </a:t>
            </a:r>
          </a:p>
          <a:p>
            <a:pPr algn="just"/>
            <a:r>
              <a:rPr lang="tr-TR" dirty="0"/>
              <a:t>Yandaşlarını, gazetecileri burada ağırlıyor; uzakta olanlarla ise mektuplaşıyordu.</a:t>
            </a:r>
          </a:p>
          <a:p>
            <a:pPr algn="just"/>
            <a:r>
              <a:rPr lang="tr-TR" dirty="0"/>
              <a:t>Dünya olaylarını olağanüstü bir duyarlılıkla takip edip, bunlara karşılık veriyordu. </a:t>
            </a:r>
          </a:p>
        </p:txBody>
      </p:sp>
      <p:pic>
        <p:nvPicPr>
          <p:cNvPr id="5" name="Resim 4">
            <a:extLst>
              <a:ext uri="{FF2B5EF4-FFF2-40B4-BE49-F238E27FC236}">
                <a16:creationId xmlns:a16="http://schemas.microsoft.com/office/drawing/2014/main" id="{8E1CA653-AF9C-4B6B-BCC6-67FA9D53B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623" y="1300162"/>
            <a:ext cx="5271977" cy="3886200"/>
          </a:xfrm>
          <a:prstGeom prst="rect">
            <a:avLst/>
          </a:prstGeom>
        </p:spPr>
      </p:pic>
    </p:spTree>
    <p:extLst>
      <p:ext uri="{BB962C8B-B14F-4D97-AF65-F5344CB8AC3E}">
        <p14:creationId xmlns:p14="http://schemas.microsoft.com/office/powerpoint/2010/main" val="333466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14CA67-7642-4784-AF39-3FBCF618A9B3}"/>
              </a:ext>
            </a:extLst>
          </p:cNvPr>
          <p:cNvSpPr>
            <a:spLocks noGrp="1"/>
          </p:cNvSpPr>
          <p:nvPr>
            <p:ph idx="1"/>
          </p:nvPr>
        </p:nvSpPr>
        <p:spPr>
          <a:xfrm>
            <a:off x="4048125" y="1479945"/>
            <a:ext cx="4095750" cy="3898107"/>
          </a:xfrm>
        </p:spPr>
        <p:txBody>
          <a:bodyPr>
            <a:normAutofit lnSpcReduction="10000"/>
          </a:bodyPr>
          <a:lstStyle/>
          <a:p>
            <a:pPr marL="0" indent="0" algn="just">
              <a:buNone/>
            </a:pPr>
            <a:r>
              <a:rPr lang="tr-TR" dirty="0" err="1"/>
              <a:t>Troçki</a:t>
            </a:r>
            <a:r>
              <a:rPr lang="tr-TR" dirty="0"/>
              <a:t>, </a:t>
            </a:r>
            <a:r>
              <a:rPr lang="tr-TR" dirty="0" err="1"/>
              <a:t>Büyükadadaki</a:t>
            </a:r>
            <a:r>
              <a:rPr lang="tr-TR" dirty="0"/>
              <a:t> yılları sırasında, hem içerik hem de biçim açısından birer başyapıt olarak tanımlanabilecek iki eser kaleme aldı.  Bunlar otobiyografi türünde yazdığı “Hayatım” ve üç ciltlik “ Rus Devrimi’nin Tarihi ” kitaplarıdır.</a:t>
            </a:r>
          </a:p>
          <a:p>
            <a:endParaRPr lang="tr-TR" dirty="0"/>
          </a:p>
        </p:txBody>
      </p:sp>
      <p:pic>
        <p:nvPicPr>
          <p:cNvPr id="5" name="Resim 4">
            <a:extLst>
              <a:ext uri="{FF2B5EF4-FFF2-40B4-BE49-F238E27FC236}">
                <a16:creationId xmlns:a16="http://schemas.microsoft.com/office/drawing/2014/main" id="{327CA505-B10F-4CA3-B398-2D895FAD5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49" y="879871"/>
            <a:ext cx="3482415" cy="5098256"/>
          </a:xfrm>
          <a:prstGeom prst="rect">
            <a:avLst/>
          </a:prstGeom>
        </p:spPr>
      </p:pic>
      <p:pic>
        <p:nvPicPr>
          <p:cNvPr id="7" name="Resim 6">
            <a:extLst>
              <a:ext uri="{FF2B5EF4-FFF2-40B4-BE49-F238E27FC236}">
                <a16:creationId xmlns:a16="http://schemas.microsoft.com/office/drawing/2014/main" id="{21C94445-7DD4-4CC0-B55E-86006A949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636" y="879871"/>
            <a:ext cx="3482415" cy="5098256"/>
          </a:xfrm>
          <a:prstGeom prst="rect">
            <a:avLst/>
          </a:prstGeom>
        </p:spPr>
      </p:pic>
    </p:spTree>
    <p:extLst>
      <p:ext uri="{BB962C8B-B14F-4D97-AF65-F5344CB8AC3E}">
        <p14:creationId xmlns:p14="http://schemas.microsoft.com/office/powerpoint/2010/main" val="305265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434F17-35C9-4207-AC62-EDF5AFEFCE4E}"/>
              </a:ext>
            </a:extLst>
          </p:cNvPr>
          <p:cNvSpPr>
            <a:spLocks noGrp="1"/>
          </p:cNvSpPr>
          <p:nvPr>
            <p:ph idx="1"/>
          </p:nvPr>
        </p:nvSpPr>
        <p:spPr>
          <a:xfrm>
            <a:off x="657226" y="330143"/>
            <a:ext cx="4019550" cy="2460682"/>
          </a:xfrm>
        </p:spPr>
        <p:txBody>
          <a:bodyPr/>
          <a:lstStyle/>
          <a:p>
            <a:pPr marL="0" indent="0" algn="just">
              <a:buNone/>
            </a:pPr>
            <a:r>
              <a:rPr lang="tr-TR" dirty="0" err="1"/>
              <a:t>Troçki</a:t>
            </a:r>
            <a:r>
              <a:rPr lang="tr-TR" dirty="0"/>
              <a:t> Büyükada’yı çok sevmişti. Burayı “bir huzur ve kayıtsızlık adası ”, “bir kalemle çalışmak için hoş bir yer” gibi cümlelerle tanımlamıştı.</a:t>
            </a:r>
          </a:p>
        </p:txBody>
      </p:sp>
      <p:pic>
        <p:nvPicPr>
          <p:cNvPr id="5" name="Resim 4">
            <a:extLst>
              <a:ext uri="{FF2B5EF4-FFF2-40B4-BE49-F238E27FC236}">
                <a16:creationId xmlns:a16="http://schemas.microsoft.com/office/drawing/2014/main" id="{9F47B6B1-D8F0-49D5-B3EE-162D50982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49" y="447674"/>
            <a:ext cx="5876925" cy="4046037"/>
          </a:xfrm>
          <a:prstGeom prst="rect">
            <a:avLst/>
          </a:prstGeom>
        </p:spPr>
      </p:pic>
      <p:sp>
        <p:nvSpPr>
          <p:cNvPr id="6" name="Metin kutusu 5">
            <a:extLst>
              <a:ext uri="{FF2B5EF4-FFF2-40B4-BE49-F238E27FC236}">
                <a16:creationId xmlns:a16="http://schemas.microsoft.com/office/drawing/2014/main" id="{644E4B45-A432-4258-906B-F8463421FF13}"/>
              </a:ext>
            </a:extLst>
          </p:cNvPr>
          <p:cNvSpPr txBox="1"/>
          <p:nvPr/>
        </p:nvSpPr>
        <p:spPr>
          <a:xfrm>
            <a:off x="5534025" y="5053608"/>
            <a:ext cx="6553201" cy="1231106"/>
          </a:xfrm>
          <a:prstGeom prst="rect">
            <a:avLst/>
          </a:prstGeom>
          <a:noFill/>
        </p:spPr>
        <p:txBody>
          <a:bodyPr wrap="square" rtlCol="0">
            <a:spAutoFit/>
          </a:bodyPr>
          <a:lstStyle/>
          <a:p>
            <a:pPr algn="just"/>
            <a:r>
              <a:rPr lang="tr-TR" sz="2800" dirty="0" err="1"/>
              <a:t>Troçki</a:t>
            </a:r>
            <a:r>
              <a:rPr lang="tr-TR" sz="2800" dirty="0"/>
              <a:t> satın aldığı tekneyle balıkçılık yapıyor, boş zamanlarını değerlendiriyordu.</a:t>
            </a:r>
          </a:p>
          <a:p>
            <a:endParaRPr lang="tr-TR" dirty="0"/>
          </a:p>
        </p:txBody>
      </p:sp>
      <p:pic>
        <p:nvPicPr>
          <p:cNvPr id="8" name="Resim 7">
            <a:extLst>
              <a:ext uri="{FF2B5EF4-FFF2-40B4-BE49-F238E27FC236}">
                <a16:creationId xmlns:a16="http://schemas.microsoft.com/office/drawing/2014/main" id="{939FA129-DB8A-49FC-9B8C-378B087F6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7" y="3013812"/>
            <a:ext cx="2614613" cy="3844188"/>
          </a:xfrm>
          <a:prstGeom prst="rect">
            <a:avLst/>
          </a:prstGeom>
        </p:spPr>
      </p:pic>
    </p:spTree>
    <p:extLst>
      <p:ext uri="{BB962C8B-B14F-4D97-AF65-F5344CB8AC3E}">
        <p14:creationId xmlns:p14="http://schemas.microsoft.com/office/powerpoint/2010/main" val="135518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1EE8AD-E7B0-408F-AC56-B34A9D4020DB}"/>
              </a:ext>
            </a:extLst>
          </p:cNvPr>
          <p:cNvSpPr>
            <a:spLocks noGrp="1"/>
          </p:cNvSpPr>
          <p:nvPr>
            <p:ph idx="1"/>
          </p:nvPr>
        </p:nvSpPr>
        <p:spPr>
          <a:xfrm>
            <a:off x="164950" y="200025"/>
            <a:ext cx="11722250" cy="2486025"/>
          </a:xfrm>
        </p:spPr>
        <p:txBody>
          <a:bodyPr/>
          <a:lstStyle/>
          <a:p>
            <a:pPr algn="just"/>
            <a:r>
              <a:rPr lang="tr-TR" dirty="0"/>
              <a:t>Büyükada’da huzurlu günler geçiren </a:t>
            </a:r>
            <a:r>
              <a:rPr lang="tr-TR" dirty="0" err="1"/>
              <a:t>Troçki’nin</a:t>
            </a:r>
            <a:r>
              <a:rPr lang="tr-TR" dirty="0"/>
              <a:t> huzuru köşkte çıkan bir yangın nedeniyle kaçmıştı. Yangının </a:t>
            </a:r>
            <a:r>
              <a:rPr lang="tr-TR" dirty="0" err="1"/>
              <a:t>sovyetlerin</a:t>
            </a:r>
            <a:r>
              <a:rPr lang="tr-TR"/>
              <a:t> suikast </a:t>
            </a:r>
            <a:r>
              <a:rPr lang="tr-TR" dirty="0"/>
              <a:t>girişimi olduğunu düşünmekteydi. </a:t>
            </a:r>
          </a:p>
          <a:p>
            <a:pPr algn="just"/>
            <a:r>
              <a:rPr lang="tr-TR" dirty="0"/>
              <a:t>Yangında Stalin’e karşı koz olarak elinde tuttuğu pek çok belge ve fotoğraf yanmıştı. </a:t>
            </a:r>
          </a:p>
        </p:txBody>
      </p:sp>
      <p:pic>
        <p:nvPicPr>
          <p:cNvPr id="5" name="Resim 4">
            <a:extLst>
              <a:ext uri="{FF2B5EF4-FFF2-40B4-BE49-F238E27FC236}">
                <a16:creationId xmlns:a16="http://schemas.microsoft.com/office/drawing/2014/main" id="{2AF7B1D7-5322-482C-80CE-B1B5E1ADB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62225"/>
            <a:ext cx="5934000" cy="4095750"/>
          </a:xfrm>
          <a:prstGeom prst="rect">
            <a:avLst/>
          </a:prstGeom>
        </p:spPr>
      </p:pic>
      <p:sp>
        <p:nvSpPr>
          <p:cNvPr id="6" name="Metin kutusu 5">
            <a:extLst>
              <a:ext uri="{FF2B5EF4-FFF2-40B4-BE49-F238E27FC236}">
                <a16:creationId xmlns:a16="http://schemas.microsoft.com/office/drawing/2014/main" id="{CBB53833-12DF-4DBF-8762-D0B780E9B046}"/>
              </a:ext>
            </a:extLst>
          </p:cNvPr>
          <p:cNvSpPr txBox="1"/>
          <p:nvPr/>
        </p:nvSpPr>
        <p:spPr>
          <a:xfrm>
            <a:off x="6465631" y="3286125"/>
            <a:ext cx="5231069" cy="2954655"/>
          </a:xfrm>
          <a:prstGeom prst="rect">
            <a:avLst/>
          </a:prstGeom>
          <a:noFill/>
        </p:spPr>
        <p:txBody>
          <a:bodyPr wrap="square" rtlCol="0">
            <a:spAutoFit/>
          </a:bodyPr>
          <a:lstStyle/>
          <a:p>
            <a:pPr algn="just"/>
            <a:r>
              <a:rPr lang="tr-TR" sz="2800" dirty="0"/>
              <a:t>Yangının üzerine taşınmak zorunda kalan </a:t>
            </a:r>
            <a:r>
              <a:rPr lang="tr-TR" sz="2800" dirty="0" err="1"/>
              <a:t>Troçki</a:t>
            </a:r>
            <a:r>
              <a:rPr lang="tr-TR" sz="2800" dirty="0"/>
              <a:t>, Moda’da geçici olarak bir eve yerleştirilmiş fakat </a:t>
            </a:r>
            <a:r>
              <a:rPr lang="tr-TR" sz="2800" dirty="0" err="1"/>
              <a:t>burda</a:t>
            </a:r>
            <a:r>
              <a:rPr lang="tr-TR" sz="2800" dirty="0"/>
              <a:t> da can güvenliğinden endişe duyarak tekrardan Büyükada’ya, </a:t>
            </a:r>
            <a:r>
              <a:rPr lang="tr-TR" sz="2800" dirty="0" err="1"/>
              <a:t>Yanaros</a:t>
            </a:r>
            <a:r>
              <a:rPr lang="tr-TR" sz="2800" dirty="0"/>
              <a:t> Köşkü’ne taşınmıştır.</a:t>
            </a:r>
          </a:p>
          <a:p>
            <a:endParaRPr lang="tr-TR" dirty="0"/>
          </a:p>
        </p:txBody>
      </p:sp>
    </p:spTree>
    <p:extLst>
      <p:ext uri="{BB962C8B-B14F-4D97-AF65-F5344CB8AC3E}">
        <p14:creationId xmlns:p14="http://schemas.microsoft.com/office/powerpoint/2010/main" val="152520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1C787A-D05E-499B-A0AE-93F745631F80}"/>
              </a:ext>
            </a:extLst>
          </p:cNvPr>
          <p:cNvSpPr>
            <a:spLocks noGrp="1"/>
          </p:cNvSpPr>
          <p:nvPr>
            <p:ph idx="1"/>
          </p:nvPr>
        </p:nvSpPr>
        <p:spPr>
          <a:xfrm>
            <a:off x="190500" y="809625"/>
            <a:ext cx="6486525" cy="5386388"/>
          </a:xfrm>
        </p:spPr>
        <p:txBody>
          <a:bodyPr/>
          <a:lstStyle/>
          <a:p>
            <a:pPr algn="just"/>
            <a:r>
              <a:rPr lang="tr-TR" dirty="0" err="1"/>
              <a:t>Troçki</a:t>
            </a:r>
            <a:r>
              <a:rPr lang="tr-TR" dirty="0"/>
              <a:t> her ne kadar Büyükada’da mutlu da olsa Türkiye’de geçirdiği yıllar boyunca sürekli başka ülkelerden oturma izni almaya çalışmış ve sürekli reddedilmiştir.</a:t>
            </a:r>
          </a:p>
          <a:p>
            <a:pPr algn="just"/>
            <a:endParaRPr lang="tr-TR" dirty="0"/>
          </a:p>
          <a:p>
            <a:pPr algn="just"/>
            <a:r>
              <a:rPr lang="tr-TR" dirty="0"/>
              <a:t>Türkiye’de kaldığı sürede bir kere yurtdışına da çıkmıştır. Danimarkalı komünistlerin daveti üzerine 14 Kasım 1932’de Kopenhag’a doğru yola çıkmıştır. Burada bir konferans vermiş ancak oturma izni almayı başaramayınca 12 Aralık 1932’de Büyükada’ya geri dönmüştür. </a:t>
            </a:r>
          </a:p>
        </p:txBody>
      </p:sp>
      <p:pic>
        <p:nvPicPr>
          <p:cNvPr id="5" name="Resim 4">
            <a:extLst>
              <a:ext uri="{FF2B5EF4-FFF2-40B4-BE49-F238E27FC236}">
                <a16:creationId xmlns:a16="http://schemas.microsoft.com/office/drawing/2014/main" id="{F750634B-6CBC-458D-AA6F-672AF8045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325" y="1522475"/>
            <a:ext cx="4918822" cy="3344799"/>
          </a:xfrm>
          <a:prstGeom prst="rect">
            <a:avLst/>
          </a:prstGeom>
        </p:spPr>
      </p:pic>
      <p:sp>
        <p:nvSpPr>
          <p:cNvPr id="6" name="Metin kutusu 5">
            <a:extLst>
              <a:ext uri="{FF2B5EF4-FFF2-40B4-BE49-F238E27FC236}">
                <a16:creationId xmlns:a16="http://schemas.microsoft.com/office/drawing/2014/main" id="{5AC1E797-057C-4230-B2B4-1BDBAC56E6DB}"/>
              </a:ext>
            </a:extLst>
          </p:cNvPr>
          <p:cNvSpPr txBox="1"/>
          <p:nvPr/>
        </p:nvSpPr>
        <p:spPr>
          <a:xfrm>
            <a:off x="7733203" y="4867274"/>
            <a:ext cx="3797065" cy="369332"/>
          </a:xfrm>
          <a:prstGeom prst="rect">
            <a:avLst/>
          </a:prstGeom>
          <a:noFill/>
        </p:spPr>
        <p:txBody>
          <a:bodyPr wrap="none" rtlCol="0">
            <a:spAutoFit/>
          </a:bodyPr>
          <a:lstStyle/>
          <a:p>
            <a:r>
              <a:rPr lang="tr-TR" dirty="0" err="1"/>
              <a:t>Troçki</a:t>
            </a:r>
            <a:r>
              <a:rPr lang="tr-TR" dirty="0"/>
              <a:t> Kopenhag’da konferans verirken</a:t>
            </a:r>
          </a:p>
        </p:txBody>
      </p:sp>
    </p:spTree>
    <p:extLst>
      <p:ext uri="{BB962C8B-B14F-4D97-AF65-F5344CB8AC3E}">
        <p14:creationId xmlns:p14="http://schemas.microsoft.com/office/powerpoint/2010/main" val="24545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65894A8-EA1D-42CF-AC4A-74661B0394D0}"/>
              </a:ext>
            </a:extLst>
          </p:cNvPr>
          <p:cNvSpPr>
            <a:spLocks noGrp="1"/>
          </p:cNvSpPr>
          <p:nvPr>
            <p:ph idx="1"/>
          </p:nvPr>
        </p:nvSpPr>
        <p:spPr>
          <a:xfrm>
            <a:off x="838200" y="1104900"/>
            <a:ext cx="10515600" cy="4648200"/>
          </a:xfrm>
        </p:spPr>
        <p:txBody>
          <a:bodyPr/>
          <a:lstStyle/>
          <a:p>
            <a:pPr algn="just"/>
            <a:r>
              <a:rPr lang="tr-TR" dirty="0" err="1"/>
              <a:t>Troçki</a:t>
            </a:r>
            <a:r>
              <a:rPr lang="tr-TR" dirty="0"/>
              <a:t>, 5 Ocak 1933 tarihinde kızının Berlin’de intihar ettiği haberini alınca ciddi bir bunalıma girdi ve Türkiye’den ayrılma düşüncesi iyice ağır basmaya başladı. </a:t>
            </a:r>
          </a:p>
          <a:p>
            <a:pPr algn="just"/>
            <a:endParaRPr lang="tr-TR" dirty="0"/>
          </a:p>
          <a:p>
            <a:pPr algn="just"/>
            <a:r>
              <a:rPr lang="tr-TR" dirty="0"/>
              <a:t>17 Temmuz 1933 tarihinde bu düşüncesini eyleme dökmeyi başararak </a:t>
            </a:r>
            <a:r>
              <a:rPr lang="tr-TR" dirty="0" err="1"/>
              <a:t>Bulgaria</a:t>
            </a:r>
            <a:r>
              <a:rPr lang="tr-TR" dirty="0"/>
              <a:t> isimli bir İtalyan gemisiyle İstanbul’dan ayrıldı.</a:t>
            </a:r>
          </a:p>
          <a:p>
            <a:pPr algn="just"/>
            <a:endParaRPr lang="tr-TR" dirty="0"/>
          </a:p>
          <a:p>
            <a:pPr algn="just"/>
            <a:r>
              <a:rPr lang="tr-TR" dirty="0" err="1"/>
              <a:t>Troçki</a:t>
            </a:r>
            <a:r>
              <a:rPr lang="tr-TR" dirty="0"/>
              <a:t>, Türkiye’den ayrıldıktan sonra Fransa, Norveç ve Meksika gibi birçok ülkeye iltica etti; fakat gittiği her ülkede ya Stalin’in suikastı tehdidi altında ya da sığındığı ülkenin yakın gözetimi altında yaşadı.</a:t>
            </a:r>
          </a:p>
        </p:txBody>
      </p:sp>
    </p:spTree>
    <p:extLst>
      <p:ext uri="{BB962C8B-B14F-4D97-AF65-F5344CB8AC3E}">
        <p14:creationId xmlns:p14="http://schemas.microsoft.com/office/powerpoint/2010/main" val="36925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7B38A1-82FF-44D5-8C15-63BCE9E354DC}"/>
              </a:ext>
            </a:extLst>
          </p:cNvPr>
          <p:cNvSpPr>
            <a:spLocks noGrp="1"/>
          </p:cNvSpPr>
          <p:nvPr>
            <p:ph idx="1"/>
          </p:nvPr>
        </p:nvSpPr>
        <p:spPr>
          <a:xfrm>
            <a:off x="752475" y="400050"/>
            <a:ext cx="4524375" cy="3267075"/>
          </a:xfrm>
        </p:spPr>
        <p:txBody>
          <a:bodyPr/>
          <a:lstStyle/>
          <a:p>
            <a:pPr marL="0" indent="0" algn="just">
              <a:buNone/>
            </a:pPr>
            <a:r>
              <a:rPr lang="tr-TR" dirty="0"/>
              <a:t>En son Meksika’ya yerleşmiş olan </a:t>
            </a:r>
            <a:r>
              <a:rPr lang="tr-TR" dirty="0" err="1"/>
              <a:t>Troçki</a:t>
            </a:r>
            <a:r>
              <a:rPr lang="tr-TR" dirty="0"/>
              <a:t>, </a:t>
            </a:r>
            <a:r>
              <a:rPr lang="de-DE" dirty="0"/>
              <a:t>20 </a:t>
            </a:r>
            <a:r>
              <a:rPr lang="de-DE" dirty="0" err="1"/>
              <a:t>Ağustos</a:t>
            </a:r>
            <a:r>
              <a:rPr lang="de-DE" dirty="0"/>
              <a:t> 1940’da </a:t>
            </a:r>
            <a:r>
              <a:rPr lang="de-DE" dirty="0" err="1"/>
              <a:t>bir</a:t>
            </a:r>
            <a:r>
              <a:rPr lang="de-DE" dirty="0"/>
              <a:t> Stalin </a:t>
            </a:r>
            <a:r>
              <a:rPr lang="de-DE" dirty="0" err="1"/>
              <a:t>ajanı</a:t>
            </a:r>
            <a:r>
              <a:rPr lang="de-DE" dirty="0"/>
              <a:t> </a:t>
            </a:r>
            <a:r>
              <a:rPr lang="de-DE" dirty="0" err="1"/>
              <a:t>tarafından</a:t>
            </a:r>
            <a:r>
              <a:rPr lang="de-DE" dirty="0"/>
              <a:t> </a:t>
            </a:r>
            <a:r>
              <a:rPr lang="de-DE" dirty="0" err="1"/>
              <a:t>düzenlenen</a:t>
            </a:r>
            <a:r>
              <a:rPr lang="de-DE" dirty="0"/>
              <a:t> </a:t>
            </a:r>
            <a:r>
              <a:rPr lang="de-DE" dirty="0" err="1"/>
              <a:t>suikast</a:t>
            </a:r>
            <a:r>
              <a:rPr lang="de-DE" dirty="0"/>
              <a:t> </a:t>
            </a:r>
            <a:r>
              <a:rPr lang="de-DE" dirty="0" err="1"/>
              <a:t>sonucunda</a:t>
            </a:r>
            <a:r>
              <a:rPr lang="tr-TR" dirty="0"/>
              <a:t> kafasına aldığı buz baltası darbesi sonucu uzun süre yaşayamayarak hayatını kaybetti.</a:t>
            </a:r>
          </a:p>
        </p:txBody>
      </p:sp>
      <p:pic>
        <p:nvPicPr>
          <p:cNvPr id="5" name="Resim 4">
            <a:extLst>
              <a:ext uri="{FF2B5EF4-FFF2-40B4-BE49-F238E27FC236}">
                <a16:creationId xmlns:a16="http://schemas.microsoft.com/office/drawing/2014/main" id="{A16DD4CB-A174-49C7-96C8-FDBD9485A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9075"/>
            <a:ext cx="5715000" cy="4267200"/>
          </a:xfrm>
          <a:prstGeom prst="rect">
            <a:avLst/>
          </a:prstGeom>
        </p:spPr>
      </p:pic>
      <p:pic>
        <p:nvPicPr>
          <p:cNvPr id="7" name="Resim 6">
            <a:extLst>
              <a:ext uri="{FF2B5EF4-FFF2-40B4-BE49-F238E27FC236}">
                <a16:creationId xmlns:a16="http://schemas.microsoft.com/office/drawing/2014/main" id="{41C8F4B0-E096-481C-BB66-A7715E527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3929062"/>
            <a:ext cx="4300538" cy="2711618"/>
          </a:xfrm>
          <a:prstGeom prst="rect">
            <a:avLst/>
          </a:prstGeom>
        </p:spPr>
      </p:pic>
      <p:sp>
        <p:nvSpPr>
          <p:cNvPr id="8" name="Metin kutusu 7">
            <a:extLst>
              <a:ext uri="{FF2B5EF4-FFF2-40B4-BE49-F238E27FC236}">
                <a16:creationId xmlns:a16="http://schemas.microsoft.com/office/drawing/2014/main" id="{D227446F-709D-46A0-9A16-F176DA30B51C}"/>
              </a:ext>
            </a:extLst>
          </p:cNvPr>
          <p:cNvSpPr txBox="1"/>
          <p:nvPr/>
        </p:nvSpPr>
        <p:spPr>
          <a:xfrm>
            <a:off x="6013655" y="4984365"/>
            <a:ext cx="5879690" cy="1323439"/>
          </a:xfrm>
          <a:prstGeom prst="rect">
            <a:avLst/>
          </a:prstGeom>
          <a:noFill/>
        </p:spPr>
        <p:txBody>
          <a:bodyPr wrap="square" rtlCol="0">
            <a:spAutoFit/>
          </a:bodyPr>
          <a:lstStyle/>
          <a:p>
            <a:pPr algn="just"/>
            <a:r>
              <a:rPr lang="tr-TR" sz="2000" dirty="0" err="1"/>
              <a:t>Troçki’nin</a:t>
            </a:r>
            <a:r>
              <a:rPr lang="tr-TR" sz="2000" dirty="0"/>
              <a:t> vefatından önceki son sözleri “Dördüncü Enternasyonal'in zaferinden eminim, ileri! ” olmuştu.</a:t>
            </a:r>
          </a:p>
          <a:p>
            <a:pPr algn="just"/>
            <a:r>
              <a:rPr lang="tr-TR" sz="2000" dirty="0"/>
              <a:t>Bu da </a:t>
            </a:r>
            <a:r>
              <a:rPr lang="tr-TR" sz="2000" dirty="0" err="1"/>
              <a:t>Troçki’nin</a:t>
            </a:r>
            <a:r>
              <a:rPr lang="tr-TR" sz="2000" dirty="0"/>
              <a:t> hayat görüşünü son anına kadar savunduğunun en büyük göstergesiydi.</a:t>
            </a:r>
          </a:p>
        </p:txBody>
      </p:sp>
    </p:spTree>
    <p:extLst>
      <p:ext uri="{BB962C8B-B14F-4D97-AF65-F5344CB8AC3E}">
        <p14:creationId xmlns:p14="http://schemas.microsoft.com/office/powerpoint/2010/main" val="367971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DBD152-AB6F-4B65-B96A-5DCF468AE99C}"/>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4B8292F6-D6B9-4CE9-AA11-6C6DE4AB5F2D}"/>
              </a:ext>
            </a:extLst>
          </p:cNvPr>
          <p:cNvSpPr>
            <a:spLocks noGrp="1"/>
          </p:cNvSpPr>
          <p:nvPr>
            <p:ph idx="1"/>
          </p:nvPr>
        </p:nvSpPr>
        <p:spPr/>
        <p:txBody>
          <a:bodyPr>
            <a:normAutofit/>
          </a:bodyPr>
          <a:lstStyle/>
          <a:p>
            <a:r>
              <a:rPr lang="tr-TR" dirty="0">
                <a:hlinkClick r:id="rId2"/>
              </a:rPr>
              <a:t>https://www.iskultur.com.tr/yazarlar/lev-davidovic-trocki</a:t>
            </a:r>
            <a:endParaRPr lang="tr-TR" dirty="0"/>
          </a:p>
          <a:p>
            <a:r>
              <a:rPr lang="tr-TR" dirty="0">
                <a:hlinkClick r:id="rId3"/>
              </a:rPr>
              <a:t>https://www.indyturk.com/node/131066/t%C3%BCrkiyeden-sesler/sovyet-devrimi%E2%80%99nin-iki-numaras%C4%B1-lev-tro%C3%A7ki%E2%80%99nin-istanbul-s%C3%BCrg%C3%BCn%C3%BC</a:t>
            </a:r>
            <a:endParaRPr lang="tr-TR" dirty="0"/>
          </a:p>
          <a:p>
            <a:r>
              <a:rPr lang="tr-TR" dirty="0">
                <a:hlinkClick r:id="rId4"/>
              </a:rPr>
              <a:t>https://tr.wikipedia.org/wiki/Tro%C3%A7kizm</a:t>
            </a:r>
            <a:r>
              <a:rPr lang="tr-TR" dirty="0"/>
              <a:t> </a:t>
            </a:r>
          </a:p>
          <a:p>
            <a:r>
              <a:rPr lang="tr-TR" dirty="0">
                <a:hlinkClick r:id="rId5"/>
              </a:rPr>
              <a:t>https://tr.wikipedia.org/wiki/Lev_Tro%C3%A7ki</a:t>
            </a:r>
            <a:r>
              <a:rPr lang="tr-TR" dirty="0"/>
              <a:t> </a:t>
            </a:r>
          </a:p>
          <a:p>
            <a:r>
              <a:rPr lang="tr-TR" dirty="0">
                <a:hlinkClick r:id="rId6"/>
              </a:rPr>
              <a:t>https://www.wsws.org/tr/articles/2019/09/25/intr-s25.html</a:t>
            </a:r>
            <a:endParaRPr lang="tr-TR" dirty="0"/>
          </a:p>
          <a:p>
            <a:r>
              <a:rPr lang="tr-TR" dirty="0">
                <a:hlinkClick r:id="rId7"/>
              </a:rPr>
              <a:t>https://ataturkansiklopedisi.gov.tr/bilgi/trocki-lev-leon-trotsky-1879-1940/</a:t>
            </a:r>
            <a:r>
              <a:rPr lang="tr-TR" dirty="0"/>
              <a:t> </a:t>
            </a:r>
          </a:p>
        </p:txBody>
      </p:sp>
    </p:spTree>
    <p:extLst>
      <p:ext uri="{BB962C8B-B14F-4D97-AF65-F5344CB8AC3E}">
        <p14:creationId xmlns:p14="http://schemas.microsoft.com/office/powerpoint/2010/main" val="59634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8158C4-FE26-4B81-A026-ACBEF2461146}"/>
              </a:ext>
            </a:extLst>
          </p:cNvPr>
          <p:cNvSpPr>
            <a:spLocks noGrp="1"/>
          </p:cNvSpPr>
          <p:nvPr>
            <p:ph type="title"/>
          </p:nvPr>
        </p:nvSpPr>
        <p:spPr>
          <a:xfrm>
            <a:off x="838200" y="18255"/>
            <a:ext cx="10515600" cy="1325563"/>
          </a:xfrm>
        </p:spPr>
        <p:txBody>
          <a:bodyPr>
            <a:normAutofit/>
          </a:bodyPr>
          <a:lstStyle/>
          <a:p>
            <a:r>
              <a:rPr lang="tr-TR" b="1" dirty="0" err="1">
                <a:solidFill>
                  <a:schemeClr val="accent2">
                    <a:lumMod val="75000"/>
                  </a:schemeClr>
                </a:solidFill>
              </a:rPr>
              <a:t>Lev</a:t>
            </a:r>
            <a:r>
              <a:rPr lang="tr-TR" b="1" dirty="0">
                <a:solidFill>
                  <a:schemeClr val="accent2">
                    <a:lumMod val="75000"/>
                  </a:schemeClr>
                </a:solidFill>
              </a:rPr>
              <a:t> </a:t>
            </a:r>
            <a:r>
              <a:rPr lang="tr-TR" b="1" dirty="0" err="1">
                <a:solidFill>
                  <a:schemeClr val="accent2">
                    <a:lumMod val="75000"/>
                  </a:schemeClr>
                </a:solidFill>
              </a:rPr>
              <a:t>Davidoviç</a:t>
            </a:r>
            <a:r>
              <a:rPr lang="tr-TR" b="1" dirty="0">
                <a:solidFill>
                  <a:schemeClr val="accent2">
                    <a:lumMod val="75000"/>
                  </a:schemeClr>
                </a:solidFill>
              </a:rPr>
              <a:t> </a:t>
            </a:r>
            <a:r>
              <a:rPr lang="tr-TR" b="1" dirty="0" err="1">
                <a:solidFill>
                  <a:schemeClr val="accent2">
                    <a:lumMod val="75000"/>
                  </a:schemeClr>
                </a:solidFill>
              </a:rPr>
              <a:t>Bronştayn</a:t>
            </a:r>
            <a:r>
              <a:rPr lang="tr-TR" b="1" dirty="0">
                <a:solidFill>
                  <a:schemeClr val="accent2">
                    <a:lumMod val="75000"/>
                  </a:schemeClr>
                </a:solidFill>
              </a:rPr>
              <a:t> (</a:t>
            </a:r>
            <a:r>
              <a:rPr lang="tr-TR" b="1" dirty="0" err="1">
                <a:solidFill>
                  <a:schemeClr val="accent2">
                    <a:lumMod val="75000"/>
                  </a:schemeClr>
                </a:solidFill>
              </a:rPr>
              <a:t>Lev</a:t>
            </a:r>
            <a:r>
              <a:rPr lang="tr-TR" b="1" dirty="0">
                <a:solidFill>
                  <a:schemeClr val="accent2">
                    <a:lumMod val="75000"/>
                  </a:schemeClr>
                </a:solidFill>
              </a:rPr>
              <a:t> </a:t>
            </a:r>
            <a:r>
              <a:rPr lang="tr-TR" b="1" dirty="0" err="1">
                <a:solidFill>
                  <a:schemeClr val="accent2">
                    <a:lumMod val="75000"/>
                  </a:schemeClr>
                </a:solidFill>
              </a:rPr>
              <a:t>Troçki</a:t>
            </a:r>
            <a:r>
              <a:rPr lang="tr-TR" b="1" dirty="0">
                <a:solidFill>
                  <a:schemeClr val="accent2">
                    <a:lumMod val="75000"/>
                  </a:schemeClr>
                </a:solidFill>
              </a:rPr>
              <a:t>) Kimdir?</a:t>
            </a:r>
          </a:p>
        </p:txBody>
      </p:sp>
      <p:sp>
        <p:nvSpPr>
          <p:cNvPr id="3" name="İçerik Yer Tutucusu 2">
            <a:extLst>
              <a:ext uri="{FF2B5EF4-FFF2-40B4-BE49-F238E27FC236}">
                <a16:creationId xmlns:a16="http://schemas.microsoft.com/office/drawing/2014/main" id="{CCF21A49-2BFA-42A4-A08F-9FFC0E07A32E}"/>
              </a:ext>
            </a:extLst>
          </p:cNvPr>
          <p:cNvSpPr>
            <a:spLocks noGrp="1"/>
          </p:cNvSpPr>
          <p:nvPr>
            <p:ph idx="1"/>
          </p:nvPr>
        </p:nvSpPr>
        <p:spPr>
          <a:xfrm>
            <a:off x="590550" y="1863726"/>
            <a:ext cx="7096125" cy="4351338"/>
          </a:xfrm>
        </p:spPr>
        <p:txBody>
          <a:bodyPr>
            <a:normAutofit/>
          </a:bodyPr>
          <a:lstStyle/>
          <a:p>
            <a:pPr algn="just"/>
            <a:r>
              <a:rPr lang="tr-TR" dirty="0"/>
              <a:t>7 Kasım 1879 tarihinde Rus İmparatorluğu’nda doğmuştur. </a:t>
            </a:r>
          </a:p>
          <a:p>
            <a:pPr algn="just"/>
            <a:endParaRPr lang="tr-TR" dirty="0"/>
          </a:p>
          <a:p>
            <a:pPr algn="just"/>
            <a:r>
              <a:rPr lang="tr-TR" dirty="0"/>
              <a:t>1917 yılında gerçekleşen Rus Devrimi’nin önde gelen isimlerinden biri olarak Lenin’in yanında yer almıştır. Sovyetler Birliği’nin kurulmasında, ihtilâl sonrası iç isyanların ve ayaklanmaların bastırılmasında büyük rolü vardır. Kızıl Ordu’nun kurucusu olarak kabul edilir. </a:t>
            </a:r>
          </a:p>
        </p:txBody>
      </p:sp>
      <p:pic>
        <p:nvPicPr>
          <p:cNvPr id="5" name="Resim 4">
            <a:extLst>
              <a:ext uri="{FF2B5EF4-FFF2-40B4-BE49-F238E27FC236}">
                <a16:creationId xmlns:a16="http://schemas.microsoft.com/office/drawing/2014/main" id="{CEC02576-139F-4C16-B7CD-0A2046B45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325" y="1342459"/>
            <a:ext cx="3848100" cy="5497286"/>
          </a:xfrm>
          <a:prstGeom prst="rect">
            <a:avLst/>
          </a:prstGeom>
        </p:spPr>
      </p:pic>
    </p:spTree>
    <p:extLst>
      <p:ext uri="{BB962C8B-B14F-4D97-AF65-F5344CB8AC3E}">
        <p14:creationId xmlns:p14="http://schemas.microsoft.com/office/powerpoint/2010/main" val="351096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ED710B-BC1E-4637-B38C-75FA2DC56E0D}"/>
              </a:ext>
            </a:extLst>
          </p:cNvPr>
          <p:cNvSpPr>
            <a:spLocks noGrp="1"/>
          </p:cNvSpPr>
          <p:nvPr>
            <p:ph type="title"/>
          </p:nvPr>
        </p:nvSpPr>
        <p:spPr/>
        <p:txBody>
          <a:bodyPr/>
          <a:lstStyle/>
          <a:p>
            <a:r>
              <a:rPr lang="tr-TR" b="1" dirty="0" err="1">
                <a:solidFill>
                  <a:schemeClr val="accent2">
                    <a:lumMod val="75000"/>
                  </a:schemeClr>
                </a:solidFill>
              </a:rPr>
              <a:t>Troçkizm</a:t>
            </a:r>
            <a:endParaRPr lang="tr-TR" b="1" dirty="0">
              <a:solidFill>
                <a:schemeClr val="accent2">
                  <a:lumMod val="75000"/>
                </a:schemeClr>
              </a:solidFill>
            </a:endParaRPr>
          </a:p>
        </p:txBody>
      </p:sp>
      <p:sp>
        <p:nvSpPr>
          <p:cNvPr id="3" name="İçerik Yer Tutucusu 2">
            <a:extLst>
              <a:ext uri="{FF2B5EF4-FFF2-40B4-BE49-F238E27FC236}">
                <a16:creationId xmlns:a16="http://schemas.microsoft.com/office/drawing/2014/main" id="{659DFEB3-8119-4DE2-A180-F05E42B82E62}"/>
              </a:ext>
            </a:extLst>
          </p:cNvPr>
          <p:cNvSpPr>
            <a:spLocks noGrp="1"/>
          </p:cNvSpPr>
          <p:nvPr>
            <p:ph idx="1"/>
          </p:nvPr>
        </p:nvSpPr>
        <p:spPr/>
        <p:txBody>
          <a:bodyPr/>
          <a:lstStyle/>
          <a:p>
            <a:pPr algn="just"/>
            <a:r>
              <a:rPr lang="tr-TR" dirty="0" err="1"/>
              <a:t>Troçki</a:t>
            </a:r>
            <a:r>
              <a:rPr lang="tr-TR" dirty="0"/>
              <a:t>, önemli Marksist teorisyenlerden biridir ve görüşleri </a:t>
            </a:r>
            <a:r>
              <a:rPr lang="tr-TR" dirty="0" err="1"/>
              <a:t>Troçkizm</a:t>
            </a:r>
            <a:r>
              <a:rPr lang="tr-TR" dirty="0"/>
              <a:t> adıyla anılır. Bu görüşler Stalin ve Mao’nun görüşlerine karşı en önemli muhalefet hareketini oluşturur.</a:t>
            </a:r>
          </a:p>
          <a:p>
            <a:pPr algn="just"/>
            <a:r>
              <a:rPr lang="tr-TR" dirty="0" err="1"/>
              <a:t>Troçki</a:t>
            </a:r>
            <a:r>
              <a:rPr lang="tr-TR" dirty="0"/>
              <a:t>, sosyalizmin tek bir ülkede kurulması fikrini reddetmekte; dünya devrimi fikrini, enternasyonalin gerekliliğini ve sürekli devrimi ise savunmaktadır.</a:t>
            </a:r>
          </a:p>
          <a:p>
            <a:pPr algn="just"/>
            <a:r>
              <a:rPr lang="tr-TR" dirty="0" err="1"/>
              <a:t>Troçki</a:t>
            </a:r>
            <a:r>
              <a:rPr lang="tr-TR" dirty="0"/>
              <a:t>, bürokrasinin kendi çıkarları için içte ve dışta devrimi yenilgiye uğratmak için çalıştığı ve bunu başardığı görüşündedir. Stalin'i ise bürokrasinin bu dönemdeki lideri olarak görür ve Stalin’e karşı gelir.</a:t>
            </a:r>
          </a:p>
          <a:p>
            <a:endParaRPr lang="tr-TR" dirty="0"/>
          </a:p>
          <a:p>
            <a:endParaRPr lang="tr-TR" dirty="0"/>
          </a:p>
        </p:txBody>
      </p:sp>
    </p:spTree>
    <p:extLst>
      <p:ext uri="{BB962C8B-B14F-4D97-AF65-F5344CB8AC3E}">
        <p14:creationId xmlns:p14="http://schemas.microsoft.com/office/powerpoint/2010/main" val="12426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9785CC-2E24-4C4E-AB2B-12AD09095509}"/>
              </a:ext>
            </a:extLst>
          </p:cNvPr>
          <p:cNvSpPr>
            <a:spLocks noGrp="1"/>
          </p:cNvSpPr>
          <p:nvPr>
            <p:ph idx="1"/>
          </p:nvPr>
        </p:nvSpPr>
        <p:spPr>
          <a:xfrm>
            <a:off x="123826" y="361949"/>
            <a:ext cx="5934075" cy="6134100"/>
          </a:xfrm>
        </p:spPr>
        <p:txBody>
          <a:bodyPr>
            <a:normAutofit/>
          </a:bodyPr>
          <a:lstStyle/>
          <a:p>
            <a:pPr algn="just"/>
            <a:r>
              <a:rPr lang="tr-TR" dirty="0"/>
              <a:t>Lenin’in vefatından sonra başa geçen Stalin, 1925 yılında </a:t>
            </a:r>
            <a:r>
              <a:rPr lang="tr-TR" dirty="0" err="1"/>
              <a:t>Troçki’yi</a:t>
            </a:r>
            <a:r>
              <a:rPr lang="tr-TR" dirty="0"/>
              <a:t> Savunma Bakanlığı görevinden azletti.</a:t>
            </a:r>
          </a:p>
          <a:p>
            <a:pPr marL="0" indent="0" algn="just">
              <a:buNone/>
            </a:pPr>
            <a:r>
              <a:rPr lang="tr-TR" dirty="0"/>
              <a:t> </a:t>
            </a:r>
          </a:p>
          <a:p>
            <a:pPr algn="just"/>
            <a:r>
              <a:rPr lang="tr-TR" dirty="0"/>
              <a:t>Bunun üzerine devrimin iki numarası olan </a:t>
            </a:r>
            <a:r>
              <a:rPr lang="tr-TR" dirty="0" err="1"/>
              <a:t>Troçki</a:t>
            </a:r>
            <a:r>
              <a:rPr lang="tr-TR" dirty="0"/>
              <a:t> yönetime sert eleştiriler getirmeye başladı. Uzun yıllar Sovyetler Birliği’nde Bolşevik Parti üyesi olarak yer almış olan </a:t>
            </a:r>
            <a:r>
              <a:rPr lang="tr-TR" dirty="0" err="1"/>
              <a:t>Troçki</a:t>
            </a:r>
            <a:r>
              <a:rPr lang="tr-TR" dirty="0"/>
              <a:t>, Bolşevik Parti’ye karşı bir işçi ayaklanması örgütledi ve işçi sınıfını iktidara karşı silahlı ayaklanma yapmaya teşvik etti. Bu suçlarından dolayı da Stalin tarafından sürgüne yollandı.</a:t>
            </a:r>
          </a:p>
        </p:txBody>
      </p:sp>
      <p:pic>
        <p:nvPicPr>
          <p:cNvPr id="5" name="Resim 4">
            <a:extLst>
              <a:ext uri="{FF2B5EF4-FFF2-40B4-BE49-F238E27FC236}">
                <a16:creationId xmlns:a16="http://schemas.microsoft.com/office/drawing/2014/main" id="{F2C43B5C-74F3-44D4-AA1A-343AA795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49" y="967943"/>
            <a:ext cx="5724525" cy="4922113"/>
          </a:xfrm>
          <a:prstGeom prst="rect">
            <a:avLst/>
          </a:prstGeom>
        </p:spPr>
      </p:pic>
    </p:spTree>
    <p:extLst>
      <p:ext uri="{BB962C8B-B14F-4D97-AF65-F5344CB8AC3E}">
        <p14:creationId xmlns:p14="http://schemas.microsoft.com/office/powerpoint/2010/main" val="17974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305AAE-220A-40EB-BE30-6984A1A3BF12}"/>
              </a:ext>
            </a:extLst>
          </p:cNvPr>
          <p:cNvSpPr>
            <a:spLocks noGrp="1"/>
          </p:cNvSpPr>
          <p:nvPr>
            <p:ph idx="1"/>
          </p:nvPr>
        </p:nvSpPr>
        <p:spPr>
          <a:xfrm>
            <a:off x="457199" y="783431"/>
            <a:ext cx="5991225" cy="5291138"/>
          </a:xfrm>
        </p:spPr>
        <p:txBody>
          <a:bodyPr>
            <a:normAutofit lnSpcReduction="10000"/>
          </a:bodyPr>
          <a:lstStyle/>
          <a:p>
            <a:pPr algn="just"/>
            <a:r>
              <a:rPr lang="tr-TR" dirty="0" err="1"/>
              <a:t>Troçki</a:t>
            </a:r>
            <a:r>
              <a:rPr lang="tr-TR" dirty="0"/>
              <a:t> ilk olarak 1927 yılında Alma Ata’ya (günümüzde Kazakistan’a bağlıdır.) sürgüne gönderilmiştir ama hala ülke içinde olması Stalin’in işine gelmediği için 1929 yılının şubat ayında ülke dışına çıkarılmasına karar verilmiştir. </a:t>
            </a:r>
          </a:p>
          <a:p>
            <a:pPr algn="just"/>
            <a:endParaRPr lang="tr-TR" dirty="0"/>
          </a:p>
          <a:p>
            <a:pPr algn="just"/>
            <a:r>
              <a:rPr lang="tr-TR" dirty="0"/>
              <a:t>Sovyet yönetimi birçok ülkeye </a:t>
            </a:r>
            <a:r>
              <a:rPr lang="tr-TR" dirty="0" err="1"/>
              <a:t>Troçki’yi</a:t>
            </a:r>
            <a:r>
              <a:rPr lang="tr-TR" dirty="0"/>
              <a:t> kabul etmesi için teklifte bulunmuş fakat olumsuz yanıt almıştır. En sonunda Türkiye, </a:t>
            </a:r>
            <a:r>
              <a:rPr lang="tr-TR" dirty="0" err="1"/>
              <a:t>Troçki’yi</a:t>
            </a:r>
            <a:r>
              <a:rPr lang="tr-TR" dirty="0"/>
              <a:t> ilticaya kabul etmiştir. </a:t>
            </a:r>
          </a:p>
        </p:txBody>
      </p:sp>
      <p:pic>
        <p:nvPicPr>
          <p:cNvPr id="5" name="Resim 4">
            <a:extLst>
              <a:ext uri="{FF2B5EF4-FFF2-40B4-BE49-F238E27FC236}">
                <a16:creationId xmlns:a16="http://schemas.microsoft.com/office/drawing/2014/main" id="{4148D0DE-2219-4033-8D38-618891E740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224392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178455-5F18-40A8-93DC-CBC8776BCA28}"/>
              </a:ext>
            </a:extLst>
          </p:cNvPr>
          <p:cNvSpPr>
            <a:spLocks noGrp="1"/>
          </p:cNvSpPr>
          <p:nvPr>
            <p:ph idx="1"/>
          </p:nvPr>
        </p:nvSpPr>
        <p:spPr>
          <a:xfrm>
            <a:off x="751114" y="1251857"/>
            <a:ext cx="5072743" cy="5338763"/>
          </a:xfrm>
        </p:spPr>
        <p:txBody>
          <a:bodyPr/>
          <a:lstStyle/>
          <a:p>
            <a:pPr algn="just"/>
            <a:r>
              <a:rPr lang="tr-TR" dirty="0"/>
              <a:t>Bunun üzerine yola çıkan </a:t>
            </a:r>
            <a:r>
              <a:rPr lang="tr-TR" dirty="0" err="1"/>
              <a:t>Troçki</a:t>
            </a:r>
            <a:r>
              <a:rPr lang="tr-TR" dirty="0"/>
              <a:t>, 12 Şubat 1929 tarihinde Rus Devrimi’nin babası Lenin’in adını taşıyan İlyiç isimli gemiyle Türkiye’ye vardı.</a:t>
            </a:r>
          </a:p>
          <a:p>
            <a:pPr algn="just"/>
            <a:endParaRPr lang="tr-TR" dirty="0"/>
          </a:p>
          <a:p>
            <a:pPr algn="just"/>
            <a:r>
              <a:rPr lang="tr-TR" dirty="0" err="1"/>
              <a:t>Troçki</a:t>
            </a:r>
            <a:r>
              <a:rPr lang="tr-TR" dirty="0"/>
              <a:t> henüz gemiden inmeden, gemiye kontrole gelen polislere Atatürk’e ulaştırılması için bir not verdi.</a:t>
            </a:r>
          </a:p>
        </p:txBody>
      </p:sp>
      <p:pic>
        <p:nvPicPr>
          <p:cNvPr id="6" name="Grafik 5" descr="Kağıt">
            <a:extLst>
              <a:ext uri="{FF2B5EF4-FFF2-40B4-BE49-F238E27FC236}">
                <a16:creationId xmlns:a16="http://schemas.microsoft.com/office/drawing/2014/main" id="{74364BEB-675C-4005-87B2-40BE10E57C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49687" y="157843"/>
            <a:ext cx="6542313" cy="6542313"/>
          </a:xfrm>
          <a:prstGeom prst="rect">
            <a:avLst/>
          </a:prstGeom>
        </p:spPr>
      </p:pic>
      <p:sp>
        <p:nvSpPr>
          <p:cNvPr id="7" name="Metin kutusu 6">
            <a:extLst>
              <a:ext uri="{FF2B5EF4-FFF2-40B4-BE49-F238E27FC236}">
                <a16:creationId xmlns:a16="http://schemas.microsoft.com/office/drawing/2014/main" id="{10A97A83-C2FD-41B4-A023-A5E1854E446D}"/>
              </a:ext>
            </a:extLst>
          </p:cNvPr>
          <p:cNvSpPr txBox="1"/>
          <p:nvPr/>
        </p:nvSpPr>
        <p:spPr>
          <a:xfrm>
            <a:off x="7282544" y="1797579"/>
            <a:ext cx="3356881" cy="3970318"/>
          </a:xfrm>
          <a:prstGeom prst="rect">
            <a:avLst/>
          </a:prstGeom>
          <a:noFill/>
        </p:spPr>
        <p:txBody>
          <a:bodyPr wrap="square" rtlCol="0">
            <a:spAutoFit/>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Sayın Beyefendi,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İstanbul kapılarında, size, Türkiye sınırlarına kendi irademle gelmediğimi ve bu sınırı yalnızca zor kullanılmasından dolayı geçtiğimi bildirmekten onur duyarım. Sayın Cumhurbaşkanı, en samimi hislerimi kabul etmenizi rica ederim.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L.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Troçki</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235658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8DEBB5-27C7-495A-A4BD-E16BC82DAE2F}"/>
              </a:ext>
            </a:extLst>
          </p:cNvPr>
          <p:cNvSpPr>
            <a:spLocks noGrp="1"/>
          </p:cNvSpPr>
          <p:nvPr>
            <p:ph idx="1"/>
          </p:nvPr>
        </p:nvSpPr>
        <p:spPr>
          <a:xfrm>
            <a:off x="838200" y="1638300"/>
            <a:ext cx="10515600" cy="4538663"/>
          </a:xfrm>
        </p:spPr>
        <p:txBody>
          <a:bodyPr/>
          <a:lstStyle/>
          <a:p>
            <a:pPr algn="just"/>
            <a:r>
              <a:rPr lang="tr-TR" dirty="0" err="1"/>
              <a:t>Troçki</a:t>
            </a:r>
            <a:r>
              <a:rPr lang="tr-TR" dirty="0"/>
              <a:t> ilettiği bu nota cevaben kendisinin ülkede korunacağını, istediği zaman gitmekte özgür olduğunu, kalmak isterse de misafirperverlikle karşılanacağını bildiren bir cevap aldı.</a:t>
            </a:r>
          </a:p>
          <a:p>
            <a:pPr algn="just"/>
            <a:endParaRPr lang="tr-TR" dirty="0"/>
          </a:p>
          <a:p>
            <a:pPr algn="just"/>
            <a:r>
              <a:rPr lang="tr-TR" dirty="0" err="1"/>
              <a:t>Türkiyedeki</a:t>
            </a:r>
            <a:r>
              <a:rPr lang="tr-TR" dirty="0"/>
              <a:t> ilk günlerini konsoloslukta geçiren </a:t>
            </a:r>
            <a:r>
              <a:rPr lang="tr-TR" dirty="0" err="1"/>
              <a:t>Troçki’nin</a:t>
            </a:r>
            <a:r>
              <a:rPr lang="tr-TR" dirty="0"/>
              <a:t> Türkiye’ye gelişi dünya basınında önemli bir yer tutmuştu, Türkiye’de ise bu konuda uzun bir süre haber yapılmadı çünkü basın bu konuda susturulmuştu. </a:t>
            </a:r>
          </a:p>
        </p:txBody>
      </p:sp>
    </p:spTree>
    <p:extLst>
      <p:ext uri="{BB962C8B-B14F-4D97-AF65-F5344CB8AC3E}">
        <p14:creationId xmlns:p14="http://schemas.microsoft.com/office/powerpoint/2010/main" val="400010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957F36-804B-4095-BEF2-53840791B4F1}"/>
              </a:ext>
            </a:extLst>
          </p:cNvPr>
          <p:cNvSpPr>
            <a:spLocks noGrp="1"/>
          </p:cNvSpPr>
          <p:nvPr>
            <p:ph idx="1"/>
          </p:nvPr>
        </p:nvSpPr>
        <p:spPr>
          <a:xfrm>
            <a:off x="576262" y="5248275"/>
            <a:ext cx="11039475" cy="1295400"/>
          </a:xfrm>
        </p:spPr>
        <p:txBody>
          <a:bodyPr>
            <a:normAutofit fontScale="92500"/>
          </a:bodyPr>
          <a:lstStyle/>
          <a:p>
            <a:pPr marL="0" indent="0" algn="just">
              <a:buNone/>
            </a:pPr>
            <a:r>
              <a:rPr lang="tr-TR" dirty="0"/>
              <a:t>Bu sırada vatandaşlıktan atılan </a:t>
            </a:r>
            <a:r>
              <a:rPr lang="tr-TR" dirty="0" err="1"/>
              <a:t>Troçki</a:t>
            </a:r>
            <a:r>
              <a:rPr lang="tr-TR" dirty="0"/>
              <a:t>, konsolosluktan ayrılmak durumunda kaldı. Geçici bir süre </a:t>
            </a:r>
            <a:r>
              <a:rPr lang="tr-TR" dirty="0" err="1"/>
              <a:t>Tokatlıyan</a:t>
            </a:r>
            <a:r>
              <a:rPr lang="tr-TR" dirty="0"/>
              <a:t> adlı otelde  kalan </a:t>
            </a:r>
            <a:r>
              <a:rPr lang="tr-TR" dirty="0" err="1"/>
              <a:t>Troçki</a:t>
            </a:r>
            <a:r>
              <a:rPr lang="tr-TR" dirty="0"/>
              <a:t>, sonrasında </a:t>
            </a:r>
            <a:r>
              <a:rPr lang="tr-TR" dirty="0" err="1"/>
              <a:t>Bomonti’de</a:t>
            </a:r>
            <a:r>
              <a:rPr lang="tr-TR" dirty="0"/>
              <a:t> bir eve yerleştirildi. Bu andan itibaren Türk basını haber yapmakta özgürdü.</a:t>
            </a:r>
          </a:p>
        </p:txBody>
      </p:sp>
      <p:pic>
        <p:nvPicPr>
          <p:cNvPr id="7" name="Resim 6">
            <a:extLst>
              <a:ext uri="{FF2B5EF4-FFF2-40B4-BE49-F238E27FC236}">
                <a16:creationId xmlns:a16="http://schemas.microsoft.com/office/drawing/2014/main" id="{5DC699D8-0566-4D2D-AE4C-E700B5F14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664" y="485775"/>
            <a:ext cx="8038672" cy="4461463"/>
          </a:xfrm>
          <a:prstGeom prst="rect">
            <a:avLst/>
          </a:prstGeom>
        </p:spPr>
      </p:pic>
    </p:spTree>
    <p:extLst>
      <p:ext uri="{BB962C8B-B14F-4D97-AF65-F5344CB8AC3E}">
        <p14:creationId xmlns:p14="http://schemas.microsoft.com/office/powerpoint/2010/main" val="76967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884311-BD5E-403A-9B92-780FAB88F28E}"/>
              </a:ext>
            </a:extLst>
          </p:cNvPr>
          <p:cNvSpPr>
            <a:spLocks noGrp="1"/>
          </p:cNvSpPr>
          <p:nvPr>
            <p:ph idx="1"/>
          </p:nvPr>
        </p:nvSpPr>
        <p:spPr>
          <a:xfrm>
            <a:off x="381000" y="1349333"/>
            <a:ext cx="4886325" cy="4159334"/>
          </a:xfrm>
        </p:spPr>
        <p:txBody>
          <a:bodyPr/>
          <a:lstStyle/>
          <a:p>
            <a:pPr marL="0" indent="0" algn="just">
              <a:buNone/>
            </a:pPr>
            <a:r>
              <a:rPr lang="tr-TR" dirty="0" err="1"/>
              <a:t>Troçki</a:t>
            </a:r>
            <a:r>
              <a:rPr lang="tr-TR" dirty="0"/>
              <a:t> daha sonra siyasi konumu nedeniyle güvende olmadığı için </a:t>
            </a:r>
            <a:r>
              <a:rPr lang="tr-TR" dirty="0" err="1"/>
              <a:t>Bomonti’de</a:t>
            </a:r>
            <a:r>
              <a:rPr lang="tr-TR" dirty="0"/>
              <a:t> yaşadığı evden ayrıldı ve Büyükada’ya giderek İzzet Paşa Köşkü adı verilen köşkte yaşamaya başladı. Ada </a:t>
            </a:r>
            <a:r>
              <a:rPr lang="tr-TR" dirty="0" err="1"/>
              <a:t>Troçki</a:t>
            </a:r>
            <a:r>
              <a:rPr lang="tr-TR" dirty="0"/>
              <a:t> için çok daha güvenliydi ve köşkün Türk polisi tarafından da korunuyor olması </a:t>
            </a:r>
            <a:r>
              <a:rPr lang="tr-TR" dirty="0" err="1"/>
              <a:t>Troçki’nin</a:t>
            </a:r>
            <a:r>
              <a:rPr lang="tr-TR" dirty="0"/>
              <a:t> içini rahatlatmaktaydı.</a:t>
            </a:r>
          </a:p>
        </p:txBody>
      </p:sp>
      <p:pic>
        <p:nvPicPr>
          <p:cNvPr id="5" name="Resim 4">
            <a:extLst>
              <a:ext uri="{FF2B5EF4-FFF2-40B4-BE49-F238E27FC236}">
                <a16:creationId xmlns:a16="http://schemas.microsoft.com/office/drawing/2014/main" id="{79DE179A-D692-49FD-B283-8B06CDCE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525" y="1349333"/>
            <a:ext cx="6467475" cy="4159334"/>
          </a:xfrm>
          <a:prstGeom prst="rect">
            <a:avLst/>
          </a:prstGeom>
        </p:spPr>
      </p:pic>
    </p:spTree>
    <p:extLst>
      <p:ext uri="{BB962C8B-B14F-4D97-AF65-F5344CB8AC3E}">
        <p14:creationId xmlns:p14="http://schemas.microsoft.com/office/powerpoint/2010/main" val="23641212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14866</TotalTime>
  <Words>877</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Teması</vt:lpstr>
      <vt:lpstr>Türkiye’de Troçki</vt:lpstr>
      <vt:lpstr>Lev Davidoviç Bronştayn (Lev Troçki) Kimdir?</vt:lpstr>
      <vt:lpstr>Troçkizm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Troçki</dc:title>
  <dc:creator>Ayşenur Akgün</dc:creator>
  <cp:lastModifiedBy>Nihat Berker</cp:lastModifiedBy>
  <cp:revision>30</cp:revision>
  <dcterms:created xsi:type="dcterms:W3CDTF">2021-10-14T17:21:09Z</dcterms:created>
  <dcterms:modified xsi:type="dcterms:W3CDTF">2021-12-18T15:57:50Z</dcterms:modified>
</cp:coreProperties>
</file>