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64" r:id="rId6"/>
    <p:sldId id="265" r:id="rId7"/>
    <p:sldId id="266" r:id="rId8"/>
    <p:sldId id="267" r:id="rId9"/>
    <p:sldId id="268" r:id="rId10"/>
    <p:sldId id="269" r:id="rId11"/>
    <p:sldId id="270" r:id="rId12"/>
    <p:sldId id="258" r:id="rId13"/>
    <p:sldId id="271" r:id="rId14"/>
    <p:sldId id="273" r:id="rId15"/>
    <p:sldId id="272" r:id="rId16"/>
    <p:sldId id="259" r:id="rId17"/>
    <p:sldId id="261"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5"/>
    <p:restoredTop sz="94608"/>
  </p:normalViewPr>
  <p:slideViewPr>
    <p:cSldViewPr snapToGrid="0" snapToObjects="1">
      <p:cViewPr varScale="1">
        <p:scale>
          <a:sx n="76" d="100"/>
          <a:sy n="76" d="100"/>
        </p:scale>
        <p:origin x="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646D49-7DC2-E24E-89C3-D8EEB5B4AA7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6DC888E-E8FF-C443-A361-74CD257E4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982D10B-EE87-ED40-AE0E-DACBBEBC6ACF}"/>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5" name="Alt Bilgi Yer Tutucusu 4">
            <a:extLst>
              <a:ext uri="{FF2B5EF4-FFF2-40B4-BE49-F238E27FC236}">
                <a16:creationId xmlns:a16="http://schemas.microsoft.com/office/drawing/2014/main" id="{5815CBCB-7C7B-8045-87E3-CBB308A13DD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1090F5-29D5-8C44-A34D-394AFF81B94B}"/>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200567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1776B5-450D-B541-A56A-E6AC2559790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E8CEE02-28CF-1947-8A86-CB843F0C7B1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644DAE-4CFA-4744-B8E4-44B45EFEF664}"/>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5" name="Alt Bilgi Yer Tutucusu 4">
            <a:extLst>
              <a:ext uri="{FF2B5EF4-FFF2-40B4-BE49-F238E27FC236}">
                <a16:creationId xmlns:a16="http://schemas.microsoft.com/office/drawing/2014/main" id="{7C465709-3954-974A-A292-6C56F1A5A0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719570-0B72-CB46-AEC2-046DCA42D39E}"/>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288151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ED474F0-F37F-0841-B43A-2EF854575D7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07FFDB9-2BB6-6544-8C54-69D8022855A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60489E-2674-994F-B36E-1CB9ADB7C3F6}"/>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5" name="Alt Bilgi Yer Tutucusu 4">
            <a:extLst>
              <a:ext uri="{FF2B5EF4-FFF2-40B4-BE49-F238E27FC236}">
                <a16:creationId xmlns:a16="http://schemas.microsoft.com/office/drawing/2014/main" id="{CD5BCA87-3CD8-B247-82BE-30DF13A2AB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E52168-7850-F641-8EF1-B160B2EA80BD}"/>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421657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4F25B-9D12-CA4C-A3C9-FA2232EB516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07989C-F3E4-9A4C-A261-5B3F3028266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87DAC5-40E4-BD40-B351-B2AA6B044C67}"/>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5" name="Alt Bilgi Yer Tutucusu 4">
            <a:extLst>
              <a:ext uri="{FF2B5EF4-FFF2-40B4-BE49-F238E27FC236}">
                <a16:creationId xmlns:a16="http://schemas.microsoft.com/office/drawing/2014/main" id="{A7929B1B-83BF-E841-9C8A-F5198DAA38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67819B5-B666-4344-BA35-EFF3C09041CA}"/>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36232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D99C06-35C9-0C4E-8242-16617CC6CF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3E17BD5-AF41-1E46-90CB-C409FCB35E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F6E8677-9FCC-194F-9633-3960E420E915}"/>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5" name="Alt Bilgi Yer Tutucusu 4">
            <a:extLst>
              <a:ext uri="{FF2B5EF4-FFF2-40B4-BE49-F238E27FC236}">
                <a16:creationId xmlns:a16="http://schemas.microsoft.com/office/drawing/2014/main" id="{61318C32-CB88-1542-9AA8-2C455CA42E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EC301BB-F079-E946-9701-A2743C78427C}"/>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41617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59D7B6-6976-BE43-875B-446FFEC102A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CD8C17-4AB2-B44D-9BDE-33FFC49477B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7200E90-C83B-B34D-9F36-344DFD0502A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DDF0A0D-B498-914E-A285-2229E0ED0441}"/>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6" name="Alt Bilgi Yer Tutucusu 5">
            <a:extLst>
              <a:ext uri="{FF2B5EF4-FFF2-40B4-BE49-F238E27FC236}">
                <a16:creationId xmlns:a16="http://schemas.microsoft.com/office/drawing/2014/main" id="{221C6325-F8C5-2247-9966-CECD570981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719F84-00FB-D94F-AA7C-3BDA357B217C}"/>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222341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A76EDB-CF58-7848-9693-5C690CB28A0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717B91E-CF53-DB45-8479-08A48980A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F0E7D0B-F240-D54D-83E5-D77C09D193B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D9B51A8-A3E6-2844-88B8-F0C2784A7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66E2BF8-2D31-4642-A5E2-8DE6157F51C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AD6A535-BD44-E64C-B438-9096C5A164B9}"/>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8" name="Alt Bilgi Yer Tutucusu 7">
            <a:extLst>
              <a:ext uri="{FF2B5EF4-FFF2-40B4-BE49-F238E27FC236}">
                <a16:creationId xmlns:a16="http://schemas.microsoft.com/office/drawing/2014/main" id="{FA0199DF-D3E4-3C46-B663-13D1128C79C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4AA3B7A-0B86-044A-B029-678D16A21BEE}"/>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30512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FDE4CE-C17B-134F-AD39-E61365B7926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08CAE68-C6A1-2F4F-AC55-87E63E93DC75}"/>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4" name="Alt Bilgi Yer Tutucusu 3">
            <a:extLst>
              <a:ext uri="{FF2B5EF4-FFF2-40B4-BE49-F238E27FC236}">
                <a16:creationId xmlns:a16="http://schemas.microsoft.com/office/drawing/2014/main" id="{478BB889-B111-D546-BC24-2A6FD4CBFF2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A00A330-5BF1-C44E-B41C-BB8B034B3D62}"/>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348165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AF1DEC0-E224-234C-99BD-768D23AB1461}"/>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3" name="Alt Bilgi Yer Tutucusu 2">
            <a:extLst>
              <a:ext uri="{FF2B5EF4-FFF2-40B4-BE49-F238E27FC236}">
                <a16:creationId xmlns:a16="http://schemas.microsoft.com/office/drawing/2014/main" id="{8CA3E1AD-5FF4-9549-B454-CB5AE770747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BE7F97E-C848-AF4B-B068-C9F6D91BAA14}"/>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202136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6B37A3-EFA0-CA4F-9A9E-EEC2D2EF351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8123CF6-6CAF-4141-AC1C-D5637C86B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77C7A2C-D78E-7A4C-8540-0C9FAD6E4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CA5C164-B4BF-C54B-8BF9-B3238CE3AA6F}"/>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6" name="Alt Bilgi Yer Tutucusu 5">
            <a:extLst>
              <a:ext uri="{FF2B5EF4-FFF2-40B4-BE49-F238E27FC236}">
                <a16:creationId xmlns:a16="http://schemas.microsoft.com/office/drawing/2014/main" id="{C837C562-7531-F444-B0FC-AC6FD675B6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15FE23-CC44-7D48-80B8-6A3B4FC2A607}"/>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108209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8DC08F-A207-9A46-B003-BF8CC46B0F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6C415B8-01E9-C742-BFC5-C27A873A7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472C74D-8C41-F64D-A123-95DF2E36C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62E4EC-4DB1-9145-BBD6-9D91E6C67001}"/>
              </a:ext>
            </a:extLst>
          </p:cNvPr>
          <p:cNvSpPr>
            <a:spLocks noGrp="1"/>
          </p:cNvSpPr>
          <p:nvPr>
            <p:ph type="dt" sz="half" idx="10"/>
          </p:nvPr>
        </p:nvSpPr>
        <p:spPr/>
        <p:txBody>
          <a:bodyPr/>
          <a:lstStyle/>
          <a:p>
            <a:fld id="{C6FAE79E-6A3B-CD48-81D8-4F9CA111A29D}" type="datetimeFigureOut">
              <a:rPr lang="tr-TR" smtClean="0"/>
              <a:t>25.12.2021</a:t>
            </a:fld>
            <a:endParaRPr lang="tr-TR"/>
          </a:p>
        </p:txBody>
      </p:sp>
      <p:sp>
        <p:nvSpPr>
          <p:cNvPr id="6" name="Alt Bilgi Yer Tutucusu 5">
            <a:extLst>
              <a:ext uri="{FF2B5EF4-FFF2-40B4-BE49-F238E27FC236}">
                <a16:creationId xmlns:a16="http://schemas.microsoft.com/office/drawing/2014/main" id="{9C1455B6-B668-4F4D-90F1-9B77FD0C881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E9607A9-204D-7D4C-99C7-CB89C758EE53}"/>
              </a:ext>
            </a:extLst>
          </p:cNvPr>
          <p:cNvSpPr>
            <a:spLocks noGrp="1"/>
          </p:cNvSpPr>
          <p:nvPr>
            <p:ph type="sldNum" sz="quarter" idx="12"/>
          </p:nvPr>
        </p:nvSpPr>
        <p:spPr/>
        <p:txBody>
          <a:bodyPr/>
          <a:lstStyle/>
          <a:p>
            <a:fld id="{2C9ADD56-A154-BD4B-B9C3-6E7D608B8F8D}" type="slidenum">
              <a:rPr lang="tr-TR" smtClean="0"/>
              <a:t>‹#›</a:t>
            </a:fld>
            <a:endParaRPr lang="tr-TR"/>
          </a:p>
        </p:txBody>
      </p:sp>
    </p:spTree>
    <p:extLst>
      <p:ext uri="{BB962C8B-B14F-4D97-AF65-F5344CB8AC3E}">
        <p14:creationId xmlns:p14="http://schemas.microsoft.com/office/powerpoint/2010/main" val="55064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8A35D4C-AA27-D94A-AB71-631F9ED85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991AD45-5FA0-974D-8F5E-4543CC421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480BBB-DDC8-D94A-8EBA-68E0D34CB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AE79E-6A3B-CD48-81D8-4F9CA111A29D}" type="datetimeFigureOut">
              <a:rPr lang="tr-TR" smtClean="0"/>
              <a:t>25.12.2021</a:t>
            </a:fld>
            <a:endParaRPr lang="tr-TR"/>
          </a:p>
        </p:txBody>
      </p:sp>
      <p:sp>
        <p:nvSpPr>
          <p:cNvPr id="5" name="Alt Bilgi Yer Tutucusu 4">
            <a:extLst>
              <a:ext uri="{FF2B5EF4-FFF2-40B4-BE49-F238E27FC236}">
                <a16:creationId xmlns:a16="http://schemas.microsoft.com/office/drawing/2014/main" id="{B98D8C5E-990A-9847-96D9-131E09C75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777A412-780E-9347-819C-771BC5A3E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ADD56-A154-BD4B-B9C3-6E7D608B8F8D}" type="slidenum">
              <a:rPr lang="tr-TR" smtClean="0"/>
              <a:t>‹#›</a:t>
            </a:fld>
            <a:endParaRPr lang="tr-TR"/>
          </a:p>
        </p:txBody>
      </p:sp>
    </p:spTree>
    <p:extLst>
      <p:ext uri="{BB962C8B-B14F-4D97-AF65-F5344CB8AC3E}">
        <p14:creationId xmlns:p14="http://schemas.microsoft.com/office/powerpoint/2010/main" val="102557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youtube.com/watch?v=KS6NsJCWYmo"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0B9B1A-8692-7A4A-BBE7-5BB08E7C340E}"/>
              </a:ext>
            </a:extLst>
          </p:cNvPr>
          <p:cNvSpPr>
            <a:spLocks noGrp="1"/>
          </p:cNvSpPr>
          <p:nvPr>
            <p:ph type="ctrTitle"/>
          </p:nvPr>
        </p:nvSpPr>
        <p:spPr>
          <a:xfrm>
            <a:off x="1420969" y="108643"/>
            <a:ext cx="9144000" cy="1475101"/>
          </a:xfrm>
        </p:spPr>
        <p:txBody>
          <a:bodyPr>
            <a:normAutofit/>
          </a:bodyPr>
          <a:lstStyle/>
          <a:p>
            <a:r>
              <a:rPr lang="tr-TR" sz="3000" b="1" dirty="0">
                <a:solidFill>
                  <a:srgbClr val="FF0000"/>
                </a:solidFill>
              </a:rPr>
              <a:t>Post-1984 </a:t>
            </a:r>
            <a:r>
              <a:rPr lang="tr-TR" sz="3000" b="1" dirty="0" err="1">
                <a:solidFill>
                  <a:srgbClr val="FF0000"/>
                </a:solidFill>
              </a:rPr>
              <a:t>Üto</a:t>
            </a:r>
            <a:r>
              <a:rPr lang="tr-TR" sz="3000" b="1" dirty="0">
                <a:solidFill>
                  <a:srgbClr val="FF0000"/>
                </a:solidFill>
              </a:rPr>
              <a:t>/</a:t>
            </a:r>
            <a:r>
              <a:rPr lang="tr-TR" sz="3000" b="1" dirty="0" err="1">
                <a:solidFill>
                  <a:srgbClr val="FF0000"/>
                </a:solidFill>
              </a:rPr>
              <a:t>Distopya</a:t>
            </a:r>
            <a:r>
              <a:rPr lang="tr-TR" sz="3000" b="1" dirty="0">
                <a:solidFill>
                  <a:srgbClr val="FF0000"/>
                </a:solidFill>
              </a:rPr>
              <a:t>: George </a:t>
            </a:r>
            <a:r>
              <a:rPr lang="tr-TR" sz="3000" b="1" dirty="0" err="1">
                <a:solidFill>
                  <a:srgbClr val="FF0000"/>
                </a:solidFill>
              </a:rPr>
              <a:t>Orwell</a:t>
            </a:r>
            <a:r>
              <a:rPr lang="tr-TR" sz="3000" b="1" dirty="0">
                <a:solidFill>
                  <a:srgbClr val="FF0000"/>
                </a:solidFill>
              </a:rPr>
              <a:t>, </a:t>
            </a:r>
            <a:r>
              <a:rPr lang="tr-TR" sz="3000" b="1" dirty="0" err="1">
                <a:solidFill>
                  <a:srgbClr val="FF0000"/>
                </a:solidFill>
              </a:rPr>
              <a:t>Aldous</a:t>
            </a:r>
            <a:r>
              <a:rPr lang="tr-TR" sz="3000" b="1" dirty="0">
                <a:solidFill>
                  <a:srgbClr val="FF0000"/>
                </a:solidFill>
              </a:rPr>
              <a:t> </a:t>
            </a:r>
            <a:r>
              <a:rPr lang="tr-TR" sz="3000" b="1" dirty="0" err="1">
                <a:solidFill>
                  <a:srgbClr val="FF0000"/>
                </a:solidFill>
              </a:rPr>
              <a:t>Huxley</a:t>
            </a:r>
            <a:r>
              <a:rPr lang="tr-TR" sz="3000" b="1" dirty="0">
                <a:solidFill>
                  <a:srgbClr val="FF0000"/>
                </a:solidFill>
              </a:rPr>
              <a:t>, </a:t>
            </a:r>
            <a:r>
              <a:rPr lang="tr-TR" sz="3000" b="1" dirty="0" err="1">
                <a:solidFill>
                  <a:srgbClr val="FF0000"/>
                </a:solidFill>
              </a:rPr>
              <a:t>Ursula</a:t>
            </a:r>
            <a:r>
              <a:rPr lang="tr-TR" sz="3000" b="1" dirty="0">
                <a:solidFill>
                  <a:srgbClr val="FF0000"/>
                </a:solidFill>
              </a:rPr>
              <a:t> Le </a:t>
            </a:r>
            <a:r>
              <a:rPr lang="tr-TR" sz="3000" b="1" dirty="0" err="1">
                <a:solidFill>
                  <a:srgbClr val="FF0000"/>
                </a:solidFill>
              </a:rPr>
              <a:t>Guin</a:t>
            </a:r>
            <a:r>
              <a:rPr lang="tr-TR" sz="3000" b="1" dirty="0">
                <a:solidFill>
                  <a:srgbClr val="FF0000"/>
                </a:solidFill>
              </a:rPr>
              <a:t>, </a:t>
            </a:r>
            <a:r>
              <a:rPr lang="tr-TR" sz="3000" b="1" dirty="0" err="1">
                <a:solidFill>
                  <a:srgbClr val="FF0000"/>
                </a:solidFill>
              </a:rPr>
              <a:t>Stanislaw</a:t>
            </a:r>
            <a:r>
              <a:rPr lang="tr-TR" sz="3000" b="1" dirty="0">
                <a:solidFill>
                  <a:srgbClr val="FF0000"/>
                </a:solidFill>
              </a:rPr>
              <a:t> </a:t>
            </a:r>
            <a:r>
              <a:rPr lang="tr-TR" sz="3000" b="1" dirty="0" err="1">
                <a:solidFill>
                  <a:srgbClr val="FF0000"/>
                </a:solidFill>
              </a:rPr>
              <a:t>Lem</a:t>
            </a:r>
            <a:r>
              <a:rPr lang="tr-TR" sz="3000" b="1" dirty="0">
                <a:solidFill>
                  <a:srgbClr val="FF0000"/>
                </a:solidFill>
              </a:rPr>
              <a:t>, </a:t>
            </a:r>
            <a:r>
              <a:rPr lang="tr-TR" sz="3000" b="1" dirty="0" err="1">
                <a:solidFill>
                  <a:srgbClr val="FF0000"/>
                </a:solidFill>
              </a:rPr>
              <a:t>Bengüsu</a:t>
            </a:r>
            <a:r>
              <a:rPr lang="tr-TR" sz="3000" b="1" dirty="0">
                <a:solidFill>
                  <a:srgbClr val="FF0000"/>
                </a:solidFill>
              </a:rPr>
              <a:t> Özcan</a:t>
            </a:r>
            <a:r>
              <a:rPr lang="tr-TR" sz="3000" b="1" dirty="0"/>
              <a:t/>
            </a:r>
            <a:br>
              <a:rPr lang="tr-TR" sz="3000" b="1" dirty="0"/>
            </a:br>
            <a:r>
              <a:rPr lang="tr-TR" sz="3000" b="1" dirty="0" err="1"/>
              <a:t>Prof.Dr</a:t>
            </a:r>
            <a:r>
              <a:rPr lang="tr-TR" sz="3000" b="1" dirty="0"/>
              <a:t>. Nihat Berker</a:t>
            </a:r>
          </a:p>
        </p:txBody>
      </p:sp>
      <p:sp>
        <p:nvSpPr>
          <p:cNvPr id="3" name="Alt Başlık 2">
            <a:extLst>
              <a:ext uri="{FF2B5EF4-FFF2-40B4-BE49-F238E27FC236}">
                <a16:creationId xmlns:a16="http://schemas.microsoft.com/office/drawing/2014/main" id="{62CCC733-3981-4B45-9E0D-7563E0A1F31C}"/>
              </a:ext>
            </a:extLst>
          </p:cNvPr>
          <p:cNvSpPr>
            <a:spLocks noGrp="1"/>
          </p:cNvSpPr>
          <p:nvPr>
            <p:ph type="subTitle" idx="1"/>
          </p:nvPr>
        </p:nvSpPr>
        <p:spPr>
          <a:xfrm>
            <a:off x="1523999" y="4359500"/>
            <a:ext cx="9144000" cy="1655762"/>
          </a:xfrm>
        </p:spPr>
        <p:txBody>
          <a:bodyPr/>
          <a:lstStyle/>
          <a:p>
            <a:r>
              <a:rPr lang="tr-TR" sz="3800" dirty="0">
                <a:latin typeface="Algerian" panose="020F0502020204030204" pitchFamily="34" charset="0"/>
                <a:cs typeface="Algerian" panose="020F0502020204030204" pitchFamily="34" charset="0"/>
              </a:rPr>
              <a:t>Televizyon ve Toplum: 1984</a:t>
            </a:r>
          </a:p>
          <a:p>
            <a:r>
              <a:rPr lang="tr-TR" sz="3000" dirty="0"/>
              <a:t>Aslı Tuncer</a:t>
            </a:r>
          </a:p>
        </p:txBody>
      </p:sp>
      <p:pic>
        <p:nvPicPr>
          <p:cNvPr id="5" name="Resim 4">
            <a:extLst>
              <a:ext uri="{FF2B5EF4-FFF2-40B4-BE49-F238E27FC236}">
                <a16:creationId xmlns:a16="http://schemas.microsoft.com/office/drawing/2014/main" id="{8CE028B9-9F39-2D44-8F9F-AC35065F5E1E}"/>
              </a:ext>
            </a:extLst>
          </p:cNvPr>
          <p:cNvPicPr>
            <a:picLocks noChangeAspect="1"/>
          </p:cNvPicPr>
          <p:nvPr/>
        </p:nvPicPr>
        <p:blipFill>
          <a:blip r:embed="rId2"/>
          <a:stretch>
            <a:fillRect/>
          </a:stretch>
        </p:blipFill>
        <p:spPr>
          <a:xfrm>
            <a:off x="4515374" y="2050960"/>
            <a:ext cx="3161251" cy="2133600"/>
          </a:xfrm>
          <a:prstGeom prst="rect">
            <a:avLst/>
          </a:prstGeom>
        </p:spPr>
      </p:pic>
      <p:pic>
        <p:nvPicPr>
          <p:cNvPr id="7" name="Resim 6">
            <a:extLst>
              <a:ext uri="{FF2B5EF4-FFF2-40B4-BE49-F238E27FC236}">
                <a16:creationId xmlns:a16="http://schemas.microsoft.com/office/drawing/2014/main" id="{50AF7CE0-16D8-2D47-B763-363412065491}"/>
              </a:ext>
            </a:extLst>
          </p:cNvPr>
          <p:cNvPicPr>
            <a:picLocks noChangeAspect="1"/>
          </p:cNvPicPr>
          <p:nvPr/>
        </p:nvPicPr>
        <p:blipFill>
          <a:blip r:embed="rId3"/>
          <a:stretch>
            <a:fillRect/>
          </a:stretch>
        </p:blipFill>
        <p:spPr>
          <a:xfrm>
            <a:off x="295881" y="2910204"/>
            <a:ext cx="2250176" cy="3177287"/>
          </a:xfrm>
          <a:prstGeom prst="rect">
            <a:avLst/>
          </a:prstGeom>
        </p:spPr>
      </p:pic>
      <p:sp>
        <p:nvSpPr>
          <p:cNvPr id="8" name="Dikdörtgen 7">
            <a:extLst>
              <a:ext uri="{FF2B5EF4-FFF2-40B4-BE49-F238E27FC236}">
                <a16:creationId xmlns:a16="http://schemas.microsoft.com/office/drawing/2014/main" id="{B326605D-58F3-A046-A7D1-5574F46077D2}"/>
              </a:ext>
            </a:extLst>
          </p:cNvPr>
          <p:cNvSpPr/>
          <p:nvPr/>
        </p:nvSpPr>
        <p:spPr>
          <a:xfrm>
            <a:off x="0" y="6190202"/>
            <a:ext cx="3568753" cy="646331"/>
          </a:xfrm>
          <a:prstGeom prst="rect">
            <a:avLst/>
          </a:prstGeom>
        </p:spPr>
        <p:txBody>
          <a:bodyPr wrap="square">
            <a:spAutoFit/>
          </a:bodyPr>
          <a:lstStyle/>
          <a:p>
            <a:r>
              <a:rPr lang="tr-TR" dirty="0" err="1"/>
              <a:t>https</a:t>
            </a:r>
            <a:r>
              <a:rPr lang="tr-TR" dirty="0"/>
              <a:t>://</a:t>
            </a:r>
            <a:r>
              <a:rPr lang="tr-TR" dirty="0" err="1"/>
              <a:t>indigodergisi.com</a:t>
            </a:r>
            <a:r>
              <a:rPr lang="tr-TR" dirty="0"/>
              <a:t>/2017/07/televizyon-toplum-</a:t>
            </a:r>
            <a:r>
              <a:rPr lang="tr-TR" dirty="0" err="1"/>
              <a:t>muhendisligi</a:t>
            </a:r>
            <a:r>
              <a:rPr lang="tr-TR" dirty="0"/>
              <a:t>/</a:t>
            </a:r>
          </a:p>
        </p:txBody>
      </p:sp>
    </p:spTree>
    <p:extLst>
      <p:ext uri="{BB962C8B-B14F-4D97-AF65-F5344CB8AC3E}">
        <p14:creationId xmlns:p14="http://schemas.microsoft.com/office/powerpoint/2010/main" val="170778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FFCDA6-3173-2149-B19E-B156C47F257F}"/>
              </a:ext>
            </a:extLst>
          </p:cNvPr>
          <p:cNvPicPr>
            <a:picLocks noChangeAspect="1"/>
          </p:cNvPicPr>
          <p:nvPr/>
        </p:nvPicPr>
        <p:blipFill>
          <a:blip r:embed="rId2"/>
          <a:stretch>
            <a:fillRect/>
          </a:stretch>
        </p:blipFill>
        <p:spPr>
          <a:xfrm>
            <a:off x="205117" y="310083"/>
            <a:ext cx="3866551" cy="3118917"/>
          </a:xfrm>
          <a:prstGeom prst="rect">
            <a:avLst/>
          </a:prstGeom>
        </p:spPr>
      </p:pic>
      <p:pic>
        <p:nvPicPr>
          <p:cNvPr id="7" name="Resim 6">
            <a:extLst>
              <a:ext uri="{FF2B5EF4-FFF2-40B4-BE49-F238E27FC236}">
                <a16:creationId xmlns:a16="http://schemas.microsoft.com/office/drawing/2014/main" id="{AB459B54-3D87-9842-BE6D-162D8CDBA8F8}"/>
              </a:ext>
            </a:extLst>
          </p:cNvPr>
          <p:cNvPicPr>
            <a:picLocks noChangeAspect="1"/>
          </p:cNvPicPr>
          <p:nvPr/>
        </p:nvPicPr>
        <p:blipFill>
          <a:blip r:embed="rId3"/>
          <a:stretch>
            <a:fillRect/>
          </a:stretch>
        </p:blipFill>
        <p:spPr>
          <a:xfrm>
            <a:off x="4453006" y="310083"/>
            <a:ext cx="3866551" cy="3029929"/>
          </a:xfrm>
          <a:prstGeom prst="rect">
            <a:avLst/>
          </a:prstGeom>
        </p:spPr>
      </p:pic>
      <p:pic>
        <p:nvPicPr>
          <p:cNvPr id="9" name="Resim 8">
            <a:extLst>
              <a:ext uri="{FF2B5EF4-FFF2-40B4-BE49-F238E27FC236}">
                <a16:creationId xmlns:a16="http://schemas.microsoft.com/office/drawing/2014/main" id="{5FA32A69-FF61-C940-91A4-F01136873F7E}"/>
              </a:ext>
            </a:extLst>
          </p:cNvPr>
          <p:cNvPicPr>
            <a:picLocks noChangeAspect="1"/>
          </p:cNvPicPr>
          <p:nvPr/>
        </p:nvPicPr>
        <p:blipFill>
          <a:blip r:embed="rId4"/>
          <a:stretch>
            <a:fillRect/>
          </a:stretch>
        </p:blipFill>
        <p:spPr>
          <a:xfrm>
            <a:off x="0" y="3679533"/>
            <a:ext cx="4210650" cy="3178467"/>
          </a:xfrm>
          <a:prstGeom prst="rect">
            <a:avLst/>
          </a:prstGeom>
        </p:spPr>
      </p:pic>
      <p:pic>
        <p:nvPicPr>
          <p:cNvPr id="11" name="Resim 10">
            <a:extLst>
              <a:ext uri="{FF2B5EF4-FFF2-40B4-BE49-F238E27FC236}">
                <a16:creationId xmlns:a16="http://schemas.microsoft.com/office/drawing/2014/main" id="{382B7479-BF10-D749-93A2-B4DE32DE5CB3}"/>
              </a:ext>
            </a:extLst>
          </p:cNvPr>
          <p:cNvPicPr>
            <a:picLocks noChangeAspect="1"/>
          </p:cNvPicPr>
          <p:nvPr/>
        </p:nvPicPr>
        <p:blipFill>
          <a:blip r:embed="rId5"/>
          <a:stretch>
            <a:fillRect/>
          </a:stretch>
        </p:blipFill>
        <p:spPr>
          <a:xfrm>
            <a:off x="4245393" y="3687795"/>
            <a:ext cx="4168217" cy="3178467"/>
          </a:xfrm>
          <a:prstGeom prst="rect">
            <a:avLst/>
          </a:prstGeom>
        </p:spPr>
      </p:pic>
      <p:sp>
        <p:nvSpPr>
          <p:cNvPr id="12" name="Dikdörtgen 11">
            <a:extLst>
              <a:ext uri="{FF2B5EF4-FFF2-40B4-BE49-F238E27FC236}">
                <a16:creationId xmlns:a16="http://schemas.microsoft.com/office/drawing/2014/main" id="{5B6EB724-B670-124F-B710-E9A2EA8FD087}"/>
              </a:ext>
            </a:extLst>
          </p:cNvPr>
          <p:cNvSpPr/>
          <p:nvPr/>
        </p:nvSpPr>
        <p:spPr>
          <a:xfrm>
            <a:off x="8537776" y="5779229"/>
            <a:ext cx="3654224" cy="923330"/>
          </a:xfrm>
          <a:prstGeom prst="rect">
            <a:avLst/>
          </a:prstGeom>
        </p:spPr>
        <p:txBody>
          <a:bodyPr wrap="square">
            <a:spAutoFit/>
          </a:bodyPr>
          <a:lstStyle/>
          <a:p>
            <a:r>
              <a:rPr lang="tr-TR" dirty="0" err="1"/>
              <a:t>https</a:t>
            </a:r>
            <a:r>
              <a:rPr lang="tr-TR" dirty="0"/>
              <a:t>://</a:t>
            </a:r>
            <a:r>
              <a:rPr lang="tr-TR" dirty="0" err="1"/>
              <a:t>www.verikaynagi.com</a:t>
            </a:r>
            <a:r>
              <a:rPr lang="tr-TR" dirty="0"/>
              <a:t>/genel/</a:t>
            </a:r>
            <a:r>
              <a:rPr lang="tr-TR" dirty="0" err="1"/>
              <a:t>turkiyede</a:t>
            </a:r>
            <a:r>
              <a:rPr lang="tr-TR" dirty="0"/>
              <a:t>-televizyon-izleme-</a:t>
            </a:r>
            <a:r>
              <a:rPr lang="tr-TR" dirty="0" err="1"/>
              <a:t>aliskanliklari</a:t>
            </a:r>
            <a:r>
              <a:rPr lang="tr-TR" dirty="0"/>
              <a:t>/</a:t>
            </a:r>
          </a:p>
        </p:txBody>
      </p:sp>
      <p:sp>
        <p:nvSpPr>
          <p:cNvPr id="13" name="Metin kutusu 12">
            <a:extLst>
              <a:ext uri="{FF2B5EF4-FFF2-40B4-BE49-F238E27FC236}">
                <a16:creationId xmlns:a16="http://schemas.microsoft.com/office/drawing/2014/main" id="{C7525E58-5D88-0F40-9F6C-11C6F331D6A4}"/>
              </a:ext>
            </a:extLst>
          </p:cNvPr>
          <p:cNvSpPr txBox="1"/>
          <p:nvPr/>
        </p:nvSpPr>
        <p:spPr>
          <a:xfrm>
            <a:off x="8413610" y="1679514"/>
            <a:ext cx="3778390" cy="3662541"/>
          </a:xfrm>
          <a:prstGeom prst="rect">
            <a:avLst/>
          </a:prstGeom>
          <a:noFill/>
        </p:spPr>
        <p:txBody>
          <a:bodyPr wrap="square" rtlCol="0">
            <a:spAutoFit/>
          </a:bodyPr>
          <a:lstStyle/>
          <a:p>
            <a:endParaRPr lang="tr-TR" sz="2000" dirty="0"/>
          </a:p>
          <a:p>
            <a:r>
              <a:rPr lang="tr-TR" sz="2000" dirty="0"/>
              <a:t>Televizyonun en fazla Çarşamba günleri izlendiği belirtildi.</a:t>
            </a:r>
          </a:p>
          <a:p>
            <a:endParaRPr lang="tr-TR" sz="2000" dirty="0"/>
          </a:p>
          <a:p>
            <a:r>
              <a:rPr lang="tr-TR" sz="2000" dirty="0"/>
              <a:t>Türkiye televizyonlarında liderlik %29 ile dizilerin olurken, çocuk programları %21,1 ile ikinci.</a:t>
            </a:r>
          </a:p>
          <a:p>
            <a:endParaRPr lang="tr-TR" sz="2000" dirty="0"/>
          </a:p>
          <a:p>
            <a:r>
              <a:rPr lang="tr-TR" b="1" dirty="0"/>
              <a:t>Veriler dünya ortalamasında ele alındığında Türkiye'nin tüm dünyadan 1,5 saat fazla televizyon izlediği ortaya çıktı.</a:t>
            </a:r>
          </a:p>
        </p:txBody>
      </p:sp>
      <p:sp>
        <p:nvSpPr>
          <p:cNvPr id="14" name="Dikdörtgen 13">
            <a:extLst>
              <a:ext uri="{FF2B5EF4-FFF2-40B4-BE49-F238E27FC236}">
                <a16:creationId xmlns:a16="http://schemas.microsoft.com/office/drawing/2014/main" id="{E2A76A97-354D-4E47-8E70-B05245E6BEAF}"/>
              </a:ext>
            </a:extLst>
          </p:cNvPr>
          <p:cNvSpPr/>
          <p:nvPr/>
        </p:nvSpPr>
        <p:spPr>
          <a:xfrm>
            <a:off x="8319558" y="0"/>
            <a:ext cx="3594339" cy="2031325"/>
          </a:xfrm>
          <a:prstGeom prst="rect">
            <a:avLst/>
          </a:prstGeom>
          <a:solidFill>
            <a:schemeClr val="bg1"/>
          </a:solidFill>
        </p:spPr>
        <p:txBody>
          <a:bodyPr wrap="square">
            <a:spAutoFit/>
          </a:bodyPr>
          <a:lstStyle/>
          <a:p>
            <a:pPr algn="just"/>
            <a:r>
              <a:rPr lang="tr-TR" b="1" i="0" u="none" strike="noStrike" dirty="0">
                <a:solidFill>
                  <a:srgbClr val="424242"/>
                </a:solidFill>
                <a:effectLst/>
                <a:latin typeface="PT Sans" panose="020B0503020203020204" pitchFamily="34" charset="0"/>
              </a:rPr>
              <a:t>Televizyon İzleme Araştırmaları Anonim Şirketi (TİAK), 2020 yılında Türkiye'de televizyon izleme oranlarını kapsayan bir rapor hazırladı.</a:t>
            </a:r>
          </a:p>
          <a:p>
            <a:pPr algn="just"/>
            <a:endParaRPr lang="tr-TR" b="1" dirty="0">
              <a:solidFill>
                <a:srgbClr val="424242"/>
              </a:solidFill>
              <a:latin typeface="PT Sans" panose="020B0503020203020204" pitchFamily="34" charset="0"/>
            </a:endParaRPr>
          </a:p>
          <a:p>
            <a:pPr algn="just"/>
            <a:endParaRPr lang="tr-TR" b="1" dirty="0"/>
          </a:p>
        </p:txBody>
      </p:sp>
    </p:spTree>
    <p:extLst>
      <p:ext uri="{BB962C8B-B14F-4D97-AF65-F5344CB8AC3E}">
        <p14:creationId xmlns:p14="http://schemas.microsoft.com/office/powerpoint/2010/main" val="127989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2319546D-54E4-824D-90AF-AB360E34B204}"/>
              </a:ext>
            </a:extLst>
          </p:cNvPr>
          <p:cNvPicPr>
            <a:picLocks noChangeAspect="1"/>
          </p:cNvPicPr>
          <p:nvPr/>
        </p:nvPicPr>
        <p:blipFill>
          <a:blip r:embed="rId2"/>
          <a:stretch>
            <a:fillRect/>
          </a:stretch>
        </p:blipFill>
        <p:spPr>
          <a:xfrm>
            <a:off x="15875" y="0"/>
            <a:ext cx="12160250" cy="6488668"/>
          </a:xfrm>
          <a:prstGeom prst="rect">
            <a:avLst/>
          </a:prstGeom>
        </p:spPr>
      </p:pic>
      <p:sp>
        <p:nvSpPr>
          <p:cNvPr id="4" name="Dikdörtgen 3">
            <a:extLst>
              <a:ext uri="{FF2B5EF4-FFF2-40B4-BE49-F238E27FC236}">
                <a16:creationId xmlns:a16="http://schemas.microsoft.com/office/drawing/2014/main" id="{A2C79688-5CAE-BB49-8262-D299D70F8D77}"/>
              </a:ext>
            </a:extLst>
          </p:cNvPr>
          <p:cNvSpPr/>
          <p:nvPr/>
        </p:nvSpPr>
        <p:spPr>
          <a:xfrm>
            <a:off x="-120770" y="6488668"/>
            <a:ext cx="8074324" cy="369332"/>
          </a:xfrm>
          <a:prstGeom prst="rect">
            <a:avLst/>
          </a:prstGeom>
        </p:spPr>
        <p:txBody>
          <a:bodyPr wrap="square">
            <a:spAutoFit/>
          </a:bodyPr>
          <a:lstStyle/>
          <a:p>
            <a:r>
              <a:rPr lang="tr-TR" b="1" dirty="0" err="1">
                <a:solidFill>
                  <a:schemeClr val="accent1"/>
                </a:solidFill>
              </a:rPr>
              <a:t>https</a:t>
            </a:r>
            <a:r>
              <a:rPr lang="tr-TR" b="1" dirty="0">
                <a:solidFill>
                  <a:schemeClr val="accent1"/>
                </a:solidFill>
              </a:rPr>
              <a:t>://</a:t>
            </a:r>
            <a:r>
              <a:rPr lang="tr-TR" b="1" dirty="0" err="1">
                <a:solidFill>
                  <a:schemeClr val="accent1"/>
                </a:solidFill>
              </a:rPr>
              <a:t>www.verikaynagi.com</a:t>
            </a:r>
            <a:r>
              <a:rPr lang="tr-TR" b="1" dirty="0">
                <a:solidFill>
                  <a:schemeClr val="accent1"/>
                </a:solidFill>
              </a:rPr>
              <a:t>/genel/</a:t>
            </a:r>
            <a:r>
              <a:rPr lang="tr-TR" b="1" dirty="0" err="1">
                <a:solidFill>
                  <a:schemeClr val="accent1"/>
                </a:solidFill>
              </a:rPr>
              <a:t>turkiyede</a:t>
            </a:r>
            <a:r>
              <a:rPr lang="tr-TR" b="1" dirty="0">
                <a:solidFill>
                  <a:schemeClr val="accent1"/>
                </a:solidFill>
              </a:rPr>
              <a:t>-televizyon-izleme-</a:t>
            </a:r>
            <a:r>
              <a:rPr lang="tr-TR" b="1" dirty="0" err="1">
                <a:solidFill>
                  <a:schemeClr val="accent1"/>
                </a:solidFill>
              </a:rPr>
              <a:t>aliskanliklari</a:t>
            </a:r>
            <a:r>
              <a:rPr lang="tr-TR" b="1" dirty="0">
                <a:solidFill>
                  <a:schemeClr val="accent1"/>
                </a:solidFill>
              </a:rPr>
              <a:t>/</a:t>
            </a:r>
          </a:p>
        </p:txBody>
      </p:sp>
    </p:spTree>
    <p:extLst>
      <p:ext uri="{BB962C8B-B14F-4D97-AF65-F5344CB8AC3E}">
        <p14:creationId xmlns:p14="http://schemas.microsoft.com/office/powerpoint/2010/main" val="314957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7A453D2-15D8-4403-815F-291FA1634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161EA6B-09CA-445B-AB0D-8DF76FA92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B35F886-1102-4486-830A-34F41439CE8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8" name="Oval 37">
              <a:extLst>
                <a:ext uri="{FF2B5EF4-FFF2-40B4-BE49-F238E27FC236}">
                  <a16:creationId xmlns:a16="http://schemas.microsoft.com/office/drawing/2014/main" id="{7DEFD1BC-7AD4-41EC-8E11-4E5E8AC541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B0E5C8B-3874-4B3C-BAD4-9EFE85FEAC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7DA6224-9378-452F-A53A-DD0BF19724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DE869DF-C006-49F7-B9FF-0317F64E97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FD200C16-6204-4580-AB37-7E94176D0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0DE7603-6DD0-4DB6-88FC-5402B9D4AA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Resim 7">
            <a:extLst>
              <a:ext uri="{FF2B5EF4-FFF2-40B4-BE49-F238E27FC236}">
                <a16:creationId xmlns:a16="http://schemas.microsoft.com/office/drawing/2014/main" id="{8EB408BB-4B37-834D-AC75-D6840AE9D086}"/>
              </a:ext>
            </a:extLst>
          </p:cNvPr>
          <p:cNvPicPr>
            <a:picLocks noChangeAspect="1"/>
          </p:cNvPicPr>
          <p:nvPr/>
        </p:nvPicPr>
        <p:blipFill rotWithShape="1">
          <a:blip r:embed="rId2"/>
          <a:srcRect l="9289" r="2191" b="1"/>
          <a:stretch/>
        </p:blipFill>
        <p:spPr>
          <a:xfrm>
            <a:off x="8129466" y="528169"/>
            <a:ext cx="3549663" cy="3157838"/>
          </a:xfrm>
          <a:prstGeom prst="rect">
            <a:avLst/>
          </a:prstGeom>
        </p:spPr>
      </p:pic>
      <p:grpSp>
        <p:nvGrpSpPr>
          <p:cNvPr id="45" name="Group 44">
            <a:extLst>
              <a:ext uri="{FF2B5EF4-FFF2-40B4-BE49-F238E27FC236}">
                <a16:creationId xmlns:a16="http://schemas.microsoft.com/office/drawing/2014/main" id="{975C268C-D419-4123-9FAD-0E2B7F9EE79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46" name="Straight Connector 45">
              <a:extLst>
                <a:ext uri="{FF2B5EF4-FFF2-40B4-BE49-F238E27FC236}">
                  <a16:creationId xmlns:a16="http://schemas.microsoft.com/office/drawing/2014/main" id="{3A7E309C-A3BD-432E-8CB5-F0B6425281E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F1F621C-4533-4835-ADE2-372F2763A07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EFC8245-5168-4DAF-930D-09A7BDDA6C1B}"/>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192ED34-5046-4043-AEF8-2DF7C480619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İçerik Yer Tutucusu 4">
            <a:extLst>
              <a:ext uri="{FF2B5EF4-FFF2-40B4-BE49-F238E27FC236}">
                <a16:creationId xmlns:a16="http://schemas.microsoft.com/office/drawing/2014/main" id="{EA90E77E-A539-F04B-8D32-6A45EC94F05A}"/>
              </a:ext>
            </a:extLst>
          </p:cNvPr>
          <p:cNvPicPr>
            <a:picLocks noGrp="1" noChangeAspect="1"/>
          </p:cNvPicPr>
          <p:nvPr>
            <p:ph idx="1"/>
          </p:nvPr>
        </p:nvPicPr>
        <p:blipFill rotWithShape="1">
          <a:blip r:embed="rId3"/>
          <a:srcRect l="14633" r="20554" b="-1"/>
          <a:stretch/>
        </p:blipFill>
        <p:spPr>
          <a:xfrm>
            <a:off x="417405" y="475477"/>
            <a:ext cx="3549663" cy="3162873"/>
          </a:xfrm>
          <a:prstGeom prst="rect">
            <a:avLst/>
          </a:prstGeom>
        </p:spPr>
      </p:pic>
      <p:sp>
        <p:nvSpPr>
          <p:cNvPr id="51" name="Rectangle 50">
            <a:extLst>
              <a:ext uri="{FF2B5EF4-FFF2-40B4-BE49-F238E27FC236}">
                <a16:creationId xmlns:a16="http://schemas.microsoft.com/office/drawing/2014/main" id="{B8114C98-A349-4111-A123-E8EAB86ABE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670FB431-AE18-414D-92F4-1D12D19911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4" name="Straight Connector 53">
              <a:extLst>
                <a:ext uri="{FF2B5EF4-FFF2-40B4-BE49-F238E27FC236}">
                  <a16:creationId xmlns:a16="http://schemas.microsoft.com/office/drawing/2014/main" id="{24467063-D74E-4D42-8790-B9F6D69584B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1D19BAC-1681-47BC-AAF5-92FAFFF6F4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347C2B-E846-452C-97AA-7E254FC1CE8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0EA2B35-7959-4C2A-84AA-FF5D94FEDE9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Resim 9">
            <a:extLst>
              <a:ext uri="{FF2B5EF4-FFF2-40B4-BE49-F238E27FC236}">
                <a16:creationId xmlns:a16="http://schemas.microsoft.com/office/drawing/2014/main" id="{1A388A56-CD99-D64D-B2A7-BB81902D4DC7}"/>
              </a:ext>
            </a:extLst>
          </p:cNvPr>
          <p:cNvPicPr>
            <a:picLocks noChangeAspect="1"/>
          </p:cNvPicPr>
          <p:nvPr/>
        </p:nvPicPr>
        <p:blipFill rotWithShape="1">
          <a:blip r:embed="rId4"/>
          <a:srcRect l="10771" r="10389" b="2"/>
          <a:stretch/>
        </p:blipFill>
        <p:spPr>
          <a:xfrm>
            <a:off x="4358592" y="475476"/>
            <a:ext cx="3549663" cy="3162873"/>
          </a:xfrm>
          <a:prstGeom prst="rect">
            <a:avLst/>
          </a:prstGeom>
        </p:spPr>
      </p:pic>
      <p:sp>
        <p:nvSpPr>
          <p:cNvPr id="59" name="Rectangle 58">
            <a:extLst>
              <a:ext uri="{FF2B5EF4-FFF2-40B4-BE49-F238E27FC236}">
                <a16:creationId xmlns:a16="http://schemas.microsoft.com/office/drawing/2014/main" id="{E2D3D3F2-ABBB-4453-B1C5-1BEBF7E4DD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214E4A5-A0D2-42C4-8D14-D2A7E495F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2" name="Straight Connector 61">
              <a:extLst>
                <a:ext uri="{FF2B5EF4-FFF2-40B4-BE49-F238E27FC236}">
                  <a16:creationId xmlns:a16="http://schemas.microsoft.com/office/drawing/2014/main" id="{7494D7A0-6B21-41E8-A7D3-0033BBB791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E141D7D-32B0-448E-A666-EA8703AFCF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D87E268-6345-420F-8B97-B37ED04100E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E1622E-7FA6-4760-A2BF-A8105EBF7BB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B9671B9C-EFE7-C047-AE6C-EA7A91B71078}"/>
              </a:ext>
            </a:extLst>
          </p:cNvPr>
          <p:cNvSpPr>
            <a:spLocks noGrp="1"/>
          </p:cNvSpPr>
          <p:nvPr>
            <p:ph type="title"/>
          </p:nvPr>
        </p:nvSpPr>
        <p:spPr>
          <a:xfrm>
            <a:off x="630936" y="4018137"/>
            <a:ext cx="4550664" cy="2129586"/>
          </a:xfrm>
          <a:noFill/>
        </p:spPr>
        <p:txBody>
          <a:bodyPr vert="horz" lIns="91440" tIns="45720" rIns="91440" bIns="45720" rtlCol="0" anchor="t">
            <a:normAutofit/>
          </a:bodyPr>
          <a:lstStyle/>
          <a:p>
            <a:r>
              <a:rPr lang="en-US" sz="4800" kern="1200">
                <a:solidFill>
                  <a:schemeClr val="bg1"/>
                </a:solidFill>
                <a:latin typeface="+mj-lt"/>
                <a:ea typeface="+mj-ea"/>
                <a:cs typeface="+mj-cs"/>
              </a:rPr>
              <a:t>1984:</a:t>
            </a:r>
          </a:p>
        </p:txBody>
      </p:sp>
      <p:sp>
        <p:nvSpPr>
          <p:cNvPr id="6" name="Dikdörtgen 5">
            <a:extLst>
              <a:ext uri="{FF2B5EF4-FFF2-40B4-BE49-F238E27FC236}">
                <a16:creationId xmlns:a16="http://schemas.microsoft.com/office/drawing/2014/main" id="{AA4FF118-BF75-E644-90D6-DF6B005463E9}"/>
              </a:ext>
            </a:extLst>
          </p:cNvPr>
          <p:cNvSpPr/>
          <p:nvPr/>
        </p:nvSpPr>
        <p:spPr>
          <a:xfrm>
            <a:off x="495729" y="4830001"/>
            <a:ext cx="5994666" cy="769572"/>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solidFill>
                  <a:schemeClr val="bg1"/>
                </a:solidFill>
                <a:hlinkClick r:id="rId5"/>
              </a:rPr>
              <a:t>https://www.youtube.com/watch?v=KS6NsJCWYmo</a:t>
            </a:r>
            <a:endParaRPr lang="en-US" dirty="0">
              <a:solidFill>
                <a:schemeClr val="bg1"/>
              </a:solidFill>
            </a:endParaRPr>
          </a:p>
          <a:p>
            <a:pPr>
              <a:lnSpc>
                <a:spcPct val="90000"/>
              </a:lnSpc>
              <a:spcAft>
                <a:spcPts val="600"/>
              </a:spcAft>
            </a:pPr>
            <a:r>
              <a:rPr lang="en-US" dirty="0">
                <a:solidFill>
                  <a:schemeClr val="bg1"/>
                </a:solidFill>
              </a:rPr>
              <a:t>    1954 </a:t>
            </a:r>
            <a:r>
              <a:rPr lang="en-US" dirty="0" err="1">
                <a:solidFill>
                  <a:schemeClr val="bg1"/>
                </a:solidFill>
              </a:rPr>
              <a:t>Yapımı</a:t>
            </a:r>
            <a:endParaRPr lang="en-US" dirty="0">
              <a:solidFill>
                <a:schemeClr val="bg1"/>
              </a:solidFill>
            </a:endParaRPr>
          </a:p>
        </p:txBody>
      </p:sp>
    </p:spTree>
    <p:extLst>
      <p:ext uri="{BB962C8B-B14F-4D97-AF65-F5344CB8AC3E}">
        <p14:creationId xmlns:p14="http://schemas.microsoft.com/office/powerpoint/2010/main" val="292980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5EDCFDF-6531-CB4A-91C4-80C4D930B12E}"/>
              </a:ext>
            </a:extLst>
          </p:cNvPr>
          <p:cNvPicPr>
            <a:picLocks noChangeAspect="1"/>
          </p:cNvPicPr>
          <p:nvPr/>
        </p:nvPicPr>
        <p:blipFill>
          <a:blip r:embed="rId2"/>
          <a:stretch>
            <a:fillRect/>
          </a:stretch>
        </p:blipFill>
        <p:spPr>
          <a:xfrm>
            <a:off x="205596" y="603250"/>
            <a:ext cx="7467600" cy="5651500"/>
          </a:xfrm>
          <a:prstGeom prst="rect">
            <a:avLst/>
          </a:prstGeom>
        </p:spPr>
      </p:pic>
      <p:sp>
        <p:nvSpPr>
          <p:cNvPr id="6" name="Dikdörtgen 5">
            <a:extLst>
              <a:ext uri="{FF2B5EF4-FFF2-40B4-BE49-F238E27FC236}">
                <a16:creationId xmlns:a16="http://schemas.microsoft.com/office/drawing/2014/main" id="{BFB5CB90-9E6D-FF41-BDCF-13F84C92099E}"/>
              </a:ext>
            </a:extLst>
          </p:cNvPr>
          <p:cNvSpPr/>
          <p:nvPr/>
        </p:nvSpPr>
        <p:spPr>
          <a:xfrm>
            <a:off x="270292" y="6263428"/>
            <a:ext cx="7467599" cy="369332"/>
          </a:xfrm>
          <a:prstGeom prst="rect">
            <a:avLst/>
          </a:prstGeom>
        </p:spPr>
        <p:txBody>
          <a:bodyPr wrap="square">
            <a:spAutoFit/>
          </a:bodyPr>
          <a:lstStyle/>
          <a:p>
            <a:r>
              <a:rPr lang="tr-TR" dirty="0" err="1">
                <a:solidFill>
                  <a:schemeClr val="accent1"/>
                </a:solidFill>
              </a:rPr>
              <a:t>https</a:t>
            </a:r>
            <a:r>
              <a:rPr lang="tr-TR" dirty="0">
                <a:solidFill>
                  <a:schemeClr val="accent1"/>
                </a:solidFill>
              </a:rPr>
              <a:t>://</a:t>
            </a:r>
            <a:r>
              <a:rPr lang="tr-TR" dirty="0" err="1">
                <a:solidFill>
                  <a:schemeClr val="accent1"/>
                </a:solidFill>
              </a:rPr>
              <a:t>zihinokulu.com</a:t>
            </a:r>
            <a:r>
              <a:rPr lang="tr-TR" dirty="0">
                <a:solidFill>
                  <a:schemeClr val="accent1"/>
                </a:solidFill>
              </a:rPr>
              <a:t>/televizyonun-</a:t>
            </a:r>
            <a:r>
              <a:rPr lang="tr-TR" dirty="0" err="1">
                <a:solidFill>
                  <a:schemeClr val="accent1"/>
                </a:solidFill>
              </a:rPr>
              <a:t>cocuklar</a:t>
            </a:r>
            <a:r>
              <a:rPr lang="tr-TR" dirty="0">
                <a:solidFill>
                  <a:schemeClr val="accent1"/>
                </a:solidFill>
              </a:rPr>
              <a:t>-</a:t>
            </a:r>
            <a:r>
              <a:rPr lang="tr-TR" dirty="0" err="1">
                <a:solidFill>
                  <a:schemeClr val="accent1"/>
                </a:solidFill>
              </a:rPr>
              <a:t>uzerindeki</a:t>
            </a:r>
            <a:r>
              <a:rPr lang="tr-TR" dirty="0">
                <a:solidFill>
                  <a:schemeClr val="accent1"/>
                </a:solidFill>
              </a:rPr>
              <a:t>-etkileri/</a:t>
            </a:r>
          </a:p>
        </p:txBody>
      </p:sp>
      <p:sp>
        <p:nvSpPr>
          <p:cNvPr id="7" name="Yuvarlatılmış Dikdörtgen 6">
            <a:extLst>
              <a:ext uri="{FF2B5EF4-FFF2-40B4-BE49-F238E27FC236}">
                <a16:creationId xmlns:a16="http://schemas.microsoft.com/office/drawing/2014/main" id="{1CEDE3B3-3F8C-774E-9ADC-F76FCB094F80}"/>
              </a:ext>
            </a:extLst>
          </p:cNvPr>
          <p:cNvSpPr/>
          <p:nvPr/>
        </p:nvSpPr>
        <p:spPr>
          <a:xfrm>
            <a:off x="448573" y="3950898"/>
            <a:ext cx="4848046" cy="414068"/>
          </a:xfrm>
          <a:prstGeom prst="roundRect">
            <a:avLst/>
          </a:prstGeom>
          <a:solidFill>
            <a:schemeClr val="accent2">
              <a:lumMod val="40000"/>
              <a:lumOff val="60000"/>
              <a:alpha val="1809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a:extLst>
              <a:ext uri="{FF2B5EF4-FFF2-40B4-BE49-F238E27FC236}">
                <a16:creationId xmlns:a16="http://schemas.microsoft.com/office/drawing/2014/main" id="{F2ADB632-CF0B-6241-A9DF-0698AA0BE7D5}"/>
              </a:ext>
            </a:extLst>
          </p:cNvPr>
          <p:cNvSpPr/>
          <p:nvPr/>
        </p:nvSpPr>
        <p:spPr>
          <a:xfrm>
            <a:off x="448573" y="2907102"/>
            <a:ext cx="4848046" cy="935966"/>
          </a:xfrm>
          <a:prstGeom prst="roundRect">
            <a:avLst/>
          </a:prstGeom>
          <a:solidFill>
            <a:schemeClr val="accent6">
              <a:lumMod val="40000"/>
              <a:lumOff val="60000"/>
              <a:alpha val="1809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a:extLst>
              <a:ext uri="{FF2B5EF4-FFF2-40B4-BE49-F238E27FC236}">
                <a16:creationId xmlns:a16="http://schemas.microsoft.com/office/drawing/2014/main" id="{7415A218-D9F0-1549-8F7A-990525675A8E}"/>
              </a:ext>
            </a:extLst>
          </p:cNvPr>
          <p:cNvSpPr/>
          <p:nvPr/>
        </p:nvSpPr>
        <p:spPr>
          <a:xfrm>
            <a:off x="448573" y="4435415"/>
            <a:ext cx="4848046" cy="414068"/>
          </a:xfrm>
          <a:prstGeom prst="roundRect">
            <a:avLst/>
          </a:prstGeom>
          <a:solidFill>
            <a:schemeClr val="accent1">
              <a:lumMod val="40000"/>
              <a:lumOff val="60000"/>
              <a:alpha val="1809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v</a:t>
            </a:r>
          </a:p>
        </p:txBody>
      </p:sp>
      <p:sp>
        <p:nvSpPr>
          <p:cNvPr id="10" name="Yuvarlatılmış Dikdörtgen 9">
            <a:extLst>
              <a:ext uri="{FF2B5EF4-FFF2-40B4-BE49-F238E27FC236}">
                <a16:creationId xmlns:a16="http://schemas.microsoft.com/office/drawing/2014/main" id="{B1664BE4-A61F-E44F-ADE5-487822D0C148}"/>
              </a:ext>
            </a:extLst>
          </p:cNvPr>
          <p:cNvSpPr/>
          <p:nvPr/>
        </p:nvSpPr>
        <p:spPr>
          <a:xfrm>
            <a:off x="448573" y="4931014"/>
            <a:ext cx="4848046" cy="414068"/>
          </a:xfrm>
          <a:prstGeom prst="roundRect">
            <a:avLst/>
          </a:prstGeom>
          <a:solidFill>
            <a:schemeClr val="accent4">
              <a:lumMod val="40000"/>
              <a:lumOff val="60000"/>
              <a:alpha val="1809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v</a:t>
            </a:r>
          </a:p>
        </p:txBody>
      </p:sp>
      <p:sp>
        <p:nvSpPr>
          <p:cNvPr id="11" name="Katlanmış Nesne 10">
            <a:extLst>
              <a:ext uri="{FF2B5EF4-FFF2-40B4-BE49-F238E27FC236}">
                <a16:creationId xmlns:a16="http://schemas.microsoft.com/office/drawing/2014/main" id="{41BCFFB4-6B3E-A745-BBD1-AF05FE9F5FA9}"/>
              </a:ext>
            </a:extLst>
          </p:cNvPr>
          <p:cNvSpPr/>
          <p:nvPr/>
        </p:nvSpPr>
        <p:spPr>
          <a:xfrm>
            <a:off x="7916173" y="1052422"/>
            <a:ext cx="3686355" cy="5580337"/>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Metin kutusu 11">
            <a:extLst>
              <a:ext uri="{FF2B5EF4-FFF2-40B4-BE49-F238E27FC236}">
                <a16:creationId xmlns:a16="http://schemas.microsoft.com/office/drawing/2014/main" id="{2C7EC28D-A939-3841-8682-34682D2F6BD9}"/>
              </a:ext>
            </a:extLst>
          </p:cNvPr>
          <p:cNvSpPr txBox="1"/>
          <p:nvPr/>
        </p:nvSpPr>
        <p:spPr>
          <a:xfrm>
            <a:off x="7916173" y="419085"/>
            <a:ext cx="1029449" cy="553998"/>
          </a:xfrm>
          <a:prstGeom prst="rect">
            <a:avLst/>
          </a:prstGeom>
          <a:noFill/>
        </p:spPr>
        <p:txBody>
          <a:bodyPr wrap="none" rtlCol="0">
            <a:spAutoFit/>
          </a:bodyPr>
          <a:lstStyle/>
          <a:p>
            <a:r>
              <a:rPr lang="tr-TR" sz="3000" dirty="0"/>
              <a:t>1984</a:t>
            </a:r>
            <a:r>
              <a:rPr lang="tr-TR" dirty="0"/>
              <a:t>:</a:t>
            </a:r>
          </a:p>
        </p:txBody>
      </p:sp>
      <p:sp>
        <p:nvSpPr>
          <p:cNvPr id="13" name="Metin kutusu 12">
            <a:extLst>
              <a:ext uri="{FF2B5EF4-FFF2-40B4-BE49-F238E27FC236}">
                <a16:creationId xmlns:a16="http://schemas.microsoft.com/office/drawing/2014/main" id="{8BDD05E4-D386-174D-B82B-DDC3F4C50B1D}"/>
              </a:ext>
            </a:extLst>
          </p:cNvPr>
          <p:cNvSpPr txBox="1"/>
          <p:nvPr/>
        </p:nvSpPr>
        <p:spPr>
          <a:xfrm>
            <a:off x="8024368" y="1073077"/>
            <a:ext cx="3047128" cy="5632311"/>
          </a:xfrm>
          <a:prstGeom prst="rect">
            <a:avLst/>
          </a:prstGeom>
          <a:noFill/>
        </p:spPr>
        <p:txBody>
          <a:bodyPr wrap="square" rtlCol="0">
            <a:spAutoFit/>
          </a:bodyPr>
          <a:lstStyle/>
          <a:p>
            <a:pPr marL="285750" indent="-285750">
              <a:buFont typeface="Arial" panose="020B0604020202020204" pitchFamily="34" charset="0"/>
              <a:buChar char="•"/>
            </a:pPr>
            <a:r>
              <a:rPr lang="tr-TR" sz="2000" dirty="0"/>
              <a:t>Muhbir çocuklar</a:t>
            </a:r>
          </a:p>
          <a:p>
            <a:endParaRPr lang="tr-TR" sz="2000" dirty="0"/>
          </a:p>
          <a:p>
            <a:pPr marL="285750" indent="-285750">
              <a:buFont typeface="Arial" panose="020B0604020202020204" pitchFamily="34" charset="0"/>
              <a:buChar char="•"/>
            </a:pPr>
            <a:r>
              <a:rPr lang="tr-TR" sz="2000" dirty="0"/>
              <a:t>Nefreti empoze eden eğitim</a:t>
            </a:r>
          </a:p>
          <a:p>
            <a:pPr marL="285750" indent="-285750">
              <a:buFont typeface="Arial" panose="020B0604020202020204" pitchFamily="34" charset="0"/>
              <a:buChar char="•"/>
            </a:pPr>
            <a:r>
              <a:rPr lang="tr-TR" sz="2000" dirty="0"/>
              <a:t>Şiddet eğilimi</a:t>
            </a:r>
          </a:p>
          <a:p>
            <a:endParaRPr lang="tr-TR" sz="2000" dirty="0"/>
          </a:p>
          <a:p>
            <a:pPr marL="285750" indent="-285750">
              <a:buFont typeface="Arial" panose="020B0604020202020204" pitchFamily="34" charset="0"/>
              <a:buChar char="•"/>
            </a:pPr>
            <a:r>
              <a:rPr lang="tr-TR" sz="2000" dirty="0"/>
              <a:t>Kimliklerinin bağımsızlaşamaması</a:t>
            </a:r>
          </a:p>
          <a:p>
            <a:endParaRPr lang="tr-TR" sz="2000" dirty="0"/>
          </a:p>
          <a:p>
            <a:pPr marL="285750" indent="-285750">
              <a:buFont typeface="Arial" panose="020B0604020202020204" pitchFamily="34" charset="0"/>
              <a:buChar char="•"/>
            </a:pPr>
            <a:r>
              <a:rPr lang="tr-TR" sz="2000" dirty="0"/>
              <a:t>Anne ve baba kavramının ve onlarla ilişkilerin «bozulması»</a:t>
            </a:r>
          </a:p>
          <a:p>
            <a:endParaRPr lang="tr-TR" sz="2000" dirty="0"/>
          </a:p>
          <a:p>
            <a:pPr marL="285750" indent="-285750">
              <a:buFont typeface="Arial" panose="020B0604020202020204" pitchFamily="34" charset="0"/>
              <a:buChar char="•"/>
            </a:pPr>
            <a:r>
              <a:rPr lang="tr-TR" sz="2000" dirty="0"/>
              <a:t>Dilin yeniden </a:t>
            </a:r>
            <a:r>
              <a:rPr lang="tr-TR" sz="2000" dirty="0" err="1"/>
              <a:t>inşaası</a:t>
            </a:r>
            <a:r>
              <a:rPr lang="tr-TR" sz="2000" dirty="0"/>
              <a:t>-y</a:t>
            </a:r>
            <a:r>
              <a:rPr lang="tr-TR" sz="2000" b="1" dirty="0"/>
              <a:t>ozlaşma</a:t>
            </a:r>
          </a:p>
          <a:p>
            <a:endParaRPr lang="tr-TR" sz="2000" b="1" dirty="0"/>
          </a:p>
          <a:p>
            <a:pPr marL="285750" indent="-285750">
              <a:buFont typeface="Arial" panose="020B0604020202020204" pitchFamily="34" charset="0"/>
              <a:buChar char="•"/>
            </a:pPr>
            <a:r>
              <a:rPr lang="tr-TR" sz="2000" dirty="0"/>
              <a:t>Okuma-düşünmeye kısıtlama</a:t>
            </a:r>
          </a:p>
        </p:txBody>
      </p:sp>
      <p:sp>
        <p:nvSpPr>
          <p:cNvPr id="14" name="Yuvarlatılmış Dikdörtgen 13">
            <a:extLst>
              <a:ext uri="{FF2B5EF4-FFF2-40B4-BE49-F238E27FC236}">
                <a16:creationId xmlns:a16="http://schemas.microsoft.com/office/drawing/2014/main" id="{B1324F8D-B42C-AB44-AA83-B987A141EE47}"/>
              </a:ext>
            </a:extLst>
          </p:cNvPr>
          <p:cNvSpPr/>
          <p:nvPr/>
        </p:nvSpPr>
        <p:spPr>
          <a:xfrm>
            <a:off x="522616" y="5759539"/>
            <a:ext cx="4848046" cy="414068"/>
          </a:xfrm>
          <a:prstGeom prst="roundRect">
            <a:avLst/>
          </a:prstGeom>
          <a:solidFill>
            <a:schemeClr val="accent3">
              <a:lumMod val="60000"/>
              <a:lumOff val="40000"/>
              <a:alpha val="1809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v</a:t>
            </a:r>
          </a:p>
        </p:txBody>
      </p:sp>
    </p:spTree>
    <p:extLst>
      <p:ext uri="{BB962C8B-B14F-4D97-AF65-F5344CB8AC3E}">
        <p14:creationId xmlns:p14="http://schemas.microsoft.com/office/powerpoint/2010/main" val="291584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8FD5DEC-44FF-BD4C-B883-DFF7D158D636}"/>
              </a:ext>
            </a:extLst>
          </p:cNvPr>
          <p:cNvSpPr/>
          <p:nvPr/>
        </p:nvSpPr>
        <p:spPr>
          <a:xfrm>
            <a:off x="4168612" y="1676903"/>
            <a:ext cx="3854775" cy="1200329"/>
          </a:xfrm>
          <a:prstGeom prst="rect">
            <a:avLst/>
          </a:prstGeom>
        </p:spPr>
        <p:txBody>
          <a:bodyPr wrap="square">
            <a:spAutoFit/>
          </a:bodyPr>
          <a:lstStyle/>
          <a:p>
            <a:r>
              <a:rPr lang="tr-TR" b="0" i="0" u="none" strike="noStrike" dirty="0">
                <a:solidFill>
                  <a:srgbClr val="1B1B1B"/>
                </a:solidFill>
                <a:effectLst/>
                <a:latin typeface="-apple-system-font"/>
              </a:rPr>
              <a:t>Fiziksel şiddet, entrika, dolap çevirme, ve birbirlerinin “erkeğine” göz dikme ne kadar fazla ise reyting o kadar fazladır. </a:t>
            </a:r>
            <a:endParaRPr lang="tr-TR" dirty="0"/>
          </a:p>
        </p:txBody>
      </p:sp>
      <p:sp>
        <p:nvSpPr>
          <p:cNvPr id="5" name="Dikdörtgen 4">
            <a:extLst>
              <a:ext uri="{FF2B5EF4-FFF2-40B4-BE49-F238E27FC236}">
                <a16:creationId xmlns:a16="http://schemas.microsoft.com/office/drawing/2014/main" id="{68639B1D-3735-F947-9A77-B84823D85C33}"/>
              </a:ext>
            </a:extLst>
          </p:cNvPr>
          <p:cNvSpPr/>
          <p:nvPr/>
        </p:nvSpPr>
        <p:spPr>
          <a:xfrm>
            <a:off x="4168612" y="1240244"/>
            <a:ext cx="3039528" cy="369332"/>
          </a:xfrm>
          <a:prstGeom prst="rect">
            <a:avLst/>
          </a:prstGeom>
        </p:spPr>
        <p:txBody>
          <a:bodyPr wrap="square">
            <a:spAutoFit/>
          </a:bodyPr>
          <a:lstStyle/>
          <a:p>
            <a:r>
              <a:rPr lang="tr-TR" b="0" i="0" u="none" strike="noStrike" dirty="0">
                <a:solidFill>
                  <a:srgbClr val="1B1B1B"/>
                </a:solidFill>
                <a:effectLst/>
                <a:latin typeface="-apple-system-font"/>
              </a:rPr>
              <a:t>“Kadın kadının kurdudur” </a:t>
            </a:r>
            <a:endParaRPr lang="tr-TR" dirty="0"/>
          </a:p>
        </p:txBody>
      </p:sp>
      <p:sp>
        <p:nvSpPr>
          <p:cNvPr id="6" name="Metin kutusu 5">
            <a:extLst>
              <a:ext uri="{FF2B5EF4-FFF2-40B4-BE49-F238E27FC236}">
                <a16:creationId xmlns:a16="http://schemas.microsoft.com/office/drawing/2014/main" id="{7EE40E25-94AA-A749-BC0C-A394EE9C5A65}"/>
              </a:ext>
            </a:extLst>
          </p:cNvPr>
          <p:cNvSpPr txBox="1"/>
          <p:nvPr/>
        </p:nvSpPr>
        <p:spPr>
          <a:xfrm>
            <a:off x="4168612" y="3266999"/>
            <a:ext cx="3854775" cy="1200329"/>
          </a:xfrm>
          <a:prstGeom prst="rect">
            <a:avLst/>
          </a:prstGeom>
          <a:noFill/>
        </p:spPr>
        <p:txBody>
          <a:bodyPr wrap="square" rtlCol="0">
            <a:spAutoFit/>
          </a:bodyPr>
          <a:lstStyle/>
          <a:p>
            <a:r>
              <a:rPr lang="tr-TR" dirty="0"/>
              <a:t>Öncelikle geleneksel normlar, özellikle kadın-erkek eşitsizliğini içinde taşıyanlar ekranlarda tekrar tekrar üretilir. </a:t>
            </a:r>
          </a:p>
        </p:txBody>
      </p:sp>
      <p:sp>
        <p:nvSpPr>
          <p:cNvPr id="7" name="Dikdörtgen 6">
            <a:extLst>
              <a:ext uri="{FF2B5EF4-FFF2-40B4-BE49-F238E27FC236}">
                <a16:creationId xmlns:a16="http://schemas.microsoft.com/office/drawing/2014/main" id="{F96314DC-63F5-EA45-8A71-810C14C0E61B}"/>
              </a:ext>
            </a:extLst>
          </p:cNvPr>
          <p:cNvSpPr/>
          <p:nvPr/>
        </p:nvSpPr>
        <p:spPr>
          <a:xfrm>
            <a:off x="4214748" y="431078"/>
            <a:ext cx="3353818" cy="369332"/>
          </a:xfrm>
          <a:prstGeom prst="rect">
            <a:avLst/>
          </a:prstGeom>
        </p:spPr>
        <p:txBody>
          <a:bodyPr wrap="square">
            <a:spAutoFit/>
          </a:bodyPr>
          <a:lstStyle/>
          <a:p>
            <a:r>
              <a:rPr lang="tr-TR" b="1" i="0" u="none" strike="noStrike" dirty="0">
                <a:solidFill>
                  <a:srgbClr val="1B1B1B"/>
                </a:solidFill>
                <a:effectLst/>
                <a:latin typeface="-apple-system-font"/>
              </a:rPr>
              <a:t>Kadınlara yönelik programlar</a:t>
            </a:r>
          </a:p>
        </p:txBody>
      </p:sp>
      <p:sp>
        <p:nvSpPr>
          <p:cNvPr id="8" name="Dikdörtgen 7">
            <a:extLst>
              <a:ext uri="{FF2B5EF4-FFF2-40B4-BE49-F238E27FC236}">
                <a16:creationId xmlns:a16="http://schemas.microsoft.com/office/drawing/2014/main" id="{6860D51A-8B5E-DA47-A24F-A4BB3D59AF3D}"/>
              </a:ext>
            </a:extLst>
          </p:cNvPr>
          <p:cNvSpPr/>
          <p:nvPr/>
        </p:nvSpPr>
        <p:spPr>
          <a:xfrm>
            <a:off x="9096352" y="450012"/>
            <a:ext cx="1659557" cy="369332"/>
          </a:xfrm>
          <a:prstGeom prst="rect">
            <a:avLst/>
          </a:prstGeom>
        </p:spPr>
        <p:txBody>
          <a:bodyPr wrap="none">
            <a:spAutoFit/>
          </a:bodyPr>
          <a:lstStyle/>
          <a:p>
            <a:r>
              <a:rPr lang="tr-TR" b="1" i="0" u="none" strike="noStrike" dirty="0">
                <a:solidFill>
                  <a:srgbClr val="1B1B1B"/>
                </a:solidFill>
                <a:effectLst/>
                <a:latin typeface="-apple-system-font"/>
              </a:rPr>
              <a:t>Stil programları</a:t>
            </a:r>
          </a:p>
        </p:txBody>
      </p:sp>
      <p:sp>
        <p:nvSpPr>
          <p:cNvPr id="9" name="Dikdörtgen 8">
            <a:extLst>
              <a:ext uri="{FF2B5EF4-FFF2-40B4-BE49-F238E27FC236}">
                <a16:creationId xmlns:a16="http://schemas.microsoft.com/office/drawing/2014/main" id="{16C927CB-3665-FB4D-A298-EEE119102AB6}"/>
              </a:ext>
            </a:extLst>
          </p:cNvPr>
          <p:cNvSpPr/>
          <p:nvPr/>
        </p:nvSpPr>
        <p:spPr>
          <a:xfrm>
            <a:off x="8325725" y="1027509"/>
            <a:ext cx="3854775" cy="1200329"/>
          </a:xfrm>
          <a:prstGeom prst="rect">
            <a:avLst/>
          </a:prstGeom>
        </p:spPr>
        <p:txBody>
          <a:bodyPr wrap="square">
            <a:spAutoFit/>
          </a:bodyPr>
          <a:lstStyle/>
          <a:p>
            <a:r>
              <a:rPr lang="tr-TR" dirty="0">
                <a:solidFill>
                  <a:srgbClr val="1B1B1B"/>
                </a:solidFill>
                <a:latin typeface="-apple-system-font"/>
              </a:rPr>
              <a:t>K</a:t>
            </a:r>
            <a:r>
              <a:rPr lang="tr-TR" b="0" i="0" u="none" strike="noStrike" dirty="0">
                <a:solidFill>
                  <a:srgbClr val="1B1B1B"/>
                </a:solidFill>
                <a:effectLst/>
                <a:latin typeface="-apple-system-font"/>
              </a:rPr>
              <a:t>adının tek işinin alışveriş yapıp süslenip, marka giymek ve hemcinslerini yerden yere vurmak olduğunu aşılamaktadır. </a:t>
            </a:r>
            <a:endParaRPr lang="tr-TR" dirty="0"/>
          </a:p>
        </p:txBody>
      </p:sp>
      <p:sp>
        <p:nvSpPr>
          <p:cNvPr id="10" name="Dikdörtgen 9">
            <a:extLst>
              <a:ext uri="{FF2B5EF4-FFF2-40B4-BE49-F238E27FC236}">
                <a16:creationId xmlns:a16="http://schemas.microsoft.com/office/drawing/2014/main" id="{ED9F98AA-614F-9A4B-9D30-C6C45AC505EA}"/>
              </a:ext>
            </a:extLst>
          </p:cNvPr>
          <p:cNvSpPr/>
          <p:nvPr/>
        </p:nvSpPr>
        <p:spPr>
          <a:xfrm>
            <a:off x="8325725" y="2436003"/>
            <a:ext cx="2879579" cy="2031325"/>
          </a:xfrm>
          <a:prstGeom prst="rect">
            <a:avLst/>
          </a:prstGeom>
        </p:spPr>
        <p:txBody>
          <a:bodyPr wrap="square">
            <a:spAutoFit/>
          </a:bodyPr>
          <a:lstStyle/>
          <a:p>
            <a:r>
              <a:rPr lang="tr-TR" b="0" i="0" u="none" strike="noStrike" dirty="0">
                <a:solidFill>
                  <a:srgbClr val="1B1B1B"/>
                </a:solidFill>
                <a:effectLst/>
                <a:latin typeface="-apple-system-font"/>
              </a:rPr>
              <a:t>Bu programları izledikten sonra kadının iş hayatına atılımını desteklemek, politik haklarını savunmak, bilime yöneltmeye çalışmak kısacası her türlü eşitlik çağrısı karşılıksız kalabilir.</a:t>
            </a:r>
            <a:endParaRPr lang="tr-TR" dirty="0"/>
          </a:p>
        </p:txBody>
      </p:sp>
      <p:pic>
        <p:nvPicPr>
          <p:cNvPr id="12" name="Resim 11">
            <a:extLst>
              <a:ext uri="{FF2B5EF4-FFF2-40B4-BE49-F238E27FC236}">
                <a16:creationId xmlns:a16="http://schemas.microsoft.com/office/drawing/2014/main" id="{93B56BE0-7217-4E4B-BC33-9777DFDEC9E3}"/>
              </a:ext>
            </a:extLst>
          </p:cNvPr>
          <p:cNvPicPr>
            <a:picLocks noChangeAspect="1"/>
          </p:cNvPicPr>
          <p:nvPr/>
        </p:nvPicPr>
        <p:blipFill>
          <a:blip r:embed="rId2"/>
          <a:stretch>
            <a:fillRect/>
          </a:stretch>
        </p:blipFill>
        <p:spPr>
          <a:xfrm>
            <a:off x="7944151" y="4630163"/>
            <a:ext cx="3963957" cy="1688667"/>
          </a:xfrm>
          <a:prstGeom prst="rect">
            <a:avLst/>
          </a:prstGeom>
        </p:spPr>
      </p:pic>
      <p:pic>
        <p:nvPicPr>
          <p:cNvPr id="14" name="Resim 13">
            <a:extLst>
              <a:ext uri="{FF2B5EF4-FFF2-40B4-BE49-F238E27FC236}">
                <a16:creationId xmlns:a16="http://schemas.microsoft.com/office/drawing/2014/main" id="{51F809BA-474B-3E4C-93E0-241BFA3DB269}"/>
              </a:ext>
            </a:extLst>
          </p:cNvPr>
          <p:cNvPicPr>
            <a:picLocks noChangeAspect="1"/>
          </p:cNvPicPr>
          <p:nvPr/>
        </p:nvPicPr>
        <p:blipFill>
          <a:blip r:embed="rId3"/>
          <a:stretch>
            <a:fillRect/>
          </a:stretch>
        </p:blipFill>
        <p:spPr>
          <a:xfrm>
            <a:off x="4448355" y="4610687"/>
            <a:ext cx="3120211" cy="1688667"/>
          </a:xfrm>
          <a:prstGeom prst="rect">
            <a:avLst/>
          </a:prstGeom>
        </p:spPr>
      </p:pic>
      <p:sp>
        <p:nvSpPr>
          <p:cNvPr id="15" name="Dikdörtgen 14">
            <a:extLst>
              <a:ext uri="{FF2B5EF4-FFF2-40B4-BE49-F238E27FC236}">
                <a16:creationId xmlns:a16="http://schemas.microsoft.com/office/drawing/2014/main" id="{C946BA5F-341F-DF46-9491-FA00F0FCB27C}"/>
              </a:ext>
            </a:extLst>
          </p:cNvPr>
          <p:cNvSpPr/>
          <p:nvPr/>
        </p:nvSpPr>
        <p:spPr>
          <a:xfrm>
            <a:off x="0" y="6481665"/>
            <a:ext cx="8642027" cy="369332"/>
          </a:xfrm>
          <a:prstGeom prst="rect">
            <a:avLst/>
          </a:prstGeom>
        </p:spPr>
        <p:txBody>
          <a:bodyPr wrap="square">
            <a:spAutoFit/>
          </a:bodyPr>
          <a:lstStyle/>
          <a:p>
            <a:r>
              <a:rPr lang="tr-TR" dirty="0" err="1"/>
              <a:t>https</a:t>
            </a:r>
            <a:r>
              <a:rPr lang="tr-TR" dirty="0"/>
              <a:t>://</a:t>
            </a:r>
            <a:r>
              <a:rPr lang="tr-TR" dirty="0" err="1"/>
              <a:t>indigodergisi.com</a:t>
            </a:r>
            <a:r>
              <a:rPr lang="tr-TR" dirty="0"/>
              <a:t>/2017/07/televizyon-toplum-</a:t>
            </a:r>
            <a:r>
              <a:rPr lang="tr-TR" dirty="0" err="1"/>
              <a:t>muhendisligi</a:t>
            </a:r>
            <a:r>
              <a:rPr lang="tr-TR" dirty="0"/>
              <a:t>/</a:t>
            </a:r>
          </a:p>
        </p:txBody>
      </p:sp>
      <p:sp>
        <p:nvSpPr>
          <p:cNvPr id="16" name="Metin kutusu 15">
            <a:extLst>
              <a:ext uri="{FF2B5EF4-FFF2-40B4-BE49-F238E27FC236}">
                <a16:creationId xmlns:a16="http://schemas.microsoft.com/office/drawing/2014/main" id="{EF725C09-E2C0-374F-8624-E8C4E0EBDB62}"/>
              </a:ext>
            </a:extLst>
          </p:cNvPr>
          <p:cNvSpPr txBox="1"/>
          <p:nvPr/>
        </p:nvSpPr>
        <p:spPr>
          <a:xfrm>
            <a:off x="625965" y="431078"/>
            <a:ext cx="1651927" cy="369332"/>
          </a:xfrm>
          <a:prstGeom prst="rect">
            <a:avLst/>
          </a:prstGeom>
          <a:noFill/>
        </p:spPr>
        <p:txBody>
          <a:bodyPr wrap="none" rtlCol="0">
            <a:spAutoFit/>
          </a:bodyPr>
          <a:lstStyle/>
          <a:p>
            <a:r>
              <a:rPr lang="tr-TR" b="1" dirty="0"/>
              <a:t>Haber-Tartışma</a:t>
            </a:r>
          </a:p>
        </p:txBody>
      </p:sp>
      <p:sp>
        <p:nvSpPr>
          <p:cNvPr id="17" name="Metin kutusu 16">
            <a:extLst>
              <a:ext uri="{FF2B5EF4-FFF2-40B4-BE49-F238E27FC236}">
                <a16:creationId xmlns:a16="http://schemas.microsoft.com/office/drawing/2014/main" id="{6921793A-DE44-B349-86AE-E51AC9BB4D1E}"/>
              </a:ext>
            </a:extLst>
          </p:cNvPr>
          <p:cNvSpPr txBox="1"/>
          <p:nvPr/>
        </p:nvSpPr>
        <p:spPr>
          <a:xfrm>
            <a:off x="741872" y="1483743"/>
            <a:ext cx="1973745" cy="2308324"/>
          </a:xfrm>
          <a:prstGeom prst="rect">
            <a:avLst/>
          </a:prstGeom>
          <a:noFill/>
        </p:spPr>
        <p:txBody>
          <a:bodyPr wrap="none" rtlCol="0">
            <a:spAutoFit/>
          </a:bodyPr>
          <a:lstStyle/>
          <a:p>
            <a:r>
              <a:rPr lang="tr-TR" dirty="0" err="1"/>
              <a:t>Manüpülasyon</a:t>
            </a:r>
            <a:endParaRPr lang="tr-TR" dirty="0"/>
          </a:p>
          <a:p>
            <a:endParaRPr lang="tr-TR" dirty="0"/>
          </a:p>
          <a:p>
            <a:r>
              <a:rPr lang="tr-TR" dirty="0"/>
              <a:t>Yanlış bilgi aktarımı</a:t>
            </a:r>
          </a:p>
          <a:p>
            <a:endParaRPr lang="tr-TR" dirty="0"/>
          </a:p>
          <a:p>
            <a:r>
              <a:rPr lang="tr-TR" dirty="0"/>
              <a:t>Toplumsal kontrol</a:t>
            </a:r>
          </a:p>
          <a:p>
            <a:r>
              <a:rPr lang="tr-TR" dirty="0"/>
              <a:t>-Siyasi</a:t>
            </a:r>
          </a:p>
          <a:p>
            <a:r>
              <a:rPr lang="tr-TR" dirty="0"/>
              <a:t>-Ekonomik</a:t>
            </a:r>
          </a:p>
          <a:p>
            <a:endParaRPr lang="tr-TR" dirty="0"/>
          </a:p>
        </p:txBody>
      </p:sp>
    </p:spTree>
    <p:extLst>
      <p:ext uri="{BB962C8B-B14F-4D97-AF65-F5344CB8AC3E}">
        <p14:creationId xmlns:p14="http://schemas.microsoft.com/office/powerpoint/2010/main" val="217356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92899C3-2649-B54E-B34D-26FA81F8C208}"/>
              </a:ext>
            </a:extLst>
          </p:cNvPr>
          <p:cNvSpPr/>
          <p:nvPr/>
        </p:nvSpPr>
        <p:spPr>
          <a:xfrm>
            <a:off x="477328" y="243512"/>
            <a:ext cx="10598988" cy="6370975"/>
          </a:xfrm>
          <a:prstGeom prst="rect">
            <a:avLst/>
          </a:prstGeom>
        </p:spPr>
        <p:txBody>
          <a:bodyPr wrap="square">
            <a:spAutoFit/>
          </a:bodyPr>
          <a:lstStyle/>
          <a:p>
            <a:r>
              <a:rPr lang="tr-TR" sz="2400" b="1" u="none" strike="noStrike" dirty="0">
                <a:solidFill>
                  <a:srgbClr val="696969"/>
                </a:solidFill>
                <a:effectLst/>
              </a:rPr>
              <a:t>Aile bireylerinin birlikte yaptıkları aktiviteler: </a:t>
            </a:r>
          </a:p>
          <a:p>
            <a:endParaRPr lang="tr-TR" sz="2400" dirty="0">
              <a:solidFill>
                <a:srgbClr val="696969"/>
              </a:solidFill>
              <a:latin typeface="Gordita"/>
            </a:endParaRPr>
          </a:p>
          <a:p>
            <a:r>
              <a:rPr lang="tr-TR" sz="2400" b="0" i="0" u="none" strike="noStrike" dirty="0">
                <a:solidFill>
                  <a:srgbClr val="696969"/>
                </a:solidFill>
                <a:effectLst/>
                <a:latin typeface="Gordita"/>
              </a:rPr>
              <a:t>% 59,4  </a:t>
            </a:r>
            <a:r>
              <a:rPr lang="tr-TR" sz="2400" dirty="0">
                <a:solidFill>
                  <a:srgbClr val="696969"/>
                </a:solidFill>
                <a:latin typeface="Gordita"/>
              </a:rPr>
              <a:t>T</a:t>
            </a:r>
            <a:r>
              <a:rPr lang="tr-TR" sz="2400" b="0" i="0" u="none" strike="noStrike" dirty="0">
                <a:solidFill>
                  <a:srgbClr val="696969"/>
                </a:solidFill>
                <a:effectLst/>
                <a:latin typeface="Gordita"/>
              </a:rPr>
              <a:t>elevizyon izlemek. </a:t>
            </a:r>
          </a:p>
          <a:p>
            <a:r>
              <a:rPr lang="tr-TR" sz="2400" b="0" i="0" u="none" strike="noStrike" dirty="0">
                <a:solidFill>
                  <a:srgbClr val="696969"/>
                </a:solidFill>
                <a:effectLst/>
                <a:latin typeface="Gordita"/>
              </a:rPr>
              <a:t>% 25,8  Akraba, komşu, arkadaş ziyareti, </a:t>
            </a:r>
          </a:p>
          <a:p>
            <a:r>
              <a:rPr lang="tr-TR" sz="2400" b="0" i="0" u="none" strike="noStrike" dirty="0">
                <a:solidFill>
                  <a:srgbClr val="696969"/>
                </a:solidFill>
                <a:effectLst/>
                <a:latin typeface="Gordita"/>
              </a:rPr>
              <a:t>% 21,9 Alışveriş, </a:t>
            </a:r>
          </a:p>
          <a:p>
            <a:r>
              <a:rPr lang="tr-TR" sz="2400" b="0" i="0" u="none" strike="noStrike" dirty="0">
                <a:solidFill>
                  <a:srgbClr val="696969"/>
                </a:solidFill>
                <a:effectLst/>
                <a:latin typeface="Gordita"/>
              </a:rPr>
              <a:t>% 7,2   </a:t>
            </a:r>
            <a:r>
              <a:rPr lang="tr-TR" sz="2400" dirty="0">
                <a:solidFill>
                  <a:srgbClr val="696969"/>
                </a:solidFill>
                <a:latin typeface="Gordita"/>
              </a:rPr>
              <a:t>T</a:t>
            </a:r>
            <a:r>
              <a:rPr lang="tr-TR" sz="2400" b="0" i="0" u="none" strike="noStrike" dirty="0">
                <a:solidFill>
                  <a:srgbClr val="696969"/>
                </a:solidFill>
                <a:effectLst/>
                <a:latin typeface="Gordita"/>
              </a:rPr>
              <a:t>atil, </a:t>
            </a:r>
          </a:p>
          <a:p>
            <a:r>
              <a:rPr lang="tr-TR" sz="2400" b="0" i="0" u="none" strike="noStrike" dirty="0">
                <a:solidFill>
                  <a:srgbClr val="696969"/>
                </a:solidFill>
                <a:effectLst/>
                <a:latin typeface="Gordita"/>
              </a:rPr>
              <a:t>% 6,1  Dışarıda yemek yemek</a:t>
            </a:r>
          </a:p>
          <a:p>
            <a:r>
              <a:rPr lang="tr-TR" sz="2400" b="0" i="0" u="none" strike="noStrike" dirty="0">
                <a:solidFill>
                  <a:srgbClr val="696969"/>
                </a:solidFill>
                <a:effectLst/>
                <a:latin typeface="Gordita"/>
              </a:rPr>
              <a:t>% 3,2 Sinema ya da tiyatroya gitmek geliyor. </a:t>
            </a:r>
          </a:p>
          <a:p>
            <a:endParaRPr lang="tr-TR" sz="2400" dirty="0">
              <a:solidFill>
                <a:srgbClr val="696969"/>
              </a:solidFill>
              <a:latin typeface="Gordita"/>
            </a:endParaRPr>
          </a:p>
          <a:p>
            <a:r>
              <a:rPr lang="tr-TR" sz="2400" b="0" i="0" u="none" strike="noStrike" dirty="0">
                <a:solidFill>
                  <a:srgbClr val="696969"/>
                </a:solidFill>
                <a:effectLst/>
                <a:latin typeface="Gordita"/>
              </a:rPr>
              <a:t>Bu ankete katılan aile bireylerinin </a:t>
            </a:r>
          </a:p>
          <a:p>
            <a:r>
              <a:rPr lang="tr-TR" sz="2400" b="0" i="0" u="none" strike="noStrike" dirty="0">
                <a:solidFill>
                  <a:srgbClr val="696969"/>
                </a:solidFill>
                <a:effectLst/>
                <a:latin typeface="Gordita"/>
              </a:rPr>
              <a:t>79,6’sı birlikte tiyatro ve sinemaya </a:t>
            </a:r>
            <a:r>
              <a:rPr lang="tr-TR" sz="2400" b="1" i="0" u="none" strike="noStrike" dirty="0">
                <a:solidFill>
                  <a:srgbClr val="696969"/>
                </a:solidFill>
                <a:effectLst/>
                <a:latin typeface="Gordita"/>
              </a:rPr>
              <a:t>hiç gitmemişken, </a:t>
            </a:r>
          </a:p>
          <a:p>
            <a:r>
              <a:rPr lang="tr-TR" sz="2400" b="0" i="0" u="none" strike="noStrike" dirty="0">
                <a:solidFill>
                  <a:srgbClr val="696969"/>
                </a:solidFill>
                <a:effectLst/>
                <a:latin typeface="Gordita"/>
              </a:rPr>
              <a:t>63,3’ü de </a:t>
            </a:r>
            <a:r>
              <a:rPr lang="tr-TR" sz="2400" b="1" i="0" u="none" strike="noStrike" dirty="0">
                <a:solidFill>
                  <a:srgbClr val="696969"/>
                </a:solidFill>
                <a:effectLst/>
                <a:latin typeface="Gordita"/>
              </a:rPr>
              <a:t>hiç tatile gitmedikleri </a:t>
            </a:r>
            <a:r>
              <a:rPr lang="tr-TR" sz="2400" b="0" i="0" u="none" strike="noStrike" dirty="0">
                <a:solidFill>
                  <a:srgbClr val="696969"/>
                </a:solidFill>
                <a:effectLst/>
                <a:latin typeface="Gordita"/>
              </a:rPr>
              <a:t>ortaya çıkmış. </a:t>
            </a:r>
          </a:p>
          <a:p>
            <a:endParaRPr lang="tr-TR" sz="2400" dirty="0">
              <a:solidFill>
                <a:srgbClr val="696969"/>
              </a:solidFill>
              <a:latin typeface="Gordita"/>
            </a:endParaRPr>
          </a:p>
          <a:p>
            <a:r>
              <a:rPr lang="tr-TR" sz="2400" b="0" i="0" u="none" strike="noStrike" dirty="0">
                <a:solidFill>
                  <a:srgbClr val="C00000"/>
                </a:solidFill>
                <a:effectLst/>
                <a:latin typeface="Gordita"/>
              </a:rPr>
              <a:t>Ülkemizde ortaöğretim dönemindeki bir çocuğun televizyonun ve bilgisayarın başında geçirdiği süre okulda geçirdiği süreden yarı yarıya daha fazla olduğu tahmin ediliyor. Çocuklar öğrencilik hayatlarında yılda ortalama 1000 saatlerini okulda geçirirken, yaklaşık 1500 saatlerini de televizyon ve bilgisayar başında geçiriyorlar.</a:t>
            </a:r>
            <a:endParaRPr lang="tr-TR" sz="2400" dirty="0">
              <a:solidFill>
                <a:srgbClr val="C00000"/>
              </a:solidFill>
            </a:endParaRPr>
          </a:p>
        </p:txBody>
      </p:sp>
      <p:sp>
        <p:nvSpPr>
          <p:cNvPr id="5" name="Dikdörtgen 4">
            <a:extLst>
              <a:ext uri="{FF2B5EF4-FFF2-40B4-BE49-F238E27FC236}">
                <a16:creationId xmlns:a16="http://schemas.microsoft.com/office/drawing/2014/main" id="{396EEE0F-10DB-5742-84F2-6807EC4FC2D2}"/>
              </a:ext>
            </a:extLst>
          </p:cNvPr>
          <p:cNvSpPr/>
          <p:nvPr/>
        </p:nvSpPr>
        <p:spPr>
          <a:xfrm>
            <a:off x="7723516" y="243512"/>
            <a:ext cx="3352800" cy="646331"/>
          </a:xfrm>
          <a:prstGeom prst="rect">
            <a:avLst/>
          </a:prstGeom>
        </p:spPr>
        <p:txBody>
          <a:bodyPr wrap="square">
            <a:spAutoFit/>
          </a:bodyPr>
          <a:lstStyle/>
          <a:p>
            <a:r>
              <a:rPr lang="tr-TR" dirty="0" err="1">
                <a:solidFill>
                  <a:srgbClr val="0070C0"/>
                </a:solidFill>
              </a:rPr>
              <a:t>https</a:t>
            </a:r>
            <a:r>
              <a:rPr lang="tr-TR" dirty="0">
                <a:solidFill>
                  <a:srgbClr val="0070C0"/>
                </a:solidFill>
              </a:rPr>
              <a:t>://</a:t>
            </a:r>
            <a:r>
              <a:rPr lang="tr-TR" dirty="0" err="1">
                <a:solidFill>
                  <a:srgbClr val="0070C0"/>
                </a:solidFill>
              </a:rPr>
              <a:t>zihinokulu.com</a:t>
            </a:r>
            <a:r>
              <a:rPr lang="tr-TR" dirty="0">
                <a:solidFill>
                  <a:srgbClr val="0070C0"/>
                </a:solidFill>
              </a:rPr>
              <a:t>/televizyonun-</a:t>
            </a:r>
            <a:r>
              <a:rPr lang="tr-TR" dirty="0" err="1">
                <a:solidFill>
                  <a:srgbClr val="0070C0"/>
                </a:solidFill>
              </a:rPr>
              <a:t>cocuklar</a:t>
            </a:r>
            <a:r>
              <a:rPr lang="tr-TR" dirty="0">
                <a:solidFill>
                  <a:srgbClr val="0070C0"/>
                </a:solidFill>
              </a:rPr>
              <a:t>-</a:t>
            </a:r>
            <a:r>
              <a:rPr lang="tr-TR" dirty="0" err="1">
                <a:solidFill>
                  <a:srgbClr val="0070C0"/>
                </a:solidFill>
              </a:rPr>
              <a:t>uzerindeki</a:t>
            </a:r>
            <a:r>
              <a:rPr lang="tr-TR" dirty="0">
                <a:solidFill>
                  <a:srgbClr val="0070C0"/>
                </a:solidFill>
              </a:rPr>
              <a:t>-etkileri/</a:t>
            </a:r>
          </a:p>
        </p:txBody>
      </p:sp>
      <p:sp>
        <p:nvSpPr>
          <p:cNvPr id="6" name="Dikdörtgen 5">
            <a:extLst>
              <a:ext uri="{FF2B5EF4-FFF2-40B4-BE49-F238E27FC236}">
                <a16:creationId xmlns:a16="http://schemas.microsoft.com/office/drawing/2014/main" id="{CD66A981-5B91-CB48-B642-90B9B5EE4873}"/>
              </a:ext>
            </a:extLst>
          </p:cNvPr>
          <p:cNvSpPr/>
          <p:nvPr/>
        </p:nvSpPr>
        <p:spPr>
          <a:xfrm>
            <a:off x="7723516" y="1328316"/>
            <a:ext cx="3784122" cy="1200329"/>
          </a:xfrm>
          <a:prstGeom prst="rect">
            <a:avLst/>
          </a:prstGeom>
        </p:spPr>
        <p:txBody>
          <a:bodyPr wrap="square">
            <a:spAutoFit/>
          </a:bodyPr>
          <a:lstStyle/>
          <a:p>
            <a:r>
              <a:rPr lang="tr-TR" b="1" i="0" u="none" strike="noStrike" dirty="0">
                <a:solidFill>
                  <a:srgbClr val="0070C0"/>
                </a:solidFill>
                <a:effectLst/>
                <a:latin typeface="Gordita"/>
              </a:rPr>
              <a:t>Aile ve Sosyal Politikalar Bakanlığı’nca 12 bin aile üzerinde yapılan Türkiye’de Aile Yapısı Araştırması’nda çarpıcı sonuçlarına göre;</a:t>
            </a:r>
            <a:endParaRPr lang="tr-TR" dirty="0">
              <a:solidFill>
                <a:srgbClr val="0070C0"/>
              </a:solidFill>
            </a:endParaRPr>
          </a:p>
        </p:txBody>
      </p:sp>
    </p:spTree>
    <p:extLst>
      <p:ext uri="{BB962C8B-B14F-4D97-AF65-F5344CB8AC3E}">
        <p14:creationId xmlns:p14="http://schemas.microsoft.com/office/powerpoint/2010/main" val="372685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17B3087-E199-F34A-AB65-7C049D469C4F}"/>
              </a:ext>
            </a:extLst>
          </p:cNvPr>
          <p:cNvPicPr>
            <a:picLocks noGrp="1" noChangeAspect="1"/>
          </p:cNvPicPr>
          <p:nvPr>
            <p:ph idx="1"/>
          </p:nvPr>
        </p:nvPicPr>
        <p:blipFill>
          <a:blip r:embed="rId2"/>
          <a:stretch>
            <a:fillRect/>
          </a:stretch>
        </p:blipFill>
        <p:spPr>
          <a:xfrm>
            <a:off x="165340" y="1288495"/>
            <a:ext cx="8355037" cy="1834267"/>
          </a:xfrm>
        </p:spPr>
      </p:pic>
      <p:sp>
        <p:nvSpPr>
          <p:cNvPr id="8" name="Dikdörtgen 7">
            <a:extLst>
              <a:ext uri="{FF2B5EF4-FFF2-40B4-BE49-F238E27FC236}">
                <a16:creationId xmlns:a16="http://schemas.microsoft.com/office/drawing/2014/main" id="{042A19AE-4628-914C-AA3E-8B453A2D91C8}"/>
              </a:ext>
            </a:extLst>
          </p:cNvPr>
          <p:cNvSpPr/>
          <p:nvPr/>
        </p:nvSpPr>
        <p:spPr>
          <a:xfrm>
            <a:off x="8706929" y="1466964"/>
            <a:ext cx="3319731" cy="1477328"/>
          </a:xfrm>
          <a:prstGeom prst="rect">
            <a:avLst/>
          </a:prstGeom>
        </p:spPr>
        <p:txBody>
          <a:bodyPr wrap="square">
            <a:spAutoFit/>
          </a:bodyPr>
          <a:lstStyle/>
          <a:p>
            <a:r>
              <a:rPr lang="tr-TR" dirty="0" err="1">
                <a:solidFill>
                  <a:schemeClr val="accent1"/>
                </a:solidFill>
              </a:rPr>
              <a:t>https</a:t>
            </a:r>
            <a:r>
              <a:rPr lang="tr-TR" dirty="0">
                <a:solidFill>
                  <a:schemeClr val="accent1"/>
                </a:solidFill>
              </a:rPr>
              <a:t>://www2.deloitte.com/tr/tr/</a:t>
            </a:r>
            <a:r>
              <a:rPr lang="tr-TR" dirty="0" err="1">
                <a:solidFill>
                  <a:schemeClr val="accent1"/>
                </a:solidFill>
              </a:rPr>
              <a:t>pages</a:t>
            </a:r>
            <a:r>
              <a:rPr lang="tr-TR" dirty="0">
                <a:solidFill>
                  <a:schemeClr val="accent1"/>
                </a:solidFill>
              </a:rPr>
              <a:t>/</a:t>
            </a:r>
            <a:r>
              <a:rPr lang="tr-TR" dirty="0" err="1">
                <a:solidFill>
                  <a:schemeClr val="accent1"/>
                </a:solidFill>
              </a:rPr>
              <a:t>technology-media-and-telecommunications</a:t>
            </a:r>
            <a:r>
              <a:rPr lang="tr-TR" dirty="0">
                <a:solidFill>
                  <a:schemeClr val="accent1"/>
                </a:solidFill>
              </a:rPr>
              <a:t>/</a:t>
            </a:r>
            <a:r>
              <a:rPr lang="tr-TR" dirty="0" err="1">
                <a:solidFill>
                  <a:schemeClr val="accent1"/>
                </a:solidFill>
              </a:rPr>
              <a:t>articles</a:t>
            </a:r>
            <a:r>
              <a:rPr lang="tr-TR" dirty="0">
                <a:solidFill>
                  <a:schemeClr val="accent1"/>
                </a:solidFill>
              </a:rPr>
              <a:t>/medya-yatirimlari-2020-ilk-6-ay-raporu.html</a:t>
            </a:r>
          </a:p>
        </p:txBody>
      </p:sp>
      <p:sp>
        <p:nvSpPr>
          <p:cNvPr id="9" name="Metin kutusu 8">
            <a:extLst>
              <a:ext uri="{FF2B5EF4-FFF2-40B4-BE49-F238E27FC236}">
                <a16:creationId xmlns:a16="http://schemas.microsoft.com/office/drawing/2014/main" id="{5B6D2094-E3E9-F440-B301-1740C75B9996}"/>
              </a:ext>
            </a:extLst>
          </p:cNvPr>
          <p:cNvSpPr txBox="1"/>
          <p:nvPr/>
        </p:nvSpPr>
        <p:spPr>
          <a:xfrm>
            <a:off x="165340" y="292755"/>
            <a:ext cx="2590774" cy="553998"/>
          </a:xfrm>
          <a:prstGeom prst="rect">
            <a:avLst/>
          </a:prstGeom>
          <a:noFill/>
        </p:spPr>
        <p:txBody>
          <a:bodyPr wrap="none" rtlCol="0">
            <a:spAutoFit/>
          </a:bodyPr>
          <a:lstStyle/>
          <a:p>
            <a:r>
              <a:rPr lang="tr-TR" sz="3000" b="1" dirty="0">
                <a:latin typeface="Algerian" pitchFamily="82" charset="0"/>
              </a:rPr>
              <a:t>Ticari Ayak</a:t>
            </a:r>
          </a:p>
        </p:txBody>
      </p:sp>
      <p:pic>
        <p:nvPicPr>
          <p:cNvPr id="11" name="Resim 10">
            <a:extLst>
              <a:ext uri="{FF2B5EF4-FFF2-40B4-BE49-F238E27FC236}">
                <a16:creationId xmlns:a16="http://schemas.microsoft.com/office/drawing/2014/main" id="{D6727D53-C128-DE40-94D9-38257855B340}"/>
              </a:ext>
            </a:extLst>
          </p:cNvPr>
          <p:cNvPicPr>
            <a:picLocks noChangeAspect="1"/>
          </p:cNvPicPr>
          <p:nvPr/>
        </p:nvPicPr>
        <p:blipFill>
          <a:blip r:embed="rId3"/>
          <a:stretch>
            <a:fillRect/>
          </a:stretch>
        </p:blipFill>
        <p:spPr>
          <a:xfrm>
            <a:off x="165340" y="4869308"/>
            <a:ext cx="8839200" cy="1917700"/>
          </a:xfrm>
          <a:prstGeom prst="rect">
            <a:avLst/>
          </a:prstGeom>
        </p:spPr>
      </p:pic>
      <p:sp>
        <p:nvSpPr>
          <p:cNvPr id="12" name="Dikdörtgen 11">
            <a:extLst>
              <a:ext uri="{FF2B5EF4-FFF2-40B4-BE49-F238E27FC236}">
                <a16:creationId xmlns:a16="http://schemas.microsoft.com/office/drawing/2014/main" id="{1B50A6B6-AEEB-0E40-AB15-7122CE89DEE0}"/>
              </a:ext>
            </a:extLst>
          </p:cNvPr>
          <p:cNvSpPr/>
          <p:nvPr/>
        </p:nvSpPr>
        <p:spPr>
          <a:xfrm>
            <a:off x="9132498" y="3343515"/>
            <a:ext cx="2766204" cy="1477328"/>
          </a:xfrm>
          <a:prstGeom prst="rect">
            <a:avLst/>
          </a:prstGeom>
        </p:spPr>
        <p:txBody>
          <a:bodyPr wrap="square">
            <a:spAutoFit/>
          </a:bodyPr>
          <a:lstStyle/>
          <a:p>
            <a:r>
              <a:rPr lang="tr-TR" dirty="0" err="1">
                <a:solidFill>
                  <a:schemeClr val="accent1"/>
                </a:solidFill>
              </a:rPr>
              <a:t>https</a:t>
            </a:r>
            <a:r>
              <a:rPr lang="tr-TR" dirty="0">
                <a:solidFill>
                  <a:schemeClr val="accent1"/>
                </a:solidFill>
              </a:rPr>
              <a:t>://</a:t>
            </a:r>
            <a:r>
              <a:rPr lang="tr-TR" dirty="0" err="1">
                <a:solidFill>
                  <a:schemeClr val="accent1"/>
                </a:solidFill>
              </a:rPr>
              <a:t>www.marketingturkiye.com.tr</a:t>
            </a:r>
            <a:r>
              <a:rPr lang="tr-TR" dirty="0">
                <a:solidFill>
                  <a:schemeClr val="accent1"/>
                </a:solidFill>
              </a:rPr>
              <a:t>/kampanyalar/2020-turkiye-tahmini-medya-ve-reklam-yatirimlari-raporu-sasirtti/</a:t>
            </a:r>
          </a:p>
        </p:txBody>
      </p:sp>
      <p:pic>
        <p:nvPicPr>
          <p:cNvPr id="14" name="Resim 13">
            <a:extLst>
              <a:ext uri="{FF2B5EF4-FFF2-40B4-BE49-F238E27FC236}">
                <a16:creationId xmlns:a16="http://schemas.microsoft.com/office/drawing/2014/main" id="{EE78645A-B67D-0444-8D6D-EDFBDD98C2CC}"/>
              </a:ext>
            </a:extLst>
          </p:cNvPr>
          <p:cNvPicPr>
            <a:picLocks noChangeAspect="1"/>
          </p:cNvPicPr>
          <p:nvPr/>
        </p:nvPicPr>
        <p:blipFill>
          <a:blip r:embed="rId4"/>
          <a:stretch>
            <a:fillRect/>
          </a:stretch>
        </p:blipFill>
        <p:spPr>
          <a:xfrm>
            <a:off x="280598" y="3273778"/>
            <a:ext cx="8851900" cy="1498600"/>
          </a:xfrm>
          <a:prstGeom prst="rect">
            <a:avLst/>
          </a:prstGeom>
        </p:spPr>
      </p:pic>
    </p:spTree>
    <p:extLst>
      <p:ext uri="{BB962C8B-B14F-4D97-AF65-F5344CB8AC3E}">
        <p14:creationId xmlns:p14="http://schemas.microsoft.com/office/powerpoint/2010/main" val="335283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92222C4-7117-B545-8DC3-56A9AB978E31}"/>
              </a:ext>
            </a:extLst>
          </p:cNvPr>
          <p:cNvSpPr>
            <a:spLocks noGrp="1"/>
          </p:cNvSpPr>
          <p:nvPr>
            <p:ph type="title"/>
          </p:nvPr>
        </p:nvSpPr>
        <p:spPr>
          <a:xfrm>
            <a:off x="6096000" y="2459597"/>
            <a:ext cx="5314536" cy="1325563"/>
          </a:xfrm>
        </p:spPr>
        <p:txBody>
          <a:bodyPr vert="horz" lIns="91440" tIns="45720" rIns="91440" bIns="45720" rtlCol="0" anchor="ctr">
            <a:normAutofit/>
          </a:bodyPr>
          <a:lstStyle/>
          <a:p>
            <a:r>
              <a:rPr lang="en-US" dirty="0" err="1"/>
              <a:t>Teşekkürler</a:t>
            </a:r>
            <a:r>
              <a:rPr lang="en-US" dirty="0"/>
              <a:t>…</a:t>
            </a: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Resim 6">
            <a:extLst>
              <a:ext uri="{FF2B5EF4-FFF2-40B4-BE49-F238E27FC236}">
                <a16:creationId xmlns:a16="http://schemas.microsoft.com/office/drawing/2014/main" id="{E2C13C6C-2C18-3044-AC4C-1C645F37AE4C}"/>
              </a:ext>
            </a:extLst>
          </p:cNvPr>
          <p:cNvPicPr>
            <a:picLocks noChangeAspect="1"/>
          </p:cNvPicPr>
          <p:nvPr/>
        </p:nvPicPr>
        <p:blipFill rotWithShape="1">
          <a:blip r:embed="rId2"/>
          <a:srcRect l="11840" r="37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8" name="Dikdörtgen 7">
            <a:extLst>
              <a:ext uri="{FF2B5EF4-FFF2-40B4-BE49-F238E27FC236}">
                <a16:creationId xmlns:a16="http://schemas.microsoft.com/office/drawing/2014/main" id="{0C9FBE9D-8499-E049-9257-496D9268F5B1}"/>
              </a:ext>
            </a:extLst>
          </p:cNvPr>
          <p:cNvSpPr/>
          <p:nvPr/>
        </p:nvSpPr>
        <p:spPr>
          <a:xfrm>
            <a:off x="523642" y="6170289"/>
            <a:ext cx="5314543" cy="687711"/>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https://</a:t>
            </a:r>
            <a:r>
              <a:rPr lang="en-US" dirty="0" err="1"/>
              <a:t>www.cihatayaz.com</a:t>
            </a:r>
            <a:r>
              <a:rPr lang="en-US" dirty="0"/>
              <a:t>/</a:t>
            </a:r>
            <a:r>
              <a:rPr lang="en-US" dirty="0" err="1"/>
              <a:t>urun</a:t>
            </a:r>
            <a:r>
              <a:rPr lang="en-US" dirty="0"/>
              <a:t>/woo-single/</a:t>
            </a:r>
          </a:p>
        </p:txBody>
      </p:sp>
    </p:spTree>
    <p:extLst>
      <p:ext uri="{BB962C8B-B14F-4D97-AF65-F5344CB8AC3E}">
        <p14:creationId xmlns:p14="http://schemas.microsoft.com/office/powerpoint/2010/main" val="40940322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9D3A15-4F28-8C4B-BAD3-EC443CC53B2A}"/>
              </a:ext>
            </a:extLst>
          </p:cNvPr>
          <p:cNvSpPr>
            <a:spLocks noGrp="1"/>
          </p:cNvSpPr>
          <p:nvPr>
            <p:ph type="title"/>
          </p:nvPr>
        </p:nvSpPr>
        <p:spPr/>
        <p:txBody>
          <a:bodyPr/>
          <a:lstStyle/>
          <a:p>
            <a:r>
              <a:rPr lang="tr-TR" dirty="0"/>
              <a:t>Tarihçe</a:t>
            </a:r>
          </a:p>
        </p:txBody>
      </p:sp>
      <p:sp>
        <p:nvSpPr>
          <p:cNvPr id="3" name="İçerik Yer Tutucusu 2">
            <a:extLst>
              <a:ext uri="{FF2B5EF4-FFF2-40B4-BE49-F238E27FC236}">
                <a16:creationId xmlns:a16="http://schemas.microsoft.com/office/drawing/2014/main" id="{DA358B6E-A467-BA4D-99E3-566F36CF35B8}"/>
              </a:ext>
            </a:extLst>
          </p:cNvPr>
          <p:cNvSpPr>
            <a:spLocks noGrp="1"/>
          </p:cNvSpPr>
          <p:nvPr>
            <p:ph idx="1"/>
          </p:nvPr>
        </p:nvSpPr>
        <p:spPr>
          <a:xfrm>
            <a:off x="838200" y="1825625"/>
            <a:ext cx="5575300" cy="4351338"/>
          </a:xfrm>
        </p:spPr>
        <p:txBody>
          <a:bodyPr>
            <a:normAutofit fontScale="92500" lnSpcReduction="20000"/>
          </a:bodyPr>
          <a:lstStyle/>
          <a:p>
            <a:r>
              <a:rPr lang="tr-TR" b="1" dirty="0"/>
              <a:t>John </a:t>
            </a:r>
            <a:r>
              <a:rPr lang="tr-TR" b="1" dirty="0" err="1"/>
              <a:t>Logie</a:t>
            </a:r>
            <a:r>
              <a:rPr lang="tr-TR" b="1" dirty="0"/>
              <a:t> </a:t>
            </a:r>
            <a:r>
              <a:rPr lang="tr-TR" b="1" dirty="0" err="1"/>
              <a:t>Baird</a:t>
            </a:r>
            <a:endParaRPr lang="tr-TR" b="1" dirty="0"/>
          </a:p>
          <a:p>
            <a:pPr marL="0" indent="0">
              <a:buNone/>
            </a:pPr>
            <a:r>
              <a:rPr lang="tr-TR" sz="2000" dirty="0"/>
              <a:t>Batı İskoçya Teknik Koleji’nde eğitimini bitirdikten sonra, Glasgow Üniversitesi’nde elektronik alanında </a:t>
            </a:r>
            <a:r>
              <a:rPr lang="tr-TR" sz="2000" dirty="0" err="1"/>
              <a:t>master</a:t>
            </a:r>
            <a:r>
              <a:rPr lang="tr-TR" sz="2000" dirty="0"/>
              <a:t> yapmıştır. </a:t>
            </a:r>
          </a:p>
          <a:p>
            <a:pPr marL="0" indent="0">
              <a:buNone/>
            </a:pPr>
            <a:r>
              <a:rPr lang="tr-TR" sz="2000" dirty="0"/>
              <a:t>İlk denemesinde </a:t>
            </a:r>
            <a:r>
              <a:rPr lang="tr-TR" sz="2000" u="sng" dirty="0"/>
              <a:t>çay kutusuna </a:t>
            </a:r>
            <a:r>
              <a:rPr lang="tr-TR" sz="2000" dirty="0"/>
              <a:t>kurduğu ve </a:t>
            </a:r>
            <a:r>
              <a:rPr lang="tr-TR" sz="2000" dirty="0" err="1">
                <a:solidFill>
                  <a:srgbClr val="FF0000"/>
                </a:solidFill>
              </a:rPr>
              <a:t>televisor</a:t>
            </a:r>
            <a:r>
              <a:rPr lang="tr-TR" sz="2000" dirty="0"/>
              <a:t> olarak adlandırdığı bir buluş gerçekleştirmiştir. Bu icadında, karton, bir dikiş iğnesi ve bisküvi kutusundan kurduğu mekanizma ile ilk tecrübesinde başarılı olmuştur.</a:t>
            </a:r>
          </a:p>
          <a:p>
            <a:pPr marL="0" indent="0">
              <a:buNone/>
            </a:pPr>
            <a:r>
              <a:rPr lang="tr-TR" sz="2000" b="1" dirty="0"/>
              <a:t>25 Haziran 1925 tarihinde patentini almış</a:t>
            </a:r>
            <a:r>
              <a:rPr lang="tr-TR" sz="2000" dirty="0"/>
              <a:t> ve 26 Ocak 1928’de bu buluşunu Krallık Enstitüsü’nde tanıtmıştır.</a:t>
            </a:r>
          </a:p>
          <a:p>
            <a:pPr marL="0" indent="0">
              <a:buNone/>
            </a:pPr>
            <a:r>
              <a:rPr lang="tr-TR" sz="2200" dirty="0"/>
              <a:t>1926’da ilk görüntü aktarımını gerçekleştirmiştir. </a:t>
            </a:r>
          </a:p>
          <a:p>
            <a:pPr marL="0" indent="0">
              <a:buNone/>
            </a:pPr>
            <a:r>
              <a:rPr lang="tr-TR" sz="2200" dirty="0"/>
              <a:t>1929 : ilk verici istasyonu ve BBC ile ilk yayın antlaşması</a:t>
            </a:r>
          </a:p>
          <a:p>
            <a:pPr marL="0" indent="0">
              <a:buNone/>
            </a:pPr>
            <a:r>
              <a:rPr lang="tr-TR" sz="2400" dirty="0"/>
              <a:t>1930 :</a:t>
            </a:r>
            <a:r>
              <a:rPr lang="tr-TR" sz="2200" dirty="0"/>
              <a:t> İngiltere ve Amerika’da resmen yayına başlamıştır.</a:t>
            </a:r>
          </a:p>
        </p:txBody>
      </p:sp>
      <p:pic>
        <p:nvPicPr>
          <p:cNvPr id="5" name="Resim 4">
            <a:extLst>
              <a:ext uri="{FF2B5EF4-FFF2-40B4-BE49-F238E27FC236}">
                <a16:creationId xmlns:a16="http://schemas.microsoft.com/office/drawing/2014/main" id="{14678064-16B6-7141-A099-6126C515030E}"/>
              </a:ext>
            </a:extLst>
          </p:cNvPr>
          <p:cNvPicPr>
            <a:picLocks noChangeAspect="1"/>
          </p:cNvPicPr>
          <p:nvPr/>
        </p:nvPicPr>
        <p:blipFill>
          <a:blip r:embed="rId2"/>
          <a:stretch>
            <a:fillRect/>
          </a:stretch>
        </p:blipFill>
        <p:spPr>
          <a:xfrm>
            <a:off x="6413500" y="681037"/>
            <a:ext cx="5118099" cy="3194049"/>
          </a:xfrm>
          <a:prstGeom prst="rect">
            <a:avLst/>
          </a:prstGeom>
        </p:spPr>
      </p:pic>
      <p:sp>
        <p:nvSpPr>
          <p:cNvPr id="6" name="Dikdörtgen 5">
            <a:extLst>
              <a:ext uri="{FF2B5EF4-FFF2-40B4-BE49-F238E27FC236}">
                <a16:creationId xmlns:a16="http://schemas.microsoft.com/office/drawing/2014/main" id="{5B74CD52-DDCC-9444-A27A-760E4BB4FB40}"/>
              </a:ext>
            </a:extLst>
          </p:cNvPr>
          <p:cNvSpPr/>
          <p:nvPr/>
        </p:nvSpPr>
        <p:spPr>
          <a:xfrm>
            <a:off x="6413500" y="3875086"/>
            <a:ext cx="5524500" cy="923330"/>
          </a:xfrm>
          <a:prstGeom prst="rect">
            <a:avLst/>
          </a:prstGeom>
        </p:spPr>
        <p:txBody>
          <a:bodyPr wrap="square">
            <a:spAutoFit/>
          </a:bodyPr>
          <a:lstStyle/>
          <a:p>
            <a:pPr algn="just"/>
            <a:r>
              <a:rPr lang="tr-TR" b="0" i="0" u="none" strike="noStrike" dirty="0" err="1">
                <a:effectLst/>
                <a:latin typeface="Roboto" panose="02000000000000000000" pitchFamily="2" charset="0"/>
              </a:rPr>
              <a:t>The</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original</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television</a:t>
            </a:r>
            <a:r>
              <a:rPr lang="tr-TR" b="0" i="0" u="none" strike="noStrike" dirty="0">
                <a:effectLst/>
                <a:latin typeface="Roboto" panose="02000000000000000000" pitchFamily="2" charset="0"/>
              </a:rPr>
              <a:t> model, </a:t>
            </a:r>
            <a:r>
              <a:rPr lang="tr-TR" b="0" i="0" u="none" strike="noStrike" dirty="0" err="1">
                <a:effectLst/>
                <a:latin typeface="Roboto" panose="02000000000000000000" pitchFamily="2" charset="0"/>
              </a:rPr>
              <a:t>invented</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by</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the</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Scottish</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television</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pioneer</a:t>
            </a:r>
            <a:r>
              <a:rPr lang="tr-TR" b="0" i="0" u="none" strike="noStrike" dirty="0">
                <a:effectLst/>
                <a:latin typeface="Roboto" panose="02000000000000000000" pitchFamily="2" charset="0"/>
              </a:rPr>
              <a:t> John </a:t>
            </a:r>
            <a:r>
              <a:rPr lang="tr-TR" b="0" i="0" u="none" strike="noStrike" dirty="0" err="1">
                <a:effectLst/>
                <a:latin typeface="Roboto" panose="02000000000000000000" pitchFamily="2" charset="0"/>
              </a:rPr>
              <a:t>Logie</a:t>
            </a:r>
            <a:r>
              <a:rPr lang="tr-TR" b="0" i="0" u="none" strike="noStrike" dirty="0">
                <a:effectLst/>
                <a:latin typeface="Roboto" panose="02000000000000000000" pitchFamily="2" charset="0"/>
              </a:rPr>
              <a:t> </a:t>
            </a:r>
            <a:r>
              <a:rPr lang="tr-TR" b="0" i="0" u="none" strike="noStrike" dirty="0" err="1">
                <a:effectLst/>
                <a:latin typeface="Roboto" panose="02000000000000000000" pitchFamily="2" charset="0"/>
              </a:rPr>
              <a:t>Baird</a:t>
            </a:r>
            <a:r>
              <a:rPr lang="tr-TR" b="0" i="0" u="none" strike="noStrike" dirty="0">
                <a:effectLst/>
                <a:latin typeface="Roboto" panose="02000000000000000000" pitchFamily="2" charset="0"/>
              </a:rPr>
              <a:t>, (1888 - 1946). </a:t>
            </a:r>
            <a:r>
              <a:rPr lang="tr-TR" b="0" i="0" u="none" strike="noStrike" dirty="0" err="1">
                <a:solidFill>
                  <a:srgbClr val="A3A5A9"/>
                </a:solidFill>
                <a:effectLst/>
                <a:latin typeface="Roboto" panose="02000000000000000000" pitchFamily="2" charset="0"/>
              </a:rPr>
              <a:t>Hulton</a:t>
            </a:r>
            <a:r>
              <a:rPr lang="tr-TR" b="0" i="0" u="none" strike="noStrike" dirty="0">
                <a:solidFill>
                  <a:srgbClr val="A3A5A9"/>
                </a:solidFill>
                <a:effectLst/>
                <a:latin typeface="Roboto" panose="02000000000000000000" pitchFamily="2" charset="0"/>
              </a:rPr>
              <a:t> Archive / </a:t>
            </a:r>
            <a:r>
              <a:rPr lang="tr-TR" b="0" i="0" u="none" strike="noStrike" dirty="0" err="1">
                <a:solidFill>
                  <a:srgbClr val="A3A5A9"/>
                </a:solidFill>
                <a:effectLst/>
                <a:latin typeface="Roboto" panose="02000000000000000000" pitchFamily="2" charset="0"/>
              </a:rPr>
              <a:t>Getty</a:t>
            </a:r>
            <a:r>
              <a:rPr lang="tr-TR" b="0" i="0" u="none" strike="noStrike" dirty="0">
                <a:solidFill>
                  <a:srgbClr val="A3A5A9"/>
                </a:solidFill>
                <a:effectLst/>
                <a:latin typeface="Roboto" panose="02000000000000000000" pitchFamily="2" charset="0"/>
              </a:rPr>
              <a:t> </a:t>
            </a:r>
          </a:p>
        </p:txBody>
      </p:sp>
      <p:pic>
        <p:nvPicPr>
          <p:cNvPr id="8" name="Resim 7">
            <a:extLst>
              <a:ext uri="{FF2B5EF4-FFF2-40B4-BE49-F238E27FC236}">
                <a16:creationId xmlns:a16="http://schemas.microsoft.com/office/drawing/2014/main" id="{4949A2F6-0DEA-5143-832A-3A5B27C4C849}"/>
              </a:ext>
            </a:extLst>
          </p:cNvPr>
          <p:cNvPicPr>
            <a:picLocks noChangeAspect="1"/>
          </p:cNvPicPr>
          <p:nvPr/>
        </p:nvPicPr>
        <p:blipFill>
          <a:blip r:embed="rId3"/>
          <a:stretch>
            <a:fillRect/>
          </a:stretch>
        </p:blipFill>
        <p:spPr>
          <a:xfrm>
            <a:off x="5238749" y="373062"/>
            <a:ext cx="1536700" cy="1905000"/>
          </a:xfrm>
          <a:prstGeom prst="rect">
            <a:avLst/>
          </a:prstGeom>
        </p:spPr>
      </p:pic>
    </p:spTree>
    <p:extLst>
      <p:ext uri="{BB962C8B-B14F-4D97-AF65-F5344CB8AC3E}">
        <p14:creationId xmlns:p14="http://schemas.microsoft.com/office/powerpoint/2010/main" val="20721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38EE03-A4D3-9848-90F7-E0FFB9264335}"/>
              </a:ext>
            </a:extLst>
          </p:cNvPr>
          <p:cNvSpPr>
            <a:spLocks noGrp="1"/>
          </p:cNvSpPr>
          <p:nvPr>
            <p:ph idx="1"/>
          </p:nvPr>
        </p:nvSpPr>
        <p:spPr>
          <a:xfrm>
            <a:off x="291042" y="887926"/>
            <a:ext cx="6927850" cy="4351338"/>
          </a:xfrm>
        </p:spPr>
        <p:txBody>
          <a:bodyPr/>
          <a:lstStyle/>
          <a:p>
            <a:r>
              <a:rPr lang="tr-TR" b="1" dirty="0" err="1"/>
              <a:t>Philo</a:t>
            </a:r>
            <a:r>
              <a:rPr lang="tr-TR" b="1" dirty="0"/>
              <a:t> Taylor </a:t>
            </a:r>
            <a:r>
              <a:rPr lang="tr-TR" b="1" dirty="0" err="1"/>
              <a:t>Farnsworth</a:t>
            </a:r>
            <a:endParaRPr lang="tr-TR" b="1" dirty="0"/>
          </a:p>
          <a:p>
            <a:pPr marL="0" indent="0">
              <a:buNone/>
            </a:pPr>
            <a:r>
              <a:rPr lang="tr-TR" dirty="0"/>
              <a:t>1906 tarihinde ABD-</a:t>
            </a:r>
            <a:r>
              <a:rPr lang="tr-TR" dirty="0" err="1"/>
              <a:t>Utah</a:t>
            </a:r>
            <a:r>
              <a:rPr lang="tr-TR" dirty="0"/>
              <a:t> eyaletinde doğmuştur.</a:t>
            </a:r>
          </a:p>
          <a:p>
            <a:pPr marL="0" indent="0">
              <a:buNone/>
            </a:pPr>
            <a:r>
              <a:rPr lang="tr-TR" dirty="0"/>
              <a:t>1927 : ‘Image </a:t>
            </a:r>
            <a:r>
              <a:rPr lang="tr-TR" dirty="0" err="1"/>
              <a:t>Dissector</a:t>
            </a:r>
            <a:r>
              <a:rPr lang="tr-TR" dirty="0"/>
              <a:t>’ kamera tüpü ilk görüntüsünü aktarmayı başarır,</a:t>
            </a:r>
          </a:p>
          <a:p>
            <a:pPr marL="0" indent="0">
              <a:buNone/>
            </a:pPr>
            <a:r>
              <a:rPr lang="tr-TR" dirty="0"/>
              <a:t>1929: hiçbir mekanik parça barındırmayan ilk tüplü televizyonu buluş etmiştir. </a:t>
            </a:r>
          </a:p>
          <a:p>
            <a:pPr marL="0" indent="0">
              <a:buNone/>
            </a:pPr>
            <a:r>
              <a:rPr lang="tr-TR" dirty="0"/>
              <a:t>1930: patentini alır.</a:t>
            </a:r>
          </a:p>
        </p:txBody>
      </p:sp>
      <p:pic>
        <p:nvPicPr>
          <p:cNvPr id="7" name="Resim 6">
            <a:extLst>
              <a:ext uri="{FF2B5EF4-FFF2-40B4-BE49-F238E27FC236}">
                <a16:creationId xmlns:a16="http://schemas.microsoft.com/office/drawing/2014/main" id="{75460229-FC04-9440-B168-A40BDC630296}"/>
              </a:ext>
            </a:extLst>
          </p:cNvPr>
          <p:cNvPicPr>
            <a:picLocks noChangeAspect="1"/>
          </p:cNvPicPr>
          <p:nvPr/>
        </p:nvPicPr>
        <p:blipFill>
          <a:blip r:embed="rId2"/>
          <a:stretch>
            <a:fillRect/>
          </a:stretch>
        </p:blipFill>
        <p:spPr>
          <a:xfrm>
            <a:off x="7281333" y="562947"/>
            <a:ext cx="4957998" cy="4491651"/>
          </a:xfrm>
          <a:prstGeom prst="rect">
            <a:avLst/>
          </a:prstGeom>
        </p:spPr>
      </p:pic>
      <p:pic>
        <p:nvPicPr>
          <p:cNvPr id="5" name="Resim 4">
            <a:extLst>
              <a:ext uri="{FF2B5EF4-FFF2-40B4-BE49-F238E27FC236}">
                <a16:creationId xmlns:a16="http://schemas.microsoft.com/office/drawing/2014/main" id="{0B3E671E-5FE9-4A40-8114-53101BE42D66}"/>
              </a:ext>
            </a:extLst>
          </p:cNvPr>
          <p:cNvPicPr>
            <a:picLocks noChangeAspect="1"/>
          </p:cNvPicPr>
          <p:nvPr/>
        </p:nvPicPr>
        <p:blipFill>
          <a:blip r:embed="rId3"/>
          <a:stretch>
            <a:fillRect/>
          </a:stretch>
        </p:blipFill>
        <p:spPr>
          <a:xfrm>
            <a:off x="6158442" y="0"/>
            <a:ext cx="2120900" cy="2362200"/>
          </a:xfrm>
          <a:prstGeom prst="rect">
            <a:avLst/>
          </a:prstGeom>
        </p:spPr>
      </p:pic>
      <p:sp>
        <p:nvSpPr>
          <p:cNvPr id="8" name="Dikdörtgen 7">
            <a:extLst>
              <a:ext uri="{FF2B5EF4-FFF2-40B4-BE49-F238E27FC236}">
                <a16:creationId xmlns:a16="http://schemas.microsoft.com/office/drawing/2014/main" id="{AD9D3A0B-68EE-8741-913E-9DFC1BCFDE10}"/>
              </a:ext>
            </a:extLst>
          </p:cNvPr>
          <p:cNvSpPr/>
          <p:nvPr/>
        </p:nvSpPr>
        <p:spPr>
          <a:xfrm>
            <a:off x="9218235" y="5054598"/>
            <a:ext cx="1896994" cy="369332"/>
          </a:xfrm>
          <a:prstGeom prst="rect">
            <a:avLst/>
          </a:prstGeom>
        </p:spPr>
        <p:txBody>
          <a:bodyPr wrap="none">
            <a:spAutoFit/>
          </a:bodyPr>
          <a:lstStyle/>
          <a:p>
            <a:r>
              <a:rPr lang="tr-TR" b="0" i="0" u="none" strike="noStrike" dirty="0">
                <a:solidFill>
                  <a:srgbClr val="292929"/>
                </a:solidFill>
                <a:effectLst/>
                <a:latin typeface="PT Sans" panose="020B0503020203020204" pitchFamily="34" charset="0"/>
              </a:rPr>
              <a:t>‘Image </a:t>
            </a:r>
            <a:r>
              <a:rPr lang="tr-TR" b="0" i="0" u="none" strike="noStrike" dirty="0" err="1">
                <a:solidFill>
                  <a:srgbClr val="292929"/>
                </a:solidFill>
                <a:effectLst/>
                <a:latin typeface="PT Sans" panose="020B0503020203020204" pitchFamily="34" charset="0"/>
              </a:rPr>
              <a:t>Dissector</a:t>
            </a:r>
            <a:r>
              <a:rPr lang="tr-TR" b="0" i="0" u="none" strike="noStrike" dirty="0">
                <a:solidFill>
                  <a:srgbClr val="292929"/>
                </a:solidFill>
                <a:effectLst/>
                <a:latin typeface="PT Sans" panose="020B0503020203020204" pitchFamily="34" charset="0"/>
              </a:rPr>
              <a:t>’ </a:t>
            </a:r>
            <a:endParaRPr lang="tr-TR" dirty="0"/>
          </a:p>
        </p:txBody>
      </p:sp>
      <p:sp>
        <p:nvSpPr>
          <p:cNvPr id="9" name="Metin kutusu 8">
            <a:extLst>
              <a:ext uri="{FF2B5EF4-FFF2-40B4-BE49-F238E27FC236}">
                <a16:creationId xmlns:a16="http://schemas.microsoft.com/office/drawing/2014/main" id="{DEAD08A4-F457-7A48-8E2E-739C9424DCD6}"/>
              </a:ext>
            </a:extLst>
          </p:cNvPr>
          <p:cNvSpPr txBox="1"/>
          <p:nvPr/>
        </p:nvSpPr>
        <p:spPr>
          <a:xfrm>
            <a:off x="450761" y="5514082"/>
            <a:ext cx="9853103" cy="1077218"/>
          </a:xfrm>
          <a:prstGeom prst="rect">
            <a:avLst/>
          </a:prstGeom>
          <a:noFill/>
        </p:spPr>
        <p:txBody>
          <a:bodyPr wrap="square" rtlCol="0">
            <a:spAutoFit/>
          </a:bodyPr>
          <a:lstStyle/>
          <a:p>
            <a:r>
              <a:rPr lang="tr-TR" sz="2000" dirty="0">
                <a:solidFill>
                  <a:srgbClr val="FF0000"/>
                </a:solidFill>
              </a:rPr>
              <a:t>Televizyon, 1930’lu senelerde seri imalata geçerek halkın satın alımına sunulmuştur.</a:t>
            </a:r>
          </a:p>
          <a:p>
            <a:r>
              <a:rPr lang="tr-TR" sz="2200" dirty="0">
                <a:solidFill>
                  <a:srgbClr val="FF0000"/>
                </a:solidFill>
              </a:rPr>
              <a:t>1936 </a:t>
            </a:r>
            <a:r>
              <a:rPr lang="tr-TR" sz="2200" dirty="0" err="1">
                <a:solidFill>
                  <a:srgbClr val="FF0000"/>
                </a:solidFill>
              </a:rPr>
              <a:t>seneninde</a:t>
            </a:r>
            <a:r>
              <a:rPr lang="tr-TR" sz="2200" dirty="0">
                <a:solidFill>
                  <a:srgbClr val="FF0000"/>
                </a:solidFill>
              </a:rPr>
              <a:t> tertip eden Berlin Yaz Olimpiyatları’nı Almanya’daki insanlar kendi hanelerinden izlemişlerdir.  </a:t>
            </a:r>
          </a:p>
        </p:txBody>
      </p:sp>
    </p:spTree>
    <p:extLst>
      <p:ext uri="{BB962C8B-B14F-4D97-AF65-F5344CB8AC3E}">
        <p14:creationId xmlns:p14="http://schemas.microsoft.com/office/powerpoint/2010/main" val="57625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DA559A-0CDD-9745-954E-B2CC18FBBD3D}"/>
              </a:ext>
            </a:extLst>
          </p:cNvPr>
          <p:cNvSpPr>
            <a:spLocks noGrp="1"/>
          </p:cNvSpPr>
          <p:nvPr>
            <p:ph type="title"/>
          </p:nvPr>
        </p:nvSpPr>
        <p:spPr/>
        <p:txBody>
          <a:bodyPr/>
          <a:lstStyle/>
          <a:p>
            <a:r>
              <a:rPr lang="tr-TR" dirty="0"/>
              <a:t>Kısa Tarihçe:</a:t>
            </a:r>
          </a:p>
        </p:txBody>
      </p:sp>
      <p:sp>
        <p:nvSpPr>
          <p:cNvPr id="3" name="İçerik Yer Tutucusu 2">
            <a:extLst>
              <a:ext uri="{FF2B5EF4-FFF2-40B4-BE49-F238E27FC236}">
                <a16:creationId xmlns:a16="http://schemas.microsoft.com/office/drawing/2014/main" id="{CC96EABB-B2B9-0744-86D1-9DA75A9B0753}"/>
              </a:ext>
            </a:extLst>
          </p:cNvPr>
          <p:cNvSpPr>
            <a:spLocks noGrp="1"/>
          </p:cNvSpPr>
          <p:nvPr>
            <p:ph idx="1"/>
          </p:nvPr>
        </p:nvSpPr>
        <p:spPr/>
        <p:txBody>
          <a:bodyPr>
            <a:normAutofit fontScale="92500"/>
          </a:bodyPr>
          <a:lstStyle/>
          <a:p>
            <a:r>
              <a:rPr lang="tr-TR" dirty="0"/>
              <a:t>1937’den sonra mekanik sistemler uygulamadan kaldırılmış ve yerine elektronik televizyon sistemi getirilmiştir.</a:t>
            </a:r>
            <a:endParaRPr lang="tr-TR" b="0" i="0" u="none" strike="noStrike" dirty="0">
              <a:solidFill>
                <a:srgbClr val="292929"/>
              </a:solidFill>
              <a:effectLst/>
              <a:latin typeface="PT Sans" panose="020B0503020203020204" pitchFamily="34" charset="0"/>
            </a:endParaRPr>
          </a:p>
          <a:p>
            <a:r>
              <a:rPr lang="tr-TR" b="0" i="0" u="none" strike="noStrike" dirty="0">
                <a:solidFill>
                  <a:srgbClr val="292929"/>
                </a:solidFill>
                <a:effectLst/>
                <a:latin typeface="PT Sans" panose="020B0503020203020204" pitchFamily="34" charset="0"/>
              </a:rPr>
              <a:t>Kalman </a:t>
            </a:r>
            <a:r>
              <a:rPr lang="tr-TR" b="0" i="0" u="none" strike="noStrike" dirty="0" err="1">
                <a:solidFill>
                  <a:srgbClr val="292929"/>
                </a:solidFill>
                <a:effectLst/>
                <a:latin typeface="PT Sans" panose="020B0503020203020204" pitchFamily="34" charset="0"/>
              </a:rPr>
              <a:t>Tihanyi</a:t>
            </a:r>
            <a:r>
              <a:rPr lang="tr-TR" b="0" i="0" u="none" strike="noStrike" dirty="0">
                <a:solidFill>
                  <a:srgbClr val="292929"/>
                </a:solidFill>
                <a:effectLst/>
                <a:latin typeface="PT Sans" panose="020B0503020203020204" pitchFamily="34" charset="0"/>
              </a:rPr>
              <a:t>, 1936 yılında ilk plazma, </a:t>
            </a:r>
            <a:r>
              <a:rPr lang="tr-TR" b="0" i="0" u="none" strike="noStrike" dirty="0" err="1">
                <a:solidFill>
                  <a:srgbClr val="292929"/>
                </a:solidFill>
                <a:effectLst/>
                <a:latin typeface="PT Sans" panose="020B0503020203020204" pitchFamily="34" charset="0"/>
              </a:rPr>
              <a:t>flat</a:t>
            </a:r>
            <a:r>
              <a:rPr lang="tr-TR" b="0" i="0" u="none" strike="noStrike" dirty="0">
                <a:solidFill>
                  <a:srgbClr val="292929"/>
                </a:solidFill>
                <a:effectLst/>
                <a:latin typeface="PT Sans" panose="020B0503020203020204" pitchFamily="34" charset="0"/>
              </a:rPr>
              <a:t> ekran televizyonu yapmıştır. </a:t>
            </a:r>
          </a:p>
          <a:p>
            <a:r>
              <a:rPr lang="tr-TR" dirty="0"/>
              <a:t>1940 yılında ise Meksikalı </a:t>
            </a:r>
            <a:r>
              <a:rPr lang="tr-TR" dirty="0" err="1"/>
              <a:t>Guillermo</a:t>
            </a:r>
            <a:r>
              <a:rPr lang="tr-TR" dirty="0"/>
              <a:t> </a:t>
            </a:r>
            <a:r>
              <a:rPr lang="tr-TR" dirty="0" err="1"/>
              <a:t>Gonzales</a:t>
            </a:r>
            <a:r>
              <a:rPr lang="tr-TR" dirty="0"/>
              <a:t> </a:t>
            </a:r>
            <a:r>
              <a:rPr lang="tr-TR" dirty="0" err="1"/>
              <a:t>Camarena</a:t>
            </a:r>
            <a:r>
              <a:rPr lang="tr-TR" dirty="0"/>
              <a:t>, ilk renkli televizyonun patentini alan kişi olmuştur. </a:t>
            </a:r>
          </a:p>
          <a:p>
            <a:r>
              <a:rPr lang="tr-TR" dirty="0"/>
              <a:t>1946 yılında satışa çıkan RCA 630-TS, seri imalatı yapılan ilk televizyondur. </a:t>
            </a:r>
          </a:p>
          <a:p>
            <a:r>
              <a:rPr lang="tr-TR" dirty="0">
                <a:solidFill>
                  <a:srgbClr val="FF0000"/>
                </a:solidFill>
              </a:rPr>
              <a:t>İlk zamanlar pahalı olması nedeniyle sadece zenginler tarafından satın alınabilen televizyon, 1947 yılında ilk defa 200 doların altında bir fiyatla satılmaya başlayınca herkesin evine girmeye başlamıştır. </a:t>
            </a:r>
          </a:p>
          <a:p>
            <a:endParaRPr lang="tr-TR" dirty="0"/>
          </a:p>
        </p:txBody>
      </p:sp>
    </p:spTree>
    <p:extLst>
      <p:ext uri="{BB962C8B-B14F-4D97-AF65-F5344CB8AC3E}">
        <p14:creationId xmlns:p14="http://schemas.microsoft.com/office/powerpoint/2010/main" val="284238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C18131F-E955-6A49-B878-03D8F17168C2}"/>
              </a:ext>
            </a:extLst>
          </p:cNvPr>
          <p:cNvPicPr>
            <a:picLocks noGrp="1" noChangeAspect="1"/>
          </p:cNvPicPr>
          <p:nvPr>
            <p:ph idx="1"/>
          </p:nvPr>
        </p:nvPicPr>
        <p:blipFill>
          <a:blip r:embed="rId2"/>
          <a:stretch>
            <a:fillRect/>
          </a:stretch>
        </p:blipFill>
        <p:spPr>
          <a:xfrm>
            <a:off x="172528" y="646332"/>
            <a:ext cx="8091578" cy="6013260"/>
          </a:xfrm>
        </p:spPr>
      </p:pic>
      <p:sp>
        <p:nvSpPr>
          <p:cNvPr id="6" name="Dikdörtgen 5">
            <a:extLst>
              <a:ext uri="{FF2B5EF4-FFF2-40B4-BE49-F238E27FC236}">
                <a16:creationId xmlns:a16="http://schemas.microsoft.com/office/drawing/2014/main" id="{81F3089D-7096-3841-8F0C-41165C3CC199}"/>
              </a:ext>
            </a:extLst>
          </p:cNvPr>
          <p:cNvSpPr/>
          <p:nvPr/>
        </p:nvSpPr>
        <p:spPr>
          <a:xfrm>
            <a:off x="727621" y="0"/>
            <a:ext cx="6096000" cy="646331"/>
          </a:xfrm>
          <a:prstGeom prst="rect">
            <a:avLst/>
          </a:prstGeom>
        </p:spPr>
        <p:txBody>
          <a:bodyPr>
            <a:spAutoFit/>
          </a:bodyPr>
          <a:lstStyle/>
          <a:p>
            <a:r>
              <a:rPr lang="tr-TR" dirty="0" err="1"/>
              <a:t>https</a:t>
            </a:r>
            <a:r>
              <a:rPr lang="tr-TR" dirty="0"/>
              <a:t>://</a:t>
            </a:r>
            <a:r>
              <a:rPr lang="tr-TR" dirty="0" err="1"/>
              <a:t>www.statista.com</a:t>
            </a:r>
            <a:r>
              <a:rPr lang="tr-TR" dirty="0"/>
              <a:t>/</a:t>
            </a:r>
            <a:r>
              <a:rPr lang="tr-TR" dirty="0" err="1"/>
              <a:t>statistics</a:t>
            </a:r>
            <a:r>
              <a:rPr lang="tr-TR" dirty="0"/>
              <a:t>/324587/</a:t>
            </a:r>
            <a:r>
              <a:rPr lang="tr-TR" dirty="0" err="1"/>
              <a:t>number-tv-households-countries</a:t>
            </a:r>
            <a:r>
              <a:rPr lang="tr-TR" dirty="0"/>
              <a:t>/</a:t>
            </a:r>
          </a:p>
        </p:txBody>
      </p:sp>
      <p:pic>
        <p:nvPicPr>
          <p:cNvPr id="8" name="Resim 7">
            <a:extLst>
              <a:ext uri="{FF2B5EF4-FFF2-40B4-BE49-F238E27FC236}">
                <a16:creationId xmlns:a16="http://schemas.microsoft.com/office/drawing/2014/main" id="{C62262C4-F0B0-B448-B64A-80382346F7C1}"/>
              </a:ext>
            </a:extLst>
          </p:cNvPr>
          <p:cNvPicPr>
            <a:picLocks noChangeAspect="1"/>
          </p:cNvPicPr>
          <p:nvPr/>
        </p:nvPicPr>
        <p:blipFill>
          <a:blip r:embed="rId3"/>
          <a:stretch>
            <a:fillRect/>
          </a:stretch>
        </p:blipFill>
        <p:spPr>
          <a:xfrm>
            <a:off x="4313208" y="2102467"/>
            <a:ext cx="7533622" cy="4557123"/>
          </a:xfrm>
          <a:prstGeom prst="rect">
            <a:avLst/>
          </a:prstGeom>
          <a:ln>
            <a:solidFill>
              <a:schemeClr val="tx1"/>
            </a:solidFill>
          </a:ln>
        </p:spPr>
      </p:pic>
      <p:sp>
        <p:nvSpPr>
          <p:cNvPr id="9" name="Dikdörtgen 8">
            <a:extLst>
              <a:ext uri="{FF2B5EF4-FFF2-40B4-BE49-F238E27FC236}">
                <a16:creationId xmlns:a16="http://schemas.microsoft.com/office/drawing/2014/main" id="{9D26A8B5-BD90-024C-B58F-C8784E127C92}"/>
              </a:ext>
            </a:extLst>
          </p:cNvPr>
          <p:cNvSpPr/>
          <p:nvPr/>
        </p:nvSpPr>
        <p:spPr>
          <a:xfrm>
            <a:off x="6498566" y="1456135"/>
            <a:ext cx="5520906" cy="646331"/>
          </a:xfrm>
          <a:prstGeom prst="rect">
            <a:avLst/>
          </a:prstGeom>
        </p:spPr>
        <p:txBody>
          <a:bodyPr wrap="square">
            <a:spAutoFit/>
          </a:bodyPr>
          <a:lstStyle/>
          <a:p>
            <a:r>
              <a:rPr lang="tr-TR" dirty="0" err="1"/>
              <a:t>https</a:t>
            </a:r>
            <a:r>
              <a:rPr lang="tr-TR" dirty="0"/>
              <a:t>://</a:t>
            </a:r>
            <a:r>
              <a:rPr lang="tr-TR" dirty="0" err="1"/>
              <a:t>www.statista.com</a:t>
            </a:r>
            <a:r>
              <a:rPr lang="tr-TR" dirty="0"/>
              <a:t>/</a:t>
            </a:r>
            <a:r>
              <a:rPr lang="tr-TR" dirty="0" err="1"/>
              <a:t>statistics</a:t>
            </a:r>
            <a:r>
              <a:rPr lang="tr-TR" dirty="0"/>
              <a:t>/255118/</a:t>
            </a:r>
            <a:r>
              <a:rPr lang="tr-TR" dirty="0" err="1"/>
              <a:t>number</a:t>
            </a:r>
            <a:r>
              <a:rPr lang="tr-TR" dirty="0"/>
              <a:t>-of-</a:t>
            </a:r>
            <a:r>
              <a:rPr lang="tr-TR" dirty="0" err="1"/>
              <a:t>tv</a:t>
            </a:r>
            <a:r>
              <a:rPr lang="tr-TR" dirty="0"/>
              <a:t>-</a:t>
            </a:r>
            <a:r>
              <a:rPr lang="tr-TR" dirty="0" err="1"/>
              <a:t>households-worldwide-by-region</a:t>
            </a:r>
            <a:r>
              <a:rPr lang="tr-TR" dirty="0"/>
              <a:t>/</a:t>
            </a:r>
          </a:p>
        </p:txBody>
      </p:sp>
      <p:sp>
        <p:nvSpPr>
          <p:cNvPr id="10" name="Metin kutusu 9">
            <a:extLst>
              <a:ext uri="{FF2B5EF4-FFF2-40B4-BE49-F238E27FC236}">
                <a16:creationId xmlns:a16="http://schemas.microsoft.com/office/drawing/2014/main" id="{E6F04ACA-0E08-3544-A5B0-979049213B74}"/>
              </a:ext>
            </a:extLst>
          </p:cNvPr>
          <p:cNvSpPr txBox="1"/>
          <p:nvPr/>
        </p:nvSpPr>
        <p:spPr>
          <a:xfrm>
            <a:off x="10041147" y="358736"/>
            <a:ext cx="857927" cy="492443"/>
          </a:xfrm>
          <a:prstGeom prst="rect">
            <a:avLst/>
          </a:prstGeom>
          <a:noFill/>
        </p:spPr>
        <p:txBody>
          <a:bodyPr wrap="none" rtlCol="0">
            <a:spAutoFit/>
          </a:bodyPr>
          <a:lstStyle/>
          <a:p>
            <a:r>
              <a:rPr lang="tr-TR" sz="2600" dirty="0"/>
              <a:t>2020</a:t>
            </a:r>
          </a:p>
        </p:txBody>
      </p:sp>
    </p:spTree>
    <p:extLst>
      <p:ext uri="{BB962C8B-B14F-4D97-AF65-F5344CB8AC3E}">
        <p14:creationId xmlns:p14="http://schemas.microsoft.com/office/powerpoint/2010/main" val="231971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96897A8-0936-474A-9C89-BF4606E6FAF3}"/>
              </a:ext>
            </a:extLst>
          </p:cNvPr>
          <p:cNvPicPr>
            <a:picLocks noGrp="1" noChangeAspect="1"/>
          </p:cNvPicPr>
          <p:nvPr>
            <p:ph idx="1"/>
          </p:nvPr>
        </p:nvPicPr>
        <p:blipFill>
          <a:blip r:embed="rId2"/>
          <a:stretch>
            <a:fillRect/>
          </a:stretch>
        </p:blipFill>
        <p:spPr>
          <a:xfrm>
            <a:off x="653758" y="20474"/>
            <a:ext cx="7303830" cy="3590846"/>
          </a:xfrm>
        </p:spPr>
      </p:pic>
      <p:sp>
        <p:nvSpPr>
          <p:cNvPr id="6" name="Dikdörtgen 5">
            <a:extLst>
              <a:ext uri="{FF2B5EF4-FFF2-40B4-BE49-F238E27FC236}">
                <a16:creationId xmlns:a16="http://schemas.microsoft.com/office/drawing/2014/main" id="{46CA85C6-7EC5-5E44-80FE-51657CB98DBC}"/>
              </a:ext>
            </a:extLst>
          </p:cNvPr>
          <p:cNvSpPr/>
          <p:nvPr/>
        </p:nvSpPr>
        <p:spPr>
          <a:xfrm>
            <a:off x="7558577" y="1983752"/>
            <a:ext cx="4378676" cy="923330"/>
          </a:xfrm>
          <a:prstGeom prst="rect">
            <a:avLst/>
          </a:prstGeom>
        </p:spPr>
        <p:txBody>
          <a:bodyPr wrap="square">
            <a:spAutoFit/>
          </a:bodyPr>
          <a:lstStyle/>
          <a:p>
            <a:r>
              <a:rPr lang="tr-TR" dirty="0" err="1"/>
              <a:t>https</a:t>
            </a:r>
            <a:r>
              <a:rPr lang="tr-TR" dirty="0"/>
              <a:t>://</a:t>
            </a:r>
            <a:r>
              <a:rPr lang="tr-TR" dirty="0" err="1"/>
              <a:t>arstechnica.com</a:t>
            </a:r>
            <a:r>
              <a:rPr lang="tr-TR" dirty="0"/>
              <a:t>/</a:t>
            </a:r>
            <a:r>
              <a:rPr lang="tr-TR" dirty="0" err="1"/>
              <a:t>gadgets</a:t>
            </a:r>
            <a:r>
              <a:rPr lang="tr-TR" dirty="0"/>
              <a:t>/2017/02/americans-have-fewer-tvs-on-average-than-they-did-in-2009/</a:t>
            </a:r>
          </a:p>
        </p:txBody>
      </p:sp>
      <p:pic>
        <p:nvPicPr>
          <p:cNvPr id="8" name="Resim 7">
            <a:extLst>
              <a:ext uri="{FF2B5EF4-FFF2-40B4-BE49-F238E27FC236}">
                <a16:creationId xmlns:a16="http://schemas.microsoft.com/office/drawing/2014/main" id="{A5423318-8CA3-CF4C-8A96-E57EBF14BB62}"/>
              </a:ext>
            </a:extLst>
          </p:cNvPr>
          <p:cNvPicPr>
            <a:picLocks noChangeAspect="1"/>
          </p:cNvPicPr>
          <p:nvPr/>
        </p:nvPicPr>
        <p:blipFill>
          <a:blip r:embed="rId3"/>
          <a:stretch>
            <a:fillRect/>
          </a:stretch>
        </p:blipFill>
        <p:spPr>
          <a:xfrm>
            <a:off x="653758" y="3867794"/>
            <a:ext cx="8449195" cy="2793501"/>
          </a:xfrm>
          <a:prstGeom prst="rect">
            <a:avLst/>
          </a:prstGeom>
        </p:spPr>
      </p:pic>
      <p:sp>
        <p:nvSpPr>
          <p:cNvPr id="9" name="Dikdörtgen 8">
            <a:extLst>
              <a:ext uri="{FF2B5EF4-FFF2-40B4-BE49-F238E27FC236}">
                <a16:creationId xmlns:a16="http://schemas.microsoft.com/office/drawing/2014/main" id="{57E7CE78-1090-1B49-8C99-AA55E955A138}"/>
              </a:ext>
            </a:extLst>
          </p:cNvPr>
          <p:cNvSpPr/>
          <p:nvPr/>
        </p:nvSpPr>
        <p:spPr>
          <a:xfrm>
            <a:off x="9162625" y="4523180"/>
            <a:ext cx="3029375" cy="646331"/>
          </a:xfrm>
          <a:prstGeom prst="rect">
            <a:avLst/>
          </a:prstGeom>
        </p:spPr>
        <p:txBody>
          <a:bodyPr wrap="square">
            <a:spAutoFit/>
          </a:bodyPr>
          <a:lstStyle/>
          <a:p>
            <a:r>
              <a:rPr lang="tr-TR" dirty="0" err="1"/>
              <a:t>https</a:t>
            </a:r>
            <a:r>
              <a:rPr lang="tr-TR" dirty="0"/>
              <a:t>://</a:t>
            </a:r>
            <a:r>
              <a:rPr lang="tr-TR" dirty="0" err="1"/>
              <a:t>ew.com</a:t>
            </a:r>
            <a:r>
              <a:rPr lang="tr-TR" dirty="0"/>
              <a:t>/</a:t>
            </a:r>
            <a:r>
              <a:rPr lang="tr-TR" dirty="0" err="1"/>
              <a:t>article</a:t>
            </a:r>
            <a:r>
              <a:rPr lang="tr-TR" dirty="0"/>
              <a:t>/2011/11/30/</a:t>
            </a:r>
            <a:r>
              <a:rPr lang="tr-TR" dirty="0" err="1"/>
              <a:t>tv-ownership-declines</a:t>
            </a:r>
            <a:r>
              <a:rPr lang="tr-TR" dirty="0"/>
              <a:t>/</a:t>
            </a:r>
          </a:p>
        </p:txBody>
      </p:sp>
    </p:spTree>
    <p:extLst>
      <p:ext uri="{BB962C8B-B14F-4D97-AF65-F5344CB8AC3E}">
        <p14:creationId xmlns:p14="http://schemas.microsoft.com/office/powerpoint/2010/main" val="160939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B7E14D4-F52C-C04C-8183-6CD819D094CE}"/>
              </a:ext>
            </a:extLst>
          </p:cNvPr>
          <p:cNvPicPr>
            <a:picLocks noGrp="1" noChangeAspect="1"/>
          </p:cNvPicPr>
          <p:nvPr>
            <p:ph idx="1"/>
          </p:nvPr>
        </p:nvPicPr>
        <p:blipFill>
          <a:blip r:embed="rId2"/>
          <a:stretch>
            <a:fillRect/>
          </a:stretch>
        </p:blipFill>
        <p:spPr>
          <a:xfrm>
            <a:off x="0" y="0"/>
            <a:ext cx="12191999" cy="6176963"/>
          </a:xfrm>
        </p:spPr>
      </p:pic>
      <p:sp>
        <p:nvSpPr>
          <p:cNvPr id="6" name="Dikdörtgen 5">
            <a:extLst>
              <a:ext uri="{FF2B5EF4-FFF2-40B4-BE49-F238E27FC236}">
                <a16:creationId xmlns:a16="http://schemas.microsoft.com/office/drawing/2014/main" id="{3D892CCF-35C3-2644-8EB1-4F1C1A36B732}"/>
              </a:ext>
            </a:extLst>
          </p:cNvPr>
          <p:cNvSpPr/>
          <p:nvPr/>
        </p:nvSpPr>
        <p:spPr>
          <a:xfrm>
            <a:off x="0" y="6176963"/>
            <a:ext cx="11621193" cy="369332"/>
          </a:xfrm>
          <a:prstGeom prst="rect">
            <a:avLst/>
          </a:prstGeom>
        </p:spPr>
        <p:txBody>
          <a:bodyPr wrap="square">
            <a:spAutoFit/>
          </a:bodyPr>
          <a:lstStyle/>
          <a:p>
            <a:r>
              <a:rPr lang="tr-TR" dirty="0" err="1"/>
              <a:t>https</a:t>
            </a:r>
            <a:r>
              <a:rPr lang="tr-TR" dirty="0"/>
              <a:t>://</a:t>
            </a:r>
            <a:r>
              <a:rPr lang="tr-TR" dirty="0" err="1"/>
              <a:t>www.businessinsider.com</a:t>
            </a:r>
            <a:r>
              <a:rPr lang="tr-TR" dirty="0"/>
              <a:t>/chart-of-the-day-do-we-need-an-apple-tv-people-already-love-watching-</a:t>
            </a:r>
            <a:r>
              <a:rPr lang="tr-TR" b="1" dirty="0">
                <a:solidFill>
                  <a:srgbClr val="FF0000"/>
                </a:solidFill>
              </a:rPr>
              <a:t>2012</a:t>
            </a:r>
            <a:r>
              <a:rPr lang="tr-TR" dirty="0"/>
              <a:t>-1</a:t>
            </a:r>
          </a:p>
        </p:txBody>
      </p:sp>
      <p:sp>
        <p:nvSpPr>
          <p:cNvPr id="7" name="Metin kutusu 6">
            <a:extLst>
              <a:ext uri="{FF2B5EF4-FFF2-40B4-BE49-F238E27FC236}">
                <a16:creationId xmlns:a16="http://schemas.microsoft.com/office/drawing/2014/main" id="{680CB0CD-CBCD-EF44-BFDD-36438D9B2920}"/>
              </a:ext>
            </a:extLst>
          </p:cNvPr>
          <p:cNvSpPr txBox="1"/>
          <p:nvPr/>
        </p:nvSpPr>
        <p:spPr>
          <a:xfrm>
            <a:off x="149629" y="127039"/>
            <a:ext cx="4917821" cy="553998"/>
          </a:xfrm>
          <a:prstGeom prst="rect">
            <a:avLst/>
          </a:prstGeom>
          <a:noFill/>
        </p:spPr>
        <p:txBody>
          <a:bodyPr wrap="none" rtlCol="0">
            <a:spAutoFit/>
          </a:bodyPr>
          <a:lstStyle/>
          <a:p>
            <a:r>
              <a:rPr lang="tr-TR" sz="3000" dirty="0">
                <a:solidFill>
                  <a:srgbClr val="FF0000"/>
                </a:solidFill>
              </a:rPr>
              <a:t>Haftalık Ortalama Ekran Süresi</a:t>
            </a:r>
          </a:p>
        </p:txBody>
      </p:sp>
    </p:spTree>
    <p:extLst>
      <p:ext uri="{BB962C8B-B14F-4D97-AF65-F5344CB8AC3E}">
        <p14:creationId xmlns:p14="http://schemas.microsoft.com/office/powerpoint/2010/main" val="386336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F16716D-2ED1-1A47-9D74-203B8589D734}"/>
              </a:ext>
            </a:extLst>
          </p:cNvPr>
          <p:cNvPicPr>
            <a:picLocks noGrp="1" noChangeAspect="1"/>
          </p:cNvPicPr>
          <p:nvPr>
            <p:ph idx="1"/>
          </p:nvPr>
        </p:nvPicPr>
        <p:blipFill>
          <a:blip r:embed="rId2"/>
          <a:stretch>
            <a:fillRect/>
          </a:stretch>
        </p:blipFill>
        <p:spPr>
          <a:xfrm>
            <a:off x="362309" y="440262"/>
            <a:ext cx="10784457" cy="4292600"/>
          </a:xfrm>
        </p:spPr>
      </p:pic>
      <p:sp>
        <p:nvSpPr>
          <p:cNvPr id="6" name="Dikdörtgen 5">
            <a:extLst>
              <a:ext uri="{FF2B5EF4-FFF2-40B4-BE49-F238E27FC236}">
                <a16:creationId xmlns:a16="http://schemas.microsoft.com/office/drawing/2014/main" id="{AB1B850F-A1E3-B144-8322-7A280BA60E76}"/>
              </a:ext>
            </a:extLst>
          </p:cNvPr>
          <p:cNvSpPr/>
          <p:nvPr/>
        </p:nvSpPr>
        <p:spPr>
          <a:xfrm>
            <a:off x="615351" y="5124417"/>
            <a:ext cx="6096000" cy="646331"/>
          </a:xfrm>
          <a:prstGeom prst="rect">
            <a:avLst/>
          </a:prstGeom>
        </p:spPr>
        <p:txBody>
          <a:bodyPr>
            <a:spAutoFit/>
          </a:bodyPr>
          <a:lstStyle/>
          <a:p>
            <a:r>
              <a:rPr lang="tr-TR" dirty="0" err="1"/>
              <a:t>https</a:t>
            </a:r>
            <a:r>
              <a:rPr lang="tr-TR" dirty="0"/>
              <a:t>://i0.wp.com/</a:t>
            </a:r>
            <a:r>
              <a:rPr lang="tr-TR" dirty="0" err="1"/>
              <a:t>joshuaspodek.com</a:t>
            </a:r>
            <a:r>
              <a:rPr lang="tr-TR" dirty="0"/>
              <a:t>/</a:t>
            </a:r>
            <a:r>
              <a:rPr lang="tr-TR" dirty="0" err="1"/>
              <a:t>wp-content</a:t>
            </a:r>
            <a:r>
              <a:rPr lang="tr-TR" dirty="0"/>
              <a:t>/</a:t>
            </a:r>
            <a:r>
              <a:rPr lang="tr-TR" dirty="0" err="1"/>
              <a:t>uploads</a:t>
            </a:r>
            <a:r>
              <a:rPr lang="tr-TR" dirty="0"/>
              <a:t>/2018/12/</a:t>
            </a:r>
            <a:r>
              <a:rPr lang="tr-TR" dirty="0" err="1"/>
              <a:t>americans_tv.png?ssl</a:t>
            </a:r>
            <a:r>
              <a:rPr lang="tr-TR" dirty="0"/>
              <a:t>=1</a:t>
            </a:r>
          </a:p>
        </p:txBody>
      </p:sp>
    </p:spTree>
    <p:extLst>
      <p:ext uri="{BB962C8B-B14F-4D97-AF65-F5344CB8AC3E}">
        <p14:creationId xmlns:p14="http://schemas.microsoft.com/office/powerpoint/2010/main" val="240424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9E90293-3F3F-A847-919F-246E375D95BD}"/>
              </a:ext>
            </a:extLst>
          </p:cNvPr>
          <p:cNvPicPr>
            <a:picLocks noGrp="1" noChangeAspect="1"/>
          </p:cNvPicPr>
          <p:nvPr>
            <p:ph idx="1"/>
          </p:nvPr>
        </p:nvPicPr>
        <p:blipFill>
          <a:blip r:embed="rId2"/>
          <a:stretch>
            <a:fillRect/>
          </a:stretch>
        </p:blipFill>
        <p:spPr>
          <a:xfrm>
            <a:off x="224288" y="635180"/>
            <a:ext cx="11179834" cy="5691552"/>
          </a:xfrm>
        </p:spPr>
      </p:pic>
      <p:sp>
        <p:nvSpPr>
          <p:cNvPr id="6" name="Dikdörtgen 5">
            <a:extLst>
              <a:ext uri="{FF2B5EF4-FFF2-40B4-BE49-F238E27FC236}">
                <a16:creationId xmlns:a16="http://schemas.microsoft.com/office/drawing/2014/main" id="{0FD5ADD4-A64D-B244-AE52-60A6E9630813}"/>
              </a:ext>
            </a:extLst>
          </p:cNvPr>
          <p:cNvSpPr/>
          <p:nvPr/>
        </p:nvSpPr>
        <p:spPr>
          <a:xfrm>
            <a:off x="2782960" y="265848"/>
            <a:ext cx="5763437" cy="369332"/>
          </a:xfrm>
          <a:prstGeom prst="rect">
            <a:avLst/>
          </a:prstGeom>
        </p:spPr>
        <p:txBody>
          <a:bodyPr wrap="none">
            <a:spAutoFit/>
          </a:bodyPr>
          <a:lstStyle/>
          <a:p>
            <a:r>
              <a:rPr lang="tr-TR" b="0" i="0" u="none" strike="noStrike" dirty="0">
                <a:solidFill>
                  <a:srgbClr val="000000"/>
                </a:solidFill>
                <a:effectLst/>
                <a:latin typeface="Open Sans" panose="020F0502020204030204" pitchFamily="34" charset="0"/>
              </a:rPr>
              <a:t>46 </a:t>
            </a:r>
            <a:r>
              <a:rPr lang="tr-TR" b="0" i="0" u="none" strike="noStrike" dirty="0" err="1">
                <a:solidFill>
                  <a:srgbClr val="000000"/>
                </a:solidFill>
                <a:effectLst/>
                <a:latin typeface="Open Sans" panose="020F0502020204030204" pitchFamily="34" charset="0"/>
              </a:rPr>
              <a:t>million</a:t>
            </a:r>
            <a:r>
              <a:rPr lang="tr-TR" b="0" i="0" u="none" strike="noStrike" dirty="0">
                <a:solidFill>
                  <a:srgbClr val="000000"/>
                </a:solidFill>
                <a:effectLst/>
                <a:latin typeface="Open Sans" panose="020F0502020204030204" pitchFamily="34" charset="0"/>
              </a:rPr>
              <a:t> </a:t>
            </a:r>
            <a:r>
              <a:rPr lang="tr-TR" b="0" i="0" u="none" strike="noStrike" dirty="0" err="1">
                <a:solidFill>
                  <a:srgbClr val="000000"/>
                </a:solidFill>
                <a:effectLst/>
                <a:latin typeface="Open Sans" panose="020F0502020204030204" pitchFamily="34" charset="0"/>
              </a:rPr>
              <a:t>users</a:t>
            </a:r>
            <a:r>
              <a:rPr lang="tr-TR" b="0" i="0" u="none" strike="noStrike" dirty="0">
                <a:solidFill>
                  <a:srgbClr val="000000"/>
                </a:solidFill>
                <a:effectLst/>
                <a:latin typeface="Open Sans" panose="020F0502020204030204" pitchFamily="34" charset="0"/>
              </a:rPr>
              <a:t> </a:t>
            </a:r>
            <a:r>
              <a:rPr lang="tr-TR" b="0" i="0" u="none" strike="noStrike" dirty="0" err="1">
                <a:solidFill>
                  <a:srgbClr val="000000"/>
                </a:solidFill>
                <a:effectLst/>
                <a:latin typeface="Open Sans" panose="020F0502020204030204" pitchFamily="34" charset="0"/>
              </a:rPr>
              <a:t>and</a:t>
            </a:r>
            <a:r>
              <a:rPr lang="tr-TR" b="0" i="0" u="none" strike="noStrike" dirty="0">
                <a:solidFill>
                  <a:srgbClr val="000000"/>
                </a:solidFill>
                <a:effectLst/>
                <a:latin typeface="Open Sans" panose="020F0502020204030204" pitchFamily="34" charset="0"/>
              </a:rPr>
              <a:t> 153 </a:t>
            </a:r>
            <a:r>
              <a:rPr lang="tr-TR" b="0" i="0" u="none" strike="noStrike" dirty="0" err="1">
                <a:solidFill>
                  <a:srgbClr val="000000"/>
                </a:solidFill>
                <a:effectLst/>
                <a:latin typeface="Open Sans" panose="020F0502020204030204" pitchFamily="34" charset="0"/>
              </a:rPr>
              <a:t>million</a:t>
            </a:r>
            <a:r>
              <a:rPr lang="tr-TR" b="0" i="0" u="none" strike="noStrike" dirty="0">
                <a:solidFill>
                  <a:srgbClr val="000000"/>
                </a:solidFill>
                <a:effectLst/>
                <a:latin typeface="Open Sans" panose="020F0502020204030204" pitchFamily="34" charset="0"/>
              </a:rPr>
              <a:t> TV </a:t>
            </a:r>
            <a:r>
              <a:rPr lang="tr-TR" b="0" i="0" u="none" strike="noStrike" dirty="0" err="1">
                <a:solidFill>
                  <a:srgbClr val="000000"/>
                </a:solidFill>
                <a:effectLst/>
                <a:latin typeface="Open Sans" panose="020F0502020204030204" pitchFamily="34" charset="0"/>
              </a:rPr>
              <a:t>social</a:t>
            </a:r>
            <a:r>
              <a:rPr lang="tr-TR" b="0" i="0" u="none" strike="noStrike" dirty="0">
                <a:solidFill>
                  <a:srgbClr val="000000"/>
                </a:solidFill>
                <a:effectLst/>
                <a:latin typeface="Open Sans" panose="020F0502020204030204" pitchFamily="34" charset="0"/>
              </a:rPr>
              <a:t> </a:t>
            </a:r>
            <a:r>
              <a:rPr lang="tr-TR" b="0" i="0" u="none" strike="noStrike" dirty="0" err="1">
                <a:solidFill>
                  <a:srgbClr val="000000"/>
                </a:solidFill>
                <a:effectLst/>
                <a:latin typeface="Open Sans" panose="020F0502020204030204" pitchFamily="34" charset="0"/>
              </a:rPr>
              <a:t>signals</a:t>
            </a:r>
            <a:r>
              <a:rPr lang="tr-TR" b="0" i="0" u="none" strike="noStrike" dirty="0">
                <a:solidFill>
                  <a:srgbClr val="000000"/>
                </a:solidFill>
                <a:effectLst/>
                <a:latin typeface="Open Sans" panose="020F0502020204030204" pitchFamily="34" charset="0"/>
              </a:rPr>
              <a:t> </a:t>
            </a:r>
            <a:r>
              <a:rPr lang="tr-TR" b="0" i="0" u="none" strike="noStrike" dirty="0" err="1">
                <a:solidFill>
                  <a:srgbClr val="000000"/>
                </a:solidFill>
                <a:effectLst/>
                <a:latin typeface="Open Sans" panose="020F0502020204030204" pitchFamily="34" charset="0"/>
              </a:rPr>
              <a:t>per</a:t>
            </a:r>
            <a:r>
              <a:rPr lang="tr-TR" b="0" i="0" u="none" strike="noStrike" dirty="0">
                <a:solidFill>
                  <a:srgbClr val="000000"/>
                </a:solidFill>
                <a:effectLst/>
                <a:latin typeface="Open Sans" panose="020F0502020204030204" pitchFamily="34" charset="0"/>
              </a:rPr>
              <a:t> </a:t>
            </a:r>
            <a:r>
              <a:rPr lang="tr-TR" b="0" i="0" u="none" strike="noStrike" dirty="0" err="1">
                <a:solidFill>
                  <a:srgbClr val="000000"/>
                </a:solidFill>
                <a:effectLst/>
                <a:latin typeface="Open Sans" panose="020F0502020204030204" pitchFamily="34" charset="0"/>
              </a:rPr>
              <a:t>month</a:t>
            </a:r>
            <a:endParaRPr lang="tr-TR" dirty="0"/>
          </a:p>
        </p:txBody>
      </p:sp>
      <p:sp>
        <p:nvSpPr>
          <p:cNvPr id="7" name="Dikdörtgen 6">
            <a:extLst>
              <a:ext uri="{FF2B5EF4-FFF2-40B4-BE49-F238E27FC236}">
                <a16:creationId xmlns:a16="http://schemas.microsoft.com/office/drawing/2014/main" id="{0414D4D6-CFA8-AA4F-83F2-7DCB27CC594D}"/>
              </a:ext>
            </a:extLst>
          </p:cNvPr>
          <p:cNvSpPr/>
          <p:nvPr/>
        </p:nvSpPr>
        <p:spPr>
          <a:xfrm>
            <a:off x="6892092" y="6326732"/>
            <a:ext cx="5075620" cy="369332"/>
          </a:xfrm>
          <a:prstGeom prst="rect">
            <a:avLst/>
          </a:prstGeom>
        </p:spPr>
        <p:txBody>
          <a:bodyPr wrap="none">
            <a:spAutoFit/>
          </a:bodyPr>
          <a:lstStyle/>
          <a:p>
            <a:r>
              <a:rPr lang="tr-TR" dirty="0" err="1"/>
              <a:t>https</a:t>
            </a:r>
            <a:r>
              <a:rPr lang="tr-TR" dirty="0"/>
              <a:t>://</a:t>
            </a:r>
            <a:r>
              <a:rPr lang="tr-TR" dirty="0" err="1"/>
              <a:t>www.marketingcharts.com</a:t>
            </a:r>
            <a:r>
              <a:rPr lang="tr-TR" dirty="0"/>
              <a:t>/television-54279</a:t>
            </a:r>
          </a:p>
        </p:txBody>
      </p:sp>
    </p:spTree>
    <p:extLst>
      <p:ext uri="{BB962C8B-B14F-4D97-AF65-F5344CB8AC3E}">
        <p14:creationId xmlns:p14="http://schemas.microsoft.com/office/powerpoint/2010/main" val="16451309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718</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Algerian</vt:lpstr>
      <vt:lpstr>-apple-system-font</vt:lpstr>
      <vt:lpstr>Arial</vt:lpstr>
      <vt:lpstr>Calibri</vt:lpstr>
      <vt:lpstr>Calibri Light</vt:lpstr>
      <vt:lpstr>Gordita</vt:lpstr>
      <vt:lpstr>Open Sans</vt:lpstr>
      <vt:lpstr>PT Sans</vt:lpstr>
      <vt:lpstr>Roboto</vt:lpstr>
      <vt:lpstr>Office Teması</vt:lpstr>
      <vt:lpstr>Post-1984 Üto/Distopya: George Orwell, Aldous Huxley, Ursula Le Guin, Stanislaw Lem, Bengüsu Özcan Prof.Dr. Nihat Berker</vt:lpstr>
      <vt:lpstr>Tarihçe</vt:lpstr>
      <vt:lpstr>PowerPoint Presentation</vt:lpstr>
      <vt:lpstr>Kısa Tarihçe: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1984:</vt:lpstr>
      <vt:lpstr>PowerPoint Presentation</vt:lpstr>
      <vt:lpstr>PowerPoint Presentation</vt:lpstr>
      <vt:lpstr>PowerPoint Presentation</vt:lpstr>
      <vt:lpstr>PowerPoint Presentation</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Post-1984 Üto/Distopya: George Orwell, Aldous Huxley, Ursula Le Guin, Stanislaw Lem, Bengüsu Özcan Prof.Dr. Nihat berker</dc:title>
  <dc:creator>Aslı Özdemir</dc:creator>
  <cp:lastModifiedBy>Nihat Berker</cp:lastModifiedBy>
  <cp:revision>48</cp:revision>
  <dcterms:created xsi:type="dcterms:W3CDTF">2021-12-22T14:07:03Z</dcterms:created>
  <dcterms:modified xsi:type="dcterms:W3CDTF">2021-12-25T03:04:20Z</dcterms:modified>
</cp:coreProperties>
</file>