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8" r:id="rId7"/>
    <p:sldId id="269" r:id="rId8"/>
    <p:sldId id="270" r:id="rId9"/>
    <p:sldId id="271" r:id="rId10"/>
    <p:sldId id="272" r:id="rId11"/>
    <p:sldId id="275" r:id="rId12"/>
    <p:sldId id="276" r:id="rId13"/>
    <p:sldId id="280" r:id="rId14"/>
    <p:sldId id="267" r:id="rId15"/>
    <p:sldId id="277" r:id="rId16"/>
    <p:sldId id="278"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0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D5618A-0A20-45DA-A041-96D09C887146}" type="datetimeFigureOut">
              <a:rPr lang="tr-TR" smtClean="0"/>
              <a:t>5.12.2021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313BC60-C8A3-4222-B5C8-95ABE7CD50F9}"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D5618A-0A20-45DA-A041-96D09C887146}" type="datetimeFigureOut">
              <a:rPr lang="tr-TR" smtClean="0"/>
              <a:t>5.12.2021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313BC60-C8A3-4222-B5C8-95ABE7CD50F9}"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D5618A-0A20-45DA-A041-96D09C887146}" type="datetimeFigureOut">
              <a:rPr lang="tr-TR" smtClean="0"/>
              <a:t>5.12.2021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313BC60-C8A3-4222-B5C8-95ABE7CD50F9}"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D5618A-0A20-45DA-A041-96D09C887146}" type="datetimeFigureOut">
              <a:rPr lang="tr-TR" smtClean="0"/>
              <a:t>5.12.2021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313BC60-C8A3-4222-B5C8-95ABE7CD50F9}"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D5618A-0A20-45DA-A041-96D09C887146}" type="datetimeFigureOut">
              <a:rPr lang="tr-TR" smtClean="0"/>
              <a:t>5.12.2021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313BC60-C8A3-4222-B5C8-95ABE7CD50F9}"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D5618A-0A20-45DA-A041-96D09C887146}" type="datetimeFigureOut">
              <a:rPr lang="tr-TR" smtClean="0"/>
              <a:t>5.12.2021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313BC60-C8A3-4222-B5C8-95ABE7CD50F9}"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D5618A-0A20-45DA-A041-96D09C887146}" type="datetimeFigureOut">
              <a:rPr lang="tr-TR" smtClean="0"/>
              <a:t>5.12.2021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313BC60-C8A3-4222-B5C8-95ABE7CD50F9}"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D5618A-0A20-45DA-A041-96D09C887146}" type="datetimeFigureOut">
              <a:rPr lang="tr-TR" smtClean="0"/>
              <a:t>5.12.2021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313BC60-C8A3-4222-B5C8-95ABE7CD50F9}"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D5618A-0A20-45DA-A041-96D09C887146}" type="datetimeFigureOut">
              <a:rPr lang="tr-TR" smtClean="0"/>
              <a:t>5.12.2021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313BC60-C8A3-4222-B5C8-95ABE7CD50F9}"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D5618A-0A20-45DA-A041-96D09C887146}" type="datetimeFigureOut">
              <a:rPr lang="tr-TR" smtClean="0"/>
              <a:t>5.12.2021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313BC60-C8A3-4222-B5C8-95ABE7CD50F9}"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A2D5618A-0A20-45DA-A041-96D09C887146}" type="datetimeFigureOut">
              <a:rPr lang="tr-TR" smtClean="0"/>
              <a:t>5.12.2021</a:t>
            </a:fld>
            <a:endParaRPr lang="tr-TR"/>
          </a:p>
        </p:txBody>
      </p:sp>
      <p:sp>
        <p:nvSpPr>
          <p:cNvPr id="9" name="Slide Number Placeholder 8"/>
          <p:cNvSpPr>
            <a:spLocks noGrp="1"/>
          </p:cNvSpPr>
          <p:nvPr>
            <p:ph type="sldNum" sz="quarter" idx="11"/>
          </p:nvPr>
        </p:nvSpPr>
        <p:spPr/>
        <p:txBody>
          <a:bodyPr/>
          <a:lstStyle/>
          <a:p>
            <a:fld id="{B313BC60-C8A3-4222-B5C8-95ABE7CD50F9}"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313BC60-C8A3-4222-B5C8-95ABE7CD50F9}"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D5618A-0A20-45DA-A041-96D09C887146}" type="datetimeFigureOut">
              <a:rPr lang="tr-TR" smtClean="0"/>
              <a:t>5.12.2021</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r.wikipedia.org/wiki/Ursula_K._Le_Guin#cite_note-23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708920"/>
            <a:ext cx="7543800" cy="2593975"/>
          </a:xfrm>
        </p:spPr>
        <p:txBody>
          <a:bodyPr/>
          <a:lstStyle/>
          <a:p>
            <a:r>
              <a:rPr lang="tr-TR" sz="5400" b="1" dirty="0" err="1"/>
              <a:t>Ursula</a:t>
            </a:r>
            <a:r>
              <a:rPr lang="tr-TR" sz="5400" b="1" dirty="0"/>
              <a:t> </a:t>
            </a:r>
            <a:r>
              <a:rPr lang="tr-TR" sz="5400" b="1" dirty="0" err="1"/>
              <a:t>Kroeber</a:t>
            </a:r>
            <a:r>
              <a:rPr lang="tr-TR" sz="5400" b="1" dirty="0"/>
              <a:t> Le </a:t>
            </a:r>
            <a:r>
              <a:rPr lang="tr-TR" sz="5400" b="1" dirty="0" err="1"/>
              <a:t>Guin</a:t>
            </a:r>
            <a:endParaRPr lang="tr-TR" sz="5400" dirty="0"/>
          </a:p>
        </p:txBody>
      </p:sp>
      <p:sp>
        <p:nvSpPr>
          <p:cNvPr id="3" name="Alt Başlık 2"/>
          <p:cNvSpPr>
            <a:spLocks noGrp="1"/>
          </p:cNvSpPr>
          <p:nvPr>
            <p:ph type="subTitle" idx="1"/>
          </p:nvPr>
        </p:nvSpPr>
        <p:spPr>
          <a:xfrm>
            <a:off x="1979712" y="6021288"/>
            <a:ext cx="6461760" cy="1066800"/>
          </a:xfrm>
        </p:spPr>
        <p:txBody>
          <a:bodyPr/>
          <a:lstStyle/>
          <a:p>
            <a:pPr algn="r"/>
            <a:r>
              <a:rPr lang="tr-TR" dirty="0" smtClean="0">
                <a:solidFill>
                  <a:schemeClr val="tx1"/>
                </a:solidFill>
              </a:rPr>
              <a:t>İrem Çevik </a:t>
            </a:r>
            <a:endParaRPr lang="tr-TR" dirty="0">
              <a:solidFill>
                <a:schemeClr val="tx1"/>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332656"/>
            <a:ext cx="4648572" cy="3099048"/>
          </a:xfrm>
          <a:prstGeom prst="rect">
            <a:avLst/>
          </a:prstGeom>
        </p:spPr>
      </p:pic>
    </p:spTree>
    <p:extLst>
      <p:ext uri="{BB962C8B-B14F-4D97-AF65-F5344CB8AC3E}">
        <p14:creationId xmlns:p14="http://schemas.microsoft.com/office/powerpoint/2010/main" val="8962823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280920" cy="3194218"/>
          </a:xfrm>
        </p:spPr>
        <p:txBody>
          <a:bodyPr>
            <a:normAutofit fontScale="92500"/>
          </a:bodyPr>
          <a:lstStyle/>
          <a:p>
            <a:r>
              <a:rPr lang="tr-TR" dirty="0" err="1"/>
              <a:t>Ursula</a:t>
            </a:r>
            <a:r>
              <a:rPr lang="tr-TR" dirty="0"/>
              <a:t> K. Le </a:t>
            </a:r>
            <a:r>
              <a:rPr lang="tr-TR" dirty="0" err="1"/>
              <a:t>Guin</a:t>
            </a:r>
            <a:r>
              <a:rPr lang="tr-TR" dirty="0"/>
              <a:t> g</a:t>
            </a:r>
            <a:r>
              <a:rPr lang="tr-TR" dirty="0" smtClean="0"/>
              <a:t>enellikle </a:t>
            </a:r>
            <a:r>
              <a:rPr lang="tr-TR" dirty="0"/>
              <a:t>fizik ve kimya gibi teknik bilimlerin ayrıntılarını betimlemekten kaçınmış; seçtiği izlekleri anlatıya büründürürken kültürel antropoloji, siyaset ve psikoloji üzerinde odaklanmıştır</a:t>
            </a:r>
            <a:r>
              <a:rPr lang="tr-TR" dirty="0" smtClean="0"/>
              <a:t>. </a:t>
            </a:r>
            <a:r>
              <a:rPr lang="tr-TR" dirty="0"/>
              <a:t>Yapıtlarında telepati, zihin okuma gibi psişik fenomenlerden yararlandığı, karşılıklılık, birlik ve bütüncüllük gibi temaları öne çıkarışından da anlaşılacağı gibi Taoizm ve Zen felsefelerine yer verdiği görülür. Le </a:t>
            </a:r>
            <a:r>
              <a:rPr lang="tr-TR" dirty="0" err="1"/>
              <a:t>Guin</a:t>
            </a:r>
            <a:r>
              <a:rPr lang="tr-TR" dirty="0"/>
              <a:t>, dindar olarak yetiştirilmemesine rağmen doğu dini gelenekleri olan Taoizm ve Budizm’den etkilenir. Bu etkileniş hakkında </a:t>
            </a:r>
            <a:r>
              <a:rPr lang="tr-TR" i="1" dirty="0"/>
              <a:t>“Taoizm bana hayata nasıl bakacağımı ve Tanrı’nın işine karışmadan hayatıma nasıl öncülük edeceğime dair fikir verdi”</a:t>
            </a:r>
            <a:r>
              <a:rPr lang="tr-TR" dirty="0"/>
              <a:t> diyecektir.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5" y="3382858"/>
            <a:ext cx="5760640" cy="3324280"/>
          </a:xfrm>
          <a:prstGeom prst="rect">
            <a:avLst/>
          </a:prstGeom>
        </p:spPr>
      </p:pic>
    </p:spTree>
    <p:extLst>
      <p:ext uri="{BB962C8B-B14F-4D97-AF65-F5344CB8AC3E}">
        <p14:creationId xmlns:p14="http://schemas.microsoft.com/office/powerpoint/2010/main" val="31364253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481736"/>
            <a:ext cx="7620000" cy="2376264"/>
          </a:xfrm>
        </p:spPr>
        <p:txBody>
          <a:bodyPr>
            <a:normAutofit fontScale="92500" lnSpcReduction="10000"/>
          </a:bodyPr>
          <a:lstStyle/>
          <a:p>
            <a:r>
              <a:rPr lang="tr-TR" dirty="0"/>
              <a:t>Bilimkurgularda çokça rastlanan klişeleri kullanmak yerine, politika, sosyoloji, biyoloji ve psikolojiyi kullanarak konularını işler. Eserlerinde bilimkurgu ögelerini sadece okurun önündeki önyargıları aşmak için kullanmıştır. Teknoloji ve bilimsel gelişmeler, Le </a:t>
            </a:r>
            <a:r>
              <a:rPr lang="tr-TR" dirty="0" err="1"/>
              <a:t>Guin’in</a:t>
            </a:r>
            <a:r>
              <a:rPr lang="tr-TR" dirty="0"/>
              <a:t> kitaplarında sadece birer ayrıntıdır. Ülkemizde en çok bilinen romanlarından Mülksüzler, ideolojiler arasındaki farklılığa, Karanlığın Sol Eli ise cinsiyet ayrımcılığına dikkat çekmektedir. Üstelik bunu bilimkurgu öğelerini kullanarak çok zarif bir şekilde yapmıştır.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137300"/>
            <a:ext cx="6553200" cy="4286250"/>
          </a:xfrm>
          <a:prstGeom prst="rect">
            <a:avLst/>
          </a:prstGeom>
        </p:spPr>
      </p:pic>
    </p:spTree>
    <p:extLst>
      <p:ext uri="{BB962C8B-B14F-4D97-AF65-F5344CB8AC3E}">
        <p14:creationId xmlns:p14="http://schemas.microsoft.com/office/powerpoint/2010/main" val="12791164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7692008" cy="907564"/>
          </a:xfrm>
        </p:spPr>
        <p:txBody>
          <a:bodyPr/>
          <a:lstStyle/>
          <a:p>
            <a:pPr algn="ctr"/>
            <a:r>
              <a:rPr lang="tr-TR" sz="3600" b="1" dirty="0" smtClean="0"/>
              <a:t>Eserleri </a:t>
            </a:r>
            <a:endParaRPr lang="tr-TR" sz="3600" b="1" dirty="0"/>
          </a:p>
        </p:txBody>
      </p:sp>
      <p:sp>
        <p:nvSpPr>
          <p:cNvPr id="3" name="İçerik Yer Tutucusu 2"/>
          <p:cNvSpPr>
            <a:spLocks noGrp="1"/>
          </p:cNvSpPr>
          <p:nvPr>
            <p:ph idx="1"/>
          </p:nvPr>
        </p:nvSpPr>
        <p:spPr>
          <a:xfrm>
            <a:off x="323528" y="836712"/>
            <a:ext cx="4186808" cy="5904656"/>
          </a:xfrm>
        </p:spPr>
        <p:txBody>
          <a:bodyPr>
            <a:normAutofit fontScale="70000" lnSpcReduction="20000"/>
          </a:bodyPr>
          <a:lstStyle/>
          <a:p>
            <a:r>
              <a:rPr lang="en-US" sz="2300" b="1" dirty="0" err="1" smtClean="0"/>
              <a:t>Romanları</a:t>
            </a:r>
            <a:endParaRPr lang="tr-TR" sz="2300" dirty="0"/>
          </a:p>
          <a:p>
            <a:r>
              <a:rPr lang="en-US" sz="2300" dirty="0" err="1" smtClean="0"/>
              <a:t>Lavinia</a:t>
            </a:r>
            <a:r>
              <a:rPr lang="en-US" sz="2300" dirty="0"/>
              <a:t>, 2008</a:t>
            </a:r>
          </a:p>
          <a:p>
            <a:r>
              <a:rPr lang="en-US" sz="2300" dirty="0"/>
              <a:t>Powers, 2007</a:t>
            </a:r>
          </a:p>
          <a:p>
            <a:r>
              <a:rPr lang="en-US" sz="2300" dirty="0"/>
              <a:t>Voices, 2006</a:t>
            </a:r>
          </a:p>
          <a:p>
            <a:r>
              <a:rPr lang="en-US" sz="2300" dirty="0"/>
              <a:t>Gifts, 2004</a:t>
            </a:r>
          </a:p>
          <a:p>
            <a:r>
              <a:rPr lang="en-US" sz="2300" dirty="0" err="1"/>
              <a:t>Earthsea</a:t>
            </a:r>
            <a:r>
              <a:rPr lang="en-US" sz="2300" dirty="0"/>
              <a:t> 5: The Other Wind, 2001</a:t>
            </a:r>
          </a:p>
          <a:p>
            <a:r>
              <a:rPr lang="en-US" sz="2300" dirty="0"/>
              <a:t>The Telling, 2000</a:t>
            </a:r>
          </a:p>
          <a:p>
            <a:r>
              <a:rPr lang="en-US" sz="2300" dirty="0"/>
              <a:t>Always Coming Home, 1985</a:t>
            </a:r>
          </a:p>
          <a:p>
            <a:r>
              <a:rPr lang="en-US" sz="2300" dirty="0" err="1"/>
              <a:t>Earthsea</a:t>
            </a:r>
            <a:r>
              <a:rPr lang="en-US" sz="2300" dirty="0"/>
              <a:t> 4: </a:t>
            </a:r>
            <a:r>
              <a:rPr lang="en-US" sz="2300" dirty="0" err="1"/>
              <a:t>Tehanu</a:t>
            </a:r>
            <a:r>
              <a:rPr lang="en-US" sz="2300" dirty="0"/>
              <a:t>, 1990</a:t>
            </a:r>
          </a:p>
          <a:p>
            <a:r>
              <a:rPr lang="en-US" sz="2300" dirty="0"/>
              <a:t>The Eye of the Heron, 1983</a:t>
            </a:r>
          </a:p>
          <a:p>
            <a:r>
              <a:rPr lang="en-US" sz="2300" dirty="0"/>
              <a:t>The Beginning Place, 1980</a:t>
            </a:r>
          </a:p>
          <a:p>
            <a:r>
              <a:rPr lang="en-US" sz="2300" dirty="0" err="1"/>
              <a:t>Malafrena</a:t>
            </a:r>
            <a:r>
              <a:rPr lang="en-US" sz="2300" dirty="0"/>
              <a:t>, 1979</a:t>
            </a:r>
          </a:p>
          <a:p>
            <a:r>
              <a:rPr lang="en-US" sz="2300" dirty="0"/>
              <a:t>Very Far Away from Anywhere Else, 1976</a:t>
            </a:r>
          </a:p>
          <a:p>
            <a:r>
              <a:rPr lang="en-US" sz="2300" dirty="0"/>
              <a:t>The Word for World is Forest, 1976</a:t>
            </a:r>
          </a:p>
          <a:p>
            <a:r>
              <a:rPr lang="en-US" sz="2300" dirty="0"/>
              <a:t>The Dispossessed, An Ambiguous Utopia, 1974</a:t>
            </a:r>
          </a:p>
          <a:p>
            <a:r>
              <a:rPr lang="en-US" sz="2300" dirty="0" err="1"/>
              <a:t>Earthsea</a:t>
            </a:r>
            <a:r>
              <a:rPr lang="en-US" sz="2300" dirty="0"/>
              <a:t> 3: The Farthest Shore, 1972</a:t>
            </a:r>
          </a:p>
          <a:p>
            <a:r>
              <a:rPr lang="en-US" sz="2300" dirty="0"/>
              <a:t>The Lathe of Heaven, 1971</a:t>
            </a:r>
          </a:p>
          <a:p>
            <a:r>
              <a:rPr lang="en-US" sz="2300" dirty="0" err="1"/>
              <a:t>Earthsea</a:t>
            </a:r>
            <a:r>
              <a:rPr lang="en-US" sz="2300" dirty="0"/>
              <a:t> 2: The Tombs of </a:t>
            </a:r>
            <a:r>
              <a:rPr lang="en-US" sz="2300" dirty="0" err="1"/>
              <a:t>Atuan</a:t>
            </a:r>
            <a:r>
              <a:rPr lang="en-US" sz="2300" dirty="0"/>
              <a:t>, 1970</a:t>
            </a:r>
          </a:p>
          <a:p>
            <a:r>
              <a:rPr lang="en-US" sz="2300" dirty="0"/>
              <a:t>The Left Hand of Darkness, 1969</a:t>
            </a:r>
          </a:p>
          <a:p>
            <a:r>
              <a:rPr lang="en-US" sz="2300" dirty="0" err="1"/>
              <a:t>Earthsea</a:t>
            </a:r>
            <a:r>
              <a:rPr lang="en-US" sz="2300" dirty="0"/>
              <a:t> 1: A Wizard of </a:t>
            </a:r>
            <a:r>
              <a:rPr lang="en-US" sz="2300" dirty="0" err="1"/>
              <a:t>Earthsea</a:t>
            </a:r>
            <a:r>
              <a:rPr lang="en-US" sz="2300" dirty="0"/>
              <a:t>, 1968</a:t>
            </a:r>
          </a:p>
          <a:p>
            <a:r>
              <a:rPr lang="en-US" sz="2300" dirty="0"/>
              <a:t>City of Illusion, 1967</a:t>
            </a:r>
          </a:p>
          <a:p>
            <a:r>
              <a:rPr lang="en-US" sz="2300" dirty="0"/>
              <a:t>Planet of Exile, 1966</a:t>
            </a:r>
          </a:p>
          <a:p>
            <a:r>
              <a:rPr lang="en-US" sz="2300" dirty="0" err="1"/>
              <a:t>Rocannon's</a:t>
            </a:r>
            <a:r>
              <a:rPr lang="en-US" sz="2300" dirty="0"/>
              <a:t> World, 1966</a:t>
            </a:r>
          </a:p>
          <a:p>
            <a:endParaRPr lang="tr-TR" dirty="0"/>
          </a:p>
        </p:txBody>
      </p:sp>
      <p:sp>
        <p:nvSpPr>
          <p:cNvPr id="4" name="Metin kutusu 3"/>
          <p:cNvSpPr txBox="1"/>
          <p:nvPr/>
        </p:nvSpPr>
        <p:spPr>
          <a:xfrm>
            <a:off x="4860032" y="1196752"/>
            <a:ext cx="3384376" cy="4247317"/>
          </a:xfrm>
          <a:prstGeom prst="rect">
            <a:avLst/>
          </a:prstGeom>
          <a:noFill/>
        </p:spPr>
        <p:txBody>
          <a:bodyPr wrap="square" rtlCol="0">
            <a:spAutoFit/>
          </a:bodyPr>
          <a:lstStyle/>
          <a:p>
            <a:r>
              <a:rPr lang="en-US" b="1" dirty="0" err="1"/>
              <a:t>Öykü</a:t>
            </a:r>
            <a:r>
              <a:rPr lang="en-US" b="1" dirty="0"/>
              <a:t> </a:t>
            </a:r>
            <a:r>
              <a:rPr lang="en-US" b="1" dirty="0" err="1" smtClean="0"/>
              <a:t>kitapları</a:t>
            </a:r>
            <a:endParaRPr lang="tr-TR" dirty="0"/>
          </a:p>
          <a:p>
            <a:r>
              <a:rPr lang="en-US" dirty="0" smtClean="0"/>
              <a:t>Changing </a:t>
            </a:r>
            <a:r>
              <a:rPr lang="en-US" dirty="0"/>
              <a:t>Planes, 2003</a:t>
            </a:r>
          </a:p>
          <a:p>
            <a:r>
              <a:rPr lang="en-US" dirty="0"/>
              <a:t>The Birthday of the World, 2002</a:t>
            </a:r>
          </a:p>
          <a:p>
            <a:r>
              <a:rPr lang="en-US" dirty="0"/>
              <a:t>Tales from </a:t>
            </a:r>
            <a:r>
              <a:rPr lang="en-US" dirty="0" err="1"/>
              <a:t>Earthsea</a:t>
            </a:r>
            <a:r>
              <a:rPr lang="en-US" dirty="0"/>
              <a:t>, 2001</a:t>
            </a:r>
          </a:p>
          <a:p>
            <a:r>
              <a:rPr lang="en-US" dirty="0"/>
              <a:t>Unlocking the Air, 1996</a:t>
            </a:r>
          </a:p>
          <a:p>
            <a:r>
              <a:rPr lang="en-US" dirty="0"/>
              <a:t>Four Ways to Forgiveness, 1995</a:t>
            </a:r>
          </a:p>
          <a:p>
            <a:r>
              <a:rPr lang="en-US" dirty="0"/>
              <a:t>A Fisherman of the Inland Sea, 1994</a:t>
            </a:r>
          </a:p>
          <a:p>
            <a:r>
              <a:rPr lang="en-US" dirty="0" err="1"/>
              <a:t>Searoad</a:t>
            </a:r>
            <a:r>
              <a:rPr lang="en-US" dirty="0"/>
              <a:t>, 1991</a:t>
            </a:r>
          </a:p>
          <a:p>
            <a:r>
              <a:rPr lang="en-US" dirty="0"/>
              <a:t>Buffalo Gals, and Other Animal Presences, 1987</a:t>
            </a:r>
          </a:p>
          <a:p>
            <a:r>
              <a:rPr lang="en-US" dirty="0"/>
              <a:t>The Compass Rose, 1982</a:t>
            </a:r>
          </a:p>
          <a:p>
            <a:r>
              <a:rPr lang="en-US" dirty="0" err="1"/>
              <a:t>Orsinian</a:t>
            </a:r>
            <a:r>
              <a:rPr lang="en-US" dirty="0"/>
              <a:t> Tales, 1976</a:t>
            </a:r>
          </a:p>
          <a:p>
            <a:r>
              <a:rPr lang="en-US" dirty="0"/>
              <a:t>The Wind's Twelve Quarters, 1975</a:t>
            </a:r>
          </a:p>
          <a:p>
            <a:endParaRPr lang="tr-TR" dirty="0"/>
          </a:p>
        </p:txBody>
      </p:sp>
    </p:spTree>
    <p:extLst>
      <p:ext uri="{BB962C8B-B14F-4D97-AF65-F5344CB8AC3E}">
        <p14:creationId xmlns:p14="http://schemas.microsoft.com/office/powerpoint/2010/main" val="878046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404664"/>
            <a:ext cx="7897688" cy="5996136"/>
          </a:xfrm>
        </p:spPr>
        <p:txBody>
          <a:bodyPr>
            <a:normAutofit/>
          </a:bodyPr>
          <a:lstStyle/>
          <a:p>
            <a:r>
              <a:rPr lang="tr-TR" b="1" dirty="0" smtClean="0"/>
              <a:t>Denemeler</a:t>
            </a:r>
            <a:endParaRPr lang="tr-TR" dirty="0"/>
          </a:p>
          <a:p>
            <a:r>
              <a:rPr lang="tr-TR" dirty="0" err="1" smtClean="0"/>
              <a:t>The</a:t>
            </a:r>
            <a:r>
              <a:rPr lang="tr-TR" dirty="0" smtClean="0"/>
              <a:t> </a:t>
            </a:r>
            <a:r>
              <a:rPr lang="tr-TR" dirty="0" err="1"/>
              <a:t>Wave</a:t>
            </a:r>
            <a:r>
              <a:rPr lang="tr-TR" dirty="0"/>
              <a:t> in </a:t>
            </a:r>
            <a:r>
              <a:rPr lang="tr-TR" dirty="0" err="1"/>
              <a:t>the</a:t>
            </a:r>
            <a:r>
              <a:rPr lang="tr-TR" dirty="0"/>
              <a:t> </a:t>
            </a:r>
            <a:r>
              <a:rPr lang="tr-TR" dirty="0" err="1"/>
              <a:t>Mind</a:t>
            </a:r>
            <a:r>
              <a:rPr lang="tr-TR" dirty="0"/>
              <a:t>, 2004</a:t>
            </a:r>
          </a:p>
          <a:p>
            <a:r>
              <a:rPr lang="tr-TR" dirty="0" err="1"/>
              <a:t>Steering</a:t>
            </a:r>
            <a:r>
              <a:rPr lang="tr-TR" dirty="0"/>
              <a:t> </a:t>
            </a:r>
            <a:r>
              <a:rPr lang="tr-TR" dirty="0" err="1"/>
              <a:t>the</a:t>
            </a:r>
            <a:r>
              <a:rPr lang="tr-TR" dirty="0"/>
              <a:t> </a:t>
            </a:r>
            <a:r>
              <a:rPr lang="tr-TR" dirty="0" err="1"/>
              <a:t>Craft</a:t>
            </a:r>
            <a:r>
              <a:rPr lang="tr-TR" dirty="0"/>
              <a:t>, 1998</a:t>
            </a:r>
          </a:p>
          <a:p>
            <a:r>
              <a:rPr lang="tr-TR" dirty="0" err="1"/>
              <a:t>Dancing</a:t>
            </a:r>
            <a:r>
              <a:rPr lang="tr-TR" dirty="0"/>
              <a:t> at </a:t>
            </a:r>
            <a:r>
              <a:rPr lang="tr-TR" dirty="0" err="1"/>
              <a:t>the</a:t>
            </a:r>
            <a:r>
              <a:rPr lang="tr-TR" dirty="0"/>
              <a:t> </a:t>
            </a:r>
            <a:r>
              <a:rPr lang="tr-TR" dirty="0" err="1"/>
              <a:t>Edge</a:t>
            </a:r>
            <a:r>
              <a:rPr lang="tr-TR" dirty="0"/>
              <a:t> of </a:t>
            </a:r>
            <a:r>
              <a:rPr lang="tr-TR" dirty="0" err="1"/>
              <a:t>the</a:t>
            </a:r>
            <a:r>
              <a:rPr lang="tr-TR" dirty="0"/>
              <a:t> World, 1992</a:t>
            </a:r>
          </a:p>
          <a:p>
            <a:r>
              <a:rPr lang="tr-TR" dirty="0" err="1"/>
              <a:t>The</a:t>
            </a:r>
            <a:r>
              <a:rPr lang="tr-TR" dirty="0"/>
              <a:t> Language of </a:t>
            </a:r>
            <a:r>
              <a:rPr lang="tr-TR" dirty="0" err="1"/>
              <a:t>the</a:t>
            </a:r>
            <a:r>
              <a:rPr lang="tr-TR" dirty="0"/>
              <a:t> </a:t>
            </a:r>
            <a:r>
              <a:rPr lang="tr-TR" dirty="0" err="1"/>
              <a:t>Night</a:t>
            </a:r>
            <a:r>
              <a:rPr lang="tr-TR" dirty="0"/>
              <a:t>, 1989</a:t>
            </a:r>
          </a:p>
          <a:p>
            <a:r>
              <a:rPr lang="tr-TR" b="1" dirty="0" smtClean="0"/>
              <a:t>Şiirler</a:t>
            </a:r>
            <a:endParaRPr lang="tr-TR" dirty="0"/>
          </a:p>
          <a:p>
            <a:r>
              <a:rPr lang="tr-TR" dirty="0" err="1" smtClean="0"/>
              <a:t>Sixty</a:t>
            </a:r>
            <a:r>
              <a:rPr lang="tr-TR" dirty="0" smtClean="0"/>
              <a:t> </a:t>
            </a:r>
            <a:r>
              <a:rPr lang="tr-TR" dirty="0" err="1"/>
              <a:t>Odd</a:t>
            </a:r>
            <a:r>
              <a:rPr lang="tr-TR" dirty="0"/>
              <a:t>, 1999</a:t>
            </a:r>
          </a:p>
          <a:p>
            <a:r>
              <a:rPr lang="tr-TR" dirty="0" err="1"/>
              <a:t>Going</a:t>
            </a:r>
            <a:r>
              <a:rPr lang="tr-TR" dirty="0"/>
              <a:t> </a:t>
            </a:r>
            <a:r>
              <a:rPr lang="tr-TR" dirty="0" err="1"/>
              <a:t>Out</a:t>
            </a:r>
            <a:r>
              <a:rPr lang="tr-TR" dirty="0"/>
              <a:t> </a:t>
            </a:r>
            <a:r>
              <a:rPr lang="tr-TR" dirty="0" err="1"/>
              <a:t>with</a:t>
            </a:r>
            <a:r>
              <a:rPr lang="tr-TR" dirty="0"/>
              <a:t> </a:t>
            </a:r>
            <a:r>
              <a:rPr lang="tr-TR" dirty="0" err="1"/>
              <a:t>Peacocks</a:t>
            </a:r>
            <a:r>
              <a:rPr lang="tr-TR" dirty="0"/>
              <a:t>, 1994</a:t>
            </a:r>
          </a:p>
          <a:p>
            <a:r>
              <a:rPr lang="tr-TR" dirty="0"/>
              <a:t>Blue Moon </a:t>
            </a:r>
            <a:r>
              <a:rPr lang="tr-TR" dirty="0" err="1"/>
              <a:t>Over</a:t>
            </a:r>
            <a:r>
              <a:rPr lang="tr-TR" dirty="0"/>
              <a:t> </a:t>
            </a:r>
            <a:r>
              <a:rPr lang="tr-TR" dirty="0" err="1"/>
              <a:t>Thurman</a:t>
            </a:r>
            <a:r>
              <a:rPr lang="tr-TR" dirty="0"/>
              <a:t> Street (</a:t>
            </a:r>
            <a:r>
              <a:rPr lang="tr-TR" dirty="0" err="1"/>
              <a:t>Roger</a:t>
            </a:r>
            <a:r>
              <a:rPr lang="tr-TR" dirty="0"/>
              <a:t> </a:t>
            </a:r>
            <a:r>
              <a:rPr lang="tr-TR" dirty="0" err="1"/>
              <a:t>Dorband'la</a:t>
            </a:r>
            <a:r>
              <a:rPr lang="tr-TR" dirty="0"/>
              <a:t> birlikte), 1994</a:t>
            </a:r>
          </a:p>
          <a:p>
            <a:r>
              <a:rPr lang="tr-TR" dirty="0"/>
              <a:t>Wild </a:t>
            </a:r>
            <a:r>
              <a:rPr lang="tr-TR" dirty="0" err="1"/>
              <a:t>Oats</a:t>
            </a:r>
            <a:r>
              <a:rPr lang="tr-TR" dirty="0"/>
              <a:t> </a:t>
            </a:r>
            <a:r>
              <a:rPr lang="tr-TR" dirty="0" err="1"/>
              <a:t>and</a:t>
            </a:r>
            <a:r>
              <a:rPr lang="tr-TR" dirty="0"/>
              <a:t> </a:t>
            </a:r>
            <a:r>
              <a:rPr lang="tr-TR" dirty="0" err="1"/>
              <a:t>Fireweed</a:t>
            </a:r>
            <a:r>
              <a:rPr lang="tr-TR" dirty="0"/>
              <a:t>, 1988</a:t>
            </a:r>
          </a:p>
          <a:p>
            <a:r>
              <a:rPr lang="tr-TR" dirty="0"/>
              <a:t>Hard </a:t>
            </a:r>
            <a:r>
              <a:rPr lang="tr-TR" dirty="0" err="1"/>
              <a:t>Words</a:t>
            </a:r>
            <a:r>
              <a:rPr lang="tr-TR" dirty="0"/>
              <a:t>, 1981</a:t>
            </a:r>
          </a:p>
          <a:p>
            <a:r>
              <a:rPr lang="tr-TR" dirty="0"/>
              <a:t>Wild </a:t>
            </a:r>
            <a:r>
              <a:rPr lang="tr-TR" dirty="0" err="1"/>
              <a:t>Angels</a:t>
            </a:r>
            <a:r>
              <a:rPr lang="tr-TR" dirty="0"/>
              <a:t>, 1974</a:t>
            </a:r>
          </a:p>
          <a:p>
            <a:endParaRPr lang="tr-TR" dirty="0"/>
          </a:p>
        </p:txBody>
      </p:sp>
    </p:spTree>
    <p:extLst>
      <p:ext uri="{BB962C8B-B14F-4D97-AF65-F5344CB8AC3E}">
        <p14:creationId xmlns:p14="http://schemas.microsoft.com/office/powerpoint/2010/main" val="28139091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19" y="116632"/>
            <a:ext cx="8970507" cy="7416824"/>
          </a:xfrm>
        </p:spPr>
        <p:txBody>
          <a:bodyPr>
            <a:normAutofit fontScale="47500" lnSpcReduction="20000"/>
          </a:bodyPr>
          <a:lstStyle/>
          <a:p>
            <a:r>
              <a:rPr lang="tr-TR" sz="2900" b="1" dirty="0"/>
              <a:t>Türkçede Le </a:t>
            </a:r>
            <a:r>
              <a:rPr lang="tr-TR" sz="2900" b="1" dirty="0" err="1" smtClean="0"/>
              <a:t>Guin</a:t>
            </a:r>
            <a:endParaRPr lang="tr-TR" sz="2900" b="1" dirty="0"/>
          </a:p>
          <a:p>
            <a:pPr marL="114300" indent="0">
              <a:buNone/>
            </a:pPr>
            <a:r>
              <a:rPr lang="tr-TR" sz="2300" dirty="0"/>
              <a:t>Yerdeniz Dizisi</a:t>
            </a:r>
          </a:p>
          <a:p>
            <a:r>
              <a:rPr lang="tr-TR" sz="2500" dirty="0"/>
              <a:t>Öteki Rüzgar (</a:t>
            </a:r>
            <a:r>
              <a:rPr lang="tr-TR" sz="2500" dirty="0" err="1"/>
              <a:t>The</a:t>
            </a:r>
            <a:r>
              <a:rPr lang="tr-TR" sz="2500" dirty="0"/>
              <a:t> </a:t>
            </a:r>
            <a:r>
              <a:rPr lang="tr-TR" sz="2500" dirty="0" err="1"/>
              <a:t>Other</a:t>
            </a:r>
            <a:r>
              <a:rPr lang="tr-TR" sz="2500" dirty="0"/>
              <a:t> </a:t>
            </a:r>
            <a:r>
              <a:rPr lang="tr-TR" sz="2500" dirty="0" err="1"/>
              <a:t>Wind</a:t>
            </a:r>
            <a:r>
              <a:rPr lang="tr-TR" sz="2500" dirty="0"/>
              <a:t>), 2004</a:t>
            </a:r>
          </a:p>
          <a:p>
            <a:r>
              <a:rPr lang="tr-TR" sz="2500" dirty="0"/>
              <a:t>Yerdeniz Öyküleri (</a:t>
            </a:r>
            <a:r>
              <a:rPr lang="tr-TR" sz="2500" dirty="0" err="1"/>
              <a:t>Tales</a:t>
            </a:r>
            <a:r>
              <a:rPr lang="tr-TR" sz="2500" dirty="0"/>
              <a:t> </a:t>
            </a:r>
            <a:r>
              <a:rPr lang="tr-TR" sz="2500" dirty="0" err="1"/>
              <a:t>from</a:t>
            </a:r>
            <a:r>
              <a:rPr lang="tr-TR" sz="2500" dirty="0"/>
              <a:t> </a:t>
            </a:r>
            <a:r>
              <a:rPr lang="tr-TR" sz="2500" dirty="0" err="1"/>
              <a:t>Earthsea</a:t>
            </a:r>
            <a:r>
              <a:rPr lang="tr-TR" sz="2500" dirty="0"/>
              <a:t>), 2001</a:t>
            </a:r>
          </a:p>
          <a:p>
            <a:r>
              <a:rPr lang="tr-TR" sz="2500" dirty="0" err="1"/>
              <a:t>Tehanu</a:t>
            </a:r>
            <a:r>
              <a:rPr lang="tr-TR" sz="2500" dirty="0"/>
              <a:t> (</a:t>
            </a:r>
            <a:r>
              <a:rPr lang="tr-TR" sz="2500" dirty="0" err="1"/>
              <a:t>Tehanu</a:t>
            </a:r>
            <a:r>
              <a:rPr lang="tr-TR" sz="2500" dirty="0"/>
              <a:t>), Ocak 1996</a:t>
            </a:r>
          </a:p>
          <a:p>
            <a:r>
              <a:rPr lang="tr-TR" sz="2500" dirty="0"/>
              <a:t>En Uzak Sahil (</a:t>
            </a:r>
            <a:r>
              <a:rPr lang="tr-TR" sz="2500" dirty="0" err="1"/>
              <a:t>The</a:t>
            </a:r>
            <a:r>
              <a:rPr lang="tr-TR" sz="2500" dirty="0"/>
              <a:t> </a:t>
            </a:r>
            <a:r>
              <a:rPr lang="tr-TR" sz="2500" dirty="0" err="1"/>
              <a:t>Farthest</a:t>
            </a:r>
            <a:r>
              <a:rPr lang="tr-TR" sz="2500" dirty="0"/>
              <a:t> </a:t>
            </a:r>
            <a:r>
              <a:rPr lang="tr-TR" sz="2500" dirty="0" err="1"/>
              <a:t>Shore</a:t>
            </a:r>
            <a:r>
              <a:rPr lang="tr-TR" sz="2500" dirty="0"/>
              <a:t>), Temmuz 1995</a:t>
            </a:r>
          </a:p>
          <a:p>
            <a:r>
              <a:rPr lang="tr-TR" sz="2500" dirty="0" err="1"/>
              <a:t>Atuan</a:t>
            </a:r>
            <a:r>
              <a:rPr lang="tr-TR" sz="2500" dirty="0"/>
              <a:t> Mezarları (</a:t>
            </a:r>
            <a:r>
              <a:rPr lang="tr-TR" sz="2500" dirty="0" err="1"/>
              <a:t>The</a:t>
            </a:r>
            <a:r>
              <a:rPr lang="tr-TR" sz="2500" dirty="0"/>
              <a:t> </a:t>
            </a:r>
            <a:r>
              <a:rPr lang="tr-TR" sz="2500" dirty="0" err="1"/>
              <a:t>Tombs</a:t>
            </a:r>
            <a:r>
              <a:rPr lang="tr-TR" sz="2500" dirty="0"/>
              <a:t> of </a:t>
            </a:r>
            <a:r>
              <a:rPr lang="tr-TR" sz="2500" dirty="0" err="1"/>
              <a:t>Atuan</a:t>
            </a:r>
            <a:r>
              <a:rPr lang="tr-TR" sz="2500" dirty="0"/>
              <a:t>), Nisan 1995</a:t>
            </a:r>
          </a:p>
          <a:p>
            <a:r>
              <a:rPr lang="tr-TR" sz="2500" dirty="0"/>
              <a:t>Yerdeniz </a:t>
            </a:r>
            <a:r>
              <a:rPr lang="tr-TR" sz="2500" dirty="0" smtClean="0"/>
              <a:t>Büyücüsü</a:t>
            </a:r>
            <a:r>
              <a:rPr lang="tr-TR" sz="2500" dirty="0"/>
              <a:t> </a:t>
            </a:r>
            <a:r>
              <a:rPr lang="tr-TR" sz="2500" dirty="0" smtClean="0"/>
              <a:t>(Wizard </a:t>
            </a:r>
            <a:r>
              <a:rPr lang="tr-TR" sz="2500" dirty="0"/>
              <a:t>of </a:t>
            </a:r>
            <a:r>
              <a:rPr lang="tr-TR" sz="2500" dirty="0" err="1"/>
              <a:t>Earthsea</a:t>
            </a:r>
            <a:r>
              <a:rPr lang="tr-TR" sz="2500" dirty="0"/>
              <a:t>), Eylül 1994 Metis, Çeviri: Çiğdem Erkal İpek</a:t>
            </a:r>
          </a:p>
          <a:p>
            <a:pPr marL="114300" indent="0">
              <a:buNone/>
            </a:pPr>
            <a:r>
              <a:rPr lang="tr-TR" sz="2500" dirty="0"/>
              <a:t>Batı Sahili Yıllıkları</a:t>
            </a:r>
          </a:p>
          <a:p>
            <a:r>
              <a:rPr lang="tr-TR" sz="2500" dirty="0"/>
              <a:t>Marifetler (</a:t>
            </a:r>
            <a:r>
              <a:rPr lang="tr-TR" sz="2500" dirty="0" err="1"/>
              <a:t>Gifts</a:t>
            </a:r>
            <a:r>
              <a:rPr lang="tr-TR" sz="2500" dirty="0"/>
              <a:t>), Metis, 2006, Çeviri: Çiğdem Erkal İpek</a:t>
            </a:r>
          </a:p>
          <a:p>
            <a:r>
              <a:rPr lang="tr-TR" sz="2500" dirty="0"/>
              <a:t>Sesler (</a:t>
            </a:r>
            <a:r>
              <a:rPr lang="tr-TR" sz="2500" dirty="0" err="1"/>
              <a:t>Voices</a:t>
            </a:r>
            <a:r>
              <a:rPr lang="tr-TR" sz="2500" dirty="0"/>
              <a:t>), Metis, Şubat 2008, Çeviri: Çiğdem Erkal İpek</a:t>
            </a:r>
          </a:p>
          <a:p>
            <a:r>
              <a:rPr lang="tr-TR" sz="2500" dirty="0"/>
              <a:t>Güçler (Powers), Metis, 2010, Çeviri: Çiğdem Erkal İpek</a:t>
            </a:r>
          </a:p>
          <a:p>
            <a:r>
              <a:rPr lang="tr-TR" sz="2500" dirty="0"/>
              <a:t>Uçuştan Uçuşa (</a:t>
            </a:r>
            <a:r>
              <a:rPr lang="tr-TR" sz="2500" dirty="0" err="1"/>
              <a:t>Changing</a:t>
            </a:r>
            <a:r>
              <a:rPr lang="tr-TR" sz="2500" dirty="0"/>
              <a:t> </a:t>
            </a:r>
            <a:r>
              <a:rPr lang="tr-TR" sz="2500" dirty="0" err="1"/>
              <a:t>Planes</a:t>
            </a:r>
            <a:r>
              <a:rPr lang="tr-TR" sz="2500" dirty="0"/>
              <a:t>) Metis, 2004 Çeviri: Çiğdem Erkal İpek</a:t>
            </a:r>
          </a:p>
          <a:p>
            <a:r>
              <a:rPr lang="tr-TR" sz="2500" dirty="0"/>
              <a:t>Başka Bir </a:t>
            </a:r>
            <a:r>
              <a:rPr lang="tr-TR" sz="2500" dirty="0" err="1"/>
              <a:t>Yer,K</a:t>
            </a:r>
            <a:r>
              <a:rPr lang="tr-TR" sz="2500" dirty="0"/>
              <a:t> Kitaplığı, 2002, Çeviri: Cem </a:t>
            </a:r>
            <a:r>
              <a:rPr lang="tr-TR" sz="2500" dirty="0" err="1"/>
              <a:t>Akaş</a:t>
            </a:r>
            <a:endParaRPr lang="tr-TR" sz="2500" dirty="0"/>
          </a:p>
          <a:p>
            <a:r>
              <a:rPr lang="tr-TR" sz="2500" dirty="0"/>
              <a:t>Hep Yuvaya Dönmek (</a:t>
            </a:r>
            <a:r>
              <a:rPr lang="tr-TR" sz="2500" dirty="0" err="1"/>
              <a:t>Always</a:t>
            </a:r>
            <a:r>
              <a:rPr lang="tr-TR" sz="2500" dirty="0"/>
              <a:t> </a:t>
            </a:r>
            <a:r>
              <a:rPr lang="tr-TR" sz="2500" dirty="0" err="1"/>
              <a:t>Coming</a:t>
            </a:r>
            <a:r>
              <a:rPr lang="tr-TR" sz="2500" dirty="0"/>
              <a:t> Home), Ayrıntı, 2002, Çeviri: Cemal Yardımcı</a:t>
            </a:r>
          </a:p>
          <a:p>
            <a:r>
              <a:rPr lang="tr-TR" sz="2500" dirty="0"/>
              <a:t>Bağışlanmanın Dört Yolu (</a:t>
            </a:r>
            <a:r>
              <a:rPr lang="tr-TR" sz="2500" dirty="0" err="1"/>
              <a:t>Four</a:t>
            </a:r>
            <a:r>
              <a:rPr lang="tr-TR" sz="2500" dirty="0"/>
              <a:t> </a:t>
            </a:r>
            <a:r>
              <a:rPr lang="tr-TR" sz="2500" dirty="0" err="1"/>
              <a:t>Ways</a:t>
            </a:r>
            <a:r>
              <a:rPr lang="tr-TR" sz="2500" dirty="0"/>
              <a:t> </a:t>
            </a:r>
            <a:r>
              <a:rPr lang="tr-TR" sz="2500" dirty="0" err="1"/>
              <a:t>to</a:t>
            </a:r>
            <a:r>
              <a:rPr lang="tr-TR" sz="2500" dirty="0"/>
              <a:t> </a:t>
            </a:r>
            <a:r>
              <a:rPr lang="tr-TR" sz="2500" dirty="0" err="1"/>
              <a:t>Forgiveness</a:t>
            </a:r>
            <a:r>
              <a:rPr lang="tr-TR" sz="2500" dirty="0"/>
              <a:t>), Metis, 2001, Çeviri: Çiğdem Erkal İpek</a:t>
            </a:r>
          </a:p>
          <a:p>
            <a:r>
              <a:rPr lang="tr-TR" sz="2500" dirty="0"/>
              <a:t>Kadınlar Rüyalar Ejderhalar (Makaleler), Metis, 1999, Çeviri: Deniz Erksan</a:t>
            </a:r>
          </a:p>
          <a:p>
            <a:r>
              <a:rPr lang="tr-TR" sz="2500" dirty="0"/>
              <a:t>Dünyaya Orman Denir (</a:t>
            </a:r>
            <a:r>
              <a:rPr lang="tr-TR" sz="2500" dirty="0" err="1"/>
              <a:t>The</a:t>
            </a:r>
            <a:r>
              <a:rPr lang="tr-TR" sz="2500" dirty="0"/>
              <a:t> Word </a:t>
            </a:r>
            <a:r>
              <a:rPr lang="tr-TR" sz="2500" dirty="0" err="1"/>
              <a:t>for</a:t>
            </a:r>
            <a:r>
              <a:rPr lang="tr-TR" sz="2500" dirty="0"/>
              <a:t> World Is </a:t>
            </a:r>
            <a:r>
              <a:rPr lang="tr-TR" sz="2500" dirty="0" err="1"/>
              <a:t>Forest</a:t>
            </a:r>
            <a:r>
              <a:rPr lang="tr-TR" sz="2500" dirty="0"/>
              <a:t>), Metis, Eylül 1996, Çeviri: Özlem </a:t>
            </a:r>
            <a:r>
              <a:rPr lang="tr-TR" sz="2500" dirty="0" err="1"/>
              <a:t>Dinçkal</a:t>
            </a:r>
            <a:endParaRPr lang="tr-TR" sz="2500" dirty="0"/>
          </a:p>
          <a:p>
            <a:r>
              <a:rPr lang="tr-TR" sz="2500" dirty="0" err="1"/>
              <a:t>Rocannon’un</a:t>
            </a:r>
            <a:r>
              <a:rPr lang="tr-TR" sz="2500" dirty="0"/>
              <a:t> Dünyası (</a:t>
            </a:r>
            <a:r>
              <a:rPr lang="tr-TR" sz="2500" dirty="0" err="1"/>
              <a:t>Rocannon's</a:t>
            </a:r>
            <a:r>
              <a:rPr lang="tr-TR" sz="2500" dirty="0"/>
              <a:t> World), Metis, 1995, Çeviri: Tuba Çele</a:t>
            </a:r>
          </a:p>
          <a:p>
            <a:r>
              <a:rPr lang="tr-TR" sz="2500" dirty="0"/>
              <a:t>Her Yerden Çok Uzakta (</a:t>
            </a:r>
            <a:r>
              <a:rPr lang="tr-TR" sz="2500" dirty="0" err="1"/>
              <a:t>Very</a:t>
            </a:r>
            <a:r>
              <a:rPr lang="tr-TR" sz="2500" dirty="0"/>
              <a:t> Far </a:t>
            </a:r>
            <a:r>
              <a:rPr lang="tr-TR" sz="2500" dirty="0" err="1"/>
              <a:t>Away</a:t>
            </a:r>
            <a:r>
              <a:rPr lang="tr-TR" sz="2500" dirty="0"/>
              <a:t> </a:t>
            </a:r>
            <a:r>
              <a:rPr lang="tr-TR" sz="2500" dirty="0" err="1"/>
              <a:t>from</a:t>
            </a:r>
            <a:r>
              <a:rPr lang="tr-TR" sz="2500" dirty="0"/>
              <a:t> </a:t>
            </a:r>
            <a:r>
              <a:rPr lang="tr-TR" sz="2500" dirty="0" err="1"/>
              <a:t>Anywhere</a:t>
            </a:r>
            <a:r>
              <a:rPr lang="tr-TR" sz="2500" dirty="0"/>
              <a:t> Else), İmge Kitabevi, 1995, Çeviri: Semih </a:t>
            </a:r>
            <a:r>
              <a:rPr lang="tr-TR" sz="2500" dirty="0" err="1"/>
              <a:t>Aközlü</a:t>
            </a:r>
            <a:endParaRPr lang="tr-TR" sz="2500" dirty="0"/>
          </a:p>
          <a:p>
            <a:r>
              <a:rPr lang="tr-TR" sz="2500" dirty="0"/>
              <a:t>Başlama Yeri (</a:t>
            </a:r>
            <a:r>
              <a:rPr lang="tr-TR" sz="2500" dirty="0" err="1"/>
              <a:t>The</a:t>
            </a:r>
            <a:r>
              <a:rPr lang="tr-TR" sz="2500" dirty="0"/>
              <a:t> </a:t>
            </a:r>
            <a:r>
              <a:rPr lang="tr-TR" sz="2500" dirty="0" err="1"/>
              <a:t>Beginning</a:t>
            </a:r>
            <a:r>
              <a:rPr lang="tr-TR" sz="2500" dirty="0"/>
              <a:t> </a:t>
            </a:r>
            <a:r>
              <a:rPr lang="tr-TR" sz="2500" dirty="0" err="1"/>
              <a:t>Place</a:t>
            </a:r>
            <a:r>
              <a:rPr lang="tr-TR" sz="2500" dirty="0"/>
              <a:t>), İletişim Yayınları, Haziran 1995, Çeviri: Can </a:t>
            </a:r>
            <a:r>
              <a:rPr lang="tr-TR" sz="2500" dirty="0" err="1"/>
              <a:t>Eryümlü</a:t>
            </a:r>
            <a:endParaRPr lang="tr-TR" sz="2500" dirty="0"/>
          </a:p>
          <a:p>
            <a:r>
              <a:rPr lang="tr-TR" sz="2500" dirty="0"/>
              <a:t>Balıkçıl Gözü (</a:t>
            </a:r>
            <a:r>
              <a:rPr lang="tr-TR" sz="2500" dirty="0" err="1"/>
              <a:t>The</a:t>
            </a:r>
            <a:r>
              <a:rPr lang="tr-TR" sz="2500" dirty="0"/>
              <a:t> </a:t>
            </a:r>
            <a:r>
              <a:rPr lang="tr-TR" sz="2500" dirty="0" err="1"/>
              <a:t>Eye</a:t>
            </a:r>
            <a:r>
              <a:rPr lang="tr-TR" sz="2500" dirty="0"/>
              <a:t> of </a:t>
            </a:r>
            <a:r>
              <a:rPr lang="tr-TR" sz="2500" dirty="0" err="1"/>
              <a:t>the</a:t>
            </a:r>
            <a:r>
              <a:rPr lang="tr-TR" sz="2500" dirty="0"/>
              <a:t> </a:t>
            </a:r>
            <a:r>
              <a:rPr lang="tr-TR" sz="2500" dirty="0" err="1"/>
              <a:t>Heron</a:t>
            </a:r>
            <a:r>
              <a:rPr lang="tr-TR" sz="2500" dirty="0"/>
              <a:t>), Metis, Haziran 1995, Çeviri: Tuba Çele</a:t>
            </a:r>
          </a:p>
          <a:p>
            <a:r>
              <a:rPr lang="tr-TR" sz="2500" dirty="0"/>
              <a:t>Hayaller Şehri (City of </a:t>
            </a:r>
            <a:r>
              <a:rPr lang="tr-TR" sz="2500" dirty="0" err="1"/>
              <a:t>Illusions</a:t>
            </a:r>
            <a:r>
              <a:rPr lang="tr-TR" sz="2500" dirty="0"/>
              <a:t>), (Yeni baskısı Yanılsamalar Kenti adıyla yapılmıştır), İmge Kitabevi, 1994, Çeviri: Meltem Tayga</a:t>
            </a:r>
            <a:r>
              <a:rPr lang="tr-TR" sz="2500" baseline="30000" dirty="0">
                <a:hlinkClick r:id="rId2"/>
              </a:rPr>
              <a:t>[237]</a:t>
            </a:r>
            <a:endParaRPr lang="tr-TR" sz="2500" dirty="0"/>
          </a:p>
          <a:p>
            <a:r>
              <a:rPr lang="tr-TR" sz="2500" dirty="0"/>
              <a:t>Karanlığın Sol Eli (</a:t>
            </a:r>
            <a:r>
              <a:rPr lang="tr-TR" sz="2500" dirty="0" err="1"/>
              <a:t>The</a:t>
            </a:r>
            <a:r>
              <a:rPr lang="tr-TR" sz="2500" dirty="0"/>
              <a:t> </a:t>
            </a:r>
            <a:r>
              <a:rPr lang="tr-TR" sz="2500" dirty="0" err="1"/>
              <a:t>Left</a:t>
            </a:r>
            <a:r>
              <a:rPr lang="tr-TR" sz="2500" dirty="0"/>
              <a:t> </a:t>
            </a:r>
            <a:r>
              <a:rPr lang="tr-TR" sz="2500" dirty="0" err="1"/>
              <a:t>Hand</a:t>
            </a:r>
            <a:r>
              <a:rPr lang="tr-TR" sz="2500" dirty="0"/>
              <a:t> of </a:t>
            </a:r>
            <a:r>
              <a:rPr lang="tr-TR" sz="2500" dirty="0" err="1"/>
              <a:t>Darkness</a:t>
            </a:r>
            <a:r>
              <a:rPr lang="tr-TR" sz="2500" dirty="0"/>
              <a:t>), Ayrıntı Yayınları, Ekim 1993, Çeviri: Ümit Altuğ</a:t>
            </a:r>
          </a:p>
          <a:p>
            <a:r>
              <a:rPr lang="tr-TR" sz="2500" dirty="0"/>
              <a:t>Atmacanın Türküsü (Wizard of </a:t>
            </a:r>
            <a:r>
              <a:rPr lang="tr-TR" sz="2500" dirty="0" err="1"/>
              <a:t>Earthsea</a:t>
            </a:r>
            <a:r>
              <a:rPr lang="tr-TR" sz="2500" dirty="0"/>
              <a:t> ve </a:t>
            </a:r>
            <a:r>
              <a:rPr lang="tr-TR" sz="2500" dirty="0" err="1"/>
              <a:t>The</a:t>
            </a:r>
            <a:r>
              <a:rPr lang="tr-TR" sz="2500" dirty="0"/>
              <a:t> </a:t>
            </a:r>
            <a:r>
              <a:rPr lang="tr-TR" sz="2500" dirty="0" err="1"/>
              <a:t>Tombs</a:t>
            </a:r>
            <a:r>
              <a:rPr lang="tr-TR" sz="2500" dirty="0"/>
              <a:t> of </a:t>
            </a:r>
            <a:r>
              <a:rPr lang="tr-TR" sz="2500" dirty="0" err="1"/>
              <a:t>Atuan</a:t>
            </a:r>
            <a:r>
              <a:rPr lang="tr-TR" sz="2500" dirty="0"/>
              <a:t> bir kitapta toplanmış), Ne Yayınları, Ekim 1992, Çeviri: Barış Karaoğlu, Gülsüm Ramazanoğlu</a:t>
            </a:r>
          </a:p>
          <a:p>
            <a:r>
              <a:rPr lang="tr-TR" sz="2500" dirty="0"/>
              <a:t>Gülün Günlüğü (</a:t>
            </a:r>
            <a:r>
              <a:rPr lang="tr-TR" sz="2500" dirty="0" err="1"/>
              <a:t>The</a:t>
            </a:r>
            <a:r>
              <a:rPr lang="tr-TR" sz="2500" dirty="0"/>
              <a:t> </a:t>
            </a:r>
            <a:r>
              <a:rPr lang="tr-TR" sz="2500" dirty="0" err="1"/>
              <a:t>Wind’s</a:t>
            </a:r>
            <a:r>
              <a:rPr lang="tr-TR" sz="2500" dirty="0"/>
              <a:t> </a:t>
            </a:r>
            <a:r>
              <a:rPr lang="tr-TR" sz="2500" dirty="0" err="1"/>
              <a:t>Twelve</a:t>
            </a:r>
            <a:r>
              <a:rPr lang="tr-TR" sz="2500" dirty="0"/>
              <a:t> </a:t>
            </a:r>
            <a:r>
              <a:rPr lang="tr-TR" sz="2500" dirty="0" err="1"/>
              <a:t>Quarters</a:t>
            </a:r>
            <a:r>
              <a:rPr lang="tr-TR" sz="2500" dirty="0"/>
              <a:t> ve </a:t>
            </a:r>
            <a:r>
              <a:rPr lang="tr-TR" sz="2500" dirty="0" err="1"/>
              <a:t>The</a:t>
            </a:r>
            <a:r>
              <a:rPr lang="tr-TR" sz="2500" dirty="0"/>
              <a:t> </a:t>
            </a:r>
            <a:r>
              <a:rPr lang="tr-TR" sz="2500" dirty="0" err="1"/>
              <a:t>Compass</a:t>
            </a:r>
            <a:r>
              <a:rPr lang="tr-TR" sz="2500" dirty="0"/>
              <a:t> </a:t>
            </a:r>
            <a:r>
              <a:rPr lang="tr-TR" sz="2500" dirty="0" err="1"/>
              <a:t>Rose’dan</a:t>
            </a:r>
            <a:r>
              <a:rPr lang="tr-TR" sz="2500" dirty="0"/>
              <a:t> alınan öyküler), Ayrıntı Yayınları, Mart 1992, Çeviri: Ümit Altuğ</a:t>
            </a:r>
          </a:p>
          <a:p>
            <a:r>
              <a:rPr lang="tr-TR" sz="2500" dirty="0"/>
              <a:t>Mülksüzler (</a:t>
            </a:r>
            <a:r>
              <a:rPr lang="tr-TR" sz="2500" dirty="0" err="1"/>
              <a:t>The</a:t>
            </a:r>
            <a:r>
              <a:rPr lang="tr-TR" sz="2500" dirty="0"/>
              <a:t> </a:t>
            </a:r>
            <a:r>
              <a:rPr lang="tr-TR" sz="2500" dirty="0" err="1"/>
              <a:t>Dispossessed</a:t>
            </a:r>
            <a:r>
              <a:rPr lang="tr-TR" sz="2500" dirty="0"/>
              <a:t>: An </a:t>
            </a:r>
            <a:r>
              <a:rPr lang="tr-TR" sz="2500" dirty="0" err="1"/>
              <a:t>Ambiguous</a:t>
            </a:r>
            <a:r>
              <a:rPr lang="tr-TR" sz="2500" dirty="0"/>
              <a:t> </a:t>
            </a:r>
            <a:r>
              <a:rPr lang="tr-TR" sz="2500" dirty="0" err="1"/>
              <a:t>Utopia</a:t>
            </a:r>
            <a:r>
              <a:rPr lang="tr-TR" sz="2500" dirty="0"/>
              <a:t>), Metis, Ocak 1990, Çeviri: Levent </a:t>
            </a:r>
            <a:r>
              <a:rPr lang="tr-TR" sz="2500" dirty="0" err="1"/>
              <a:t>Mollamustafaoğlu</a:t>
            </a:r>
            <a:endParaRPr lang="tr-TR" sz="2500" dirty="0"/>
          </a:p>
          <a:p>
            <a:r>
              <a:rPr lang="tr-TR" sz="2500" dirty="0"/>
              <a:t>Sürgün Gezegeni (Planet of </a:t>
            </a:r>
            <a:r>
              <a:rPr lang="tr-TR" sz="2500" dirty="0" err="1"/>
              <a:t>Exile</a:t>
            </a:r>
            <a:r>
              <a:rPr lang="tr-TR" sz="2500" dirty="0"/>
              <a:t>), </a:t>
            </a:r>
            <a:r>
              <a:rPr lang="tr-TR" sz="2500" dirty="0" err="1"/>
              <a:t>İthaki</a:t>
            </a:r>
            <a:r>
              <a:rPr lang="tr-TR" sz="2500" dirty="0"/>
              <a:t>, Ağustos 1999, Çeviri: Ayşe </a:t>
            </a:r>
            <a:r>
              <a:rPr lang="tr-TR" sz="2500" dirty="0" err="1"/>
              <a:t>Gorbon</a:t>
            </a:r>
            <a:endParaRPr lang="tr-TR" sz="2500" dirty="0"/>
          </a:p>
          <a:p>
            <a:r>
              <a:rPr lang="tr-TR" sz="2500" dirty="0"/>
              <a:t>Kanatlı Kediler Masalı-1 Dört Yavru, Günışığı kitaplığı, Mayıs 2008, Çeviri: Naz </a:t>
            </a:r>
            <a:r>
              <a:rPr lang="tr-TR" sz="2500" dirty="0" err="1"/>
              <a:t>Beykan</a:t>
            </a:r>
            <a:endParaRPr lang="tr-TR" sz="2500" dirty="0"/>
          </a:p>
          <a:p>
            <a:r>
              <a:rPr lang="tr-TR" sz="2500" dirty="0"/>
              <a:t>Kanatlı Kediler Masalı-2 Yuvaya Dönüş, Günışığı kitaplığı, Mayıs 2008, Çeviri: Naz </a:t>
            </a:r>
            <a:r>
              <a:rPr lang="tr-TR" sz="2500" dirty="0" err="1"/>
              <a:t>Beykan</a:t>
            </a:r>
            <a:endParaRPr lang="tr-TR" sz="2500" dirty="0"/>
          </a:p>
          <a:p>
            <a:r>
              <a:rPr lang="tr-TR" sz="2500" dirty="0"/>
              <a:t>Kanatlı Kediler Masalı-3 Yeni Arkadaş, Günışığı kitaplığı, Mayıs 2008, Çeviri: Naz </a:t>
            </a:r>
            <a:r>
              <a:rPr lang="tr-TR" sz="2500" dirty="0" err="1"/>
              <a:t>Beykan</a:t>
            </a:r>
            <a:endParaRPr lang="tr-TR" sz="2500" dirty="0"/>
          </a:p>
          <a:p>
            <a:r>
              <a:rPr lang="tr-TR" sz="2500" dirty="0"/>
              <a:t>Kanatlı Kediler Masalı-4 Kentte Tek Başına, Günışığı kitaplığı, Mayıs 2008, Çeviri: Naz </a:t>
            </a:r>
            <a:r>
              <a:rPr lang="tr-TR" sz="2500" dirty="0" err="1"/>
              <a:t>Beykan</a:t>
            </a:r>
            <a:endParaRPr lang="tr-TR" sz="2500" dirty="0"/>
          </a:p>
          <a:p>
            <a:r>
              <a:rPr lang="tr-TR" sz="2500" dirty="0"/>
              <a:t>İçdeniz Balıkçısı (A </a:t>
            </a:r>
            <a:r>
              <a:rPr lang="tr-TR" sz="2500" dirty="0" err="1"/>
              <a:t>Fisherman</a:t>
            </a:r>
            <a:r>
              <a:rPr lang="tr-TR" sz="2500" dirty="0"/>
              <a:t> Of </a:t>
            </a:r>
            <a:r>
              <a:rPr lang="tr-TR" sz="2500" dirty="0" err="1"/>
              <a:t>the</a:t>
            </a:r>
            <a:r>
              <a:rPr lang="tr-TR" sz="2500" dirty="0"/>
              <a:t> </a:t>
            </a:r>
            <a:r>
              <a:rPr lang="tr-TR" sz="2500" dirty="0" err="1"/>
              <a:t>Inland</a:t>
            </a:r>
            <a:r>
              <a:rPr lang="tr-TR" sz="2500" dirty="0"/>
              <a:t> </a:t>
            </a:r>
            <a:r>
              <a:rPr lang="tr-TR" sz="2500" dirty="0" err="1"/>
              <a:t>Sea</a:t>
            </a:r>
            <a:r>
              <a:rPr lang="tr-TR" sz="2500" dirty="0"/>
              <a:t>), Metis, 2007, Çeviri: Çiğdem Erkal İpek</a:t>
            </a:r>
          </a:p>
          <a:p>
            <a:r>
              <a:rPr lang="tr-TR" sz="2500" dirty="0" err="1"/>
              <a:t>Lavinia</a:t>
            </a:r>
            <a:r>
              <a:rPr lang="tr-TR" sz="2500" dirty="0"/>
              <a:t>, Metis, 2009, Çeviri: Gürol Koca</a:t>
            </a:r>
          </a:p>
          <a:p>
            <a:r>
              <a:rPr lang="tr-TR" sz="2500" dirty="0" err="1"/>
              <a:t>Malafrena</a:t>
            </a:r>
            <a:r>
              <a:rPr lang="tr-TR" sz="2500" dirty="0"/>
              <a:t>, Metis, Temmuz 2013, Çeviri: Cemal Yardımcı</a:t>
            </a:r>
          </a:p>
          <a:p>
            <a:r>
              <a:rPr lang="tr-TR" sz="2500" dirty="0"/>
              <a:t>Dünyanın Doğum Günü (</a:t>
            </a:r>
            <a:r>
              <a:rPr lang="tr-TR" sz="2500" dirty="0" err="1"/>
              <a:t>The</a:t>
            </a:r>
            <a:r>
              <a:rPr lang="tr-TR" sz="2500" dirty="0"/>
              <a:t> </a:t>
            </a:r>
            <a:r>
              <a:rPr lang="tr-TR" sz="2500" dirty="0" err="1"/>
              <a:t>Birthday</a:t>
            </a:r>
            <a:r>
              <a:rPr lang="tr-TR" sz="2500" dirty="0"/>
              <a:t> of </a:t>
            </a:r>
            <a:r>
              <a:rPr lang="tr-TR" sz="2500" dirty="0" err="1"/>
              <a:t>the</a:t>
            </a:r>
            <a:r>
              <a:rPr lang="tr-TR" sz="2500" dirty="0"/>
              <a:t> World </a:t>
            </a:r>
            <a:r>
              <a:rPr lang="tr-TR" sz="2500" dirty="0" err="1"/>
              <a:t>And</a:t>
            </a:r>
            <a:r>
              <a:rPr lang="tr-TR" sz="2500" dirty="0"/>
              <a:t> </a:t>
            </a:r>
            <a:r>
              <a:rPr lang="tr-TR" sz="2500" dirty="0" err="1"/>
              <a:t>Other</a:t>
            </a:r>
            <a:r>
              <a:rPr lang="tr-TR" sz="2500" dirty="0"/>
              <a:t> </a:t>
            </a:r>
            <a:r>
              <a:rPr lang="tr-TR" sz="2500" dirty="0" err="1"/>
              <a:t>Stories</a:t>
            </a:r>
            <a:r>
              <a:rPr lang="tr-TR" sz="2500" dirty="0"/>
              <a:t>), Metis, Eylül 2005, Çeviri: Çiğdem Erkal İpek</a:t>
            </a:r>
          </a:p>
          <a:p>
            <a:endParaRPr lang="tr-TR" dirty="0"/>
          </a:p>
        </p:txBody>
      </p:sp>
    </p:spTree>
    <p:extLst>
      <p:ext uri="{BB962C8B-B14F-4D97-AF65-F5344CB8AC3E}">
        <p14:creationId xmlns:p14="http://schemas.microsoft.com/office/powerpoint/2010/main" val="7929664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56552"/>
            <a:ext cx="8496944" cy="2952328"/>
          </a:xfrm>
        </p:spPr>
        <p:txBody>
          <a:bodyPr>
            <a:normAutofit fontScale="92500"/>
          </a:bodyPr>
          <a:lstStyle/>
          <a:p>
            <a:pPr fontAlgn="base"/>
            <a:r>
              <a:rPr lang="tr-TR" dirty="0"/>
              <a:t>Bütün bunların yanı sıra da iyi bir ev kadınıdır Le </a:t>
            </a:r>
            <a:r>
              <a:rPr lang="tr-TR" dirty="0" err="1"/>
              <a:t>Guin</a:t>
            </a:r>
            <a:r>
              <a:rPr lang="tr-TR" dirty="0"/>
              <a:t>, zira iyi bildiği iki şeyin yazmak ve ev işleri yapmak olduğunu söyler. Kitaplarında yarattığı adalara, çocuklarının ismini veren bir annedir aynı zamanda. Kadın hakları ve fantastik kurguya dair birçok makale yazar. Tiyatro, çocuk ve gençlik edebiyatı alanlarına da yazar ve çevirmen olarak önemli katkılarda bulunmuştur.</a:t>
            </a:r>
          </a:p>
          <a:p>
            <a:pPr fontAlgn="base"/>
            <a:r>
              <a:rPr lang="tr-TR" dirty="0" err="1"/>
              <a:t>Ursula</a:t>
            </a:r>
            <a:r>
              <a:rPr lang="tr-TR" dirty="0"/>
              <a:t> K. Le </a:t>
            </a:r>
            <a:r>
              <a:rPr lang="tr-TR" dirty="0" err="1"/>
              <a:t>Guin</a:t>
            </a:r>
            <a:r>
              <a:rPr lang="tr-TR" dirty="0"/>
              <a:t>, Kongre Kütüphanesi Yaşayan Efsane Madalyası ile ödüllendirilir. Dünya Fantezi Ödülü, 2 Hugo, 5 </a:t>
            </a:r>
            <a:r>
              <a:rPr lang="tr-TR" dirty="0" err="1"/>
              <a:t>Locus</a:t>
            </a:r>
            <a:r>
              <a:rPr lang="tr-TR" dirty="0"/>
              <a:t> ve 4 </a:t>
            </a:r>
            <a:r>
              <a:rPr lang="tr-TR" dirty="0" err="1"/>
              <a:t>Nebula</a:t>
            </a:r>
            <a:r>
              <a:rPr lang="tr-TR" dirty="0"/>
              <a:t> Ödülü’nü kazanır. Le </a:t>
            </a:r>
            <a:r>
              <a:rPr lang="tr-TR" dirty="0" err="1"/>
              <a:t>Guin</a:t>
            </a:r>
            <a:r>
              <a:rPr lang="tr-TR" dirty="0"/>
              <a:t>, 22 Ocak 2018’de </a:t>
            </a:r>
            <a:r>
              <a:rPr lang="tr-TR" dirty="0" smtClean="0"/>
              <a:t>evinde </a:t>
            </a:r>
            <a:r>
              <a:rPr lang="tr-TR" dirty="0"/>
              <a:t>88 yaşında bu dünyaya veda eder.</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3140968"/>
            <a:ext cx="5544616" cy="3566170"/>
          </a:xfrm>
          <a:prstGeom prst="rect">
            <a:avLst/>
          </a:prstGeom>
        </p:spPr>
      </p:pic>
    </p:spTree>
    <p:extLst>
      <p:ext uri="{BB962C8B-B14F-4D97-AF65-F5344CB8AC3E}">
        <p14:creationId xmlns:p14="http://schemas.microsoft.com/office/powerpoint/2010/main" val="6567500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2204864"/>
            <a:ext cx="7620000" cy="2794322"/>
          </a:xfrm>
        </p:spPr>
        <p:txBody>
          <a:bodyPr/>
          <a:lstStyle/>
          <a:p>
            <a:r>
              <a:rPr lang="tr-TR" dirty="0" smtClean="0"/>
              <a:t>BENİ DİNLEDİĞİNİZ İÇİN TEŞEKKÜRLER</a:t>
            </a:r>
            <a:endParaRPr lang="tr-TR" dirty="0"/>
          </a:p>
        </p:txBody>
      </p:sp>
    </p:spTree>
    <p:extLst>
      <p:ext uri="{BB962C8B-B14F-4D97-AF65-F5344CB8AC3E}">
        <p14:creationId xmlns:p14="http://schemas.microsoft.com/office/powerpoint/2010/main" val="23564920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620688"/>
            <a:ext cx="4697476" cy="6168752"/>
          </a:xfrm>
        </p:spPr>
        <p:txBody>
          <a:bodyPr>
            <a:normAutofit/>
          </a:bodyPr>
          <a:lstStyle/>
          <a:p>
            <a:r>
              <a:rPr lang="tr-TR" sz="2000" dirty="0" err="1" smtClean="0"/>
              <a:t>Ursula</a:t>
            </a:r>
            <a:r>
              <a:rPr lang="tr-TR" sz="2000" dirty="0" smtClean="0"/>
              <a:t> </a:t>
            </a:r>
            <a:r>
              <a:rPr lang="tr-TR" sz="2000" dirty="0" err="1" smtClean="0"/>
              <a:t>Kroeber</a:t>
            </a:r>
            <a:r>
              <a:rPr lang="tr-TR" sz="2000" dirty="0" smtClean="0"/>
              <a:t>, ABD'nin</a:t>
            </a:r>
            <a:r>
              <a:rPr lang="tr-TR" sz="2000" dirty="0"/>
              <a:t> </a:t>
            </a:r>
            <a:r>
              <a:rPr lang="tr-TR" sz="2000" dirty="0" smtClean="0"/>
              <a:t>Kaliforniya</a:t>
            </a:r>
            <a:r>
              <a:rPr lang="tr-TR" sz="2000" dirty="0"/>
              <a:t> eyaletinde 21 Ekim 1929 tarihinde dünyaya geldi. İsmini doğum tarihi olan </a:t>
            </a:r>
            <a:r>
              <a:rPr lang="tr-TR" sz="2000" dirty="0" smtClean="0"/>
              <a:t>Azize </a:t>
            </a:r>
            <a:r>
              <a:rPr lang="tr-TR" sz="2000" dirty="0" err="1"/>
              <a:t>Ursula</a:t>
            </a:r>
            <a:r>
              <a:rPr lang="tr-TR" sz="2000" dirty="0"/>
              <a:t> Günü'nden </a:t>
            </a:r>
            <a:r>
              <a:rPr lang="tr-TR" sz="2000" dirty="0" smtClean="0"/>
              <a:t>aldı.</a:t>
            </a:r>
            <a:r>
              <a:rPr lang="tr-TR" sz="2000" baseline="30000" dirty="0"/>
              <a:t> </a:t>
            </a:r>
            <a:r>
              <a:rPr lang="tr-TR" sz="2000" dirty="0" smtClean="0"/>
              <a:t>Babası</a:t>
            </a:r>
            <a:r>
              <a:rPr lang="tr-TR" sz="2000" dirty="0"/>
              <a:t> Kaliforniya </a:t>
            </a:r>
            <a:r>
              <a:rPr lang="tr-TR" sz="2000" dirty="0" smtClean="0"/>
              <a:t>Üniversitesi, </a:t>
            </a:r>
            <a:r>
              <a:rPr lang="tr-TR" sz="2000" dirty="0"/>
              <a:t>Berkeley'de antropolog olan </a:t>
            </a:r>
            <a:r>
              <a:rPr lang="tr-TR" sz="2000" dirty="0" err="1"/>
              <a:t>Alfred</a:t>
            </a:r>
            <a:r>
              <a:rPr lang="tr-TR" sz="2000" dirty="0"/>
              <a:t> </a:t>
            </a:r>
            <a:r>
              <a:rPr lang="tr-TR" sz="2000" dirty="0" err="1" smtClean="0"/>
              <a:t>Kroeber'di</a:t>
            </a:r>
            <a:r>
              <a:rPr lang="tr-TR" sz="2000" dirty="0" smtClean="0"/>
              <a:t>.</a:t>
            </a:r>
            <a:r>
              <a:rPr lang="tr-TR" sz="2000" baseline="30000" dirty="0"/>
              <a:t> </a:t>
            </a:r>
            <a:r>
              <a:rPr lang="tr-TR" sz="2000" dirty="0" smtClean="0"/>
              <a:t>Le </a:t>
            </a:r>
            <a:r>
              <a:rPr lang="tr-TR" sz="2000" dirty="0" err="1"/>
              <a:t>Guin'in</a:t>
            </a:r>
            <a:r>
              <a:rPr lang="tr-TR" sz="2000" dirty="0"/>
              <a:t> annesi </a:t>
            </a:r>
            <a:r>
              <a:rPr lang="tr-TR" sz="2000" dirty="0" err="1"/>
              <a:t>Theodora</a:t>
            </a:r>
            <a:r>
              <a:rPr lang="tr-TR" sz="2000" dirty="0"/>
              <a:t> </a:t>
            </a:r>
            <a:r>
              <a:rPr lang="tr-TR" sz="2000" dirty="0" err="1" smtClean="0"/>
              <a:t>Kroeber</a:t>
            </a:r>
            <a:r>
              <a:rPr lang="tr-TR" sz="2000" dirty="0"/>
              <a:t> psikoloji mezunudur. Yazarlığa ancak 60'lı yaşlarında başlamıştır ve 1961 yılında yayımlanan biyografi kitabı </a:t>
            </a:r>
            <a:r>
              <a:rPr lang="tr-TR" sz="2000" i="1" dirty="0" err="1"/>
              <a:t>İshi</a:t>
            </a:r>
            <a:r>
              <a:rPr lang="tr-TR" sz="2000" i="1" dirty="0"/>
              <a:t> in </a:t>
            </a:r>
            <a:r>
              <a:rPr lang="tr-TR" sz="2000" i="1" dirty="0" err="1"/>
              <a:t>Two</a:t>
            </a:r>
            <a:r>
              <a:rPr lang="tr-TR" sz="2000" i="1" dirty="0"/>
              <a:t> </a:t>
            </a:r>
            <a:r>
              <a:rPr lang="tr-TR" sz="2000" i="1" dirty="0" err="1"/>
              <a:t>Worlds</a:t>
            </a:r>
            <a:r>
              <a:rPr lang="tr-TR" sz="2000" dirty="0" err="1"/>
              <a:t>'ü</a:t>
            </a:r>
            <a:r>
              <a:rPr lang="tr-TR" sz="2000" dirty="0"/>
              <a:t> yazarak başarılı bir yazarlık kariyerine sahip olmuştur</a:t>
            </a:r>
            <a:r>
              <a:rPr lang="tr-TR" sz="2000" dirty="0" smtClean="0"/>
              <a:t>.</a:t>
            </a:r>
            <a:r>
              <a:rPr lang="tr-TR" sz="2000" dirty="0"/>
              <a:t> Bu kitapta, tamamı beyaz yerleşimciler tarafından öldürülen </a:t>
            </a:r>
            <a:r>
              <a:rPr lang="tr-TR" sz="2000" dirty="0" err="1"/>
              <a:t>Yahi</a:t>
            </a:r>
            <a:r>
              <a:rPr lang="tr-TR" sz="2000" dirty="0"/>
              <a:t> yerlilerinin son yaşayan bireyi </a:t>
            </a:r>
            <a:r>
              <a:rPr lang="tr-TR" sz="2000" dirty="0" err="1"/>
              <a:t>İşi'nin</a:t>
            </a:r>
            <a:r>
              <a:rPr lang="tr-TR" sz="2000" dirty="0"/>
              <a:t> hayatını anlatmıştır.</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1340768"/>
            <a:ext cx="3744416" cy="3816424"/>
          </a:xfrm>
          <a:prstGeom prst="rect">
            <a:avLst/>
          </a:prstGeom>
        </p:spPr>
      </p:pic>
    </p:spTree>
    <p:extLst>
      <p:ext uri="{BB962C8B-B14F-4D97-AF65-F5344CB8AC3E}">
        <p14:creationId xmlns:p14="http://schemas.microsoft.com/office/powerpoint/2010/main" val="30218464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4906888" cy="5636096"/>
          </a:xfrm>
        </p:spPr>
        <p:txBody>
          <a:bodyPr>
            <a:normAutofit/>
          </a:bodyPr>
          <a:lstStyle/>
          <a:p>
            <a:r>
              <a:rPr lang="tr-TR" dirty="0" err="1"/>
              <a:t>Ursula'nın</a:t>
            </a:r>
            <a:r>
              <a:rPr lang="tr-TR" dirty="0"/>
              <a:t> 3 abisi </a:t>
            </a:r>
            <a:r>
              <a:rPr lang="tr-TR" dirty="0" smtClean="0"/>
              <a:t>vardır.</a:t>
            </a:r>
            <a:r>
              <a:rPr lang="tr-TR" dirty="0"/>
              <a:t> Ailenin geniş bir kütüphanesi vardı ve tüm çocukları küçük yaştan okumaya merak salmışlardı</a:t>
            </a:r>
            <a:r>
              <a:rPr lang="tr-TR" dirty="0" smtClean="0"/>
              <a:t>.</a:t>
            </a:r>
            <a:r>
              <a:rPr lang="tr-TR" dirty="0"/>
              <a:t> Ebeveynleri tarafından 3 erkek kardeşi ile beraber kültürel çeşitliliğe değer verilen bir ev ortamında yetiştirildiler</a:t>
            </a:r>
            <a:r>
              <a:rPr lang="tr-TR" dirty="0" smtClean="0"/>
              <a:t>.</a:t>
            </a:r>
            <a:r>
              <a:rPr lang="tr-TR" dirty="0"/>
              <a:t> </a:t>
            </a:r>
            <a:r>
              <a:rPr lang="tr-TR" dirty="0" err="1"/>
              <a:t>Kroeber</a:t>
            </a:r>
            <a:r>
              <a:rPr lang="tr-TR" dirty="0"/>
              <a:t> Ailesinin, aralarında tanınmış akademisyen Robert </a:t>
            </a:r>
            <a:r>
              <a:rPr lang="tr-TR" dirty="0" err="1"/>
              <a:t>Oppenheimer</a:t>
            </a:r>
            <a:r>
              <a:rPr lang="tr-TR" dirty="0"/>
              <a:t> da dahil olmak üzere sayısız ziyaretçisi olmuştur; Le </a:t>
            </a:r>
            <a:r>
              <a:rPr lang="tr-TR" dirty="0" err="1"/>
              <a:t>Guin</a:t>
            </a:r>
            <a:r>
              <a:rPr lang="tr-TR" dirty="0"/>
              <a:t>, daha sonra </a:t>
            </a:r>
            <a:r>
              <a:rPr lang="tr-TR" i="1" dirty="0"/>
              <a:t>Mülksüzler</a:t>
            </a:r>
            <a:r>
              <a:rPr lang="tr-TR" dirty="0"/>
              <a:t> romanının fizikçi kahramanı </a:t>
            </a:r>
            <a:r>
              <a:rPr lang="tr-TR" dirty="0" err="1"/>
              <a:t>Shevek</a:t>
            </a:r>
            <a:r>
              <a:rPr lang="tr-TR" dirty="0"/>
              <a:t> için </a:t>
            </a:r>
            <a:r>
              <a:rPr lang="tr-TR" dirty="0" err="1"/>
              <a:t>Oppenheimer'ı</a:t>
            </a:r>
            <a:r>
              <a:rPr lang="tr-TR" dirty="0"/>
              <a:t> model olarak kullanacaktır</a:t>
            </a:r>
            <a:r>
              <a:rPr lang="tr-TR" dirty="0" smtClean="0"/>
              <a:t>.</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6772" y="1052736"/>
            <a:ext cx="2820629" cy="4680520"/>
          </a:xfrm>
          <a:prstGeom prst="rect">
            <a:avLst/>
          </a:prstGeom>
        </p:spPr>
      </p:pic>
    </p:spTree>
    <p:extLst>
      <p:ext uri="{BB962C8B-B14F-4D97-AF65-F5344CB8AC3E}">
        <p14:creationId xmlns:p14="http://schemas.microsoft.com/office/powerpoint/2010/main" val="24229977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603" y="239110"/>
            <a:ext cx="4762872" cy="6356176"/>
          </a:xfrm>
        </p:spPr>
        <p:txBody>
          <a:bodyPr>
            <a:normAutofit fontScale="92500"/>
          </a:bodyPr>
          <a:lstStyle/>
          <a:p>
            <a:r>
              <a:rPr lang="tr-TR" dirty="0"/>
              <a:t>Le </a:t>
            </a:r>
            <a:r>
              <a:rPr lang="tr-TR" dirty="0" err="1"/>
              <a:t>Guin</a:t>
            </a:r>
            <a:r>
              <a:rPr lang="tr-TR" dirty="0"/>
              <a:t> çok küçük yaşta yazmaya ilgi duydu; 9 yaşındayken bir kısa öykü yazdı ve 11 yaşındayken ilk kısa öyküsünü </a:t>
            </a:r>
            <a:r>
              <a:rPr lang="tr-TR" i="1" dirty="0" err="1"/>
              <a:t>Astounding</a:t>
            </a:r>
            <a:r>
              <a:rPr lang="tr-TR" i="1" dirty="0"/>
              <a:t> </a:t>
            </a:r>
            <a:r>
              <a:rPr lang="tr-TR" i="1" dirty="0" err="1"/>
              <a:t>Science</a:t>
            </a:r>
            <a:r>
              <a:rPr lang="tr-TR" i="1" dirty="0"/>
              <a:t> Fiction</a:t>
            </a:r>
            <a:r>
              <a:rPr lang="tr-TR" dirty="0"/>
              <a:t> dergisine gönderdi. Öykü reddedildi ve 10 yıl boyunca başka bir yazı </a:t>
            </a:r>
            <a:r>
              <a:rPr lang="tr-TR" dirty="0" smtClean="0"/>
              <a:t>göndermedi. </a:t>
            </a:r>
            <a:r>
              <a:rPr lang="tr-TR" dirty="0"/>
              <a:t>Le </a:t>
            </a:r>
            <a:r>
              <a:rPr lang="tr-TR" dirty="0" err="1"/>
              <a:t>Guin</a:t>
            </a:r>
            <a:r>
              <a:rPr lang="tr-TR" dirty="0"/>
              <a:t>, 1953 yılında </a:t>
            </a:r>
            <a:r>
              <a:rPr lang="tr-TR" i="1" dirty="0" err="1"/>
              <a:t>Queen</a:t>
            </a:r>
            <a:r>
              <a:rPr lang="tr-TR" i="1" dirty="0"/>
              <a:t> Mary</a:t>
            </a:r>
            <a:r>
              <a:rPr lang="tr-TR" dirty="0"/>
              <a:t> gemisi ile Fransa'ya yolculuk ederken tarihçi Charles Le </a:t>
            </a:r>
            <a:r>
              <a:rPr lang="tr-TR" dirty="0" err="1"/>
              <a:t>Guin</a:t>
            </a:r>
            <a:r>
              <a:rPr lang="tr-TR" dirty="0"/>
              <a:t> ile tanıştı</a:t>
            </a:r>
            <a:r>
              <a:rPr lang="tr-TR" dirty="0" smtClean="0"/>
              <a:t>.</a:t>
            </a:r>
            <a:r>
              <a:rPr lang="tr-TR" baseline="30000" dirty="0" smtClean="0"/>
              <a:t> </a:t>
            </a:r>
            <a:r>
              <a:rPr lang="tr-TR" dirty="0"/>
              <a:t> Paris'te 1953 yılının Aralık ayında evlendiler</a:t>
            </a:r>
            <a:r>
              <a:rPr lang="tr-TR" dirty="0" smtClean="0"/>
              <a:t>. </a:t>
            </a:r>
            <a:r>
              <a:rPr lang="tr-TR" dirty="0"/>
              <a:t>Le </a:t>
            </a:r>
            <a:r>
              <a:rPr lang="tr-TR" dirty="0" err="1"/>
              <a:t>Guin'in</a:t>
            </a:r>
            <a:r>
              <a:rPr lang="tr-TR" dirty="0"/>
              <a:t> yazarlık kariyeri 1950'lerin sonlarına doğru başladı ancak çocuklarını büyütmek için geçirdiği zaman yazım planlamasını sınırladı</a:t>
            </a:r>
            <a:r>
              <a:rPr lang="tr-TR" dirty="0" smtClean="0"/>
              <a:t>.</a:t>
            </a:r>
            <a:r>
              <a:rPr lang="tr-TR" dirty="0"/>
              <a:t> Le </a:t>
            </a:r>
            <a:r>
              <a:rPr lang="tr-TR" dirty="0" err="1"/>
              <a:t>Guin</a:t>
            </a:r>
            <a:r>
              <a:rPr lang="tr-TR" dirty="0"/>
              <a:t>, başlangıçta popüler edebiyat dünyasına girmek için adım atsa da, 1962 yılında yayınladığı ilk romanı </a:t>
            </a:r>
            <a:r>
              <a:rPr lang="tr-TR" dirty="0" err="1"/>
              <a:t>Rocannon’un</a:t>
            </a:r>
            <a:r>
              <a:rPr lang="tr-TR" dirty="0"/>
              <a:t> Dünyası ardından gelen Sürgün Gezegeni ve Yanılsamalar Kenti ile bilimkurgu dünyasına yerleşir.</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032" y="1196752"/>
            <a:ext cx="3456384" cy="4536504"/>
          </a:xfrm>
          <a:prstGeom prst="rect">
            <a:avLst/>
          </a:prstGeom>
        </p:spPr>
      </p:pic>
    </p:spTree>
    <p:extLst>
      <p:ext uri="{BB962C8B-B14F-4D97-AF65-F5344CB8AC3E}">
        <p14:creationId xmlns:p14="http://schemas.microsoft.com/office/powerpoint/2010/main" val="4413560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1840" y="225030"/>
            <a:ext cx="5332100" cy="6480720"/>
          </a:xfrm>
        </p:spPr>
        <p:txBody>
          <a:bodyPr>
            <a:normAutofit fontScale="92500" lnSpcReduction="10000"/>
          </a:bodyPr>
          <a:lstStyle/>
          <a:p>
            <a:r>
              <a:rPr lang="tr-TR" dirty="0"/>
              <a:t>Yerdeniz ilk olarak, Le </a:t>
            </a:r>
            <a:r>
              <a:rPr lang="tr-TR" dirty="0" err="1"/>
              <a:t>Guin’in</a:t>
            </a:r>
            <a:r>
              <a:rPr lang="tr-TR" dirty="0"/>
              <a:t> 1964 tarihli </a:t>
            </a:r>
            <a:r>
              <a:rPr lang="tr-TR" dirty="0" err="1"/>
              <a:t>The</a:t>
            </a:r>
            <a:r>
              <a:rPr lang="tr-TR" dirty="0"/>
              <a:t> </a:t>
            </a:r>
            <a:r>
              <a:rPr lang="tr-TR" dirty="0" err="1"/>
              <a:t>Wold</a:t>
            </a:r>
            <a:r>
              <a:rPr lang="tr-TR" dirty="0"/>
              <a:t> of </a:t>
            </a:r>
            <a:r>
              <a:rPr lang="tr-TR" dirty="0" err="1"/>
              <a:t>Unbinding</a:t>
            </a:r>
            <a:r>
              <a:rPr lang="tr-TR" i="1" dirty="0"/>
              <a:t> </a:t>
            </a:r>
            <a:r>
              <a:rPr lang="tr-TR" dirty="0"/>
              <a:t>isimli kısa öyküsünde ortaya çıkan, ancak daha sonra 1968 yılında basılan Yerdeniz Büyücüsü ile tanınan kurgusal bir evrendir. 1970 yılında </a:t>
            </a:r>
            <a:r>
              <a:rPr lang="tr-TR" dirty="0" err="1"/>
              <a:t>Atuan</a:t>
            </a:r>
            <a:r>
              <a:rPr lang="tr-TR" dirty="0"/>
              <a:t> Mezarları, 1972 yılında En Uzak Sahil ve 1990 yılında </a:t>
            </a:r>
            <a:r>
              <a:rPr lang="tr-TR" dirty="0" err="1"/>
              <a:t>Tehanu</a:t>
            </a:r>
            <a:r>
              <a:rPr lang="tr-TR" dirty="0"/>
              <a:t> ve on yıl sonra yazdığı Öteki </a:t>
            </a:r>
            <a:r>
              <a:rPr lang="tr-TR" dirty="0" err="1"/>
              <a:t>Rüzgâr’la</a:t>
            </a:r>
            <a:r>
              <a:rPr lang="tr-TR" dirty="0"/>
              <a:t> Yerdeniz dizisi bir beşleme haline gelir. Bu beşlemenin son kitabından önce yayımlanan Yerdeniz Öyküleri de aynı coğrafyada geçer</a:t>
            </a:r>
            <a:r>
              <a:rPr lang="tr-TR" dirty="0" smtClean="0"/>
              <a:t>. </a:t>
            </a:r>
          </a:p>
          <a:p>
            <a:r>
              <a:rPr lang="tr-TR" dirty="0" err="1" smtClean="0"/>
              <a:t>Ursula</a:t>
            </a:r>
            <a:r>
              <a:rPr lang="tr-TR" dirty="0" smtClean="0"/>
              <a:t> </a:t>
            </a:r>
            <a:r>
              <a:rPr lang="tr-TR" dirty="0"/>
              <a:t>K. Le </a:t>
            </a:r>
            <a:r>
              <a:rPr lang="tr-TR" dirty="0" err="1"/>
              <a:t>Guin</a:t>
            </a:r>
            <a:r>
              <a:rPr lang="tr-TR" dirty="0"/>
              <a:t>, 1969 yılında ülkemizde de çok sevilen Karanlığın Sol Eli romanını yayımlar. Cinsiyet rollerini içine tıkılıp kaldığımız, başka türlüsünü düşünmediğimiz mevcut biyolojik referanslardan, zorunlu kadın ve erkek rollerinden ve ikiliğinden kurtardığı için feminist bilimkurgunun önemli örneklerinden sayılır. Kitapta, karşıtlıkların birbirini tamamladığı bu kurgusal düzende, cinsiyet, hem kadın hem erkek olarak aynı bedende toplanır. Artık kadın ya da erkek değil, uyum, anlayış ve eşitliğin sağlandığı bir bütün olarak insan vardır.</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28800"/>
            <a:ext cx="3347864" cy="3453549"/>
          </a:xfrm>
          <a:prstGeom prst="rect">
            <a:avLst/>
          </a:prstGeom>
        </p:spPr>
      </p:pic>
    </p:spTree>
    <p:extLst>
      <p:ext uri="{BB962C8B-B14F-4D97-AF65-F5344CB8AC3E}">
        <p14:creationId xmlns:p14="http://schemas.microsoft.com/office/powerpoint/2010/main" val="3032024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47864" y="620688"/>
            <a:ext cx="5184576" cy="6336704"/>
          </a:xfrm>
        </p:spPr>
        <p:txBody>
          <a:bodyPr/>
          <a:lstStyle/>
          <a:p>
            <a:r>
              <a:rPr lang="tr-TR" dirty="0"/>
              <a:t>Le </a:t>
            </a:r>
            <a:r>
              <a:rPr lang="tr-TR" dirty="0" err="1"/>
              <a:t>Guin</a:t>
            </a:r>
            <a:r>
              <a:rPr lang="tr-TR" dirty="0"/>
              <a:t>, bilimkurgunun en önemli iki ödülü Hugo ve </a:t>
            </a:r>
            <a:r>
              <a:rPr lang="tr-TR" dirty="0" err="1"/>
              <a:t>Nebula’yı</a:t>
            </a:r>
            <a:r>
              <a:rPr lang="tr-TR" dirty="0"/>
              <a:t> alan kitabı Karanlığın Sol </a:t>
            </a:r>
            <a:r>
              <a:rPr lang="tr-TR" dirty="0" err="1"/>
              <a:t>Eli’ni</a:t>
            </a:r>
            <a:r>
              <a:rPr lang="tr-TR" dirty="0"/>
              <a:t> ise şöyle tarif eder: </a:t>
            </a:r>
            <a:r>
              <a:rPr lang="tr-TR" i="1" dirty="0"/>
              <a:t>“Cinsiyeti ortadan kaldırdım ve geride ne kaldığına baktım.”</a:t>
            </a:r>
            <a:r>
              <a:rPr lang="tr-TR" dirty="0"/>
              <a:t> Bu romanda anlatılan Kış adlı gezegendeki insanlar, sadece yılın belirli dönemlerinde, o anki </a:t>
            </a:r>
            <a:r>
              <a:rPr lang="tr-TR" dirty="0" err="1"/>
              <a:t>hormonal</a:t>
            </a:r>
            <a:r>
              <a:rPr lang="tr-TR" dirty="0"/>
              <a:t> durumlarına göre kadın veya erkek olmaktadırlar. O dönemler dışında cinsiyetsizdirler. Dolayısıyla bu gezegende cinsiyet bir güç veya otorite aracı değildir. Arkadaşlık, sevgililik, sahip olan, sahip olunan kavramlar değişmiştir. Bir gün bu gezegene uzaydan bir erkek elçi gelir ve sorgulama başlar.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764704"/>
            <a:ext cx="3333750" cy="5010150"/>
          </a:xfrm>
          <a:prstGeom prst="rect">
            <a:avLst/>
          </a:prstGeom>
        </p:spPr>
      </p:pic>
    </p:spTree>
    <p:extLst>
      <p:ext uri="{BB962C8B-B14F-4D97-AF65-F5344CB8AC3E}">
        <p14:creationId xmlns:p14="http://schemas.microsoft.com/office/powerpoint/2010/main" val="16368948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91876" y="630374"/>
            <a:ext cx="4968552" cy="6212160"/>
          </a:xfrm>
        </p:spPr>
        <p:txBody>
          <a:bodyPr>
            <a:normAutofit fontScale="92500" lnSpcReduction="20000"/>
          </a:bodyPr>
          <a:lstStyle/>
          <a:p>
            <a:r>
              <a:rPr lang="tr-TR" dirty="0"/>
              <a:t>1974 tarihli Mülksüzler adlı romanında birbirine zıt ideolojilere sahip iki dünya yaratır. Biri, bir devlet düzeni olmayan </a:t>
            </a:r>
            <a:r>
              <a:rPr lang="tr-TR" dirty="0" err="1"/>
              <a:t>Anarres</a:t>
            </a:r>
            <a:r>
              <a:rPr lang="tr-TR" dirty="0"/>
              <a:t> adındaki gezegen (ki bu ülkedeki insanlar bilinçli ve istekli bir şekilde özgürlüklerini anarşik bir toplumdaki eşit şekilde dağıtılan güç dinamikleriyle tecrübe etmektedirler); diğeri de onun uydusu olan </a:t>
            </a:r>
            <a:r>
              <a:rPr lang="tr-TR" dirty="0" err="1"/>
              <a:t>Urras’tır</a:t>
            </a:r>
            <a:r>
              <a:rPr lang="tr-TR" dirty="0"/>
              <a:t> </a:t>
            </a:r>
            <a:r>
              <a:rPr lang="tr-TR" dirty="0" smtClean="0"/>
              <a:t>ve </a:t>
            </a:r>
            <a:r>
              <a:rPr lang="tr-TR" dirty="0"/>
              <a:t>otoriter devlet sistemini yansıtır. Bu iki zıt kutbu yaratarak Le </a:t>
            </a:r>
            <a:r>
              <a:rPr lang="tr-TR" dirty="0" err="1"/>
              <a:t>Guin</a:t>
            </a:r>
            <a:r>
              <a:rPr lang="tr-TR" dirty="0"/>
              <a:t> ideolojilerin uygulanmaları olan değişik yönetim biçimlerinin başarısızlıklarını yansıtmayı başarır. Le </a:t>
            </a:r>
            <a:r>
              <a:rPr lang="tr-TR" dirty="0" err="1"/>
              <a:t>Guin’e</a:t>
            </a:r>
            <a:r>
              <a:rPr lang="tr-TR" dirty="0"/>
              <a:t> göre, ideolojilerin temsil edildiği devletlerin başarısızlığı, insanlara ortak bir hayali ideal olan uzlaşma ortamını sağlayıp, onlara mutluluk dolu bir ortam yaratamamasıdır. Le </a:t>
            </a:r>
            <a:r>
              <a:rPr lang="tr-TR" dirty="0" err="1"/>
              <a:t>Guin’e</a:t>
            </a:r>
            <a:r>
              <a:rPr lang="tr-TR" dirty="0"/>
              <a:t> </a:t>
            </a:r>
            <a:r>
              <a:rPr lang="tr-TR" dirty="0" smtClean="0"/>
              <a:t>göre</a:t>
            </a:r>
            <a:r>
              <a:rPr lang="tr-TR" dirty="0"/>
              <a:t>, ideolojilerin temsil edildiği devletler başarısızlığa mahkumdur, çünkü insanlara mutluluk sağlamak için oluşturulmuş hayali sistemlerdir, ama ideal olmaktan uzaktırlar ve yanlış uygulamaları vardır.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58" y="836712"/>
            <a:ext cx="3480018" cy="5112568"/>
          </a:xfrm>
          <a:prstGeom prst="rect">
            <a:avLst/>
          </a:prstGeom>
        </p:spPr>
      </p:pic>
    </p:spTree>
    <p:extLst>
      <p:ext uri="{BB962C8B-B14F-4D97-AF65-F5344CB8AC3E}">
        <p14:creationId xmlns:p14="http://schemas.microsoft.com/office/powerpoint/2010/main" val="5403452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19872" y="620688"/>
            <a:ext cx="5103490" cy="6108712"/>
          </a:xfrm>
        </p:spPr>
        <p:txBody>
          <a:bodyPr>
            <a:normAutofit fontScale="92500" lnSpcReduction="10000"/>
          </a:bodyPr>
          <a:lstStyle/>
          <a:p>
            <a:r>
              <a:rPr lang="tr-TR" dirty="0"/>
              <a:t>Mülksüzler, Le </a:t>
            </a:r>
            <a:r>
              <a:rPr lang="tr-TR" dirty="0" err="1"/>
              <a:t>Guin’in</a:t>
            </a:r>
            <a:r>
              <a:rPr lang="tr-TR" dirty="0"/>
              <a:t> anarşist ütopyasıdır; ancak birçok insanın anladığı gibi bombalamak, yıkmak, tahrip etmek anlamında bir anarşizm değil. Devletin, paranın, baskının, mülkiyetin, toplumsal-bireysel anlamda aidiyetin olmadığı, otoritenin yok olduğu, bilincin, ahlakın, </a:t>
            </a:r>
            <a:r>
              <a:rPr lang="tr-TR" dirty="0" err="1"/>
              <a:t>kollektif</a:t>
            </a:r>
            <a:r>
              <a:rPr lang="tr-TR" dirty="0"/>
              <a:t> çalışmanın temel olduğu bir sistem olarak anarşizm. </a:t>
            </a:r>
            <a:r>
              <a:rPr lang="tr-TR" dirty="0" err="1"/>
              <a:t>Anarres</a:t>
            </a:r>
            <a:r>
              <a:rPr lang="tr-TR" dirty="0"/>
              <a:t> gezegeninde bu şekilde yaşayan bir toplum vardır. </a:t>
            </a:r>
            <a:r>
              <a:rPr lang="tr-TR" dirty="0" err="1"/>
              <a:t>Anarresli</a:t>
            </a:r>
            <a:r>
              <a:rPr lang="tr-TR" dirty="0"/>
              <a:t> bilimci </a:t>
            </a:r>
            <a:r>
              <a:rPr lang="tr-TR" dirty="0" err="1"/>
              <a:t>Shevek</a:t>
            </a:r>
            <a:r>
              <a:rPr lang="tr-TR" dirty="0"/>
              <a:t>, bizim dünyamıza oldukça benzeyen </a:t>
            </a:r>
            <a:r>
              <a:rPr lang="tr-TR" dirty="0" err="1"/>
              <a:t>Urras</a:t>
            </a:r>
            <a:r>
              <a:rPr lang="tr-TR" dirty="0"/>
              <a:t> gezegenine gittiğindeyse karşılaştırma başlayacaktır. Yazar bu romanında anlattığı anarşizm için şunları söyler: </a:t>
            </a:r>
            <a:r>
              <a:rPr lang="tr-TR" i="1" dirty="0"/>
              <a:t>“Anarşizmin baş hedefi, ister kapitalist ister sosyalist olsun, otoriter devlettir; önde gelen ahlaki ve ilkesel teması ise işbirliğidir. Tüm siyasal kuramlar içinde en idealist olanı anarşizmdir, bu yüzden de bana en ilginç gelen kuramdır.”</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3572653" cy="4659982"/>
          </a:xfrm>
          <a:prstGeom prst="rect">
            <a:avLst/>
          </a:prstGeom>
        </p:spPr>
      </p:pic>
    </p:spTree>
    <p:extLst>
      <p:ext uri="{BB962C8B-B14F-4D97-AF65-F5344CB8AC3E}">
        <p14:creationId xmlns:p14="http://schemas.microsoft.com/office/powerpoint/2010/main" val="18735701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60648"/>
            <a:ext cx="8460432" cy="3744416"/>
          </a:xfrm>
        </p:spPr>
        <p:txBody>
          <a:bodyPr>
            <a:normAutofit lnSpcReduction="10000"/>
          </a:bodyPr>
          <a:lstStyle/>
          <a:p>
            <a:r>
              <a:rPr lang="tr-TR" dirty="0"/>
              <a:t>Le </a:t>
            </a:r>
            <a:r>
              <a:rPr lang="tr-TR" dirty="0" err="1"/>
              <a:t>Guin</a:t>
            </a:r>
            <a:r>
              <a:rPr lang="tr-TR" dirty="0"/>
              <a:t> denemelerinde her şeyin belirsiz ve her şeyin mümkün olduğu, sinik ve bir tek ben </a:t>
            </a:r>
            <a:r>
              <a:rPr lang="tr-TR" dirty="0" err="1"/>
              <a:t>bilirimci</a:t>
            </a:r>
            <a:r>
              <a:rPr lang="tr-TR" dirty="0"/>
              <a:t> bir söylem yerine, daima öteki söylemi gözeten bir tavır benimser. Feministtir, ama anarşisttir de. </a:t>
            </a:r>
            <a:r>
              <a:rPr lang="tr-TR" dirty="0" err="1"/>
              <a:t>Marksizmle</a:t>
            </a:r>
            <a:r>
              <a:rPr lang="tr-TR" dirty="0"/>
              <a:t> arası iyidir, ama Aydınlanma akılcılığının yerinde Taocu bir mistisizm vardır. Freud’un erkekçi söylemine kızar, </a:t>
            </a:r>
            <a:r>
              <a:rPr lang="tr-TR" dirty="0" err="1"/>
              <a:t>Jung’dan</a:t>
            </a:r>
            <a:r>
              <a:rPr lang="tr-TR" dirty="0"/>
              <a:t> yanadır. Ama </a:t>
            </a:r>
            <a:r>
              <a:rPr lang="tr-TR" dirty="0" err="1"/>
              <a:t>Jung’un</a:t>
            </a:r>
            <a:r>
              <a:rPr lang="tr-TR" dirty="0"/>
              <a:t> kimi zaman ayakları yere değmeyen mistisizmini de masalların ve fantezilerin o çocukça, acımasız gerçekçiliğiyle sarmalar. Tüm bunlar tek bir torbaya tıkıştırılmış ideoloji parçacıkları gibi durmaz Le </a:t>
            </a:r>
            <a:r>
              <a:rPr lang="tr-TR" dirty="0" err="1"/>
              <a:t>Guin’de</a:t>
            </a:r>
            <a:r>
              <a:rPr lang="tr-TR" dirty="0"/>
              <a:t>. Tam olarak bir bütün oluşturdukları da söylenemez. Daha ziyade, ancak hayal edilebilecek bir bütünün farklı yönleri gibidirler.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3819606"/>
            <a:ext cx="5769609" cy="2868568"/>
          </a:xfrm>
          <a:prstGeom prst="rect">
            <a:avLst/>
          </a:prstGeom>
        </p:spPr>
      </p:pic>
    </p:spTree>
    <p:extLst>
      <p:ext uri="{BB962C8B-B14F-4D97-AF65-F5344CB8AC3E}">
        <p14:creationId xmlns:p14="http://schemas.microsoft.com/office/powerpoint/2010/main" val="4186492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913</TotalTime>
  <Words>1988</Words>
  <Application>Microsoft Office PowerPoint</Application>
  <PresentationFormat>On-screen Show (4:3)</PresentationFormat>
  <Paragraphs>100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Cambria</vt:lpstr>
      <vt:lpstr>Bitişiklik</vt:lpstr>
      <vt:lpstr>Ursula Kroeber Le Guin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Eserleri </vt:lpstr>
      <vt:lpstr>PowerPoint Presentation</vt:lpstr>
      <vt:lpstr>PowerPoint Presentation</vt:lpstr>
      <vt:lpstr>PowerPoint Presentation</vt:lpstr>
      <vt:lpstr>BENİ DİNLEDİĞİNİZ İÇİN 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win10</dc:creator>
  <cp:lastModifiedBy>Nihat Berker</cp:lastModifiedBy>
  <cp:revision>26</cp:revision>
  <dcterms:created xsi:type="dcterms:W3CDTF">2021-11-29T12:31:16Z</dcterms:created>
  <dcterms:modified xsi:type="dcterms:W3CDTF">2021-12-05T04:15:47Z</dcterms:modified>
</cp:coreProperties>
</file>