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75" r:id="rId8"/>
    <p:sldId id="262" r:id="rId9"/>
    <p:sldId id="276" r:id="rId10"/>
    <p:sldId id="277" r:id="rId11"/>
    <p:sldId id="278" r:id="rId12"/>
    <p:sldId id="279" r:id="rId13"/>
    <p:sldId id="280" r:id="rId14"/>
    <p:sldId id="281" r:id="rId15"/>
    <p:sldId id="282" r:id="rId16"/>
    <p:sldId id="283" r:id="rId17"/>
    <p:sldId id="284" r:id="rId18"/>
    <p:sldId id="285"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2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CA50DE7-FF9C-47E7-866E-2FF94B9F1515}" type="datetimeFigureOut">
              <a:rPr lang="tr-TR" smtClean="0"/>
              <a:t>5.12.2021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18B8106-28BD-40E4-82BC-C3218685A400}" type="slidenum">
              <a:rPr lang="tr-TR" smtClean="0"/>
              <a:t>‹#›</a:t>
            </a:fld>
            <a:endParaRPr lang="tr-TR"/>
          </a:p>
        </p:txBody>
      </p:sp>
    </p:spTree>
    <p:extLst>
      <p:ext uri="{BB962C8B-B14F-4D97-AF65-F5344CB8AC3E}">
        <p14:creationId xmlns:p14="http://schemas.microsoft.com/office/powerpoint/2010/main" val="1549264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CA50DE7-FF9C-47E7-866E-2FF94B9F1515}" type="datetimeFigureOut">
              <a:rPr lang="tr-TR" smtClean="0"/>
              <a:t>5.12.2021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18B8106-28BD-40E4-82BC-C3218685A400}" type="slidenum">
              <a:rPr lang="tr-TR" smtClean="0"/>
              <a:t>‹#›</a:t>
            </a:fld>
            <a:endParaRPr lang="tr-TR"/>
          </a:p>
        </p:txBody>
      </p:sp>
    </p:spTree>
    <p:extLst>
      <p:ext uri="{BB962C8B-B14F-4D97-AF65-F5344CB8AC3E}">
        <p14:creationId xmlns:p14="http://schemas.microsoft.com/office/powerpoint/2010/main" val="1592350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CA50DE7-FF9C-47E7-866E-2FF94B9F1515}" type="datetimeFigureOut">
              <a:rPr lang="tr-TR" smtClean="0"/>
              <a:t>5.12.2021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18B8106-28BD-40E4-82BC-C3218685A400}" type="slidenum">
              <a:rPr lang="tr-TR" smtClean="0"/>
              <a:t>‹#›</a:t>
            </a:fld>
            <a:endParaRPr lang="tr-TR"/>
          </a:p>
        </p:txBody>
      </p:sp>
    </p:spTree>
    <p:extLst>
      <p:ext uri="{BB962C8B-B14F-4D97-AF65-F5344CB8AC3E}">
        <p14:creationId xmlns:p14="http://schemas.microsoft.com/office/powerpoint/2010/main" val="1144556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stilini düzenlemek için tıklayın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düzenlemek için tıklayın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CA50DE7-FF9C-47E7-866E-2FF94B9F1515}" type="datetimeFigureOut">
              <a:rPr lang="tr-TR" smtClean="0"/>
              <a:t>5.12.2021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18B8106-28BD-40E4-82BC-C3218685A400}"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82618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CA50DE7-FF9C-47E7-866E-2FF94B9F1515}" type="datetimeFigureOut">
              <a:rPr lang="tr-TR" smtClean="0"/>
              <a:t>5.12.2021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18B8106-28BD-40E4-82BC-C3218685A400}" type="slidenum">
              <a:rPr lang="tr-TR" smtClean="0"/>
              <a:t>‹#›</a:t>
            </a:fld>
            <a:endParaRPr lang="tr-TR"/>
          </a:p>
        </p:txBody>
      </p:sp>
    </p:spTree>
    <p:extLst>
      <p:ext uri="{BB962C8B-B14F-4D97-AF65-F5344CB8AC3E}">
        <p14:creationId xmlns:p14="http://schemas.microsoft.com/office/powerpoint/2010/main" val="3620205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CA50DE7-FF9C-47E7-866E-2FF94B9F1515}" type="datetimeFigureOut">
              <a:rPr lang="tr-TR" smtClean="0"/>
              <a:t>5.12.2021</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18B8106-28BD-40E4-82BC-C3218685A400}" type="slidenum">
              <a:rPr lang="tr-TR" smtClean="0"/>
              <a:t>‹#›</a:t>
            </a:fld>
            <a:endParaRPr lang="tr-TR"/>
          </a:p>
        </p:txBody>
      </p:sp>
    </p:spTree>
    <p:extLst>
      <p:ext uri="{BB962C8B-B14F-4D97-AF65-F5344CB8AC3E}">
        <p14:creationId xmlns:p14="http://schemas.microsoft.com/office/powerpoint/2010/main" val="3634866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CA50DE7-FF9C-47E7-866E-2FF94B9F1515}" type="datetimeFigureOut">
              <a:rPr lang="tr-TR" smtClean="0"/>
              <a:t>5.12.2021</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18B8106-28BD-40E4-82BC-C3218685A400}" type="slidenum">
              <a:rPr lang="tr-TR" smtClean="0"/>
              <a:t>‹#›</a:t>
            </a:fld>
            <a:endParaRPr lang="tr-TR"/>
          </a:p>
        </p:txBody>
      </p:sp>
    </p:spTree>
    <p:extLst>
      <p:ext uri="{BB962C8B-B14F-4D97-AF65-F5344CB8AC3E}">
        <p14:creationId xmlns:p14="http://schemas.microsoft.com/office/powerpoint/2010/main" val="3040140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CA50DE7-FF9C-47E7-866E-2FF94B9F1515}" type="datetimeFigureOut">
              <a:rPr lang="tr-TR" smtClean="0"/>
              <a:t>5.12.2021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18B8106-28BD-40E4-82BC-C3218685A400}" type="slidenum">
              <a:rPr lang="tr-TR" smtClean="0"/>
              <a:t>‹#›</a:t>
            </a:fld>
            <a:endParaRPr lang="tr-TR"/>
          </a:p>
        </p:txBody>
      </p:sp>
    </p:spTree>
    <p:extLst>
      <p:ext uri="{BB962C8B-B14F-4D97-AF65-F5344CB8AC3E}">
        <p14:creationId xmlns:p14="http://schemas.microsoft.com/office/powerpoint/2010/main" val="3706629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CA50DE7-FF9C-47E7-866E-2FF94B9F1515}" type="datetimeFigureOut">
              <a:rPr lang="tr-TR" smtClean="0"/>
              <a:t>5.12.2021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18B8106-28BD-40E4-82BC-C3218685A400}" type="slidenum">
              <a:rPr lang="tr-TR" smtClean="0"/>
              <a:t>‹#›</a:t>
            </a:fld>
            <a:endParaRPr lang="tr-TR"/>
          </a:p>
        </p:txBody>
      </p:sp>
    </p:spTree>
    <p:extLst>
      <p:ext uri="{BB962C8B-B14F-4D97-AF65-F5344CB8AC3E}">
        <p14:creationId xmlns:p14="http://schemas.microsoft.com/office/powerpoint/2010/main" val="335436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p>
            <a:fld id="{BCA50DE7-FF9C-47E7-866E-2FF94B9F1515}" type="datetimeFigureOut">
              <a:rPr lang="tr-TR" smtClean="0"/>
              <a:t>5.12.2021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18B8106-28BD-40E4-82BC-C3218685A400}" type="slidenum">
              <a:rPr lang="tr-TR" smtClean="0"/>
              <a:t>‹#›</a:t>
            </a:fld>
            <a:endParaRPr lang="tr-TR"/>
          </a:p>
        </p:txBody>
      </p:sp>
    </p:spTree>
    <p:extLst>
      <p:ext uri="{BB962C8B-B14F-4D97-AF65-F5344CB8AC3E}">
        <p14:creationId xmlns:p14="http://schemas.microsoft.com/office/powerpoint/2010/main" val="1056702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CA50DE7-FF9C-47E7-866E-2FF94B9F1515}" type="datetimeFigureOut">
              <a:rPr lang="tr-TR" smtClean="0"/>
              <a:t>5.12.2021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18B8106-28BD-40E4-82BC-C3218685A400}" type="slidenum">
              <a:rPr lang="tr-TR" smtClean="0"/>
              <a:t>‹#›</a:t>
            </a:fld>
            <a:endParaRPr lang="tr-TR"/>
          </a:p>
        </p:txBody>
      </p:sp>
    </p:spTree>
    <p:extLst>
      <p:ext uri="{BB962C8B-B14F-4D97-AF65-F5344CB8AC3E}">
        <p14:creationId xmlns:p14="http://schemas.microsoft.com/office/powerpoint/2010/main" val="2608589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CA50DE7-FF9C-47E7-866E-2FF94B9F1515}" type="datetimeFigureOut">
              <a:rPr lang="tr-TR" smtClean="0"/>
              <a:t>5.12.2021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18B8106-28BD-40E4-82BC-C3218685A400}" type="slidenum">
              <a:rPr lang="tr-TR" smtClean="0"/>
              <a:t>‹#›</a:t>
            </a:fld>
            <a:endParaRPr lang="tr-TR"/>
          </a:p>
        </p:txBody>
      </p:sp>
    </p:spTree>
    <p:extLst>
      <p:ext uri="{BB962C8B-B14F-4D97-AF65-F5344CB8AC3E}">
        <p14:creationId xmlns:p14="http://schemas.microsoft.com/office/powerpoint/2010/main" val="1462913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CA50DE7-FF9C-47E7-866E-2FF94B9F1515}" type="datetimeFigureOut">
              <a:rPr lang="tr-TR" smtClean="0"/>
              <a:t>5.12.2021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18B8106-28BD-40E4-82BC-C3218685A400}" type="slidenum">
              <a:rPr lang="tr-TR" smtClean="0"/>
              <a:t>‹#›</a:t>
            </a:fld>
            <a:endParaRPr lang="tr-TR"/>
          </a:p>
        </p:txBody>
      </p:sp>
    </p:spTree>
    <p:extLst>
      <p:ext uri="{BB962C8B-B14F-4D97-AF65-F5344CB8AC3E}">
        <p14:creationId xmlns:p14="http://schemas.microsoft.com/office/powerpoint/2010/main" val="306104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BCA50DE7-FF9C-47E7-866E-2FF94B9F1515}" type="datetimeFigureOut">
              <a:rPr lang="tr-TR" smtClean="0"/>
              <a:t>5.12.2021</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C18B8106-28BD-40E4-82BC-C3218685A400}" type="slidenum">
              <a:rPr lang="tr-TR" smtClean="0"/>
              <a:t>‹#›</a:t>
            </a:fld>
            <a:endParaRPr lang="tr-TR"/>
          </a:p>
        </p:txBody>
      </p:sp>
    </p:spTree>
    <p:extLst>
      <p:ext uri="{BB962C8B-B14F-4D97-AF65-F5344CB8AC3E}">
        <p14:creationId xmlns:p14="http://schemas.microsoft.com/office/powerpoint/2010/main" val="266722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CA50DE7-FF9C-47E7-866E-2FF94B9F1515}" type="datetimeFigureOut">
              <a:rPr lang="tr-TR" smtClean="0"/>
              <a:t>5.12.2021</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C18B8106-28BD-40E4-82BC-C3218685A400}" type="slidenum">
              <a:rPr lang="tr-TR" smtClean="0"/>
              <a:t>‹#›</a:t>
            </a:fld>
            <a:endParaRPr lang="tr-TR"/>
          </a:p>
        </p:txBody>
      </p:sp>
    </p:spTree>
    <p:extLst>
      <p:ext uri="{BB962C8B-B14F-4D97-AF65-F5344CB8AC3E}">
        <p14:creationId xmlns:p14="http://schemas.microsoft.com/office/powerpoint/2010/main" val="3968386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7" name="Date Placeholder 4"/>
          <p:cNvSpPr>
            <a:spLocks noGrp="1"/>
          </p:cNvSpPr>
          <p:nvPr>
            <p:ph type="dt" sz="half" idx="10"/>
          </p:nvPr>
        </p:nvSpPr>
        <p:spPr/>
        <p:txBody>
          <a:bodyPr/>
          <a:lstStyle/>
          <a:p>
            <a:fld id="{BCA50DE7-FF9C-47E7-866E-2FF94B9F1515}" type="datetimeFigureOut">
              <a:rPr lang="tr-TR" smtClean="0"/>
              <a:t>5.12.2021</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C18B8106-28BD-40E4-82BC-C3218685A400}" type="slidenum">
              <a:rPr lang="tr-TR" smtClean="0"/>
              <a:t>‹#›</a:t>
            </a:fld>
            <a:endParaRPr lang="tr-TR"/>
          </a:p>
        </p:txBody>
      </p:sp>
    </p:spTree>
    <p:extLst>
      <p:ext uri="{BB962C8B-B14F-4D97-AF65-F5344CB8AC3E}">
        <p14:creationId xmlns:p14="http://schemas.microsoft.com/office/powerpoint/2010/main" val="2608641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CA50DE7-FF9C-47E7-866E-2FF94B9F1515}" type="datetimeFigureOut">
              <a:rPr lang="tr-TR" smtClean="0"/>
              <a:t>5.12.2021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18B8106-28BD-40E4-82BC-C3218685A400}" type="slidenum">
              <a:rPr lang="tr-TR" smtClean="0"/>
              <a:t>‹#›</a:t>
            </a:fld>
            <a:endParaRPr lang="tr-TR"/>
          </a:p>
        </p:txBody>
      </p:sp>
    </p:spTree>
    <p:extLst>
      <p:ext uri="{BB962C8B-B14F-4D97-AF65-F5344CB8AC3E}">
        <p14:creationId xmlns:p14="http://schemas.microsoft.com/office/powerpoint/2010/main" val="1962681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CA50DE7-FF9C-47E7-866E-2FF94B9F1515}" type="datetimeFigureOut">
              <a:rPr lang="tr-TR" smtClean="0"/>
              <a:t>5.12.2021</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18B8106-28BD-40E4-82BC-C3218685A400}" type="slidenum">
              <a:rPr lang="tr-TR" smtClean="0"/>
              <a:t>‹#›</a:t>
            </a:fld>
            <a:endParaRPr lang="tr-TR"/>
          </a:p>
        </p:txBody>
      </p:sp>
    </p:spTree>
    <p:extLst>
      <p:ext uri="{BB962C8B-B14F-4D97-AF65-F5344CB8AC3E}">
        <p14:creationId xmlns:p14="http://schemas.microsoft.com/office/powerpoint/2010/main" val="190626707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2BDB16-EE64-4622-99D3-A01CDE00DFFF}"/>
              </a:ext>
            </a:extLst>
          </p:cNvPr>
          <p:cNvSpPr>
            <a:spLocks noGrp="1"/>
          </p:cNvSpPr>
          <p:nvPr>
            <p:ph type="ctrTitle"/>
          </p:nvPr>
        </p:nvSpPr>
        <p:spPr/>
        <p:txBody>
          <a:bodyPr anchor="ctr"/>
          <a:lstStyle/>
          <a:p>
            <a:pPr algn="ctr"/>
            <a:r>
              <a:rPr lang="tr-TR" dirty="0">
                <a:latin typeface="Georgia Pro Black" panose="020B0604020202020204" pitchFamily="18" charset="0"/>
              </a:rPr>
              <a:t>UZAYDA YARATIKLAR</a:t>
            </a:r>
          </a:p>
        </p:txBody>
      </p:sp>
      <p:sp>
        <p:nvSpPr>
          <p:cNvPr id="3" name="Alt Başlık 2">
            <a:extLst>
              <a:ext uri="{FF2B5EF4-FFF2-40B4-BE49-F238E27FC236}">
                <a16:creationId xmlns:a16="http://schemas.microsoft.com/office/drawing/2014/main" id="{3A9A0FEF-AE72-447B-BB3A-AD73904CDEE8}"/>
              </a:ext>
            </a:extLst>
          </p:cNvPr>
          <p:cNvSpPr>
            <a:spLocks noGrp="1"/>
          </p:cNvSpPr>
          <p:nvPr>
            <p:ph type="subTitle" idx="1"/>
          </p:nvPr>
        </p:nvSpPr>
        <p:spPr/>
        <p:txBody>
          <a:bodyPr anchor="ctr"/>
          <a:lstStyle/>
          <a:p>
            <a:pPr algn="ctr"/>
            <a:r>
              <a:rPr lang="tr-TR" dirty="0">
                <a:latin typeface="Georgia Pro Black" panose="02040A02050405020203" pitchFamily="18" charset="0"/>
              </a:rPr>
              <a:t>Erhan kara - 0408170002</a:t>
            </a:r>
          </a:p>
        </p:txBody>
      </p:sp>
    </p:spTree>
    <p:extLst>
      <p:ext uri="{BB962C8B-B14F-4D97-AF65-F5344CB8AC3E}">
        <p14:creationId xmlns:p14="http://schemas.microsoft.com/office/powerpoint/2010/main" val="1387190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DE4EDF-9EB5-4017-821F-5893FAD31ED3}"/>
              </a:ext>
            </a:extLst>
          </p:cNvPr>
          <p:cNvSpPr>
            <a:spLocks noGrp="1"/>
          </p:cNvSpPr>
          <p:nvPr>
            <p:ph type="title"/>
          </p:nvPr>
        </p:nvSpPr>
        <p:spPr/>
        <p:txBody>
          <a:bodyPr anchor="ctr"/>
          <a:lstStyle/>
          <a:p>
            <a:r>
              <a:rPr lang="tr-TR" b="1" dirty="0">
                <a:solidFill>
                  <a:srgbClr val="FFFF00"/>
                </a:solidFill>
                <a:latin typeface="Georgia Pro Black" panose="02040A02050405020203" pitchFamily="18" charset="0"/>
              </a:rPr>
              <a:t>Doğrudan Arama</a:t>
            </a:r>
            <a:endParaRPr lang="tr-TR" dirty="0">
              <a:solidFill>
                <a:srgbClr val="FFFF00"/>
              </a:solidFill>
            </a:endParaRPr>
          </a:p>
        </p:txBody>
      </p:sp>
      <p:sp>
        <p:nvSpPr>
          <p:cNvPr id="3" name="İçerik Yer Tutucusu 2">
            <a:extLst>
              <a:ext uri="{FF2B5EF4-FFF2-40B4-BE49-F238E27FC236}">
                <a16:creationId xmlns:a16="http://schemas.microsoft.com/office/drawing/2014/main" id="{0E0A73D4-EBDD-4DF6-AFD2-983355369EB4}"/>
              </a:ext>
            </a:extLst>
          </p:cNvPr>
          <p:cNvSpPr>
            <a:spLocks noGrp="1"/>
          </p:cNvSpPr>
          <p:nvPr>
            <p:ph idx="1"/>
          </p:nvPr>
        </p:nvSpPr>
        <p:spPr>
          <a:xfrm>
            <a:off x="3918408" y="1949224"/>
            <a:ext cx="4355184" cy="4195481"/>
          </a:xfrm>
        </p:spPr>
        <p:txBody>
          <a:bodyPr>
            <a:normAutofit fontScale="77500" lnSpcReduction="20000"/>
          </a:bodyPr>
          <a:lstStyle/>
          <a:p>
            <a:pPr marL="0" indent="0" algn="just">
              <a:buNone/>
            </a:pPr>
            <a:r>
              <a:rPr lang="tr-TR" dirty="0">
                <a:latin typeface="+mn-lt"/>
              </a:rPr>
              <a:t>Bilim adamları, gezegen yüzeylerini inceleyerek ve meteorları inceleyerek Güneş Sistemi içindeki </a:t>
            </a:r>
            <a:r>
              <a:rPr lang="tr-TR" dirty="0" err="1">
                <a:latin typeface="+mn-lt"/>
              </a:rPr>
              <a:t>biyo</a:t>
            </a:r>
            <a:r>
              <a:rPr lang="tr-TR" dirty="0">
                <a:latin typeface="+mn-lt"/>
              </a:rPr>
              <a:t>-imzaları ararlar. Bazıları, Mars'ta </a:t>
            </a:r>
            <a:r>
              <a:rPr lang="tr-TR" dirty="0" err="1">
                <a:latin typeface="+mn-lt"/>
              </a:rPr>
              <a:t>mikrobiyal</a:t>
            </a:r>
            <a:r>
              <a:rPr lang="tr-TR" dirty="0">
                <a:latin typeface="+mn-lt"/>
              </a:rPr>
              <a:t> yaşamın var olduğuna dair kanıtlar bulduğunu iddia ediyor. İki Viking Mars iniş aracı üzerinde yapılan bir deney, bazı bilim adamlarının canlı mikroorganizmaların varlığıyla tutarlı olduğunu iddia ettiği ısıtılmış Mars toprağı örneklerinden gaz emisyonları bildirdi. Aynı örnekler üzerinde yapılan diğer deneylerden elde edilen destekleyici kanıtların olmaması, biyolojik olmayan bir reaksiyonun daha olası bir hipotez olduğunu düşündürmektedir. 1996'da tartışmalı bir rapor, Mars'tan fırlatılan kayalardan oluşan ALH84001 adlı bir göktaşında </a:t>
            </a:r>
            <a:r>
              <a:rPr lang="tr-TR" dirty="0" err="1">
                <a:latin typeface="+mn-lt"/>
              </a:rPr>
              <a:t>nanobakterilere</a:t>
            </a:r>
            <a:r>
              <a:rPr lang="tr-TR" dirty="0">
                <a:latin typeface="+mn-lt"/>
              </a:rPr>
              <a:t> benzeyen yapıların keşfedildiğini belirtti.</a:t>
            </a:r>
          </a:p>
        </p:txBody>
      </p:sp>
      <p:pic>
        <p:nvPicPr>
          <p:cNvPr id="11266" name="Picture 2">
            <a:extLst>
              <a:ext uri="{FF2B5EF4-FFF2-40B4-BE49-F238E27FC236}">
                <a16:creationId xmlns:a16="http://schemas.microsoft.com/office/drawing/2014/main" id="{4F0D86EC-50C3-48B9-B084-992730BC0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804" y="1853248"/>
            <a:ext cx="2038723" cy="326195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50E4D7C1-2FA3-497F-9EF4-8EC141500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5249" y="1853248"/>
            <a:ext cx="3131468" cy="2135092"/>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a:extLst>
              <a:ext uri="{FF2B5EF4-FFF2-40B4-BE49-F238E27FC236}">
                <a16:creationId xmlns:a16="http://schemas.microsoft.com/office/drawing/2014/main" id="{9BA4BBF1-EAFD-49A4-A3C7-FCFB402D334B}"/>
              </a:ext>
            </a:extLst>
          </p:cNvPr>
          <p:cNvSpPr txBox="1"/>
          <p:nvPr/>
        </p:nvSpPr>
        <p:spPr>
          <a:xfrm>
            <a:off x="8605249" y="4173756"/>
            <a:ext cx="3131468" cy="830997"/>
          </a:xfrm>
          <a:prstGeom prst="rect">
            <a:avLst/>
          </a:prstGeom>
          <a:noFill/>
        </p:spPr>
        <p:txBody>
          <a:bodyPr wrap="square">
            <a:spAutoFit/>
          </a:bodyPr>
          <a:lstStyle/>
          <a:p>
            <a:pPr algn="just"/>
            <a:r>
              <a:rPr lang="tr-TR" sz="1200" dirty="0"/>
              <a:t>Bazı bilim adamlarının fosilleşmiş bakteri benzeri yaşam formları olabileceğini düşündükleri yapıları gösteren Mars göktaşı ALH84001'in elektron </a:t>
            </a:r>
            <a:r>
              <a:rPr lang="tr-TR" sz="1200" dirty="0" err="1"/>
              <a:t>mikrografı</a:t>
            </a:r>
            <a:endParaRPr lang="tr-TR" sz="1200" dirty="0"/>
          </a:p>
        </p:txBody>
      </p:sp>
      <p:sp>
        <p:nvSpPr>
          <p:cNvPr id="13" name="Metin kutusu 12">
            <a:extLst>
              <a:ext uri="{FF2B5EF4-FFF2-40B4-BE49-F238E27FC236}">
                <a16:creationId xmlns:a16="http://schemas.microsoft.com/office/drawing/2014/main" id="{F0A4D6A6-9096-44F7-9930-AD4AB2FF0EEF}"/>
              </a:ext>
            </a:extLst>
          </p:cNvPr>
          <p:cNvSpPr txBox="1"/>
          <p:nvPr/>
        </p:nvSpPr>
        <p:spPr>
          <a:xfrm>
            <a:off x="765928" y="5186100"/>
            <a:ext cx="2820823" cy="738664"/>
          </a:xfrm>
          <a:prstGeom prst="rect">
            <a:avLst/>
          </a:prstGeom>
          <a:noFill/>
        </p:spPr>
        <p:txBody>
          <a:bodyPr wrap="square">
            <a:spAutoFit/>
          </a:bodyPr>
          <a:lstStyle/>
          <a:p>
            <a:pPr algn="just"/>
            <a:r>
              <a:rPr lang="tr-TR" sz="1400" dirty="0"/>
              <a:t>Yaşam formları, teleskoplarla tespit edilebilecek çeşitli biyolojik imzalar üretir. </a:t>
            </a:r>
          </a:p>
        </p:txBody>
      </p:sp>
    </p:spTree>
    <p:extLst>
      <p:ext uri="{BB962C8B-B14F-4D97-AF65-F5344CB8AC3E}">
        <p14:creationId xmlns:p14="http://schemas.microsoft.com/office/powerpoint/2010/main" val="372301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E0A73D4-EBDD-4DF6-AFD2-983355369EB4}"/>
              </a:ext>
            </a:extLst>
          </p:cNvPr>
          <p:cNvSpPr>
            <a:spLocks noGrp="1"/>
          </p:cNvSpPr>
          <p:nvPr>
            <p:ph idx="1"/>
          </p:nvPr>
        </p:nvSpPr>
        <p:spPr>
          <a:xfrm>
            <a:off x="1103312" y="603316"/>
            <a:ext cx="8946541" cy="5645084"/>
          </a:xfrm>
        </p:spPr>
        <p:txBody>
          <a:bodyPr>
            <a:normAutofit fontScale="92500" lnSpcReduction="20000"/>
          </a:bodyPr>
          <a:lstStyle/>
          <a:p>
            <a:pPr marL="0" indent="0" algn="just">
              <a:buNone/>
            </a:pPr>
            <a:r>
              <a:rPr lang="tr-TR" dirty="0">
                <a:latin typeface="+mn-lt"/>
              </a:rPr>
              <a:t>Şubat 2005'te NASA bilim adamları, Mars'ta dünya dışı yaşam olduğuna dair bazı kanıtlar bulmuş olabileceklerini bildirdiler. NASA'nın </a:t>
            </a:r>
            <a:r>
              <a:rPr lang="tr-TR" dirty="0" err="1">
                <a:latin typeface="+mn-lt"/>
              </a:rPr>
              <a:t>Ames</a:t>
            </a:r>
            <a:r>
              <a:rPr lang="tr-TR" dirty="0">
                <a:latin typeface="+mn-lt"/>
              </a:rPr>
              <a:t> Araştırma Merkezi'nden iki bilim insanı </a:t>
            </a:r>
            <a:r>
              <a:rPr lang="tr-TR" dirty="0" err="1">
                <a:latin typeface="+mn-lt"/>
              </a:rPr>
              <a:t>Carol</a:t>
            </a:r>
            <a:r>
              <a:rPr lang="tr-TR" dirty="0">
                <a:latin typeface="+mn-lt"/>
              </a:rPr>
              <a:t> </a:t>
            </a:r>
            <a:r>
              <a:rPr lang="tr-TR" dirty="0" err="1">
                <a:latin typeface="+mn-lt"/>
              </a:rPr>
              <a:t>Stoker</a:t>
            </a:r>
            <a:r>
              <a:rPr lang="tr-TR" dirty="0">
                <a:latin typeface="+mn-lt"/>
              </a:rPr>
              <a:t> ve </a:t>
            </a:r>
            <a:r>
              <a:rPr lang="tr-TR" dirty="0" err="1">
                <a:latin typeface="+mn-lt"/>
              </a:rPr>
              <a:t>Larry</a:t>
            </a:r>
            <a:r>
              <a:rPr lang="tr-TR" dirty="0">
                <a:latin typeface="+mn-lt"/>
              </a:rPr>
              <a:t> </a:t>
            </a:r>
            <a:r>
              <a:rPr lang="tr-TR" dirty="0" err="1">
                <a:latin typeface="+mn-lt"/>
              </a:rPr>
              <a:t>Lemke</a:t>
            </a:r>
            <a:r>
              <a:rPr lang="tr-TR" dirty="0">
                <a:latin typeface="+mn-lt"/>
              </a:rPr>
              <a:t>, iddialarını Mars atmosferinde bulunan ve Dünya'daki bazı ilkel yaşam biçimlerinin metan üretimine benzeyen metan imzalarına ve kendi ilkel yaşam çalışmalarına dayandırdılar. . NASA yetkilileri kısa süre sonra NASA'yı bilim adamlarının iddialarından uzaklaştırdı ve </a:t>
            </a:r>
            <a:r>
              <a:rPr lang="tr-TR" dirty="0" err="1">
                <a:latin typeface="+mn-lt"/>
              </a:rPr>
              <a:t>Stoker</a:t>
            </a:r>
            <a:r>
              <a:rPr lang="tr-TR" dirty="0">
                <a:latin typeface="+mn-lt"/>
              </a:rPr>
              <a:t> ilk iddialarından geri adım attı. Bu tür metan bulguları hala tartışılsa da, bazı bilim adamları arasında Mars'ta yaşamın varlığına yönelik destek var.</a:t>
            </a:r>
          </a:p>
          <a:p>
            <a:pPr marL="0" indent="0" algn="just">
              <a:buNone/>
            </a:pPr>
            <a:r>
              <a:rPr lang="tr-TR" dirty="0">
                <a:latin typeface="+mn-lt"/>
              </a:rPr>
              <a:t>Kasım 2011'de NASA, Merak gezicisini Mars'a indiren Mars Bilim Laboratuvarı'nı başlattı. Çeşitli bilimsel araçlar kullanarak Mars'taki geçmiş ve şimdiki </a:t>
            </a:r>
            <a:r>
              <a:rPr lang="tr-TR" dirty="0" err="1">
                <a:latin typeface="+mn-lt"/>
              </a:rPr>
              <a:t>yaşanabilirliği</a:t>
            </a:r>
            <a:r>
              <a:rPr lang="tr-TR" dirty="0">
                <a:latin typeface="+mn-lt"/>
              </a:rPr>
              <a:t> değerlendirmek için tasarlanmıştır. Gezici, Ağustos 2012'de Gale </a:t>
            </a:r>
            <a:r>
              <a:rPr lang="tr-TR" dirty="0" err="1">
                <a:latin typeface="+mn-lt"/>
              </a:rPr>
              <a:t>Krateri'nde</a:t>
            </a:r>
            <a:r>
              <a:rPr lang="tr-TR" dirty="0">
                <a:latin typeface="+mn-lt"/>
              </a:rPr>
              <a:t> Mars'a </a:t>
            </a:r>
            <a:r>
              <a:rPr lang="tr-TR" dirty="0" err="1">
                <a:latin typeface="+mn-lt"/>
              </a:rPr>
              <a:t>indi.Gaia</a:t>
            </a:r>
            <a:r>
              <a:rPr lang="tr-TR" dirty="0">
                <a:latin typeface="+mn-lt"/>
              </a:rPr>
              <a:t> hipotezi, güçlü bir yaşam popülasyonuna sahip herhangi bir gezegenin, spektroskopi ile uzaktan belirlenmesi nispeten kolay olan kimyasal dengesizlik içinde bir atmosfere sahip olacağını şart koşar. Bununla birlikte, bu tür </a:t>
            </a:r>
            <a:r>
              <a:rPr lang="tr-TR" dirty="0" err="1">
                <a:latin typeface="+mn-lt"/>
              </a:rPr>
              <a:t>spektroskopik</a:t>
            </a:r>
            <a:r>
              <a:rPr lang="tr-TR" dirty="0">
                <a:latin typeface="+mn-lt"/>
              </a:rPr>
              <a:t> yöntemlerin güneş dışı gezegenleri analiz etmek için kullanılabilmesi için yıldızlarının yakınındaki daha küçük kayalık dünyalardan gelen ışığı bulma ve çözme becerisinde önemli ilerlemeler gereklidir. Bu amaçla, Carl Sagan Enstitüsü 2014 yılında kuruldu ve dış gezegenlerin çevresel yaşanabilir bölgelerdeki atmosferik </a:t>
            </a:r>
            <a:r>
              <a:rPr lang="tr-TR" dirty="0" err="1">
                <a:latin typeface="+mn-lt"/>
              </a:rPr>
              <a:t>karakterizasyonuna</a:t>
            </a:r>
            <a:r>
              <a:rPr lang="tr-TR" dirty="0">
                <a:latin typeface="+mn-lt"/>
              </a:rPr>
              <a:t> adanmıştır. </a:t>
            </a:r>
            <a:r>
              <a:rPr lang="tr-TR" dirty="0" err="1">
                <a:latin typeface="+mn-lt"/>
              </a:rPr>
              <a:t>Gezegensel</a:t>
            </a:r>
            <a:r>
              <a:rPr lang="tr-TR" dirty="0">
                <a:latin typeface="+mn-lt"/>
              </a:rPr>
              <a:t> </a:t>
            </a:r>
            <a:r>
              <a:rPr lang="tr-TR" dirty="0" err="1">
                <a:latin typeface="+mn-lt"/>
              </a:rPr>
              <a:t>spektroskopik</a:t>
            </a:r>
            <a:r>
              <a:rPr lang="tr-TR" dirty="0">
                <a:latin typeface="+mn-lt"/>
              </a:rPr>
              <a:t> veriler, WFIRST ve ELT gibi teleskoplardan elde edilecektir.</a:t>
            </a:r>
          </a:p>
        </p:txBody>
      </p:sp>
    </p:spTree>
    <p:extLst>
      <p:ext uri="{BB962C8B-B14F-4D97-AF65-F5344CB8AC3E}">
        <p14:creationId xmlns:p14="http://schemas.microsoft.com/office/powerpoint/2010/main" val="1843053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26ED0F8-05AE-4692-A294-559A32FA0473}"/>
              </a:ext>
            </a:extLst>
          </p:cNvPr>
          <p:cNvSpPr>
            <a:spLocks noGrp="1"/>
          </p:cNvSpPr>
          <p:nvPr>
            <p:ph idx="1"/>
          </p:nvPr>
        </p:nvSpPr>
        <p:spPr>
          <a:xfrm>
            <a:off x="1103313" y="725864"/>
            <a:ext cx="5561438" cy="5608948"/>
          </a:xfrm>
        </p:spPr>
        <p:txBody>
          <a:bodyPr>
            <a:normAutofit fontScale="92500"/>
          </a:bodyPr>
          <a:lstStyle/>
          <a:p>
            <a:pPr marL="0" indent="0" algn="just">
              <a:buNone/>
            </a:pPr>
            <a:r>
              <a:rPr lang="tr-TR" sz="1600" dirty="0"/>
              <a:t>Ağustos 2011'de NASA'nın Dünya'da bulunan meteorlar üzerinde yaptığı araştırmalara dayanan bulguları, bildiğimiz şekliyle yaşam için yapı taşları olan DNA ve RNA bileşenlerinin (</a:t>
            </a:r>
            <a:r>
              <a:rPr lang="tr-TR" sz="1600" dirty="0" err="1"/>
              <a:t>adenin</a:t>
            </a:r>
            <a:r>
              <a:rPr lang="tr-TR" sz="1600" dirty="0"/>
              <a:t>, </a:t>
            </a:r>
            <a:r>
              <a:rPr lang="tr-TR" sz="1600" dirty="0" err="1"/>
              <a:t>guanin</a:t>
            </a:r>
            <a:r>
              <a:rPr lang="tr-TR" sz="1600" dirty="0"/>
              <a:t> ve ilgili organik moleküller) uzayda dünya dışı olarak oluşturulabileceğini öne sürüyor. Ekim 2011'de bilim adamları, kozmik tozun, yıldızlar tarafından doğal olarak ve hızla oluşturulabilecek karmaşık organik maddeler ("karışık aromatik-alifatik yapıya sahip amorf organik katılar") içerdiğini bildirdi. Bilim adamlarından biri, bu bileşiklerin Dünya'daki yaşamın gelişimi ile ilgili olabileceğini öne sürerek, "Eğer durum buysa, bu organikler temel bileşenler olarak hizmet edebileceğinden, Dünya'daki yaşamın başlaması daha kolay olabilirdi. "Ağustos 2012'de ve dünyada bir ilk olarak, Kopenhag Üniversitesi'ndeki gökbilimciler, uzak bir yıldız sisteminde belirli bir şeker molekülü olan </a:t>
            </a:r>
            <a:r>
              <a:rPr lang="tr-TR" sz="1600" dirty="0" err="1"/>
              <a:t>glikolaldehitin</a:t>
            </a:r>
            <a:r>
              <a:rPr lang="tr-TR" sz="1600" dirty="0"/>
              <a:t> tespit edildiğini bildirdiler. Molekül, Dünya'dan 400 </a:t>
            </a:r>
            <a:r>
              <a:rPr lang="tr-TR" sz="1600" dirty="0" err="1"/>
              <a:t>ışıkyılı</a:t>
            </a:r>
            <a:r>
              <a:rPr lang="tr-TR" sz="1600" dirty="0"/>
              <a:t> uzaklıkta bulunan </a:t>
            </a:r>
            <a:r>
              <a:rPr lang="tr-TR" sz="1600" dirty="0" err="1"/>
              <a:t>önyıldız</a:t>
            </a:r>
            <a:r>
              <a:rPr lang="tr-TR" sz="1600" dirty="0"/>
              <a:t> ikili IRAS 16293-2422 çevresinde bulundu. Fonksiyon olarak DNA'ya benzeyen </a:t>
            </a:r>
            <a:r>
              <a:rPr lang="tr-TR" sz="1600" dirty="0" err="1"/>
              <a:t>ribonükleik</a:t>
            </a:r>
            <a:r>
              <a:rPr lang="tr-TR" sz="1600" dirty="0"/>
              <a:t> asit veya RNA oluşturmak için </a:t>
            </a:r>
            <a:r>
              <a:rPr lang="tr-TR" sz="1600" dirty="0" err="1"/>
              <a:t>glikolaldehit</a:t>
            </a:r>
            <a:r>
              <a:rPr lang="tr-TR" sz="1600" dirty="0"/>
              <a:t> gereklidir. Bu bulgu, karmaşık organik moleküllerin gezegenlerin oluşumundan önce yıldız sistemlerinde oluşabileceğini ve nihayetinde genç gezegenlere oluşumlarının erken dönemlerinde ulaşabileceğini düşündürmektedir.</a:t>
            </a:r>
          </a:p>
        </p:txBody>
      </p:sp>
      <p:pic>
        <p:nvPicPr>
          <p:cNvPr id="12290" name="Picture 2">
            <a:extLst>
              <a:ext uri="{FF2B5EF4-FFF2-40B4-BE49-F238E27FC236}">
                <a16:creationId xmlns:a16="http://schemas.microsoft.com/office/drawing/2014/main" id="{5C5C29F6-4C47-4A05-817E-157E6CD43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7077" y="1521831"/>
            <a:ext cx="3521610" cy="2369083"/>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F0483541-3A32-4D83-B6F4-1C70BE100F86}"/>
              </a:ext>
            </a:extLst>
          </p:cNvPr>
          <p:cNvSpPr txBox="1"/>
          <p:nvPr/>
        </p:nvSpPr>
        <p:spPr>
          <a:xfrm>
            <a:off x="7567077" y="4006640"/>
            <a:ext cx="3452857" cy="954107"/>
          </a:xfrm>
          <a:prstGeom prst="rect">
            <a:avLst/>
          </a:prstGeom>
          <a:noFill/>
        </p:spPr>
        <p:txBody>
          <a:bodyPr wrap="square">
            <a:spAutoFit/>
          </a:bodyPr>
          <a:lstStyle/>
          <a:p>
            <a:pPr algn="just"/>
            <a:r>
              <a:rPr lang="tr-TR" sz="1400" dirty="0" err="1"/>
              <a:t>Green</a:t>
            </a:r>
            <a:r>
              <a:rPr lang="tr-TR" sz="1400" dirty="0"/>
              <a:t> Bank Teleskobu, </a:t>
            </a:r>
            <a:r>
              <a:rPr lang="tr-TR" sz="1400" dirty="0" err="1"/>
              <a:t>Breakthrough</a:t>
            </a:r>
            <a:r>
              <a:rPr lang="tr-TR" sz="1400" dirty="0"/>
              <a:t> Listen projesi tarafından uzaylı iletişimlerini aramak için kullanılan radyo teleskoplarından biridir.</a:t>
            </a:r>
          </a:p>
        </p:txBody>
      </p:sp>
    </p:spTree>
    <p:extLst>
      <p:ext uri="{BB962C8B-B14F-4D97-AF65-F5344CB8AC3E}">
        <p14:creationId xmlns:p14="http://schemas.microsoft.com/office/powerpoint/2010/main" val="410084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DE4EDF-9EB5-4017-821F-5893FAD31ED3}"/>
              </a:ext>
            </a:extLst>
          </p:cNvPr>
          <p:cNvSpPr>
            <a:spLocks noGrp="1"/>
          </p:cNvSpPr>
          <p:nvPr>
            <p:ph type="title"/>
          </p:nvPr>
        </p:nvSpPr>
        <p:spPr/>
        <p:txBody>
          <a:bodyPr anchor="ctr"/>
          <a:lstStyle/>
          <a:p>
            <a:r>
              <a:rPr lang="tr-TR" b="1" dirty="0">
                <a:solidFill>
                  <a:srgbClr val="FFFF00"/>
                </a:solidFill>
                <a:latin typeface="Georgia Pro Black" panose="02040A02050405020203" pitchFamily="18" charset="0"/>
              </a:rPr>
              <a:t>Dolaylı Arama</a:t>
            </a:r>
            <a:endParaRPr lang="tr-TR" dirty="0">
              <a:solidFill>
                <a:srgbClr val="FFFF00"/>
              </a:solidFill>
            </a:endParaRPr>
          </a:p>
        </p:txBody>
      </p:sp>
      <p:sp>
        <p:nvSpPr>
          <p:cNvPr id="3" name="İçerik Yer Tutucusu 2">
            <a:extLst>
              <a:ext uri="{FF2B5EF4-FFF2-40B4-BE49-F238E27FC236}">
                <a16:creationId xmlns:a16="http://schemas.microsoft.com/office/drawing/2014/main" id="{0E0A73D4-EBDD-4DF6-AFD2-983355369EB4}"/>
              </a:ext>
            </a:extLst>
          </p:cNvPr>
          <p:cNvSpPr>
            <a:spLocks noGrp="1"/>
          </p:cNvSpPr>
          <p:nvPr>
            <p:ph idx="1"/>
          </p:nvPr>
        </p:nvSpPr>
        <p:spPr/>
        <p:txBody>
          <a:bodyPr>
            <a:normAutofit/>
          </a:bodyPr>
          <a:lstStyle/>
          <a:p>
            <a:pPr marL="0" indent="0" algn="just">
              <a:buNone/>
            </a:pPr>
            <a:r>
              <a:rPr lang="tr-TR" dirty="0">
                <a:latin typeface="+mn-lt"/>
              </a:rPr>
              <a:t>SETI gibi projeler, diğer dünyalardaki medeniyetlerden gelen elektromanyetik yıldızlararası iletişim için galaksiyi izliyor. Eğer gelişmiş bir dünya dışı uygarlık varsa, onun Dünya yönünde radyo iletişimi ilettiğinin veya bu bilgilerin insanlar tarafından bu şekilde yorumlanabileceğinin garantisi yoktur. Bir sinyalin uzayın uçsuz bucaksızlığında seyahat etmesi için gereken süre, algılanan herhangi bir sinyalin uzak geçmişten geleceği anlamına gelir.</a:t>
            </a:r>
          </a:p>
          <a:p>
            <a:pPr marL="0" indent="0" algn="just">
              <a:buNone/>
            </a:pPr>
            <a:r>
              <a:rPr lang="tr-TR" dirty="0">
                <a:latin typeface="+mn-lt"/>
              </a:rPr>
              <a:t>Bir yıldızın ışık spektrumundaki ağır elementlerin varlığı, başka bir potansiyel biyolojik imzadır; bu tür elementler (teorik olarak) eğer yıldız nükleer atık ürünler için bir yakma fırını/depo olarak kullanılıyorsa bulunacaktı.</a:t>
            </a:r>
          </a:p>
        </p:txBody>
      </p:sp>
    </p:spTree>
    <p:extLst>
      <p:ext uri="{BB962C8B-B14F-4D97-AF65-F5344CB8AC3E}">
        <p14:creationId xmlns:p14="http://schemas.microsoft.com/office/powerpoint/2010/main" val="2677985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DE4EDF-9EB5-4017-821F-5893FAD31ED3}"/>
              </a:ext>
            </a:extLst>
          </p:cNvPr>
          <p:cNvSpPr>
            <a:spLocks noGrp="1"/>
          </p:cNvSpPr>
          <p:nvPr>
            <p:ph type="title"/>
          </p:nvPr>
        </p:nvSpPr>
        <p:spPr/>
        <p:txBody>
          <a:bodyPr anchor="ctr"/>
          <a:lstStyle/>
          <a:p>
            <a:r>
              <a:rPr lang="tr-TR" b="1" dirty="0">
                <a:solidFill>
                  <a:srgbClr val="FFFF00"/>
                </a:solidFill>
                <a:latin typeface="Georgia Pro Black" panose="02040A02050405020203" pitchFamily="18" charset="0"/>
              </a:rPr>
              <a:t>Güneş Dışı Gezegenler</a:t>
            </a:r>
            <a:endParaRPr lang="tr-TR" dirty="0">
              <a:solidFill>
                <a:srgbClr val="FFFF00"/>
              </a:solidFill>
            </a:endParaRPr>
          </a:p>
        </p:txBody>
      </p:sp>
      <p:sp>
        <p:nvSpPr>
          <p:cNvPr id="3" name="İçerik Yer Tutucusu 2">
            <a:extLst>
              <a:ext uri="{FF2B5EF4-FFF2-40B4-BE49-F238E27FC236}">
                <a16:creationId xmlns:a16="http://schemas.microsoft.com/office/drawing/2014/main" id="{0E0A73D4-EBDD-4DF6-AFD2-983355369EB4}"/>
              </a:ext>
            </a:extLst>
          </p:cNvPr>
          <p:cNvSpPr>
            <a:spLocks noGrp="1"/>
          </p:cNvSpPr>
          <p:nvPr>
            <p:ph idx="1"/>
          </p:nvPr>
        </p:nvSpPr>
        <p:spPr>
          <a:xfrm>
            <a:off x="3937262" y="1930369"/>
            <a:ext cx="4317476" cy="4195481"/>
          </a:xfrm>
        </p:spPr>
        <p:txBody>
          <a:bodyPr>
            <a:normAutofit fontScale="77500" lnSpcReduction="20000"/>
          </a:bodyPr>
          <a:lstStyle/>
          <a:p>
            <a:pPr marL="0" indent="0" algn="just">
              <a:buNone/>
            </a:pPr>
            <a:r>
              <a:rPr lang="tr-TR" dirty="0">
                <a:latin typeface="+mn-lt"/>
              </a:rPr>
              <a:t>Bazı gökbilimciler, yaşam için elverişli olabilecek güneş dışı gezegenler ararlar ve araştırmayı yıldızlarının yaşanabilir bölgeleri içindeki karasal gezegenlere daraltırlar. 1992'den beri dört binden fazla </a:t>
            </a:r>
            <a:r>
              <a:rPr lang="tr-TR" dirty="0" err="1">
                <a:latin typeface="+mn-lt"/>
              </a:rPr>
              <a:t>ötegezegen</a:t>
            </a:r>
            <a:r>
              <a:rPr lang="tr-TR" dirty="0">
                <a:latin typeface="+mn-lt"/>
              </a:rPr>
              <a:t> keşfedildi (1 Kasım 2021 itibariyle 803 çoklu gezegen sistemi dahil olmak üzere 3.595 gezegen sisteminde 4.864 gezegen). Şimdiye kadar keşfedilen güneş dışı gezegenler, Dünya'nın boyutuna benzer karasal gezegenlerin boyutundan Jüpiter'den daha büyük gaz devlerinin boyutlarına kadar değişmektedir. Gözlenen </a:t>
            </a:r>
            <a:r>
              <a:rPr lang="tr-TR" dirty="0" err="1">
                <a:latin typeface="+mn-lt"/>
              </a:rPr>
              <a:t>ötegezegen</a:t>
            </a:r>
            <a:r>
              <a:rPr lang="tr-TR" dirty="0">
                <a:latin typeface="+mn-lt"/>
              </a:rPr>
              <a:t> sayısının önümüzdeki yıllarda büyük ölçüde artması bekleniyor.</a:t>
            </a:r>
          </a:p>
          <a:p>
            <a:pPr marL="0" indent="0" algn="just">
              <a:buNone/>
            </a:pPr>
            <a:r>
              <a:rPr lang="tr-TR" dirty="0">
                <a:latin typeface="+mn-lt"/>
              </a:rPr>
              <a:t>Kepler uzay teleskobu ayrıca, yaklaşık %11'i yanlış pozitif olabilen birkaç bin aday gezegen tespit etti.</a:t>
            </a:r>
          </a:p>
        </p:txBody>
      </p:sp>
      <p:pic>
        <p:nvPicPr>
          <p:cNvPr id="13314" name="Picture 2">
            <a:extLst>
              <a:ext uri="{FF2B5EF4-FFF2-40B4-BE49-F238E27FC236}">
                <a16:creationId xmlns:a16="http://schemas.microsoft.com/office/drawing/2014/main" id="{C2EAEF97-D998-4452-B833-3D0A596B0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0" y="1930369"/>
            <a:ext cx="3008087" cy="228341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980E7665-C3C9-44BE-A060-02DBD102B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7803" y="1930369"/>
            <a:ext cx="2942435" cy="2000609"/>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8EEB2B26-851B-4C1A-A549-55A27D7652E1}"/>
              </a:ext>
            </a:extLst>
          </p:cNvPr>
          <p:cNvSpPr txBox="1"/>
          <p:nvPr/>
        </p:nvSpPr>
        <p:spPr>
          <a:xfrm>
            <a:off x="554853" y="4290902"/>
            <a:ext cx="3190599" cy="954107"/>
          </a:xfrm>
          <a:prstGeom prst="rect">
            <a:avLst/>
          </a:prstGeom>
          <a:noFill/>
        </p:spPr>
        <p:txBody>
          <a:bodyPr wrap="square">
            <a:spAutoFit/>
          </a:bodyPr>
          <a:lstStyle/>
          <a:p>
            <a:pPr algn="just"/>
            <a:r>
              <a:rPr lang="tr-TR" sz="1400" dirty="0"/>
              <a:t>Sanatçının </a:t>
            </a:r>
            <a:r>
              <a:rPr lang="tr-TR" sz="1400" dirty="0" err="1"/>
              <a:t>Gliese</a:t>
            </a:r>
            <a:r>
              <a:rPr lang="tr-TR" sz="1400" dirty="0"/>
              <a:t> 581 c İzlenimleri, yıldızının yaşanabilir bölgesinde keşfedilen ilk karasal güneş dışı gezegen</a:t>
            </a:r>
          </a:p>
        </p:txBody>
      </p:sp>
      <p:sp>
        <p:nvSpPr>
          <p:cNvPr id="9" name="Metin kutusu 8">
            <a:extLst>
              <a:ext uri="{FF2B5EF4-FFF2-40B4-BE49-F238E27FC236}">
                <a16:creationId xmlns:a16="http://schemas.microsoft.com/office/drawing/2014/main" id="{14487FE0-CCC8-4974-B474-2884E9F8A770}"/>
              </a:ext>
            </a:extLst>
          </p:cNvPr>
          <p:cNvSpPr txBox="1"/>
          <p:nvPr/>
        </p:nvSpPr>
        <p:spPr>
          <a:xfrm>
            <a:off x="8692540" y="4029292"/>
            <a:ext cx="2632960" cy="523220"/>
          </a:xfrm>
          <a:prstGeom prst="rect">
            <a:avLst/>
          </a:prstGeom>
          <a:noFill/>
        </p:spPr>
        <p:txBody>
          <a:bodyPr wrap="square">
            <a:spAutoFit/>
          </a:bodyPr>
          <a:lstStyle/>
          <a:p>
            <a:pPr algn="just"/>
            <a:r>
              <a:rPr lang="tr-TR" sz="1400" dirty="0"/>
              <a:t>Sanatçının Kepler teleskobu hakkındaki izlenimi</a:t>
            </a:r>
          </a:p>
        </p:txBody>
      </p:sp>
    </p:spTree>
    <p:extLst>
      <p:ext uri="{BB962C8B-B14F-4D97-AF65-F5344CB8AC3E}">
        <p14:creationId xmlns:p14="http://schemas.microsoft.com/office/powerpoint/2010/main" val="1486480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13F38F9-C216-4369-98BA-FBD46855EEBC}"/>
              </a:ext>
            </a:extLst>
          </p:cNvPr>
          <p:cNvSpPr>
            <a:spLocks noGrp="1"/>
          </p:cNvSpPr>
          <p:nvPr>
            <p:ph idx="1"/>
          </p:nvPr>
        </p:nvSpPr>
        <p:spPr>
          <a:xfrm>
            <a:off x="1103312" y="725864"/>
            <a:ext cx="8946541" cy="5522536"/>
          </a:xfrm>
        </p:spPr>
        <p:txBody>
          <a:bodyPr>
            <a:normAutofit fontScale="85000" lnSpcReduction="20000"/>
          </a:bodyPr>
          <a:lstStyle/>
          <a:p>
            <a:pPr marL="0" indent="0" algn="just">
              <a:buNone/>
            </a:pPr>
            <a:r>
              <a:rPr lang="tr-TR" dirty="0"/>
              <a:t>Yıldız başına ortalama en az bir gezegen vardır. Yaklaşık 5 Güneş benzeri yıldızdan biri[a], yaşanabilir bölgede[c] "Dünya büyüklüğünde"[b] bir gezegene sahiptir ve en yakınının Dünya'dan 12 </a:t>
            </a:r>
            <a:r>
              <a:rPr lang="tr-TR" dirty="0" err="1"/>
              <a:t>ışıkyılı</a:t>
            </a:r>
            <a:r>
              <a:rPr lang="tr-TR" dirty="0"/>
              <a:t> uzaklıkta olması beklenir. Samanyolu'nda 200 milyar yıldız olduğunu varsayarsak[d] bu, Samanyolu'nda potansiyel olarak yaşanabilir 11 milyar Dünya boyutunda gezegen olur, kırmızı cüceler de dahil edilirse 40 milyara yükselir. Samanyolu'ndaki haydut gezegenlerin sayısı muhtemelen trilyonları buluyor.</a:t>
            </a:r>
          </a:p>
          <a:p>
            <a:pPr marL="0" indent="0" algn="just">
              <a:buNone/>
            </a:pPr>
            <a:r>
              <a:rPr lang="tr-TR" dirty="0"/>
              <a:t>Bilinen en yakın </a:t>
            </a:r>
            <a:r>
              <a:rPr lang="tr-TR" dirty="0" err="1"/>
              <a:t>ötegezegen</a:t>
            </a:r>
            <a:r>
              <a:rPr lang="tr-TR" dirty="0"/>
              <a:t>, Erboğa'nın güney takımyıldızında, Dünya'dan 4,2 </a:t>
            </a:r>
            <a:r>
              <a:rPr lang="tr-TR" dirty="0" err="1"/>
              <a:t>ışıkyılı</a:t>
            </a:r>
            <a:r>
              <a:rPr lang="tr-TR" dirty="0"/>
              <a:t> (1,3 adet) uzaklıkta bulunan </a:t>
            </a:r>
            <a:r>
              <a:rPr lang="tr-TR" dirty="0" err="1"/>
              <a:t>Proxima</a:t>
            </a:r>
            <a:r>
              <a:rPr lang="tr-TR" dirty="0"/>
              <a:t> </a:t>
            </a:r>
            <a:r>
              <a:rPr lang="tr-TR" dirty="0" err="1"/>
              <a:t>Centauri</a:t>
            </a:r>
            <a:r>
              <a:rPr lang="tr-TR" dirty="0"/>
              <a:t> b'dir.</a:t>
            </a:r>
          </a:p>
          <a:p>
            <a:pPr marL="0" indent="0" algn="just">
              <a:buNone/>
            </a:pPr>
            <a:r>
              <a:rPr lang="tr-TR" dirty="0"/>
              <a:t>Mart 2014 itibariyle, bilinen en az kütleli </a:t>
            </a:r>
            <a:r>
              <a:rPr lang="tr-TR" dirty="0" err="1"/>
              <a:t>ötegezegen</a:t>
            </a:r>
            <a:r>
              <a:rPr lang="tr-TR" dirty="0"/>
              <a:t>, Ay'ın kütlesinin yaklaşık iki katı olan PSR B1257+12 A'dır. NASA Dış Gezegen Arşivi'nde listelenen en büyük gezegen, Jüpiter'in kütlesinin yaklaşık 29 katı olan DENIS-P J082303.1-491201 b'dir, ancak bir gezegenin çoğu tanımına göre bir gezegen olamayacak kadar büyüktür. Yani onun yerine kahverengi bir cüce olabilir. Şimdiye kadar tespit edilen gezegenlerin neredeyse tamamı Samanyolu içindedir, ancak ayrıca birkaç olası </a:t>
            </a:r>
            <a:r>
              <a:rPr lang="tr-TR" dirty="0" err="1"/>
              <a:t>ekstragalaktik</a:t>
            </a:r>
            <a:r>
              <a:rPr lang="tr-TR" dirty="0"/>
              <a:t> gezegen tespiti de yapılmıştır. </a:t>
            </a:r>
            <a:r>
              <a:rPr lang="tr-TR" dirty="0" err="1"/>
              <a:t>Gezegensel</a:t>
            </a:r>
            <a:r>
              <a:rPr lang="tr-TR" dirty="0"/>
              <a:t> </a:t>
            </a:r>
            <a:r>
              <a:rPr lang="tr-TR" dirty="0" err="1"/>
              <a:t>yaşanabilirlik</a:t>
            </a:r>
            <a:r>
              <a:rPr lang="tr-TR" dirty="0"/>
              <a:t> çalışması, bir gezegenin yaşama ev sahipliği yapmaya uygunluğunu belirlemede çok çeşitli başka faktörleri de dikkate alır.</a:t>
            </a:r>
          </a:p>
          <a:p>
            <a:pPr marL="0" indent="0" algn="just">
              <a:buNone/>
            </a:pPr>
            <a:r>
              <a:rPr lang="tr-TR" dirty="0"/>
              <a:t>Bir gezegenin muhtemelen zaten yaşam içerdiğinin bir işareti, önemli miktarda oksijene sahip bir atmosferin varlığıdır, çünkü bu gaz oldukça reaktiftir ve genellikle sürekli ikmal olmadan uzun sürmez. Bu yenileme, Dünya'da </a:t>
            </a:r>
            <a:r>
              <a:rPr lang="tr-TR" dirty="0" err="1"/>
              <a:t>fotosentetik</a:t>
            </a:r>
            <a:r>
              <a:rPr lang="tr-TR" dirty="0"/>
              <a:t> organizmalar aracılığıyla gerçekleşir. Bir </a:t>
            </a:r>
            <a:r>
              <a:rPr lang="tr-TR" dirty="0" err="1"/>
              <a:t>ötegezegenin</a:t>
            </a:r>
            <a:r>
              <a:rPr lang="tr-TR" dirty="0"/>
              <a:t> atmosferini analiz etmenin bir yolu, yıldızını geçerken </a:t>
            </a:r>
            <a:r>
              <a:rPr lang="tr-TR" dirty="0" err="1"/>
              <a:t>spektrografidir</a:t>
            </a:r>
            <a:r>
              <a:rPr lang="tr-TR" dirty="0"/>
              <a:t>, ancak bu sadece beyaz cüceler gibi sönük yıldızlarla mümkün olabilir.</a:t>
            </a:r>
          </a:p>
        </p:txBody>
      </p:sp>
    </p:spTree>
    <p:extLst>
      <p:ext uri="{BB962C8B-B14F-4D97-AF65-F5344CB8AC3E}">
        <p14:creationId xmlns:p14="http://schemas.microsoft.com/office/powerpoint/2010/main" val="1174558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DE4EDF-9EB5-4017-821F-5893FAD31ED3}"/>
              </a:ext>
            </a:extLst>
          </p:cNvPr>
          <p:cNvSpPr>
            <a:spLocks noGrp="1"/>
          </p:cNvSpPr>
          <p:nvPr>
            <p:ph type="title"/>
          </p:nvPr>
        </p:nvSpPr>
        <p:spPr/>
        <p:txBody>
          <a:bodyPr anchor="ctr"/>
          <a:lstStyle/>
          <a:p>
            <a:r>
              <a:rPr lang="tr-TR" b="1" dirty="0">
                <a:solidFill>
                  <a:srgbClr val="FFFF00"/>
                </a:solidFill>
                <a:latin typeface="Georgia Pro Black" panose="02040A02050405020203" pitchFamily="18" charset="0"/>
              </a:rPr>
              <a:t>Yersel Analiz</a:t>
            </a:r>
            <a:endParaRPr lang="tr-TR" dirty="0">
              <a:solidFill>
                <a:srgbClr val="FFFF00"/>
              </a:solidFill>
            </a:endParaRPr>
          </a:p>
        </p:txBody>
      </p:sp>
      <p:sp>
        <p:nvSpPr>
          <p:cNvPr id="3" name="İçerik Yer Tutucusu 2">
            <a:extLst>
              <a:ext uri="{FF2B5EF4-FFF2-40B4-BE49-F238E27FC236}">
                <a16:creationId xmlns:a16="http://schemas.microsoft.com/office/drawing/2014/main" id="{0E0A73D4-EBDD-4DF6-AFD2-983355369EB4}"/>
              </a:ext>
            </a:extLst>
          </p:cNvPr>
          <p:cNvSpPr>
            <a:spLocks noGrp="1"/>
          </p:cNvSpPr>
          <p:nvPr>
            <p:ph idx="1"/>
          </p:nvPr>
        </p:nvSpPr>
        <p:spPr>
          <a:xfrm>
            <a:off x="6741268" y="1853248"/>
            <a:ext cx="4674592" cy="4195481"/>
          </a:xfrm>
        </p:spPr>
        <p:txBody>
          <a:bodyPr>
            <a:normAutofit/>
          </a:bodyPr>
          <a:lstStyle/>
          <a:p>
            <a:pPr marL="0" indent="0" algn="just">
              <a:buNone/>
            </a:pPr>
            <a:r>
              <a:rPr lang="tr-TR" dirty="0" err="1">
                <a:latin typeface="+mn-lt"/>
              </a:rPr>
              <a:t>Astrobiyoloji</a:t>
            </a:r>
            <a:r>
              <a:rPr lang="tr-TR" dirty="0">
                <a:latin typeface="+mn-lt"/>
              </a:rPr>
              <a:t> bilimi, Dünya'daki yaşamı da ve daha geniş astronomik bağlamda ele alır. 2015 yılında, genç Dünya yaklaşık 400 milyon yaşında iken Batı Avustralya'daki 4,1 milyar yıllık kayalarda "</a:t>
            </a:r>
            <a:r>
              <a:rPr lang="tr-TR" dirty="0" err="1">
                <a:latin typeface="+mn-lt"/>
              </a:rPr>
              <a:t>biyotik</a:t>
            </a:r>
            <a:r>
              <a:rPr lang="tr-TR" dirty="0">
                <a:latin typeface="+mn-lt"/>
              </a:rPr>
              <a:t> yaşam kalıntıları" bulundu. Araştırmacılardan birine göre, </a:t>
            </a:r>
            <a:r>
              <a:rPr lang="tr-TR" b="1" dirty="0">
                <a:solidFill>
                  <a:schemeClr val="accent2"/>
                </a:solidFill>
                <a:latin typeface="+mn-lt"/>
              </a:rPr>
              <a:t>"Yaşam Dünya'da nispeten hızlı bir şekilde ortaya çıktıysa, o zaman evrende yaygın olabilir."</a:t>
            </a:r>
          </a:p>
        </p:txBody>
      </p:sp>
      <p:pic>
        <p:nvPicPr>
          <p:cNvPr id="14340" name="Picture 4" descr="Evrenin DNA&amp;#39;sını İnceleyen Bir Alan: Astrobiyoloji | KreatifBiri">
            <a:extLst>
              <a:ext uri="{FF2B5EF4-FFF2-40B4-BE49-F238E27FC236}">
                <a16:creationId xmlns:a16="http://schemas.microsoft.com/office/drawing/2014/main" id="{8C29F01C-5F98-4B44-9832-9E1311909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2164532"/>
            <a:ext cx="5612974" cy="315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865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DE4EDF-9EB5-4017-821F-5893FAD31ED3}"/>
              </a:ext>
            </a:extLst>
          </p:cNvPr>
          <p:cNvSpPr>
            <a:spLocks noGrp="1"/>
          </p:cNvSpPr>
          <p:nvPr>
            <p:ph type="title"/>
          </p:nvPr>
        </p:nvSpPr>
        <p:spPr/>
        <p:txBody>
          <a:bodyPr anchor="ctr"/>
          <a:lstStyle/>
          <a:p>
            <a:r>
              <a:rPr lang="tr-TR" b="1" dirty="0">
                <a:solidFill>
                  <a:srgbClr val="00B0F0"/>
                </a:solidFill>
                <a:latin typeface="Georgia Pro Black" panose="02040A02050405020203" pitchFamily="18" charset="0"/>
              </a:rPr>
              <a:t>DRAKE DENKLEMİ</a:t>
            </a:r>
            <a:endParaRPr lang="tr-TR" dirty="0"/>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0E0A73D4-EBDD-4DF6-AFD2-983355369EB4}"/>
                  </a:ext>
                </a:extLst>
              </p:cNvPr>
              <p:cNvSpPr>
                <a:spLocks noGrp="1"/>
              </p:cNvSpPr>
              <p:nvPr>
                <p:ph idx="1"/>
              </p:nvPr>
            </p:nvSpPr>
            <p:spPr>
              <a:xfrm>
                <a:off x="1103312" y="1853248"/>
                <a:ext cx="8946541" cy="4395151"/>
              </a:xfrm>
            </p:spPr>
            <p:txBody>
              <a:bodyPr>
                <a:normAutofit fontScale="70000" lnSpcReduction="20000"/>
              </a:bodyPr>
              <a:lstStyle/>
              <a:p>
                <a:pPr marL="0" indent="0" algn="just">
                  <a:buNone/>
                </a:pPr>
                <a:r>
                  <a:rPr lang="tr-TR" dirty="0">
                    <a:latin typeface="+mn-lt"/>
                  </a:rPr>
                  <a:t>1961'de California Üniversitesi, </a:t>
                </a:r>
                <a:r>
                  <a:rPr lang="tr-TR" dirty="0" err="1">
                    <a:latin typeface="+mn-lt"/>
                  </a:rPr>
                  <a:t>Santa</a:t>
                </a:r>
                <a:r>
                  <a:rPr lang="tr-TR" dirty="0">
                    <a:latin typeface="+mn-lt"/>
                  </a:rPr>
                  <a:t> </a:t>
                </a:r>
                <a:r>
                  <a:rPr lang="tr-TR" dirty="0" err="1">
                    <a:latin typeface="+mn-lt"/>
                  </a:rPr>
                  <a:t>Cruz</a:t>
                </a:r>
                <a:r>
                  <a:rPr lang="tr-TR" dirty="0">
                    <a:latin typeface="+mn-lt"/>
                  </a:rPr>
                  <a:t>, gökbilimci ve astrofizikçi Frank </a:t>
                </a:r>
                <a:r>
                  <a:rPr lang="tr-TR" dirty="0" err="1">
                    <a:latin typeface="+mn-lt"/>
                  </a:rPr>
                  <a:t>Drake</a:t>
                </a:r>
                <a:r>
                  <a:rPr lang="tr-TR" dirty="0">
                    <a:latin typeface="+mn-lt"/>
                  </a:rPr>
                  <a:t>, dünya dışı zeka arayışı (SETI) konulu bir toplantıda bilimsel diyalogu teşvik etmenin bir yolu olarak </a:t>
                </a:r>
                <a:r>
                  <a:rPr lang="tr-TR" dirty="0" err="1">
                    <a:latin typeface="+mn-lt"/>
                  </a:rPr>
                  <a:t>Drake</a:t>
                </a:r>
                <a:r>
                  <a:rPr lang="tr-TR" dirty="0">
                    <a:latin typeface="+mn-lt"/>
                  </a:rPr>
                  <a:t> denklemini tasarladı. </a:t>
                </a:r>
                <a:r>
                  <a:rPr lang="tr-TR" dirty="0" err="1">
                    <a:latin typeface="+mn-lt"/>
                  </a:rPr>
                  <a:t>Drake</a:t>
                </a:r>
                <a:r>
                  <a:rPr lang="tr-TR" dirty="0">
                    <a:latin typeface="+mn-lt"/>
                  </a:rPr>
                  <a:t> denklemi, Samanyolu galaksisindeki aktif, iletişimsel dünya dışı uygarlıkların sayısını tahmin etmek için kullanılan </a:t>
                </a:r>
                <a:r>
                  <a:rPr lang="tr-TR" dirty="0" err="1">
                    <a:latin typeface="+mn-lt"/>
                  </a:rPr>
                  <a:t>olasılıksal</a:t>
                </a:r>
                <a:r>
                  <a:rPr lang="tr-TR" dirty="0">
                    <a:latin typeface="+mn-lt"/>
                  </a:rPr>
                  <a:t> bir argümandır. Denklem en iyi şekilde katı matematiksel anlamda bir denklem olarak değil, bilim adamlarının başka bir yerde yaşam sorununu düşünürken düşünmesi gereken tüm çeşitli kavramları özetlemek için anlaşılır. </a:t>
                </a:r>
                <a:r>
                  <a:rPr lang="tr-TR" dirty="0" err="1">
                    <a:latin typeface="+mn-lt"/>
                  </a:rPr>
                  <a:t>Drake</a:t>
                </a:r>
                <a:r>
                  <a:rPr lang="tr-TR" dirty="0">
                    <a:latin typeface="+mn-lt"/>
                  </a:rPr>
                  <a:t> denklemi:</a:t>
                </a:r>
              </a:p>
              <a:p>
                <a:pPr marL="0" indent="0" algn="ctr">
                  <a:buNone/>
                </a:pPr>
                <a:r>
                  <a:rPr lang="tr-TR" sz="2300" b="1" dirty="0">
                    <a:solidFill>
                      <a:srgbClr val="C00000"/>
                    </a:solidFill>
                  </a:rPr>
                  <a:t>  </a:t>
                </a:r>
                <a14:m>
                  <m:oMath xmlns:m="http://schemas.openxmlformats.org/officeDocument/2006/math">
                    <m:r>
                      <a:rPr lang="tr-TR" sz="2900" b="1" i="1" smtClean="0">
                        <a:solidFill>
                          <a:schemeClr val="accent1">
                            <a:lumMod val="20000"/>
                            <a:lumOff val="80000"/>
                          </a:schemeClr>
                        </a:solidFill>
                        <a:latin typeface="Cambria Math" panose="02040503050406030204" pitchFamily="18" charset="0"/>
                      </a:rPr>
                      <m:t>𝑵</m:t>
                    </m:r>
                    <m:r>
                      <a:rPr lang="tr-TR" sz="2900" b="1" i="1" smtClean="0">
                        <a:solidFill>
                          <a:schemeClr val="accent1">
                            <a:lumMod val="20000"/>
                            <a:lumOff val="80000"/>
                          </a:schemeClr>
                        </a:solidFill>
                        <a:latin typeface="Cambria Math" panose="02040503050406030204" pitchFamily="18" charset="0"/>
                      </a:rPr>
                      <m:t>=</m:t>
                    </m:r>
                  </m:oMath>
                </a14:m>
                <a:r>
                  <a:rPr lang="tr-TR" sz="2900" b="1" dirty="0">
                    <a:solidFill>
                      <a:schemeClr val="accent1">
                        <a:lumMod val="20000"/>
                        <a:lumOff val="80000"/>
                      </a:schemeClr>
                    </a:solidFill>
                  </a:rPr>
                  <a:t> </a:t>
                </a:r>
                <a14:m>
                  <m:oMath xmlns:m="http://schemas.openxmlformats.org/officeDocument/2006/math">
                    <m:sSub>
                      <m:sSubPr>
                        <m:ctrlPr>
                          <a:rPr lang="tr-TR" sz="2900" b="1" i="1" smtClean="0">
                            <a:solidFill>
                              <a:schemeClr val="accent1">
                                <a:lumMod val="20000"/>
                                <a:lumOff val="80000"/>
                              </a:schemeClr>
                            </a:solidFill>
                            <a:latin typeface="Cambria Math" panose="02040503050406030204" pitchFamily="18" charset="0"/>
                          </a:rPr>
                        </m:ctrlPr>
                      </m:sSubPr>
                      <m:e>
                        <m:r>
                          <a:rPr lang="tr-TR" sz="2900" b="1" i="1" smtClean="0">
                            <a:solidFill>
                              <a:schemeClr val="accent1">
                                <a:lumMod val="20000"/>
                                <a:lumOff val="80000"/>
                              </a:schemeClr>
                            </a:solidFill>
                            <a:latin typeface="Cambria Math" panose="02040503050406030204" pitchFamily="18" charset="0"/>
                          </a:rPr>
                          <m:t>𝑹</m:t>
                        </m:r>
                      </m:e>
                      <m:sub>
                        <m:r>
                          <a:rPr lang="tr-TR" sz="2900" b="1" i="1" smtClean="0">
                            <a:solidFill>
                              <a:schemeClr val="accent1">
                                <a:lumMod val="20000"/>
                                <a:lumOff val="80000"/>
                              </a:schemeClr>
                            </a:solidFill>
                            <a:latin typeface="Cambria Math" panose="02040503050406030204" pitchFamily="18" charset="0"/>
                          </a:rPr>
                          <m:t>∗</m:t>
                        </m:r>
                      </m:sub>
                    </m:sSub>
                  </m:oMath>
                </a14:m>
                <a:r>
                  <a:rPr lang="tr-TR" sz="2900" b="1" dirty="0">
                    <a:solidFill>
                      <a:schemeClr val="accent1">
                        <a:lumMod val="20000"/>
                        <a:lumOff val="80000"/>
                      </a:schemeClr>
                    </a:solidFill>
                    <a:latin typeface="+mn-lt"/>
                  </a:rPr>
                  <a:t>.</a:t>
                </a:r>
                <a:r>
                  <a:rPr lang="tr-TR" sz="2900" b="1" dirty="0">
                    <a:solidFill>
                      <a:schemeClr val="accent1">
                        <a:lumMod val="20000"/>
                        <a:lumOff val="80000"/>
                      </a:schemeClr>
                    </a:solidFill>
                  </a:rPr>
                  <a:t> </a:t>
                </a:r>
                <a14:m>
                  <m:oMath xmlns:m="http://schemas.openxmlformats.org/officeDocument/2006/math">
                    <m:sSub>
                      <m:sSubPr>
                        <m:ctrlPr>
                          <a:rPr lang="tr-TR" sz="2900" b="1" i="1">
                            <a:solidFill>
                              <a:schemeClr val="accent1">
                                <a:lumMod val="20000"/>
                                <a:lumOff val="80000"/>
                              </a:schemeClr>
                            </a:solidFill>
                            <a:latin typeface="Cambria Math" panose="02040503050406030204" pitchFamily="18" charset="0"/>
                          </a:rPr>
                        </m:ctrlPr>
                      </m:sSubPr>
                      <m:e>
                        <m:r>
                          <a:rPr lang="tr-TR" sz="2900" b="1" i="1" smtClean="0">
                            <a:solidFill>
                              <a:schemeClr val="accent1">
                                <a:lumMod val="20000"/>
                                <a:lumOff val="80000"/>
                              </a:schemeClr>
                            </a:solidFill>
                            <a:latin typeface="Cambria Math" panose="02040503050406030204" pitchFamily="18" charset="0"/>
                          </a:rPr>
                          <m:t>𝒇</m:t>
                        </m:r>
                      </m:e>
                      <m:sub>
                        <m:r>
                          <a:rPr lang="tr-TR" sz="2900" b="1" i="1" smtClean="0">
                            <a:solidFill>
                              <a:schemeClr val="accent1">
                                <a:lumMod val="20000"/>
                                <a:lumOff val="80000"/>
                              </a:schemeClr>
                            </a:solidFill>
                            <a:latin typeface="Cambria Math" panose="02040503050406030204" pitchFamily="18" charset="0"/>
                          </a:rPr>
                          <m:t>𝒑</m:t>
                        </m:r>
                      </m:sub>
                    </m:sSub>
                  </m:oMath>
                </a14:m>
                <a:r>
                  <a:rPr lang="tr-TR" sz="2900" b="1" dirty="0">
                    <a:solidFill>
                      <a:schemeClr val="accent1">
                        <a:lumMod val="20000"/>
                        <a:lumOff val="80000"/>
                      </a:schemeClr>
                    </a:solidFill>
                    <a:latin typeface="+mn-lt"/>
                  </a:rPr>
                  <a:t>.</a:t>
                </a:r>
                <a:r>
                  <a:rPr lang="tr-TR" sz="2900" b="1" dirty="0">
                    <a:solidFill>
                      <a:schemeClr val="accent1">
                        <a:lumMod val="20000"/>
                        <a:lumOff val="80000"/>
                      </a:schemeClr>
                    </a:solidFill>
                  </a:rPr>
                  <a:t> </a:t>
                </a:r>
                <a14:m>
                  <m:oMath xmlns:m="http://schemas.openxmlformats.org/officeDocument/2006/math">
                    <m:sSub>
                      <m:sSubPr>
                        <m:ctrlPr>
                          <a:rPr lang="tr-TR" sz="2900" b="1" i="1">
                            <a:solidFill>
                              <a:schemeClr val="accent1">
                                <a:lumMod val="20000"/>
                                <a:lumOff val="80000"/>
                              </a:schemeClr>
                            </a:solidFill>
                            <a:latin typeface="Cambria Math" panose="02040503050406030204" pitchFamily="18" charset="0"/>
                          </a:rPr>
                        </m:ctrlPr>
                      </m:sSubPr>
                      <m:e>
                        <m:r>
                          <a:rPr lang="tr-TR" sz="2900" b="1" i="1" smtClean="0">
                            <a:solidFill>
                              <a:schemeClr val="accent1">
                                <a:lumMod val="20000"/>
                                <a:lumOff val="80000"/>
                              </a:schemeClr>
                            </a:solidFill>
                            <a:latin typeface="Cambria Math" panose="02040503050406030204" pitchFamily="18" charset="0"/>
                          </a:rPr>
                          <m:t>𝒏</m:t>
                        </m:r>
                      </m:e>
                      <m:sub>
                        <m:r>
                          <a:rPr lang="tr-TR" sz="2900" b="1" i="1" smtClean="0">
                            <a:solidFill>
                              <a:schemeClr val="accent1">
                                <a:lumMod val="20000"/>
                                <a:lumOff val="80000"/>
                              </a:schemeClr>
                            </a:solidFill>
                            <a:latin typeface="Cambria Math" panose="02040503050406030204" pitchFamily="18" charset="0"/>
                          </a:rPr>
                          <m:t>𝒆</m:t>
                        </m:r>
                      </m:sub>
                    </m:sSub>
                  </m:oMath>
                </a14:m>
                <a:r>
                  <a:rPr lang="tr-TR" sz="2900" b="1" dirty="0">
                    <a:solidFill>
                      <a:schemeClr val="accent1">
                        <a:lumMod val="20000"/>
                        <a:lumOff val="80000"/>
                      </a:schemeClr>
                    </a:solidFill>
                    <a:latin typeface="+mn-lt"/>
                  </a:rPr>
                  <a:t>.</a:t>
                </a:r>
                <a:r>
                  <a:rPr lang="tr-TR" sz="2900" b="1" dirty="0">
                    <a:solidFill>
                      <a:schemeClr val="accent1">
                        <a:lumMod val="20000"/>
                        <a:lumOff val="80000"/>
                      </a:schemeClr>
                    </a:solidFill>
                  </a:rPr>
                  <a:t> </a:t>
                </a:r>
                <a14:m>
                  <m:oMath xmlns:m="http://schemas.openxmlformats.org/officeDocument/2006/math">
                    <m:sSub>
                      <m:sSubPr>
                        <m:ctrlPr>
                          <a:rPr lang="tr-TR" sz="2900" b="1" i="1">
                            <a:solidFill>
                              <a:schemeClr val="accent1">
                                <a:lumMod val="20000"/>
                                <a:lumOff val="80000"/>
                              </a:schemeClr>
                            </a:solidFill>
                            <a:latin typeface="Cambria Math" panose="02040503050406030204" pitchFamily="18" charset="0"/>
                          </a:rPr>
                        </m:ctrlPr>
                      </m:sSubPr>
                      <m:e>
                        <m:r>
                          <a:rPr lang="tr-TR" sz="2900" b="1" i="1" smtClean="0">
                            <a:solidFill>
                              <a:schemeClr val="accent1">
                                <a:lumMod val="20000"/>
                                <a:lumOff val="80000"/>
                              </a:schemeClr>
                            </a:solidFill>
                            <a:latin typeface="Cambria Math" panose="02040503050406030204" pitchFamily="18" charset="0"/>
                          </a:rPr>
                          <m:t>𝒇</m:t>
                        </m:r>
                      </m:e>
                      <m:sub>
                        <m:r>
                          <a:rPr lang="tr-TR" sz="2900" b="1" i="1" smtClean="0">
                            <a:solidFill>
                              <a:schemeClr val="accent1">
                                <a:lumMod val="20000"/>
                                <a:lumOff val="80000"/>
                              </a:schemeClr>
                            </a:solidFill>
                            <a:latin typeface="Cambria Math" panose="02040503050406030204" pitchFamily="18" charset="0"/>
                          </a:rPr>
                          <m:t>𝒍</m:t>
                        </m:r>
                      </m:sub>
                    </m:sSub>
                  </m:oMath>
                </a14:m>
                <a:r>
                  <a:rPr lang="tr-TR" sz="2900" b="1" dirty="0">
                    <a:solidFill>
                      <a:schemeClr val="accent1">
                        <a:lumMod val="20000"/>
                        <a:lumOff val="80000"/>
                      </a:schemeClr>
                    </a:solidFill>
                    <a:latin typeface="+mn-lt"/>
                  </a:rPr>
                  <a:t>.</a:t>
                </a:r>
                <a:r>
                  <a:rPr lang="tr-TR" sz="2900" b="1" dirty="0">
                    <a:solidFill>
                      <a:schemeClr val="accent1">
                        <a:lumMod val="20000"/>
                        <a:lumOff val="80000"/>
                      </a:schemeClr>
                    </a:solidFill>
                  </a:rPr>
                  <a:t> </a:t>
                </a:r>
                <a14:m>
                  <m:oMath xmlns:m="http://schemas.openxmlformats.org/officeDocument/2006/math">
                    <m:sSub>
                      <m:sSubPr>
                        <m:ctrlPr>
                          <a:rPr lang="tr-TR" sz="2900" b="1" i="1">
                            <a:solidFill>
                              <a:schemeClr val="accent1">
                                <a:lumMod val="20000"/>
                                <a:lumOff val="80000"/>
                              </a:schemeClr>
                            </a:solidFill>
                            <a:latin typeface="Cambria Math" panose="02040503050406030204" pitchFamily="18" charset="0"/>
                          </a:rPr>
                        </m:ctrlPr>
                      </m:sSubPr>
                      <m:e>
                        <m:r>
                          <a:rPr lang="tr-TR" sz="2900" b="1" i="1" smtClean="0">
                            <a:solidFill>
                              <a:schemeClr val="accent1">
                                <a:lumMod val="20000"/>
                                <a:lumOff val="80000"/>
                              </a:schemeClr>
                            </a:solidFill>
                            <a:latin typeface="Cambria Math" panose="02040503050406030204" pitchFamily="18" charset="0"/>
                          </a:rPr>
                          <m:t>𝒇</m:t>
                        </m:r>
                      </m:e>
                      <m:sub>
                        <m:r>
                          <a:rPr lang="tr-TR" sz="2900" b="1" i="1" smtClean="0">
                            <a:solidFill>
                              <a:schemeClr val="accent1">
                                <a:lumMod val="20000"/>
                                <a:lumOff val="80000"/>
                              </a:schemeClr>
                            </a:solidFill>
                            <a:latin typeface="Cambria Math" panose="02040503050406030204" pitchFamily="18" charset="0"/>
                          </a:rPr>
                          <m:t>𝒊</m:t>
                        </m:r>
                      </m:sub>
                    </m:sSub>
                  </m:oMath>
                </a14:m>
                <a:r>
                  <a:rPr lang="tr-TR" sz="2900" b="1" dirty="0">
                    <a:solidFill>
                      <a:schemeClr val="accent1">
                        <a:lumMod val="20000"/>
                        <a:lumOff val="80000"/>
                      </a:schemeClr>
                    </a:solidFill>
                    <a:latin typeface="+mn-lt"/>
                  </a:rPr>
                  <a:t>.</a:t>
                </a:r>
                <a:r>
                  <a:rPr lang="tr-TR" sz="2900" b="1" dirty="0">
                    <a:solidFill>
                      <a:schemeClr val="accent1">
                        <a:lumMod val="20000"/>
                        <a:lumOff val="80000"/>
                      </a:schemeClr>
                    </a:solidFill>
                  </a:rPr>
                  <a:t> </a:t>
                </a:r>
                <a14:m>
                  <m:oMath xmlns:m="http://schemas.openxmlformats.org/officeDocument/2006/math">
                    <m:sSub>
                      <m:sSubPr>
                        <m:ctrlPr>
                          <a:rPr lang="tr-TR" sz="2900" b="1" i="1">
                            <a:solidFill>
                              <a:schemeClr val="accent1">
                                <a:lumMod val="20000"/>
                                <a:lumOff val="80000"/>
                              </a:schemeClr>
                            </a:solidFill>
                            <a:latin typeface="Cambria Math" panose="02040503050406030204" pitchFamily="18" charset="0"/>
                          </a:rPr>
                        </m:ctrlPr>
                      </m:sSubPr>
                      <m:e>
                        <m:r>
                          <a:rPr lang="tr-TR" sz="2900" b="1" i="1" smtClean="0">
                            <a:solidFill>
                              <a:schemeClr val="accent1">
                                <a:lumMod val="20000"/>
                                <a:lumOff val="80000"/>
                              </a:schemeClr>
                            </a:solidFill>
                            <a:latin typeface="Cambria Math" panose="02040503050406030204" pitchFamily="18" charset="0"/>
                          </a:rPr>
                          <m:t>𝒇</m:t>
                        </m:r>
                      </m:e>
                      <m:sub>
                        <m:r>
                          <a:rPr lang="tr-TR" sz="2900" b="1" i="1" smtClean="0">
                            <a:solidFill>
                              <a:schemeClr val="accent1">
                                <a:lumMod val="20000"/>
                                <a:lumOff val="80000"/>
                              </a:schemeClr>
                            </a:solidFill>
                            <a:latin typeface="Cambria Math" panose="02040503050406030204" pitchFamily="18" charset="0"/>
                          </a:rPr>
                          <m:t>𝒄</m:t>
                        </m:r>
                      </m:sub>
                    </m:sSub>
                  </m:oMath>
                </a14:m>
                <a:r>
                  <a:rPr lang="tr-TR" sz="2900" b="1" dirty="0">
                    <a:solidFill>
                      <a:schemeClr val="accent1">
                        <a:lumMod val="20000"/>
                        <a:lumOff val="80000"/>
                      </a:schemeClr>
                    </a:solidFill>
                    <a:latin typeface="+mn-lt"/>
                  </a:rPr>
                  <a:t>.</a:t>
                </a:r>
                <a14:m>
                  <m:oMath xmlns:m="http://schemas.openxmlformats.org/officeDocument/2006/math">
                    <m:r>
                      <a:rPr lang="tr-TR" sz="2900" b="1" i="1" dirty="0" smtClean="0">
                        <a:solidFill>
                          <a:schemeClr val="accent1">
                            <a:lumMod val="20000"/>
                            <a:lumOff val="80000"/>
                          </a:schemeClr>
                        </a:solidFill>
                        <a:latin typeface="Cambria Math" panose="02040503050406030204" pitchFamily="18" charset="0"/>
                      </a:rPr>
                      <m:t>𝑳</m:t>
                    </m:r>
                  </m:oMath>
                </a14:m>
                <a:endParaRPr lang="tr-TR" sz="2900" b="1" dirty="0">
                  <a:solidFill>
                    <a:schemeClr val="accent1">
                      <a:lumMod val="20000"/>
                      <a:lumOff val="80000"/>
                    </a:schemeClr>
                  </a:solidFill>
                  <a:latin typeface="+mn-lt"/>
                </a:endParaRPr>
              </a:p>
              <a:p>
                <a:pPr marL="0" indent="0" algn="just">
                  <a:buNone/>
                </a:pPr>
                <a14:m>
                  <m:oMath xmlns:m="http://schemas.openxmlformats.org/officeDocument/2006/math">
                    <m:r>
                      <a:rPr lang="tr-TR" sz="2000" b="1" i="1" smtClean="0">
                        <a:solidFill>
                          <a:schemeClr val="accent1">
                            <a:lumMod val="20000"/>
                            <a:lumOff val="80000"/>
                          </a:schemeClr>
                        </a:solidFill>
                        <a:latin typeface="Cambria Math" panose="02040503050406030204" pitchFamily="18" charset="0"/>
                      </a:rPr>
                      <m:t>𝑵</m:t>
                    </m:r>
                  </m:oMath>
                </a14:m>
                <a:r>
                  <a:rPr lang="tr-TR" dirty="0">
                    <a:latin typeface="+mn-lt"/>
                  </a:rPr>
                  <a:t> = gezegenler arası uzayda zaten iletişim kurabilen Samanyolu galaksisi uygarlıklarının sayısı</a:t>
                </a:r>
              </a:p>
              <a:p>
                <a:pPr marL="0" indent="0" algn="just">
                  <a:buNone/>
                </a:pPr>
                <a14:m>
                  <m:oMath xmlns:m="http://schemas.openxmlformats.org/officeDocument/2006/math">
                    <m:sSub>
                      <m:sSubPr>
                        <m:ctrlPr>
                          <a:rPr lang="tr-TR" sz="2000" b="1" i="1" smtClean="0">
                            <a:solidFill>
                              <a:schemeClr val="accent1">
                                <a:lumMod val="20000"/>
                                <a:lumOff val="80000"/>
                              </a:schemeClr>
                            </a:solidFill>
                            <a:latin typeface="Cambria Math" panose="02040503050406030204" pitchFamily="18" charset="0"/>
                          </a:rPr>
                        </m:ctrlPr>
                      </m:sSubPr>
                      <m:e>
                        <m:r>
                          <a:rPr lang="tr-TR" sz="2000" b="1" i="1" smtClean="0">
                            <a:solidFill>
                              <a:schemeClr val="accent1">
                                <a:lumMod val="20000"/>
                                <a:lumOff val="80000"/>
                              </a:schemeClr>
                            </a:solidFill>
                            <a:latin typeface="Cambria Math" panose="02040503050406030204" pitchFamily="18" charset="0"/>
                          </a:rPr>
                          <m:t>𝑹</m:t>
                        </m:r>
                      </m:e>
                      <m:sub>
                        <m:r>
                          <a:rPr lang="tr-TR" sz="2000" b="1" i="1" smtClean="0">
                            <a:solidFill>
                              <a:schemeClr val="accent1">
                                <a:lumMod val="20000"/>
                                <a:lumOff val="80000"/>
                              </a:schemeClr>
                            </a:solidFill>
                            <a:latin typeface="Cambria Math" panose="02040503050406030204" pitchFamily="18" charset="0"/>
                          </a:rPr>
                          <m:t>∗</m:t>
                        </m:r>
                      </m:sub>
                    </m:sSub>
                    <m:r>
                      <a:rPr lang="tr-TR" sz="2000" b="1" i="1" smtClean="0">
                        <a:solidFill>
                          <a:schemeClr val="accent1">
                            <a:lumMod val="20000"/>
                            <a:lumOff val="80000"/>
                          </a:schemeClr>
                        </a:solidFill>
                        <a:latin typeface="Cambria Math" panose="02040503050406030204" pitchFamily="18" charset="0"/>
                      </a:rPr>
                      <m:t> </m:t>
                    </m:r>
                  </m:oMath>
                </a14:m>
                <a:r>
                  <a:rPr lang="tr-TR" dirty="0">
                    <a:latin typeface="+mn-lt"/>
                  </a:rPr>
                  <a:t>= galaksimizdeki ortalama yıldız oluşum hızı</a:t>
                </a:r>
              </a:p>
              <a:p>
                <a:pPr marL="0" indent="0" algn="just">
                  <a:buNone/>
                </a:pPr>
                <a14:m>
                  <m:oMath xmlns:m="http://schemas.openxmlformats.org/officeDocument/2006/math">
                    <m:sSub>
                      <m:sSubPr>
                        <m:ctrlPr>
                          <a:rPr lang="tr-TR" sz="2000" b="1" i="1" smtClean="0">
                            <a:solidFill>
                              <a:schemeClr val="accent1">
                                <a:lumMod val="20000"/>
                                <a:lumOff val="80000"/>
                              </a:schemeClr>
                            </a:solidFill>
                            <a:latin typeface="Cambria Math" panose="02040503050406030204" pitchFamily="18" charset="0"/>
                          </a:rPr>
                        </m:ctrlPr>
                      </m:sSubPr>
                      <m:e>
                        <m:r>
                          <a:rPr lang="tr-TR" sz="2000" b="1" i="1" smtClean="0">
                            <a:solidFill>
                              <a:schemeClr val="accent1">
                                <a:lumMod val="20000"/>
                                <a:lumOff val="80000"/>
                              </a:schemeClr>
                            </a:solidFill>
                            <a:latin typeface="Cambria Math" panose="02040503050406030204" pitchFamily="18" charset="0"/>
                          </a:rPr>
                          <m:t>𝒇</m:t>
                        </m:r>
                      </m:e>
                      <m:sub>
                        <m:r>
                          <a:rPr lang="tr-TR" sz="2000" b="1" i="1" smtClean="0">
                            <a:solidFill>
                              <a:schemeClr val="accent1">
                                <a:lumMod val="20000"/>
                                <a:lumOff val="80000"/>
                              </a:schemeClr>
                            </a:solidFill>
                            <a:latin typeface="Cambria Math" panose="02040503050406030204" pitchFamily="18" charset="0"/>
                          </a:rPr>
                          <m:t>𝒑</m:t>
                        </m:r>
                      </m:sub>
                    </m:sSub>
                  </m:oMath>
                </a14:m>
                <a:r>
                  <a:rPr lang="tr-TR" dirty="0">
                    <a:solidFill>
                      <a:schemeClr val="accent1">
                        <a:lumMod val="20000"/>
                        <a:lumOff val="80000"/>
                      </a:schemeClr>
                    </a:solidFill>
                    <a:latin typeface="+mn-lt"/>
                  </a:rPr>
                  <a:t> </a:t>
                </a:r>
                <a:r>
                  <a:rPr lang="tr-TR" dirty="0">
                    <a:latin typeface="+mn-lt"/>
                  </a:rPr>
                  <a:t>= gezegenleri olan yıldızların oranı</a:t>
                </a:r>
              </a:p>
              <a:p>
                <a:pPr marL="0" indent="0" algn="just">
                  <a:buNone/>
                </a:pPr>
                <a14:m>
                  <m:oMath xmlns:m="http://schemas.openxmlformats.org/officeDocument/2006/math">
                    <m:sSub>
                      <m:sSubPr>
                        <m:ctrlPr>
                          <a:rPr lang="tr-TR" sz="2000" b="1" i="1" smtClean="0">
                            <a:solidFill>
                              <a:schemeClr val="accent1">
                                <a:lumMod val="20000"/>
                                <a:lumOff val="80000"/>
                              </a:schemeClr>
                            </a:solidFill>
                            <a:latin typeface="Cambria Math" panose="02040503050406030204" pitchFamily="18" charset="0"/>
                          </a:rPr>
                        </m:ctrlPr>
                      </m:sSubPr>
                      <m:e>
                        <m:r>
                          <a:rPr lang="tr-TR" sz="2000" b="1" i="1" smtClean="0">
                            <a:solidFill>
                              <a:schemeClr val="accent1">
                                <a:lumMod val="20000"/>
                                <a:lumOff val="80000"/>
                              </a:schemeClr>
                            </a:solidFill>
                            <a:latin typeface="Cambria Math" panose="02040503050406030204" pitchFamily="18" charset="0"/>
                          </a:rPr>
                          <m:t>𝒏</m:t>
                        </m:r>
                      </m:e>
                      <m:sub>
                        <m:r>
                          <a:rPr lang="tr-TR" sz="2000" b="1" i="1" smtClean="0">
                            <a:solidFill>
                              <a:schemeClr val="accent1">
                                <a:lumMod val="20000"/>
                                <a:lumOff val="80000"/>
                              </a:schemeClr>
                            </a:solidFill>
                            <a:latin typeface="Cambria Math" panose="02040503050406030204" pitchFamily="18" charset="0"/>
                          </a:rPr>
                          <m:t>𝒆</m:t>
                        </m:r>
                      </m:sub>
                    </m:sSub>
                  </m:oMath>
                </a14:m>
                <a:r>
                  <a:rPr lang="tr-TR" dirty="0">
                    <a:solidFill>
                      <a:schemeClr val="accent1">
                        <a:lumMod val="20000"/>
                        <a:lumOff val="80000"/>
                      </a:schemeClr>
                    </a:solidFill>
                    <a:latin typeface="+mn-lt"/>
                  </a:rPr>
                  <a:t> </a:t>
                </a:r>
                <a:r>
                  <a:rPr lang="tr-TR" dirty="0">
                    <a:latin typeface="+mn-lt"/>
                  </a:rPr>
                  <a:t>= potansiyel olarak yaşamı destekleyebilecek ortalama gezegen sayısı</a:t>
                </a:r>
              </a:p>
              <a:p>
                <a:pPr marL="0" indent="0" algn="just">
                  <a:buNone/>
                </a:pPr>
                <a14:m>
                  <m:oMath xmlns:m="http://schemas.openxmlformats.org/officeDocument/2006/math">
                    <m:sSub>
                      <m:sSubPr>
                        <m:ctrlPr>
                          <a:rPr lang="tr-TR" sz="2000" b="1" i="1" smtClean="0">
                            <a:solidFill>
                              <a:schemeClr val="accent1">
                                <a:lumMod val="20000"/>
                                <a:lumOff val="80000"/>
                              </a:schemeClr>
                            </a:solidFill>
                            <a:latin typeface="Cambria Math" panose="02040503050406030204" pitchFamily="18" charset="0"/>
                          </a:rPr>
                        </m:ctrlPr>
                      </m:sSubPr>
                      <m:e>
                        <m:r>
                          <a:rPr lang="tr-TR" sz="2000" b="1" i="1" smtClean="0">
                            <a:solidFill>
                              <a:schemeClr val="accent1">
                                <a:lumMod val="20000"/>
                                <a:lumOff val="80000"/>
                              </a:schemeClr>
                            </a:solidFill>
                            <a:latin typeface="Cambria Math" panose="02040503050406030204" pitchFamily="18" charset="0"/>
                          </a:rPr>
                          <m:t>𝒇</m:t>
                        </m:r>
                      </m:e>
                      <m:sub>
                        <m:r>
                          <a:rPr lang="tr-TR" sz="2000" b="1" i="1" smtClean="0">
                            <a:solidFill>
                              <a:schemeClr val="accent1">
                                <a:lumMod val="20000"/>
                                <a:lumOff val="80000"/>
                              </a:schemeClr>
                            </a:solidFill>
                            <a:latin typeface="Cambria Math" panose="02040503050406030204" pitchFamily="18" charset="0"/>
                          </a:rPr>
                          <m:t>𝒍</m:t>
                        </m:r>
                      </m:sub>
                    </m:sSub>
                  </m:oMath>
                </a14:m>
                <a:r>
                  <a:rPr lang="tr-TR" dirty="0">
                    <a:latin typeface="+mn-lt"/>
                  </a:rPr>
                  <a:t> = aslında yaşamı destekleyen gezegenlerin oranı</a:t>
                </a:r>
              </a:p>
              <a:p>
                <a:pPr marL="0" indent="0" algn="just">
                  <a:buNone/>
                </a:pPr>
                <a14:m>
                  <m:oMath xmlns:m="http://schemas.openxmlformats.org/officeDocument/2006/math">
                    <m:sSub>
                      <m:sSubPr>
                        <m:ctrlPr>
                          <a:rPr lang="tr-TR" b="1" i="1" smtClean="0">
                            <a:solidFill>
                              <a:schemeClr val="accent1">
                                <a:lumMod val="20000"/>
                                <a:lumOff val="80000"/>
                              </a:schemeClr>
                            </a:solidFill>
                            <a:latin typeface="Cambria Math" panose="02040503050406030204" pitchFamily="18" charset="0"/>
                          </a:rPr>
                        </m:ctrlPr>
                      </m:sSubPr>
                      <m:e>
                        <m:r>
                          <a:rPr lang="tr-TR" b="1" i="1">
                            <a:solidFill>
                              <a:schemeClr val="accent1">
                                <a:lumMod val="20000"/>
                                <a:lumOff val="80000"/>
                              </a:schemeClr>
                            </a:solidFill>
                            <a:latin typeface="Cambria Math" panose="02040503050406030204" pitchFamily="18" charset="0"/>
                          </a:rPr>
                          <m:t>𝒇</m:t>
                        </m:r>
                      </m:e>
                      <m:sub>
                        <m:r>
                          <a:rPr lang="tr-TR" b="1" i="1">
                            <a:solidFill>
                              <a:schemeClr val="accent1">
                                <a:lumMod val="20000"/>
                                <a:lumOff val="80000"/>
                              </a:schemeClr>
                            </a:solidFill>
                            <a:latin typeface="Cambria Math" panose="02040503050406030204" pitchFamily="18" charset="0"/>
                          </a:rPr>
                          <m:t>𝒊</m:t>
                        </m:r>
                      </m:sub>
                    </m:sSub>
                  </m:oMath>
                </a14:m>
                <a:r>
                  <a:rPr lang="tr-TR" dirty="0"/>
                  <a:t> </a:t>
                </a:r>
                <a:r>
                  <a:rPr lang="tr-TR" dirty="0">
                    <a:latin typeface="+mn-lt"/>
                  </a:rPr>
                  <a:t>= akıllı yaşam (uygarlıklar) olmak üzere gelişen yaşam içeren gezegenlerin oranı</a:t>
                </a:r>
              </a:p>
              <a:p>
                <a:pPr marL="0" indent="0" algn="just">
                  <a:buNone/>
                </a:pPr>
                <a14:m>
                  <m:oMath xmlns:m="http://schemas.openxmlformats.org/officeDocument/2006/math">
                    <m:sSub>
                      <m:sSubPr>
                        <m:ctrlPr>
                          <a:rPr lang="tr-TR" b="1" i="1" smtClean="0">
                            <a:solidFill>
                              <a:schemeClr val="accent1">
                                <a:lumMod val="20000"/>
                                <a:lumOff val="80000"/>
                              </a:schemeClr>
                            </a:solidFill>
                            <a:latin typeface="Cambria Math" panose="02040503050406030204" pitchFamily="18" charset="0"/>
                          </a:rPr>
                        </m:ctrlPr>
                      </m:sSubPr>
                      <m:e>
                        <m:r>
                          <a:rPr lang="tr-TR" b="1" i="1">
                            <a:solidFill>
                              <a:schemeClr val="accent1">
                                <a:lumMod val="20000"/>
                                <a:lumOff val="80000"/>
                              </a:schemeClr>
                            </a:solidFill>
                            <a:latin typeface="Cambria Math" panose="02040503050406030204" pitchFamily="18" charset="0"/>
                          </a:rPr>
                          <m:t>𝒇</m:t>
                        </m:r>
                      </m:e>
                      <m:sub>
                        <m:r>
                          <a:rPr lang="tr-TR" b="1" i="1">
                            <a:solidFill>
                              <a:schemeClr val="accent1">
                                <a:lumMod val="20000"/>
                                <a:lumOff val="80000"/>
                              </a:schemeClr>
                            </a:solidFill>
                            <a:latin typeface="Cambria Math" panose="02040503050406030204" pitchFamily="18" charset="0"/>
                          </a:rPr>
                          <m:t>𝒄</m:t>
                        </m:r>
                      </m:sub>
                    </m:sSub>
                    <m:r>
                      <a:rPr lang="tr-TR" b="1" i="1">
                        <a:solidFill>
                          <a:schemeClr val="accent1">
                            <a:lumMod val="20000"/>
                            <a:lumOff val="80000"/>
                          </a:schemeClr>
                        </a:solidFill>
                        <a:latin typeface="Cambria Math" panose="02040503050406030204" pitchFamily="18" charset="0"/>
                      </a:rPr>
                      <m:t> </m:t>
                    </m:r>
                  </m:oMath>
                </a14:m>
                <a:r>
                  <a:rPr lang="tr-TR" dirty="0">
                    <a:latin typeface="+mn-lt"/>
                  </a:rPr>
                  <a:t>= varlıklarının algılanabilir işaretlerini uzaya yaymak için bir teknoloji geliştiren uygarlıkların oranı</a:t>
                </a:r>
              </a:p>
              <a:p>
                <a:pPr marL="0" indent="0" algn="just">
                  <a:buNone/>
                </a:pPr>
                <a14:m>
                  <m:oMath xmlns:m="http://schemas.openxmlformats.org/officeDocument/2006/math">
                    <m:r>
                      <a:rPr lang="tr-TR" sz="2000" b="1" i="1" dirty="0" smtClean="0">
                        <a:solidFill>
                          <a:schemeClr val="accent1">
                            <a:lumMod val="20000"/>
                            <a:lumOff val="80000"/>
                          </a:schemeClr>
                        </a:solidFill>
                        <a:latin typeface="Cambria Math" panose="02040503050406030204" pitchFamily="18" charset="0"/>
                      </a:rPr>
                      <m:t>𝑳</m:t>
                    </m:r>
                  </m:oMath>
                </a14:m>
                <a:r>
                  <a:rPr lang="tr-TR" dirty="0">
                    <a:latin typeface="+mn-lt"/>
                  </a:rPr>
                  <a:t> = bu tür uygarlıkların algılanabilir sinyalleri uzaya yayınladıkları süre</a:t>
                </a:r>
              </a:p>
            </p:txBody>
          </p:sp>
        </mc:Choice>
        <mc:Fallback xmlns="">
          <p:sp>
            <p:nvSpPr>
              <p:cNvPr id="3" name="İçerik Yer Tutucusu 2">
                <a:extLst>
                  <a:ext uri="{FF2B5EF4-FFF2-40B4-BE49-F238E27FC236}">
                    <a16:creationId xmlns:a16="http://schemas.microsoft.com/office/drawing/2014/main" id="{0E0A73D4-EBDD-4DF6-AFD2-983355369EB4}"/>
                  </a:ext>
                </a:extLst>
              </p:cNvPr>
              <p:cNvSpPr>
                <a:spLocks noGrp="1" noRot="1" noChangeAspect="1" noMove="1" noResize="1" noEditPoints="1" noAdjustHandles="1" noChangeArrowheads="1" noChangeShapeType="1" noTextEdit="1"/>
              </p:cNvSpPr>
              <p:nvPr>
                <p:ph idx="1"/>
              </p:nvPr>
            </p:nvSpPr>
            <p:spPr>
              <a:xfrm>
                <a:off x="1103312" y="1853248"/>
                <a:ext cx="8946541" cy="4395151"/>
              </a:xfrm>
              <a:blipFill>
                <a:blip r:embed="rId2"/>
                <a:stretch>
                  <a:fillRect l="-204" t="-1248" r="-204"/>
                </a:stretch>
              </a:blipFill>
            </p:spPr>
            <p:txBody>
              <a:bodyPr/>
              <a:lstStyle/>
              <a:p>
                <a:r>
                  <a:rPr lang="tr-TR">
                    <a:noFill/>
                  </a:rPr>
                  <a:t> </a:t>
                </a:r>
              </a:p>
            </p:txBody>
          </p:sp>
        </mc:Fallback>
      </mc:AlternateContent>
    </p:spTree>
    <p:extLst>
      <p:ext uri="{BB962C8B-B14F-4D97-AF65-F5344CB8AC3E}">
        <p14:creationId xmlns:p14="http://schemas.microsoft.com/office/powerpoint/2010/main" val="3271014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978C9055-847A-4F4C-9278-64FBE2ECBC9D}"/>
                  </a:ext>
                </a:extLst>
              </p:cNvPr>
              <p:cNvSpPr>
                <a:spLocks noGrp="1"/>
              </p:cNvSpPr>
              <p:nvPr>
                <p:ph idx="1"/>
              </p:nvPr>
            </p:nvSpPr>
            <p:spPr>
              <a:xfrm>
                <a:off x="1103312" y="619126"/>
                <a:ext cx="8946541" cy="5629274"/>
              </a:xfrm>
            </p:spPr>
            <p:txBody>
              <a:bodyPr>
                <a:normAutofit fontScale="85000" lnSpcReduction="10000"/>
              </a:bodyPr>
              <a:lstStyle/>
              <a:p>
                <a:pPr marL="0" indent="0" algn="just">
                  <a:buNone/>
                </a:pPr>
                <a:r>
                  <a:rPr lang="tr-TR" dirty="0"/>
                  <a:t>Drake'in önerdiği tahminler aşağıdaki gibidir, ancak denklemin sağ tarafındaki sayılar spekülatif olarak kabul edilir ve ikameye açıktır:</a:t>
                </a:r>
              </a:p>
              <a:p>
                <a:pPr marL="0" indent="0">
                  <a:buNone/>
                </a:pPr>
                <a14:m>
                  <m:oMathPara xmlns:m="http://schemas.openxmlformats.org/officeDocument/2006/math">
                    <m:oMathParaPr>
                      <m:jc m:val="centerGroup"/>
                    </m:oMathParaPr>
                    <m:oMath xmlns:m="http://schemas.openxmlformats.org/officeDocument/2006/math">
                      <m:r>
                        <a:rPr lang="tr-TR" sz="2600" b="0" i="1" smtClean="0">
                          <a:solidFill>
                            <a:schemeClr val="accent1">
                              <a:lumMod val="20000"/>
                              <a:lumOff val="80000"/>
                            </a:schemeClr>
                          </a:solidFill>
                          <a:latin typeface="Cambria Math" panose="02040503050406030204" pitchFamily="18" charset="0"/>
                        </a:rPr>
                        <m:t>10,000=5 ∙0.5∙2∙1∙10,000</m:t>
                      </m:r>
                    </m:oMath>
                  </m:oMathPara>
                </a14:m>
                <a:endParaRPr lang="tr-TR" sz="2600" dirty="0">
                  <a:solidFill>
                    <a:schemeClr val="accent1">
                      <a:lumMod val="20000"/>
                      <a:lumOff val="80000"/>
                    </a:schemeClr>
                  </a:solidFill>
                </a:endParaRPr>
              </a:p>
              <a:p>
                <a:pPr marL="0" indent="0" algn="just">
                  <a:buNone/>
                </a:pPr>
                <a:r>
                  <a:rPr lang="tr-TR" dirty="0" err="1"/>
                  <a:t>Drake</a:t>
                </a:r>
                <a:r>
                  <a:rPr lang="tr-TR" dirty="0"/>
                  <a:t> denklemi, bazı faktörlerinin belirsiz olması ve varsayımlara dayanması ve sonuçlara varılmasına izin vermemesi nedeniyle tartışmalı olduğunu kanıtladı. Bu, eleştirmenlerin denklemi bir tahmin, hatta anlamsız olarak etiketlemesine yol açtı. </a:t>
                </a:r>
              </a:p>
              <a:p>
                <a:pPr marL="0" indent="0" algn="just">
                  <a:buNone/>
                </a:pPr>
                <a:r>
                  <a:rPr lang="tr-TR" dirty="0"/>
                  <a:t>Hubble Uzay </a:t>
                </a:r>
                <a:r>
                  <a:rPr lang="tr-TR" dirty="0" err="1"/>
                  <a:t>Teleskobu'nun</a:t>
                </a:r>
                <a:r>
                  <a:rPr lang="tr-TR" dirty="0"/>
                  <a:t> gözlemlerine dayanarak, gözlemlenebilir evrende 125 ila 250 milyar galaksi var. Güneş benzeri tüm yıldızların en az yüzde onunda bir gezegen sistemi olduğu tahmin edilmektedir. gözlemlenebilir evrende yörüngelerinde gezegenleri olan 6.25×1018 yıldız var. Bu yıldızların milyarda sadece birinin yaşamı destekleyen gezegenlere sahip olduğu varsayılsa bile, gözlemlenebilir evrende yaşamı destekleyen yaklaşık 6.25 milyar gezegen sistemi olacaktır.</a:t>
                </a:r>
              </a:p>
              <a:p>
                <a:pPr marL="0" indent="0" algn="just">
                  <a:buNone/>
                </a:pPr>
                <a:r>
                  <a:rPr lang="tr-TR" dirty="0"/>
                  <a:t>Kepler uzay aracının sonuçlarına dayanan bir 2013 araştırması, Samanyolu'nun en az yıldızlar kadar gezegen içerdiğini ve bunun 100-400 milyar </a:t>
                </a:r>
                <a:r>
                  <a:rPr lang="tr-TR" dirty="0" err="1"/>
                  <a:t>ötegezegen</a:t>
                </a:r>
                <a:r>
                  <a:rPr lang="tr-TR" dirty="0"/>
                  <a:t> oluşturduğunu tahmin ediyor. Yine Kepler verilerine dayanan bilim adamları, altı yıldızdan en az birinin Dünya büyüklüğünde bir gezegene sahip olduğunu tahmin ediyor.</a:t>
                </a:r>
              </a:p>
              <a:p>
                <a:pPr marL="0" indent="0" algn="just">
                  <a:buNone/>
                </a:pPr>
                <a:r>
                  <a:rPr lang="tr-TR" dirty="0"/>
                  <a:t>Dünya dışı medeniyetlerin mevcudiyetine dair yüksek tahminler ile bu medeniyetler için kanıt eksikliği arasındaki bariz çelişki, </a:t>
                </a:r>
                <a:r>
                  <a:rPr lang="tr-TR" dirty="0" err="1"/>
                  <a:t>Fermi</a:t>
                </a:r>
                <a:r>
                  <a:rPr lang="tr-TR" dirty="0"/>
                  <a:t> paradoksu olarak bilinir.</a:t>
                </a:r>
              </a:p>
              <a:p>
                <a:pPr marL="0" indent="0">
                  <a:buNone/>
                </a:pPr>
                <a:endParaRPr lang="tr-TR" sz="2400" dirty="0">
                  <a:solidFill>
                    <a:schemeClr val="accent1">
                      <a:lumMod val="20000"/>
                      <a:lumOff val="80000"/>
                    </a:schemeClr>
                  </a:solidFill>
                </a:endParaRPr>
              </a:p>
              <a:p>
                <a:pPr marL="0" indent="0">
                  <a:buNone/>
                </a:pPr>
                <a:endParaRPr lang="tr-TR" sz="2400" dirty="0"/>
              </a:p>
              <a:p>
                <a:pPr marL="0" indent="0">
                  <a:buNone/>
                </a:pPr>
                <a:endParaRPr lang="tr-TR" dirty="0"/>
              </a:p>
            </p:txBody>
          </p:sp>
        </mc:Choice>
        <mc:Fallback xmlns="">
          <p:sp>
            <p:nvSpPr>
              <p:cNvPr id="3" name="İçerik Yer Tutucusu 2">
                <a:extLst>
                  <a:ext uri="{FF2B5EF4-FFF2-40B4-BE49-F238E27FC236}">
                    <a16:creationId xmlns:a16="http://schemas.microsoft.com/office/drawing/2014/main" id="{978C9055-847A-4F4C-9278-64FBE2ECBC9D}"/>
                  </a:ext>
                </a:extLst>
              </p:cNvPr>
              <p:cNvSpPr>
                <a:spLocks noGrp="1" noRot="1" noChangeAspect="1" noMove="1" noResize="1" noEditPoints="1" noAdjustHandles="1" noChangeArrowheads="1" noChangeShapeType="1" noTextEdit="1"/>
              </p:cNvSpPr>
              <p:nvPr>
                <p:ph idx="1"/>
              </p:nvPr>
            </p:nvSpPr>
            <p:spPr>
              <a:xfrm>
                <a:off x="1103312" y="619126"/>
                <a:ext cx="8946541" cy="5629274"/>
              </a:xfrm>
              <a:blipFill>
                <a:blip r:embed="rId2"/>
                <a:stretch>
                  <a:fillRect l="-477" t="-867" r="-409"/>
                </a:stretch>
              </a:blipFill>
            </p:spPr>
            <p:txBody>
              <a:bodyPr/>
              <a:lstStyle/>
              <a:p>
                <a:r>
                  <a:rPr lang="tr-TR">
                    <a:noFill/>
                  </a:rPr>
                  <a:t> </a:t>
                </a:r>
              </a:p>
            </p:txBody>
          </p:sp>
        </mc:Fallback>
      </mc:AlternateContent>
    </p:spTree>
    <p:extLst>
      <p:ext uri="{BB962C8B-B14F-4D97-AF65-F5344CB8AC3E}">
        <p14:creationId xmlns:p14="http://schemas.microsoft.com/office/powerpoint/2010/main" val="3961241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FDF709-CF11-410C-A63C-3E47ADBB25E2}"/>
              </a:ext>
            </a:extLst>
          </p:cNvPr>
          <p:cNvSpPr>
            <a:spLocks noGrp="1"/>
          </p:cNvSpPr>
          <p:nvPr>
            <p:ph type="title"/>
          </p:nvPr>
        </p:nvSpPr>
        <p:spPr/>
        <p:txBody>
          <a:bodyPr/>
          <a:lstStyle/>
          <a:p>
            <a:pPr algn="ctr"/>
            <a:r>
              <a:rPr lang="tr-TR" dirty="0">
                <a:solidFill>
                  <a:srgbClr val="00B0F0"/>
                </a:solidFill>
                <a:latin typeface="Georgia Pro Black" panose="02040A02050405020203" pitchFamily="18" charset="0"/>
              </a:rPr>
              <a:t>DÜNYA DIŞI YAŞAM ARAYIŞIMIZDAKİ 11 GERÇEK</a:t>
            </a:r>
          </a:p>
        </p:txBody>
      </p:sp>
      <p:sp>
        <p:nvSpPr>
          <p:cNvPr id="3" name="İçerik Yer Tutucusu 2">
            <a:extLst>
              <a:ext uri="{FF2B5EF4-FFF2-40B4-BE49-F238E27FC236}">
                <a16:creationId xmlns:a16="http://schemas.microsoft.com/office/drawing/2014/main" id="{7B944CF8-0F79-4F09-B78F-F5EE2247685A}"/>
              </a:ext>
            </a:extLst>
          </p:cNvPr>
          <p:cNvSpPr>
            <a:spLocks noGrp="1"/>
          </p:cNvSpPr>
          <p:nvPr>
            <p:ph idx="1"/>
          </p:nvPr>
        </p:nvSpPr>
        <p:spPr/>
        <p:txBody>
          <a:bodyPr>
            <a:normAutofit/>
          </a:bodyPr>
          <a:lstStyle/>
          <a:p>
            <a:pPr marL="0" indent="0" algn="just">
              <a:buNone/>
            </a:pPr>
            <a:r>
              <a:rPr lang="tr-TR" sz="2400" dirty="0">
                <a:latin typeface="+mn-lt"/>
              </a:rPr>
              <a:t>Bu, insanoğlunun yüzyıllardır kafa yorduğu ve bilim insanlarının iyi bir yanıt ya da herhangi bir yanıt vermeye uğraştığı bir soru.</a:t>
            </a:r>
          </a:p>
          <a:p>
            <a:pPr marL="0" indent="0" algn="just">
              <a:buNone/>
            </a:pPr>
            <a:r>
              <a:rPr lang="tr-TR" sz="2400" dirty="0">
                <a:latin typeface="+mn-lt"/>
              </a:rPr>
              <a:t>Bu bilgiyi elde etme mücadelesinde büyük astronomik buluşlar yapıldı, pek mümkün görünmeyen teoriler üretildi ve bir sürü ilginç gerçek ortaya çıktı.</a:t>
            </a:r>
          </a:p>
          <a:p>
            <a:pPr marL="0" indent="0" algn="just">
              <a:buNone/>
            </a:pPr>
            <a:r>
              <a:rPr lang="tr-TR" sz="2400" dirty="0">
                <a:latin typeface="+mn-lt"/>
              </a:rPr>
              <a:t>Ama kesinlikle bilinen tek bir şey var, oralarda bir yerlerde uzaylılar varsa, büyük ihtimalle gezegenlerin yaşama elverişli bölgelerinde olacaklar.</a:t>
            </a:r>
          </a:p>
        </p:txBody>
      </p:sp>
    </p:spTree>
    <p:extLst>
      <p:ext uri="{BB962C8B-B14F-4D97-AF65-F5344CB8AC3E}">
        <p14:creationId xmlns:p14="http://schemas.microsoft.com/office/powerpoint/2010/main" val="3217825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24A0E5-06D9-434B-802F-A3EEA130BDE8}"/>
              </a:ext>
            </a:extLst>
          </p:cNvPr>
          <p:cNvSpPr>
            <a:spLocks noGrp="1"/>
          </p:cNvSpPr>
          <p:nvPr>
            <p:ph type="title"/>
          </p:nvPr>
        </p:nvSpPr>
        <p:spPr/>
        <p:txBody>
          <a:bodyPr anchor="ctr"/>
          <a:lstStyle/>
          <a:p>
            <a:r>
              <a:rPr lang="tr-TR" b="1" dirty="0">
                <a:solidFill>
                  <a:srgbClr val="00B0F0"/>
                </a:solidFill>
                <a:latin typeface="Georgia Pro Black" panose="02040A02050405020203" pitchFamily="18" charset="0"/>
              </a:rPr>
              <a:t>DÜNYA DIŞI YAŞAM</a:t>
            </a:r>
          </a:p>
        </p:txBody>
      </p:sp>
      <p:sp>
        <p:nvSpPr>
          <p:cNvPr id="3" name="İçerik Yer Tutucusu 2">
            <a:extLst>
              <a:ext uri="{FF2B5EF4-FFF2-40B4-BE49-F238E27FC236}">
                <a16:creationId xmlns:a16="http://schemas.microsoft.com/office/drawing/2014/main" id="{22B48502-BE0E-4B7A-B87E-885DAE4ED0DD}"/>
              </a:ext>
            </a:extLst>
          </p:cNvPr>
          <p:cNvSpPr>
            <a:spLocks noGrp="1"/>
          </p:cNvSpPr>
          <p:nvPr>
            <p:ph idx="1"/>
          </p:nvPr>
        </p:nvSpPr>
        <p:spPr>
          <a:xfrm>
            <a:off x="1104293" y="1853248"/>
            <a:ext cx="8946541" cy="4442150"/>
          </a:xfrm>
        </p:spPr>
        <p:txBody>
          <a:bodyPr>
            <a:normAutofit fontScale="25000" lnSpcReduction="20000"/>
          </a:bodyPr>
          <a:lstStyle/>
          <a:p>
            <a:pPr marL="0" indent="0" algn="just">
              <a:lnSpc>
                <a:spcPct val="107000"/>
              </a:lnSpc>
              <a:spcAft>
                <a:spcPts val="800"/>
              </a:spcAft>
              <a:buNone/>
            </a:pPr>
            <a:r>
              <a:rPr lang="tr-TR" sz="5600" dirty="0">
                <a:effectLst/>
                <a:latin typeface="+mn-lt"/>
                <a:ea typeface="Calibri" panose="020F0502020204030204" pitchFamily="34" charset="0"/>
                <a:cs typeface="Times New Roman" panose="02020603050405020304" pitchFamily="18" charset="0"/>
              </a:rPr>
              <a:t>Dünya dışı yaşam, Dünya gezegeninden başka yerlerde yaşayabilen ve Dünya’dan kaynaklanmayan </a:t>
            </a:r>
            <a:r>
              <a:rPr lang="tr-TR" sz="5600" dirty="0" err="1">
                <a:effectLst/>
                <a:latin typeface="+mn-lt"/>
                <a:ea typeface="Calibri" panose="020F0502020204030204" pitchFamily="34" charset="0"/>
                <a:cs typeface="Times New Roman" panose="02020603050405020304" pitchFamily="18" charset="0"/>
              </a:rPr>
              <a:t>varsayımsal</a:t>
            </a:r>
            <a:r>
              <a:rPr lang="tr-TR" sz="5600" dirty="0">
                <a:effectLst/>
                <a:latin typeface="+mn-lt"/>
                <a:ea typeface="Calibri" panose="020F0502020204030204" pitchFamily="34" charset="0"/>
                <a:cs typeface="Times New Roman" panose="02020603050405020304" pitchFamily="18" charset="0"/>
              </a:rPr>
              <a:t> yaşam formlarıdır. Bu tür bir yaşam, basit </a:t>
            </a:r>
            <a:r>
              <a:rPr lang="tr-TR" sz="5600" dirty="0" err="1">
                <a:effectLst/>
                <a:latin typeface="+mn-lt"/>
                <a:ea typeface="Calibri" panose="020F0502020204030204" pitchFamily="34" charset="0"/>
                <a:cs typeface="Times New Roman" panose="02020603050405020304" pitchFamily="18" charset="0"/>
              </a:rPr>
              <a:t>prokaryotlardan</a:t>
            </a:r>
            <a:r>
              <a:rPr lang="tr-TR" sz="5600" dirty="0">
                <a:effectLst/>
                <a:latin typeface="+mn-lt"/>
                <a:ea typeface="Calibri" panose="020F0502020204030204" pitchFamily="34" charset="0"/>
                <a:cs typeface="Times New Roman" panose="02020603050405020304" pitchFamily="18" charset="0"/>
              </a:rPr>
              <a:t> (veya karşılaştırılabilir yaşam formlarından) zeki varlıklara ve hatta zeki varlıklara kadar değişebilir ve muhtemel insanlıktan çok daha ileri olabilecek medeniyetleri ortaya çıkarabilir. </a:t>
            </a:r>
            <a:r>
              <a:rPr lang="tr-TR" sz="5600" dirty="0" err="1">
                <a:effectLst/>
                <a:latin typeface="+mn-lt"/>
                <a:ea typeface="Calibri" panose="020F0502020204030204" pitchFamily="34" charset="0"/>
                <a:cs typeface="Times New Roman" panose="02020603050405020304" pitchFamily="18" charset="0"/>
              </a:rPr>
              <a:t>Drake</a:t>
            </a:r>
            <a:r>
              <a:rPr lang="tr-TR" sz="5600" dirty="0">
                <a:effectLst/>
                <a:latin typeface="+mn-lt"/>
                <a:ea typeface="Calibri" panose="020F0502020204030204" pitchFamily="34" charset="0"/>
                <a:cs typeface="Times New Roman" panose="02020603050405020304" pitchFamily="18" charset="0"/>
              </a:rPr>
              <a:t> denklemi, evrenin başka yerlerinde akıllı yaşamın varlığı hakkında spekülasyon yapar. Tüm biçimleriyle dünya dışı yaşam bilimi </a:t>
            </a:r>
            <a:r>
              <a:rPr lang="tr-TR" sz="5600" dirty="0" err="1">
                <a:effectLst/>
                <a:latin typeface="+mn-lt"/>
                <a:ea typeface="Calibri" panose="020F0502020204030204" pitchFamily="34" charset="0"/>
                <a:cs typeface="Times New Roman" panose="02020603050405020304" pitchFamily="18" charset="0"/>
              </a:rPr>
              <a:t>astrobiyoloji</a:t>
            </a:r>
            <a:r>
              <a:rPr lang="tr-TR" sz="5600" dirty="0">
                <a:effectLst/>
                <a:latin typeface="+mn-lt"/>
                <a:ea typeface="Calibri" panose="020F0502020204030204" pitchFamily="34" charset="0"/>
                <a:cs typeface="Times New Roman" panose="02020603050405020304" pitchFamily="18" charset="0"/>
              </a:rPr>
              <a:t> olarak bilinir. 20. Yüzyılın ortalarından bu yana, dünya dışı yaşam belirtileri aramak için aktif olarak devam eden araştırmalar yapıldı. Bu, mevcut ve tarihi dünya dışı yaşam arayışını ve dünya dışı akıllı yaşam için daha dar bir araştırmayı kapsar. Arama kategorisine bağlı olarak yöntemler, teleskop ve numune verilerinin analizinden iletişim sinyallerini algılamak ve göndermek için kullanılan radyolara kadar uzanır.</a:t>
            </a:r>
          </a:p>
          <a:p>
            <a:pPr marL="0" indent="0" algn="just">
              <a:lnSpc>
                <a:spcPct val="107000"/>
              </a:lnSpc>
              <a:spcAft>
                <a:spcPts val="800"/>
              </a:spcAft>
              <a:buNone/>
            </a:pPr>
            <a:r>
              <a:rPr lang="tr-TR" sz="5600" dirty="0">
                <a:effectLst/>
                <a:latin typeface="+mn-lt"/>
                <a:ea typeface="Calibri" panose="020F0502020204030204" pitchFamily="34" charset="0"/>
                <a:cs typeface="Times New Roman" panose="02020603050405020304" pitchFamily="18" charset="0"/>
              </a:rPr>
              <a:t>Dünya dışı yaşam kavramı ve özellikle dünya dışı zekâ, başta bilim kurgu eserlerinde olmak üzere büyük bir kültürel etkiye sahip olmuştur. Yıllar boyunca bilim kurgu, bilimsel fikirleri iletti, çok çeşitli olasılıkları hayal etti ve dünya dışı yaşama olan ilgiyi ve bakış açılarını etkiledi. Paylaşılan bir alan, dünya dışı zekâ ile iletişim kurmanın bilgeliği üzerine yapılan tartışmadır. Bazıları, akıllı dünya dışı yaşamla temas kurmaya çalışmak için agresif yöntemleri teşvik ediyor. Diğerleri- teknolojik olarak gelişmiş insan toplumlarının daha az gelişmiş toplumları köleleştirme veya yok etme eğilimine atıfta bulunarak- aktif olarak Dünya'ya dikkat çekmenin tehlikeli olabileceğini savunuyorlar.</a:t>
            </a:r>
          </a:p>
          <a:p>
            <a:pPr marL="0" indent="0" algn="just">
              <a:lnSpc>
                <a:spcPct val="107000"/>
              </a:lnSpc>
              <a:spcAft>
                <a:spcPts val="800"/>
              </a:spcAft>
              <a:buNone/>
            </a:pPr>
            <a:r>
              <a:rPr lang="tr-TR" sz="5600" dirty="0">
                <a:effectLst/>
                <a:latin typeface="+mn-lt"/>
                <a:ea typeface="Calibri" panose="020F0502020204030204" pitchFamily="34" charset="0"/>
                <a:cs typeface="Times New Roman" panose="02020603050405020304" pitchFamily="18" charset="0"/>
              </a:rPr>
              <a:t>Dünya'nın ötesindeki yaşamın kanıtlarını raporlamak için bir "Yaşam Algılama Güveni" ölçeği (</a:t>
            </a:r>
            <a:r>
              <a:rPr lang="tr-TR" sz="5600" dirty="0" err="1">
                <a:effectLst/>
                <a:latin typeface="+mn-lt"/>
                <a:ea typeface="Calibri" panose="020F0502020204030204" pitchFamily="34" charset="0"/>
                <a:cs typeface="Times New Roman" panose="02020603050405020304" pitchFamily="18" charset="0"/>
              </a:rPr>
              <a:t>CoLD</a:t>
            </a:r>
            <a:r>
              <a:rPr lang="tr-TR" sz="5600" dirty="0">
                <a:effectLst/>
                <a:latin typeface="+mn-lt"/>
                <a:ea typeface="Calibri" panose="020F0502020204030204" pitchFamily="34" charset="0"/>
                <a:cs typeface="Times New Roman" panose="02020603050405020304" pitchFamily="18" charset="0"/>
              </a:rPr>
              <a:t>) önerilmiştir.</a:t>
            </a:r>
          </a:p>
          <a:p>
            <a:endParaRPr lang="tr-TR" dirty="0">
              <a:latin typeface="+mn-lt"/>
            </a:endParaRPr>
          </a:p>
        </p:txBody>
      </p:sp>
    </p:spTree>
    <p:extLst>
      <p:ext uri="{BB962C8B-B14F-4D97-AF65-F5344CB8AC3E}">
        <p14:creationId xmlns:p14="http://schemas.microsoft.com/office/powerpoint/2010/main" val="2246521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3AFE22-B871-4653-9F58-40C2279A881F}"/>
              </a:ext>
            </a:extLst>
          </p:cNvPr>
          <p:cNvSpPr>
            <a:spLocks noGrp="1"/>
          </p:cNvSpPr>
          <p:nvPr>
            <p:ph type="title"/>
          </p:nvPr>
        </p:nvSpPr>
        <p:spPr/>
        <p:txBody>
          <a:bodyPr anchor="ctr"/>
          <a:lstStyle/>
          <a:p>
            <a:r>
              <a:rPr lang="tr-TR" dirty="0">
                <a:solidFill>
                  <a:srgbClr val="FFFF00"/>
                </a:solidFill>
                <a:latin typeface="Georgia Pro Black" panose="02040A02050405020203" pitchFamily="18" charset="0"/>
              </a:rPr>
              <a:t>1. </a:t>
            </a:r>
            <a:r>
              <a:rPr lang="tr-TR" dirty="0" err="1">
                <a:solidFill>
                  <a:srgbClr val="FFFF00"/>
                </a:solidFill>
                <a:latin typeface="Georgia Pro Black" panose="02040A02050405020203" pitchFamily="18" charset="0"/>
              </a:rPr>
              <a:t>Moonlighs</a:t>
            </a:r>
            <a:endParaRPr lang="tr-TR" dirty="0">
              <a:solidFill>
                <a:srgbClr val="FFFF00"/>
              </a:solidFill>
              <a:latin typeface="Georgia Pro Black" panose="02040A02050405020203" pitchFamily="18" charset="0"/>
            </a:endParaRPr>
          </a:p>
        </p:txBody>
      </p:sp>
      <p:pic>
        <p:nvPicPr>
          <p:cNvPr id="9" name="İçerik Yer Tutucusu 8" descr="doğa, krater, gece göğü içeren bir resim&#10;&#10;Açıklama otomatik olarak oluşturuldu">
            <a:extLst>
              <a:ext uri="{FF2B5EF4-FFF2-40B4-BE49-F238E27FC236}">
                <a16:creationId xmlns:a16="http://schemas.microsoft.com/office/drawing/2014/main" id="{B321D1B6-5C4F-4FD5-8302-E8A69080C2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2104649"/>
            <a:ext cx="4229144" cy="2828240"/>
          </a:xfrm>
        </p:spPr>
      </p:pic>
      <p:sp>
        <p:nvSpPr>
          <p:cNvPr id="10" name="Metin kutusu 9">
            <a:extLst>
              <a:ext uri="{FF2B5EF4-FFF2-40B4-BE49-F238E27FC236}">
                <a16:creationId xmlns:a16="http://schemas.microsoft.com/office/drawing/2014/main" id="{794FE406-B1E9-4189-B378-FC6A3B627A6C}"/>
              </a:ext>
            </a:extLst>
          </p:cNvPr>
          <p:cNvSpPr txBox="1"/>
          <p:nvPr/>
        </p:nvSpPr>
        <p:spPr>
          <a:xfrm>
            <a:off x="646111" y="5266477"/>
            <a:ext cx="4229144" cy="646331"/>
          </a:xfrm>
          <a:prstGeom prst="rect">
            <a:avLst/>
          </a:prstGeom>
          <a:noFill/>
        </p:spPr>
        <p:txBody>
          <a:bodyPr wrap="square" rtlCol="0">
            <a:spAutoFit/>
          </a:bodyPr>
          <a:lstStyle/>
          <a:p>
            <a:pPr algn="just"/>
            <a:r>
              <a:rPr lang="tr-TR" b="0" i="0" dirty="0" err="1">
                <a:effectLst/>
                <a:latin typeface="ReithSans"/>
              </a:rPr>
              <a:t>Galile'nin</a:t>
            </a:r>
            <a:r>
              <a:rPr lang="tr-TR" b="0" i="0" dirty="0">
                <a:effectLst/>
                <a:latin typeface="ReithSans"/>
              </a:rPr>
              <a:t> teleskopu sayesinde, insanlar Ay'ı hiç olmadığı kadar yakından görebildiler.</a:t>
            </a:r>
            <a:endParaRPr lang="tr-TR" dirty="0"/>
          </a:p>
        </p:txBody>
      </p:sp>
      <p:sp>
        <p:nvSpPr>
          <p:cNvPr id="11" name="Metin kutusu 10">
            <a:extLst>
              <a:ext uri="{FF2B5EF4-FFF2-40B4-BE49-F238E27FC236}">
                <a16:creationId xmlns:a16="http://schemas.microsoft.com/office/drawing/2014/main" id="{627FB71C-272C-4A32-AE02-F958E879D56F}"/>
              </a:ext>
            </a:extLst>
          </p:cNvPr>
          <p:cNvSpPr txBox="1"/>
          <p:nvPr/>
        </p:nvSpPr>
        <p:spPr>
          <a:xfrm>
            <a:off x="6096000" y="1853248"/>
            <a:ext cx="5084190" cy="4247317"/>
          </a:xfrm>
          <a:prstGeom prst="rect">
            <a:avLst/>
          </a:prstGeom>
          <a:noFill/>
        </p:spPr>
        <p:txBody>
          <a:bodyPr wrap="square" rtlCol="0">
            <a:spAutoFit/>
          </a:bodyPr>
          <a:lstStyle/>
          <a:p>
            <a:pPr algn="just" rtl="0"/>
            <a:r>
              <a:rPr lang="tr-TR" b="0" i="0" dirty="0">
                <a:effectLst/>
              </a:rPr>
              <a:t>Uzayda yaşam olup olmadığını incelemeye başlamamız </a:t>
            </a:r>
            <a:r>
              <a:rPr lang="tr-TR" b="0" i="0" dirty="0" err="1">
                <a:effectLst/>
              </a:rPr>
              <a:t>Galile'nin</a:t>
            </a:r>
            <a:r>
              <a:rPr lang="tr-TR" b="0" i="0" dirty="0">
                <a:effectLst/>
              </a:rPr>
              <a:t> yeni teleskopunun 17. yüzyılın başlarında gökyüzünün en uzak noktalarına bakmamızı sağlamasıyla başladı.</a:t>
            </a:r>
          </a:p>
          <a:p>
            <a:pPr algn="just" rtl="0"/>
            <a:r>
              <a:rPr lang="tr-TR" b="0" i="0" dirty="0">
                <a:effectLst/>
              </a:rPr>
              <a:t>Ay yüzeyinde görülen karanlık noktaların büyük okyanuslar olduğu düşünüldü ve buna Latince "denizler" anlamına gelen "</a:t>
            </a:r>
            <a:r>
              <a:rPr lang="tr-TR" b="0" i="0" dirty="0" err="1">
                <a:effectLst/>
              </a:rPr>
              <a:t>maria</a:t>
            </a:r>
            <a:r>
              <a:rPr lang="tr-TR" b="0" i="0" dirty="0">
                <a:effectLst/>
              </a:rPr>
              <a:t>" adı verildi.</a:t>
            </a:r>
          </a:p>
          <a:p>
            <a:pPr algn="just" rtl="0"/>
            <a:r>
              <a:rPr lang="tr-TR" b="0" i="0" dirty="0">
                <a:effectLst/>
              </a:rPr>
              <a:t>Bizim denizlerimizde olduğu gibi, acaba oralar da canlılarla kaynıyor muydu?</a:t>
            </a:r>
          </a:p>
          <a:p>
            <a:pPr algn="just" rtl="0"/>
            <a:r>
              <a:rPr lang="tr-TR" b="0" i="0" dirty="0">
                <a:effectLst/>
              </a:rPr>
              <a:t>Şu anda ay denizlerinin antik yanardağ patlamalarının oluşturduğu koyu renkli bazalt düzlükleri olduğunu biliyoruz.</a:t>
            </a:r>
          </a:p>
          <a:p>
            <a:endParaRPr lang="tr-TR" dirty="0"/>
          </a:p>
        </p:txBody>
      </p:sp>
    </p:spTree>
    <p:extLst>
      <p:ext uri="{BB962C8B-B14F-4D97-AF65-F5344CB8AC3E}">
        <p14:creationId xmlns:p14="http://schemas.microsoft.com/office/powerpoint/2010/main" val="3890832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C3BD0B-FF2C-496A-96F1-47C6B4C8A0B7}"/>
              </a:ext>
            </a:extLst>
          </p:cNvPr>
          <p:cNvSpPr>
            <a:spLocks noGrp="1"/>
          </p:cNvSpPr>
          <p:nvPr>
            <p:ph type="title"/>
          </p:nvPr>
        </p:nvSpPr>
        <p:spPr/>
        <p:txBody>
          <a:bodyPr anchor="ctr"/>
          <a:lstStyle/>
          <a:p>
            <a:r>
              <a:rPr lang="tr-TR" dirty="0">
                <a:solidFill>
                  <a:srgbClr val="FFFF00"/>
                </a:solidFill>
                <a:latin typeface="Georgia Pro Black" panose="02040A02050405020203" pitchFamily="18" charset="0"/>
              </a:rPr>
              <a:t>2. </a:t>
            </a:r>
            <a:r>
              <a:rPr lang="tr-TR" b="1" i="0" dirty="0" err="1">
                <a:solidFill>
                  <a:srgbClr val="FFFF00"/>
                </a:solidFill>
                <a:effectLst/>
                <a:latin typeface="Georgia Pro Black" panose="02040A02050405020203" pitchFamily="18" charset="0"/>
              </a:rPr>
              <a:t>Mighty</a:t>
            </a:r>
            <a:r>
              <a:rPr lang="tr-TR" b="1" i="0" dirty="0">
                <a:solidFill>
                  <a:srgbClr val="FFFF00"/>
                </a:solidFill>
                <a:effectLst/>
                <a:latin typeface="Georgia Pro Black" panose="02040A02050405020203" pitchFamily="18" charset="0"/>
              </a:rPr>
              <a:t> </a:t>
            </a:r>
            <a:r>
              <a:rPr lang="tr-TR" b="1" i="0" dirty="0" err="1">
                <a:solidFill>
                  <a:srgbClr val="FFFF00"/>
                </a:solidFill>
                <a:effectLst/>
                <a:latin typeface="Georgia Pro Black" panose="02040A02050405020203" pitchFamily="18" charset="0"/>
              </a:rPr>
              <a:t>Martians</a:t>
            </a:r>
            <a:endParaRPr lang="tr-TR" dirty="0">
              <a:solidFill>
                <a:srgbClr val="FFFF00"/>
              </a:solidFill>
            </a:endParaRPr>
          </a:p>
        </p:txBody>
      </p:sp>
      <p:pic>
        <p:nvPicPr>
          <p:cNvPr id="1026" name="Picture 2" descr="Mars'tan güneşin doğuşu">
            <a:extLst>
              <a:ext uri="{FF2B5EF4-FFF2-40B4-BE49-F238E27FC236}">
                <a16:creationId xmlns:a16="http://schemas.microsoft.com/office/drawing/2014/main" id="{F71EB094-ABB3-4D34-82D5-254D83A50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2038450"/>
            <a:ext cx="4460910" cy="2781099"/>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F94F88FE-8902-4630-BA91-ECD622768241}"/>
              </a:ext>
            </a:extLst>
          </p:cNvPr>
          <p:cNvSpPr txBox="1"/>
          <p:nvPr/>
        </p:nvSpPr>
        <p:spPr>
          <a:xfrm>
            <a:off x="646111" y="5004751"/>
            <a:ext cx="4460910" cy="369332"/>
          </a:xfrm>
          <a:prstGeom prst="rect">
            <a:avLst/>
          </a:prstGeom>
          <a:noFill/>
        </p:spPr>
        <p:txBody>
          <a:bodyPr wrap="square">
            <a:spAutoFit/>
          </a:bodyPr>
          <a:lstStyle/>
          <a:p>
            <a:r>
              <a:rPr lang="tr-TR" b="0" i="0" dirty="0">
                <a:effectLst/>
              </a:rPr>
              <a:t>Marslı kuzenlerimiz neye benziyor?</a:t>
            </a:r>
            <a:endParaRPr lang="tr-TR" dirty="0"/>
          </a:p>
        </p:txBody>
      </p:sp>
      <p:sp>
        <p:nvSpPr>
          <p:cNvPr id="9" name="Metin kutusu 8">
            <a:extLst>
              <a:ext uri="{FF2B5EF4-FFF2-40B4-BE49-F238E27FC236}">
                <a16:creationId xmlns:a16="http://schemas.microsoft.com/office/drawing/2014/main" id="{2D7F91ED-7EC7-40D0-B651-AA1E71AEADF7}"/>
              </a:ext>
            </a:extLst>
          </p:cNvPr>
          <p:cNvSpPr txBox="1"/>
          <p:nvPr/>
        </p:nvSpPr>
        <p:spPr>
          <a:xfrm>
            <a:off x="6096000" y="1853248"/>
            <a:ext cx="5065336" cy="3139321"/>
          </a:xfrm>
          <a:prstGeom prst="rect">
            <a:avLst/>
          </a:prstGeom>
          <a:noFill/>
        </p:spPr>
        <p:txBody>
          <a:bodyPr wrap="square">
            <a:spAutoFit/>
          </a:bodyPr>
          <a:lstStyle/>
          <a:p>
            <a:pPr algn="just" rtl="0"/>
            <a:r>
              <a:rPr lang="tr-TR" b="0" i="0" dirty="0">
                <a:effectLst/>
              </a:rPr>
              <a:t>Astronom William </a:t>
            </a:r>
            <a:r>
              <a:rPr lang="tr-TR" b="0" i="0" dirty="0" err="1">
                <a:effectLst/>
              </a:rPr>
              <a:t>Herschel</a:t>
            </a:r>
            <a:r>
              <a:rPr lang="tr-TR" b="0" i="0" dirty="0">
                <a:effectLst/>
              </a:rPr>
              <a:t> 1870'lerde kızıl gezegende dolaşan marslıların ortalama insandan daha uzun olduğu sonucuna varmıştı.</a:t>
            </a:r>
          </a:p>
          <a:p>
            <a:pPr algn="just" rtl="0"/>
            <a:r>
              <a:rPr lang="tr-TR" b="0" i="0" dirty="0" err="1">
                <a:effectLst/>
              </a:rPr>
              <a:t>Herschel</a:t>
            </a:r>
            <a:r>
              <a:rPr lang="tr-TR" b="0" i="0" dirty="0">
                <a:effectLst/>
              </a:rPr>
              <a:t> daha güçlü teleskoplarla Mars'ın büyüklüğünü, mevsimlerinin ve günlerinin uzunluğunu ölçtü.</a:t>
            </a:r>
          </a:p>
          <a:p>
            <a:pPr algn="just" rtl="0"/>
            <a:r>
              <a:rPr lang="tr-TR" b="0" i="0" dirty="0" err="1">
                <a:effectLst/>
              </a:rPr>
              <a:t>Herschel'e</a:t>
            </a:r>
            <a:r>
              <a:rPr lang="tr-TR" b="0" i="0" dirty="0">
                <a:effectLst/>
              </a:rPr>
              <a:t> göre Mars Dünya'dan küçüktü, bu yüzden yerçekimi de daha azdı ve bu </a:t>
            </a:r>
            <a:r>
              <a:rPr lang="tr-TR" b="0" i="0" dirty="0" err="1">
                <a:effectLst/>
              </a:rPr>
              <a:t>Marslılar'ın</a:t>
            </a:r>
            <a:r>
              <a:rPr lang="tr-TR" b="0" i="0" dirty="0">
                <a:effectLst/>
              </a:rPr>
              <a:t> boyunun daha çok uzayacağı anlamına geliyordu.</a:t>
            </a:r>
          </a:p>
        </p:txBody>
      </p:sp>
    </p:spTree>
    <p:extLst>
      <p:ext uri="{BB962C8B-B14F-4D97-AF65-F5344CB8AC3E}">
        <p14:creationId xmlns:p14="http://schemas.microsoft.com/office/powerpoint/2010/main" val="1089166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C3BD0B-FF2C-496A-96F1-47C6B4C8A0B7}"/>
              </a:ext>
            </a:extLst>
          </p:cNvPr>
          <p:cNvSpPr>
            <a:spLocks noGrp="1"/>
          </p:cNvSpPr>
          <p:nvPr>
            <p:ph type="title"/>
          </p:nvPr>
        </p:nvSpPr>
        <p:spPr/>
        <p:txBody>
          <a:bodyPr anchor="ctr"/>
          <a:lstStyle/>
          <a:p>
            <a:r>
              <a:rPr lang="tr-TR" dirty="0">
                <a:solidFill>
                  <a:srgbClr val="FFFF00"/>
                </a:solidFill>
                <a:latin typeface="Georgia Pro Black" panose="02040A02050405020203" pitchFamily="18" charset="0"/>
              </a:rPr>
              <a:t>3. Üstün Satürnlüler</a:t>
            </a:r>
            <a:endParaRPr lang="tr-TR" dirty="0">
              <a:solidFill>
                <a:srgbClr val="FFFF00"/>
              </a:solidFill>
            </a:endParaRPr>
          </a:p>
        </p:txBody>
      </p:sp>
      <p:sp>
        <p:nvSpPr>
          <p:cNvPr id="6" name="Metin kutusu 5">
            <a:extLst>
              <a:ext uri="{FF2B5EF4-FFF2-40B4-BE49-F238E27FC236}">
                <a16:creationId xmlns:a16="http://schemas.microsoft.com/office/drawing/2014/main" id="{F94F88FE-8902-4630-BA91-ECD622768241}"/>
              </a:ext>
            </a:extLst>
          </p:cNvPr>
          <p:cNvSpPr txBox="1"/>
          <p:nvPr/>
        </p:nvSpPr>
        <p:spPr>
          <a:xfrm>
            <a:off x="646111" y="5004751"/>
            <a:ext cx="4460910" cy="369332"/>
          </a:xfrm>
          <a:prstGeom prst="rect">
            <a:avLst/>
          </a:prstGeom>
          <a:noFill/>
        </p:spPr>
        <p:txBody>
          <a:bodyPr wrap="square">
            <a:spAutoFit/>
          </a:bodyPr>
          <a:lstStyle/>
          <a:p>
            <a:r>
              <a:rPr lang="tr-TR" b="0" i="0" dirty="0">
                <a:effectLst/>
              </a:rPr>
              <a:t>Sadece mesafeni koru!</a:t>
            </a:r>
            <a:endParaRPr lang="tr-TR" dirty="0"/>
          </a:p>
        </p:txBody>
      </p:sp>
      <p:sp>
        <p:nvSpPr>
          <p:cNvPr id="9" name="Metin kutusu 8">
            <a:extLst>
              <a:ext uri="{FF2B5EF4-FFF2-40B4-BE49-F238E27FC236}">
                <a16:creationId xmlns:a16="http://schemas.microsoft.com/office/drawing/2014/main" id="{2D7F91ED-7EC7-40D0-B651-AA1E71AEADF7}"/>
              </a:ext>
            </a:extLst>
          </p:cNvPr>
          <p:cNvSpPr txBox="1"/>
          <p:nvPr/>
        </p:nvSpPr>
        <p:spPr>
          <a:xfrm>
            <a:off x="6485640" y="1853248"/>
            <a:ext cx="4675695" cy="1477328"/>
          </a:xfrm>
          <a:prstGeom prst="rect">
            <a:avLst/>
          </a:prstGeom>
          <a:noFill/>
        </p:spPr>
        <p:txBody>
          <a:bodyPr wrap="square">
            <a:spAutoFit/>
          </a:bodyPr>
          <a:lstStyle/>
          <a:p>
            <a:pPr algn="just" rtl="0"/>
            <a:r>
              <a:rPr lang="tr-TR" b="0" i="0" dirty="0">
                <a:effectLst/>
              </a:rPr>
              <a:t>Filozof </a:t>
            </a:r>
            <a:r>
              <a:rPr lang="tr-TR" b="0" i="0" dirty="0" err="1">
                <a:effectLst/>
              </a:rPr>
              <a:t>Immanuel</a:t>
            </a:r>
            <a:r>
              <a:rPr lang="tr-TR" b="0" i="0" dirty="0">
                <a:effectLst/>
              </a:rPr>
              <a:t> Kant, dünya dışı canlıların zekasının tamamen güneşe olan mesafeleriyle orantılı olduğunu iddia etti. Yani </a:t>
            </a:r>
            <a:r>
              <a:rPr lang="tr-TR" b="0" i="0" dirty="0" err="1">
                <a:effectLst/>
              </a:rPr>
              <a:t>Merkürlüler</a:t>
            </a:r>
            <a:r>
              <a:rPr lang="tr-TR" b="0" i="0" dirty="0">
                <a:effectLst/>
              </a:rPr>
              <a:t> aptal, Satürnlüler ise </a:t>
            </a:r>
            <a:r>
              <a:rPr lang="tr-TR" b="0" i="0" dirty="0" err="1">
                <a:effectLst/>
              </a:rPr>
              <a:t>dahiydi</a:t>
            </a:r>
            <a:r>
              <a:rPr lang="tr-TR" b="0" i="0" dirty="0">
                <a:effectLst/>
              </a:rPr>
              <a:t>.</a:t>
            </a:r>
          </a:p>
        </p:txBody>
      </p:sp>
      <p:pic>
        <p:nvPicPr>
          <p:cNvPr id="2050" name="Picture 2" descr="The solar system in a line - from the Sun all the way to Neptune">
            <a:extLst>
              <a:ext uri="{FF2B5EF4-FFF2-40B4-BE49-F238E27FC236}">
                <a16:creationId xmlns:a16="http://schemas.microsoft.com/office/drawing/2014/main" id="{AAD3173D-32C7-4D21-A1A8-BD09E9A0D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1853248"/>
            <a:ext cx="5163870" cy="2916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84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C3BD0B-FF2C-496A-96F1-47C6B4C8A0B7}"/>
              </a:ext>
            </a:extLst>
          </p:cNvPr>
          <p:cNvSpPr>
            <a:spLocks noGrp="1"/>
          </p:cNvSpPr>
          <p:nvPr>
            <p:ph type="title"/>
          </p:nvPr>
        </p:nvSpPr>
        <p:spPr/>
        <p:txBody>
          <a:bodyPr anchor="ctr"/>
          <a:lstStyle/>
          <a:p>
            <a:r>
              <a:rPr lang="tr-TR" dirty="0">
                <a:solidFill>
                  <a:srgbClr val="FFFF00"/>
                </a:solidFill>
                <a:latin typeface="Georgia Pro Black" panose="02040A02050405020203" pitchFamily="18" charset="0"/>
              </a:rPr>
              <a:t>4. Uzaylı Nüfus Sayımı</a:t>
            </a:r>
            <a:endParaRPr lang="tr-TR" dirty="0">
              <a:solidFill>
                <a:srgbClr val="FFFF00"/>
              </a:solidFill>
            </a:endParaRPr>
          </a:p>
        </p:txBody>
      </p:sp>
      <p:sp>
        <p:nvSpPr>
          <p:cNvPr id="6" name="Metin kutusu 5">
            <a:extLst>
              <a:ext uri="{FF2B5EF4-FFF2-40B4-BE49-F238E27FC236}">
                <a16:creationId xmlns:a16="http://schemas.microsoft.com/office/drawing/2014/main" id="{F94F88FE-8902-4630-BA91-ECD622768241}"/>
              </a:ext>
            </a:extLst>
          </p:cNvPr>
          <p:cNvSpPr txBox="1"/>
          <p:nvPr/>
        </p:nvSpPr>
        <p:spPr>
          <a:xfrm>
            <a:off x="646111" y="5004753"/>
            <a:ext cx="4906278" cy="646331"/>
          </a:xfrm>
          <a:prstGeom prst="rect">
            <a:avLst/>
          </a:prstGeom>
          <a:noFill/>
        </p:spPr>
        <p:txBody>
          <a:bodyPr wrap="square">
            <a:spAutoFit/>
          </a:bodyPr>
          <a:lstStyle/>
          <a:p>
            <a:r>
              <a:rPr lang="tr-TR" b="0" i="0" dirty="0" err="1">
                <a:effectLst/>
              </a:rPr>
              <a:t>Galile</a:t>
            </a:r>
            <a:r>
              <a:rPr lang="tr-TR" b="0" i="0" dirty="0">
                <a:effectLst/>
              </a:rPr>
              <a:t>, 17. yüzyılın başlarında teleskopunun nasıl çalıştığını gösterirken.</a:t>
            </a:r>
            <a:endParaRPr lang="tr-TR" dirty="0"/>
          </a:p>
        </p:txBody>
      </p:sp>
      <p:sp>
        <p:nvSpPr>
          <p:cNvPr id="9" name="Metin kutusu 8">
            <a:extLst>
              <a:ext uri="{FF2B5EF4-FFF2-40B4-BE49-F238E27FC236}">
                <a16:creationId xmlns:a16="http://schemas.microsoft.com/office/drawing/2014/main" id="{2D7F91ED-7EC7-40D0-B651-AA1E71AEADF7}"/>
              </a:ext>
            </a:extLst>
          </p:cNvPr>
          <p:cNvSpPr txBox="1"/>
          <p:nvPr/>
        </p:nvSpPr>
        <p:spPr>
          <a:xfrm>
            <a:off x="6096000" y="1853248"/>
            <a:ext cx="5065336" cy="2308324"/>
          </a:xfrm>
          <a:prstGeom prst="rect">
            <a:avLst/>
          </a:prstGeom>
          <a:noFill/>
        </p:spPr>
        <p:txBody>
          <a:bodyPr wrap="square">
            <a:spAutoFit/>
          </a:bodyPr>
          <a:lstStyle/>
          <a:p>
            <a:pPr algn="just" rtl="0"/>
            <a:r>
              <a:rPr lang="tr-TR" b="0" i="0" dirty="0">
                <a:effectLst/>
              </a:rPr>
              <a:t>1848'de papaz ve fen öğretmeni Thomas </a:t>
            </a:r>
            <a:r>
              <a:rPr lang="tr-TR" b="0" i="0" dirty="0" err="1">
                <a:effectLst/>
              </a:rPr>
              <a:t>Dick</a:t>
            </a:r>
            <a:r>
              <a:rPr lang="tr-TR" b="0" i="0" dirty="0">
                <a:effectLst/>
              </a:rPr>
              <a:t>, güneş sistemi dışında yaşayan uzaylıların sayısını hesaplamaya çalıştı.</a:t>
            </a:r>
          </a:p>
          <a:p>
            <a:pPr algn="just" rtl="0"/>
            <a:r>
              <a:rPr lang="tr-TR" b="0" i="0" dirty="0">
                <a:effectLst/>
              </a:rPr>
              <a:t>Uzaydaki nüfus yoğunluğu o dönem mil kare başına 280 kişi olan İngiltere'ninkine benziyorsa, güneş sisteminde 22 trilyon kişinin yaşıyor olabileceği tahmininde bulundu.</a:t>
            </a:r>
          </a:p>
        </p:txBody>
      </p:sp>
      <p:pic>
        <p:nvPicPr>
          <p:cNvPr id="3074" name="Picture 2" descr="Galile, 17. yüzyılın başlarında teleskopunun nasıl çalıştığını gösterirken.">
            <a:extLst>
              <a:ext uri="{FF2B5EF4-FFF2-40B4-BE49-F238E27FC236}">
                <a16:creationId xmlns:a16="http://schemas.microsoft.com/office/drawing/2014/main" id="{37AF695C-8F3F-4149-B54A-598F1F9F5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1853248"/>
            <a:ext cx="4247021" cy="287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040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C3BD0B-FF2C-496A-96F1-47C6B4C8A0B7}"/>
              </a:ext>
            </a:extLst>
          </p:cNvPr>
          <p:cNvSpPr>
            <a:spLocks noGrp="1"/>
          </p:cNvSpPr>
          <p:nvPr>
            <p:ph type="title"/>
          </p:nvPr>
        </p:nvSpPr>
        <p:spPr/>
        <p:txBody>
          <a:bodyPr anchor="ctr"/>
          <a:lstStyle/>
          <a:p>
            <a:r>
              <a:rPr lang="tr-TR" dirty="0">
                <a:solidFill>
                  <a:srgbClr val="FFFF00"/>
                </a:solidFill>
                <a:latin typeface="Georgia Pro Black" panose="02040A02050405020203" pitchFamily="18" charset="0"/>
              </a:rPr>
              <a:t>5. Uydularda Yaşam</a:t>
            </a:r>
            <a:endParaRPr lang="tr-TR" dirty="0">
              <a:solidFill>
                <a:srgbClr val="FFFF00"/>
              </a:solidFill>
            </a:endParaRPr>
          </a:p>
        </p:txBody>
      </p:sp>
      <p:sp>
        <p:nvSpPr>
          <p:cNvPr id="6" name="Metin kutusu 5">
            <a:extLst>
              <a:ext uri="{FF2B5EF4-FFF2-40B4-BE49-F238E27FC236}">
                <a16:creationId xmlns:a16="http://schemas.microsoft.com/office/drawing/2014/main" id="{F94F88FE-8902-4630-BA91-ECD622768241}"/>
              </a:ext>
            </a:extLst>
          </p:cNvPr>
          <p:cNvSpPr txBox="1"/>
          <p:nvPr/>
        </p:nvSpPr>
        <p:spPr>
          <a:xfrm>
            <a:off x="646110" y="5004753"/>
            <a:ext cx="4651753" cy="646331"/>
          </a:xfrm>
          <a:prstGeom prst="rect">
            <a:avLst/>
          </a:prstGeom>
          <a:noFill/>
        </p:spPr>
        <p:txBody>
          <a:bodyPr wrap="square">
            <a:spAutoFit/>
          </a:bodyPr>
          <a:lstStyle/>
          <a:p>
            <a:pPr algn="just"/>
            <a:r>
              <a:rPr lang="tr-TR" b="0" i="0" dirty="0" err="1">
                <a:effectLst/>
              </a:rPr>
              <a:t>Europa'nın</a:t>
            </a:r>
            <a:r>
              <a:rPr lang="tr-TR" b="0" i="0" dirty="0">
                <a:effectLst/>
              </a:rPr>
              <a:t> okyanuslarının derinliklerinde uzaylı ekosistemleri bulabilir miyiz?</a:t>
            </a:r>
            <a:endParaRPr lang="tr-TR" dirty="0"/>
          </a:p>
        </p:txBody>
      </p:sp>
      <p:sp>
        <p:nvSpPr>
          <p:cNvPr id="9" name="Metin kutusu 8">
            <a:extLst>
              <a:ext uri="{FF2B5EF4-FFF2-40B4-BE49-F238E27FC236}">
                <a16:creationId xmlns:a16="http://schemas.microsoft.com/office/drawing/2014/main" id="{2D7F91ED-7EC7-40D0-B651-AA1E71AEADF7}"/>
              </a:ext>
            </a:extLst>
          </p:cNvPr>
          <p:cNvSpPr txBox="1"/>
          <p:nvPr/>
        </p:nvSpPr>
        <p:spPr>
          <a:xfrm>
            <a:off x="6096000" y="1853248"/>
            <a:ext cx="5065336" cy="4247317"/>
          </a:xfrm>
          <a:prstGeom prst="rect">
            <a:avLst/>
          </a:prstGeom>
          <a:noFill/>
        </p:spPr>
        <p:txBody>
          <a:bodyPr wrap="square">
            <a:spAutoFit/>
          </a:bodyPr>
          <a:lstStyle/>
          <a:p>
            <a:pPr algn="just" rtl="0"/>
            <a:r>
              <a:rPr lang="tr-TR" b="0" i="0" dirty="0">
                <a:effectLst/>
              </a:rPr>
              <a:t>Güneş sisteminde yaşam arama için en iyi yerler Mars gibi yakın gezegenler değil, Jüpiter'in yörüngesinde dönen </a:t>
            </a:r>
            <a:r>
              <a:rPr lang="tr-TR" b="0" i="0" dirty="0" err="1">
                <a:effectLst/>
              </a:rPr>
              <a:t>Europa</a:t>
            </a:r>
            <a:r>
              <a:rPr lang="tr-TR" b="0" i="0" dirty="0">
                <a:effectLst/>
              </a:rPr>
              <a:t> ve Satürn'ün uydusu </a:t>
            </a:r>
            <a:r>
              <a:rPr lang="tr-TR" b="0" i="0" dirty="0" err="1">
                <a:effectLst/>
              </a:rPr>
              <a:t>Enceladus</a:t>
            </a:r>
            <a:r>
              <a:rPr lang="tr-TR" b="0" i="0" dirty="0">
                <a:effectLst/>
              </a:rPr>
              <a:t> olabilir.</a:t>
            </a:r>
          </a:p>
          <a:p>
            <a:pPr algn="just" rtl="0"/>
            <a:r>
              <a:rPr lang="tr-TR" b="0" i="0" dirty="0">
                <a:effectLst/>
              </a:rPr>
              <a:t>Her ikisinde de kalın bir buz tabakasının altında sıvı halde su bulunuyor.</a:t>
            </a:r>
          </a:p>
          <a:p>
            <a:pPr algn="just" rtl="0"/>
            <a:r>
              <a:rPr lang="tr-TR" b="0" i="0" dirty="0">
                <a:effectLst/>
              </a:rPr>
              <a:t>Uyduların okyanuslarının donmasını </a:t>
            </a:r>
            <a:r>
              <a:rPr lang="tr-TR" b="0" i="0" dirty="0" err="1">
                <a:effectLst/>
              </a:rPr>
              <a:t>önleyenen</a:t>
            </a:r>
            <a:r>
              <a:rPr lang="tr-TR" b="0" i="0" dirty="0">
                <a:effectLst/>
              </a:rPr>
              <a:t> içlerindeki bir ısı kaynağı olabileceği düşünülüyor.</a:t>
            </a:r>
          </a:p>
          <a:p>
            <a:pPr algn="just" rtl="0"/>
            <a:r>
              <a:rPr lang="tr-TR" b="0" i="0" dirty="0">
                <a:effectLst/>
              </a:rPr>
              <a:t>Isı uyduların çekirdeğinde üretiliyor ve </a:t>
            </a:r>
            <a:r>
              <a:rPr lang="tr-TR" b="0" i="0" dirty="0" err="1">
                <a:effectLst/>
              </a:rPr>
              <a:t>hidrotermal</a:t>
            </a:r>
            <a:r>
              <a:rPr lang="tr-TR" b="0" i="0" dirty="0">
                <a:effectLst/>
              </a:rPr>
              <a:t> yarıklardan okyanus yüzeyine salınıyor olabilir.</a:t>
            </a:r>
          </a:p>
          <a:p>
            <a:pPr algn="just" rtl="0"/>
            <a:r>
              <a:rPr lang="tr-TR" b="0" i="0" dirty="0">
                <a:effectLst/>
              </a:rPr>
              <a:t>Dünyadaki </a:t>
            </a:r>
            <a:r>
              <a:rPr lang="tr-TR" b="0" i="0" dirty="0" err="1">
                <a:effectLst/>
              </a:rPr>
              <a:t>hidrotermal</a:t>
            </a:r>
            <a:r>
              <a:rPr lang="tr-TR" b="0" i="0" dirty="0">
                <a:effectLst/>
              </a:rPr>
              <a:t> yarıklar, denizlerdeki kalabalık ekosistemlere gıda üreten bir kimyasal reaksiyonu üretiyor.</a:t>
            </a:r>
          </a:p>
        </p:txBody>
      </p:sp>
      <p:pic>
        <p:nvPicPr>
          <p:cNvPr id="4098" name="Picture 2" descr="Europa">
            <a:extLst>
              <a:ext uri="{FF2B5EF4-FFF2-40B4-BE49-F238E27FC236}">
                <a16:creationId xmlns:a16="http://schemas.microsoft.com/office/drawing/2014/main" id="{FAA4EEFB-DCD9-4F9C-9FA6-3A6EEE6A2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1853248"/>
            <a:ext cx="3426268" cy="301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585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C3BD0B-FF2C-496A-96F1-47C6B4C8A0B7}"/>
              </a:ext>
            </a:extLst>
          </p:cNvPr>
          <p:cNvSpPr>
            <a:spLocks noGrp="1"/>
          </p:cNvSpPr>
          <p:nvPr>
            <p:ph type="title"/>
          </p:nvPr>
        </p:nvSpPr>
        <p:spPr/>
        <p:txBody>
          <a:bodyPr anchor="ctr"/>
          <a:lstStyle/>
          <a:p>
            <a:r>
              <a:rPr lang="tr-TR" dirty="0">
                <a:solidFill>
                  <a:srgbClr val="FFFF00"/>
                </a:solidFill>
                <a:latin typeface="Georgia Pro Black" panose="02040A02050405020203" pitchFamily="18" charset="0"/>
              </a:rPr>
              <a:t>6. Uzay Kalamarı</a:t>
            </a:r>
            <a:endParaRPr lang="tr-TR" dirty="0">
              <a:solidFill>
                <a:srgbClr val="FFFF00"/>
              </a:solidFill>
            </a:endParaRPr>
          </a:p>
        </p:txBody>
      </p:sp>
      <p:sp>
        <p:nvSpPr>
          <p:cNvPr id="6" name="Metin kutusu 5">
            <a:extLst>
              <a:ext uri="{FF2B5EF4-FFF2-40B4-BE49-F238E27FC236}">
                <a16:creationId xmlns:a16="http://schemas.microsoft.com/office/drawing/2014/main" id="{F94F88FE-8902-4630-BA91-ECD622768241}"/>
              </a:ext>
            </a:extLst>
          </p:cNvPr>
          <p:cNvSpPr txBox="1"/>
          <p:nvPr/>
        </p:nvSpPr>
        <p:spPr>
          <a:xfrm>
            <a:off x="646111" y="5004751"/>
            <a:ext cx="4460910" cy="646331"/>
          </a:xfrm>
          <a:prstGeom prst="rect">
            <a:avLst/>
          </a:prstGeom>
          <a:noFill/>
        </p:spPr>
        <p:txBody>
          <a:bodyPr wrap="square">
            <a:spAutoFit/>
          </a:bodyPr>
          <a:lstStyle/>
          <a:p>
            <a:r>
              <a:rPr lang="tr-TR" b="0" i="0" dirty="0">
                <a:effectLst/>
              </a:rPr>
              <a:t>Uzaylıların böyle görünebileceğini düşünüyor musunuz?</a:t>
            </a:r>
            <a:endParaRPr lang="tr-TR" dirty="0"/>
          </a:p>
        </p:txBody>
      </p:sp>
      <p:sp>
        <p:nvSpPr>
          <p:cNvPr id="9" name="Metin kutusu 8">
            <a:extLst>
              <a:ext uri="{FF2B5EF4-FFF2-40B4-BE49-F238E27FC236}">
                <a16:creationId xmlns:a16="http://schemas.microsoft.com/office/drawing/2014/main" id="{2D7F91ED-7EC7-40D0-B651-AA1E71AEADF7}"/>
              </a:ext>
            </a:extLst>
          </p:cNvPr>
          <p:cNvSpPr txBox="1"/>
          <p:nvPr/>
        </p:nvSpPr>
        <p:spPr>
          <a:xfrm>
            <a:off x="5860330" y="1769506"/>
            <a:ext cx="5065336" cy="2308324"/>
          </a:xfrm>
          <a:prstGeom prst="rect">
            <a:avLst/>
          </a:prstGeom>
          <a:noFill/>
        </p:spPr>
        <p:txBody>
          <a:bodyPr wrap="square">
            <a:spAutoFit/>
          </a:bodyPr>
          <a:lstStyle/>
          <a:p>
            <a:pPr algn="just" rtl="0"/>
            <a:r>
              <a:rPr lang="tr-TR" b="0" i="0" dirty="0">
                <a:effectLst/>
              </a:rPr>
              <a:t>Bu su bulunan uydularda yaşam varsa, basit bir fizik bilgisiyle nasıl göründüklerine dair ipuçları sağlanabilir.</a:t>
            </a:r>
          </a:p>
          <a:p>
            <a:pPr algn="just" rtl="0"/>
            <a:r>
              <a:rPr lang="tr-TR" b="0" i="0" dirty="0">
                <a:effectLst/>
              </a:rPr>
              <a:t>Büyük suda yaşayan uzaylılar varsa, av yakalamak ve avlanmaktan kaçınmak için hızla hareket etmeleri gerekir. Bu nedenle de kalamar, yunus ve köpekbalığı gibi aerodinamik bir şekilde olabilirler.</a:t>
            </a:r>
          </a:p>
        </p:txBody>
      </p:sp>
      <p:pic>
        <p:nvPicPr>
          <p:cNvPr id="5122" name="Picture 2" descr="kalamar">
            <a:extLst>
              <a:ext uri="{FF2B5EF4-FFF2-40B4-BE49-F238E27FC236}">
                <a16:creationId xmlns:a16="http://schemas.microsoft.com/office/drawing/2014/main" id="{C1D79E3C-1D0A-4B45-ABD8-CBA6EE92F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1769506"/>
            <a:ext cx="4508609" cy="30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700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C3BD0B-FF2C-496A-96F1-47C6B4C8A0B7}"/>
              </a:ext>
            </a:extLst>
          </p:cNvPr>
          <p:cNvSpPr>
            <a:spLocks noGrp="1"/>
          </p:cNvSpPr>
          <p:nvPr>
            <p:ph type="title"/>
          </p:nvPr>
        </p:nvSpPr>
        <p:spPr/>
        <p:txBody>
          <a:bodyPr anchor="ctr"/>
          <a:lstStyle/>
          <a:p>
            <a:r>
              <a:rPr lang="tr-TR" dirty="0">
                <a:solidFill>
                  <a:srgbClr val="FFFF00"/>
                </a:solidFill>
                <a:latin typeface="Georgia Pro Black" panose="02040A02050405020203" pitchFamily="18" charset="0"/>
              </a:rPr>
              <a:t>7. Uzak Dünyalar</a:t>
            </a:r>
            <a:endParaRPr lang="tr-TR" dirty="0">
              <a:solidFill>
                <a:srgbClr val="FFFF00"/>
              </a:solidFill>
            </a:endParaRPr>
          </a:p>
        </p:txBody>
      </p:sp>
      <p:sp>
        <p:nvSpPr>
          <p:cNvPr id="6" name="Metin kutusu 5">
            <a:extLst>
              <a:ext uri="{FF2B5EF4-FFF2-40B4-BE49-F238E27FC236}">
                <a16:creationId xmlns:a16="http://schemas.microsoft.com/office/drawing/2014/main" id="{F94F88FE-8902-4630-BA91-ECD622768241}"/>
              </a:ext>
            </a:extLst>
          </p:cNvPr>
          <p:cNvSpPr txBox="1"/>
          <p:nvPr/>
        </p:nvSpPr>
        <p:spPr>
          <a:xfrm>
            <a:off x="646110" y="5004751"/>
            <a:ext cx="4642325" cy="923330"/>
          </a:xfrm>
          <a:prstGeom prst="rect">
            <a:avLst/>
          </a:prstGeom>
          <a:noFill/>
        </p:spPr>
        <p:txBody>
          <a:bodyPr wrap="square">
            <a:spAutoFit/>
          </a:bodyPr>
          <a:lstStyle/>
          <a:p>
            <a:r>
              <a:rPr lang="tr-TR" b="0" i="0" dirty="0">
                <a:effectLst/>
              </a:rPr>
              <a:t>İkili bir yıldız sisteminde, uyduları olan, güneş sistemimiz dışındaki bir gezegene ne dersiniz?</a:t>
            </a:r>
            <a:endParaRPr lang="tr-TR" dirty="0"/>
          </a:p>
        </p:txBody>
      </p:sp>
      <p:sp>
        <p:nvSpPr>
          <p:cNvPr id="9" name="Metin kutusu 8">
            <a:extLst>
              <a:ext uri="{FF2B5EF4-FFF2-40B4-BE49-F238E27FC236}">
                <a16:creationId xmlns:a16="http://schemas.microsoft.com/office/drawing/2014/main" id="{2D7F91ED-7EC7-40D0-B651-AA1E71AEADF7}"/>
              </a:ext>
            </a:extLst>
          </p:cNvPr>
          <p:cNvSpPr txBox="1"/>
          <p:nvPr/>
        </p:nvSpPr>
        <p:spPr>
          <a:xfrm>
            <a:off x="6096000" y="1853248"/>
            <a:ext cx="5065336" cy="2031325"/>
          </a:xfrm>
          <a:prstGeom prst="rect">
            <a:avLst/>
          </a:prstGeom>
          <a:noFill/>
        </p:spPr>
        <p:txBody>
          <a:bodyPr wrap="square">
            <a:spAutoFit/>
          </a:bodyPr>
          <a:lstStyle/>
          <a:p>
            <a:pPr algn="just" rtl="0"/>
            <a:r>
              <a:rPr lang="tr-TR" b="0" i="0" dirty="0">
                <a:effectLst/>
              </a:rPr>
              <a:t>Astronomlar, Samanyolu </a:t>
            </a:r>
            <a:r>
              <a:rPr lang="tr-TR" b="0" i="0" dirty="0" err="1">
                <a:effectLst/>
              </a:rPr>
              <a:t>Galaksisi'nde</a:t>
            </a:r>
            <a:r>
              <a:rPr lang="tr-TR" b="0" i="0" dirty="0">
                <a:effectLst/>
              </a:rPr>
              <a:t> dünyaya benzer 40 milyar gezegen olabileceğini tahmin ediyor.</a:t>
            </a:r>
          </a:p>
          <a:p>
            <a:pPr algn="just" rtl="0"/>
            <a:r>
              <a:rPr lang="tr-TR" b="0" i="0" dirty="0">
                <a:effectLst/>
              </a:rPr>
              <a:t>Bu tahmini, güneş sistemimiz dışındaki 3800 gezegeni inceleyerek yaptılar.</a:t>
            </a:r>
          </a:p>
          <a:p>
            <a:pPr algn="just" rtl="0"/>
            <a:r>
              <a:rPr lang="tr-TR" b="0" i="0" dirty="0">
                <a:effectLst/>
              </a:rPr>
              <a:t>Bu hesabı tüm galaksiye uyarlarsanız, milyarlarca gezegene ulaşabilirsiniz.</a:t>
            </a:r>
          </a:p>
        </p:txBody>
      </p:sp>
      <p:pic>
        <p:nvPicPr>
          <p:cNvPr id="6146" name="Picture 2" descr="Nasa'nın ikili bir yıldız sisteminde, uyduları olan, güneş sistemimiz dışındaki bir gezegen çizimi.">
            <a:extLst>
              <a:ext uri="{FF2B5EF4-FFF2-40B4-BE49-F238E27FC236}">
                <a16:creationId xmlns:a16="http://schemas.microsoft.com/office/drawing/2014/main" id="{F2EFD13E-4A28-4FE1-ABA8-33BF7564A0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1853248"/>
            <a:ext cx="4642326" cy="299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211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C3BD0B-FF2C-496A-96F1-47C6B4C8A0B7}"/>
              </a:ext>
            </a:extLst>
          </p:cNvPr>
          <p:cNvSpPr>
            <a:spLocks noGrp="1"/>
          </p:cNvSpPr>
          <p:nvPr>
            <p:ph type="title"/>
          </p:nvPr>
        </p:nvSpPr>
        <p:spPr/>
        <p:txBody>
          <a:bodyPr anchor="ctr"/>
          <a:lstStyle/>
          <a:p>
            <a:r>
              <a:rPr lang="tr-TR" dirty="0">
                <a:solidFill>
                  <a:srgbClr val="FFFF00"/>
                </a:solidFill>
                <a:latin typeface="Georgia Pro Black" panose="02040A02050405020203" pitchFamily="18" charset="0"/>
              </a:rPr>
              <a:t>8. Yaşam Belirtileri</a:t>
            </a:r>
            <a:endParaRPr lang="tr-TR" dirty="0">
              <a:solidFill>
                <a:srgbClr val="FFFF00"/>
              </a:solidFill>
            </a:endParaRPr>
          </a:p>
        </p:txBody>
      </p:sp>
      <p:sp>
        <p:nvSpPr>
          <p:cNvPr id="9" name="Metin kutusu 8">
            <a:extLst>
              <a:ext uri="{FF2B5EF4-FFF2-40B4-BE49-F238E27FC236}">
                <a16:creationId xmlns:a16="http://schemas.microsoft.com/office/drawing/2014/main" id="{2D7F91ED-7EC7-40D0-B651-AA1E71AEADF7}"/>
              </a:ext>
            </a:extLst>
          </p:cNvPr>
          <p:cNvSpPr txBox="1"/>
          <p:nvPr/>
        </p:nvSpPr>
        <p:spPr>
          <a:xfrm>
            <a:off x="6096000" y="1853248"/>
            <a:ext cx="5065336" cy="3139321"/>
          </a:xfrm>
          <a:prstGeom prst="rect">
            <a:avLst/>
          </a:prstGeom>
          <a:noFill/>
        </p:spPr>
        <p:txBody>
          <a:bodyPr wrap="square">
            <a:spAutoFit/>
          </a:bodyPr>
          <a:lstStyle/>
          <a:p>
            <a:pPr algn="just" rtl="0"/>
            <a:r>
              <a:rPr lang="tr-TR" b="0" i="0" dirty="0">
                <a:effectLst/>
              </a:rPr>
              <a:t>Astronomlar güneş sistemimiz dışındaki gezegenleri ararken, yaşam belirtisi olarak gördükleri </a:t>
            </a:r>
            <a:r>
              <a:rPr lang="tr-TR" b="0" i="0" dirty="0" err="1">
                <a:effectLst/>
              </a:rPr>
              <a:t>bio</a:t>
            </a:r>
            <a:r>
              <a:rPr lang="tr-TR" b="0" i="0" dirty="0">
                <a:effectLst/>
              </a:rPr>
              <a:t>-imzalar dedikleri gazları inceliyor.</a:t>
            </a:r>
          </a:p>
          <a:p>
            <a:pPr algn="just" rtl="0"/>
            <a:r>
              <a:rPr lang="tr-TR" b="0" i="0" dirty="0">
                <a:effectLst/>
              </a:rPr>
              <a:t>Termitlerden ineklere, dünyadaki yaratıklar metan gazı salgılıyor, ancak bu gazı yanardağlar da üretebiliyor.</a:t>
            </a:r>
          </a:p>
          <a:p>
            <a:pPr algn="just" rtl="0"/>
            <a:r>
              <a:rPr lang="tr-TR" b="0" i="0" dirty="0">
                <a:effectLst/>
              </a:rPr>
              <a:t>Dolayısıyla, metanla birlikte güneş ışığının etkisiyle atmosferimizde doğal bir şekilde oluşan oksijen ve ozon gibi diğer gazları da aramalıyız.</a:t>
            </a:r>
          </a:p>
        </p:txBody>
      </p:sp>
      <p:pic>
        <p:nvPicPr>
          <p:cNvPr id="7170" name="Picture 2" descr="Donmuş Abraham Gölü">
            <a:extLst>
              <a:ext uri="{FF2B5EF4-FFF2-40B4-BE49-F238E27FC236}">
                <a16:creationId xmlns:a16="http://schemas.microsoft.com/office/drawing/2014/main" id="{88DA3DB0-A8C4-47EF-B908-3641F67E4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1853248"/>
            <a:ext cx="4135225" cy="3243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210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C3BD0B-FF2C-496A-96F1-47C6B4C8A0B7}"/>
              </a:ext>
            </a:extLst>
          </p:cNvPr>
          <p:cNvSpPr>
            <a:spLocks noGrp="1"/>
          </p:cNvSpPr>
          <p:nvPr>
            <p:ph type="title"/>
          </p:nvPr>
        </p:nvSpPr>
        <p:spPr/>
        <p:txBody>
          <a:bodyPr anchor="ctr"/>
          <a:lstStyle/>
          <a:p>
            <a:r>
              <a:rPr lang="tr-TR" dirty="0">
                <a:solidFill>
                  <a:srgbClr val="FFFF00"/>
                </a:solidFill>
                <a:latin typeface="Georgia Pro Black" panose="02040A02050405020203" pitchFamily="18" charset="0"/>
              </a:rPr>
              <a:t>9. Yaşama Elverişli Bölgeler?</a:t>
            </a:r>
            <a:endParaRPr lang="tr-TR" dirty="0">
              <a:solidFill>
                <a:srgbClr val="FFFF00"/>
              </a:solidFill>
            </a:endParaRPr>
          </a:p>
        </p:txBody>
      </p:sp>
      <p:sp>
        <p:nvSpPr>
          <p:cNvPr id="9" name="Metin kutusu 8">
            <a:extLst>
              <a:ext uri="{FF2B5EF4-FFF2-40B4-BE49-F238E27FC236}">
                <a16:creationId xmlns:a16="http://schemas.microsoft.com/office/drawing/2014/main" id="{2D7F91ED-7EC7-40D0-B651-AA1E71AEADF7}"/>
              </a:ext>
            </a:extLst>
          </p:cNvPr>
          <p:cNvSpPr txBox="1"/>
          <p:nvPr/>
        </p:nvSpPr>
        <p:spPr>
          <a:xfrm>
            <a:off x="6096000" y="1853248"/>
            <a:ext cx="5065336" cy="2585323"/>
          </a:xfrm>
          <a:prstGeom prst="rect">
            <a:avLst/>
          </a:prstGeom>
          <a:noFill/>
        </p:spPr>
        <p:txBody>
          <a:bodyPr wrap="square">
            <a:spAutoFit/>
          </a:bodyPr>
          <a:lstStyle/>
          <a:p>
            <a:pPr algn="just" rtl="0"/>
            <a:r>
              <a:rPr lang="tr-TR" b="0" i="0" dirty="0">
                <a:effectLst/>
              </a:rPr>
              <a:t>Uzmanlar güneş sistemi dışındaki yaşama elverişli bölgelere konsantre olunması gerektiğini söylüyor.</a:t>
            </a:r>
          </a:p>
          <a:p>
            <a:pPr algn="just" rtl="0"/>
            <a:r>
              <a:rPr lang="tr-TR" b="0" i="0" dirty="0">
                <a:effectLst/>
              </a:rPr>
              <a:t>Güneşinden çok uzak (yani çok soğuk) ya da çok yakın (yani çok sıcak) olmamalı ve böylece yaşam oluşması için mükemmel koşulları sağlamalı.</a:t>
            </a:r>
          </a:p>
          <a:p>
            <a:pPr algn="just" rtl="0"/>
            <a:r>
              <a:rPr lang="tr-TR" b="0" i="0" dirty="0">
                <a:effectLst/>
              </a:rPr>
              <a:t>Güneş sistemimiz dışındaki keşfettiğimiz ez yakın gezegen </a:t>
            </a:r>
            <a:r>
              <a:rPr lang="tr-TR" b="0" i="0" dirty="0" err="1">
                <a:effectLst/>
              </a:rPr>
              <a:t>Proxima</a:t>
            </a:r>
            <a:r>
              <a:rPr lang="tr-TR" b="0" i="0" dirty="0">
                <a:effectLst/>
              </a:rPr>
              <a:t> </a:t>
            </a:r>
            <a:r>
              <a:rPr lang="tr-TR" b="0" i="0" dirty="0" err="1">
                <a:effectLst/>
              </a:rPr>
              <a:t>Centauri</a:t>
            </a:r>
            <a:r>
              <a:rPr lang="tr-TR" b="0" i="0" dirty="0">
                <a:effectLst/>
              </a:rPr>
              <a:t> b.</a:t>
            </a:r>
          </a:p>
        </p:txBody>
      </p:sp>
      <p:pic>
        <p:nvPicPr>
          <p:cNvPr id="8194" name="Picture 2" descr="evren">
            <a:extLst>
              <a:ext uri="{FF2B5EF4-FFF2-40B4-BE49-F238E27FC236}">
                <a16:creationId xmlns:a16="http://schemas.microsoft.com/office/drawing/2014/main" id="{905A3CBD-4AB7-4EF6-894C-F965CB4B8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1853248"/>
            <a:ext cx="4883993" cy="273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18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C3BD0B-FF2C-496A-96F1-47C6B4C8A0B7}"/>
              </a:ext>
            </a:extLst>
          </p:cNvPr>
          <p:cNvSpPr>
            <a:spLocks noGrp="1"/>
          </p:cNvSpPr>
          <p:nvPr>
            <p:ph type="title"/>
          </p:nvPr>
        </p:nvSpPr>
        <p:spPr/>
        <p:txBody>
          <a:bodyPr anchor="ctr"/>
          <a:lstStyle/>
          <a:p>
            <a:r>
              <a:rPr lang="tr-TR" dirty="0">
                <a:solidFill>
                  <a:srgbClr val="FFFF00"/>
                </a:solidFill>
                <a:latin typeface="Georgia Pro Black" panose="02040A02050405020203" pitchFamily="18" charset="0"/>
              </a:rPr>
              <a:t>10. Uzaya Yelken Açmak</a:t>
            </a:r>
            <a:endParaRPr lang="tr-TR" dirty="0">
              <a:solidFill>
                <a:srgbClr val="FFFF00"/>
              </a:solidFill>
            </a:endParaRPr>
          </a:p>
        </p:txBody>
      </p:sp>
      <p:sp>
        <p:nvSpPr>
          <p:cNvPr id="6" name="Metin kutusu 5">
            <a:extLst>
              <a:ext uri="{FF2B5EF4-FFF2-40B4-BE49-F238E27FC236}">
                <a16:creationId xmlns:a16="http://schemas.microsoft.com/office/drawing/2014/main" id="{F94F88FE-8902-4630-BA91-ECD622768241}"/>
              </a:ext>
            </a:extLst>
          </p:cNvPr>
          <p:cNvSpPr txBox="1"/>
          <p:nvPr/>
        </p:nvSpPr>
        <p:spPr>
          <a:xfrm>
            <a:off x="646111" y="4992569"/>
            <a:ext cx="4460910" cy="923330"/>
          </a:xfrm>
          <a:prstGeom prst="rect">
            <a:avLst/>
          </a:prstGeom>
          <a:noFill/>
        </p:spPr>
        <p:txBody>
          <a:bodyPr wrap="square">
            <a:spAutoFit/>
          </a:bodyPr>
          <a:lstStyle/>
          <a:p>
            <a:pPr algn="just"/>
            <a:r>
              <a:rPr lang="tr-TR" b="0" i="0" dirty="0">
                <a:effectLst/>
              </a:rPr>
              <a:t>Uzaya yelken açan bir uzay aracını fikrine destek verenlerden biri </a:t>
            </a:r>
            <a:r>
              <a:rPr lang="tr-TR" b="0" i="0" dirty="0" err="1">
                <a:effectLst/>
              </a:rPr>
              <a:t>StepHen</a:t>
            </a:r>
            <a:r>
              <a:rPr lang="tr-TR" b="0" i="0" dirty="0">
                <a:effectLst/>
              </a:rPr>
              <a:t> Hawking olmuştu.</a:t>
            </a:r>
            <a:endParaRPr lang="tr-TR" dirty="0"/>
          </a:p>
        </p:txBody>
      </p:sp>
      <p:sp>
        <p:nvSpPr>
          <p:cNvPr id="9" name="Metin kutusu 8">
            <a:extLst>
              <a:ext uri="{FF2B5EF4-FFF2-40B4-BE49-F238E27FC236}">
                <a16:creationId xmlns:a16="http://schemas.microsoft.com/office/drawing/2014/main" id="{2D7F91ED-7EC7-40D0-B651-AA1E71AEADF7}"/>
              </a:ext>
            </a:extLst>
          </p:cNvPr>
          <p:cNvSpPr txBox="1"/>
          <p:nvPr/>
        </p:nvSpPr>
        <p:spPr>
          <a:xfrm>
            <a:off x="6096000" y="1853248"/>
            <a:ext cx="5065336" cy="3416320"/>
          </a:xfrm>
          <a:prstGeom prst="rect">
            <a:avLst/>
          </a:prstGeom>
          <a:noFill/>
        </p:spPr>
        <p:txBody>
          <a:bodyPr wrap="square">
            <a:spAutoFit/>
          </a:bodyPr>
          <a:lstStyle/>
          <a:p>
            <a:pPr algn="just" rtl="0"/>
            <a:r>
              <a:rPr lang="tr-TR" b="0" i="0" dirty="0">
                <a:effectLst/>
              </a:rPr>
              <a:t>İşte bu yıldız sistemine ulaşmak için iki yıl önce </a:t>
            </a:r>
            <a:r>
              <a:rPr lang="tr-TR" b="0" i="0" dirty="0" err="1">
                <a:effectLst/>
              </a:rPr>
              <a:t>Breaktrough</a:t>
            </a:r>
            <a:r>
              <a:rPr lang="tr-TR" b="0" i="0" dirty="0">
                <a:effectLst/>
              </a:rPr>
              <a:t> </a:t>
            </a:r>
            <a:r>
              <a:rPr lang="tr-TR" b="0" i="0" dirty="0" err="1">
                <a:effectLst/>
              </a:rPr>
              <a:t>Starshot</a:t>
            </a:r>
            <a:r>
              <a:rPr lang="tr-TR" b="0" i="0" dirty="0">
                <a:effectLst/>
              </a:rPr>
              <a:t> adlı bir özel yatırımcıların fonladığı bir proje başlatıldı.</a:t>
            </a:r>
          </a:p>
          <a:p>
            <a:pPr algn="just" rtl="0"/>
            <a:r>
              <a:rPr lang="tr-TR" b="0" i="0" dirty="0">
                <a:effectLst/>
              </a:rPr>
              <a:t>Rus yatırımcı ve fizikçi </a:t>
            </a:r>
            <a:r>
              <a:rPr lang="tr-TR" b="0" i="0" dirty="0" err="1">
                <a:effectLst/>
              </a:rPr>
              <a:t>Yuri</a:t>
            </a:r>
            <a:r>
              <a:rPr lang="tr-TR" b="0" i="0" dirty="0">
                <a:effectLst/>
              </a:rPr>
              <a:t> </a:t>
            </a:r>
            <a:r>
              <a:rPr lang="tr-TR" b="0" i="0" dirty="0" err="1">
                <a:effectLst/>
              </a:rPr>
              <a:t>Milner</a:t>
            </a:r>
            <a:r>
              <a:rPr lang="tr-TR" b="0" i="0" dirty="0">
                <a:effectLst/>
              </a:rPr>
              <a:t>, yıldız sistemleri arasında seyahat edebilecek bir uzay aracı konsepti geliştirmeye çalışıyor. Aracın güneş rüzgarlarıyla ışık hızının beşte biri hızda yol alması öngörülüyor.</a:t>
            </a:r>
          </a:p>
          <a:p>
            <a:pPr algn="just" rtl="0"/>
            <a:r>
              <a:rPr lang="tr-TR" b="0" i="0" dirty="0">
                <a:effectLst/>
              </a:rPr>
              <a:t>Bu proje başarılı olursa bu küçük uzay araçlarının </a:t>
            </a:r>
            <a:r>
              <a:rPr lang="tr-TR" b="0" i="0" dirty="0" err="1">
                <a:effectLst/>
              </a:rPr>
              <a:t>Proxima</a:t>
            </a:r>
            <a:r>
              <a:rPr lang="tr-TR" b="0" i="0" dirty="0">
                <a:effectLst/>
              </a:rPr>
              <a:t> </a:t>
            </a:r>
            <a:r>
              <a:rPr lang="tr-TR" b="0" i="0" dirty="0" err="1">
                <a:effectLst/>
              </a:rPr>
              <a:t>Centauri</a:t>
            </a:r>
            <a:r>
              <a:rPr lang="tr-TR" b="0" i="0" dirty="0">
                <a:effectLst/>
              </a:rPr>
              <a:t> b'ye ulaşması 20 yıl, dünyaya veri göndermesi ise dört yıl sürebilir.</a:t>
            </a:r>
          </a:p>
        </p:txBody>
      </p:sp>
      <p:pic>
        <p:nvPicPr>
          <p:cNvPr id="9218" name="Picture 2" descr="Stephen Hawking">
            <a:extLst>
              <a:ext uri="{FF2B5EF4-FFF2-40B4-BE49-F238E27FC236}">
                <a16:creationId xmlns:a16="http://schemas.microsoft.com/office/drawing/2014/main" id="{95CBB772-AC97-4E18-9734-51EE72FAD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1853248"/>
            <a:ext cx="4873836" cy="293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844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uydu, ulaşım içeren bir resim&#10;&#10;Açıklama otomatik olarak oluşturuldu">
            <a:extLst>
              <a:ext uri="{FF2B5EF4-FFF2-40B4-BE49-F238E27FC236}">
                <a16:creationId xmlns:a16="http://schemas.microsoft.com/office/drawing/2014/main" id="{2AA0F530-8F1D-4511-979E-C997F46A6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652" y="392279"/>
            <a:ext cx="6486696" cy="4437081"/>
          </a:xfrm>
          <a:prstGeom prst="rect">
            <a:avLst/>
          </a:prstGeom>
        </p:spPr>
      </p:pic>
      <p:sp>
        <p:nvSpPr>
          <p:cNvPr id="10" name="Metin kutusu 9">
            <a:extLst>
              <a:ext uri="{FF2B5EF4-FFF2-40B4-BE49-F238E27FC236}">
                <a16:creationId xmlns:a16="http://schemas.microsoft.com/office/drawing/2014/main" id="{93A2347C-A730-4665-84F6-F84F14F68D29}"/>
              </a:ext>
            </a:extLst>
          </p:cNvPr>
          <p:cNvSpPr txBox="1"/>
          <p:nvPr/>
        </p:nvSpPr>
        <p:spPr>
          <a:xfrm>
            <a:off x="3791435" y="5445055"/>
            <a:ext cx="4609129" cy="646331"/>
          </a:xfrm>
          <a:prstGeom prst="rect">
            <a:avLst/>
          </a:prstGeom>
          <a:noFill/>
        </p:spPr>
        <p:txBody>
          <a:bodyPr wrap="square" rtlCol="0">
            <a:spAutoFit/>
          </a:bodyPr>
          <a:lstStyle/>
          <a:p>
            <a:pPr algn="ctr"/>
            <a:r>
              <a:rPr lang="tr-TR" dirty="0">
                <a:latin typeface="Georgia Pro Black" panose="02040A02050405020203" pitchFamily="18" charset="0"/>
              </a:rPr>
              <a:t>Güneş dışı gezegenlerin araştırılması: Kepler Teleskobu</a:t>
            </a:r>
          </a:p>
        </p:txBody>
      </p:sp>
    </p:spTree>
    <p:extLst>
      <p:ext uri="{BB962C8B-B14F-4D97-AF65-F5344CB8AC3E}">
        <p14:creationId xmlns:p14="http://schemas.microsoft.com/office/powerpoint/2010/main" val="4197788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C3BD0B-FF2C-496A-96F1-47C6B4C8A0B7}"/>
              </a:ext>
            </a:extLst>
          </p:cNvPr>
          <p:cNvSpPr>
            <a:spLocks noGrp="1"/>
          </p:cNvSpPr>
          <p:nvPr>
            <p:ph type="title"/>
          </p:nvPr>
        </p:nvSpPr>
        <p:spPr/>
        <p:txBody>
          <a:bodyPr anchor="ctr"/>
          <a:lstStyle/>
          <a:p>
            <a:r>
              <a:rPr lang="tr-TR" dirty="0">
                <a:solidFill>
                  <a:srgbClr val="FFFF00"/>
                </a:solidFill>
                <a:latin typeface="Georgia Pro Black" panose="02040A02050405020203" pitchFamily="18" charset="0"/>
              </a:rPr>
              <a:t>11. Akıllı Uzaylılar</a:t>
            </a:r>
            <a:endParaRPr lang="tr-TR" dirty="0">
              <a:solidFill>
                <a:srgbClr val="FFFF00"/>
              </a:solidFill>
            </a:endParaRPr>
          </a:p>
        </p:txBody>
      </p:sp>
      <p:sp>
        <p:nvSpPr>
          <p:cNvPr id="9" name="Metin kutusu 8">
            <a:extLst>
              <a:ext uri="{FF2B5EF4-FFF2-40B4-BE49-F238E27FC236}">
                <a16:creationId xmlns:a16="http://schemas.microsoft.com/office/drawing/2014/main" id="{2D7F91ED-7EC7-40D0-B651-AA1E71AEADF7}"/>
              </a:ext>
            </a:extLst>
          </p:cNvPr>
          <p:cNvSpPr txBox="1"/>
          <p:nvPr/>
        </p:nvSpPr>
        <p:spPr>
          <a:xfrm>
            <a:off x="6096000" y="1853248"/>
            <a:ext cx="5065336" cy="2862322"/>
          </a:xfrm>
          <a:prstGeom prst="rect">
            <a:avLst/>
          </a:prstGeom>
          <a:noFill/>
        </p:spPr>
        <p:txBody>
          <a:bodyPr wrap="square">
            <a:spAutoFit/>
          </a:bodyPr>
          <a:lstStyle/>
          <a:p>
            <a:pPr algn="just" rtl="0"/>
            <a:r>
              <a:rPr lang="tr-TR" b="0" i="0" dirty="0">
                <a:effectLst/>
              </a:rPr>
              <a:t>Bizden binlerce ya da milyonlar yıl daha yaşlı bir uzaylı medeniyeti yapay zeka geliştirmiş olabilir.</a:t>
            </a:r>
          </a:p>
          <a:p>
            <a:pPr algn="just" rtl="0"/>
            <a:r>
              <a:rPr lang="tr-TR" b="0" i="0" dirty="0">
                <a:effectLst/>
              </a:rPr>
              <a:t>Yumuşak ve süngerimsi olmayabilirler veya suyun veya oksijenin bol olduğu "yaşanabilir" yerlerde bulunmayabilirler.</a:t>
            </a:r>
          </a:p>
          <a:p>
            <a:pPr algn="just" rtl="0"/>
            <a:r>
              <a:rPr lang="tr-TR" b="0" i="0" dirty="0">
                <a:effectLst/>
              </a:rPr>
              <a:t>Bazı astronomlar yapay zekaların kara delikler ya da çok büyük yıldızlar gibi yüksek enerjili yerlerde yaşamayı tercih edebileceğini söylüyor.</a:t>
            </a:r>
          </a:p>
        </p:txBody>
      </p:sp>
      <p:pic>
        <p:nvPicPr>
          <p:cNvPr id="10242" name="Picture 2" descr="Supermassive black hole at the Milky Way Galactic Center">
            <a:extLst>
              <a:ext uri="{FF2B5EF4-FFF2-40B4-BE49-F238E27FC236}">
                <a16:creationId xmlns:a16="http://schemas.microsoft.com/office/drawing/2014/main" id="{3F5F5741-91E9-4257-871D-52202B056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1853248"/>
            <a:ext cx="4729113" cy="331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457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A1F3BAF-C6E0-4044-9E3E-909535B5FDB6}"/>
              </a:ext>
            </a:extLst>
          </p:cNvPr>
          <p:cNvPicPr>
            <a:picLocks noChangeAspect="1"/>
          </p:cNvPicPr>
          <p:nvPr/>
        </p:nvPicPr>
        <p:blipFill>
          <a:blip r:embed="rId2"/>
          <a:stretch>
            <a:fillRect/>
          </a:stretch>
        </p:blipFill>
        <p:spPr>
          <a:xfrm>
            <a:off x="1701822" y="308741"/>
            <a:ext cx="8788355" cy="6240517"/>
          </a:xfrm>
          <a:prstGeom prst="rect">
            <a:avLst/>
          </a:prstGeom>
        </p:spPr>
      </p:pic>
    </p:spTree>
    <p:extLst>
      <p:ext uri="{BB962C8B-B14F-4D97-AF65-F5344CB8AC3E}">
        <p14:creationId xmlns:p14="http://schemas.microsoft.com/office/powerpoint/2010/main" val="1152659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zemin içeren bir resim&#10;&#10;Açıklama otomatik olarak oluşturuldu">
            <a:extLst>
              <a:ext uri="{FF2B5EF4-FFF2-40B4-BE49-F238E27FC236}">
                <a16:creationId xmlns:a16="http://schemas.microsoft.com/office/drawing/2014/main" id="{38D83F89-D811-4223-A8A7-B2204CB54B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0791" y="388572"/>
            <a:ext cx="5165918" cy="4409672"/>
          </a:xfrm>
        </p:spPr>
      </p:pic>
      <p:sp>
        <p:nvSpPr>
          <p:cNvPr id="6" name="Metin kutusu 5">
            <a:extLst>
              <a:ext uri="{FF2B5EF4-FFF2-40B4-BE49-F238E27FC236}">
                <a16:creationId xmlns:a16="http://schemas.microsoft.com/office/drawing/2014/main" id="{04CF13EC-C2B6-48F3-96EA-6CACEACBAC81}"/>
              </a:ext>
            </a:extLst>
          </p:cNvPr>
          <p:cNvSpPr txBox="1"/>
          <p:nvPr/>
        </p:nvSpPr>
        <p:spPr>
          <a:xfrm>
            <a:off x="3791435" y="5303653"/>
            <a:ext cx="4609129" cy="923330"/>
          </a:xfrm>
          <a:prstGeom prst="rect">
            <a:avLst/>
          </a:prstGeom>
          <a:noFill/>
        </p:spPr>
        <p:txBody>
          <a:bodyPr wrap="square" rtlCol="0">
            <a:spAutoFit/>
          </a:bodyPr>
          <a:lstStyle/>
          <a:p>
            <a:pPr algn="ctr"/>
            <a:r>
              <a:rPr lang="tr-TR" dirty="0">
                <a:latin typeface="Georgia Pro Black" panose="02040A02050405020203" pitchFamily="18" charset="0"/>
              </a:rPr>
              <a:t>Zekayı gösteren dünya dışı sinyallerin dinlenmesi (resim: </a:t>
            </a:r>
            <a:r>
              <a:rPr lang="tr-TR" dirty="0" err="1">
                <a:latin typeface="Georgia Pro Black" panose="02040A02050405020203" pitchFamily="18" charset="0"/>
              </a:rPr>
              <a:t>Allen</a:t>
            </a:r>
            <a:r>
              <a:rPr lang="tr-TR" dirty="0">
                <a:latin typeface="Georgia Pro Black" panose="02040A02050405020203" pitchFamily="18" charset="0"/>
              </a:rPr>
              <a:t> dizisi)</a:t>
            </a:r>
          </a:p>
        </p:txBody>
      </p:sp>
    </p:spTree>
    <p:extLst>
      <p:ext uri="{BB962C8B-B14F-4D97-AF65-F5344CB8AC3E}">
        <p14:creationId xmlns:p14="http://schemas.microsoft.com/office/powerpoint/2010/main" val="4027766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kumlu içeren bir resim&#10;&#10;Açıklama otomatik olarak oluşturuldu">
            <a:extLst>
              <a:ext uri="{FF2B5EF4-FFF2-40B4-BE49-F238E27FC236}">
                <a16:creationId xmlns:a16="http://schemas.microsoft.com/office/drawing/2014/main" id="{C118947E-A8BF-4948-B8E4-446318879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6160" y="740755"/>
            <a:ext cx="6779679" cy="3813570"/>
          </a:xfrm>
          <a:prstGeom prst="rect">
            <a:avLst/>
          </a:prstGeom>
        </p:spPr>
      </p:pic>
      <p:sp>
        <p:nvSpPr>
          <p:cNvPr id="7" name="Metin kutusu 6">
            <a:extLst>
              <a:ext uri="{FF2B5EF4-FFF2-40B4-BE49-F238E27FC236}">
                <a16:creationId xmlns:a16="http://schemas.microsoft.com/office/drawing/2014/main" id="{629B6D82-6AD6-4775-BBE4-0BA704209603}"/>
              </a:ext>
            </a:extLst>
          </p:cNvPr>
          <p:cNvSpPr txBox="1"/>
          <p:nvPr/>
        </p:nvSpPr>
        <p:spPr>
          <a:xfrm>
            <a:off x="3048785" y="5219795"/>
            <a:ext cx="6094428" cy="646331"/>
          </a:xfrm>
          <a:prstGeom prst="rect">
            <a:avLst/>
          </a:prstGeom>
          <a:noFill/>
        </p:spPr>
        <p:txBody>
          <a:bodyPr wrap="square">
            <a:spAutoFit/>
          </a:bodyPr>
          <a:lstStyle/>
          <a:p>
            <a:pPr algn="ctr"/>
            <a:r>
              <a:rPr lang="tr-TR" b="0" i="0" dirty="0">
                <a:effectLst/>
                <a:latin typeface="Georgia Pro Black" panose="02040A02050405020203" pitchFamily="18" charset="0"/>
              </a:rPr>
              <a:t>Güneş sistemine ait robotik keşif aleti (Mars’ın merak gezgini)</a:t>
            </a:r>
          </a:p>
        </p:txBody>
      </p:sp>
    </p:spTree>
    <p:extLst>
      <p:ext uri="{BB962C8B-B14F-4D97-AF65-F5344CB8AC3E}">
        <p14:creationId xmlns:p14="http://schemas.microsoft.com/office/powerpoint/2010/main" val="169597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DBFF78-50B7-4A7F-B600-36CC34E63F8A}"/>
              </a:ext>
            </a:extLst>
          </p:cNvPr>
          <p:cNvSpPr>
            <a:spLocks noGrp="1"/>
          </p:cNvSpPr>
          <p:nvPr>
            <p:ph type="title"/>
          </p:nvPr>
        </p:nvSpPr>
        <p:spPr/>
        <p:txBody>
          <a:bodyPr anchor="ctr"/>
          <a:lstStyle/>
          <a:p>
            <a:r>
              <a:rPr lang="tr-TR" b="1" dirty="0">
                <a:solidFill>
                  <a:srgbClr val="00B0F0"/>
                </a:solidFill>
                <a:latin typeface="Georgia Pro Black" panose="02040A02050405020203" pitchFamily="18" charset="0"/>
              </a:rPr>
              <a:t>GENEL</a:t>
            </a:r>
            <a:endParaRPr lang="tr-TR" dirty="0">
              <a:latin typeface="Georgia Pro Black" panose="02040A02050405020203" pitchFamily="18" charset="0"/>
            </a:endParaRPr>
          </a:p>
        </p:txBody>
      </p:sp>
      <p:sp>
        <p:nvSpPr>
          <p:cNvPr id="3" name="İçerik Yer Tutucusu 2">
            <a:extLst>
              <a:ext uri="{FF2B5EF4-FFF2-40B4-BE49-F238E27FC236}">
                <a16:creationId xmlns:a16="http://schemas.microsoft.com/office/drawing/2014/main" id="{D765E8FD-623A-4194-B88D-C3B3320C5D71}"/>
              </a:ext>
            </a:extLst>
          </p:cNvPr>
          <p:cNvSpPr>
            <a:spLocks noGrp="1"/>
          </p:cNvSpPr>
          <p:nvPr>
            <p:ph idx="1"/>
          </p:nvPr>
        </p:nvSpPr>
        <p:spPr/>
        <p:txBody>
          <a:bodyPr>
            <a:normAutofit fontScale="70000" lnSpcReduction="20000"/>
          </a:bodyPr>
          <a:lstStyle/>
          <a:p>
            <a:pPr marL="0" indent="0" algn="just">
              <a:buNone/>
            </a:pPr>
            <a:r>
              <a:rPr lang="tr-TR" dirty="0">
                <a:latin typeface="+mn-lt"/>
              </a:rPr>
              <a:t>Mikroorganizmalar gibi uzaylı yaşamının Güneş Sistemi'nde ve tüm evrende var olduğu varsayılmıştır . Bu hipotez , gözlemlenebilir evrenin muazzam boyutuna ve tutarlı fiziksel yasalarına dayanır . Bu görüşe göre, örneğin bilim adamları tarafından yapılan Carl Sagan ve </a:t>
            </a:r>
            <a:r>
              <a:rPr lang="tr-TR" dirty="0" err="1">
                <a:latin typeface="+mn-lt"/>
              </a:rPr>
              <a:t>Stephen</a:t>
            </a:r>
            <a:r>
              <a:rPr lang="tr-TR" dirty="0">
                <a:latin typeface="+mn-lt"/>
              </a:rPr>
              <a:t> Hawking, yanı sıra gibi tanınmış kişilikleri Winston Churchill, dünya dışında bir yaşamın olmaması imkansız olurdu. Bu argüman, Dünya’nın Evren’de benzersiz bir konuma sahip olmadığını belirten </a:t>
            </a:r>
            <a:r>
              <a:rPr lang="tr-TR" dirty="0" err="1">
                <a:latin typeface="+mn-lt"/>
              </a:rPr>
              <a:t>Kopernik</a:t>
            </a:r>
            <a:r>
              <a:rPr lang="tr-TR" dirty="0">
                <a:latin typeface="+mn-lt"/>
              </a:rPr>
              <a:t> ilkesi ve Dünya'daki yaşamla ilgili özel bir şey olmadığını belirten sıradanlık ilkesidir. Yaşamın kimyası, Büyük </a:t>
            </a:r>
            <a:r>
              <a:rPr lang="tr-TR" dirty="0" err="1">
                <a:latin typeface="+mn-lt"/>
              </a:rPr>
              <a:t>Patlama'dan</a:t>
            </a:r>
            <a:r>
              <a:rPr lang="tr-TR" dirty="0">
                <a:latin typeface="+mn-lt"/>
              </a:rPr>
              <a:t> kısa bir süre sonra, 13,8 milyar yıl önce, evrenin sadece 10-17 milyon yaşında olduğu yaşanabilir bir çağda başlamış olabilir. Yaşam, evrenin birçok yerinde bağımsız olarak ortaya çıkmış olabilir. Alternatif olarak, yaşam daha az sıklıkla oluşmuş olabilir, daha sonra - örneğin </a:t>
            </a:r>
            <a:r>
              <a:rPr lang="tr-TR" dirty="0" err="1">
                <a:latin typeface="+mn-lt"/>
              </a:rPr>
              <a:t>meteoroidler</a:t>
            </a:r>
            <a:r>
              <a:rPr lang="tr-TR" dirty="0">
                <a:latin typeface="+mn-lt"/>
              </a:rPr>
              <a:t> tarafından - </a:t>
            </a:r>
            <a:r>
              <a:rPr lang="tr-TR" dirty="0" err="1">
                <a:latin typeface="+mn-lt"/>
              </a:rPr>
              <a:t>panspermi</a:t>
            </a:r>
            <a:r>
              <a:rPr lang="tr-TR" dirty="0">
                <a:latin typeface="+mn-lt"/>
              </a:rPr>
              <a:t> adı verilen bir süreçte yaşanabilir gezegenler arasında yayılmış olabilir. Her durumda, karmaşık organik moleküller, Dünya'nın oluşumundan önce Güneş'i çevreleyen toz taneciklerinin ön-gezegen diskinde oluşmuş olabilir. Bu çalışmalara göre, bu süreç Dünya dışında Güneş Sistemi'nin çeşitli gezegen ve uydularında ve diğer yıldızların gezegenlerinde gerçekleşebilir. </a:t>
            </a:r>
          </a:p>
          <a:p>
            <a:pPr marL="0" indent="0" algn="just">
              <a:buNone/>
            </a:pPr>
            <a:r>
              <a:rPr lang="tr-TR" dirty="0">
                <a:latin typeface="+mn-lt"/>
              </a:rPr>
              <a:t>1950'lerden beri, gökbilimciler yıldızların etrafındaki "yaşanabilir bölgelerin" yaşamın var olması için en olası yerler olduğunu öne sürdüler. 2007'den beri bu tür bölgelerin sayısız keşfi, Dünya benzeri bileşimlere sahip milyarlarca gezegenin sayısal tahminlerini üretti. 2013 itibariyle, bu bölgelerde yalnızca birkaç gezegen keşfedilmişti. Bununla birlikte, 4 Kasım 2013'te gökbilimciler, Kepler uzay görevi verilerine dayanarak, Samanyolu'ndaki Güneş benzeri yıldızların ve kırmızı cücelerin yaşanabilir bölgelerinde yörüngede dönen 40 milyar kadar Dünya boyutunda gezegen olabileceğini bildirdiler. Güneş benzeri yıldızların yörüngesinde olabilir. Bilim adamlarına göre, bu tür en yakın gezegen 12 </a:t>
            </a:r>
            <a:r>
              <a:rPr lang="tr-TR" dirty="0" err="1">
                <a:latin typeface="+mn-lt"/>
              </a:rPr>
              <a:t>ışıkyılı</a:t>
            </a:r>
            <a:r>
              <a:rPr lang="tr-TR" dirty="0">
                <a:latin typeface="+mn-lt"/>
              </a:rPr>
              <a:t> uzaklıkta olabilir. </a:t>
            </a:r>
            <a:r>
              <a:rPr lang="tr-TR" dirty="0" err="1">
                <a:latin typeface="+mn-lt"/>
              </a:rPr>
              <a:t>Astrobiyologlar</a:t>
            </a:r>
            <a:r>
              <a:rPr lang="tr-TR" dirty="0">
                <a:latin typeface="+mn-lt"/>
              </a:rPr>
              <a:t> ayrıca potansiyel habitatların "enerjiyi takip et" görüşünü de dikkate aldılar.</a:t>
            </a:r>
          </a:p>
        </p:txBody>
      </p:sp>
    </p:spTree>
    <p:extLst>
      <p:ext uri="{BB962C8B-B14F-4D97-AF65-F5344CB8AC3E}">
        <p14:creationId xmlns:p14="http://schemas.microsoft.com/office/powerpoint/2010/main" val="2492801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E6272D-9503-45F0-B53C-ECE85471A4A8}"/>
              </a:ext>
            </a:extLst>
          </p:cNvPr>
          <p:cNvSpPr>
            <a:spLocks noGrp="1"/>
          </p:cNvSpPr>
          <p:nvPr>
            <p:ph type="title"/>
          </p:nvPr>
        </p:nvSpPr>
        <p:spPr/>
        <p:txBody>
          <a:bodyPr anchor="ctr"/>
          <a:lstStyle/>
          <a:p>
            <a:r>
              <a:rPr lang="tr-TR" b="1" dirty="0">
                <a:solidFill>
                  <a:srgbClr val="00B0F0"/>
                </a:solidFill>
                <a:latin typeface="Georgia Pro Black" panose="02040A02050405020203" pitchFamily="18" charset="0"/>
              </a:rPr>
              <a:t>EVRİM</a:t>
            </a:r>
            <a:endParaRPr lang="tr-TR" dirty="0"/>
          </a:p>
        </p:txBody>
      </p:sp>
      <p:sp>
        <p:nvSpPr>
          <p:cNvPr id="3" name="İçerik Yer Tutucusu 2">
            <a:extLst>
              <a:ext uri="{FF2B5EF4-FFF2-40B4-BE49-F238E27FC236}">
                <a16:creationId xmlns:a16="http://schemas.microsoft.com/office/drawing/2014/main" id="{8AB8F414-3F17-4468-BC2C-BD6DFB547BA6}"/>
              </a:ext>
            </a:extLst>
          </p:cNvPr>
          <p:cNvSpPr>
            <a:spLocks noGrp="1"/>
          </p:cNvSpPr>
          <p:nvPr>
            <p:ph idx="1"/>
          </p:nvPr>
        </p:nvSpPr>
        <p:spPr/>
        <p:txBody>
          <a:bodyPr>
            <a:normAutofit lnSpcReduction="10000"/>
          </a:bodyPr>
          <a:lstStyle/>
          <a:p>
            <a:pPr marL="0" indent="0" algn="just">
              <a:buNone/>
            </a:pPr>
            <a:r>
              <a:rPr lang="tr-TR" dirty="0"/>
              <a:t>2017'de yayınlanan bir araştırma, Dünya'daki türlerde karmaşıklığın nasıl evrimleştiğine bağlı olarak, başka yerlerdeki uzaylı evriminin öngörülebilirlik düzeyinin, onları gezegenimizdeki yaşama benzer hale getireceğini ileri sürüyor. Araştırmanın yazarlarından biri olan Sam </a:t>
            </a:r>
            <a:r>
              <a:rPr lang="tr-TR" dirty="0" err="1"/>
              <a:t>Levin</a:t>
            </a:r>
            <a:r>
              <a:rPr lang="tr-TR" dirty="0"/>
              <a:t>, "İnsanlar gibi, onların da bir uzaylı üretmek için işbirliği yapan bir varlıklar hiyerarşisinden oluştuğunu tahmin ediyoruz. Organizmanın her düzeyinde, ortadan kaldırmak için yürürlükte olan mekanizmalar olacaktır. Çatışma, işbirliğini sürdürme ve organizmanın işleyişini sürdürme. Bu mekanizmaların ne olacağına dair bazı örnekler bile sunabiliriz." Zeka geliştirmek için yaşamın kapasitesini değerlendirmeye yönelik araştırmalar da vardır. Bu kapasitenin, bir gezegenin içerdiği potansiyel nişlerin sayısı ile ortaya çıktığı ve yaşamın karmaşıklığının, gezegen ortamlarının bilgi yoğunluğuna yansıdığı ve bunun da nişlerinden hesaplanabileceği öne sürülmüştür.</a:t>
            </a:r>
          </a:p>
        </p:txBody>
      </p:sp>
    </p:spTree>
    <p:extLst>
      <p:ext uri="{BB962C8B-B14F-4D97-AF65-F5344CB8AC3E}">
        <p14:creationId xmlns:p14="http://schemas.microsoft.com/office/powerpoint/2010/main" val="2808114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DE4EDF-9EB5-4017-821F-5893FAD31ED3}"/>
              </a:ext>
            </a:extLst>
          </p:cNvPr>
          <p:cNvSpPr>
            <a:spLocks noGrp="1"/>
          </p:cNvSpPr>
          <p:nvPr>
            <p:ph type="title"/>
          </p:nvPr>
        </p:nvSpPr>
        <p:spPr/>
        <p:txBody>
          <a:bodyPr anchor="ctr"/>
          <a:lstStyle/>
          <a:p>
            <a:r>
              <a:rPr lang="tr-TR" b="1" dirty="0">
                <a:solidFill>
                  <a:srgbClr val="00B0F0"/>
                </a:solidFill>
                <a:latin typeface="Georgia Pro Black" panose="02040A02050405020203" pitchFamily="18" charset="0"/>
              </a:rPr>
              <a:t>BİYOKİMYASAL TEMEL</a:t>
            </a:r>
            <a:endParaRPr lang="tr-TR" dirty="0"/>
          </a:p>
        </p:txBody>
      </p:sp>
      <p:sp>
        <p:nvSpPr>
          <p:cNvPr id="3" name="İçerik Yer Tutucusu 2">
            <a:extLst>
              <a:ext uri="{FF2B5EF4-FFF2-40B4-BE49-F238E27FC236}">
                <a16:creationId xmlns:a16="http://schemas.microsoft.com/office/drawing/2014/main" id="{0E0A73D4-EBDD-4DF6-AFD2-983355369EB4}"/>
              </a:ext>
            </a:extLst>
          </p:cNvPr>
          <p:cNvSpPr>
            <a:spLocks noGrp="1"/>
          </p:cNvSpPr>
          <p:nvPr>
            <p:ph idx="1"/>
          </p:nvPr>
        </p:nvSpPr>
        <p:spPr/>
        <p:txBody>
          <a:bodyPr>
            <a:normAutofit fontScale="77500" lnSpcReduction="20000"/>
          </a:bodyPr>
          <a:lstStyle/>
          <a:p>
            <a:pPr marL="0" indent="0" algn="just">
              <a:buNone/>
            </a:pPr>
            <a:r>
              <a:rPr lang="tr-TR" dirty="0">
                <a:latin typeface="+mn-lt"/>
              </a:rPr>
              <a:t>Dünyadaki yaşam, biyokimyasal reaksiyonların gerçekleştiği bir çözücü olarak suya ihtiyaç duyar. Yeterli miktarda karbon ve diğer elementler, su ile birlikte, Dünya'nınkine benzer bir kimyasal yapıya ve sıcaklık aralığına sahip karasal gezegenlerde canlı organizmaların oluşumunu sağlayabilir. Bu çözücü sudan daha az uygun görünse de, bir alternatif olarak amonyağa dayalı yaşam (su yerine) önerilmiştir. Çözücüsü metan, </a:t>
            </a:r>
            <a:r>
              <a:rPr lang="tr-TR" dirty="0" err="1">
                <a:latin typeface="+mn-lt"/>
              </a:rPr>
              <a:t>etan</a:t>
            </a:r>
            <a:r>
              <a:rPr lang="tr-TR" dirty="0">
                <a:latin typeface="+mn-lt"/>
              </a:rPr>
              <a:t> veya </a:t>
            </a:r>
            <a:r>
              <a:rPr lang="tr-TR" dirty="0" err="1">
                <a:latin typeface="+mn-lt"/>
              </a:rPr>
              <a:t>propan</a:t>
            </a:r>
            <a:r>
              <a:rPr lang="tr-TR" dirty="0">
                <a:latin typeface="+mn-lt"/>
              </a:rPr>
              <a:t> gibi sıvı bir hidrokarbon olan yaşam biçimlerinin olması da düşünülebilir.</a:t>
            </a:r>
          </a:p>
          <a:p>
            <a:pPr marL="0" indent="0" algn="just">
              <a:buNone/>
            </a:pPr>
            <a:r>
              <a:rPr lang="tr-TR" dirty="0">
                <a:latin typeface="+mn-lt"/>
              </a:rPr>
              <a:t>Yaklaşık 29 kimyasal element, Dünya'daki canlı organizmalarda aktif rol oynamaktadır. Canlı maddenin yaklaşık %95'i sadece altı element üzerine kuruludur: karbon, hidrojen, nitrojen, oksijen, fosfor ve kükürt. Bu altı element, dünyadaki hemen hemen tüm yaşamın temel yapı taşlarını oluştururken, kalan elementlerin çoğu sadece eser miktarlarda bulunur. Karbonun benzersiz özellikleri, yaşam için gerekli biyokimyayı oluşturmak için başka bir gezegende bile değiştirilebilmesini olanaksız kılıyor. Karbon atomu, diğer karbon atomları da dahil olmak üzere diğer atomlarla dört güçlü kimyasal bağ kurma konusunda benzersiz bir yeteneğe sahiptir. Bu </a:t>
            </a:r>
            <a:r>
              <a:rPr lang="tr-TR" dirty="0" err="1">
                <a:latin typeface="+mn-lt"/>
              </a:rPr>
              <a:t>kovalent</a:t>
            </a:r>
            <a:r>
              <a:rPr lang="tr-TR" dirty="0">
                <a:latin typeface="+mn-lt"/>
              </a:rPr>
              <a:t> bağların uzayda bir yönü vardır, öyle ki karbon atomları, nükleik asitler ve proteinler gibi belirli mimarilere sahip 3 boyutlu karmaşık yapıların iskeletlerini oluşturabilir. Karbon, diğer tüm elementlerin toplamından daha fazla bileşik oluşturur. Karbon atomunun çok yönlülüğü ve görünür evrendeki bolluğu, onu diğer gezegenlerdeki yaşamın kimyasal bileşimi için temelleri -hatta egzotik olanları- sağlama olasılığı en yüksek olan element yapar.</a:t>
            </a:r>
          </a:p>
        </p:txBody>
      </p:sp>
    </p:spTree>
    <p:extLst>
      <p:ext uri="{BB962C8B-B14F-4D97-AF65-F5344CB8AC3E}">
        <p14:creationId xmlns:p14="http://schemas.microsoft.com/office/powerpoint/2010/main" val="278925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DE4EDF-9EB5-4017-821F-5893FAD31ED3}"/>
              </a:ext>
            </a:extLst>
          </p:cNvPr>
          <p:cNvSpPr>
            <a:spLocks noGrp="1"/>
          </p:cNvSpPr>
          <p:nvPr>
            <p:ph type="title"/>
          </p:nvPr>
        </p:nvSpPr>
        <p:spPr/>
        <p:txBody>
          <a:bodyPr anchor="ctr"/>
          <a:lstStyle/>
          <a:p>
            <a:r>
              <a:rPr lang="tr-TR" b="1" dirty="0">
                <a:solidFill>
                  <a:srgbClr val="00B0F0"/>
                </a:solidFill>
                <a:latin typeface="Georgia Pro Black" panose="02040A02050405020203" pitchFamily="18" charset="0"/>
              </a:rPr>
              <a:t>BİLİMSEL ARAMA</a:t>
            </a:r>
            <a:endParaRPr lang="tr-TR" dirty="0"/>
          </a:p>
        </p:txBody>
      </p:sp>
      <p:sp>
        <p:nvSpPr>
          <p:cNvPr id="3" name="İçerik Yer Tutucusu 2">
            <a:extLst>
              <a:ext uri="{FF2B5EF4-FFF2-40B4-BE49-F238E27FC236}">
                <a16:creationId xmlns:a16="http://schemas.microsoft.com/office/drawing/2014/main" id="{0E0A73D4-EBDD-4DF6-AFD2-983355369EB4}"/>
              </a:ext>
            </a:extLst>
          </p:cNvPr>
          <p:cNvSpPr>
            <a:spLocks noGrp="1"/>
          </p:cNvSpPr>
          <p:nvPr>
            <p:ph idx="1"/>
          </p:nvPr>
        </p:nvSpPr>
        <p:spPr/>
        <p:txBody>
          <a:bodyPr>
            <a:normAutofit/>
          </a:bodyPr>
          <a:lstStyle/>
          <a:p>
            <a:pPr marL="0" indent="0" algn="just">
              <a:buNone/>
            </a:pPr>
            <a:r>
              <a:rPr lang="tr-TR" dirty="0">
                <a:latin typeface="+mn-lt"/>
              </a:rPr>
              <a:t>Dünya dışı yaşam için bilimsel araştırmalar hem doğrudan hem de dolaylı olarak yürütülmektedir. Eylül 2017 itibariyle, 2.747 sistemde 3.667 </a:t>
            </a:r>
            <a:r>
              <a:rPr lang="tr-TR" dirty="0" err="1">
                <a:latin typeface="+mn-lt"/>
              </a:rPr>
              <a:t>ötegezegen</a:t>
            </a:r>
            <a:r>
              <a:rPr lang="tr-TR" dirty="0">
                <a:latin typeface="+mn-lt"/>
              </a:rPr>
              <a:t> tanımlanmıştır ve kendi güneş sistemimizdeki diğer gezegenler ve aylar, mikroorganizmalar gibi ilkel yaşama ev sahipliği yapma potansiyeline sahiptir. 8 Şubat 2021 itibariyle, Venüs (</a:t>
            </a:r>
            <a:r>
              <a:rPr lang="tr-TR" dirty="0" err="1">
                <a:latin typeface="+mn-lt"/>
              </a:rPr>
              <a:t>fosfin</a:t>
            </a:r>
            <a:r>
              <a:rPr lang="tr-TR" dirty="0">
                <a:latin typeface="+mn-lt"/>
              </a:rPr>
              <a:t> yoluyla) ve Mars'ta (metan yoluyla) olası yaşam formlarının tespitini dikkate alan çalışmaların güncellenmiş bir durumu bildirildi.</a:t>
            </a:r>
          </a:p>
        </p:txBody>
      </p:sp>
    </p:spTree>
    <p:extLst>
      <p:ext uri="{BB962C8B-B14F-4D97-AF65-F5344CB8AC3E}">
        <p14:creationId xmlns:p14="http://schemas.microsoft.com/office/powerpoint/2010/main" val="2271816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178</TotalTime>
  <Words>3317</Words>
  <Application>Microsoft Office PowerPoint</Application>
  <PresentationFormat>Widescreen</PresentationFormat>
  <Paragraphs>114</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Cambria Math</vt:lpstr>
      <vt:lpstr>Century Gothic</vt:lpstr>
      <vt:lpstr>Georgia Pro Black</vt:lpstr>
      <vt:lpstr>ReithSans</vt:lpstr>
      <vt:lpstr>Times New Roman</vt:lpstr>
      <vt:lpstr>Wingdings 3</vt:lpstr>
      <vt:lpstr>İyon</vt:lpstr>
      <vt:lpstr>UZAYDA YARATIKLAR</vt:lpstr>
      <vt:lpstr>DÜNYA DIŞI YAŞAM</vt:lpstr>
      <vt:lpstr>PowerPoint Presentation</vt:lpstr>
      <vt:lpstr>PowerPoint Presentation</vt:lpstr>
      <vt:lpstr>PowerPoint Presentation</vt:lpstr>
      <vt:lpstr>GENEL</vt:lpstr>
      <vt:lpstr>EVRİM</vt:lpstr>
      <vt:lpstr>BİYOKİMYASAL TEMEL</vt:lpstr>
      <vt:lpstr>BİLİMSEL ARAMA</vt:lpstr>
      <vt:lpstr>Doğrudan Arama</vt:lpstr>
      <vt:lpstr>PowerPoint Presentation</vt:lpstr>
      <vt:lpstr>PowerPoint Presentation</vt:lpstr>
      <vt:lpstr>Dolaylı Arama</vt:lpstr>
      <vt:lpstr>Güneş Dışı Gezegenler</vt:lpstr>
      <vt:lpstr>PowerPoint Presentation</vt:lpstr>
      <vt:lpstr>Yersel Analiz</vt:lpstr>
      <vt:lpstr>DRAKE DENKLEMİ</vt:lpstr>
      <vt:lpstr>PowerPoint Presentation</vt:lpstr>
      <vt:lpstr>DÜNYA DIŞI YAŞAM ARAYIŞIMIZDAKİ 11 GERÇEK</vt:lpstr>
      <vt:lpstr>1. Moonlighs</vt:lpstr>
      <vt:lpstr>2. Mighty Martians</vt:lpstr>
      <vt:lpstr>3. Üstün Satürnlüler</vt:lpstr>
      <vt:lpstr>4. Uzaylı Nüfus Sayımı</vt:lpstr>
      <vt:lpstr>5. Uydularda Yaşam</vt:lpstr>
      <vt:lpstr>6. Uzay Kalamarı</vt:lpstr>
      <vt:lpstr>7. Uzak Dünyalar</vt:lpstr>
      <vt:lpstr>8. Yaşam Belirtileri</vt:lpstr>
      <vt:lpstr>9. Yaşama Elverişli Bölgeler?</vt:lpstr>
      <vt:lpstr>10. Uzaya Yelken Açmak</vt:lpstr>
      <vt:lpstr>11. Akıllı Uzaylılar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UZAYDA YARATIKLAR</dc:title>
  <dc:creator>erhan kara</dc:creator>
  <cp:lastModifiedBy>Nihat Berker</cp:lastModifiedBy>
  <cp:revision>36</cp:revision>
  <dcterms:created xsi:type="dcterms:W3CDTF">2021-12-01T06:31:33Z</dcterms:created>
  <dcterms:modified xsi:type="dcterms:W3CDTF">2021-12-05T04:22:37Z</dcterms:modified>
</cp:coreProperties>
</file>