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8" r:id="rId1"/>
  </p:sldMasterIdLst>
  <p:sldIdLst>
    <p:sldId id="300" r:id="rId2"/>
    <p:sldId id="257" r:id="rId3"/>
    <p:sldId id="258" r:id="rId4"/>
    <p:sldId id="259" r:id="rId5"/>
    <p:sldId id="260" r:id="rId6"/>
    <p:sldId id="261" r:id="rId7"/>
    <p:sldId id="262" r:id="rId8"/>
    <p:sldId id="263" r:id="rId9"/>
    <p:sldId id="264" r:id="rId10"/>
    <p:sldId id="265" r:id="rId11"/>
    <p:sldId id="266" r:id="rId12"/>
    <p:sldId id="296" r:id="rId13"/>
    <p:sldId id="289" r:id="rId14"/>
    <p:sldId id="286" r:id="rId15"/>
    <p:sldId id="287" r:id="rId16"/>
    <p:sldId id="269" r:id="rId17"/>
    <p:sldId id="297" r:id="rId18"/>
    <p:sldId id="273" r:id="rId19"/>
    <p:sldId id="298" r:id="rId20"/>
    <p:sldId id="299" r:id="rId21"/>
    <p:sldId id="295" r:id="rId2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097" autoAdjust="0"/>
  </p:normalViewPr>
  <p:slideViewPr>
    <p:cSldViewPr snapToGrid="0">
      <p:cViewPr varScale="1">
        <p:scale>
          <a:sx n="76" d="100"/>
          <a:sy n="76" d="100"/>
        </p:scale>
        <p:origin x="296" y="5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BC89159-F61A-4237-AD2A-FFC4818C74DD}"/>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D91BA128-055B-40E5-AD97-D0E43E5AB5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BB0075BF-7300-4170-979D-155C8CD759EF}"/>
              </a:ext>
            </a:extLst>
          </p:cNvPr>
          <p:cNvSpPr>
            <a:spLocks noGrp="1"/>
          </p:cNvSpPr>
          <p:nvPr>
            <p:ph type="dt" sz="half" idx="10"/>
          </p:nvPr>
        </p:nvSpPr>
        <p:spPr/>
        <p:txBody>
          <a:bodyPr/>
          <a:lstStyle/>
          <a:p>
            <a:fld id="{BFB228C0-DB62-4DDC-B5B4-294D0FD68849}" type="datetimeFigureOut">
              <a:rPr lang="tr-TR" smtClean="0"/>
              <a:t>5.12.2021</a:t>
            </a:fld>
            <a:endParaRPr lang="tr-TR"/>
          </a:p>
        </p:txBody>
      </p:sp>
      <p:sp>
        <p:nvSpPr>
          <p:cNvPr id="5" name="Alt Bilgi Yer Tutucusu 4">
            <a:extLst>
              <a:ext uri="{FF2B5EF4-FFF2-40B4-BE49-F238E27FC236}">
                <a16:creationId xmlns:a16="http://schemas.microsoft.com/office/drawing/2014/main" id="{8FA64FD4-9C33-48F9-BF5B-12DB3B596E4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4431366-C469-4022-9D39-35A4AE9D902D}"/>
              </a:ext>
            </a:extLst>
          </p:cNvPr>
          <p:cNvSpPr>
            <a:spLocks noGrp="1"/>
          </p:cNvSpPr>
          <p:nvPr>
            <p:ph type="sldNum" sz="quarter" idx="12"/>
          </p:nvPr>
        </p:nvSpPr>
        <p:spPr/>
        <p:txBody>
          <a:bodyPr/>
          <a:lstStyle/>
          <a:p>
            <a:fld id="{F23ECCE3-3CCF-4071-987E-E558B274A88C}" type="slidenum">
              <a:rPr lang="tr-TR" smtClean="0"/>
              <a:t>‹#›</a:t>
            </a:fld>
            <a:endParaRPr lang="tr-TR"/>
          </a:p>
        </p:txBody>
      </p:sp>
    </p:spTree>
    <p:extLst>
      <p:ext uri="{BB962C8B-B14F-4D97-AF65-F5344CB8AC3E}">
        <p14:creationId xmlns:p14="http://schemas.microsoft.com/office/powerpoint/2010/main" val="75745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73A9A4-D26D-48B2-B9EA-A42E37EAF0B8}"/>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39EAE85D-5D67-4D55-A3A6-0485A214056A}"/>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731F9C2-42D7-483E-9835-8FDB8E19FC9F}"/>
              </a:ext>
            </a:extLst>
          </p:cNvPr>
          <p:cNvSpPr>
            <a:spLocks noGrp="1"/>
          </p:cNvSpPr>
          <p:nvPr>
            <p:ph type="dt" sz="half" idx="10"/>
          </p:nvPr>
        </p:nvSpPr>
        <p:spPr/>
        <p:txBody>
          <a:bodyPr/>
          <a:lstStyle/>
          <a:p>
            <a:fld id="{BFB228C0-DB62-4DDC-B5B4-294D0FD68849}" type="datetimeFigureOut">
              <a:rPr lang="tr-TR" smtClean="0"/>
              <a:t>5.12.2021</a:t>
            </a:fld>
            <a:endParaRPr lang="tr-TR"/>
          </a:p>
        </p:txBody>
      </p:sp>
      <p:sp>
        <p:nvSpPr>
          <p:cNvPr id="5" name="Alt Bilgi Yer Tutucusu 4">
            <a:extLst>
              <a:ext uri="{FF2B5EF4-FFF2-40B4-BE49-F238E27FC236}">
                <a16:creationId xmlns:a16="http://schemas.microsoft.com/office/drawing/2014/main" id="{ED6C7806-92C3-41B0-B6E1-04E1988D977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9890B43-81BE-49E1-B0F9-C9373E7608AC}"/>
              </a:ext>
            </a:extLst>
          </p:cNvPr>
          <p:cNvSpPr>
            <a:spLocks noGrp="1"/>
          </p:cNvSpPr>
          <p:nvPr>
            <p:ph type="sldNum" sz="quarter" idx="12"/>
          </p:nvPr>
        </p:nvSpPr>
        <p:spPr/>
        <p:txBody>
          <a:bodyPr/>
          <a:lstStyle/>
          <a:p>
            <a:fld id="{F23ECCE3-3CCF-4071-987E-E558B274A88C}" type="slidenum">
              <a:rPr lang="tr-TR" smtClean="0"/>
              <a:t>‹#›</a:t>
            </a:fld>
            <a:endParaRPr lang="tr-TR"/>
          </a:p>
        </p:txBody>
      </p:sp>
    </p:spTree>
    <p:extLst>
      <p:ext uri="{BB962C8B-B14F-4D97-AF65-F5344CB8AC3E}">
        <p14:creationId xmlns:p14="http://schemas.microsoft.com/office/powerpoint/2010/main" val="1285776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724AC009-9DDD-4082-B043-0323BC656A27}"/>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A8EEC2F0-6352-44E4-94C0-2EFECFDB3757}"/>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776571B-AE43-46B8-B037-742914EBEF12}"/>
              </a:ext>
            </a:extLst>
          </p:cNvPr>
          <p:cNvSpPr>
            <a:spLocks noGrp="1"/>
          </p:cNvSpPr>
          <p:nvPr>
            <p:ph type="dt" sz="half" idx="10"/>
          </p:nvPr>
        </p:nvSpPr>
        <p:spPr/>
        <p:txBody>
          <a:bodyPr/>
          <a:lstStyle/>
          <a:p>
            <a:fld id="{BFB228C0-DB62-4DDC-B5B4-294D0FD68849}" type="datetimeFigureOut">
              <a:rPr lang="tr-TR" smtClean="0"/>
              <a:t>5.12.2021</a:t>
            </a:fld>
            <a:endParaRPr lang="tr-TR"/>
          </a:p>
        </p:txBody>
      </p:sp>
      <p:sp>
        <p:nvSpPr>
          <p:cNvPr id="5" name="Alt Bilgi Yer Tutucusu 4">
            <a:extLst>
              <a:ext uri="{FF2B5EF4-FFF2-40B4-BE49-F238E27FC236}">
                <a16:creationId xmlns:a16="http://schemas.microsoft.com/office/drawing/2014/main" id="{E936FBFB-B7D4-46E3-B23F-D84782FDF70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B5B64DB-766B-41FF-85FA-57CF38733D5F}"/>
              </a:ext>
            </a:extLst>
          </p:cNvPr>
          <p:cNvSpPr>
            <a:spLocks noGrp="1"/>
          </p:cNvSpPr>
          <p:nvPr>
            <p:ph type="sldNum" sz="quarter" idx="12"/>
          </p:nvPr>
        </p:nvSpPr>
        <p:spPr/>
        <p:txBody>
          <a:bodyPr/>
          <a:lstStyle/>
          <a:p>
            <a:fld id="{F23ECCE3-3CCF-4071-987E-E558B274A88C}" type="slidenum">
              <a:rPr lang="tr-TR" smtClean="0"/>
              <a:t>‹#›</a:t>
            </a:fld>
            <a:endParaRPr lang="tr-TR"/>
          </a:p>
        </p:txBody>
      </p:sp>
    </p:spTree>
    <p:extLst>
      <p:ext uri="{BB962C8B-B14F-4D97-AF65-F5344CB8AC3E}">
        <p14:creationId xmlns:p14="http://schemas.microsoft.com/office/powerpoint/2010/main" val="3302183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61D1EB0-7BA3-4FEC-A720-30344A61573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B686CE1-8FBF-4BC9-82E4-E4E3FCBBF107}"/>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E0D97B5-087D-4375-AF9D-2EFD09DC8CCA}"/>
              </a:ext>
            </a:extLst>
          </p:cNvPr>
          <p:cNvSpPr>
            <a:spLocks noGrp="1"/>
          </p:cNvSpPr>
          <p:nvPr>
            <p:ph type="dt" sz="half" idx="10"/>
          </p:nvPr>
        </p:nvSpPr>
        <p:spPr/>
        <p:txBody>
          <a:bodyPr/>
          <a:lstStyle/>
          <a:p>
            <a:fld id="{BFB228C0-DB62-4DDC-B5B4-294D0FD68849}" type="datetimeFigureOut">
              <a:rPr lang="tr-TR" smtClean="0"/>
              <a:t>5.12.2021</a:t>
            </a:fld>
            <a:endParaRPr lang="tr-TR"/>
          </a:p>
        </p:txBody>
      </p:sp>
      <p:sp>
        <p:nvSpPr>
          <p:cNvPr id="5" name="Alt Bilgi Yer Tutucusu 4">
            <a:extLst>
              <a:ext uri="{FF2B5EF4-FFF2-40B4-BE49-F238E27FC236}">
                <a16:creationId xmlns:a16="http://schemas.microsoft.com/office/drawing/2014/main" id="{BA1E5656-20AF-4A98-BD2F-060A3DDC5EE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860DBEF-3B72-4BB2-BC64-14D004F40B02}"/>
              </a:ext>
            </a:extLst>
          </p:cNvPr>
          <p:cNvSpPr>
            <a:spLocks noGrp="1"/>
          </p:cNvSpPr>
          <p:nvPr>
            <p:ph type="sldNum" sz="quarter" idx="12"/>
          </p:nvPr>
        </p:nvSpPr>
        <p:spPr/>
        <p:txBody>
          <a:bodyPr/>
          <a:lstStyle/>
          <a:p>
            <a:fld id="{F23ECCE3-3CCF-4071-987E-E558B274A88C}" type="slidenum">
              <a:rPr lang="tr-TR" smtClean="0"/>
              <a:t>‹#›</a:t>
            </a:fld>
            <a:endParaRPr lang="tr-TR"/>
          </a:p>
        </p:txBody>
      </p:sp>
    </p:spTree>
    <p:extLst>
      <p:ext uri="{BB962C8B-B14F-4D97-AF65-F5344CB8AC3E}">
        <p14:creationId xmlns:p14="http://schemas.microsoft.com/office/powerpoint/2010/main" val="267308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53654D4-F791-4CCF-9E27-5931E4031925}"/>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33F3B6CB-EF6B-414E-A545-8F48F3CEB0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144AEDB3-C2BD-4914-B0F3-85E6011AC8DC}"/>
              </a:ext>
            </a:extLst>
          </p:cNvPr>
          <p:cNvSpPr>
            <a:spLocks noGrp="1"/>
          </p:cNvSpPr>
          <p:nvPr>
            <p:ph type="dt" sz="half" idx="10"/>
          </p:nvPr>
        </p:nvSpPr>
        <p:spPr/>
        <p:txBody>
          <a:bodyPr/>
          <a:lstStyle/>
          <a:p>
            <a:fld id="{BFB228C0-DB62-4DDC-B5B4-294D0FD68849}" type="datetimeFigureOut">
              <a:rPr lang="tr-TR" smtClean="0"/>
              <a:t>5.12.2021</a:t>
            </a:fld>
            <a:endParaRPr lang="tr-TR"/>
          </a:p>
        </p:txBody>
      </p:sp>
      <p:sp>
        <p:nvSpPr>
          <p:cNvPr id="5" name="Alt Bilgi Yer Tutucusu 4">
            <a:extLst>
              <a:ext uri="{FF2B5EF4-FFF2-40B4-BE49-F238E27FC236}">
                <a16:creationId xmlns:a16="http://schemas.microsoft.com/office/drawing/2014/main" id="{E5B00314-C774-4A36-A1B4-64CFE8DBAF9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B4D5037-7EBF-4A82-9E50-48B82BB47BC4}"/>
              </a:ext>
            </a:extLst>
          </p:cNvPr>
          <p:cNvSpPr>
            <a:spLocks noGrp="1"/>
          </p:cNvSpPr>
          <p:nvPr>
            <p:ph type="sldNum" sz="quarter" idx="12"/>
          </p:nvPr>
        </p:nvSpPr>
        <p:spPr/>
        <p:txBody>
          <a:bodyPr/>
          <a:lstStyle/>
          <a:p>
            <a:fld id="{F23ECCE3-3CCF-4071-987E-E558B274A88C}" type="slidenum">
              <a:rPr lang="tr-TR" smtClean="0"/>
              <a:t>‹#›</a:t>
            </a:fld>
            <a:endParaRPr lang="tr-TR"/>
          </a:p>
        </p:txBody>
      </p:sp>
    </p:spTree>
    <p:extLst>
      <p:ext uri="{BB962C8B-B14F-4D97-AF65-F5344CB8AC3E}">
        <p14:creationId xmlns:p14="http://schemas.microsoft.com/office/powerpoint/2010/main" val="3806118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3B724EA-A53E-4EF1-A28C-9AE7AE076AB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61510EE2-E555-4D08-8F5F-FEC8497B243D}"/>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F9D231F2-68E7-4357-BF1A-76E2D328A735}"/>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BD222E68-15CD-4200-B721-996E059870E1}"/>
              </a:ext>
            </a:extLst>
          </p:cNvPr>
          <p:cNvSpPr>
            <a:spLocks noGrp="1"/>
          </p:cNvSpPr>
          <p:nvPr>
            <p:ph type="dt" sz="half" idx="10"/>
          </p:nvPr>
        </p:nvSpPr>
        <p:spPr/>
        <p:txBody>
          <a:bodyPr/>
          <a:lstStyle/>
          <a:p>
            <a:fld id="{BFB228C0-DB62-4DDC-B5B4-294D0FD68849}" type="datetimeFigureOut">
              <a:rPr lang="tr-TR" smtClean="0"/>
              <a:t>5.12.2021</a:t>
            </a:fld>
            <a:endParaRPr lang="tr-TR"/>
          </a:p>
        </p:txBody>
      </p:sp>
      <p:sp>
        <p:nvSpPr>
          <p:cNvPr id="6" name="Alt Bilgi Yer Tutucusu 5">
            <a:extLst>
              <a:ext uri="{FF2B5EF4-FFF2-40B4-BE49-F238E27FC236}">
                <a16:creationId xmlns:a16="http://schemas.microsoft.com/office/drawing/2014/main" id="{5B168F56-B7CC-4DE3-8AFF-FD75E02433C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431F0C2-CC88-421F-A7AD-2B3DD75A192F}"/>
              </a:ext>
            </a:extLst>
          </p:cNvPr>
          <p:cNvSpPr>
            <a:spLocks noGrp="1"/>
          </p:cNvSpPr>
          <p:nvPr>
            <p:ph type="sldNum" sz="quarter" idx="12"/>
          </p:nvPr>
        </p:nvSpPr>
        <p:spPr/>
        <p:txBody>
          <a:bodyPr/>
          <a:lstStyle/>
          <a:p>
            <a:fld id="{F23ECCE3-3CCF-4071-987E-E558B274A88C}" type="slidenum">
              <a:rPr lang="tr-TR" smtClean="0"/>
              <a:t>‹#›</a:t>
            </a:fld>
            <a:endParaRPr lang="tr-TR"/>
          </a:p>
        </p:txBody>
      </p:sp>
    </p:spTree>
    <p:extLst>
      <p:ext uri="{BB962C8B-B14F-4D97-AF65-F5344CB8AC3E}">
        <p14:creationId xmlns:p14="http://schemas.microsoft.com/office/powerpoint/2010/main" val="4175441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D7C5360-F00A-4AD6-9C94-121F70515DA8}"/>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65344822-E405-4F17-9F17-66FA511929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F8059CF3-3861-4CAC-8A66-9E451E7EF8FE}"/>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0DBB82B4-3ECD-4B72-B727-D7F5A15A8D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74E5B415-5A1D-4490-B166-E18B786E8C66}"/>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534F76CC-0095-4483-AE13-89FD3F34A32C}"/>
              </a:ext>
            </a:extLst>
          </p:cNvPr>
          <p:cNvSpPr>
            <a:spLocks noGrp="1"/>
          </p:cNvSpPr>
          <p:nvPr>
            <p:ph type="dt" sz="half" idx="10"/>
          </p:nvPr>
        </p:nvSpPr>
        <p:spPr/>
        <p:txBody>
          <a:bodyPr/>
          <a:lstStyle/>
          <a:p>
            <a:fld id="{BFB228C0-DB62-4DDC-B5B4-294D0FD68849}" type="datetimeFigureOut">
              <a:rPr lang="tr-TR" smtClean="0"/>
              <a:t>5.12.2021</a:t>
            </a:fld>
            <a:endParaRPr lang="tr-TR"/>
          </a:p>
        </p:txBody>
      </p:sp>
      <p:sp>
        <p:nvSpPr>
          <p:cNvPr id="8" name="Alt Bilgi Yer Tutucusu 7">
            <a:extLst>
              <a:ext uri="{FF2B5EF4-FFF2-40B4-BE49-F238E27FC236}">
                <a16:creationId xmlns:a16="http://schemas.microsoft.com/office/drawing/2014/main" id="{0786BE48-E6EA-4CD6-87F7-105B82773C06}"/>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1A25581F-2ABF-4954-94F6-C53D30FE04C7}"/>
              </a:ext>
            </a:extLst>
          </p:cNvPr>
          <p:cNvSpPr>
            <a:spLocks noGrp="1"/>
          </p:cNvSpPr>
          <p:nvPr>
            <p:ph type="sldNum" sz="quarter" idx="12"/>
          </p:nvPr>
        </p:nvSpPr>
        <p:spPr/>
        <p:txBody>
          <a:bodyPr/>
          <a:lstStyle/>
          <a:p>
            <a:fld id="{F23ECCE3-3CCF-4071-987E-E558B274A88C}" type="slidenum">
              <a:rPr lang="tr-TR" smtClean="0"/>
              <a:t>‹#›</a:t>
            </a:fld>
            <a:endParaRPr lang="tr-TR"/>
          </a:p>
        </p:txBody>
      </p:sp>
    </p:spTree>
    <p:extLst>
      <p:ext uri="{BB962C8B-B14F-4D97-AF65-F5344CB8AC3E}">
        <p14:creationId xmlns:p14="http://schemas.microsoft.com/office/powerpoint/2010/main" val="2219203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24509EE-3875-41A5-A58B-A33AAE088C55}"/>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FA357F84-5187-4060-B863-2BFD177522EA}"/>
              </a:ext>
            </a:extLst>
          </p:cNvPr>
          <p:cNvSpPr>
            <a:spLocks noGrp="1"/>
          </p:cNvSpPr>
          <p:nvPr>
            <p:ph type="dt" sz="half" idx="10"/>
          </p:nvPr>
        </p:nvSpPr>
        <p:spPr/>
        <p:txBody>
          <a:bodyPr/>
          <a:lstStyle/>
          <a:p>
            <a:fld id="{BFB228C0-DB62-4DDC-B5B4-294D0FD68849}" type="datetimeFigureOut">
              <a:rPr lang="tr-TR" smtClean="0"/>
              <a:t>5.12.2021</a:t>
            </a:fld>
            <a:endParaRPr lang="tr-TR"/>
          </a:p>
        </p:txBody>
      </p:sp>
      <p:sp>
        <p:nvSpPr>
          <p:cNvPr id="4" name="Alt Bilgi Yer Tutucusu 3">
            <a:extLst>
              <a:ext uri="{FF2B5EF4-FFF2-40B4-BE49-F238E27FC236}">
                <a16:creationId xmlns:a16="http://schemas.microsoft.com/office/drawing/2014/main" id="{63E74ACE-80A3-4D69-99DB-E179B4053B86}"/>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80F64677-6245-4AC0-8A7F-ED03CDA49D03}"/>
              </a:ext>
            </a:extLst>
          </p:cNvPr>
          <p:cNvSpPr>
            <a:spLocks noGrp="1"/>
          </p:cNvSpPr>
          <p:nvPr>
            <p:ph type="sldNum" sz="quarter" idx="12"/>
          </p:nvPr>
        </p:nvSpPr>
        <p:spPr/>
        <p:txBody>
          <a:bodyPr/>
          <a:lstStyle/>
          <a:p>
            <a:fld id="{F23ECCE3-3CCF-4071-987E-E558B274A88C}" type="slidenum">
              <a:rPr lang="tr-TR" smtClean="0"/>
              <a:t>‹#›</a:t>
            </a:fld>
            <a:endParaRPr lang="tr-TR"/>
          </a:p>
        </p:txBody>
      </p:sp>
    </p:spTree>
    <p:extLst>
      <p:ext uri="{BB962C8B-B14F-4D97-AF65-F5344CB8AC3E}">
        <p14:creationId xmlns:p14="http://schemas.microsoft.com/office/powerpoint/2010/main" val="1588795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6880DC02-E139-459E-993B-F621DE9910EA}"/>
              </a:ext>
            </a:extLst>
          </p:cNvPr>
          <p:cNvSpPr>
            <a:spLocks noGrp="1"/>
          </p:cNvSpPr>
          <p:nvPr>
            <p:ph type="dt" sz="half" idx="10"/>
          </p:nvPr>
        </p:nvSpPr>
        <p:spPr/>
        <p:txBody>
          <a:bodyPr/>
          <a:lstStyle/>
          <a:p>
            <a:fld id="{BFB228C0-DB62-4DDC-B5B4-294D0FD68849}" type="datetimeFigureOut">
              <a:rPr lang="tr-TR" smtClean="0"/>
              <a:t>5.12.2021</a:t>
            </a:fld>
            <a:endParaRPr lang="tr-TR"/>
          </a:p>
        </p:txBody>
      </p:sp>
      <p:sp>
        <p:nvSpPr>
          <p:cNvPr id="3" name="Alt Bilgi Yer Tutucusu 2">
            <a:extLst>
              <a:ext uri="{FF2B5EF4-FFF2-40B4-BE49-F238E27FC236}">
                <a16:creationId xmlns:a16="http://schemas.microsoft.com/office/drawing/2014/main" id="{304C66D4-2A96-4CE9-B4F3-8B903D8895BF}"/>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12F9ABE4-BD46-405B-BB06-A50F633CE28A}"/>
              </a:ext>
            </a:extLst>
          </p:cNvPr>
          <p:cNvSpPr>
            <a:spLocks noGrp="1"/>
          </p:cNvSpPr>
          <p:nvPr>
            <p:ph type="sldNum" sz="quarter" idx="12"/>
          </p:nvPr>
        </p:nvSpPr>
        <p:spPr/>
        <p:txBody>
          <a:bodyPr/>
          <a:lstStyle/>
          <a:p>
            <a:fld id="{F23ECCE3-3CCF-4071-987E-E558B274A88C}" type="slidenum">
              <a:rPr lang="tr-TR" smtClean="0"/>
              <a:t>‹#›</a:t>
            </a:fld>
            <a:endParaRPr lang="tr-TR"/>
          </a:p>
        </p:txBody>
      </p:sp>
    </p:spTree>
    <p:extLst>
      <p:ext uri="{BB962C8B-B14F-4D97-AF65-F5344CB8AC3E}">
        <p14:creationId xmlns:p14="http://schemas.microsoft.com/office/powerpoint/2010/main" val="1363537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E854C11-6696-4431-A481-AD98DCE05AD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061D2329-CEE0-473D-86D3-A48EBF5B8B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21E3CC04-C49D-4673-8CC5-3CA7A5BE8A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4106340E-0E5A-494D-B671-5CBEBE52D891}"/>
              </a:ext>
            </a:extLst>
          </p:cNvPr>
          <p:cNvSpPr>
            <a:spLocks noGrp="1"/>
          </p:cNvSpPr>
          <p:nvPr>
            <p:ph type="dt" sz="half" idx="10"/>
          </p:nvPr>
        </p:nvSpPr>
        <p:spPr/>
        <p:txBody>
          <a:bodyPr/>
          <a:lstStyle/>
          <a:p>
            <a:fld id="{BFB228C0-DB62-4DDC-B5B4-294D0FD68849}" type="datetimeFigureOut">
              <a:rPr lang="tr-TR" smtClean="0"/>
              <a:t>5.12.2021</a:t>
            </a:fld>
            <a:endParaRPr lang="tr-TR"/>
          </a:p>
        </p:txBody>
      </p:sp>
      <p:sp>
        <p:nvSpPr>
          <p:cNvPr id="6" name="Alt Bilgi Yer Tutucusu 5">
            <a:extLst>
              <a:ext uri="{FF2B5EF4-FFF2-40B4-BE49-F238E27FC236}">
                <a16:creationId xmlns:a16="http://schemas.microsoft.com/office/drawing/2014/main" id="{F8F8FBB5-F600-4677-BE49-1DF50428108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BB83E4F-F3CD-49BB-80D6-806BB0F9495C}"/>
              </a:ext>
            </a:extLst>
          </p:cNvPr>
          <p:cNvSpPr>
            <a:spLocks noGrp="1"/>
          </p:cNvSpPr>
          <p:nvPr>
            <p:ph type="sldNum" sz="quarter" idx="12"/>
          </p:nvPr>
        </p:nvSpPr>
        <p:spPr/>
        <p:txBody>
          <a:bodyPr/>
          <a:lstStyle/>
          <a:p>
            <a:fld id="{F23ECCE3-3CCF-4071-987E-E558B274A88C}" type="slidenum">
              <a:rPr lang="tr-TR" smtClean="0"/>
              <a:t>‹#›</a:t>
            </a:fld>
            <a:endParaRPr lang="tr-TR"/>
          </a:p>
        </p:txBody>
      </p:sp>
    </p:spTree>
    <p:extLst>
      <p:ext uri="{BB962C8B-B14F-4D97-AF65-F5344CB8AC3E}">
        <p14:creationId xmlns:p14="http://schemas.microsoft.com/office/powerpoint/2010/main" val="3235907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2122FCC-16DB-4FFA-B611-5BB00399A0B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613C8C36-BF63-46E2-846F-8AF4C6D12C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C15077CA-62E9-4968-A3DD-62525C446C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7E614097-5155-410C-872F-48BDFE475EC4}"/>
              </a:ext>
            </a:extLst>
          </p:cNvPr>
          <p:cNvSpPr>
            <a:spLocks noGrp="1"/>
          </p:cNvSpPr>
          <p:nvPr>
            <p:ph type="dt" sz="half" idx="10"/>
          </p:nvPr>
        </p:nvSpPr>
        <p:spPr/>
        <p:txBody>
          <a:bodyPr/>
          <a:lstStyle/>
          <a:p>
            <a:fld id="{BFB228C0-DB62-4DDC-B5B4-294D0FD68849}" type="datetimeFigureOut">
              <a:rPr lang="tr-TR" smtClean="0"/>
              <a:t>5.12.2021</a:t>
            </a:fld>
            <a:endParaRPr lang="tr-TR"/>
          </a:p>
        </p:txBody>
      </p:sp>
      <p:sp>
        <p:nvSpPr>
          <p:cNvPr id="6" name="Alt Bilgi Yer Tutucusu 5">
            <a:extLst>
              <a:ext uri="{FF2B5EF4-FFF2-40B4-BE49-F238E27FC236}">
                <a16:creationId xmlns:a16="http://schemas.microsoft.com/office/drawing/2014/main" id="{EAF008EC-E88D-4255-A9EE-C6EE4429CEB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D7A170E-1582-4B40-93D2-54EAB45BAA27}"/>
              </a:ext>
            </a:extLst>
          </p:cNvPr>
          <p:cNvSpPr>
            <a:spLocks noGrp="1"/>
          </p:cNvSpPr>
          <p:nvPr>
            <p:ph type="sldNum" sz="quarter" idx="12"/>
          </p:nvPr>
        </p:nvSpPr>
        <p:spPr/>
        <p:txBody>
          <a:bodyPr/>
          <a:lstStyle/>
          <a:p>
            <a:fld id="{F23ECCE3-3CCF-4071-987E-E558B274A88C}" type="slidenum">
              <a:rPr lang="tr-TR" smtClean="0"/>
              <a:t>‹#›</a:t>
            </a:fld>
            <a:endParaRPr lang="tr-TR"/>
          </a:p>
        </p:txBody>
      </p:sp>
    </p:spTree>
    <p:extLst>
      <p:ext uri="{BB962C8B-B14F-4D97-AF65-F5344CB8AC3E}">
        <p14:creationId xmlns:p14="http://schemas.microsoft.com/office/powerpoint/2010/main" val="1352141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634FF820-D137-472A-BA22-32819FA35F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4FF7885A-9D7F-4FF2-B99F-24022C19F4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D0EBFA4-5FC6-4C9C-8553-84EF029BD1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B228C0-DB62-4DDC-B5B4-294D0FD68849}" type="datetimeFigureOut">
              <a:rPr lang="tr-TR" smtClean="0"/>
              <a:t>5.12.2021</a:t>
            </a:fld>
            <a:endParaRPr lang="tr-TR"/>
          </a:p>
        </p:txBody>
      </p:sp>
      <p:sp>
        <p:nvSpPr>
          <p:cNvPr id="5" name="Alt Bilgi Yer Tutucusu 4">
            <a:extLst>
              <a:ext uri="{FF2B5EF4-FFF2-40B4-BE49-F238E27FC236}">
                <a16:creationId xmlns:a16="http://schemas.microsoft.com/office/drawing/2014/main" id="{391A3B22-48F8-474F-A2CA-83CAA21BD7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0BCA70F9-BC11-4DDA-AB61-2E343C724A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3ECCE3-3CCF-4071-987E-E558B274A88C}" type="slidenum">
              <a:rPr lang="tr-TR" smtClean="0"/>
              <a:t>‹#›</a:t>
            </a:fld>
            <a:endParaRPr lang="tr-TR"/>
          </a:p>
        </p:txBody>
      </p:sp>
    </p:spTree>
    <p:extLst>
      <p:ext uri="{BB962C8B-B14F-4D97-AF65-F5344CB8AC3E}">
        <p14:creationId xmlns:p14="http://schemas.microsoft.com/office/powerpoint/2010/main" val="3169487953"/>
      </p:ext>
    </p:extLst>
  </p:cSld>
  <p:clrMap bg1="lt1" tx1="dk1" bg2="lt2" tx2="dk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8" Type="http://schemas.openxmlformats.org/officeDocument/2006/relationships/hyperlink" Target="https://www.fullhdfilmizlesene.com/belgesel-izle/vietnam-daki-son-gunler-last-days-in-vietnam/" TargetMode="External"/><Relationship Id="rId3" Type="http://schemas.openxmlformats.org/officeDocument/2006/relationships/hyperlink" Target="https://yandex.com.tr/video/preview/?text=vietnam%20sava%C5%9F%C4%B1&amp;path=wizard&amp;parent-reqid=1637236946008088-13992827843297104265-man1-2544-man-l7-balancer-8080-BAL-5889&amp;wiz_type=v4thumbs&amp;filmId=15325788772934621264" TargetMode="External"/><Relationship Id="rId7" Type="http://schemas.openxmlformats.org/officeDocument/2006/relationships/hyperlink" Target="https://dergipark.org.tr/tr/download/article-file/539887" TargetMode="External"/><Relationship Id="rId2" Type="http://schemas.openxmlformats.org/officeDocument/2006/relationships/hyperlink" Target="https://yandex.com.tr/video/preview/?text=dergipark%20vietnam%20sava%C5%9F%C4%B1&amp;path=wizard&amp;parent-reqid=1637226882081166-1590894655523334617-man2-5811-e61-man-l7-balancer-8080-BAL-9438&amp;wiz_type=v4thumbs&amp;filmId=5819415559399629507" TargetMode="External"/><Relationship Id="rId1" Type="http://schemas.openxmlformats.org/officeDocument/2006/relationships/slideLayout" Target="../slideLayouts/slideLayout2.xml"/><Relationship Id="rId6" Type="http://schemas.openxmlformats.org/officeDocument/2006/relationships/hyperlink" Target="https://dergipark.org.tr/tr/download/article-file/835606" TargetMode="External"/><Relationship Id="rId5" Type="http://schemas.openxmlformats.org/officeDocument/2006/relationships/hyperlink" Target="https://dergipark.org.tr/tr/download/article-file/20557" TargetMode="External"/><Relationship Id="rId10" Type="http://schemas.openxmlformats.org/officeDocument/2006/relationships/hyperlink" Target="https://stringfixer.com/tr/Elmo_Zumwalt" TargetMode="External"/><Relationship Id="rId4" Type="http://schemas.openxmlformats.org/officeDocument/2006/relationships/hyperlink" Target="https://yandex.com.tr/video/preview/?text=vietnam%20sava%C5%9F%C4%B1&amp;path=wizard&amp;parent-reqid=1637255816945863-3573836025239943170-man1-3979-man-l7-balancer-8080-BAL-6640&amp;wiz_type=v4thumbs&amp;filmId=6429529052981736145" TargetMode="External"/><Relationship Id="rId9" Type="http://schemas.openxmlformats.org/officeDocument/2006/relationships/hyperlink" Target="https://yandex.com.tr/video/preview/?text=vietnam+sava%C5%9F%C4%B1&amp;path=wizard&amp;parent-reqid=1637255816945863-3573836025239943170-man1-3979-man-l7-balancer-8080-BAL-6640&amp;wiz_type=v4thumbs&amp;filmId=11870353929688286942&amp;url=http%3A%2F%2Fwww.youtube.com%2Fwatch%3Fv%3D5LozZx5-10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parlakjurnal.com/agent-orange-vitenam-savasi-kimyasal-silah/" TargetMode="External"/><Relationship Id="rId2" Type="http://schemas.openxmlformats.org/officeDocument/2006/relationships/hyperlink" Target="https://yandex.com.tr/video/preview/?text=agent%20orange%20parlak%20journal%20konuk%20yazar&amp;path=wizard&amp;parent-reqid=1637494714569186-5711284327523524439-man1-6235-man-l7-balancer-8080-BAL-3156&amp;wiz_type=v4thumbs&amp;filmId=17965075110461770335"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mishalov.com/Zumwalt.html" TargetMode="External"/><Relationship Id="rId2" Type="http://schemas.openxmlformats.org/officeDocument/2006/relationships/hyperlink" Target="https://www.hdfilmcehennemi.tv/full-metal-jacket/" TargetMode="External"/><Relationship Id="rId1" Type="http://schemas.openxmlformats.org/officeDocument/2006/relationships/slideLayout" Target="../slideLayouts/slideLayout2.xml"/><Relationship Id="rId6" Type="http://schemas.openxmlformats.org/officeDocument/2006/relationships/hyperlink" Target="https://en.wikipedia.org/wiki/Elmo_Zumwalt" TargetMode="External"/><Relationship Id="rId5" Type="http://schemas.openxmlformats.org/officeDocument/2006/relationships/hyperlink" Target="https://720pizle.net/izle/dublaj/jfk.html" TargetMode="External"/><Relationship Id="rId4" Type="http://schemas.openxmlformats.org/officeDocument/2006/relationships/hyperlink" Target="https://tr.wikipedia.org/wiki/Vietnam_Sava%C5%9F%C4%B1"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F9F16B0-36C5-4A80-90A2-5FF071A8BA64}"/>
              </a:ext>
            </a:extLst>
          </p:cNvPr>
          <p:cNvSpPr>
            <a:spLocks noGrp="1"/>
          </p:cNvSpPr>
          <p:nvPr>
            <p:ph type="ctrTitle"/>
          </p:nvPr>
        </p:nvSpPr>
        <p:spPr>
          <a:xfrm>
            <a:off x="1524000" y="877455"/>
            <a:ext cx="9144000" cy="2927927"/>
          </a:xfrm>
        </p:spPr>
        <p:txBody>
          <a:bodyPr>
            <a:normAutofit/>
          </a:bodyPr>
          <a:lstStyle/>
          <a:p>
            <a:r>
              <a:rPr lang="tr-TR" dirty="0"/>
              <a:t>VİETNAM SAVAŞI,</a:t>
            </a:r>
            <a:br>
              <a:rPr lang="tr-TR" dirty="0"/>
            </a:br>
            <a:r>
              <a:rPr lang="tr-TR" dirty="0"/>
              <a:t> AGENT ORANGE, ZUMWALT’LAR BABA OĞUL</a:t>
            </a:r>
          </a:p>
        </p:txBody>
      </p:sp>
      <p:sp>
        <p:nvSpPr>
          <p:cNvPr id="3" name="Alt Başlık 2">
            <a:extLst>
              <a:ext uri="{FF2B5EF4-FFF2-40B4-BE49-F238E27FC236}">
                <a16:creationId xmlns:a16="http://schemas.microsoft.com/office/drawing/2014/main" id="{66B29C81-35C8-4C0E-B7A3-AA165FDE1CFF}"/>
              </a:ext>
            </a:extLst>
          </p:cNvPr>
          <p:cNvSpPr>
            <a:spLocks noGrp="1"/>
          </p:cNvSpPr>
          <p:nvPr>
            <p:ph type="subTitle" idx="1"/>
          </p:nvPr>
        </p:nvSpPr>
        <p:spPr>
          <a:xfrm>
            <a:off x="6342434" y="4727642"/>
            <a:ext cx="4325566" cy="530157"/>
          </a:xfrm>
        </p:spPr>
        <p:txBody>
          <a:bodyPr>
            <a:normAutofit fontScale="92500"/>
          </a:bodyPr>
          <a:lstStyle/>
          <a:p>
            <a:r>
              <a:rPr lang="tr-TR" dirty="0"/>
              <a:t>          HAZIRLAYAN : KÜBRA SAKMAN</a:t>
            </a:r>
          </a:p>
        </p:txBody>
      </p:sp>
    </p:spTree>
    <p:extLst>
      <p:ext uri="{BB962C8B-B14F-4D97-AF65-F5344CB8AC3E}">
        <p14:creationId xmlns:p14="http://schemas.microsoft.com/office/powerpoint/2010/main" val="1075513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91E95FB-2F7E-4C8F-B6FD-620C59116B09}"/>
              </a:ext>
            </a:extLst>
          </p:cNvPr>
          <p:cNvSpPr>
            <a:spLocks noGrp="1"/>
          </p:cNvSpPr>
          <p:nvPr>
            <p:ph type="title"/>
          </p:nvPr>
        </p:nvSpPr>
        <p:spPr/>
        <p:txBody>
          <a:bodyPr/>
          <a:lstStyle/>
          <a:p>
            <a:r>
              <a:rPr lang="tr-TR" dirty="0"/>
              <a:t>TED SALDIRISI</a:t>
            </a:r>
            <a:br>
              <a:rPr lang="tr-TR" dirty="0"/>
            </a:br>
            <a:endParaRPr lang="tr-TR" dirty="0"/>
          </a:p>
        </p:txBody>
      </p:sp>
      <p:pic>
        <p:nvPicPr>
          <p:cNvPr id="6" name="İçerik Yer Tutucusu 5">
            <a:extLst>
              <a:ext uri="{FF2B5EF4-FFF2-40B4-BE49-F238E27FC236}">
                <a16:creationId xmlns:a16="http://schemas.microsoft.com/office/drawing/2014/main" id="{B3182DA9-C26B-479C-9EFF-1103EA3E30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1361312"/>
            <a:ext cx="6172200" cy="4125851"/>
          </a:xfrm>
        </p:spPr>
      </p:pic>
      <p:sp>
        <p:nvSpPr>
          <p:cNvPr id="4" name="Metin Yer Tutucusu 3">
            <a:extLst>
              <a:ext uri="{FF2B5EF4-FFF2-40B4-BE49-F238E27FC236}">
                <a16:creationId xmlns:a16="http://schemas.microsoft.com/office/drawing/2014/main" id="{95922E2E-DBE9-4B78-85F5-CAEB7523B2FD}"/>
              </a:ext>
            </a:extLst>
          </p:cNvPr>
          <p:cNvSpPr>
            <a:spLocks noGrp="1"/>
          </p:cNvSpPr>
          <p:nvPr>
            <p:ph type="body" sz="half" idx="2"/>
          </p:nvPr>
        </p:nvSpPr>
        <p:spPr/>
        <p:txBody>
          <a:bodyPr>
            <a:normAutofit fontScale="85000" lnSpcReduction="20000"/>
          </a:bodyPr>
          <a:lstStyle/>
          <a:p>
            <a:r>
              <a:rPr lang="tr-TR" dirty="0" err="1"/>
              <a:t>Tet</a:t>
            </a:r>
            <a:r>
              <a:rPr lang="tr-TR" dirty="0"/>
              <a:t> Saldırısından sonra ABD kamuoyunun resmen savaş ilan edilmeden sürdürülen Vietnam Savaşı’na karşı tepkisi yükselmeye başlamıştır. Özellikle “Pentagon </a:t>
            </a:r>
            <a:r>
              <a:rPr lang="tr-TR" dirty="0" err="1"/>
              <a:t>Belgeleri”nin</a:t>
            </a:r>
            <a:r>
              <a:rPr lang="tr-TR" dirty="0"/>
              <a:t> yayınlanması, ayrıca ABD birliklerinin “My </a:t>
            </a:r>
            <a:r>
              <a:rPr lang="tr-TR" dirty="0" err="1"/>
              <a:t>Lai</a:t>
            </a:r>
            <a:r>
              <a:rPr lang="tr-TR" dirty="0"/>
              <a:t>” köyünde Vietnamlı sivilleri toptan katletmesi haberleri kamuoyunu sarsmıştır. Bu arada ABD Başkanı Johnson, televizyonda yaptığı konuşmada başkanlık seçimlerinde yeniden aday olmayacağını açıklayarak herkesi şaşırtmıştır. Yapılan seçimlerde Cumhuriyetçi parti adayı Richard </a:t>
            </a:r>
            <a:r>
              <a:rPr lang="tr-TR" dirty="0" err="1"/>
              <a:t>M.Nixon</a:t>
            </a:r>
            <a:r>
              <a:rPr lang="tr-TR" dirty="0"/>
              <a:t> ABD başkanı seçilmiştir ve böylece ABD’nin Vietnam politikası bir kez daha yön değiştirmiştir. </a:t>
            </a:r>
            <a:r>
              <a:rPr lang="tr-TR" dirty="0" err="1"/>
              <a:t>Nixon’un</a:t>
            </a:r>
            <a:r>
              <a:rPr lang="tr-TR" dirty="0"/>
              <a:t> başkan seçilmesi kazanılması imkansız bir savaşı bitirmek için ABD’ye yeni bir fırsat </a:t>
            </a:r>
            <a:r>
              <a:rPr lang="tr-TR"/>
              <a:t>sunmuştur. </a:t>
            </a:r>
            <a:r>
              <a:rPr lang="tr-TR" dirty="0" err="1"/>
              <a:t>Nixon</a:t>
            </a:r>
            <a:r>
              <a:rPr lang="tr-TR" dirty="0"/>
              <a:t> yönetimi, Güney Vietnam ordusunun kendi başına savaşı sürdürmesini sağlayacak önlemleri alarak kendi askerini yavaş yavaş oradan çekme politikasını benimsemiştir. Bu politikası “Vietnamlılaştırma” politikası olarak adlandırılmıştır. </a:t>
            </a:r>
            <a:r>
              <a:rPr lang="tr-TR" dirty="0" err="1"/>
              <a:t>Nixon’un</a:t>
            </a:r>
            <a:r>
              <a:rPr lang="tr-TR" dirty="0"/>
              <a:t> amacı Kuzey Vietnamlıları barış görüşmeleri için masaya oturmaya zorlamak olmuştur. ABD birlikleri bu plan çerçevesinde yavaş yavaş Vietnam’dan çekilmeye başlamıştır. </a:t>
            </a:r>
          </a:p>
        </p:txBody>
      </p:sp>
    </p:spTree>
    <p:extLst>
      <p:ext uri="{BB962C8B-B14F-4D97-AF65-F5344CB8AC3E}">
        <p14:creationId xmlns:p14="http://schemas.microsoft.com/office/powerpoint/2010/main" val="1062316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F25D044-4987-460C-840B-3CB67599DC31}"/>
              </a:ext>
            </a:extLst>
          </p:cNvPr>
          <p:cNvSpPr>
            <a:spLocks noGrp="1"/>
          </p:cNvSpPr>
          <p:nvPr>
            <p:ph type="title"/>
          </p:nvPr>
        </p:nvSpPr>
        <p:spPr/>
        <p:txBody>
          <a:bodyPr>
            <a:normAutofit fontScale="90000"/>
          </a:bodyPr>
          <a:lstStyle/>
          <a:p>
            <a:r>
              <a:rPr lang="tr-TR" dirty="0"/>
              <a:t>VİETNAM SOSYALİST CUMHURİYETİNİN KURULMASI</a:t>
            </a:r>
            <a:br>
              <a:rPr lang="tr-TR" dirty="0"/>
            </a:br>
            <a:endParaRPr lang="tr-TR" dirty="0"/>
          </a:p>
        </p:txBody>
      </p:sp>
      <p:pic>
        <p:nvPicPr>
          <p:cNvPr id="6" name="İçerik Yer Tutucusu 5">
            <a:extLst>
              <a:ext uri="{FF2B5EF4-FFF2-40B4-BE49-F238E27FC236}">
                <a16:creationId xmlns:a16="http://schemas.microsoft.com/office/drawing/2014/main" id="{91284E0E-A058-47A9-8327-3E56323281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457200"/>
            <a:ext cx="6172200" cy="5013121"/>
          </a:xfrm>
        </p:spPr>
      </p:pic>
      <p:sp>
        <p:nvSpPr>
          <p:cNvPr id="4" name="Metin Yer Tutucusu 3">
            <a:extLst>
              <a:ext uri="{FF2B5EF4-FFF2-40B4-BE49-F238E27FC236}">
                <a16:creationId xmlns:a16="http://schemas.microsoft.com/office/drawing/2014/main" id="{A738039A-07CA-4452-84D8-5C61FD8BE2A6}"/>
              </a:ext>
            </a:extLst>
          </p:cNvPr>
          <p:cNvSpPr>
            <a:spLocks noGrp="1"/>
          </p:cNvSpPr>
          <p:nvPr>
            <p:ph type="body" sz="half" idx="2"/>
          </p:nvPr>
        </p:nvSpPr>
        <p:spPr/>
        <p:txBody>
          <a:bodyPr>
            <a:normAutofit fontScale="77500" lnSpcReduction="20000"/>
          </a:bodyPr>
          <a:lstStyle/>
          <a:p>
            <a:r>
              <a:rPr lang="tr-TR" dirty="0"/>
              <a:t>Bu arada, Paris’te başlayan barış görüşmeleri bir anlaşmayla sonuçlanmıştır. Buna göre; 28 Ocak 1973’ten itibaren Kuzey ve Güney Vietnam’da ateşkes yürürlüğe girecek, bütün ABD kuvvetleri çekilecek, üsler sökülecek, bütün savaş tutsakları serbest bırakılacak, bölge barışı uluslararası kuvvetlerce korunacak, Güney Vietnam’ın kendi kaderini tayin etme hakkı verilecekti. Bu anlaşmaya, Haziran 1973’de 14 maddelik ikinci bir anlaşma eklenmiştir. Ağustos’ta ABD Kongresi ABD’nin Çin </a:t>
            </a:r>
            <a:r>
              <a:rPr lang="tr-TR" dirty="0" err="1"/>
              <a:t>Hindi’nde</a:t>
            </a:r>
            <a:r>
              <a:rPr lang="tr-TR" dirty="0"/>
              <a:t> yeni askeri etkinliklere girişmesini yasaklamıştır.</a:t>
            </a:r>
          </a:p>
          <a:p>
            <a:r>
              <a:rPr lang="tr-TR" dirty="0"/>
              <a:t> Ateşkes anlaşmasına rağmen çarpışmalar kesilmemiştir. Güney Vietnam 1974’te artık savunamadığı mevzileri terk etmeye başlamıştır. Kuzey Vietnam’ın beklenen saldırısı Ocak 1975’te başlamıştır. Kuzey Vietnam birlikleri ülkenin orta kısımlarına kadar ulamıştır. Kıyı kentler birbiri ardına terk edilmiştir. Güney Vietnam Devlet Başkanı </a:t>
            </a:r>
            <a:r>
              <a:rPr lang="tr-TR" dirty="0" err="1"/>
              <a:t>Thieu</a:t>
            </a:r>
            <a:r>
              <a:rPr lang="tr-TR" dirty="0"/>
              <a:t>, 21 Nisan’da istifa ederek Tayvan’a sığınmıştır. Güney Vietnam hükümetinden geriye kalanlar 30 Nisan’da kayıtsız şartsız teslim olurken, Kuzey Vietnam birlikleri hiçbir direniş görmeden Saygon’a girmiştir. Geçici bir askeri yönetimin kurulmasından sonra, 2 Temmuz 1976’da ülke resmen Vietnam Sosyalist Cumhuriyeti adıyla yeniden birleşmiş ve Hanoi başkent olmuştur.1</a:t>
            </a:r>
          </a:p>
        </p:txBody>
      </p:sp>
    </p:spTree>
    <p:extLst>
      <p:ext uri="{BB962C8B-B14F-4D97-AF65-F5344CB8AC3E}">
        <p14:creationId xmlns:p14="http://schemas.microsoft.com/office/powerpoint/2010/main" val="58249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896B63-A890-4250-B004-75509CF9F097}"/>
              </a:ext>
            </a:extLst>
          </p:cNvPr>
          <p:cNvSpPr>
            <a:spLocks noGrp="1"/>
          </p:cNvSpPr>
          <p:nvPr>
            <p:ph type="title"/>
          </p:nvPr>
        </p:nvSpPr>
        <p:spPr/>
        <p:txBody>
          <a:bodyPr/>
          <a:lstStyle/>
          <a:p>
            <a:r>
              <a:rPr lang="tr-TR" dirty="0"/>
              <a:t>SONUÇLAR</a:t>
            </a:r>
          </a:p>
        </p:txBody>
      </p:sp>
      <p:sp>
        <p:nvSpPr>
          <p:cNvPr id="3" name="İçerik Yer Tutucusu 2">
            <a:extLst>
              <a:ext uri="{FF2B5EF4-FFF2-40B4-BE49-F238E27FC236}">
                <a16:creationId xmlns:a16="http://schemas.microsoft.com/office/drawing/2014/main" id="{4FEFAE05-0EF2-4D05-92F2-1E88F912ACC6}"/>
              </a:ext>
            </a:extLst>
          </p:cNvPr>
          <p:cNvSpPr>
            <a:spLocks noGrp="1"/>
          </p:cNvSpPr>
          <p:nvPr>
            <p:ph idx="1"/>
          </p:nvPr>
        </p:nvSpPr>
        <p:spPr/>
        <p:txBody>
          <a:bodyPr>
            <a:normAutofit fontScale="92500" lnSpcReduction="10000"/>
          </a:bodyPr>
          <a:lstStyle/>
          <a:p>
            <a:pPr marL="0" indent="0">
              <a:buNone/>
            </a:pPr>
            <a:endParaRPr lang="tr-TR" dirty="0"/>
          </a:p>
          <a:p>
            <a:r>
              <a:rPr lang="tr-TR" dirty="0"/>
              <a:t>Vietnam 1,5 milyon yurttaşını ve zehirlenme sonucu topraklarının 3'te birini kaybetmesine rağmen savaştan galip çıktı. Amerikalılar ise bölgede 58 bin ölü bırakırken, savaş sonrası Vietnam'dan ülkelerine dönen askerlerin önemli bir kısmı da intihar ederek yaşamlarına düşman kurşunlarıyla değil de kendi elleri ile son verdiler. Amerika ayrıca savaş boyunca, çoğunluğu uçaksavar ateşiyle düşürülen 10 bine yakın hava aracını yitirdi. Buna karşılık Kuzey Vietnam'ın kaybı 150 civarındaydı. Vietnam Savaşının başlangıcında Çin-Sovyet ilişkilerinin düzeleceği varsayılıyordu. Fakat algı farklılıkları ilişkilerin daha da bozulmasına sebep olmuştur. Sovyet-Çin farklılıklarının derinleşmesi, çok kutupluluğu güçlendirerek yumuşama sürecinin hızlanmasına sebep olmuştur. Böylece, ABD'nin Vietnam'ı bölme planı suya düşerken, Kuzey Vietnam ve Güney Vietnam 1975 yılında birleştiler.</a:t>
            </a:r>
          </a:p>
        </p:txBody>
      </p:sp>
    </p:spTree>
    <p:extLst>
      <p:ext uri="{BB962C8B-B14F-4D97-AF65-F5344CB8AC3E}">
        <p14:creationId xmlns:p14="http://schemas.microsoft.com/office/powerpoint/2010/main" val="54859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827E0C0-3F0A-4D4F-99B6-102AC8099F0B}"/>
              </a:ext>
            </a:extLst>
          </p:cNvPr>
          <p:cNvSpPr>
            <a:spLocks noGrp="1"/>
          </p:cNvSpPr>
          <p:nvPr>
            <p:ph type="title"/>
          </p:nvPr>
        </p:nvSpPr>
        <p:spPr/>
        <p:txBody>
          <a:bodyPr/>
          <a:lstStyle/>
          <a:p>
            <a:r>
              <a:rPr lang="tr-TR" dirty="0"/>
              <a:t>Agent </a:t>
            </a:r>
            <a:r>
              <a:rPr lang="tr-TR" dirty="0" err="1"/>
              <a:t>orange</a:t>
            </a:r>
            <a:endParaRPr lang="tr-TR" dirty="0"/>
          </a:p>
        </p:txBody>
      </p:sp>
      <p:pic>
        <p:nvPicPr>
          <p:cNvPr id="6" name="Resim Yer Tutucusu 5">
            <a:extLst>
              <a:ext uri="{FF2B5EF4-FFF2-40B4-BE49-F238E27FC236}">
                <a16:creationId xmlns:a16="http://schemas.microsoft.com/office/drawing/2014/main" id="{45DCC3AB-70BA-49DF-A13E-6BC02E4118AD}"/>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7804" r="7804"/>
          <a:stretch/>
        </p:blipFill>
        <p:spPr/>
      </p:pic>
      <p:sp>
        <p:nvSpPr>
          <p:cNvPr id="4" name="Metin Yer Tutucusu 3">
            <a:extLst>
              <a:ext uri="{FF2B5EF4-FFF2-40B4-BE49-F238E27FC236}">
                <a16:creationId xmlns:a16="http://schemas.microsoft.com/office/drawing/2014/main" id="{9DB4C6C1-DFBE-4AF0-8B20-77393E1C98E0}"/>
              </a:ext>
            </a:extLst>
          </p:cNvPr>
          <p:cNvSpPr>
            <a:spLocks noGrp="1"/>
          </p:cNvSpPr>
          <p:nvPr>
            <p:ph type="body" sz="half" idx="2"/>
          </p:nvPr>
        </p:nvSpPr>
        <p:spPr/>
        <p:txBody>
          <a:bodyPr>
            <a:normAutofit lnSpcReduction="10000"/>
          </a:bodyPr>
          <a:lstStyle/>
          <a:p>
            <a:r>
              <a:rPr lang="tr-TR" dirty="0"/>
              <a:t>Ajan Portakal ("Agent </a:t>
            </a:r>
            <a:r>
              <a:rPr lang="tr-TR" dirty="0" err="1"/>
              <a:t>Orange</a:t>
            </a:r>
            <a:r>
              <a:rPr lang="tr-TR" dirty="0"/>
              <a:t>"), ABD ordusu tarafından özellikle Vietnam Savaşı'nda kullanılmış bir herbisit ve yaprak dökücüdür. Kimyasal adı 2,4,5-trikloro </a:t>
            </a:r>
            <a:r>
              <a:rPr lang="tr-TR" dirty="0" err="1"/>
              <a:t>fenoksi</a:t>
            </a:r>
            <a:r>
              <a:rPr lang="tr-TR" dirty="0"/>
              <a:t> asetik asit 'tir. Amerikan ordusu tarafından Vietnam Savaşı'nda ilk 7 Şubat 1967 gününde kullanıldı ve savaş dönemi boyunca 20 milyon galona yakın sprey edilmiştir. Madde ardında </a:t>
            </a:r>
            <a:r>
              <a:rPr lang="tr-TR" dirty="0" err="1"/>
              <a:t>dioksin</a:t>
            </a:r>
            <a:r>
              <a:rPr lang="tr-TR" dirty="0"/>
              <a:t> maddesini bırakmaktadır. Vietnam'da hala insanlar üzerindeki kas ve kemik bozuklukları, doğumsal anomaliler gibi etkilerini göstermektedir.</a:t>
            </a:r>
          </a:p>
          <a:p>
            <a:endParaRPr lang="tr-TR" dirty="0"/>
          </a:p>
          <a:p>
            <a:r>
              <a:rPr lang="tr-TR" dirty="0"/>
              <a:t>Bu gazın rengi sarı ya da turuncu değildir, Vietnam Savaşı sırasında gazların saklandıkları tankların üzeri turuncu çizgiyle işaretlendiği için </a:t>
            </a:r>
            <a:r>
              <a:rPr lang="tr-TR" dirty="0" err="1"/>
              <a:t>agent</a:t>
            </a:r>
            <a:r>
              <a:rPr lang="tr-TR" dirty="0"/>
              <a:t> </a:t>
            </a:r>
            <a:r>
              <a:rPr lang="tr-TR" dirty="0" err="1"/>
              <a:t>orange</a:t>
            </a:r>
            <a:r>
              <a:rPr lang="tr-TR" dirty="0"/>
              <a:t> ismini almıştır.</a:t>
            </a:r>
          </a:p>
          <a:p>
            <a:endParaRPr lang="tr-TR" dirty="0"/>
          </a:p>
        </p:txBody>
      </p:sp>
    </p:spTree>
    <p:extLst>
      <p:ext uri="{BB962C8B-B14F-4D97-AF65-F5344CB8AC3E}">
        <p14:creationId xmlns:p14="http://schemas.microsoft.com/office/powerpoint/2010/main" val="3940160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81786F-31DA-4237-9914-7163CF20913F}"/>
              </a:ext>
            </a:extLst>
          </p:cNvPr>
          <p:cNvSpPr>
            <a:spLocks noGrp="1"/>
          </p:cNvSpPr>
          <p:nvPr>
            <p:ph type="title"/>
          </p:nvPr>
        </p:nvSpPr>
        <p:spPr/>
        <p:txBody>
          <a:bodyPr/>
          <a:lstStyle/>
          <a:p>
            <a:endParaRPr lang="tr-TR" dirty="0"/>
          </a:p>
        </p:txBody>
      </p:sp>
      <p:sp>
        <p:nvSpPr>
          <p:cNvPr id="3" name="Metin Yer Tutucusu 2">
            <a:extLst>
              <a:ext uri="{FF2B5EF4-FFF2-40B4-BE49-F238E27FC236}">
                <a16:creationId xmlns:a16="http://schemas.microsoft.com/office/drawing/2014/main" id="{E658543A-FE66-47E7-9B0A-47716185B198}"/>
              </a:ext>
            </a:extLst>
          </p:cNvPr>
          <p:cNvSpPr>
            <a:spLocks noGrp="1"/>
          </p:cNvSpPr>
          <p:nvPr>
            <p:ph type="body" idx="1"/>
          </p:nvPr>
        </p:nvSpPr>
        <p:spPr/>
        <p:txBody>
          <a:bodyPr/>
          <a:lstStyle/>
          <a:p>
            <a:endParaRPr lang="tr-TR"/>
          </a:p>
        </p:txBody>
      </p:sp>
      <p:pic>
        <p:nvPicPr>
          <p:cNvPr id="8" name="İçerik Yer Tutucusu 7">
            <a:extLst>
              <a:ext uri="{FF2B5EF4-FFF2-40B4-BE49-F238E27FC236}">
                <a16:creationId xmlns:a16="http://schemas.microsoft.com/office/drawing/2014/main" id="{787D044C-6085-4AD9-A0DB-23224F6EE5F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6612" y="1586706"/>
            <a:ext cx="4204491" cy="3684588"/>
          </a:xfrm>
        </p:spPr>
      </p:pic>
      <p:sp>
        <p:nvSpPr>
          <p:cNvPr id="5" name="Metin Yer Tutucusu 4">
            <a:extLst>
              <a:ext uri="{FF2B5EF4-FFF2-40B4-BE49-F238E27FC236}">
                <a16:creationId xmlns:a16="http://schemas.microsoft.com/office/drawing/2014/main" id="{6186C816-617E-4F0B-8DCD-62BEBD87AD3E}"/>
              </a:ext>
            </a:extLst>
          </p:cNvPr>
          <p:cNvSpPr>
            <a:spLocks noGrp="1"/>
          </p:cNvSpPr>
          <p:nvPr>
            <p:ph type="body" sz="quarter" idx="3"/>
          </p:nvPr>
        </p:nvSpPr>
        <p:spPr/>
        <p:txBody>
          <a:bodyPr/>
          <a:lstStyle/>
          <a:p>
            <a:endParaRPr lang="tr-TR"/>
          </a:p>
        </p:txBody>
      </p:sp>
      <p:pic>
        <p:nvPicPr>
          <p:cNvPr id="10" name="İçerik Yer Tutucusu 9">
            <a:extLst>
              <a:ext uri="{FF2B5EF4-FFF2-40B4-BE49-F238E27FC236}">
                <a16:creationId xmlns:a16="http://schemas.microsoft.com/office/drawing/2014/main" id="{DCF59F8E-DDC5-425C-AABD-1B109AC4A514}"/>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814439" y="1723691"/>
            <a:ext cx="5183188" cy="3305714"/>
          </a:xfrm>
        </p:spPr>
      </p:pic>
    </p:spTree>
    <p:extLst>
      <p:ext uri="{BB962C8B-B14F-4D97-AF65-F5344CB8AC3E}">
        <p14:creationId xmlns:p14="http://schemas.microsoft.com/office/powerpoint/2010/main" val="1261154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7E6D91-FCF0-482E-98B2-33E1D228DA5D}"/>
              </a:ext>
            </a:extLst>
          </p:cNvPr>
          <p:cNvSpPr>
            <a:spLocks noGrp="1"/>
          </p:cNvSpPr>
          <p:nvPr>
            <p:ph type="title"/>
          </p:nvPr>
        </p:nvSpPr>
        <p:spPr/>
        <p:txBody>
          <a:bodyPr/>
          <a:lstStyle/>
          <a:p>
            <a:r>
              <a:rPr lang="tr-TR" dirty="0"/>
              <a:t>GENETİK BOZUKLUKLAR</a:t>
            </a:r>
          </a:p>
        </p:txBody>
      </p:sp>
      <p:pic>
        <p:nvPicPr>
          <p:cNvPr id="6" name="İçerik Yer Tutucusu 5">
            <a:extLst>
              <a:ext uri="{FF2B5EF4-FFF2-40B4-BE49-F238E27FC236}">
                <a16:creationId xmlns:a16="http://schemas.microsoft.com/office/drawing/2014/main" id="{4901CF87-1DAA-477A-A9B9-7E70CE709E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27616" y="1293778"/>
            <a:ext cx="6192690" cy="4270443"/>
          </a:xfrm>
        </p:spPr>
      </p:pic>
      <p:sp>
        <p:nvSpPr>
          <p:cNvPr id="4" name="Metin Yer Tutucusu 3">
            <a:extLst>
              <a:ext uri="{FF2B5EF4-FFF2-40B4-BE49-F238E27FC236}">
                <a16:creationId xmlns:a16="http://schemas.microsoft.com/office/drawing/2014/main" id="{DBCA4057-02FA-4EA6-91EB-C9A13604951D}"/>
              </a:ext>
            </a:extLst>
          </p:cNvPr>
          <p:cNvSpPr>
            <a:spLocks noGrp="1"/>
          </p:cNvSpPr>
          <p:nvPr>
            <p:ph type="body" sz="half" idx="2"/>
          </p:nvPr>
        </p:nvSpPr>
        <p:spPr/>
        <p:txBody>
          <a:bodyPr>
            <a:normAutofit fontScale="92500" lnSpcReduction="10000"/>
          </a:bodyPr>
          <a:lstStyle/>
          <a:p>
            <a:endParaRPr lang="tr-TR" dirty="0"/>
          </a:p>
          <a:p>
            <a:r>
              <a:rPr lang="tr-TR" dirty="0"/>
              <a:t>Bu </a:t>
            </a:r>
            <a:r>
              <a:rPr lang="tr-TR" dirty="0" err="1"/>
              <a:t>mutajen</a:t>
            </a:r>
            <a:r>
              <a:rPr lang="tr-TR" dirty="0"/>
              <a:t> </a:t>
            </a:r>
            <a:r>
              <a:rPr lang="tr-TR" dirty="0" err="1"/>
              <a:t>dioksin</a:t>
            </a:r>
            <a:r>
              <a:rPr lang="tr-TR" dirty="0"/>
              <a:t> ile temas eden insanların </a:t>
            </a:r>
            <a:r>
              <a:rPr lang="tr-TR" dirty="0" err="1"/>
              <a:t>genotiplerini</a:t>
            </a:r>
            <a:r>
              <a:rPr lang="tr-TR" dirty="0"/>
              <a:t> etkileyerek çok sayıda kanser gelişmesine, deri ve cilt kanamaları olmasına ve nörolojik bozukluklar meydana gelmesine sebep olduğu gözlendi. Bu genetik bozuklukların nesilden </a:t>
            </a:r>
            <a:r>
              <a:rPr lang="tr-TR" dirty="0" err="1"/>
              <a:t>nesile</a:t>
            </a:r>
            <a:r>
              <a:rPr lang="tr-TR" dirty="0"/>
              <a:t> aktarıldığı ve ölü doğum, doğumsal </a:t>
            </a:r>
            <a:r>
              <a:rPr lang="tr-TR" dirty="0" err="1"/>
              <a:t>malformasyonlar</a:t>
            </a:r>
            <a:r>
              <a:rPr lang="tr-TR" dirty="0"/>
              <a:t> veya yeni doğan çocuklarda nörolojik problemlere sebep olduğu gözlendi. Buna rağmen </a:t>
            </a:r>
            <a:r>
              <a:rPr lang="tr-TR" dirty="0" err="1"/>
              <a:t>agent</a:t>
            </a:r>
            <a:r>
              <a:rPr lang="tr-TR" dirty="0"/>
              <a:t> </a:t>
            </a:r>
            <a:r>
              <a:rPr lang="tr-TR" dirty="0" err="1"/>
              <a:t>orange</a:t>
            </a:r>
            <a:r>
              <a:rPr lang="tr-TR" dirty="0"/>
              <a:t> kullanılmaya devam etti ve toplamda 3 milyon Vietnamlı köylü ve asker ile </a:t>
            </a:r>
            <a:r>
              <a:rPr lang="tr-TR" dirty="0" err="1"/>
              <a:t>agent</a:t>
            </a:r>
            <a:r>
              <a:rPr lang="tr-TR" dirty="0"/>
              <a:t> </a:t>
            </a:r>
            <a:r>
              <a:rPr lang="tr-TR" dirty="0" err="1"/>
              <a:t>orange’ın</a:t>
            </a:r>
            <a:r>
              <a:rPr lang="tr-TR" dirty="0"/>
              <a:t> kullanımında görev alan 25 bin Amerikan askeri bu maddeye maruz kaldı. Agent </a:t>
            </a:r>
            <a:r>
              <a:rPr lang="tr-TR" dirty="0" err="1"/>
              <a:t>orange’ın</a:t>
            </a:r>
            <a:r>
              <a:rPr lang="tr-TR" dirty="0"/>
              <a:t> kullanımından dolayı yaklaşık 400.000 Vietnamlı çeşitli sebeplere bağlı öldü ve aradan 3 nesil geçmesine rağmen bugün dahi bir milyon civarında genetik bozukluğu olan Vietnamlı var.</a:t>
            </a:r>
          </a:p>
          <a:p>
            <a:endParaRPr lang="tr-TR" dirty="0"/>
          </a:p>
        </p:txBody>
      </p:sp>
    </p:spTree>
    <p:extLst>
      <p:ext uri="{BB962C8B-B14F-4D97-AF65-F5344CB8AC3E}">
        <p14:creationId xmlns:p14="http://schemas.microsoft.com/office/powerpoint/2010/main" val="1117771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9D9A54F-D391-4DD0-8556-44DC4DE9F38D}"/>
              </a:ext>
            </a:extLst>
          </p:cNvPr>
          <p:cNvSpPr>
            <a:spLocks noGrp="1"/>
          </p:cNvSpPr>
          <p:nvPr>
            <p:ph type="title"/>
          </p:nvPr>
        </p:nvSpPr>
        <p:spPr/>
        <p:txBody>
          <a:bodyPr/>
          <a:lstStyle/>
          <a:p>
            <a:r>
              <a:rPr lang="tr-TR" dirty="0"/>
              <a:t>ELMO RUSSEL ZUMWALT</a:t>
            </a:r>
          </a:p>
        </p:txBody>
      </p:sp>
      <p:pic>
        <p:nvPicPr>
          <p:cNvPr id="6" name="Resim Yer Tutucusu 5">
            <a:extLst>
              <a:ext uri="{FF2B5EF4-FFF2-40B4-BE49-F238E27FC236}">
                <a16:creationId xmlns:a16="http://schemas.microsoft.com/office/drawing/2014/main" id="{DA04E2EF-1F1A-4975-9C08-8295108F38DF}"/>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8257" b="18257"/>
          <a:stretch>
            <a:fillRect/>
          </a:stretch>
        </p:blipFill>
        <p:spPr/>
      </p:pic>
      <p:sp>
        <p:nvSpPr>
          <p:cNvPr id="4" name="Metin Yer Tutucusu 3">
            <a:extLst>
              <a:ext uri="{FF2B5EF4-FFF2-40B4-BE49-F238E27FC236}">
                <a16:creationId xmlns:a16="http://schemas.microsoft.com/office/drawing/2014/main" id="{41422BBA-1ED6-46F5-B15A-D166D810F145}"/>
              </a:ext>
            </a:extLst>
          </p:cNvPr>
          <p:cNvSpPr>
            <a:spLocks noGrp="1"/>
          </p:cNvSpPr>
          <p:nvPr>
            <p:ph type="body" sz="half" idx="2"/>
          </p:nvPr>
        </p:nvSpPr>
        <p:spPr/>
        <p:txBody>
          <a:bodyPr>
            <a:normAutofit fontScale="92500" lnSpcReduction="10000"/>
          </a:bodyPr>
          <a:lstStyle/>
          <a:p>
            <a:r>
              <a:rPr lang="tr-TR" dirty="0" err="1"/>
              <a:t>Elmo</a:t>
            </a:r>
            <a:r>
              <a:rPr lang="tr-TR" dirty="0"/>
              <a:t> </a:t>
            </a:r>
            <a:r>
              <a:rPr lang="tr-TR" dirty="0" err="1"/>
              <a:t>Russell</a:t>
            </a:r>
            <a:r>
              <a:rPr lang="tr-TR" dirty="0"/>
              <a:t> "Tomurcuk" </a:t>
            </a:r>
            <a:r>
              <a:rPr lang="tr-TR" dirty="0" err="1"/>
              <a:t>Zumwalt</a:t>
            </a:r>
            <a:r>
              <a:rPr lang="tr-TR" dirty="0"/>
              <a:t> </a:t>
            </a:r>
            <a:r>
              <a:rPr lang="tr-TR" dirty="0" err="1"/>
              <a:t>Jr</a:t>
            </a:r>
            <a:r>
              <a:rPr lang="tr-TR" dirty="0"/>
              <a:t>. (29 Kasım 1920 - 2 Ocak 2000[2]), ABD Deniz Kuvvetleri subayı ve Deniz Kuvvetleri Harekat Başkanı olarak görev yapan en genç kişidir. Bir amiral ve daha sonra 19'uncu Deniz Operasyonları Şefi olarak </a:t>
            </a:r>
            <a:r>
              <a:rPr lang="tr-TR" dirty="0" err="1"/>
              <a:t>Zumwalt</a:t>
            </a:r>
            <a:r>
              <a:rPr lang="tr-TR" dirty="0"/>
              <a:t>, özellikle Vietnam Savaşı sırasında ABD askeri tarihinde önemli bir rol oynadı. Madalyalı bir savaş gazisi olan </a:t>
            </a:r>
            <a:r>
              <a:rPr lang="tr-TR" dirty="0" err="1"/>
              <a:t>Zumwalt</a:t>
            </a:r>
            <a:r>
              <a:rPr lang="tr-TR" dirty="0"/>
              <a:t>, askere alınan  erlerin  yaşamını iyileştirmek ve ırksal gerginlikleri azaltmak amacıyla Amerika Birleşik Devletleri Donanması personel politikalarında reform yaptı. 32 yıllık donanma kariyerinden emekli olduktan sonra, Amerika Birleşik Devletleri Senatosu için başarısız bir kampanya başlattı.</a:t>
            </a:r>
          </a:p>
          <a:p>
            <a:r>
              <a:rPr lang="tr-TR" dirty="0"/>
              <a:t> </a:t>
            </a:r>
            <a:r>
              <a:rPr lang="tr-TR" dirty="0" err="1"/>
              <a:t>Zumwalt</a:t>
            </a:r>
            <a:r>
              <a:rPr lang="tr-TR" dirty="0"/>
              <a:t> bitki örtüsünü öldürmek ve "</a:t>
            </a:r>
            <a:r>
              <a:rPr lang="tr-TR" dirty="0" err="1"/>
              <a:t>Vietkong</a:t>
            </a:r>
            <a:r>
              <a:rPr lang="tr-TR" dirty="0"/>
              <a:t> </a:t>
            </a:r>
            <a:r>
              <a:rPr lang="tr-TR" dirty="0" err="1"/>
              <a:t>Cong'u</a:t>
            </a:r>
            <a:r>
              <a:rPr lang="tr-TR" dirty="0"/>
              <a:t> suyun kenarından 1000 metre geri götürmek" için </a:t>
            </a:r>
            <a:r>
              <a:rPr lang="tr-TR" dirty="0" err="1"/>
              <a:t>Mekong</a:t>
            </a:r>
            <a:r>
              <a:rPr lang="tr-TR" dirty="0"/>
              <a:t> Deltası'nın üzerine  Agent </a:t>
            </a:r>
            <a:r>
              <a:rPr lang="tr-TR" dirty="0" err="1"/>
              <a:t>Orange</a:t>
            </a:r>
            <a:r>
              <a:rPr lang="tr-TR" dirty="0"/>
              <a:t> püskürtülmesini emretti. </a:t>
            </a:r>
          </a:p>
        </p:txBody>
      </p:sp>
    </p:spTree>
    <p:extLst>
      <p:ext uri="{BB962C8B-B14F-4D97-AF65-F5344CB8AC3E}">
        <p14:creationId xmlns:p14="http://schemas.microsoft.com/office/powerpoint/2010/main" val="3641967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233CD85-C91A-4864-B3D3-9039E01BDDD2}"/>
              </a:ext>
            </a:extLst>
          </p:cNvPr>
          <p:cNvSpPr>
            <a:spLocks noGrp="1"/>
          </p:cNvSpPr>
          <p:nvPr>
            <p:ph type="title"/>
          </p:nvPr>
        </p:nvSpPr>
        <p:spPr/>
        <p:txBody>
          <a:bodyPr/>
          <a:lstStyle/>
          <a:p>
            <a:r>
              <a:rPr lang="tr-TR" dirty="0"/>
              <a:t>ELMO RUSSEL ZUMWALT III</a:t>
            </a:r>
          </a:p>
        </p:txBody>
      </p:sp>
      <p:pic>
        <p:nvPicPr>
          <p:cNvPr id="6" name="Resim Yer Tutucusu 5">
            <a:extLst>
              <a:ext uri="{FF2B5EF4-FFF2-40B4-BE49-F238E27FC236}">
                <a16:creationId xmlns:a16="http://schemas.microsoft.com/office/drawing/2014/main" id="{2077CBF2-9643-4443-A479-C437781E873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8416" b="18416"/>
          <a:stretch>
            <a:fillRect/>
          </a:stretch>
        </p:blipFill>
        <p:spPr/>
      </p:pic>
      <p:sp>
        <p:nvSpPr>
          <p:cNvPr id="4" name="Metin Yer Tutucusu 3">
            <a:extLst>
              <a:ext uri="{FF2B5EF4-FFF2-40B4-BE49-F238E27FC236}">
                <a16:creationId xmlns:a16="http://schemas.microsoft.com/office/drawing/2014/main" id="{5A07D542-8C83-4E03-8CD0-5B0216753C7C}"/>
              </a:ext>
            </a:extLst>
          </p:cNvPr>
          <p:cNvSpPr>
            <a:spLocks noGrp="1"/>
          </p:cNvSpPr>
          <p:nvPr>
            <p:ph type="body" sz="half" idx="2"/>
          </p:nvPr>
        </p:nvSpPr>
        <p:spPr/>
        <p:txBody>
          <a:bodyPr>
            <a:normAutofit fontScale="92500" lnSpcReduction="10000"/>
          </a:bodyPr>
          <a:lstStyle/>
          <a:p>
            <a:r>
              <a:rPr lang="tr-TR" dirty="0" err="1"/>
              <a:t>Zumwalt</a:t>
            </a:r>
            <a:r>
              <a:rPr lang="tr-TR" dirty="0"/>
              <a:t>, 1945 yılında Şanghay'da görev </a:t>
            </a:r>
            <a:r>
              <a:rPr lang="tr-TR" dirty="0" err="1"/>
              <a:t>yaptı.Mouza</a:t>
            </a:r>
            <a:r>
              <a:rPr lang="tr-TR" dirty="0"/>
              <a:t> </a:t>
            </a:r>
            <a:r>
              <a:rPr lang="tr-TR" dirty="0" err="1"/>
              <a:t>Coutelais-du-Roche</a:t>
            </a:r>
            <a:r>
              <a:rPr lang="tr-TR" dirty="0"/>
              <a:t> ile tanıştı ve evlendi. Onunla birlikte Amerika'ya döndü. Dört çocukları oldu: </a:t>
            </a:r>
            <a:r>
              <a:rPr lang="tr-TR" dirty="0" err="1"/>
              <a:t>Elmo</a:t>
            </a:r>
            <a:r>
              <a:rPr lang="tr-TR" dirty="0"/>
              <a:t> </a:t>
            </a:r>
            <a:r>
              <a:rPr lang="tr-TR" dirty="0" err="1"/>
              <a:t>Russell</a:t>
            </a:r>
            <a:r>
              <a:rPr lang="tr-TR" dirty="0"/>
              <a:t> </a:t>
            </a:r>
            <a:r>
              <a:rPr lang="tr-TR" dirty="0" err="1"/>
              <a:t>Zumwalt</a:t>
            </a:r>
            <a:r>
              <a:rPr lang="tr-TR" dirty="0"/>
              <a:t> III; James </a:t>
            </a:r>
            <a:r>
              <a:rPr lang="tr-TR" dirty="0" err="1"/>
              <a:t>Gregory</a:t>
            </a:r>
            <a:r>
              <a:rPr lang="tr-TR" dirty="0"/>
              <a:t> </a:t>
            </a:r>
            <a:r>
              <a:rPr lang="tr-TR" dirty="0" err="1"/>
              <a:t>Zumwalt</a:t>
            </a:r>
            <a:r>
              <a:rPr lang="tr-TR" dirty="0"/>
              <a:t>; </a:t>
            </a:r>
            <a:r>
              <a:rPr lang="tr-TR" dirty="0" err="1"/>
              <a:t>Ann</a:t>
            </a:r>
            <a:r>
              <a:rPr lang="tr-TR" dirty="0"/>
              <a:t> F. </a:t>
            </a:r>
            <a:r>
              <a:rPr lang="tr-TR" dirty="0" err="1"/>
              <a:t>Zumwalt</a:t>
            </a:r>
            <a:r>
              <a:rPr lang="tr-TR" dirty="0"/>
              <a:t> </a:t>
            </a:r>
            <a:r>
              <a:rPr lang="tr-TR" dirty="0" err="1"/>
              <a:t>Coppola</a:t>
            </a:r>
            <a:r>
              <a:rPr lang="tr-TR" dirty="0"/>
              <a:t>; ve </a:t>
            </a:r>
            <a:r>
              <a:rPr lang="tr-TR" dirty="0" err="1"/>
              <a:t>Mouzetta</a:t>
            </a:r>
            <a:r>
              <a:rPr lang="tr-TR" dirty="0"/>
              <a:t> C. </a:t>
            </a:r>
            <a:r>
              <a:rPr lang="tr-TR" dirty="0" err="1"/>
              <a:t>Zumwalt-Weathers</a:t>
            </a:r>
            <a:r>
              <a:rPr lang="tr-TR" dirty="0"/>
              <a:t>.</a:t>
            </a:r>
          </a:p>
          <a:p>
            <a:endParaRPr lang="tr-TR" dirty="0"/>
          </a:p>
          <a:p>
            <a:r>
              <a:rPr lang="tr-TR" dirty="0" err="1"/>
              <a:t>Zumwalt'ın</a:t>
            </a:r>
            <a:r>
              <a:rPr lang="tr-TR" dirty="0"/>
              <a:t> büyük oğlu </a:t>
            </a:r>
            <a:r>
              <a:rPr lang="tr-TR" dirty="0" err="1"/>
              <a:t>Elmo</a:t>
            </a:r>
            <a:r>
              <a:rPr lang="tr-TR" dirty="0"/>
              <a:t> </a:t>
            </a:r>
            <a:r>
              <a:rPr lang="tr-TR" dirty="0" err="1"/>
              <a:t>Zumwalt</a:t>
            </a:r>
            <a:r>
              <a:rPr lang="tr-TR" dirty="0"/>
              <a:t> III, Vietnam Savaşı sırasında </a:t>
            </a:r>
            <a:r>
              <a:rPr lang="tr-TR" dirty="0" err="1"/>
              <a:t>Zumwalt'ın</a:t>
            </a:r>
            <a:r>
              <a:rPr lang="tr-TR" dirty="0"/>
              <a:t> devriye botlarından birinde teğmen olarak görev yaptı. Ocak 1983'te </a:t>
            </a:r>
            <a:r>
              <a:rPr lang="tr-TR" dirty="0" err="1"/>
              <a:t>lenfoma</a:t>
            </a:r>
            <a:r>
              <a:rPr lang="tr-TR" dirty="0"/>
              <a:t> teşhisi kondu ve 1985'te </a:t>
            </a:r>
            <a:r>
              <a:rPr lang="tr-TR" dirty="0" err="1"/>
              <a:t>Hodgkin</a:t>
            </a:r>
            <a:r>
              <a:rPr lang="tr-TR" dirty="0"/>
              <a:t> hastalığına da yakalandığı anlaşıldı. Ayrıca, torunu </a:t>
            </a:r>
            <a:r>
              <a:rPr lang="tr-TR" dirty="0" err="1"/>
              <a:t>Elmo</a:t>
            </a:r>
            <a:r>
              <a:rPr lang="tr-TR" dirty="0"/>
              <a:t> </a:t>
            </a:r>
            <a:r>
              <a:rPr lang="tr-TR" dirty="0" err="1"/>
              <a:t>Russell</a:t>
            </a:r>
            <a:r>
              <a:rPr lang="tr-TR" dirty="0"/>
              <a:t> </a:t>
            </a:r>
            <a:r>
              <a:rPr lang="tr-TR" dirty="0" err="1"/>
              <a:t>Zumwalt</a:t>
            </a:r>
            <a:r>
              <a:rPr lang="tr-TR" dirty="0"/>
              <a:t> IV 1977'de öğrenme güçlüğü ile doğdu. Amiral </a:t>
            </a:r>
            <a:r>
              <a:rPr lang="tr-TR" dirty="0" err="1"/>
              <a:t>Zumwalt</a:t>
            </a:r>
            <a:r>
              <a:rPr lang="tr-TR" dirty="0"/>
              <a:t> (</a:t>
            </a:r>
            <a:r>
              <a:rPr lang="tr-TR" dirty="0" err="1"/>
              <a:t>Zumwalt</a:t>
            </a:r>
            <a:r>
              <a:rPr lang="tr-TR" dirty="0"/>
              <a:t> savaştayken asbeste maruz kaldı ve bunun sonucunda </a:t>
            </a:r>
            <a:r>
              <a:rPr lang="tr-TR" dirty="0" err="1"/>
              <a:t>mezoteliyom</a:t>
            </a:r>
            <a:r>
              <a:rPr lang="tr-TR" dirty="0"/>
              <a:t> gelişti. ) ve ailesi, hem oğlu hem de torunu Ajan </a:t>
            </a:r>
            <a:r>
              <a:rPr lang="tr-TR" dirty="0" err="1"/>
              <a:t>Orange’ın</a:t>
            </a:r>
            <a:r>
              <a:rPr lang="tr-TR" dirty="0"/>
              <a:t> kurbanları oldu. </a:t>
            </a:r>
          </a:p>
        </p:txBody>
      </p:sp>
    </p:spTree>
    <p:extLst>
      <p:ext uri="{BB962C8B-B14F-4D97-AF65-F5344CB8AC3E}">
        <p14:creationId xmlns:p14="http://schemas.microsoft.com/office/powerpoint/2010/main" val="1814807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43906E7-62BD-415E-B60B-8E8F057F6E9D}"/>
              </a:ext>
            </a:extLst>
          </p:cNvPr>
          <p:cNvSpPr>
            <a:spLocks noGrp="1"/>
          </p:cNvSpPr>
          <p:nvPr>
            <p:ph type="title"/>
          </p:nvPr>
        </p:nvSpPr>
        <p:spPr/>
        <p:txBody>
          <a:bodyPr/>
          <a:lstStyle/>
          <a:p>
            <a:r>
              <a:rPr lang="tr-TR" dirty="0"/>
              <a:t>BABAM, OĞLUM KİTABI</a:t>
            </a:r>
          </a:p>
        </p:txBody>
      </p:sp>
      <p:pic>
        <p:nvPicPr>
          <p:cNvPr id="6" name="Resim Yer Tutucusu 5">
            <a:extLst>
              <a:ext uri="{FF2B5EF4-FFF2-40B4-BE49-F238E27FC236}">
                <a16:creationId xmlns:a16="http://schemas.microsoft.com/office/drawing/2014/main" id="{975A38EA-A2F2-4566-8E91-D06EAE59DE51}"/>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8339" r="18339"/>
          <a:stretch>
            <a:fillRect/>
          </a:stretch>
        </p:blipFill>
        <p:spPr/>
      </p:pic>
      <p:sp>
        <p:nvSpPr>
          <p:cNvPr id="4" name="Metin Yer Tutucusu 3">
            <a:extLst>
              <a:ext uri="{FF2B5EF4-FFF2-40B4-BE49-F238E27FC236}">
                <a16:creationId xmlns:a16="http://schemas.microsoft.com/office/drawing/2014/main" id="{95EA211E-B4EB-4084-BF0D-FC5D11B03B6F}"/>
              </a:ext>
            </a:extLst>
          </p:cNvPr>
          <p:cNvSpPr>
            <a:spLocks noGrp="1"/>
          </p:cNvSpPr>
          <p:nvPr>
            <p:ph type="body" sz="half" idx="2"/>
          </p:nvPr>
        </p:nvSpPr>
        <p:spPr/>
        <p:txBody>
          <a:bodyPr>
            <a:normAutofit fontScale="85000" lnSpcReduction="20000"/>
          </a:bodyPr>
          <a:lstStyle/>
          <a:p>
            <a:endParaRPr lang="tr-TR" dirty="0"/>
          </a:p>
          <a:p>
            <a:r>
              <a:rPr lang="tr-TR" dirty="0"/>
              <a:t>İkili, genç </a:t>
            </a:r>
            <a:r>
              <a:rPr lang="tr-TR" dirty="0" err="1"/>
              <a:t>Zumwalt'ın</a:t>
            </a:r>
            <a:r>
              <a:rPr lang="tr-TR" dirty="0"/>
              <a:t> kanserle olan savaşını anlatan ve her ikisi de Ajan </a:t>
            </a:r>
            <a:r>
              <a:rPr lang="tr-TR" dirty="0" err="1"/>
              <a:t>Orange'ın</a:t>
            </a:r>
            <a:r>
              <a:rPr lang="tr-TR" dirty="0"/>
              <a:t> zehirli yan ürünü olan </a:t>
            </a:r>
            <a:r>
              <a:rPr lang="tr-TR" dirty="0" err="1"/>
              <a:t>dioksine</a:t>
            </a:r>
            <a:r>
              <a:rPr lang="tr-TR" dirty="0"/>
              <a:t> atfedilen "Babam, Oğlum" (</a:t>
            </a:r>
            <a:r>
              <a:rPr lang="tr-TR" dirty="0" err="1"/>
              <a:t>Macmillan</a:t>
            </a:r>
            <a:r>
              <a:rPr lang="tr-TR" dirty="0"/>
              <a:t>, 1986) adlı bir kitap yazdı. Hikaye, Mayıs 1988'de gösterilen CBS Televizyonu için aynı adlı bir film haline getirildi. Üç ay sonra, </a:t>
            </a:r>
            <a:r>
              <a:rPr lang="tr-TR" dirty="0" err="1"/>
              <a:t>Elmo</a:t>
            </a:r>
            <a:r>
              <a:rPr lang="tr-TR" dirty="0"/>
              <a:t> </a:t>
            </a:r>
            <a:r>
              <a:rPr lang="tr-TR" dirty="0" err="1"/>
              <a:t>Zumwalt</a:t>
            </a:r>
            <a:r>
              <a:rPr lang="tr-TR" dirty="0"/>
              <a:t> III 42 yaşında kanserden öldü</a:t>
            </a:r>
          </a:p>
          <a:p>
            <a:r>
              <a:rPr lang="tr-TR" dirty="0"/>
              <a:t>"Babam, </a:t>
            </a:r>
            <a:r>
              <a:rPr lang="tr-TR" dirty="0" err="1"/>
              <a:t>Oğlum"da</a:t>
            </a:r>
            <a:r>
              <a:rPr lang="tr-TR" dirty="0"/>
              <a:t> </a:t>
            </a:r>
            <a:r>
              <a:rPr lang="tr-TR" dirty="0" err="1"/>
              <a:t>Elmo</a:t>
            </a:r>
            <a:r>
              <a:rPr lang="tr-TR" dirty="0"/>
              <a:t> </a:t>
            </a:r>
            <a:r>
              <a:rPr lang="tr-TR" dirty="0" err="1"/>
              <a:t>Zumwalt</a:t>
            </a:r>
            <a:r>
              <a:rPr lang="tr-TR" dirty="0"/>
              <a:t> III şunları yazdı: "Babamın Vietnam'da aldığı kararları ikinci kere sorgulamam. Bir erkek olarak ona en büyük sevgi ve hayranlık, bir askeri lider olarak ona en derin saygıyı duyuyorum."</a:t>
            </a:r>
          </a:p>
          <a:p>
            <a:endParaRPr lang="tr-TR" dirty="0"/>
          </a:p>
          <a:p>
            <a:r>
              <a:rPr lang="tr-TR" dirty="0"/>
              <a:t>Amiral </a:t>
            </a:r>
            <a:r>
              <a:rPr lang="tr-TR" dirty="0" err="1"/>
              <a:t>Zumwalt</a:t>
            </a:r>
            <a:r>
              <a:rPr lang="tr-TR" dirty="0"/>
              <a:t> şöyle yazdı: "Şu anda bildiklerimi bildiğim halde, yine de yaptığı hedeflere ulaşmak için </a:t>
            </a:r>
            <a:r>
              <a:rPr lang="tr-TR" dirty="0" err="1"/>
              <a:t>defoliasyonu</a:t>
            </a:r>
            <a:r>
              <a:rPr lang="tr-TR" dirty="0"/>
              <a:t> emrederdim. Ama bu </a:t>
            </a:r>
            <a:r>
              <a:rPr lang="tr-TR" dirty="0" err="1"/>
              <a:t>Elmo</a:t>
            </a:r>
            <a:r>
              <a:rPr lang="tr-TR" dirty="0"/>
              <a:t> için hissettiğim üzüntüyü ya da hastalığının ve </a:t>
            </a:r>
            <a:r>
              <a:rPr lang="tr-TR" dirty="0" err="1"/>
              <a:t>Russell'ın</a:t>
            </a:r>
            <a:r>
              <a:rPr lang="tr-TR" dirty="0"/>
              <a:t> sakatlığının bana verdiği acıyı hafifletmiyor. Sabah uyandığımda aklıma gelen ilk şey ve uyuduğumda hatırladığım son şey bu."</a:t>
            </a:r>
          </a:p>
        </p:txBody>
      </p:sp>
    </p:spTree>
    <p:extLst>
      <p:ext uri="{BB962C8B-B14F-4D97-AF65-F5344CB8AC3E}">
        <p14:creationId xmlns:p14="http://schemas.microsoft.com/office/powerpoint/2010/main" val="2063302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4D9F079-302C-4DBD-828A-5AAC44247DB9}"/>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0D1005D4-E06F-4033-BB92-3980B227FB8E}"/>
              </a:ext>
            </a:extLst>
          </p:cNvPr>
          <p:cNvSpPr>
            <a:spLocks noGrp="1"/>
          </p:cNvSpPr>
          <p:nvPr>
            <p:ph idx="1"/>
          </p:nvPr>
        </p:nvSpPr>
        <p:spPr/>
        <p:txBody>
          <a:bodyPr/>
          <a:lstStyle/>
          <a:p>
            <a:r>
              <a:rPr lang="tr-TR" dirty="0">
                <a:hlinkClick r:id="rId2"/>
              </a:rPr>
              <a:t>Vietnam Orman Savaşı CD 1 (İlk 4 Bölüm) — </a:t>
            </a:r>
            <a:r>
              <a:rPr lang="tr-TR" dirty="0" err="1">
                <a:hlinkClick r:id="rId2"/>
              </a:rPr>
              <a:t>Yandex</a:t>
            </a:r>
            <a:r>
              <a:rPr lang="tr-TR" dirty="0">
                <a:hlinkClick r:id="rId2"/>
              </a:rPr>
              <a:t> video arama</a:t>
            </a:r>
            <a:endParaRPr lang="tr-TR" dirty="0"/>
          </a:p>
        </p:txBody>
      </p:sp>
      <p:sp>
        <p:nvSpPr>
          <p:cNvPr id="5" name="Metin kutusu 4">
            <a:extLst>
              <a:ext uri="{FF2B5EF4-FFF2-40B4-BE49-F238E27FC236}">
                <a16:creationId xmlns:a16="http://schemas.microsoft.com/office/drawing/2014/main" id="{E7B58465-C5A2-46AA-8418-5A19BE50C91C}"/>
              </a:ext>
            </a:extLst>
          </p:cNvPr>
          <p:cNvSpPr txBox="1"/>
          <p:nvPr/>
        </p:nvSpPr>
        <p:spPr>
          <a:xfrm>
            <a:off x="997527" y="2530764"/>
            <a:ext cx="9282545" cy="369332"/>
          </a:xfrm>
          <a:prstGeom prst="rect">
            <a:avLst/>
          </a:prstGeom>
          <a:noFill/>
        </p:spPr>
        <p:txBody>
          <a:bodyPr wrap="square">
            <a:spAutoFit/>
          </a:bodyPr>
          <a:lstStyle/>
          <a:p>
            <a:r>
              <a:rPr lang="tr-TR" dirty="0">
                <a:hlinkClick r:id="rId3"/>
              </a:rPr>
              <a:t>Vietnam Savaşı - Haritalı ve Basit Anlatım — </a:t>
            </a:r>
            <a:r>
              <a:rPr lang="tr-TR" dirty="0" err="1">
                <a:hlinkClick r:id="rId3"/>
              </a:rPr>
              <a:t>Yandex</a:t>
            </a:r>
            <a:r>
              <a:rPr lang="tr-TR" dirty="0">
                <a:hlinkClick r:id="rId3"/>
              </a:rPr>
              <a:t> video arama</a:t>
            </a:r>
            <a:endParaRPr lang="tr-TR" dirty="0"/>
          </a:p>
        </p:txBody>
      </p:sp>
      <p:sp>
        <p:nvSpPr>
          <p:cNvPr id="6" name="Metin kutusu 5">
            <a:extLst>
              <a:ext uri="{FF2B5EF4-FFF2-40B4-BE49-F238E27FC236}">
                <a16:creationId xmlns:a16="http://schemas.microsoft.com/office/drawing/2014/main" id="{ED258B77-CCCE-4BB9-A93E-A0125130F066}"/>
              </a:ext>
            </a:extLst>
          </p:cNvPr>
          <p:cNvSpPr txBox="1"/>
          <p:nvPr/>
        </p:nvSpPr>
        <p:spPr>
          <a:xfrm>
            <a:off x="1096818" y="4100822"/>
            <a:ext cx="8405091" cy="3416320"/>
          </a:xfrm>
          <a:prstGeom prst="rect">
            <a:avLst/>
          </a:prstGeom>
          <a:noFill/>
        </p:spPr>
        <p:txBody>
          <a:bodyPr wrap="square">
            <a:spAutoFit/>
          </a:bodyPr>
          <a:lstStyle/>
          <a:p>
            <a:r>
              <a:rPr lang="tr-TR" dirty="0">
                <a:hlinkClick r:id="rId4"/>
              </a:rPr>
              <a:t>Vietnam Savaşının Gizemleri - Türkçe Belgesel Serisi /174 — </a:t>
            </a:r>
            <a:r>
              <a:rPr lang="tr-TR" dirty="0" err="1">
                <a:hlinkClick r:id="rId4"/>
              </a:rPr>
              <a:t>Yandex</a:t>
            </a:r>
            <a:r>
              <a:rPr lang="tr-TR" dirty="0">
                <a:hlinkClick r:id="rId4"/>
              </a:rPr>
              <a:t> video arama</a:t>
            </a:r>
            <a:endParaRPr lang="tr-TR" dirty="0"/>
          </a:p>
          <a:p>
            <a:endParaRPr lang="tr-TR" dirty="0"/>
          </a:p>
          <a:p>
            <a:r>
              <a:rPr lang="tr-TR" dirty="0">
                <a:hlinkClick r:id="rId5"/>
              </a:rPr>
              <a:t>https://dergipark.org.tr/tr/download/article-file/20557</a:t>
            </a:r>
            <a:endParaRPr lang="tr-TR" dirty="0"/>
          </a:p>
          <a:p>
            <a:endParaRPr lang="tr-TR" dirty="0"/>
          </a:p>
          <a:p>
            <a:r>
              <a:rPr lang="tr-TR" dirty="0">
                <a:hlinkClick r:id="rId6"/>
              </a:rPr>
              <a:t>https://dergipark.org.tr/tr/download/article-file/835606</a:t>
            </a:r>
            <a:endParaRPr lang="tr-TR" dirty="0"/>
          </a:p>
          <a:p>
            <a:endParaRPr lang="tr-TR" dirty="0"/>
          </a:p>
          <a:p>
            <a:r>
              <a:rPr lang="tr-TR" dirty="0">
                <a:hlinkClick r:id="rId7"/>
              </a:rPr>
              <a:t>https://dergipark.org.tr/tr/download/article-file/539887</a:t>
            </a:r>
            <a:endParaRPr lang="tr-TR" dirty="0"/>
          </a:p>
          <a:p>
            <a:endParaRPr lang="tr-TR" dirty="0"/>
          </a:p>
          <a:p>
            <a:r>
              <a:rPr lang="tr-TR" dirty="0">
                <a:hlinkClick r:id="rId8"/>
              </a:rPr>
              <a:t>https://www.fullhdfilmizlesene.com/belgesel-izle/vietnam-daki-son-gunler-last-days-in-vietnam/</a:t>
            </a:r>
            <a:endParaRPr lang="tr-TR" dirty="0"/>
          </a:p>
          <a:p>
            <a:endParaRPr lang="tr-TR" dirty="0"/>
          </a:p>
          <a:p>
            <a:endParaRPr lang="tr-TR" dirty="0"/>
          </a:p>
        </p:txBody>
      </p:sp>
      <p:sp>
        <p:nvSpPr>
          <p:cNvPr id="9" name="Metin kutusu 8">
            <a:extLst>
              <a:ext uri="{FF2B5EF4-FFF2-40B4-BE49-F238E27FC236}">
                <a16:creationId xmlns:a16="http://schemas.microsoft.com/office/drawing/2014/main" id="{7EEB3C14-4290-40EE-801E-053CBD64775E}"/>
              </a:ext>
            </a:extLst>
          </p:cNvPr>
          <p:cNvSpPr txBox="1"/>
          <p:nvPr/>
        </p:nvSpPr>
        <p:spPr>
          <a:xfrm>
            <a:off x="1096818" y="3634739"/>
            <a:ext cx="8047182" cy="646331"/>
          </a:xfrm>
          <a:prstGeom prst="rect">
            <a:avLst/>
          </a:prstGeom>
          <a:noFill/>
        </p:spPr>
        <p:txBody>
          <a:bodyPr wrap="square">
            <a:spAutoFit/>
          </a:bodyPr>
          <a:lstStyle/>
          <a:p>
            <a:r>
              <a:rPr lang="en-US" dirty="0">
                <a:hlinkClick r:id="rId9"/>
              </a:rPr>
              <a:t>Vietnam </a:t>
            </a:r>
            <a:r>
              <a:rPr lang="en-US" dirty="0" err="1">
                <a:hlinkClick r:id="rId9"/>
              </a:rPr>
              <a:t>Savaşı</a:t>
            </a:r>
            <a:r>
              <a:rPr lang="en-US" dirty="0">
                <a:hlinkClick r:id="rId9"/>
              </a:rPr>
              <a:t> </a:t>
            </a:r>
            <a:r>
              <a:rPr lang="en-US" dirty="0" err="1">
                <a:hlinkClick r:id="rId9"/>
              </a:rPr>
              <a:t>ve</a:t>
            </a:r>
            <a:r>
              <a:rPr lang="en-US" dirty="0">
                <a:hlinkClick r:id="rId9"/>
              </a:rPr>
              <a:t> </a:t>
            </a:r>
            <a:r>
              <a:rPr lang="en-US" dirty="0" err="1">
                <a:hlinkClick r:id="rId9"/>
              </a:rPr>
              <a:t>Amerika'nın</a:t>
            </a:r>
            <a:r>
              <a:rPr lang="en-US" dirty="0">
                <a:hlinkClick r:id="rId9"/>
              </a:rPr>
              <a:t> </a:t>
            </a:r>
            <a:r>
              <a:rPr lang="en-US" dirty="0" err="1">
                <a:hlinkClick r:id="rId9"/>
              </a:rPr>
              <a:t>Yenilgisi</a:t>
            </a:r>
            <a:r>
              <a:rPr lang="en-US" dirty="0">
                <a:hlinkClick r:id="rId9"/>
              </a:rPr>
              <a:t> — Yandex video </a:t>
            </a:r>
            <a:r>
              <a:rPr lang="en-US" dirty="0" err="1">
                <a:hlinkClick r:id="rId9"/>
              </a:rPr>
              <a:t>arama</a:t>
            </a:r>
            <a:endParaRPr lang="tr-TR" dirty="0"/>
          </a:p>
          <a:p>
            <a:endParaRPr lang="tr-TR" dirty="0"/>
          </a:p>
        </p:txBody>
      </p:sp>
      <p:sp>
        <p:nvSpPr>
          <p:cNvPr id="8" name="Metin kutusu 7">
            <a:extLst>
              <a:ext uri="{FF2B5EF4-FFF2-40B4-BE49-F238E27FC236}">
                <a16:creationId xmlns:a16="http://schemas.microsoft.com/office/drawing/2014/main" id="{5CD78C14-A91A-46F0-A437-5D233359E91D}"/>
              </a:ext>
            </a:extLst>
          </p:cNvPr>
          <p:cNvSpPr txBox="1"/>
          <p:nvPr/>
        </p:nvSpPr>
        <p:spPr>
          <a:xfrm>
            <a:off x="1096818" y="3035033"/>
            <a:ext cx="8205477" cy="369332"/>
          </a:xfrm>
          <a:prstGeom prst="rect">
            <a:avLst/>
          </a:prstGeom>
          <a:noFill/>
        </p:spPr>
        <p:txBody>
          <a:bodyPr wrap="square">
            <a:spAutoFit/>
          </a:bodyPr>
          <a:lstStyle/>
          <a:p>
            <a:r>
              <a:rPr lang="tr-TR" dirty="0" err="1">
                <a:hlinkClick r:id="rId10"/>
              </a:rPr>
              <a:t>Elmo</a:t>
            </a:r>
            <a:r>
              <a:rPr lang="tr-TR" dirty="0">
                <a:hlinkClick r:id="rId10"/>
              </a:rPr>
              <a:t> </a:t>
            </a:r>
            <a:r>
              <a:rPr lang="tr-TR" dirty="0" err="1">
                <a:hlinkClick r:id="rId10"/>
              </a:rPr>
              <a:t>Zumwalt</a:t>
            </a:r>
            <a:r>
              <a:rPr lang="tr-TR" dirty="0">
                <a:hlinkClick r:id="rId10"/>
              </a:rPr>
              <a:t> (stringfixer.com)</a:t>
            </a:r>
            <a:endParaRPr lang="tr-TR" dirty="0"/>
          </a:p>
        </p:txBody>
      </p:sp>
    </p:spTree>
    <p:extLst>
      <p:ext uri="{BB962C8B-B14F-4D97-AF65-F5344CB8AC3E}">
        <p14:creationId xmlns:p14="http://schemas.microsoft.com/office/powerpoint/2010/main" val="325353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9814BD-C388-48B0-9BDB-8092F4421C29}"/>
              </a:ext>
            </a:extLst>
          </p:cNvPr>
          <p:cNvSpPr>
            <a:spLocks noGrp="1"/>
          </p:cNvSpPr>
          <p:nvPr>
            <p:ph type="title"/>
          </p:nvPr>
        </p:nvSpPr>
        <p:spPr>
          <a:xfrm>
            <a:off x="839788" y="544944"/>
            <a:ext cx="3932237" cy="1043711"/>
          </a:xfrm>
        </p:spPr>
        <p:txBody>
          <a:bodyPr/>
          <a:lstStyle/>
          <a:p>
            <a:r>
              <a:rPr lang="tr-TR" dirty="0"/>
              <a:t>VİETNAM</a:t>
            </a:r>
          </a:p>
        </p:txBody>
      </p:sp>
      <p:pic>
        <p:nvPicPr>
          <p:cNvPr id="6" name="İçerik Yer Tutucusu 5">
            <a:extLst>
              <a:ext uri="{FF2B5EF4-FFF2-40B4-BE49-F238E27FC236}">
                <a16:creationId xmlns:a16="http://schemas.microsoft.com/office/drawing/2014/main" id="{8C6F475C-EE6E-4941-A048-A5EBA6FBF3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72391" y="856034"/>
            <a:ext cx="6322979" cy="5369668"/>
          </a:xfrm>
        </p:spPr>
      </p:pic>
      <p:sp>
        <p:nvSpPr>
          <p:cNvPr id="4" name="Metin Yer Tutucusu 3">
            <a:extLst>
              <a:ext uri="{FF2B5EF4-FFF2-40B4-BE49-F238E27FC236}">
                <a16:creationId xmlns:a16="http://schemas.microsoft.com/office/drawing/2014/main" id="{D13321EC-A1AA-4E7E-BBF1-8AFB9C47F15A}"/>
              </a:ext>
            </a:extLst>
          </p:cNvPr>
          <p:cNvSpPr>
            <a:spLocks noGrp="1"/>
          </p:cNvSpPr>
          <p:nvPr>
            <p:ph type="body" sz="half" idx="2"/>
          </p:nvPr>
        </p:nvSpPr>
        <p:spPr>
          <a:xfrm>
            <a:off x="839788" y="2724726"/>
            <a:ext cx="3932237" cy="3144261"/>
          </a:xfrm>
        </p:spPr>
        <p:txBody>
          <a:bodyPr/>
          <a:lstStyle/>
          <a:p>
            <a:r>
              <a:rPr lang="tr-TR" dirty="0"/>
              <a:t>Vietnam, Güneydoğu Asya’da kıyısı olan bir ülke olup, 329.566 km </a:t>
            </a:r>
            <a:r>
              <a:rPr lang="tr-TR" dirty="0" err="1"/>
              <a:t>lik</a:t>
            </a:r>
            <a:r>
              <a:rPr lang="tr-TR" dirty="0"/>
              <a:t> bir yüzölçümüne sahiptir. Vietnam, kuzeyde Çin Halk Cumhuriyeti, batıda Laos, Kamboçya ve Tayland Körfezi, güney ve doğuda Güney Çin Denizi ve </a:t>
            </a:r>
            <a:r>
              <a:rPr lang="tr-TR" dirty="0" err="1"/>
              <a:t>Tokin</a:t>
            </a:r>
            <a:r>
              <a:rPr lang="tr-TR" dirty="0"/>
              <a:t> Körfezi ile çevrilidir. Başkenti Hanoi’dir. Vietnam verimli topraklara ve zengin yer altı kaynaklarına sahip bir ülkedir</a:t>
            </a:r>
          </a:p>
        </p:txBody>
      </p:sp>
    </p:spTree>
    <p:extLst>
      <p:ext uri="{BB962C8B-B14F-4D97-AF65-F5344CB8AC3E}">
        <p14:creationId xmlns:p14="http://schemas.microsoft.com/office/powerpoint/2010/main" val="510962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2E1B3E8-0AFD-42DD-9CD8-9A2056B0484D}"/>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0C07058E-EB48-4F28-A0CA-C174E6CE7345}"/>
              </a:ext>
            </a:extLst>
          </p:cNvPr>
          <p:cNvSpPr>
            <a:spLocks noGrp="1"/>
          </p:cNvSpPr>
          <p:nvPr>
            <p:ph idx="1"/>
          </p:nvPr>
        </p:nvSpPr>
        <p:spPr/>
        <p:txBody>
          <a:bodyPr>
            <a:normAutofit fontScale="92500" lnSpcReduction="20000"/>
          </a:bodyPr>
          <a:lstStyle/>
          <a:p>
            <a:r>
              <a:rPr lang="tr-TR" dirty="0">
                <a:hlinkClick r:id="rId2"/>
              </a:rPr>
              <a:t>https://yandex.com.tr/video/preview/?text=agent%20orange%20parlak%20journal%20konuk%20yazar&amp;path=wizard&amp;parent-reqid=1637494714569186-5711284327523524439-man1-6235-man-l7-balancer-8080-BAL-3156&amp;wiz_type=v4thumbs&amp;filmId=17965075110461770335</a:t>
            </a:r>
            <a:endParaRPr lang="tr-TR" dirty="0"/>
          </a:p>
          <a:p>
            <a:endParaRPr lang="tr-TR" dirty="0"/>
          </a:p>
          <a:p>
            <a:r>
              <a:rPr lang="tr-TR" dirty="0">
                <a:hlinkClick r:id="rId3"/>
              </a:rPr>
              <a:t>https://parlakjurnal.com/agent-orange-vitenam-savasi-kimyasal-silah/</a:t>
            </a:r>
            <a:endParaRPr lang="tr-TR" dirty="0"/>
          </a:p>
          <a:p>
            <a:endParaRPr lang="tr-TR" dirty="0"/>
          </a:p>
          <a:p>
            <a:r>
              <a:rPr lang="tr-TR" dirty="0"/>
              <a:t>https://yandex.com.tr/video/preview/?text=james%20zumwalt%20kimdir&amp;path=wizard&amp;parent-reqid=1637496327168652-13732912364035704555-man1-2825-2ca-man-l7-balancer-8080-BAL-8576&amp;wiz_type=v4thumbs&amp;filmId=16486911127268268933</a:t>
            </a:r>
          </a:p>
        </p:txBody>
      </p:sp>
    </p:spTree>
    <p:extLst>
      <p:ext uri="{BB962C8B-B14F-4D97-AF65-F5344CB8AC3E}">
        <p14:creationId xmlns:p14="http://schemas.microsoft.com/office/powerpoint/2010/main" val="3342952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D53E20-6AC7-4F92-8688-5666848ED9F3}"/>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CFA57646-CCD9-4CE4-B1F9-FA3B2C6F92BC}"/>
              </a:ext>
            </a:extLst>
          </p:cNvPr>
          <p:cNvSpPr>
            <a:spLocks noGrp="1"/>
          </p:cNvSpPr>
          <p:nvPr>
            <p:ph idx="1"/>
          </p:nvPr>
        </p:nvSpPr>
        <p:spPr/>
        <p:txBody>
          <a:bodyPr>
            <a:normAutofit fontScale="92500" lnSpcReduction="20000"/>
          </a:bodyPr>
          <a:lstStyle/>
          <a:p>
            <a:r>
              <a:rPr lang="tr-TR" dirty="0">
                <a:hlinkClick r:id="rId2"/>
              </a:rPr>
              <a:t>https://www.hdfilmcehennemi.tv/full-metal-jacket/</a:t>
            </a:r>
            <a:endParaRPr lang="tr-TR" dirty="0"/>
          </a:p>
          <a:p>
            <a:endParaRPr lang="tr-TR" dirty="0"/>
          </a:p>
          <a:p>
            <a:r>
              <a:rPr lang="tr-TR" dirty="0" err="1">
                <a:hlinkClick r:id="rId3"/>
              </a:rPr>
              <a:t>Elmo</a:t>
            </a:r>
            <a:r>
              <a:rPr lang="tr-TR" dirty="0">
                <a:hlinkClick r:id="rId3"/>
              </a:rPr>
              <a:t> R. </a:t>
            </a:r>
            <a:r>
              <a:rPr lang="tr-TR" dirty="0" err="1">
                <a:hlinkClick r:id="rId3"/>
              </a:rPr>
              <a:t>Zumwalt</a:t>
            </a:r>
            <a:r>
              <a:rPr lang="tr-TR" dirty="0">
                <a:hlinkClick r:id="rId3"/>
              </a:rPr>
              <a:t> (mishalov.com)</a:t>
            </a:r>
            <a:endParaRPr lang="tr-TR" dirty="0"/>
          </a:p>
          <a:p>
            <a:endParaRPr lang="tr-TR" dirty="0"/>
          </a:p>
          <a:p>
            <a:r>
              <a:rPr lang="tr-TR" dirty="0">
                <a:hlinkClick r:id="rId4"/>
              </a:rPr>
              <a:t>Vietnam Savaşı - </a:t>
            </a:r>
            <a:r>
              <a:rPr lang="tr-TR" dirty="0" err="1">
                <a:hlinkClick r:id="rId4"/>
              </a:rPr>
              <a:t>Vikipedi</a:t>
            </a:r>
            <a:r>
              <a:rPr lang="tr-TR" dirty="0">
                <a:hlinkClick r:id="rId4"/>
              </a:rPr>
              <a:t> (wikipedia.org)</a:t>
            </a:r>
            <a:endParaRPr lang="tr-TR" dirty="0"/>
          </a:p>
          <a:p>
            <a:endParaRPr lang="tr-TR" dirty="0"/>
          </a:p>
          <a:p>
            <a:r>
              <a:rPr lang="tr-TR">
                <a:hlinkClick r:id="rId5"/>
              </a:rPr>
              <a:t>JFK izle, 1080P Türkçe Dublaj izle - 720pizle.net</a:t>
            </a:r>
            <a:endParaRPr lang="tr-TR" dirty="0"/>
          </a:p>
          <a:p>
            <a:endParaRPr lang="tr-TR" dirty="0"/>
          </a:p>
          <a:p>
            <a:endParaRPr lang="tr-TR" dirty="0"/>
          </a:p>
          <a:p>
            <a:pPr marL="0" indent="0">
              <a:buNone/>
            </a:pPr>
            <a:r>
              <a:rPr lang="tr-TR" dirty="0" err="1">
                <a:hlinkClick r:id="rId6"/>
              </a:rPr>
              <a:t>Elmo</a:t>
            </a:r>
            <a:r>
              <a:rPr lang="tr-TR" dirty="0">
                <a:hlinkClick r:id="rId6"/>
              </a:rPr>
              <a:t> </a:t>
            </a:r>
            <a:r>
              <a:rPr lang="tr-TR" dirty="0" err="1">
                <a:hlinkClick r:id="rId6"/>
              </a:rPr>
              <a:t>Zumwalt</a:t>
            </a:r>
            <a:r>
              <a:rPr lang="tr-TR" dirty="0">
                <a:hlinkClick r:id="rId6"/>
              </a:rPr>
              <a:t> - </a:t>
            </a:r>
            <a:r>
              <a:rPr lang="tr-TR" dirty="0" err="1">
                <a:hlinkClick r:id="rId6"/>
              </a:rPr>
              <a:t>Vikipedi</a:t>
            </a:r>
            <a:r>
              <a:rPr lang="tr-TR" dirty="0">
                <a:hlinkClick r:id="rId6"/>
              </a:rPr>
              <a:t> (wikipedia.org)</a:t>
            </a:r>
            <a:endParaRPr lang="tr-TR" dirty="0"/>
          </a:p>
          <a:p>
            <a:endParaRPr lang="tr-TR" dirty="0"/>
          </a:p>
        </p:txBody>
      </p:sp>
    </p:spTree>
    <p:extLst>
      <p:ext uri="{BB962C8B-B14F-4D97-AF65-F5344CB8AC3E}">
        <p14:creationId xmlns:p14="http://schemas.microsoft.com/office/powerpoint/2010/main" val="1106938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A4A314-30A8-4B97-ADB9-5D08950849D4}"/>
              </a:ext>
            </a:extLst>
          </p:cNvPr>
          <p:cNvSpPr>
            <a:spLocks noGrp="1"/>
          </p:cNvSpPr>
          <p:nvPr>
            <p:ph type="title"/>
          </p:nvPr>
        </p:nvSpPr>
        <p:spPr>
          <a:xfrm>
            <a:off x="1274618" y="457200"/>
            <a:ext cx="3497407" cy="1380836"/>
          </a:xfrm>
        </p:spPr>
        <p:txBody>
          <a:bodyPr/>
          <a:lstStyle/>
          <a:p>
            <a:r>
              <a:rPr lang="tr-TR" dirty="0"/>
              <a:t>FRANSIZ ÇİNHİNDİSİ</a:t>
            </a:r>
          </a:p>
        </p:txBody>
      </p:sp>
      <p:pic>
        <p:nvPicPr>
          <p:cNvPr id="6" name="İçerik Yer Tutucusu 5">
            <a:extLst>
              <a:ext uri="{FF2B5EF4-FFF2-40B4-BE49-F238E27FC236}">
                <a16:creationId xmlns:a16="http://schemas.microsoft.com/office/drawing/2014/main" id="{6869AA38-0830-4FC5-977B-4701D52747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1688306"/>
            <a:ext cx="6172200" cy="3471862"/>
          </a:xfrm>
        </p:spPr>
      </p:pic>
      <p:sp>
        <p:nvSpPr>
          <p:cNvPr id="4" name="Metin Yer Tutucusu 3">
            <a:extLst>
              <a:ext uri="{FF2B5EF4-FFF2-40B4-BE49-F238E27FC236}">
                <a16:creationId xmlns:a16="http://schemas.microsoft.com/office/drawing/2014/main" id="{00C12501-7301-4970-B399-4E6FDB268932}"/>
              </a:ext>
            </a:extLst>
          </p:cNvPr>
          <p:cNvSpPr>
            <a:spLocks noGrp="1"/>
          </p:cNvSpPr>
          <p:nvPr>
            <p:ph type="body" sz="half" idx="2"/>
          </p:nvPr>
        </p:nvSpPr>
        <p:spPr>
          <a:xfrm>
            <a:off x="839788" y="2152072"/>
            <a:ext cx="3932237" cy="3716915"/>
          </a:xfrm>
        </p:spPr>
        <p:txBody>
          <a:bodyPr/>
          <a:lstStyle/>
          <a:p>
            <a:r>
              <a:rPr lang="tr-TR" dirty="0"/>
              <a:t>Vietnam çok uzun süre Çin egemenliği altında yaşamıştır. 19. yüzyılda, Asya’nın diğer bazı ülkeleri gibi, Vietnam da Batılıların istilasına uğramıştır. Deniz aşırı pazarlara duyduğu gereksinim ve Asya’da bir yer edinme gayesiyle Fransızlar, 1858’de Vietnam’ı işgal etmişlerdir.</a:t>
            </a:r>
          </a:p>
          <a:p>
            <a:r>
              <a:rPr lang="tr-TR" dirty="0"/>
              <a:t> 1930-31 yıllarına gelindiğinde Vietnam halkı yavaş yavaş ayaklanmaya ve bağımsızlık mücadelesine başlamıştır.</a:t>
            </a:r>
          </a:p>
        </p:txBody>
      </p:sp>
    </p:spTree>
    <p:extLst>
      <p:ext uri="{BB962C8B-B14F-4D97-AF65-F5344CB8AC3E}">
        <p14:creationId xmlns:p14="http://schemas.microsoft.com/office/powerpoint/2010/main" val="2934485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4DC89C7-F211-4C4A-A01B-C31DABE12FD6}"/>
              </a:ext>
            </a:extLst>
          </p:cNvPr>
          <p:cNvSpPr>
            <a:spLocks noGrp="1"/>
          </p:cNvSpPr>
          <p:nvPr>
            <p:ph type="title"/>
          </p:nvPr>
        </p:nvSpPr>
        <p:spPr>
          <a:xfrm>
            <a:off x="1588655" y="457200"/>
            <a:ext cx="3183370" cy="1140691"/>
          </a:xfrm>
        </p:spPr>
        <p:txBody>
          <a:bodyPr/>
          <a:lstStyle/>
          <a:p>
            <a:r>
              <a:rPr lang="tr-TR" dirty="0"/>
              <a:t>VİET MİNH</a:t>
            </a:r>
          </a:p>
        </p:txBody>
      </p:sp>
      <p:pic>
        <p:nvPicPr>
          <p:cNvPr id="6" name="İçerik Yer Tutucusu 5">
            <a:extLst>
              <a:ext uri="{FF2B5EF4-FFF2-40B4-BE49-F238E27FC236}">
                <a16:creationId xmlns:a16="http://schemas.microsoft.com/office/drawing/2014/main" id="{44889686-4A53-4B21-ADA6-5BC46B6D8C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p:blipFill>
        <p:spPr>
          <a:xfrm>
            <a:off x="5279334" y="987425"/>
            <a:ext cx="5979907" cy="4873625"/>
          </a:xfrm>
        </p:spPr>
      </p:pic>
      <p:sp>
        <p:nvSpPr>
          <p:cNvPr id="4" name="Metin Yer Tutucusu 3">
            <a:extLst>
              <a:ext uri="{FF2B5EF4-FFF2-40B4-BE49-F238E27FC236}">
                <a16:creationId xmlns:a16="http://schemas.microsoft.com/office/drawing/2014/main" id="{78412F26-CE85-4B5E-B6CF-22E67F3555D0}"/>
              </a:ext>
            </a:extLst>
          </p:cNvPr>
          <p:cNvSpPr>
            <a:spLocks noGrp="1"/>
          </p:cNvSpPr>
          <p:nvPr>
            <p:ph type="body" sz="half" idx="2"/>
          </p:nvPr>
        </p:nvSpPr>
        <p:spPr>
          <a:xfrm>
            <a:off x="969097" y="2236498"/>
            <a:ext cx="3932237" cy="3042661"/>
          </a:xfrm>
        </p:spPr>
        <p:txBody>
          <a:bodyPr/>
          <a:lstStyle/>
          <a:p>
            <a:r>
              <a:rPr lang="tr-TR" dirty="0"/>
              <a:t>Vietnam mücadelesinin başlangıcı 1940’a kadar uzanır. Japonlar 1940 yılında Vietnam’a girmişlerdir. Fransızlardan sonra bir de Japonların Vietnam’a yerleşmesi, Vietnam’da bağımsızlık için çalışan bütün grupları birleştirmiştir. Bu birleşimden oluşan örgütün adı “</a:t>
            </a:r>
            <a:r>
              <a:rPr lang="tr-TR" dirty="0" err="1"/>
              <a:t>Viet-Minh</a:t>
            </a:r>
            <a:r>
              <a:rPr lang="tr-TR" dirty="0"/>
              <a:t>” olarak adlandırılmıştır.</a:t>
            </a:r>
          </a:p>
        </p:txBody>
      </p:sp>
    </p:spTree>
    <p:extLst>
      <p:ext uri="{BB962C8B-B14F-4D97-AF65-F5344CB8AC3E}">
        <p14:creationId xmlns:p14="http://schemas.microsoft.com/office/powerpoint/2010/main" val="423634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28B7684-C01A-48FF-A10D-8D62C50D4887}"/>
              </a:ext>
            </a:extLst>
          </p:cNvPr>
          <p:cNvSpPr>
            <a:spLocks noGrp="1"/>
          </p:cNvSpPr>
          <p:nvPr>
            <p:ph type="title"/>
          </p:nvPr>
        </p:nvSpPr>
        <p:spPr>
          <a:xfrm>
            <a:off x="1431636" y="457200"/>
            <a:ext cx="3340389" cy="1149927"/>
          </a:xfrm>
        </p:spPr>
        <p:txBody>
          <a:bodyPr/>
          <a:lstStyle/>
          <a:p>
            <a:r>
              <a:rPr lang="tr-TR" dirty="0"/>
              <a:t>HO Şİ MİNH</a:t>
            </a:r>
          </a:p>
        </p:txBody>
      </p:sp>
      <p:pic>
        <p:nvPicPr>
          <p:cNvPr id="6" name="İçerik Yer Tutucusu 5">
            <a:extLst>
              <a:ext uri="{FF2B5EF4-FFF2-40B4-BE49-F238E27FC236}">
                <a16:creationId xmlns:a16="http://schemas.microsoft.com/office/drawing/2014/main" id="{8D6119F7-6A0B-47C3-96D8-C5B80741039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21421" y="724694"/>
            <a:ext cx="4738943" cy="5408612"/>
          </a:xfrm>
        </p:spPr>
      </p:pic>
      <p:sp>
        <p:nvSpPr>
          <p:cNvPr id="4" name="Metin Yer Tutucusu 3">
            <a:extLst>
              <a:ext uri="{FF2B5EF4-FFF2-40B4-BE49-F238E27FC236}">
                <a16:creationId xmlns:a16="http://schemas.microsoft.com/office/drawing/2014/main" id="{AD789EDA-EDD1-47C1-B9D0-4E7B82F10B07}"/>
              </a:ext>
            </a:extLst>
          </p:cNvPr>
          <p:cNvSpPr>
            <a:spLocks noGrp="1"/>
          </p:cNvSpPr>
          <p:nvPr>
            <p:ph type="body" sz="half" idx="2"/>
          </p:nvPr>
        </p:nvSpPr>
        <p:spPr/>
        <p:txBody>
          <a:bodyPr>
            <a:normAutofit/>
          </a:bodyPr>
          <a:lstStyle/>
          <a:p>
            <a:r>
              <a:rPr lang="tr-TR" dirty="0"/>
              <a:t>Japonya’nın 1945 yılında teslim olması üzerine komünist lider </a:t>
            </a:r>
            <a:r>
              <a:rPr lang="tr-TR" dirty="0" err="1"/>
              <a:t>Ho</a:t>
            </a:r>
            <a:r>
              <a:rPr lang="tr-TR" dirty="0"/>
              <a:t> </a:t>
            </a:r>
            <a:r>
              <a:rPr lang="tr-TR" dirty="0" err="1"/>
              <a:t>Şi</a:t>
            </a:r>
            <a:r>
              <a:rPr lang="tr-TR" dirty="0"/>
              <a:t> </a:t>
            </a:r>
            <a:r>
              <a:rPr lang="tr-TR" dirty="0" err="1"/>
              <a:t>Minh</a:t>
            </a:r>
            <a:r>
              <a:rPr lang="tr-TR" dirty="0"/>
              <a:t>, Vietnam’ın kuzey bölümünde bir cumhuriyet kurmuştur. </a:t>
            </a:r>
            <a:r>
              <a:rPr lang="tr-TR" dirty="0" err="1"/>
              <a:t>Ho</a:t>
            </a:r>
            <a:r>
              <a:rPr lang="tr-TR" dirty="0"/>
              <a:t> </a:t>
            </a:r>
            <a:r>
              <a:rPr lang="tr-TR" dirty="0" err="1"/>
              <a:t>Şi</a:t>
            </a:r>
            <a:r>
              <a:rPr lang="tr-TR" dirty="0"/>
              <a:t> </a:t>
            </a:r>
            <a:r>
              <a:rPr lang="tr-TR" dirty="0" err="1"/>
              <a:t>Minh</a:t>
            </a:r>
            <a:r>
              <a:rPr lang="tr-TR" dirty="0"/>
              <a:t> kuvvetleri ile Fransız birlikleri arasında çok şiddetli çarpışmalar olmuş ve nihayetinde </a:t>
            </a:r>
            <a:r>
              <a:rPr lang="tr-TR" dirty="0" err="1"/>
              <a:t>Viet-Minh</a:t>
            </a:r>
            <a:r>
              <a:rPr lang="tr-TR" dirty="0"/>
              <a:t> savaşçıları, 1954 yılında Fransızları </a:t>
            </a:r>
            <a:r>
              <a:rPr lang="tr-TR" dirty="0" err="1"/>
              <a:t>Dien</a:t>
            </a:r>
            <a:r>
              <a:rPr lang="tr-TR" dirty="0"/>
              <a:t> </a:t>
            </a:r>
            <a:r>
              <a:rPr lang="tr-TR" dirty="0" err="1"/>
              <a:t>Bien</a:t>
            </a:r>
            <a:r>
              <a:rPr lang="tr-TR" dirty="0"/>
              <a:t> </a:t>
            </a:r>
            <a:r>
              <a:rPr lang="tr-TR" dirty="0" err="1"/>
              <a:t>Phu’yu</a:t>
            </a:r>
            <a:r>
              <a:rPr lang="tr-TR" dirty="0"/>
              <a:t> geri alarak büyük bir yenilgiye uğratmış ve Vietnam’dan çıkmalarını </a:t>
            </a:r>
            <a:r>
              <a:rPr lang="tr-TR"/>
              <a:t>sağlamışlardır.</a:t>
            </a:r>
            <a:endParaRPr lang="tr-TR" dirty="0"/>
          </a:p>
        </p:txBody>
      </p:sp>
    </p:spTree>
    <p:extLst>
      <p:ext uri="{BB962C8B-B14F-4D97-AF65-F5344CB8AC3E}">
        <p14:creationId xmlns:p14="http://schemas.microsoft.com/office/powerpoint/2010/main" val="2619171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D5F2840-42D3-4331-B065-9215B3BEEF5D}"/>
              </a:ext>
            </a:extLst>
          </p:cNvPr>
          <p:cNvSpPr>
            <a:spLocks noGrp="1"/>
          </p:cNvSpPr>
          <p:nvPr>
            <p:ph type="title"/>
          </p:nvPr>
        </p:nvSpPr>
        <p:spPr>
          <a:xfrm>
            <a:off x="2589211" y="812801"/>
            <a:ext cx="2860243" cy="508000"/>
          </a:xfrm>
        </p:spPr>
        <p:txBody>
          <a:bodyPr>
            <a:normAutofit fontScale="90000"/>
          </a:bodyPr>
          <a:lstStyle/>
          <a:p>
            <a:r>
              <a:rPr lang="tr-TR" dirty="0"/>
              <a:t>CENEVRE KONFERANSI</a:t>
            </a:r>
          </a:p>
        </p:txBody>
      </p:sp>
      <p:pic>
        <p:nvPicPr>
          <p:cNvPr id="6" name="İçerik Yer Tutucusu 5">
            <a:extLst>
              <a:ext uri="{FF2B5EF4-FFF2-40B4-BE49-F238E27FC236}">
                <a16:creationId xmlns:a16="http://schemas.microsoft.com/office/drawing/2014/main" id="{B6FD4B18-BADB-41ED-B0F9-C9C13217A6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07672" y="1686877"/>
            <a:ext cx="4523232" cy="3474720"/>
          </a:xfrm>
        </p:spPr>
      </p:pic>
      <p:sp>
        <p:nvSpPr>
          <p:cNvPr id="4" name="Metin Yer Tutucusu 3">
            <a:extLst>
              <a:ext uri="{FF2B5EF4-FFF2-40B4-BE49-F238E27FC236}">
                <a16:creationId xmlns:a16="http://schemas.microsoft.com/office/drawing/2014/main" id="{EAE2850A-C2A3-40AE-A91C-AA04647DDA05}"/>
              </a:ext>
            </a:extLst>
          </p:cNvPr>
          <p:cNvSpPr>
            <a:spLocks noGrp="1"/>
          </p:cNvSpPr>
          <p:nvPr>
            <p:ph type="body" sz="half" idx="2"/>
          </p:nvPr>
        </p:nvSpPr>
        <p:spPr/>
        <p:txBody>
          <a:bodyPr>
            <a:normAutofit/>
          </a:bodyPr>
          <a:lstStyle/>
          <a:p>
            <a:r>
              <a:rPr lang="tr-TR" dirty="0"/>
              <a:t>1954 yılı Temmuz’unda 14 ulusun katıldığı bir konferans toplanmış ve Vietnam’ın ikiye bölünmesi kabul edilmiştir. Antlaşmanın birinci maddesinde her ne kadar 17. paralelin hiçbir zaman Vietnam’ı ikiye böldüğü anlamına gelmeyeceği belirtilmiş ise de, gerçekte </a:t>
            </a:r>
            <a:r>
              <a:rPr lang="tr-TR" dirty="0" err="1"/>
              <a:t>Vietnem</a:t>
            </a:r>
            <a:r>
              <a:rPr lang="tr-TR" dirty="0"/>
              <a:t> bu antlaşma ile resmen ikiye bölünmüştür. Kuzey’de </a:t>
            </a:r>
            <a:r>
              <a:rPr lang="tr-TR" dirty="0" err="1"/>
              <a:t>Ho</a:t>
            </a:r>
            <a:r>
              <a:rPr lang="tr-TR" dirty="0"/>
              <a:t> </a:t>
            </a:r>
            <a:r>
              <a:rPr lang="tr-TR" dirty="0" err="1"/>
              <a:t>Şi</a:t>
            </a:r>
            <a:r>
              <a:rPr lang="tr-TR" dirty="0"/>
              <a:t> </a:t>
            </a:r>
            <a:r>
              <a:rPr lang="tr-TR" dirty="0" err="1"/>
              <a:t>Minh</a:t>
            </a:r>
            <a:r>
              <a:rPr lang="tr-TR" dirty="0"/>
              <a:t> önderliğinde ve Çin desteğinde bir komünist yönetim kurulmuştur. Güney’de kurulan devleti ise İngiltere ve ABD desteklemiştir. Bunun dışında 1954 Cenevre Antlaşması</a:t>
            </a:r>
          </a:p>
        </p:txBody>
      </p:sp>
    </p:spTree>
    <p:extLst>
      <p:ext uri="{BB962C8B-B14F-4D97-AF65-F5344CB8AC3E}">
        <p14:creationId xmlns:p14="http://schemas.microsoft.com/office/powerpoint/2010/main" val="1043129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DD99FEE-8CC6-47F4-84E8-82F4365932BB}"/>
              </a:ext>
            </a:extLst>
          </p:cNvPr>
          <p:cNvSpPr>
            <a:spLocks noGrp="1"/>
          </p:cNvSpPr>
          <p:nvPr>
            <p:ph type="title"/>
          </p:nvPr>
        </p:nvSpPr>
        <p:spPr>
          <a:xfrm>
            <a:off x="1588655" y="457200"/>
            <a:ext cx="3183370" cy="983673"/>
          </a:xfrm>
        </p:spPr>
        <p:txBody>
          <a:bodyPr/>
          <a:lstStyle/>
          <a:p>
            <a:r>
              <a:rPr lang="tr-TR" dirty="0"/>
              <a:t>İKİYE BÖLÜNME</a:t>
            </a:r>
          </a:p>
        </p:txBody>
      </p:sp>
      <p:pic>
        <p:nvPicPr>
          <p:cNvPr id="6" name="İçerik Yer Tutucusu 5">
            <a:extLst>
              <a:ext uri="{FF2B5EF4-FFF2-40B4-BE49-F238E27FC236}">
                <a16:creationId xmlns:a16="http://schemas.microsoft.com/office/drawing/2014/main" id="{41C0E456-6662-4B5C-8F8C-6344D68E98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1688306"/>
            <a:ext cx="6172200" cy="3471862"/>
          </a:xfrm>
        </p:spPr>
      </p:pic>
      <p:sp>
        <p:nvSpPr>
          <p:cNvPr id="4" name="Metin Yer Tutucusu 3">
            <a:extLst>
              <a:ext uri="{FF2B5EF4-FFF2-40B4-BE49-F238E27FC236}">
                <a16:creationId xmlns:a16="http://schemas.microsoft.com/office/drawing/2014/main" id="{3E82B241-B2E7-49B6-A098-8A81F52E7EE7}"/>
              </a:ext>
            </a:extLst>
          </p:cNvPr>
          <p:cNvSpPr>
            <a:spLocks noGrp="1"/>
          </p:cNvSpPr>
          <p:nvPr>
            <p:ph type="body" sz="half" idx="2"/>
          </p:nvPr>
        </p:nvSpPr>
        <p:spPr/>
        <p:txBody>
          <a:bodyPr>
            <a:normAutofit/>
          </a:bodyPr>
          <a:lstStyle/>
          <a:p>
            <a:r>
              <a:rPr lang="tr-TR" dirty="0"/>
              <a:t>ile Vietnam ile birlikte, Çin </a:t>
            </a:r>
            <a:r>
              <a:rPr lang="tr-TR" dirty="0" err="1"/>
              <a:t>Hindi’ndeki</a:t>
            </a:r>
            <a:r>
              <a:rPr lang="tr-TR" dirty="0"/>
              <a:t> öteki devletler, Laos ve Kamboçya da bağımsızlıklarına kavuşmuşlardır. Anlaşma gereğince 1956’da uluslararası bir komisyon gözetiminde yapılacak seçimler sonucunda birleşik bir hükümet kurulması kararlaştırılmıştır. Ancak anlaşmayı onaylamayı geciktiren Güney Vietnam, ABD desteğine dayanarak seçimlere karşı çıkmaya başlamış ve birleşmeyi imkansız hale getirmiştir. Zaten ABD, daha başından konferansa karşı ters bir tavır alarak birleşik bir Vietnam’a özgürlük tanıyacak herhangi bir çözüme temelden karşı olduklarını belirtmişlerdir.</a:t>
            </a:r>
          </a:p>
        </p:txBody>
      </p:sp>
    </p:spTree>
    <p:extLst>
      <p:ext uri="{BB962C8B-B14F-4D97-AF65-F5344CB8AC3E}">
        <p14:creationId xmlns:p14="http://schemas.microsoft.com/office/powerpoint/2010/main" val="1719328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6EA6FAC-7B20-4B1A-9A18-970ADB46AC4A}"/>
              </a:ext>
            </a:extLst>
          </p:cNvPr>
          <p:cNvSpPr>
            <a:spLocks noGrp="1"/>
          </p:cNvSpPr>
          <p:nvPr>
            <p:ph type="title"/>
          </p:nvPr>
        </p:nvSpPr>
        <p:spPr>
          <a:xfrm>
            <a:off x="839788" y="457200"/>
            <a:ext cx="3932237" cy="1223818"/>
          </a:xfrm>
        </p:spPr>
        <p:txBody>
          <a:bodyPr/>
          <a:lstStyle/>
          <a:p>
            <a:r>
              <a:rPr lang="tr-TR" dirty="0"/>
              <a:t>DİEM’ İN ÖLDÜRÜLMESİ</a:t>
            </a:r>
          </a:p>
        </p:txBody>
      </p:sp>
      <p:pic>
        <p:nvPicPr>
          <p:cNvPr id="6" name="İçerik Yer Tutucusu 5">
            <a:extLst>
              <a:ext uri="{FF2B5EF4-FFF2-40B4-BE49-F238E27FC236}">
                <a16:creationId xmlns:a16="http://schemas.microsoft.com/office/drawing/2014/main" id="{FEC7C861-DDB8-4BF6-A1BE-B1CA4A1AC1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1099225"/>
            <a:ext cx="4954752" cy="4503907"/>
          </a:xfrm>
        </p:spPr>
      </p:pic>
      <p:sp>
        <p:nvSpPr>
          <p:cNvPr id="4" name="Metin Yer Tutucusu 3">
            <a:extLst>
              <a:ext uri="{FF2B5EF4-FFF2-40B4-BE49-F238E27FC236}">
                <a16:creationId xmlns:a16="http://schemas.microsoft.com/office/drawing/2014/main" id="{931C7CF0-B407-406E-9FD0-3DECFEAB03B2}"/>
              </a:ext>
            </a:extLst>
          </p:cNvPr>
          <p:cNvSpPr>
            <a:spLocks noGrp="1"/>
          </p:cNvSpPr>
          <p:nvPr>
            <p:ph type="body" sz="half" idx="2"/>
          </p:nvPr>
        </p:nvSpPr>
        <p:spPr/>
        <p:txBody>
          <a:bodyPr>
            <a:normAutofit fontScale="92500" lnSpcReduction="10000"/>
          </a:bodyPr>
          <a:lstStyle/>
          <a:p>
            <a:r>
              <a:rPr lang="tr-TR" dirty="0"/>
              <a:t>Anlaşma sonrasında Kuzey Vietnam Çin, SSCB ve öteki sosyalist devletlerin büyük yardım ve desteğini görmüştür. Güney Vietnam’da ise devlet başkanlığını üstlenen </a:t>
            </a:r>
            <a:r>
              <a:rPr lang="tr-TR" dirty="0" err="1"/>
              <a:t>Diem</a:t>
            </a:r>
            <a:r>
              <a:rPr lang="tr-TR" dirty="0"/>
              <a:t>, komünizmin Asya’da yayılmasından korkan ABD’nin ekonomik ve askeri yardımına güvenerek otoriter bir düzen kurmaya çalışmıştır. 1 Kasım 1963’te düzenlenen askeri darbede </a:t>
            </a:r>
            <a:r>
              <a:rPr lang="tr-TR" dirty="0" err="1"/>
              <a:t>Diem</a:t>
            </a:r>
            <a:r>
              <a:rPr lang="tr-TR" dirty="0"/>
              <a:t> öldürülmüştür. O dönemde darbeyi ABD’nin yaptığı söylentileri yayılmıştır ve daha sonraları bu söylentilerin gerçek olduğu yani darbeyi ABD’nin yaptırdığı kanıtlarıyla doğrulanmıştır. Bu arada ABD Başkanı John </a:t>
            </a:r>
            <a:r>
              <a:rPr lang="tr-TR" dirty="0" err="1"/>
              <a:t>F.Kennedy</a:t>
            </a:r>
            <a:r>
              <a:rPr lang="tr-TR" dirty="0"/>
              <a:t> Dallas’ta 22 Kasım 1963’te uğradığı bir suikastla öldürülmüş, </a:t>
            </a:r>
            <a:r>
              <a:rPr lang="tr-TR" dirty="0" err="1"/>
              <a:t>Kennedy’in</a:t>
            </a:r>
            <a:r>
              <a:rPr lang="tr-TR" dirty="0"/>
              <a:t> “Vietnam Politikası” el değiştirmek zorunda kalmıştır. Kennedy’nin yerine başkan olan yardımcısı </a:t>
            </a:r>
            <a:r>
              <a:rPr lang="tr-TR" dirty="0" err="1"/>
              <a:t>Lyndon</a:t>
            </a:r>
            <a:r>
              <a:rPr lang="tr-TR" dirty="0"/>
              <a:t> </a:t>
            </a:r>
            <a:r>
              <a:rPr lang="tr-TR" dirty="0" err="1"/>
              <a:t>B.Johnson</a:t>
            </a:r>
            <a:r>
              <a:rPr lang="tr-TR" dirty="0"/>
              <a:t>, onun Vietnam meselesini kendine miras bıraktığını savunarak dört elle bu meseleye sarılmıştır.</a:t>
            </a:r>
          </a:p>
        </p:txBody>
      </p:sp>
    </p:spTree>
    <p:extLst>
      <p:ext uri="{BB962C8B-B14F-4D97-AF65-F5344CB8AC3E}">
        <p14:creationId xmlns:p14="http://schemas.microsoft.com/office/powerpoint/2010/main" val="1996713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1E28E4-8BD4-4696-86BE-599DB598E053}"/>
              </a:ext>
            </a:extLst>
          </p:cNvPr>
          <p:cNvSpPr>
            <a:spLocks noGrp="1"/>
          </p:cNvSpPr>
          <p:nvPr>
            <p:ph type="title"/>
          </p:nvPr>
        </p:nvSpPr>
        <p:spPr/>
        <p:txBody>
          <a:bodyPr/>
          <a:lstStyle/>
          <a:p>
            <a:r>
              <a:rPr lang="tr-TR" dirty="0"/>
              <a:t>TONKİN KÖRFEZİ OLAYI</a:t>
            </a:r>
            <a:br>
              <a:rPr lang="tr-TR" dirty="0"/>
            </a:br>
            <a:endParaRPr lang="tr-TR" dirty="0"/>
          </a:p>
        </p:txBody>
      </p:sp>
      <p:pic>
        <p:nvPicPr>
          <p:cNvPr id="6" name="İçerik Yer Tutucusu 5">
            <a:extLst>
              <a:ext uri="{FF2B5EF4-FFF2-40B4-BE49-F238E27FC236}">
                <a16:creationId xmlns:a16="http://schemas.microsoft.com/office/drawing/2014/main" id="{EFEBE331-73A8-4ACE-9AED-E8CA8A9454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1109663"/>
            <a:ext cx="6172200" cy="4629149"/>
          </a:xfrm>
        </p:spPr>
      </p:pic>
      <p:sp>
        <p:nvSpPr>
          <p:cNvPr id="4" name="Metin Yer Tutucusu 3">
            <a:extLst>
              <a:ext uri="{FF2B5EF4-FFF2-40B4-BE49-F238E27FC236}">
                <a16:creationId xmlns:a16="http://schemas.microsoft.com/office/drawing/2014/main" id="{D26DA281-67C4-4E7E-ACDC-FE44125BAE3D}"/>
              </a:ext>
            </a:extLst>
          </p:cNvPr>
          <p:cNvSpPr>
            <a:spLocks noGrp="1"/>
          </p:cNvSpPr>
          <p:nvPr>
            <p:ph type="body" sz="half" idx="2"/>
          </p:nvPr>
        </p:nvSpPr>
        <p:spPr/>
        <p:txBody>
          <a:bodyPr>
            <a:normAutofit/>
          </a:bodyPr>
          <a:lstStyle/>
          <a:p>
            <a:r>
              <a:rPr lang="tr-TR" dirty="0"/>
              <a:t>Başkan Johnson, 1964 yılı Ağustos’unda Kuzey Vietnam devriye botlarının </a:t>
            </a:r>
            <a:r>
              <a:rPr lang="tr-TR" dirty="0" err="1"/>
              <a:t>Tonkin</a:t>
            </a:r>
            <a:r>
              <a:rPr lang="tr-TR" dirty="0"/>
              <a:t> Körfezinde seyreden ABD destroyeri “</a:t>
            </a:r>
            <a:r>
              <a:rPr lang="tr-TR" dirty="0" err="1"/>
              <a:t>Maddox”a</a:t>
            </a:r>
            <a:r>
              <a:rPr lang="tr-TR" dirty="0"/>
              <a:t> ateş açtığı iddiasıyla ABD Deniz Kuvvetleri uçaklarına Kuzey Vietnam’ı bombalama emri vermiştir. Bu arada Kuzey Vietnam ve </a:t>
            </a:r>
            <a:r>
              <a:rPr lang="tr-TR" dirty="0" err="1"/>
              <a:t>Vietkong</a:t>
            </a:r>
            <a:r>
              <a:rPr lang="tr-TR" dirty="0"/>
              <a:t> birliklerinin Şubat 1968’de 30 il merkezine karşı başlattığı “</a:t>
            </a:r>
            <a:r>
              <a:rPr lang="tr-TR" dirty="0" err="1"/>
              <a:t>Tet</a:t>
            </a:r>
            <a:r>
              <a:rPr lang="tr-TR" dirty="0"/>
              <a:t> Saldırısı” Güney Vietnam ve ABD’li birliklere büyük kayıplar verdirmiştir. </a:t>
            </a:r>
            <a:r>
              <a:rPr lang="tr-TR" dirty="0" err="1"/>
              <a:t>Tet</a:t>
            </a:r>
            <a:r>
              <a:rPr lang="tr-TR" dirty="0"/>
              <a:t> Saldırısı Vietnam Savaşı’nda bir dönüm noktası olmuştur. Askeri bir zaferin imkansız olduğunu anlayan ABD yönetimi, Mayıs 1968’de Hanoi ile görüşme masasına oturmuştur. </a:t>
            </a:r>
          </a:p>
        </p:txBody>
      </p:sp>
    </p:spTree>
    <p:extLst>
      <p:ext uri="{BB962C8B-B14F-4D97-AF65-F5344CB8AC3E}">
        <p14:creationId xmlns:p14="http://schemas.microsoft.com/office/powerpoint/2010/main" val="3747212713"/>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TotalTime>
  <Words>1769</Words>
  <Application>Microsoft Office PowerPoint</Application>
  <PresentationFormat>Widescreen</PresentationFormat>
  <Paragraphs>75</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Teması</vt:lpstr>
      <vt:lpstr>VİETNAM SAVAŞI,  AGENT ORANGE, ZUMWALT’LAR BABA OĞUL</vt:lpstr>
      <vt:lpstr>VİETNAM</vt:lpstr>
      <vt:lpstr>FRANSIZ ÇİNHİNDİSİ</vt:lpstr>
      <vt:lpstr>VİET MİNH</vt:lpstr>
      <vt:lpstr>HO Şİ MİNH</vt:lpstr>
      <vt:lpstr>CENEVRE KONFERANSI</vt:lpstr>
      <vt:lpstr>İKİYE BÖLÜNME</vt:lpstr>
      <vt:lpstr>DİEM’ İN ÖLDÜRÜLMESİ</vt:lpstr>
      <vt:lpstr>TONKİN KÖRFEZİ OLAYI </vt:lpstr>
      <vt:lpstr>TED SALDIRISI </vt:lpstr>
      <vt:lpstr>VİETNAM SOSYALİST CUMHURİYETİNİN KURULMASI </vt:lpstr>
      <vt:lpstr>SONUÇLAR</vt:lpstr>
      <vt:lpstr>Agent orange</vt:lpstr>
      <vt:lpstr>PowerPoint Presentation</vt:lpstr>
      <vt:lpstr>GENETİK BOZUKLUKLAR</vt:lpstr>
      <vt:lpstr>ELMO RUSSEL ZUMWALT</vt:lpstr>
      <vt:lpstr>ELMO RUSSEL ZUMWALT III</vt:lpstr>
      <vt:lpstr>BABAM, OĞLUM KİTABI</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kübra sakman</dc:creator>
  <cp:lastModifiedBy>Nihat Berker</cp:lastModifiedBy>
  <cp:revision>14</cp:revision>
  <dcterms:created xsi:type="dcterms:W3CDTF">2021-11-23T17:24:57Z</dcterms:created>
  <dcterms:modified xsi:type="dcterms:W3CDTF">2021-12-05T04:33:59Z</dcterms:modified>
</cp:coreProperties>
</file>