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70" r:id="rId5"/>
    <p:sldId id="271" r:id="rId6"/>
    <p:sldId id="272" r:id="rId7"/>
    <p:sldId id="273" r:id="rId8"/>
    <p:sldId id="274" r:id="rId9"/>
    <p:sldId id="257" r:id="rId10"/>
    <p:sldId id="262" r:id="rId11"/>
    <p:sldId id="263" r:id="rId12"/>
    <p:sldId id="264" r:id="rId13"/>
    <p:sldId id="260" r:id="rId14"/>
    <p:sldId id="261" r:id="rId15"/>
    <p:sldId id="275" r:id="rId16"/>
    <p:sldId id="25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A735-8882-4CCF-9018-53CC40AFD000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FC4-B23C-4F13-94DC-4CF58666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57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A735-8882-4CCF-9018-53CC40AFD000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FC4-B23C-4F13-94DC-4CF58666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130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A735-8882-4CCF-9018-53CC40AFD000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FC4-B23C-4F13-94DC-4CF58666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7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A735-8882-4CCF-9018-53CC40AFD000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FC4-B23C-4F13-94DC-4CF58666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5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A735-8882-4CCF-9018-53CC40AFD000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FC4-B23C-4F13-94DC-4CF58666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4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A735-8882-4CCF-9018-53CC40AFD000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FC4-B23C-4F13-94DC-4CF58666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46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A735-8882-4CCF-9018-53CC40AFD000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FC4-B23C-4F13-94DC-4CF58666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3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A735-8882-4CCF-9018-53CC40AFD000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FC4-B23C-4F13-94DC-4CF58666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8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A735-8882-4CCF-9018-53CC40AFD000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FC4-B23C-4F13-94DC-4CF58666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5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A735-8882-4CCF-9018-53CC40AFD000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FC4-B23C-4F13-94DC-4CF58666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2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A735-8882-4CCF-9018-53CC40AFD000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FFC4-B23C-4F13-94DC-4CF58666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0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FA735-8882-4CCF-9018-53CC40AFD000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7FFC4-B23C-4F13-94DC-4CF58666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98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sosyolojisi.com/andrew-marvell-kimdir-hayati-eserleri-hakkinda-bilgi/42761.html" TargetMode="External"/><Relationship Id="rId3" Type="http://schemas.openxmlformats.org/officeDocument/2006/relationships/hyperlink" Target="https://www.bl.uk/restoration-18th-century-literature/articles/the-turbulent-17th-century-civil-war-regicide-the-restoration-and-the-glorious-revolution" TargetMode="External"/><Relationship Id="rId7" Type="http://schemas.openxmlformats.org/officeDocument/2006/relationships/hyperlink" Target="https://tr.celeb-true.com/andrew-marvell-english-poet-famous-poem-mistress-this-biography" TargetMode="External"/><Relationship Id="rId2" Type="http://schemas.openxmlformats.org/officeDocument/2006/relationships/hyperlink" Target="https://www.gradesaver.com/author/andrew-marvel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azartesi14.com/2020/12/18/metafizik-sairler/" TargetMode="External"/><Relationship Id="rId5" Type="http://schemas.openxmlformats.org/officeDocument/2006/relationships/hyperlink" Target="https://en.wikipedia.org/wiki/List_of_works_by_Andrew_Marvell" TargetMode="External"/><Relationship Id="rId10" Type="http://schemas.openxmlformats.org/officeDocument/2006/relationships/hyperlink" Target="https://www.theguardian.com/books/2010/nov/06/andrew-marvell-nigel-smith-review#:~:text=Shortly%20after%20his%20death%2C%20his,secretly%20some%2011%20years%20previously" TargetMode="External"/><Relationship Id="rId4" Type="http://schemas.openxmlformats.org/officeDocument/2006/relationships/hyperlink" Target="https://www.parliament.uk/about/living-heritage/evolutionofparliament/parliamentaryauthority/civilwar/overview/rump-dissolved/#:~:text=Cromwell%20finally%20became%20so%20frustrated,name%20of%20God%2C%20go!%22" TargetMode="External"/><Relationship Id="rId9" Type="http://schemas.openxmlformats.org/officeDocument/2006/relationships/hyperlink" Target="https://www.evrensel.net/haber/337126/gunpowder-ingiliz-reformasyonu-ve-1640-1660-devrim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858910" y="193416"/>
            <a:ext cx="9144000" cy="3206569"/>
          </a:xfrm>
        </p:spPr>
        <p:txBody>
          <a:bodyPr>
            <a:normAutofit/>
          </a:bodyPr>
          <a:lstStyle/>
          <a:p>
            <a:r>
              <a:rPr lang="tr-TR" b="1" dirty="0"/>
              <a:t>Andrew </a:t>
            </a:r>
            <a:r>
              <a:rPr lang="tr-TR" b="1" dirty="0" err="1"/>
              <a:t>Marvell</a:t>
            </a:r>
            <a:br>
              <a:rPr lang="tr-TR" b="1" dirty="0"/>
            </a:br>
            <a:r>
              <a:rPr lang="tr-TR" sz="4000" b="1" dirty="0"/>
              <a:t>1621 – 1678</a:t>
            </a:r>
            <a:br>
              <a:rPr lang="tr-TR" sz="4000" b="1" dirty="0"/>
            </a:br>
            <a:r>
              <a:rPr lang="tr-TR" sz="3600" b="1" dirty="0"/>
              <a:t>17. yy İngiliz şairi, siyasi hiciv yazarı ve politikacı  </a:t>
            </a:r>
            <a:endParaRPr lang="en-US" sz="3600" b="1" dirty="0"/>
          </a:p>
        </p:txBody>
      </p:sp>
      <p:pic>
        <p:nvPicPr>
          <p:cNvPr id="1026" name="Picture 2" descr="https://www.josbd.com/wp-content/uploads/2016/10/Andrew-Marve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10" y="193416"/>
            <a:ext cx="2286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324555" y="4272598"/>
            <a:ext cx="73180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Dünya Edebiyatı: Evrensel Şiir, Geniş Zamanda ve Geniş Coğrafyada</a:t>
            </a:r>
          </a:p>
          <a:p>
            <a:r>
              <a:rPr lang="tr-TR" sz="2400" b="1" dirty="0"/>
              <a:t>Ayla Gürleyen</a:t>
            </a:r>
          </a:p>
          <a:p>
            <a:r>
              <a:rPr lang="tr-TR" sz="2400" b="1" dirty="0"/>
              <a:t>19 Ekim 2022</a:t>
            </a:r>
            <a:endParaRPr lang="en-US" sz="2400" b="1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9365" y="4097216"/>
            <a:ext cx="3832635" cy="2721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707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r>
              <a:rPr lang="tr-TR" dirty="0"/>
              <a:t>1649 – 1660</a:t>
            </a:r>
          </a:p>
          <a:p>
            <a:pPr lvl="1"/>
            <a:r>
              <a:rPr lang="tr-TR" dirty="0"/>
              <a:t>Tiyatrolar kapatılmış, drama ortadan kalkmış (olumsuz ahlaki sonuçları olabilir korkusuyla)</a:t>
            </a:r>
          </a:p>
          <a:p>
            <a:pPr lvl="1"/>
            <a:r>
              <a:rPr lang="tr-TR" dirty="0"/>
              <a:t>Halka politik broşürler dağıtılıyor</a:t>
            </a:r>
          </a:p>
          <a:p>
            <a:pPr lvl="1"/>
            <a:endParaRPr lang="tr-TR" dirty="0"/>
          </a:p>
          <a:p>
            <a:r>
              <a:rPr lang="tr-TR" dirty="0"/>
              <a:t>1652 – 1784 Hollanda Cumhuriyeti ve  İngiltere Krallığı arasında ticaret yolları ve denizler hakimiyeti savaşı, bu donanmalar arasında bir savaş</a:t>
            </a:r>
          </a:p>
          <a:p>
            <a:pPr lvl="1"/>
            <a:r>
              <a:rPr lang="tr-TR" dirty="0"/>
              <a:t>A </a:t>
            </a:r>
            <a:r>
              <a:rPr lang="tr-TR" dirty="0" err="1"/>
              <a:t>Marvell</a:t>
            </a:r>
            <a:r>
              <a:rPr lang="tr-TR" dirty="0"/>
              <a:t>, Dış İşlerinde çalışmaktadır. «Hollanda’nın Karakteri» isimli Hollandalıları epeyce aşağılayıcı (ayyaş ve saygısız, </a:t>
            </a:r>
            <a:r>
              <a:rPr lang="tr-TR" dirty="0" err="1"/>
              <a:t>vs</a:t>
            </a:r>
            <a:r>
              <a:rPr lang="tr-TR" dirty="0"/>
              <a:t>…) metinler yazar</a:t>
            </a:r>
          </a:p>
          <a:p>
            <a:r>
              <a:rPr lang="tr-TR" dirty="0"/>
              <a:t>1660 – 1685 II. Charles tahtta</a:t>
            </a:r>
          </a:p>
          <a:p>
            <a:endParaRPr lang="en-US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17. yy İngiltere: Kargaşa Zamanı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011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Restorasyon Dönemi 1660 - 1688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Parlamento yanlılarının </a:t>
            </a:r>
            <a:r>
              <a:rPr lang="tr-TR" dirty="0" err="1"/>
              <a:t>tasviyesi</a:t>
            </a:r>
            <a:endParaRPr lang="tr-TR" dirty="0"/>
          </a:p>
          <a:p>
            <a:r>
              <a:rPr lang="tr-TR" dirty="0"/>
              <a:t>Baskıcı yasaklar dönemi</a:t>
            </a:r>
          </a:p>
          <a:p>
            <a:r>
              <a:rPr lang="tr-TR" dirty="0" err="1"/>
              <a:t>Monarşik</a:t>
            </a:r>
            <a:r>
              <a:rPr lang="tr-TR" dirty="0"/>
              <a:t> </a:t>
            </a:r>
            <a:r>
              <a:rPr lang="tr-TR" dirty="0" err="1"/>
              <a:t>ünvanların</a:t>
            </a:r>
            <a:r>
              <a:rPr lang="tr-TR" dirty="0"/>
              <a:t> teslimi ve hiyerarşilerin yeniden kuruluşu</a:t>
            </a:r>
          </a:p>
          <a:p>
            <a:r>
              <a:rPr lang="tr-TR" dirty="0"/>
              <a:t>Sansür</a:t>
            </a:r>
          </a:p>
          <a:p>
            <a:r>
              <a:rPr lang="tr-TR" dirty="0"/>
              <a:t>Keyfi uygulamalar</a:t>
            </a:r>
          </a:p>
          <a:p>
            <a:r>
              <a:rPr lang="tr-TR"/>
              <a:t>İngiliz tahtında ve politikasında Fransız etkisinin artması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65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Bill of </a:t>
            </a:r>
            <a:r>
              <a:rPr lang="tr-TR" dirty="0" err="1"/>
              <a:t>Rights</a:t>
            </a:r>
            <a:r>
              <a:rPr lang="tr-TR"/>
              <a:t> – Haklar Beyannamesi (1689)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Mutlak monarşiden Meşrutiyet’e dönüş</a:t>
            </a:r>
          </a:p>
          <a:p>
            <a:r>
              <a:rPr lang="tr-TR" dirty="0"/>
              <a:t>Seçimle gelmiş bir parlamentonun devleti idare etmesinin tesisi</a:t>
            </a:r>
          </a:p>
          <a:p>
            <a:r>
              <a:rPr lang="tr-TR" dirty="0" err="1"/>
              <a:t>Mutlakiyetçilik</a:t>
            </a:r>
            <a:r>
              <a:rPr lang="tr-TR" dirty="0"/>
              <a:t> heveslerinin durdurulması ve geriletilmesi</a:t>
            </a:r>
          </a:p>
          <a:p>
            <a:r>
              <a:rPr lang="tr-TR" dirty="0"/>
              <a:t>Parlamenter mücadelenin zaferi</a:t>
            </a:r>
          </a:p>
          <a:p>
            <a:endParaRPr lang="tr-TR" dirty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454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Sonuç: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17. </a:t>
            </a:r>
            <a:r>
              <a:rPr lang="en-GB" dirty="0" err="1"/>
              <a:t>yüzyıl</a:t>
            </a:r>
            <a:r>
              <a:rPr lang="en-GB" dirty="0"/>
              <a:t> </a:t>
            </a:r>
            <a:r>
              <a:rPr lang="en-GB" dirty="0" err="1"/>
              <a:t>birçok</a:t>
            </a:r>
            <a:r>
              <a:rPr lang="en-GB" dirty="0"/>
              <a:t> </a:t>
            </a:r>
            <a:r>
              <a:rPr lang="en-GB" dirty="0" err="1"/>
              <a:t>iç</a:t>
            </a:r>
            <a:r>
              <a:rPr lang="en-GB" dirty="0"/>
              <a:t> </a:t>
            </a:r>
            <a:r>
              <a:rPr lang="en-GB" dirty="0" err="1"/>
              <a:t>kargaşaya</a:t>
            </a:r>
            <a:r>
              <a:rPr lang="en-GB" dirty="0"/>
              <a:t> </a:t>
            </a:r>
            <a:r>
              <a:rPr lang="en-GB" dirty="0" err="1"/>
              <a:t>rağmen</a:t>
            </a:r>
            <a:r>
              <a:rPr lang="en-GB" dirty="0"/>
              <a:t> </a:t>
            </a:r>
            <a:r>
              <a:rPr lang="en-GB" dirty="0" err="1"/>
              <a:t>İngiltere’nin</a:t>
            </a:r>
            <a:r>
              <a:rPr lang="en-GB" dirty="0"/>
              <a:t> </a:t>
            </a:r>
            <a:r>
              <a:rPr lang="en-GB" dirty="0" err="1"/>
              <a:t>yükselmekte</a:t>
            </a:r>
            <a:r>
              <a:rPr lang="en-GB" dirty="0"/>
              <a:t> </a:t>
            </a:r>
            <a:r>
              <a:rPr lang="en-GB" dirty="0" err="1"/>
              <a:t>devam</a:t>
            </a:r>
            <a:r>
              <a:rPr lang="en-GB" dirty="0"/>
              <a:t> </a:t>
            </a:r>
            <a:r>
              <a:rPr lang="en-GB" dirty="0" err="1"/>
              <a:t>ettiği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dönem</a:t>
            </a:r>
            <a:r>
              <a:rPr lang="en-GB" dirty="0"/>
              <a:t> </a:t>
            </a:r>
            <a:r>
              <a:rPr lang="en-GB" dirty="0" err="1"/>
              <a:t>oldu</a:t>
            </a:r>
            <a:r>
              <a:rPr lang="en-GB" dirty="0"/>
              <a:t>. I. </a:t>
            </a:r>
            <a:r>
              <a:rPr lang="en-GB" dirty="0" err="1"/>
              <a:t>Charles’ın</a:t>
            </a:r>
            <a:r>
              <a:rPr lang="en-GB" dirty="0"/>
              <a:t> </a:t>
            </a:r>
            <a:r>
              <a:rPr lang="en-GB" dirty="0" err="1"/>
              <a:t>idamı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Oliver </a:t>
            </a:r>
            <a:r>
              <a:rPr lang="en-GB" dirty="0" err="1"/>
              <a:t>Cromwell’in</a:t>
            </a:r>
            <a:r>
              <a:rPr lang="en-GB" dirty="0"/>
              <a:t> </a:t>
            </a:r>
            <a:r>
              <a:rPr lang="en-GB" dirty="0" err="1"/>
              <a:t>cumhuriyet</a:t>
            </a:r>
            <a:r>
              <a:rPr lang="en-GB" dirty="0"/>
              <a:t> </a:t>
            </a:r>
            <a:r>
              <a:rPr lang="en-GB" dirty="0" err="1"/>
              <a:t>adı</a:t>
            </a:r>
            <a:r>
              <a:rPr lang="en-GB" dirty="0"/>
              <a:t> </a:t>
            </a:r>
            <a:r>
              <a:rPr lang="en-GB" dirty="0" err="1"/>
              <a:t>altında</a:t>
            </a:r>
            <a:r>
              <a:rPr lang="en-GB" dirty="0"/>
              <a:t> </a:t>
            </a:r>
            <a:r>
              <a:rPr lang="en-GB" dirty="0" err="1"/>
              <a:t>diktatörlüğünü</a:t>
            </a:r>
            <a:r>
              <a:rPr lang="en-GB" dirty="0"/>
              <a:t> </a:t>
            </a:r>
            <a:r>
              <a:rPr lang="en-GB" dirty="0" err="1"/>
              <a:t>ilanı</a:t>
            </a:r>
            <a:r>
              <a:rPr lang="en-GB" dirty="0"/>
              <a:t> </a:t>
            </a:r>
            <a:r>
              <a:rPr lang="en-GB" dirty="0" err="1"/>
              <a:t>çok</a:t>
            </a:r>
            <a:r>
              <a:rPr lang="en-GB" dirty="0"/>
              <a:t> </a:t>
            </a:r>
            <a:r>
              <a:rPr lang="en-GB" dirty="0" err="1"/>
              <a:t>büyük</a:t>
            </a:r>
            <a:r>
              <a:rPr lang="en-GB" dirty="0"/>
              <a:t> </a:t>
            </a:r>
            <a:r>
              <a:rPr lang="en-GB" dirty="0" err="1"/>
              <a:t>iç</a:t>
            </a:r>
            <a:r>
              <a:rPr lang="en-GB" dirty="0"/>
              <a:t> </a:t>
            </a:r>
            <a:r>
              <a:rPr lang="en-GB" dirty="0" err="1"/>
              <a:t>krize</a:t>
            </a:r>
            <a:r>
              <a:rPr lang="en-GB" dirty="0"/>
              <a:t> </a:t>
            </a:r>
            <a:r>
              <a:rPr lang="en-GB" dirty="0" err="1"/>
              <a:t>zemin</a:t>
            </a:r>
            <a:r>
              <a:rPr lang="en-GB" dirty="0"/>
              <a:t> </a:t>
            </a:r>
            <a:r>
              <a:rPr lang="en-GB" dirty="0" err="1"/>
              <a:t>hazırladı</a:t>
            </a:r>
            <a:r>
              <a:rPr lang="en-GB" dirty="0"/>
              <a:t>. </a:t>
            </a:r>
            <a:r>
              <a:rPr lang="en-GB" dirty="0" err="1"/>
              <a:t>Ancak</a:t>
            </a:r>
            <a:r>
              <a:rPr lang="en-GB" dirty="0"/>
              <a:t> </a:t>
            </a:r>
            <a:r>
              <a:rPr lang="en-GB" dirty="0" err="1"/>
              <a:t>bu</a:t>
            </a:r>
            <a:r>
              <a:rPr lang="en-GB" dirty="0"/>
              <a:t> </a:t>
            </a:r>
            <a:r>
              <a:rPr lang="en-GB" dirty="0" err="1"/>
              <a:t>mücadele</a:t>
            </a:r>
            <a:r>
              <a:rPr lang="en-GB" dirty="0"/>
              <a:t> </a:t>
            </a:r>
            <a:r>
              <a:rPr lang="en-GB" dirty="0" err="1"/>
              <a:t>sonunda</a:t>
            </a:r>
            <a:r>
              <a:rPr lang="en-GB" dirty="0"/>
              <a:t> </a:t>
            </a:r>
            <a:r>
              <a:rPr lang="en-GB" dirty="0" err="1"/>
              <a:t>krallık</a:t>
            </a:r>
            <a:r>
              <a:rPr lang="en-GB" dirty="0"/>
              <a:t> </a:t>
            </a:r>
            <a:r>
              <a:rPr lang="en-GB" dirty="0" err="1"/>
              <a:t>yeniden</a:t>
            </a:r>
            <a:r>
              <a:rPr lang="en-GB" dirty="0"/>
              <a:t> </a:t>
            </a:r>
            <a:r>
              <a:rPr lang="en-GB" dirty="0" err="1"/>
              <a:t>kurulduğu</a:t>
            </a:r>
            <a:r>
              <a:rPr lang="en-GB" dirty="0"/>
              <a:t> </a:t>
            </a:r>
            <a:r>
              <a:rPr lang="en-GB" dirty="0" err="1"/>
              <a:t>gibi</a:t>
            </a:r>
            <a:r>
              <a:rPr lang="en-GB" dirty="0"/>
              <a:t> </a:t>
            </a:r>
            <a:r>
              <a:rPr lang="en-GB" dirty="0" err="1"/>
              <a:t>parlamentonun</a:t>
            </a:r>
            <a:r>
              <a:rPr lang="en-GB" dirty="0"/>
              <a:t> </a:t>
            </a:r>
            <a:r>
              <a:rPr lang="en-GB" dirty="0" err="1"/>
              <a:t>nüfuzu</a:t>
            </a:r>
            <a:r>
              <a:rPr lang="en-GB" dirty="0"/>
              <a:t> da </a:t>
            </a:r>
            <a:r>
              <a:rPr lang="en-GB" dirty="0" err="1"/>
              <a:t>arttı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artık</a:t>
            </a:r>
            <a:r>
              <a:rPr lang="en-GB" dirty="0"/>
              <a:t> </a:t>
            </a:r>
            <a:r>
              <a:rPr lang="en-GB" dirty="0" err="1"/>
              <a:t>İngiltere</a:t>
            </a:r>
            <a:r>
              <a:rPr lang="en-GB" dirty="0"/>
              <a:t> </a:t>
            </a:r>
            <a:r>
              <a:rPr lang="en-GB" dirty="0" err="1"/>
              <a:t>krallarının</a:t>
            </a:r>
            <a:r>
              <a:rPr lang="en-GB" dirty="0"/>
              <a:t> </a:t>
            </a:r>
            <a:r>
              <a:rPr lang="en-GB" dirty="0" err="1"/>
              <a:t>şahsen</a:t>
            </a:r>
            <a:r>
              <a:rPr lang="en-GB" dirty="0"/>
              <a:t> </a:t>
            </a:r>
            <a:r>
              <a:rPr lang="en-GB" dirty="0" err="1"/>
              <a:t>devleti</a:t>
            </a:r>
            <a:r>
              <a:rPr lang="en-GB" dirty="0"/>
              <a:t> </a:t>
            </a:r>
            <a:r>
              <a:rPr lang="en-GB" dirty="0" err="1"/>
              <a:t>yönetmeleri</a:t>
            </a:r>
            <a:r>
              <a:rPr lang="en-GB" dirty="0"/>
              <a:t> </a:t>
            </a:r>
            <a:r>
              <a:rPr lang="en-GB" dirty="0" err="1"/>
              <a:t>devri</a:t>
            </a:r>
            <a:r>
              <a:rPr lang="en-GB" dirty="0"/>
              <a:t> </a:t>
            </a:r>
            <a:r>
              <a:rPr lang="en-GB" dirty="0" err="1"/>
              <a:t>kapandı</a:t>
            </a:r>
            <a:r>
              <a:rPr lang="en-GB" dirty="0"/>
              <a:t>. </a:t>
            </a:r>
            <a:r>
              <a:rPr lang="en-GB" dirty="0" err="1"/>
              <a:t>Parlamento</a:t>
            </a:r>
            <a:r>
              <a:rPr lang="en-GB" dirty="0"/>
              <a:t> </a:t>
            </a:r>
            <a:r>
              <a:rPr lang="en-GB" dirty="0" err="1"/>
              <a:t>ile</a:t>
            </a:r>
            <a:r>
              <a:rPr lang="en-GB" dirty="0"/>
              <a:t> </a:t>
            </a:r>
            <a:r>
              <a:rPr lang="en-GB" dirty="0" err="1"/>
              <a:t>kral</a:t>
            </a:r>
            <a:r>
              <a:rPr lang="en-GB" dirty="0"/>
              <a:t> </a:t>
            </a:r>
            <a:r>
              <a:rPr lang="en-GB" dirty="0" err="1"/>
              <a:t>arasında</a:t>
            </a:r>
            <a:r>
              <a:rPr lang="en-GB" dirty="0"/>
              <a:t> </a:t>
            </a:r>
            <a:r>
              <a:rPr lang="en-GB" dirty="0" err="1"/>
              <a:t>sonradan</a:t>
            </a:r>
            <a:r>
              <a:rPr lang="en-GB" dirty="0"/>
              <a:t> </a:t>
            </a:r>
            <a:r>
              <a:rPr lang="en-GB" dirty="0" err="1"/>
              <a:t>kralın</a:t>
            </a:r>
            <a:r>
              <a:rPr lang="en-GB" dirty="0"/>
              <a:t> </a:t>
            </a:r>
            <a:r>
              <a:rPr lang="en-GB" dirty="0" err="1"/>
              <a:t>hükûmet</a:t>
            </a:r>
            <a:r>
              <a:rPr lang="en-GB" dirty="0"/>
              <a:t> </a:t>
            </a:r>
            <a:r>
              <a:rPr lang="en-GB" dirty="0" err="1"/>
              <a:t>etme</a:t>
            </a:r>
            <a:r>
              <a:rPr lang="en-GB" dirty="0"/>
              <a:t> </a:t>
            </a:r>
            <a:r>
              <a:rPr lang="en-GB" dirty="0" err="1"/>
              <a:t>yetkilerinin</a:t>
            </a:r>
            <a:r>
              <a:rPr lang="en-GB" dirty="0"/>
              <a:t> </a:t>
            </a:r>
            <a:r>
              <a:rPr lang="en-GB" dirty="0" err="1"/>
              <a:t>tamamen</a:t>
            </a:r>
            <a:r>
              <a:rPr lang="en-GB" dirty="0"/>
              <a:t> </a:t>
            </a:r>
            <a:r>
              <a:rPr lang="en-GB" dirty="0" err="1"/>
              <a:t>ortadan</a:t>
            </a:r>
            <a:r>
              <a:rPr lang="en-GB" dirty="0"/>
              <a:t> </a:t>
            </a:r>
            <a:r>
              <a:rPr lang="en-GB" dirty="0" err="1"/>
              <a:t>kalkmasıyla</a:t>
            </a:r>
            <a:r>
              <a:rPr lang="en-GB" dirty="0"/>
              <a:t> </a:t>
            </a:r>
            <a:r>
              <a:rPr lang="en-GB" dirty="0" err="1"/>
              <a:t>neticelenecek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denge</a:t>
            </a:r>
            <a:r>
              <a:rPr lang="en-GB" dirty="0"/>
              <a:t> </a:t>
            </a:r>
            <a:r>
              <a:rPr lang="en-GB" dirty="0" err="1"/>
              <a:t>hasıl</a:t>
            </a:r>
            <a:r>
              <a:rPr lang="en-GB" dirty="0"/>
              <a:t> </a:t>
            </a:r>
            <a:r>
              <a:rPr lang="en-GB" dirty="0" err="1"/>
              <a:t>oldu</a:t>
            </a:r>
            <a:r>
              <a:rPr lang="en-GB" dirty="0"/>
              <a:t>.</a:t>
            </a:r>
            <a:br>
              <a:rPr lang="en-GB" dirty="0"/>
            </a:br>
            <a:endParaRPr lang="tr-TR" dirty="0"/>
          </a:p>
          <a:p>
            <a:pPr marL="0" indent="0">
              <a:buNone/>
            </a:pPr>
            <a:r>
              <a:rPr lang="en-GB" dirty="0" err="1"/>
              <a:t>İngiliz</a:t>
            </a:r>
            <a:r>
              <a:rPr lang="en-GB" dirty="0"/>
              <a:t> </a:t>
            </a:r>
            <a:r>
              <a:rPr lang="en-GB" dirty="0" err="1"/>
              <a:t>devrimi</a:t>
            </a:r>
            <a:r>
              <a:rPr lang="en-GB" dirty="0"/>
              <a:t> modern </a:t>
            </a:r>
            <a:r>
              <a:rPr lang="en-GB" dirty="0" err="1"/>
              <a:t>devrimlerin</a:t>
            </a:r>
            <a:r>
              <a:rPr lang="en-GB" dirty="0"/>
              <a:t> </a:t>
            </a:r>
            <a:r>
              <a:rPr lang="en-GB" dirty="0" err="1"/>
              <a:t>ilkidir</a:t>
            </a:r>
            <a:r>
              <a:rPr lang="en-GB" dirty="0"/>
              <a:t>. </a:t>
            </a:r>
            <a:r>
              <a:rPr lang="en-GB" dirty="0" err="1"/>
              <a:t>Birçok</a:t>
            </a:r>
            <a:r>
              <a:rPr lang="en-GB" dirty="0"/>
              <a:t> </a:t>
            </a:r>
            <a:r>
              <a:rPr lang="en-GB" dirty="0" err="1"/>
              <a:t>bakımdan</a:t>
            </a:r>
            <a:r>
              <a:rPr lang="en-GB" dirty="0"/>
              <a:t> </a:t>
            </a:r>
            <a:r>
              <a:rPr lang="en-GB" dirty="0" err="1"/>
              <a:t>sonraki</a:t>
            </a:r>
            <a:r>
              <a:rPr lang="en-GB" dirty="0"/>
              <a:t> </a:t>
            </a:r>
            <a:r>
              <a:rPr lang="en-GB" dirty="0" err="1"/>
              <a:t>Fransız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Rus</a:t>
            </a:r>
            <a:r>
              <a:rPr lang="en-GB" dirty="0"/>
              <a:t> </a:t>
            </a:r>
            <a:r>
              <a:rPr lang="en-GB" dirty="0" err="1"/>
              <a:t>devrimlerine</a:t>
            </a:r>
            <a:r>
              <a:rPr lang="en-GB" dirty="0"/>
              <a:t> </a:t>
            </a:r>
            <a:r>
              <a:rPr lang="en-GB" dirty="0" err="1"/>
              <a:t>yakın</a:t>
            </a:r>
            <a:r>
              <a:rPr lang="en-GB" dirty="0"/>
              <a:t> </a:t>
            </a:r>
            <a:r>
              <a:rPr lang="en-GB" dirty="0" err="1"/>
              <a:t>yanları</a:t>
            </a:r>
            <a:r>
              <a:rPr lang="en-GB" dirty="0"/>
              <a:t> </a:t>
            </a:r>
            <a:r>
              <a:rPr lang="en-GB" dirty="0" err="1"/>
              <a:t>vardır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6778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17. yy İngiltere: Toplum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09311"/>
            <a:ext cx="10515600" cy="4667652"/>
          </a:xfrm>
        </p:spPr>
        <p:txBody>
          <a:bodyPr>
            <a:normAutofit lnSpcReduction="10000"/>
          </a:bodyPr>
          <a:lstStyle/>
          <a:p>
            <a:r>
              <a:rPr lang="tr-TR" dirty="0"/>
              <a:t>Tüccarlar sınıfı (burjuvazi) zenginleşir</a:t>
            </a:r>
          </a:p>
          <a:p>
            <a:r>
              <a:rPr lang="tr-TR" dirty="0"/>
              <a:t>Ticaretin ulusun zenginliği için önemi halk tarafından anlaşılır ve tüccarlara saygı artar</a:t>
            </a:r>
          </a:p>
          <a:p>
            <a:r>
              <a:rPr lang="tr-TR" dirty="0"/>
              <a:t>Politik güç ve etki hala toprak sahiplerindedir, Aristokratlar hala toplumun en üst tabakasıdır</a:t>
            </a:r>
          </a:p>
          <a:p>
            <a:r>
              <a:rPr lang="tr-TR" dirty="0"/>
              <a:t>Çekişen sınıflar: </a:t>
            </a:r>
          </a:p>
          <a:p>
            <a:pPr lvl="1"/>
            <a:r>
              <a:rPr lang="tr-TR" dirty="0"/>
              <a:t>Cumhuriyetçiler x Kraliyetçiler</a:t>
            </a:r>
          </a:p>
          <a:p>
            <a:pPr lvl="1"/>
            <a:r>
              <a:rPr lang="tr-TR" dirty="0"/>
              <a:t>Tüccarlar (burjuva) x Aristokratlar ve Monarşi</a:t>
            </a:r>
          </a:p>
          <a:p>
            <a:r>
              <a:rPr lang="tr-TR" dirty="0"/>
              <a:t>Cumhuriyetçi aristokratlar kralın keyfi yönetimini istememektedir</a:t>
            </a:r>
          </a:p>
          <a:p>
            <a:r>
              <a:rPr lang="tr-TR" dirty="0"/>
              <a:t>Tüccarlar ise, ticaretin gelişmesi için istikrarlı bir devlet yönetimine ihtiyaç duyarlar</a:t>
            </a:r>
          </a:p>
        </p:txBody>
      </p:sp>
    </p:spTree>
    <p:extLst>
      <p:ext uri="{BB962C8B-B14F-4D97-AF65-F5344CB8AC3E}">
        <p14:creationId xmlns:p14="http://schemas.microsoft.com/office/powerpoint/2010/main" val="2437165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Andrew </a:t>
            </a:r>
            <a:r>
              <a:rPr lang="tr-TR" dirty="0" err="1"/>
              <a:t>Marvell</a:t>
            </a:r>
            <a:r>
              <a:rPr lang="tr-TR" dirty="0"/>
              <a:t> – Aşk Hayatı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Evlenmemiş. Çocuğu yok. </a:t>
            </a:r>
          </a:p>
          <a:p>
            <a:r>
              <a:rPr lang="tr-TR" dirty="0"/>
              <a:t>Ölümünden sonra ev hizmetlisi Mary </a:t>
            </a:r>
            <a:r>
              <a:rPr lang="tr-TR" dirty="0" err="1"/>
              <a:t>Palmer</a:t>
            </a:r>
            <a:r>
              <a:rPr lang="tr-TR" dirty="0"/>
              <a:t>, </a:t>
            </a:r>
            <a:r>
              <a:rPr lang="tr-TR" dirty="0" err="1"/>
              <a:t>Marvell’in</a:t>
            </a:r>
            <a:r>
              <a:rPr lang="tr-TR" dirty="0"/>
              <a:t> dul eşi olduğunu iddia etmiş. Evlendiğini iddia ettiği kilisede böyle bir kayıt bulunamamış.</a:t>
            </a:r>
          </a:p>
          <a:p>
            <a:r>
              <a:rPr lang="tr-TR" dirty="0"/>
              <a:t>Güvenilir olmayan kaynaklara göre:</a:t>
            </a:r>
          </a:p>
          <a:p>
            <a:pPr lvl="1"/>
            <a:r>
              <a:rPr lang="tr-TR" dirty="0" err="1"/>
              <a:t>Marvell</a:t>
            </a:r>
            <a:r>
              <a:rPr lang="tr-TR" dirty="0"/>
              <a:t>, kısır olabilirmiş</a:t>
            </a:r>
          </a:p>
          <a:p>
            <a:pPr lvl="1"/>
            <a:r>
              <a:rPr lang="tr-TR" dirty="0"/>
              <a:t>Başka bir kaynağa göre kısırlığının sebebi bir damar enfeksiyonu veya bir kaza dolayısıyla ameliyatla testislerinin alınması olabilirmiş</a:t>
            </a:r>
          </a:p>
          <a:p>
            <a:pPr lvl="1"/>
            <a:r>
              <a:rPr lang="tr-TR" dirty="0"/>
              <a:t>Eşcinsel olabilirmiş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444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Kaynakça: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>
                <a:hlinkClick r:id="rId2"/>
              </a:rPr>
              <a:t>https://www.britannica.com/biography/Andrew-Marvell-English-poet</a:t>
            </a:r>
          </a:p>
          <a:p>
            <a:r>
              <a:rPr lang="en-US" dirty="0">
                <a:hlinkClick r:id="rId2"/>
              </a:rPr>
              <a:t>https://www.gradesaver.com/author/andrew-marvell</a:t>
            </a:r>
            <a:endParaRPr lang="tr-TR" dirty="0"/>
          </a:p>
          <a:p>
            <a:r>
              <a:rPr lang="en-US" dirty="0">
                <a:hlinkClick r:id="rId3"/>
              </a:rPr>
              <a:t>https://www.bl.uk/restoration-18th-century-literature/articles/the-turbulent-17th-century-civil-war-regicide-the-restoration-and-the-glorious-revolution</a:t>
            </a:r>
            <a:r>
              <a:rPr lang="tr-TR" dirty="0"/>
              <a:t> </a:t>
            </a:r>
          </a:p>
          <a:p>
            <a:r>
              <a:rPr lang="en-US" dirty="0">
                <a:hlinkClick r:id="rId4"/>
              </a:rPr>
              <a:t>https://www.parliament.uk/about/living-heritage/evolutionofparliament/parliamentaryauthority/civilwar/overview/rump-dissolved/#:~:text=Cromwell%20finally%20became%20so%20frustrated,name%20of%20God%2C%20go!%22</a:t>
            </a:r>
            <a:r>
              <a:rPr lang="tr-TR" dirty="0"/>
              <a:t> </a:t>
            </a:r>
          </a:p>
          <a:p>
            <a:r>
              <a:rPr lang="tr-TR" dirty="0">
                <a:hlinkClick r:id="rId5"/>
              </a:rPr>
              <a:t>https://en.wikipedia.org/wiki/List_of_works_by_Andrew_Marvell</a:t>
            </a:r>
            <a:endParaRPr lang="tr-TR" dirty="0"/>
          </a:p>
          <a:p>
            <a:r>
              <a:rPr lang="tr-TR" dirty="0">
                <a:hlinkClick r:id="rId6"/>
              </a:rPr>
              <a:t>https://pazartesi14.com/2020/12/18/metafizik-sairler/</a:t>
            </a:r>
            <a:endParaRPr lang="tr-TR" dirty="0"/>
          </a:p>
          <a:p>
            <a:r>
              <a:rPr lang="tr-TR" dirty="0">
                <a:hlinkClick r:id="rId7"/>
              </a:rPr>
              <a:t>https://tr.celeb-true.com/andrew-marvell-english-poet-famous-poem-mistress-this-biography</a:t>
            </a:r>
            <a:endParaRPr lang="tr-TR" dirty="0"/>
          </a:p>
          <a:p>
            <a:r>
              <a:rPr lang="tr-TR" dirty="0">
                <a:hlinkClick r:id="rId8"/>
              </a:rPr>
              <a:t>http://sosyolojisi.com/andrew-marvell-kimdir-hayati-eserleri-hakkinda-bilgi/42761.html</a:t>
            </a:r>
            <a:endParaRPr lang="tr-TR" dirty="0"/>
          </a:p>
          <a:p>
            <a:r>
              <a:rPr lang="tr-TR" dirty="0">
                <a:hlinkClick r:id="rId9"/>
              </a:rPr>
              <a:t>https://www.evrensel.net/haber/337126/gunpowder-ingiliz-reformasyonu-ve-1640-1660-devrimi</a:t>
            </a:r>
            <a:endParaRPr lang="tr-TR" dirty="0"/>
          </a:p>
          <a:p>
            <a:r>
              <a:rPr lang="tr-TR" dirty="0">
                <a:hlinkClick r:id="rId10"/>
              </a:rPr>
              <a:t>https://www.theguardian.com/books/2010/nov/06/andrew-marvell-nigel-smith-review#:~:text=Shortly%20after%20his%20death%2C%20his,secretly%20some%2011%20years%20previously</a:t>
            </a:r>
            <a:r>
              <a:rPr lang="tr-TR" dirty="0"/>
              <a:t>.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924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02734" y="1"/>
            <a:ext cx="10515600" cy="835378"/>
          </a:xfrm>
        </p:spPr>
        <p:txBody>
          <a:bodyPr/>
          <a:lstStyle/>
          <a:p>
            <a:r>
              <a:rPr lang="tr-TR" dirty="0"/>
              <a:t>Biyografi: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4133" y="925689"/>
            <a:ext cx="10879667" cy="5012267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31 Mart 1621</a:t>
            </a:r>
            <a:r>
              <a:rPr lang="tr-TR" dirty="0"/>
              <a:t> - </a:t>
            </a:r>
            <a:r>
              <a:rPr lang="en-GB" dirty="0" err="1"/>
              <a:t>Winestead</a:t>
            </a:r>
            <a:r>
              <a:rPr lang="tr-TR" dirty="0"/>
              <a:t>, Yorkshire, İngiltere’de doğdu;</a:t>
            </a:r>
            <a:r>
              <a:rPr lang="en-GB" dirty="0"/>
              <a:t> 6 </a:t>
            </a:r>
            <a:r>
              <a:rPr lang="en-GB" dirty="0" err="1"/>
              <a:t>Ağustos</a:t>
            </a:r>
            <a:r>
              <a:rPr lang="en-GB" dirty="0"/>
              <a:t> 167</a:t>
            </a:r>
            <a:r>
              <a:rPr lang="tr-TR" dirty="0"/>
              <a:t>8 – Londra, İngiltere’de vefat etti</a:t>
            </a:r>
          </a:p>
          <a:p>
            <a:r>
              <a:rPr lang="tr-TR" dirty="0"/>
              <a:t>Babası Anglikan Kilisesi din görevlisi</a:t>
            </a:r>
          </a:p>
          <a:p>
            <a:r>
              <a:rPr lang="tr-TR" dirty="0" err="1"/>
              <a:t>Trinity</a:t>
            </a:r>
            <a:r>
              <a:rPr lang="tr-TR" dirty="0"/>
              <a:t> </a:t>
            </a:r>
            <a:r>
              <a:rPr lang="tr-TR" dirty="0" err="1"/>
              <a:t>College</a:t>
            </a:r>
            <a:r>
              <a:rPr lang="tr-TR" dirty="0"/>
              <a:t>, Cambridge Üniversitesi’nden BA derecesiyle mezun oldu</a:t>
            </a:r>
          </a:p>
          <a:p>
            <a:r>
              <a:rPr lang="tr-TR" dirty="0"/>
              <a:t>1641’de babası vefat ediyor, muhtemelen* başarılı akademik hayatı bu sebeple devam etmiyor</a:t>
            </a:r>
          </a:p>
          <a:p>
            <a:r>
              <a:rPr lang="tr-TR" dirty="0"/>
              <a:t>1642- 1646 yıllarında en az 5 yıl süreyle muhtemelen* bir aristokratın özel öğretmeni olarak / babasından kalan mirasla Avrupa’yı dolaşıyor</a:t>
            </a:r>
          </a:p>
          <a:p>
            <a:r>
              <a:rPr lang="tr-TR" dirty="0"/>
              <a:t>1651-1652 General </a:t>
            </a:r>
            <a:r>
              <a:rPr lang="tr-TR" dirty="0" err="1"/>
              <a:t>Lord</a:t>
            </a:r>
            <a:r>
              <a:rPr lang="tr-TR" dirty="0"/>
              <a:t> </a:t>
            </a:r>
            <a:r>
              <a:rPr lang="tr-TR" dirty="0" err="1"/>
              <a:t>Fairfax’ın</a:t>
            </a:r>
            <a:r>
              <a:rPr lang="tr-TR" dirty="0"/>
              <a:t> kızı </a:t>
            </a:r>
            <a:r>
              <a:rPr lang="tr-TR" dirty="0" err="1"/>
              <a:t>Mary’e</a:t>
            </a:r>
            <a:r>
              <a:rPr lang="tr-TR" dirty="0"/>
              <a:t> özel öğretmenlik yapıyor. O sırada York’ ta </a:t>
            </a:r>
            <a:r>
              <a:rPr lang="tr-TR" dirty="0" err="1"/>
              <a:t>Nun</a:t>
            </a:r>
            <a:r>
              <a:rPr lang="tr-TR" dirty="0"/>
              <a:t> </a:t>
            </a:r>
            <a:r>
              <a:rPr lang="tr-TR" dirty="0" err="1"/>
              <a:t>Appleton’da</a:t>
            </a:r>
            <a:r>
              <a:rPr lang="tr-TR" dirty="0"/>
              <a:t> yaşıyor</a:t>
            </a:r>
          </a:p>
          <a:p>
            <a:pPr lvl="1"/>
            <a:r>
              <a:rPr lang="tr-TR" dirty="0" err="1"/>
              <a:t>Upon</a:t>
            </a:r>
            <a:r>
              <a:rPr lang="tr-TR" dirty="0"/>
              <a:t> </a:t>
            </a:r>
            <a:r>
              <a:rPr lang="tr-TR" dirty="0" err="1"/>
              <a:t>Appleton</a:t>
            </a:r>
            <a:r>
              <a:rPr lang="tr-TR" dirty="0"/>
              <a:t> House</a:t>
            </a:r>
          </a:p>
          <a:p>
            <a:pPr lvl="1"/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Garden</a:t>
            </a:r>
            <a:endParaRPr lang="tr-TR" dirty="0"/>
          </a:p>
          <a:p>
            <a:pPr lvl="1"/>
            <a:r>
              <a:rPr lang="tr-TR" dirty="0"/>
              <a:t>Muhtemelen* Utangaç Sevgiliye</a:t>
            </a:r>
          </a:p>
          <a:p>
            <a:pPr lvl="1"/>
            <a:r>
              <a:rPr lang="tr-TR" dirty="0"/>
              <a:t>Muhtemelen* Definition of </a:t>
            </a:r>
            <a:r>
              <a:rPr lang="tr-TR" dirty="0" err="1"/>
              <a:t>Love</a:t>
            </a:r>
            <a:r>
              <a:rPr lang="tr-TR" dirty="0"/>
              <a:t> şiirlerini burada yazıyor</a:t>
            </a:r>
          </a:p>
          <a:p>
            <a:r>
              <a:rPr lang="tr-TR" dirty="0"/>
              <a:t>1653 de Cromwell’in vesayetindeki yeğeni William </a:t>
            </a:r>
            <a:r>
              <a:rPr lang="tr-TR" dirty="0" err="1"/>
              <a:t>Dutton’ın</a:t>
            </a:r>
            <a:r>
              <a:rPr lang="tr-TR" dirty="0"/>
              <a:t> özel öğretmeni olur </a:t>
            </a:r>
          </a:p>
          <a:p>
            <a:pPr lvl="1"/>
            <a:r>
              <a:rPr lang="tr-TR" dirty="0"/>
              <a:t>Onlarla birlikte Bermuda’ya gider (</a:t>
            </a:r>
            <a:r>
              <a:rPr lang="tr-TR" dirty="0" err="1"/>
              <a:t>Bermudas</a:t>
            </a:r>
            <a:r>
              <a:rPr lang="tr-TR" dirty="0"/>
              <a:t> şiiri)</a:t>
            </a:r>
          </a:p>
          <a:p>
            <a:r>
              <a:rPr lang="tr-TR" dirty="0"/>
              <a:t>1657 John </a:t>
            </a:r>
            <a:r>
              <a:rPr lang="tr-TR" dirty="0" err="1"/>
              <a:t>Milton’un</a:t>
            </a:r>
            <a:r>
              <a:rPr lang="tr-TR" dirty="0"/>
              <a:t> Dış İşleri Bakanlığı Latin </a:t>
            </a:r>
            <a:r>
              <a:rPr lang="tr-TR" dirty="0" err="1"/>
              <a:t>Sekretaryası’nda</a:t>
            </a:r>
            <a:r>
              <a:rPr lang="tr-TR" dirty="0"/>
              <a:t> asistanı olur</a:t>
            </a:r>
          </a:p>
          <a:p>
            <a:pPr lvl="1"/>
            <a:r>
              <a:rPr lang="tr-TR" dirty="0"/>
              <a:t>Hollanda ve Rusya elçiliklerinde çalışır</a:t>
            </a:r>
          </a:p>
          <a:p>
            <a:pPr lvl="1"/>
            <a:r>
              <a:rPr lang="tr-TR" dirty="0"/>
              <a:t>Politik kitapçıklar, hicivler yazar</a:t>
            </a:r>
          </a:p>
          <a:p>
            <a:r>
              <a:rPr lang="tr-TR" dirty="0"/>
              <a:t>1659 – 1678 Avam Kamarasında </a:t>
            </a:r>
            <a:r>
              <a:rPr lang="tr-TR" dirty="0" err="1"/>
              <a:t>Hull</a:t>
            </a:r>
            <a:r>
              <a:rPr lang="tr-TR" dirty="0"/>
              <a:t>  bölgesi sorumlusu olarak hizmet eder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682978" y="6197601"/>
            <a:ext cx="8035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/>
              <a:t>*Muhtemelen ifadesi hayatı ile ilgili tam olarak bilinmeyen konular için kullanılmıştır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54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Eserleri</a:t>
            </a:r>
            <a:endParaRPr lang="en-US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849217" y="1542361"/>
            <a:ext cx="10515600" cy="4634602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İngiliz Edebiyatında Metafizik Şair ve Hiciv yazarı olarak tanımlanıyor</a:t>
            </a:r>
          </a:p>
          <a:p>
            <a:r>
              <a:rPr lang="tr-TR" dirty="0"/>
              <a:t>İlk eserleri aşk ve doğa şiirleriydi</a:t>
            </a:r>
          </a:p>
          <a:p>
            <a:r>
              <a:rPr lang="tr-TR" dirty="0"/>
              <a:t>Sonraki yıllarda siyasi dergi yazıları ve hicivleriyle ünlendi</a:t>
            </a:r>
          </a:p>
          <a:p>
            <a:r>
              <a:rPr lang="tr-TR" dirty="0"/>
              <a:t>1642 de kral ve cumhuriyet yanlıları arasında çıkan savaşta Cumhuriyet yanlılarının tarafında yer aldı</a:t>
            </a:r>
          </a:p>
          <a:p>
            <a:r>
              <a:rPr lang="tr-TR" dirty="0"/>
              <a:t>Cromwell’in askeri </a:t>
            </a:r>
            <a:r>
              <a:rPr lang="tr-TR" dirty="0" err="1"/>
              <a:t>diktatoryası</a:t>
            </a:r>
            <a:r>
              <a:rPr lang="tr-TR" dirty="0"/>
              <a:t> döneminde </a:t>
            </a:r>
          </a:p>
          <a:p>
            <a:pPr lvl="1"/>
            <a:r>
              <a:rPr lang="tr-TR" dirty="0"/>
              <a:t>Cromwell’e methiyeler yazdı</a:t>
            </a:r>
          </a:p>
          <a:p>
            <a:pPr lvl="1"/>
            <a:r>
              <a:rPr lang="tr-TR" dirty="0"/>
              <a:t>Cromwell’in vesayetindeki yeğeni William </a:t>
            </a:r>
            <a:r>
              <a:rPr lang="tr-TR" dirty="0" err="1"/>
              <a:t>Dutton’ın</a:t>
            </a:r>
            <a:r>
              <a:rPr lang="tr-TR" dirty="0"/>
              <a:t> özel öğretmenliğini yaptı</a:t>
            </a:r>
          </a:p>
          <a:p>
            <a:pPr lvl="1"/>
            <a:r>
              <a:rPr lang="tr-TR" dirty="0"/>
              <a:t>Dış İşleri Latin </a:t>
            </a:r>
            <a:r>
              <a:rPr lang="tr-TR" dirty="0" err="1"/>
              <a:t>Sekreteryasında</a:t>
            </a:r>
            <a:r>
              <a:rPr lang="tr-TR" dirty="0"/>
              <a:t> çalıştı (Hollanda ve Rus elçilikleri)</a:t>
            </a:r>
          </a:p>
          <a:p>
            <a:r>
              <a:rPr lang="tr-TR" dirty="0"/>
              <a:t>II. Charles tahta geçtiğinde önce onun tarafında yer aldı. Sonra bu düşüncesinden vaz geçti ve kralı ve hükümeti yeren yazılar yazdı. Bu yazılar, imzasız basıldı ve gizli dağıtıldı</a:t>
            </a:r>
          </a:p>
          <a:p>
            <a:r>
              <a:rPr lang="tr-TR" dirty="0"/>
              <a:t>Daha sonra kendi adıyla yazdığı hicivler «Ertelenen Prova» isminde kitaplaştırıldı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944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7486" y="310041"/>
            <a:ext cx="10515600" cy="57185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Eserleri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7486" y="1277957"/>
            <a:ext cx="6335685" cy="5078313"/>
          </a:xfrm>
        </p:spPr>
        <p:txBody>
          <a:bodyPr>
            <a:noAutofit/>
          </a:bodyPr>
          <a:lstStyle/>
          <a:p>
            <a:r>
              <a:rPr lang="tr-TR" sz="1800" b="1" dirty="0"/>
              <a:t>Lirik şiirleri</a:t>
            </a:r>
            <a:endParaRPr lang="en-GB" sz="1800" b="1" dirty="0"/>
          </a:p>
          <a:p>
            <a:r>
              <a:rPr lang="en-GB" sz="1800" dirty="0"/>
              <a:t>A Dialogue Between the </a:t>
            </a:r>
            <a:r>
              <a:rPr lang="en-GB" sz="1800" dirty="0" err="1"/>
              <a:t>Resolvèd</a:t>
            </a:r>
            <a:r>
              <a:rPr lang="en-GB" sz="1800" dirty="0"/>
              <a:t> Soul and Created Pleasure</a:t>
            </a:r>
          </a:p>
          <a:p>
            <a:r>
              <a:rPr lang="en-GB" sz="1800" dirty="0"/>
              <a:t>On a Drop of Dew</a:t>
            </a:r>
          </a:p>
          <a:p>
            <a:r>
              <a:rPr lang="en-GB" sz="1800" dirty="0"/>
              <a:t>The Coronet</a:t>
            </a:r>
          </a:p>
          <a:p>
            <a:r>
              <a:rPr lang="en-GB" sz="1800" dirty="0"/>
              <a:t>Eyes and Tears</a:t>
            </a:r>
          </a:p>
          <a:p>
            <a:r>
              <a:rPr lang="en-GB" sz="1800" dirty="0" err="1"/>
              <a:t>Bermudas</a:t>
            </a:r>
            <a:endParaRPr lang="en-GB" sz="1800" dirty="0"/>
          </a:p>
          <a:p>
            <a:r>
              <a:rPr lang="en-GB" sz="1800" dirty="0"/>
              <a:t>Clorinda and Damon</a:t>
            </a:r>
          </a:p>
          <a:p>
            <a:r>
              <a:rPr lang="en-GB" sz="1800" dirty="0"/>
              <a:t>Two Songs at the Marriage of the Lord </a:t>
            </a:r>
            <a:r>
              <a:rPr lang="en-GB" sz="1800" dirty="0" err="1"/>
              <a:t>Fauconberg</a:t>
            </a:r>
            <a:r>
              <a:rPr lang="en-GB" sz="1800" dirty="0"/>
              <a:t> and the Lady Mary Cromwell</a:t>
            </a:r>
          </a:p>
          <a:p>
            <a:r>
              <a:rPr lang="en-GB" sz="1800" dirty="0"/>
              <a:t>A Dialogue Between the Soul and Body</a:t>
            </a:r>
          </a:p>
          <a:p>
            <a:r>
              <a:rPr lang="en-GB" sz="1800" dirty="0"/>
              <a:t>The Nymph Complaining for the Death of Her Fawn</a:t>
            </a:r>
          </a:p>
          <a:p>
            <a:r>
              <a:rPr lang="en-GB" sz="1800" dirty="0"/>
              <a:t>Young Love</a:t>
            </a:r>
          </a:p>
          <a:p>
            <a:r>
              <a:rPr lang="tr-TR" sz="1800" dirty="0" err="1"/>
              <a:t>To</a:t>
            </a:r>
            <a:r>
              <a:rPr lang="tr-TR" sz="1800" dirty="0"/>
              <a:t> his </a:t>
            </a:r>
            <a:r>
              <a:rPr lang="tr-TR" sz="1800" dirty="0" err="1"/>
              <a:t>coy</a:t>
            </a:r>
            <a:r>
              <a:rPr lang="tr-TR" sz="1800" dirty="0"/>
              <a:t> </a:t>
            </a:r>
            <a:r>
              <a:rPr lang="tr-TR" sz="1800" dirty="0" err="1"/>
              <a:t>mistress</a:t>
            </a:r>
            <a:endParaRPr lang="tr-TR" sz="1800" dirty="0"/>
          </a:p>
          <a:p>
            <a:r>
              <a:rPr lang="en-GB" sz="1800" dirty="0"/>
              <a:t>The Unfortunate Lover</a:t>
            </a:r>
          </a:p>
          <a:p>
            <a:endParaRPr lang="en-US" sz="18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7256442" y="1641514"/>
            <a:ext cx="46711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Mourning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Daphnis and Chloe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Definition of Love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Picture of Little T.C. in a Prospect of Flowers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Mower Against Gardens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Damon the Mower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Mower to the </a:t>
            </a:r>
            <a:r>
              <a:rPr lang="en-GB" dirty="0" err="1"/>
              <a:t>Glo</a:t>
            </a:r>
            <a:r>
              <a:rPr lang="en-GB" dirty="0"/>
              <a:t>-Worms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Mower’s</a:t>
            </a:r>
            <a:r>
              <a:rPr lang="tr-TR" dirty="0"/>
              <a:t> </a:t>
            </a:r>
            <a:r>
              <a:rPr lang="tr-TR" dirty="0" err="1"/>
              <a:t>Song</a:t>
            </a: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Ametas</a:t>
            </a:r>
            <a:r>
              <a:rPr lang="en-GB" dirty="0"/>
              <a:t> and </a:t>
            </a:r>
            <a:r>
              <a:rPr lang="en-GB" dirty="0" err="1"/>
              <a:t>Thestylis</a:t>
            </a:r>
            <a:r>
              <a:rPr lang="en-GB" dirty="0"/>
              <a:t> Making Hay-Ropes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Musicks</a:t>
            </a:r>
            <a:r>
              <a:rPr lang="en-GB" dirty="0"/>
              <a:t> </a:t>
            </a:r>
            <a:r>
              <a:rPr lang="en-GB" dirty="0" err="1"/>
              <a:t>Empir</a:t>
            </a:r>
            <a:r>
              <a:rPr lang="tr-TR" dirty="0"/>
              <a:t>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Garden</a:t>
            </a: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Second Chorus from Seneca's Tragedy, Thyestes</a:t>
            </a: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Gallery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Fair Singer</a:t>
            </a:r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62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99822"/>
            <a:ext cx="10515600" cy="4777141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/>
              <a:t>Cromwell </a:t>
            </a:r>
            <a:r>
              <a:rPr lang="tr-TR" b="1" dirty="0"/>
              <a:t>dönemi</a:t>
            </a:r>
            <a:endParaRPr lang="en-GB" b="1" dirty="0"/>
          </a:p>
          <a:p>
            <a:pPr lvl="1"/>
            <a:r>
              <a:rPr lang="en-GB" dirty="0"/>
              <a:t>An </a:t>
            </a:r>
            <a:r>
              <a:rPr lang="en-GB" dirty="0" err="1"/>
              <a:t>Horatian</a:t>
            </a:r>
            <a:r>
              <a:rPr lang="en-GB" dirty="0"/>
              <a:t> Ode upon Cromwell's Return from Ireland</a:t>
            </a:r>
          </a:p>
          <a:p>
            <a:pPr lvl="1"/>
            <a:r>
              <a:rPr lang="en-GB" dirty="0"/>
              <a:t>Upon the Hill and Grove at Bill-borrow</a:t>
            </a:r>
            <a:endParaRPr lang="tr-TR" dirty="0"/>
          </a:p>
          <a:p>
            <a:pPr lvl="1"/>
            <a:r>
              <a:rPr lang="tr-TR" dirty="0" err="1"/>
              <a:t>Upon</a:t>
            </a:r>
            <a:r>
              <a:rPr lang="tr-TR" dirty="0"/>
              <a:t> </a:t>
            </a:r>
            <a:r>
              <a:rPr lang="tr-TR" dirty="0" err="1"/>
              <a:t>Appleton</a:t>
            </a:r>
            <a:r>
              <a:rPr lang="tr-TR" dirty="0"/>
              <a:t> House</a:t>
            </a:r>
          </a:p>
          <a:p>
            <a:pPr lvl="1"/>
            <a:r>
              <a:rPr lang="en-GB" dirty="0"/>
              <a:t>The Character of Holland</a:t>
            </a:r>
          </a:p>
          <a:p>
            <a:pPr lvl="1"/>
            <a:r>
              <a:rPr lang="en-GB" dirty="0"/>
              <a:t>The First Anniversary of the Government Under His Highness The Lord Protector</a:t>
            </a:r>
          </a:p>
          <a:p>
            <a:pPr lvl="1"/>
            <a:r>
              <a:rPr lang="en-GB" dirty="0"/>
              <a:t>A Poem upon the Death of His late </a:t>
            </a:r>
            <a:r>
              <a:rPr lang="en-GB" dirty="0" err="1"/>
              <a:t>Highnesse</a:t>
            </a:r>
            <a:r>
              <a:rPr lang="en-GB" dirty="0"/>
              <a:t> the Lord Protector</a:t>
            </a:r>
          </a:p>
          <a:p>
            <a:r>
              <a:rPr lang="tr-TR" b="1" dirty="0"/>
              <a:t>II. </a:t>
            </a:r>
            <a:r>
              <a:rPr lang="en-GB" b="1" dirty="0"/>
              <a:t>Charles</a:t>
            </a:r>
            <a:r>
              <a:rPr lang="tr-TR" b="1" dirty="0"/>
              <a:t> dönemi</a:t>
            </a:r>
            <a:endParaRPr lang="en-GB" b="1" dirty="0"/>
          </a:p>
          <a:p>
            <a:pPr lvl="1"/>
            <a:r>
              <a:rPr lang="en-GB" dirty="0"/>
              <a:t>The Last Instructions to a Painter</a:t>
            </a:r>
          </a:p>
          <a:p>
            <a:pPr lvl="1"/>
            <a:r>
              <a:rPr lang="en-GB" dirty="0" err="1"/>
              <a:t>Epigramme</a:t>
            </a:r>
            <a:r>
              <a:rPr lang="en-GB" dirty="0"/>
              <a:t> Upon Blood's attempt to </a:t>
            </a:r>
            <a:r>
              <a:rPr lang="en-GB" dirty="0" err="1"/>
              <a:t>steale</a:t>
            </a:r>
            <a:r>
              <a:rPr lang="en-GB" dirty="0"/>
              <a:t> the Crown</a:t>
            </a:r>
          </a:p>
          <a:p>
            <a:r>
              <a:rPr lang="tr-TR" b="1" dirty="0"/>
              <a:t>Şairler ve Kahramanlar</a:t>
            </a:r>
            <a:endParaRPr lang="en-GB" b="1" dirty="0"/>
          </a:p>
          <a:p>
            <a:pPr lvl="1"/>
            <a:r>
              <a:rPr lang="en-GB" dirty="0" err="1"/>
              <a:t>Fleckno</a:t>
            </a:r>
            <a:r>
              <a:rPr lang="en-GB" dirty="0"/>
              <a:t>, an English Priest at Rome</a:t>
            </a:r>
          </a:p>
          <a:p>
            <a:pPr lvl="1"/>
            <a:r>
              <a:rPr lang="en-GB" dirty="0"/>
              <a:t>To his Noble Friend, Mr. Richard Lovelace, upon his Poems</a:t>
            </a:r>
          </a:p>
          <a:p>
            <a:pPr lvl="1"/>
            <a:r>
              <a:rPr lang="en-GB" dirty="0"/>
              <a:t>To his worthy Friend Doctor Witty upon his Translation of the Popular Errors</a:t>
            </a:r>
          </a:p>
          <a:p>
            <a:pPr lvl="1"/>
            <a:r>
              <a:rPr lang="tr-TR" dirty="0"/>
              <a:t>On </a:t>
            </a:r>
            <a:r>
              <a:rPr lang="tr-TR" dirty="0" err="1"/>
              <a:t>Mr</a:t>
            </a:r>
            <a:r>
              <a:rPr lang="tr-TR" dirty="0"/>
              <a:t>. </a:t>
            </a:r>
            <a:r>
              <a:rPr lang="tr-TR" dirty="0" err="1"/>
              <a:t>Milton’s</a:t>
            </a:r>
            <a:r>
              <a:rPr lang="tr-TR" dirty="0"/>
              <a:t> </a:t>
            </a:r>
            <a:r>
              <a:rPr lang="tr-TR" dirty="0" err="1"/>
              <a:t>Paradise</a:t>
            </a:r>
            <a:r>
              <a:rPr lang="tr-TR" dirty="0"/>
              <a:t> </a:t>
            </a:r>
            <a:r>
              <a:rPr lang="tr-TR" dirty="0" err="1"/>
              <a:t>Lost</a:t>
            </a:r>
            <a:endParaRPr lang="en-GB" dirty="0"/>
          </a:p>
          <a:p>
            <a:endParaRPr lang="en-US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488950" y="-109538"/>
            <a:ext cx="10515600" cy="1325563"/>
          </a:xfrm>
        </p:spPr>
        <p:txBody>
          <a:bodyPr>
            <a:normAutofit/>
          </a:bodyPr>
          <a:lstStyle/>
          <a:p>
            <a:r>
              <a:rPr lang="tr-TR" b="1" dirty="0"/>
              <a:t>Eserleri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34543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8790" y="540401"/>
            <a:ext cx="10515600" cy="5205413"/>
          </a:xfrm>
        </p:spPr>
        <p:txBody>
          <a:bodyPr>
            <a:noAutofit/>
          </a:bodyPr>
          <a:lstStyle/>
          <a:p>
            <a:r>
              <a:rPr lang="tr-TR" sz="1800" b="1" dirty="0"/>
              <a:t>Latince Şiirleri</a:t>
            </a:r>
            <a:endParaRPr lang="en-GB" sz="1800" b="1" dirty="0"/>
          </a:p>
          <a:p>
            <a:r>
              <a:rPr lang="en-GB" sz="1800" dirty="0" err="1"/>
              <a:t>Ros</a:t>
            </a:r>
            <a:endParaRPr lang="en-GB" sz="1800" dirty="0"/>
          </a:p>
          <a:p>
            <a:r>
              <a:rPr lang="en-GB" sz="1800" dirty="0" err="1"/>
              <a:t>Magdala</a:t>
            </a:r>
            <a:r>
              <a:rPr lang="en-GB" sz="1800" dirty="0"/>
              <a:t>, </a:t>
            </a:r>
            <a:r>
              <a:rPr lang="en-GB" sz="1800" dirty="0" err="1"/>
              <a:t>lascivos</a:t>
            </a:r>
            <a:r>
              <a:rPr lang="en-GB" sz="1800" dirty="0"/>
              <a:t> sic </a:t>
            </a:r>
            <a:r>
              <a:rPr lang="en-GB" sz="1800" dirty="0" err="1"/>
              <a:t>quum</a:t>
            </a:r>
            <a:r>
              <a:rPr lang="en-GB" sz="1800" dirty="0"/>
              <a:t> </a:t>
            </a:r>
            <a:r>
              <a:rPr lang="en-GB" sz="1800" dirty="0" err="1"/>
              <a:t>dimisit</a:t>
            </a:r>
            <a:r>
              <a:rPr lang="en-GB" sz="1800" dirty="0"/>
              <a:t> </a:t>
            </a:r>
            <a:r>
              <a:rPr lang="en-GB" sz="1800" dirty="0" err="1"/>
              <a:t>Amantes</a:t>
            </a:r>
            <a:endParaRPr lang="en-GB" sz="1800" dirty="0"/>
          </a:p>
          <a:p>
            <a:r>
              <a:rPr lang="en-GB" sz="1800" dirty="0" err="1"/>
              <a:t>Hortus</a:t>
            </a:r>
            <a:endParaRPr lang="en-GB" sz="1800" dirty="0"/>
          </a:p>
          <a:p>
            <a:pPr lvl="1"/>
            <a:r>
              <a:rPr lang="en-GB" sz="1800" dirty="0"/>
              <a:t>Translation. The Garden</a:t>
            </a:r>
          </a:p>
          <a:p>
            <a:r>
              <a:rPr lang="en-GB" sz="1800" dirty="0" err="1"/>
              <a:t>Epigramma</a:t>
            </a:r>
            <a:r>
              <a:rPr lang="en-GB" sz="1800" dirty="0"/>
              <a:t> in Duos </a:t>
            </a:r>
            <a:r>
              <a:rPr lang="en-GB" sz="1800" dirty="0" err="1"/>
              <a:t>montes</a:t>
            </a:r>
            <a:r>
              <a:rPr lang="en-GB" sz="1800" dirty="0"/>
              <a:t> </a:t>
            </a:r>
            <a:r>
              <a:rPr lang="en-GB" sz="1800" dirty="0" err="1"/>
              <a:t>Amosclivum</a:t>
            </a:r>
            <a:r>
              <a:rPr lang="en-GB" sz="1800" dirty="0"/>
              <a:t> Et </a:t>
            </a:r>
            <a:r>
              <a:rPr lang="en-GB" sz="1800" dirty="0" err="1"/>
              <a:t>Bilboreum</a:t>
            </a:r>
            <a:endParaRPr lang="en-GB" sz="1800" dirty="0"/>
          </a:p>
          <a:p>
            <a:r>
              <a:rPr lang="en-GB" sz="1800" dirty="0" err="1"/>
              <a:t>Dignissimo</a:t>
            </a:r>
            <a:r>
              <a:rPr lang="en-GB" sz="1800" dirty="0"/>
              <a:t> </a:t>
            </a:r>
            <a:r>
              <a:rPr lang="en-GB" sz="1800" dirty="0" err="1"/>
              <a:t>suo</a:t>
            </a:r>
            <a:r>
              <a:rPr lang="en-GB" sz="1800" dirty="0"/>
              <a:t> </a:t>
            </a:r>
            <a:r>
              <a:rPr lang="en-GB" sz="1800" dirty="0" err="1"/>
              <a:t>Amico</a:t>
            </a:r>
            <a:r>
              <a:rPr lang="en-GB" sz="1800" dirty="0"/>
              <a:t> </a:t>
            </a:r>
            <a:r>
              <a:rPr lang="en-GB" sz="1800" dirty="0" err="1"/>
              <a:t>Doctori</a:t>
            </a:r>
            <a:r>
              <a:rPr lang="en-GB" sz="1800" dirty="0"/>
              <a:t> </a:t>
            </a:r>
            <a:r>
              <a:rPr lang="en-GB" sz="1800" dirty="0" err="1"/>
              <a:t>Wittie</a:t>
            </a:r>
            <a:r>
              <a:rPr lang="en-GB" sz="1800" dirty="0"/>
              <a:t>. De </a:t>
            </a:r>
            <a:r>
              <a:rPr lang="en-GB" sz="1800" dirty="0" err="1"/>
              <a:t>Translatione</a:t>
            </a:r>
            <a:r>
              <a:rPr lang="en-GB" sz="1800" dirty="0"/>
              <a:t> </a:t>
            </a:r>
            <a:r>
              <a:rPr lang="en-GB" sz="1800" dirty="0" err="1"/>
              <a:t>Vulgi</a:t>
            </a:r>
            <a:r>
              <a:rPr lang="en-GB" sz="1800" dirty="0"/>
              <a:t> </a:t>
            </a:r>
            <a:r>
              <a:rPr lang="en-GB" sz="1800" dirty="0" err="1"/>
              <a:t>Errorum</a:t>
            </a:r>
            <a:r>
              <a:rPr lang="en-GB" sz="1800" dirty="0"/>
              <a:t> D. </a:t>
            </a:r>
            <a:r>
              <a:rPr lang="en-GB" sz="1800" dirty="0" err="1"/>
              <a:t>Primrosii</a:t>
            </a:r>
            <a:r>
              <a:rPr lang="en-GB" sz="1800" dirty="0"/>
              <a:t>.</a:t>
            </a:r>
          </a:p>
          <a:p>
            <a:r>
              <a:rPr lang="en-GB" sz="1800" dirty="0"/>
              <a:t>In </a:t>
            </a:r>
            <a:r>
              <a:rPr lang="en-GB" sz="1800" dirty="0" err="1"/>
              <a:t>Legationem</a:t>
            </a:r>
            <a:r>
              <a:rPr lang="en-GB" sz="1800" dirty="0"/>
              <a:t> Domini </a:t>
            </a:r>
            <a:r>
              <a:rPr lang="en-GB" sz="1800" dirty="0" err="1"/>
              <a:t>Oliveri</a:t>
            </a:r>
            <a:r>
              <a:rPr lang="en-GB" sz="1800" dirty="0"/>
              <a:t> St. John ad </a:t>
            </a:r>
            <a:r>
              <a:rPr lang="en-GB" sz="1800" dirty="0" err="1"/>
              <a:t>Provincias</a:t>
            </a:r>
            <a:r>
              <a:rPr lang="en-GB" sz="1800" dirty="0"/>
              <a:t> </a:t>
            </a:r>
            <a:r>
              <a:rPr lang="en-GB" sz="1800" dirty="0" err="1"/>
              <a:t>Foederatas</a:t>
            </a:r>
            <a:endParaRPr lang="en-GB" sz="1800" dirty="0"/>
          </a:p>
          <a:p>
            <a:r>
              <a:rPr lang="en-GB" sz="1800" dirty="0"/>
              <a:t>A Letter to Doctor </a:t>
            </a:r>
            <a:r>
              <a:rPr lang="en-GB" sz="1800" dirty="0" err="1"/>
              <a:t>Ingelo</a:t>
            </a:r>
            <a:endParaRPr lang="en-GB" sz="1800" dirty="0"/>
          </a:p>
          <a:p>
            <a:pPr lvl="1"/>
            <a:r>
              <a:rPr lang="en-GB" sz="1800" dirty="0"/>
              <a:t>Translation.</a:t>
            </a:r>
          </a:p>
          <a:p>
            <a:r>
              <a:rPr lang="en-GB" sz="1800" dirty="0"/>
              <a:t>In </a:t>
            </a:r>
            <a:r>
              <a:rPr lang="en-GB" sz="1800" dirty="0" err="1"/>
              <a:t>Effigiem</a:t>
            </a:r>
            <a:r>
              <a:rPr lang="en-GB" sz="1800" dirty="0"/>
              <a:t> </a:t>
            </a:r>
            <a:r>
              <a:rPr lang="en-GB" sz="1800" dirty="0" err="1"/>
              <a:t>Oliveri</a:t>
            </a:r>
            <a:r>
              <a:rPr lang="en-GB" sz="1800" dirty="0"/>
              <a:t> Cromwell</a:t>
            </a:r>
          </a:p>
          <a:p>
            <a:pPr lvl="1"/>
            <a:r>
              <a:rPr lang="en-GB" sz="1800" dirty="0"/>
              <a:t>Translation. On the Portrait of Oliver Cromwell.</a:t>
            </a:r>
          </a:p>
          <a:p>
            <a:r>
              <a:rPr lang="en-GB" sz="1800" dirty="0"/>
              <a:t>In </a:t>
            </a:r>
            <a:r>
              <a:rPr lang="en-GB" sz="1800" dirty="0" err="1"/>
              <a:t>eandem</a:t>
            </a:r>
            <a:r>
              <a:rPr lang="en-GB" sz="1800" dirty="0"/>
              <a:t> </a:t>
            </a:r>
            <a:r>
              <a:rPr lang="en-GB" sz="1800" dirty="0" err="1"/>
              <a:t>Reginae</a:t>
            </a:r>
            <a:r>
              <a:rPr lang="en-GB" sz="1800" dirty="0"/>
              <a:t> </a:t>
            </a:r>
            <a:r>
              <a:rPr lang="en-GB" sz="1800" dirty="0" err="1"/>
              <a:t>Sueciae</a:t>
            </a:r>
            <a:r>
              <a:rPr lang="en-GB" sz="1800" dirty="0"/>
              <a:t> </a:t>
            </a:r>
            <a:r>
              <a:rPr lang="en-GB" sz="1800" dirty="0" err="1"/>
              <a:t>Transmissam</a:t>
            </a:r>
            <a:endParaRPr lang="en-GB" sz="1800" dirty="0"/>
          </a:p>
          <a:p>
            <a:pPr lvl="1"/>
            <a:r>
              <a:rPr lang="en-GB" sz="1800" dirty="0"/>
              <a:t>Translation. On the same being sent to the Queen of Sweden.</a:t>
            </a:r>
          </a:p>
          <a:p>
            <a:r>
              <a:rPr lang="en-GB" sz="1800" dirty="0"/>
              <a:t>Upon an Eunuch; a Poet</a:t>
            </a:r>
          </a:p>
          <a:p>
            <a:r>
              <a:rPr lang="en-GB" sz="1800" dirty="0"/>
              <a:t>In the French translation of Lucan, by Monsieur De </a:t>
            </a:r>
            <a:r>
              <a:rPr lang="en-GB" sz="1800" dirty="0" err="1"/>
              <a:t>Brebeuf</a:t>
            </a:r>
            <a:r>
              <a:rPr lang="en-GB" sz="1800" dirty="0"/>
              <a:t> are these Verses</a:t>
            </a:r>
          </a:p>
          <a:p>
            <a:r>
              <a:rPr lang="en-GB" sz="1800" dirty="0" err="1"/>
              <a:t>Inscribenda</a:t>
            </a:r>
            <a:r>
              <a:rPr lang="en-GB" sz="1800" dirty="0"/>
              <a:t> </a:t>
            </a:r>
            <a:r>
              <a:rPr lang="en-GB" sz="1800" dirty="0" err="1"/>
              <a:t>Luparae</a:t>
            </a:r>
            <a:endParaRPr lang="en-GB" sz="1800" dirty="0"/>
          </a:p>
          <a:p>
            <a:r>
              <a:rPr lang="en-GB" sz="1800" dirty="0"/>
              <a:t>To A Gentleman that only upon the sight of the Author's writing....</a:t>
            </a:r>
          </a:p>
          <a:p>
            <a:endParaRPr lang="en-US" sz="1800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703263" y="128588"/>
            <a:ext cx="10515600" cy="566737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Eserleri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95276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A. </a:t>
            </a:r>
            <a:r>
              <a:rPr lang="tr-TR" b="1" dirty="0" err="1"/>
              <a:t>Marvell’e</a:t>
            </a:r>
            <a:r>
              <a:rPr lang="tr-TR" b="1" dirty="0"/>
              <a:t> ait olup olmadığı tam belli olmayan eserler</a:t>
            </a:r>
            <a:endParaRPr lang="en-GB" b="1" dirty="0"/>
          </a:p>
          <a:p>
            <a:pPr lvl="1"/>
            <a:r>
              <a:rPr lang="en-GB" dirty="0"/>
              <a:t>A Dialogue between </a:t>
            </a:r>
            <a:r>
              <a:rPr lang="en-GB" dirty="0" err="1"/>
              <a:t>Thyrsis</a:t>
            </a:r>
            <a:r>
              <a:rPr lang="en-GB" dirty="0"/>
              <a:t> and Dorinda</a:t>
            </a:r>
          </a:p>
          <a:p>
            <a:pPr lvl="1"/>
            <a:r>
              <a:rPr lang="en-GB" dirty="0"/>
              <a:t>Tom May's Death</a:t>
            </a:r>
          </a:p>
          <a:p>
            <a:pPr lvl="1"/>
            <a:r>
              <a:rPr lang="en-GB" dirty="0"/>
              <a:t>On the Victory obtained by Blake over the Spaniards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Eserleri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32968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3453"/>
          </a:xfrm>
        </p:spPr>
        <p:txBody>
          <a:bodyPr>
            <a:normAutofit fontScale="90000"/>
          </a:bodyPr>
          <a:lstStyle/>
          <a:p>
            <a:r>
              <a:rPr lang="tr-TR"/>
              <a:t>Metafizik şiir - 17. </a:t>
            </a:r>
            <a:r>
              <a:rPr lang="tr-TR" dirty="0"/>
              <a:t>yy İngiliz şiirinde bir akım</a:t>
            </a:r>
            <a:br>
              <a:rPr lang="tr-TR" dirty="0"/>
            </a:b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7266" y="1128890"/>
            <a:ext cx="10515600" cy="4517496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Mecazlı, birbiriyle alakası olmayan şeyleri karşılaştırmalı</a:t>
            </a:r>
          </a:p>
          <a:p>
            <a:r>
              <a:rPr lang="tr-TR" dirty="0"/>
              <a:t>Sıradan tanımları büyüterek/açarak fikirleri derinleştiren</a:t>
            </a:r>
          </a:p>
          <a:p>
            <a:r>
              <a:rPr lang="tr-TR" dirty="0"/>
              <a:t>Nüktedan</a:t>
            </a:r>
          </a:p>
          <a:p>
            <a:r>
              <a:rPr lang="tr-TR" dirty="0"/>
              <a:t>Entelektüel derinliği olan</a:t>
            </a:r>
          </a:p>
          <a:p>
            <a:r>
              <a:rPr lang="tr-TR" dirty="0"/>
              <a:t>Karmaşık</a:t>
            </a:r>
          </a:p>
          <a:p>
            <a:r>
              <a:rPr lang="tr-TR" dirty="0"/>
              <a:t>Şaşırtıcı</a:t>
            </a:r>
          </a:p>
          <a:p>
            <a:r>
              <a:rPr lang="tr-TR" dirty="0"/>
              <a:t>Farklı / çok boyutlu bakış açılı</a:t>
            </a:r>
          </a:p>
          <a:p>
            <a:r>
              <a:rPr lang="tr-TR" dirty="0"/>
              <a:t>Dönemin şiir ölçülerinden farklı</a:t>
            </a:r>
          </a:p>
          <a:p>
            <a:r>
              <a:rPr lang="tr-TR" dirty="0"/>
              <a:t>Günümüzde</a:t>
            </a:r>
            <a:r>
              <a:rPr lang="en-GB" dirty="0"/>
              <a:t> </a:t>
            </a:r>
            <a:r>
              <a:rPr lang="en-GB" dirty="0" err="1"/>
              <a:t>Metafizik</a:t>
            </a:r>
            <a:r>
              <a:rPr lang="en-GB" dirty="0"/>
              <a:t> </a:t>
            </a:r>
            <a:r>
              <a:rPr lang="en-GB" dirty="0" err="1"/>
              <a:t>Şiir</a:t>
            </a:r>
            <a:r>
              <a:rPr lang="en-GB" dirty="0"/>
              <a:t>, </a:t>
            </a:r>
            <a:r>
              <a:rPr lang="en-GB" dirty="0" err="1"/>
              <a:t>bu</a:t>
            </a:r>
            <a:r>
              <a:rPr lang="en-GB" dirty="0"/>
              <a:t> </a:t>
            </a:r>
            <a:r>
              <a:rPr lang="en-GB" dirty="0" err="1"/>
              <a:t>şairlerin</a:t>
            </a:r>
            <a:r>
              <a:rPr lang="en-GB" dirty="0"/>
              <a:t> </a:t>
            </a:r>
            <a:r>
              <a:rPr lang="en-GB" dirty="0" err="1"/>
              <a:t>içe</a:t>
            </a:r>
            <a:r>
              <a:rPr lang="en-GB" dirty="0"/>
              <a:t> </a:t>
            </a:r>
            <a:r>
              <a:rPr lang="en-GB" dirty="0" err="1"/>
              <a:t>dönük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“</a:t>
            </a:r>
            <a:r>
              <a:rPr lang="en-GB" dirty="0" err="1"/>
              <a:t>gerçekçi</a:t>
            </a:r>
            <a:r>
              <a:rPr lang="en-GB" dirty="0"/>
              <a:t>” </a:t>
            </a:r>
            <a:r>
              <a:rPr lang="en-GB" dirty="0" err="1"/>
              <a:t>üslupları</a:t>
            </a:r>
            <a:r>
              <a:rPr lang="en-GB" dirty="0"/>
              <a:t> </a:t>
            </a:r>
            <a:r>
              <a:rPr lang="en-GB" dirty="0" err="1"/>
              <a:t>yanında</a:t>
            </a:r>
            <a:r>
              <a:rPr lang="en-GB" dirty="0"/>
              <a:t>, </a:t>
            </a:r>
            <a:r>
              <a:rPr lang="en-GB" dirty="0" err="1"/>
              <a:t>dönemin</a:t>
            </a:r>
            <a:r>
              <a:rPr lang="en-GB" dirty="0"/>
              <a:t> </a:t>
            </a:r>
            <a:r>
              <a:rPr lang="en-GB" dirty="0" err="1"/>
              <a:t>alışılmış</a:t>
            </a:r>
            <a:r>
              <a:rPr lang="en-GB" dirty="0"/>
              <a:t> </a:t>
            </a:r>
            <a:r>
              <a:rPr lang="en-GB" dirty="0" err="1"/>
              <a:t>şiir</a:t>
            </a:r>
            <a:r>
              <a:rPr lang="en-GB" dirty="0"/>
              <a:t> </a:t>
            </a:r>
            <a:r>
              <a:rPr lang="en-GB" dirty="0" err="1"/>
              <a:t>geleneklerine</a:t>
            </a:r>
            <a:r>
              <a:rPr lang="en-GB" dirty="0"/>
              <a:t> </a:t>
            </a:r>
            <a:r>
              <a:rPr lang="en-GB" dirty="0" err="1"/>
              <a:t>meydan</a:t>
            </a:r>
            <a:r>
              <a:rPr lang="en-GB" dirty="0"/>
              <a:t> </a:t>
            </a:r>
            <a:r>
              <a:rPr lang="en-GB" dirty="0" err="1"/>
              <a:t>okuyan</a:t>
            </a:r>
            <a:r>
              <a:rPr lang="en-GB" dirty="0"/>
              <a:t>, </a:t>
            </a:r>
            <a:r>
              <a:rPr lang="en-GB" dirty="0" err="1"/>
              <a:t>hiçbir</a:t>
            </a:r>
            <a:r>
              <a:rPr lang="en-GB" dirty="0"/>
              <a:t> </a:t>
            </a:r>
            <a:r>
              <a:rPr lang="en-GB" dirty="0" err="1"/>
              <a:t>konu</a:t>
            </a:r>
            <a:r>
              <a:rPr lang="en-GB" dirty="0"/>
              <a:t>, </a:t>
            </a:r>
            <a:r>
              <a:rPr lang="en-GB" dirty="0" err="1"/>
              <a:t>sözcük</a:t>
            </a:r>
            <a:r>
              <a:rPr lang="en-GB" dirty="0"/>
              <a:t> </a:t>
            </a:r>
            <a:r>
              <a:rPr lang="en-GB" dirty="0" err="1"/>
              <a:t>ya</a:t>
            </a:r>
            <a:r>
              <a:rPr lang="en-GB" dirty="0"/>
              <a:t> da </a:t>
            </a:r>
            <a:r>
              <a:rPr lang="en-GB" dirty="0" err="1"/>
              <a:t>terimin</a:t>
            </a:r>
            <a:r>
              <a:rPr lang="en-GB" dirty="0"/>
              <a:t> </a:t>
            </a:r>
            <a:r>
              <a:rPr lang="en-GB" dirty="0" err="1"/>
              <a:t>kutsal</a:t>
            </a:r>
            <a:r>
              <a:rPr lang="en-GB" dirty="0"/>
              <a:t> </a:t>
            </a:r>
            <a:r>
              <a:rPr lang="en-GB" dirty="0" err="1"/>
              <a:t>sayılmadığı</a:t>
            </a:r>
            <a:r>
              <a:rPr lang="en-GB" dirty="0"/>
              <a:t>, “</a:t>
            </a:r>
            <a:r>
              <a:rPr lang="en-GB" dirty="0" err="1"/>
              <a:t>şiirsel</a:t>
            </a:r>
            <a:r>
              <a:rPr lang="en-GB" dirty="0"/>
              <a:t>” </a:t>
            </a:r>
            <a:r>
              <a:rPr lang="en-GB" dirty="0" err="1"/>
              <a:t>olmayan</a:t>
            </a:r>
            <a:r>
              <a:rPr lang="en-GB" dirty="0"/>
              <a:t> </a:t>
            </a:r>
            <a:r>
              <a:rPr lang="en-GB" dirty="0" err="1"/>
              <a:t>özellikle</a:t>
            </a:r>
            <a:r>
              <a:rPr lang="en-GB" dirty="0"/>
              <a:t> </a:t>
            </a:r>
            <a:r>
              <a:rPr lang="en-GB" dirty="0" err="1"/>
              <a:t>bulunup</a:t>
            </a:r>
            <a:r>
              <a:rPr lang="en-GB" dirty="0"/>
              <a:t> </a:t>
            </a:r>
            <a:r>
              <a:rPr lang="en-GB" dirty="0" err="1"/>
              <a:t>kullanıldığı</a:t>
            </a:r>
            <a:r>
              <a:rPr lang="en-GB" dirty="0"/>
              <a:t> </a:t>
            </a:r>
            <a:r>
              <a:rPr lang="en-GB" dirty="0" err="1"/>
              <a:t>çarpıcı</a:t>
            </a:r>
            <a:r>
              <a:rPr lang="en-GB" dirty="0"/>
              <a:t> </a:t>
            </a:r>
            <a:r>
              <a:rPr lang="en-GB" dirty="0" err="1"/>
              <a:t>imgeleriyle</a:t>
            </a:r>
            <a:r>
              <a:rPr lang="en-GB" dirty="0"/>
              <a:t> </a:t>
            </a:r>
            <a:r>
              <a:rPr lang="en-GB" dirty="0" err="1"/>
              <a:t>yüzyılımızın</a:t>
            </a:r>
            <a:r>
              <a:rPr lang="en-GB" dirty="0"/>
              <a:t> modern </a:t>
            </a:r>
            <a:r>
              <a:rPr lang="en-GB" dirty="0" err="1"/>
              <a:t>şiirini</a:t>
            </a:r>
            <a:r>
              <a:rPr lang="en-GB" dirty="0"/>
              <a:t> </a:t>
            </a:r>
            <a:r>
              <a:rPr lang="en-GB" dirty="0" err="1"/>
              <a:t>önceleyen</a:t>
            </a:r>
            <a:r>
              <a:rPr lang="en-GB" dirty="0"/>
              <a:t>, </a:t>
            </a:r>
            <a:r>
              <a:rPr lang="en-GB" dirty="0" err="1"/>
              <a:t>haber</a:t>
            </a:r>
            <a:r>
              <a:rPr lang="en-GB" dirty="0"/>
              <a:t> </a:t>
            </a:r>
            <a:r>
              <a:rPr lang="en-GB" dirty="0" err="1"/>
              <a:t>veren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akım</a:t>
            </a:r>
            <a:r>
              <a:rPr lang="en-GB" dirty="0"/>
              <a:t> </a:t>
            </a:r>
            <a:r>
              <a:rPr lang="en-GB" dirty="0" err="1"/>
              <a:t>olarak</a:t>
            </a:r>
            <a:r>
              <a:rPr lang="en-GB" dirty="0"/>
              <a:t> </a:t>
            </a:r>
            <a:r>
              <a:rPr lang="en-GB" dirty="0" err="1"/>
              <a:t>kabul</a:t>
            </a:r>
            <a:r>
              <a:rPr lang="en-GB" dirty="0"/>
              <a:t> </a:t>
            </a:r>
            <a:r>
              <a:rPr lang="en-GB" dirty="0" err="1"/>
              <a:t>görüyor</a:t>
            </a:r>
            <a:r>
              <a:rPr lang="en-GB" dirty="0"/>
              <a:t>.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408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79023"/>
            <a:ext cx="10515600" cy="824088"/>
          </a:xfrm>
        </p:spPr>
        <p:txBody>
          <a:bodyPr>
            <a:normAutofit/>
          </a:bodyPr>
          <a:lstStyle/>
          <a:p>
            <a:r>
              <a:rPr lang="tr-TR" dirty="0"/>
              <a:t>17. yy İngiltere: Kargaşa Zamanı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4240" y="903111"/>
            <a:ext cx="11191268" cy="5352874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1621 Andrew </a:t>
            </a:r>
            <a:r>
              <a:rPr lang="tr-TR" dirty="0" err="1"/>
              <a:t>Marvell</a:t>
            </a:r>
            <a:r>
              <a:rPr lang="tr-TR" dirty="0"/>
              <a:t> doğduğunda:</a:t>
            </a:r>
          </a:p>
          <a:p>
            <a:pPr lvl="1"/>
            <a:r>
              <a:rPr lang="tr-TR" dirty="0"/>
              <a:t>İngiltere, İskoçya ve İrlanda Krallıkları birleşik</a:t>
            </a:r>
          </a:p>
          <a:p>
            <a:pPr lvl="1"/>
            <a:r>
              <a:rPr lang="tr-TR" dirty="0"/>
              <a:t>Tahtta, I. James var,  dini ibadet şekilleri (Protestan / Katolik) ve devlet meseleleri hakkında aristokratlarla uzlaşmacı bir yaklaşımı var</a:t>
            </a:r>
          </a:p>
          <a:p>
            <a:pPr lvl="1"/>
            <a:r>
              <a:rPr lang="tr-TR" dirty="0"/>
              <a:t>1625, I. Charles tahta geçer, hükmetme yetkisinin Tanrı tarafından krala verildiğini, tek yetkili ve sorumlunun kendisi olduğunu düşünür. Tek tip ibadeti (Katolik) dikte eder.  (güçlü monarşi arzusu)</a:t>
            </a:r>
          </a:p>
          <a:p>
            <a:r>
              <a:rPr lang="en-GB" dirty="0" err="1"/>
              <a:t>İngiliz</a:t>
            </a:r>
            <a:r>
              <a:rPr lang="en-GB" dirty="0"/>
              <a:t> </a:t>
            </a:r>
            <a:r>
              <a:rPr lang="en-GB" dirty="0" err="1"/>
              <a:t>İç</a:t>
            </a:r>
            <a:r>
              <a:rPr lang="en-GB" dirty="0"/>
              <a:t> </a:t>
            </a:r>
            <a:r>
              <a:rPr lang="en-GB" dirty="0" err="1"/>
              <a:t>Savaşı</a:t>
            </a:r>
            <a:r>
              <a:rPr lang="tr-TR" dirty="0"/>
              <a:t>: </a:t>
            </a:r>
            <a:r>
              <a:rPr lang="en-GB" dirty="0"/>
              <a:t>1642-1651 </a:t>
            </a:r>
            <a:r>
              <a:rPr lang="en-GB" dirty="0" err="1"/>
              <a:t>yılları</a:t>
            </a:r>
            <a:r>
              <a:rPr lang="en-GB" dirty="0"/>
              <a:t> </a:t>
            </a:r>
            <a:r>
              <a:rPr lang="en-GB" dirty="0" err="1"/>
              <a:t>arasında</a:t>
            </a:r>
            <a:r>
              <a:rPr lang="en-GB" dirty="0"/>
              <a:t> " </a:t>
            </a:r>
            <a:r>
              <a:rPr lang="tr-TR" dirty="0"/>
              <a:t>Cumhuriyet</a:t>
            </a:r>
            <a:r>
              <a:rPr lang="en-GB" dirty="0"/>
              <a:t>" </a:t>
            </a:r>
            <a:r>
              <a:rPr lang="en-GB" dirty="0" err="1"/>
              <a:t>ve</a:t>
            </a:r>
            <a:r>
              <a:rPr lang="en-GB" dirty="0"/>
              <a:t> "</a:t>
            </a:r>
            <a:r>
              <a:rPr lang="en-GB" dirty="0" err="1"/>
              <a:t>Kraliyet</a:t>
            </a:r>
            <a:r>
              <a:rPr lang="en-GB" dirty="0"/>
              <a:t>" </a:t>
            </a:r>
            <a:r>
              <a:rPr lang="en-GB" dirty="0" err="1"/>
              <a:t>yanlıları</a:t>
            </a:r>
            <a:r>
              <a:rPr lang="en-GB" dirty="0"/>
              <a:t> </a:t>
            </a:r>
            <a:r>
              <a:rPr lang="en-GB" dirty="0" err="1"/>
              <a:t>arasında</a:t>
            </a:r>
            <a:r>
              <a:rPr lang="en-GB" dirty="0"/>
              <a:t> </a:t>
            </a:r>
            <a:r>
              <a:rPr lang="en-GB" dirty="0" err="1"/>
              <a:t>çatışmalar</a:t>
            </a:r>
            <a:endParaRPr lang="tr-TR" dirty="0"/>
          </a:p>
          <a:p>
            <a:r>
              <a:rPr lang="tr-TR" dirty="0"/>
              <a:t>1649, </a:t>
            </a:r>
            <a:r>
              <a:rPr lang="en-GB" dirty="0"/>
              <a:t> I. Charles</a:t>
            </a:r>
            <a:r>
              <a:rPr lang="tr-TR" dirty="0"/>
              <a:t>’</a:t>
            </a:r>
            <a:r>
              <a:rPr lang="tr-TR" dirty="0" err="1"/>
              <a:t>ın</a:t>
            </a:r>
            <a:r>
              <a:rPr lang="tr-TR" dirty="0"/>
              <a:t> suçlu bulunarak idam edilir</a:t>
            </a:r>
          </a:p>
          <a:p>
            <a:r>
              <a:rPr lang="tr-TR" dirty="0"/>
              <a:t>1649 – 1659 saltanat arası(</a:t>
            </a:r>
            <a:r>
              <a:rPr lang="tr-TR" dirty="0" err="1"/>
              <a:t>Commonwealth</a:t>
            </a:r>
            <a:r>
              <a:rPr lang="tr-TR" dirty="0"/>
              <a:t> – Cumhuriyet dönemi)</a:t>
            </a:r>
          </a:p>
          <a:p>
            <a:pPr lvl="1"/>
            <a:r>
              <a:rPr lang="tr-TR" dirty="0"/>
              <a:t>1653’te </a:t>
            </a:r>
            <a:r>
              <a:rPr lang="tr-TR" dirty="0" err="1"/>
              <a:t>Oliver</a:t>
            </a:r>
            <a:r>
              <a:rPr lang="tr-TR" dirty="0"/>
              <a:t> Cromwell silahlı askerlerle Avam Kamarasını </a:t>
            </a:r>
            <a:r>
              <a:rPr lang="tr-TR" dirty="0" err="1"/>
              <a:t>fesh</a:t>
            </a:r>
            <a:r>
              <a:rPr lang="tr-TR" dirty="0"/>
              <a:t> ediyor, yerine Atanmışlar Meclisini oluşturur (dini inançlarına göre seçilmiş askerlerden oluşuyor)</a:t>
            </a:r>
          </a:p>
          <a:p>
            <a:pPr lvl="1"/>
            <a:r>
              <a:rPr lang="tr-TR" dirty="0"/>
              <a:t>1653 – 1658 </a:t>
            </a:r>
            <a:r>
              <a:rPr lang="tr-TR" dirty="0" err="1"/>
              <a:t>Oliver</a:t>
            </a:r>
            <a:r>
              <a:rPr lang="tr-TR" dirty="0"/>
              <a:t> Cromwell (Devlet Koruyucu </a:t>
            </a:r>
            <a:r>
              <a:rPr lang="tr-TR" dirty="0" err="1"/>
              <a:t>Lord</a:t>
            </a:r>
            <a:r>
              <a:rPr lang="tr-TR" dirty="0"/>
              <a:t>) A. </a:t>
            </a:r>
            <a:r>
              <a:rPr lang="tr-TR" dirty="0" err="1"/>
              <a:t>Marvell</a:t>
            </a:r>
            <a:r>
              <a:rPr lang="tr-TR" dirty="0"/>
              <a:t> Cromwell’e methiyeler yazar</a:t>
            </a:r>
          </a:p>
          <a:p>
            <a:pPr lvl="1"/>
            <a:r>
              <a:rPr lang="tr-TR" dirty="0"/>
              <a:t>1658 - 1659 oğlu Richard Cromwell (güçsüz ve etkisiz bir lider, ordunun desteğini kaybediyor)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422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2380</TotalTime>
  <Words>1509</Words>
  <Application>Microsoft Office PowerPoint</Application>
  <PresentationFormat>Widescreen</PresentationFormat>
  <Paragraphs>179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Teması</vt:lpstr>
      <vt:lpstr>Andrew Marvell 1621 – 1678 17. yy İngiliz şairi, siyasi hiciv yazarı ve politikacı  </vt:lpstr>
      <vt:lpstr>Biyografi:</vt:lpstr>
      <vt:lpstr>Eserleri</vt:lpstr>
      <vt:lpstr>Eserleri</vt:lpstr>
      <vt:lpstr>Eserleri</vt:lpstr>
      <vt:lpstr>Eserleri</vt:lpstr>
      <vt:lpstr>Eserleri</vt:lpstr>
      <vt:lpstr>Metafizik şiir - 17. yy İngiliz şiirinde bir akım </vt:lpstr>
      <vt:lpstr>17. yy İngiltere: Kargaşa Zamanı</vt:lpstr>
      <vt:lpstr>17. yy İngiltere: Kargaşa Zamanı</vt:lpstr>
      <vt:lpstr>Restorasyon Dönemi 1660 - 1688</vt:lpstr>
      <vt:lpstr>Bill of Rights – Haklar Beyannamesi (1689)</vt:lpstr>
      <vt:lpstr>Sonuç:</vt:lpstr>
      <vt:lpstr>17. yy İngiltere: Toplum</vt:lpstr>
      <vt:lpstr>Andrew Marvell – Aşk Hayatı</vt:lpstr>
      <vt:lpstr>Kaynakça: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Andrew Marvell</dc:title>
  <dc:creator>ayla gurleyen</dc:creator>
  <cp:lastModifiedBy>Nihat Berker</cp:lastModifiedBy>
  <cp:revision>104</cp:revision>
  <dcterms:created xsi:type="dcterms:W3CDTF">2022-10-17T14:42:53Z</dcterms:created>
  <dcterms:modified xsi:type="dcterms:W3CDTF">2022-10-23T05:39:07Z</dcterms:modified>
</cp:coreProperties>
</file>