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2"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53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98901CB-EBD6-475B-B026-B33DA8652E28}" type="datetimeFigureOut">
              <a:rPr lang="tr-TR" smtClean="0"/>
              <a:t>22.10.2022</a:t>
            </a:fld>
            <a:endParaRPr lang="tr-T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F5A99D5F-475B-4315-8AAD-03A418B4F58E}"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3646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901CB-EBD6-475B-B026-B33DA8652E28}" type="datetimeFigureOut">
              <a:rPr lang="tr-TR" smtClean="0"/>
              <a:t>22.10.2022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99D5F-475B-4315-8AAD-03A418B4F58E}" type="slidenum">
              <a:rPr lang="tr-TR" smtClean="0"/>
              <a:t>‹#›</a:t>
            </a:fld>
            <a:endParaRPr lang="tr-TR"/>
          </a:p>
        </p:txBody>
      </p:sp>
    </p:spTree>
    <p:extLst>
      <p:ext uri="{BB962C8B-B14F-4D97-AF65-F5344CB8AC3E}">
        <p14:creationId xmlns:p14="http://schemas.microsoft.com/office/powerpoint/2010/main" val="10619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901CB-EBD6-475B-B026-B33DA8652E28}" type="datetimeFigureOut">
              <a:rPr lang="tr-TR" smtClean="0"/>
              <a:t>22.10.2022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99D5F-475B-4315-8AAD-03A418B4F58E}" type="slidenum">
              <a:rPr lang="tr-TR" smtClean="0"/>
              <a:t>‹#›</a:t>
            </a:fld>
            <a:endParaRPr lang="tr-TR"/>
          </a:p>
        </p:txBody>
      </p:sp>
    </p:spTree>
    <p:extLst>
      <p:ext uri="{BB962C8B-B14F-4D97-AF65-F5344CB8AC3E}">
        <p14:creationId xmlns:p14="http://schemas.microsoft.com/office/powerpoint/2010/main" val="283887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901CB-EBD6-475B-B026-B33DA8652E28}" type="datetimeFigureOut">
              <a:rPr lang="tr-TR" smtClean="0"/>
              <a:t>22.10.2022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99D5F-475B-4315-8AAD-03A418B4F58E}" type="slidenum">
              <a:rPr lang="tr-TR" smtClean="0"/>
              <a:t>‹#›</a:t>
            </a:fld>
            <a:endParaRPr lang="tr-TR"/>
          </a:p>
        </p:txBody>
      </p:sp>
    </p:spTree>
    <p:extLst>
      <p:ext uri="{BB962C8B-B14F-4D97-AF65-F5344CB8AC3E}">
        <p14:creationId xmlns:p14="http://schemas.microsoft.com/office/powerpoint/2010/main" val="348862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901CB-EBD6-475B-B026-B33DA8652E28}" type="datetimeFigureOut">
              <a:rPr lang="tr-TR" smtClean="0"/>
              <a:t>22.10.2022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A99D5F-475B-4315-8AAD-03A418B4F58E}" type="slidenum">
              <a:rPr lang="tr-TR" smtClean="0"/>
              <a:t>‹#›</a:t>
            </a:fld>
            <a:endParaRPr lang="tr-T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728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8901CB-EBD6-475B-B026-B33DA8652E28}" type="datetimeFigureOut">
              <a:rPr lang="tr-TR" smtClean="0"/>
              <a:t>22.10.2022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99D5F-475B-4315-8AAD-03A418B4F58E}" type="slidenum">
              <a:rPr lang="tr-TR" smtClean="0"/>
              <a:t>‹#›</a:t>
            </a:fld>
            <a:endParaRPr lang="tr-TR"/>
          </a:p>
        </p:txBody>
      </p:sp>
    </p:spTree>
    <p:extLst>
      <p:ext uri="{BB962C8B-B14F-4D97-AF65-F5344CB8AC3E}">
        <p14:creationId xmlns:p14="http://schemas.microsoft.com/office/powerpoint/2010/main" val="296736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8901CB-EBD6-475B-B026-B33DA8652E28}" type="datetimeFigureOut">
              <a:rPr lang="tr-TR" smtClean="0"/>
              <a:t>22.10.2022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5A99D5F-475B-4315-8AAD-03A418B4F58E}" type="slidenum">
              <a:rPr lang="tr-TR" smtClean="0"/>
              <a:t>‹#›</a:t>
            </a:fld>
            <a:endParaRPr lang="tr-TR"/>
          </a:p>
        </p:txBody>
      </p:sp>
    </p:spTree>
    <p:extLst>
      <p:ext uri="{BB962C8B-B14F-4D97-AF65-F5344CB8AC3E}">
        <p14:creationId xmlns:p14="http://schemas.microsoft.com/office/powerpoint/2010/main" val="363124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8901CB-EBD6-475B-B026-B33DA8652E28}" type="datetimeFigureOut">
              <a:rPr lang="tr-TR" smtClean="0"/>
              <a:t>22.10.2022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A99D5F-475B-4315-8AAD-03A418B4F58E}" type="slidenum">
              <a:rPr lang="tr-TR" smtClean="0"/>
              <a:t>‹#›</a:t>
            </a:fld>
            <a:endParaRPr lang="tr-TR"/>
          </a:p>
        </p:txBody>
      </p:sp>
    </p:spTree>
    <p:extLst>
      <p:ext uri="{BB962C8B-B14F-4D97-AF65-F5344CB8AC3E}">
        <p14:creationId xmlns:p14="http://schemas.microsoft.com/office/powerpoint/2010/main" val="2637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901CB-EBD6-475B-B026-B33DA8652E28}" type="datetimeFigureOut">
              <a:rPr lang="tr-TR" smtClean="0"/>
              <a:t>22.10.2022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5A99D5F-475B-4315-8AAD-03A418B4F58E}" type="slidenum">
              <a:rPr lang="tr-TR" smtClean="0"/>
              <a:t>‹#›</a:t>
            </a:fld>
            <a:endParaRPr lang="tr-TR"/>
          </a:p>
        </p:txBody>
      </p:sp>
    </p:spTree>
    <p:extLst>
      <p:ext uri="{BB962C8B-B14F-4D97-AF65-F5344CB8AC3E}">
        <p14:creationId xmlns:p14="http://schemas.microsoft.com/office/powerpoint/2010/main" val="66456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901CB-EBD6-475B-B026-B33DA8652E28}" type="datetimeFigureOut">
              <a:rPr lang="tr-TR" smtClean="0"/>
              <a:t>22.10.2022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99D5F-475B-4315-8AAD-03A418B4F58E}" type="slidenum">
              <a:rPr lang="tr-TR" smtClean="0"/>
              <a:t>‹#›</a:t>
            </a:fld>
            <a:endParaRPr lang="tr-TR"/>
          </a:p>
        </p:txBody>
      </p:sp>
    </p:spTree>
    <p:extLst>
      <p:ext uri="{BB962C8B-B14F-4D97-AF65-F5344CB8AC3E}">
        <p14:creationId xmlns:p14="http://schemas.microsoft.com/office/powerpoint/2010/main" val="261174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901CB-EBD6-475B-B026-B33DA8652E28}" type="datetimeFigureOut">
              <a:rPr lang="tr-TR" smtClean="0"/>
              <a:t>22.10.2022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A99D5F-475B-4315-8AAD-03A418B4F58E}" type="slidenum">
              <a:rPr lang="tr-TR" smtClean="0"/>
              <a:t>‹#›</a:t>
            </a:fld>
            <a:endParaRPr lang="tr-TR"/>
          </a:p>
        </p:txBody>
      </p:sp>
    </p:spTree>
    <p:extLst>
      <p:ext uri="{BB962C8B-B14F-4D97-AF65-F5344CB8AC3E}">
        <p14:creationId xmlns:p14="http://schemas.microsoft.com/office/powerpoint/2010/main" val="336204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98901CB-EBD6-475B-B026-B33DA8652E28}" type="datetimeFigureOut">
              <a:rPr lang="tr-TR" smtClean="0"/>
              <a:t>22.10.2022</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5A99D5F-475B-4315-8AAD-03A418B4F58E}" type="slidenum">
              <a:rPr lang="tr-TR" smtClean="0"/>
              <a:t>‹#›</a:t>
            </a:fld>
            <a:endParaRPr lang="tr-TR"/>
          </a:p>
        </p:txBody>
      </p:sp>
    </p:spTree>
    <p:extLst>
      <p:ext uri="{BB962C8B-B14F-4D97-AF65-F5344CB8AC3E}">
        <p14:creationId xmlns:p14="http://schemas.microsoft.com/office/powerpoint/2010/main" val="31934331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DSpYFqdYyAI?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239F-2F77-43F9-6124-077DAED5EA9E}"/>
              </a:ext>
            </a:extLst>
          </p:cNvPr>
          <p:cNvSpPr>
            <a:spLocks noGrp="1"/>
          </p:cNvSpPr>
          <p:nvPr>
            <p:ph type="ctrTitle"/>
          </p:nvPr>
        </p:nvSpPr>
        <p:spPr>
          <a:xfrm>
            <a:off x="1261872" y="758952"/>
            <a:ext cx="9418320" cy="3431308"/>
          </a:xfrm>
        </p:spPr>
        <p:txBody>
          <a:bodyPr/>
          <a:lstStyle/>
          <a:p>
            <a:pPr algn="ctr"/>
            <a:r>
              <a:rPr lang="tr-TR" sz="3200" dirty="0"/>
              <a:t>Jean Nicolas </a:t>
            </a:r>
            <a:br>
              <a:rPr lang="tr-TR" sz="3200" dirty="0"/>
            </a:br>
            <a:br>
              <a:rPr lang="tr-TR" sz="4000" dirty="0"/>
            </a:br>
            <a:r>
              <a:rPr lang="tr-TR" dirty="0"/>
              <a:t>Arthur Rimbaud </a:t>
            </a:r>
          </a:p>
        </p:txBody>
      </p:sp>
      <p:sp>
        <p:nvSpPr>
          <p:cNvPr id="3" name="Subtitle 2">
            <a:extLst>
              <a:ext uri="{FF2B5EF4-FFF2-40B4-BE49-F238E27FC236}">
                <a16:creationId xmlns:a16="http://schemas.microsoft.com/office/drawing/2014/main" id="{9B53AE75-AA63-79C2-4874-C042E100AE5C}"/>
              </a:ext>
            </a:extLst>
          </p:cNvPr>
          <p:cNvSpPr>
            <a:spLocks noGrp="1"/>
          </p:cNvSpPr>
          <p:nvPr>
            <p:ph type="subTitle" idx="1"/>
          </p:nvPr>
        </p:nvSpPr>
        <p:spPr>
          <a:xfrm>
            <a:off x="1261872" y="5592932"/>
            <a:ext cx="9418320" cy="899307"/>
          </a:xfrm>
        </p:spPr>
        <p:txBody>
          <a:bodyPr/>
          <a:lstStyle/>
          <a:p>
            <a:pPr algn="ctr"/>
            <a:r>
              <a:rPr lang="tr-TR" dirty="0"/>
              <a:t>ROTİNDA İŞİK</a:t>
            </a:r>
          </a:p>
        </p:txBody>
      </p:sp>
    </p:spTree>
    <p:extLst>
      <p:ext uri="{BB962C8B-B14F-4D97-AF65-F5344CB8AC3E}">
        <p14:creationId xmlns:p14="http://schemas.microsoft.com/office/powerpoint/2010/main" val="171275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8" y="772357"/>
            <a:ext cx="6532722" cy="5805995"/>
          </a:xfrm>
        </p:spPr>
        <p:txBody>
          <a:bodyPr>
            <a:normAutofit/>
          </a:bodyPr>
          <a:lstStyle/>
          <a:p>
            <a:r>
              <a:rPr lang="tr-TR" dirty="0"/>
              <a:t>Kısa bir süre sonra Arthur ve </a:t>
            </a:r>
            <a:r>
              <a:rPr lang="tr-TR" dirty="0" err="1"/>
              <a:t>Verlaine</a:t>
            </a:r>
            <a:r>
              <a:rPr lang="tr-TR" dirty="0"/>
              <a:t> kısa ve ateşli bir ilişkiye girdi. Afyon, haşhaşla serseri bir yaşam sürdüler. Bu davranışlar Arthur tarafından Parisli edebi zümrede skandala sebep oldu. Lakin bu sırada Arthur şiir yazmaya devam etti.</a:t>
            </a:r>
          </a:p>
          <a:p>
            <a:r>
              <a:rPr lang="tr-TR" dirty="0"/>
              <a:t>Fırtınalı ilişkileri sonunda onları Eylül 1872'de Londra'ya getirdi. Bu süre zarfında </a:t>
            </a:r>
            <a:r>
              <a:rPr lang="tr-TR" dirty="0" err="1"/>
              <a:t>Verlaine</a:t>
            </a:r>
            <a:r>
              <a:rPr lang="tr-TR" dirty="0"/>
              <a:t>, karısını ve bebek oğlunu terk etti. </a:t>
            </a:r>
          </a:p>
          <a:p>
            <a:r>
              <a:rPr lang="tr-TR" dirty="0"/>
              <a:t>Londra'da, </a:t>
            </a:r>
            <a:r>
              <a:rPr lang="tr-TR" dirty="0" err="1"/>
              <a:t>Bloomsbury'de</a:t>
            </a:r>
            <a:r>
              <a:rPr lang="tr-TR" dirty="0"/>
              <a:t> ve </a:t>
            </a:r>
            <a:r>
              <a:rPr lang="tr-TR" dirty="0" err="1"/>
              <a:t>Camden</a:t>
            </a:r>
            <a:r>
              <a:rPr lang="tr-TR" dirty="0"/>
              <a:t> </a:t>
            </a:r>
            <a:r>
              <a:rPr lang="tr-TR" dirty="0" err="1"/>
              <a:t>Town'da</a:t>
            </a:r>
            <a:r>
              <a:rPr lang="tr-TR" dirty="0"/>
              <a:t> hatırı sayılır bir yoksulluk içinde yaşadılar, geçimlerini çoğunlukla öğretmenlikten ve </a:t>
            </a:r>
            <a:r>
              <a:rPr lang="tr-TR" dirty="0" err="1"/>
              <a:t>Verlaine'in</a:t>
            </a:r>
            <a:r>
              <a:rPr lang="tr-TR" dirty="0"/>
              <a:t> annesinden aldığı harçlıktan kazandılar. </a:t>
            </a:r>
          </a:p>
          <a:p>
            <a:r>
              <a:rPr lang="tr-TR" dirty="0"/>
              <a:t>İki şair arasındaki ilişki giderek acılaştı ve </a:t>
            </a:r>
            <a:r>
              <a:rPr lang="tr-TR" dirty="0" err="1"/>
              <a:t>Verlaine</a:t>
            </a:r>
            <a:r>
              <a:rPr lang="tr-TR" dirty="0"/>
              <a:t>, karısıyla Brüksel'de buluşmak için Londra'daki Arthur'u terk etti.</a:t>
            </a:r>
          </a:p>
          <a:p>
            <a:r>
              <a:rPr lang="tr-TR" dirty="0"/>
              <a:t>Arthur o zamanlar pek sevilmezdi ve birçok kişi onun pis ve kaba olduğunu düşünürdü.</a:t>
            </a:r>
          </a:p>
          <a:p>
            <a:endParaRPr lang="tr-TR" dirty="0"/>
          </a:p>
        </p:txBody>
      </p:sp>
      <p:pic>
        <p:nvPicPr>
          <p:cNvPr id="6" name="Picture 2">
            <a:extLst>
              <a:ext uri="{FF2B5EF4-FFF2-40B4-BE49-F238E27FC236}">
                <a16:creationId xmlns:a16="http://schemas.microsoft.com/office/drawing/2014/main" id="{E7B29617-44A3-BE35-2088-4C0274BF0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180" y="1989681"/>
            <a:ext cx="4035472" cy="287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19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7" y="763480"/>
            <a:ext cx="6435067" cy="5743851"/>
          </a:xfrm>
        </p:spPr>
        <p:txBody>
          <a:bodyPr>
            <a:normAutofit/>
          </a:bodyPr>
          <a:lstStyle/>
          <a:p>
            <a:r>
              <a:rPr lang="tr-TR" dirty="0"/>
              <a:t>Haziran 1873'ün sonlarında, </a:t>
            </a:r>
            <a:r>
              <a:rPr lang="tr-TR" dirty="0" err="1"/>
              <a:t>Verlaine</a:t>
            </a:r>
            <a:r>
              <a:rPr lang="tr-TR" dirty="0"/>
              <a:t> tek başına Paris'e döndü, ancak 8 Temmuz'da Arthur'a telgraf çekerek Brüksel'deki Grand </a:t>
            </a:r>
            <a:r>
              <a:rPr lang="tr-TR" dirty="0" err="1"/>
              <a:t>Hôtel</a:t>
            </a:r>
            <a:r>
              <a:rPr lang="tr-TR" dirty="0"/>
              <a:t> </a:t>
            </a:r>
            <a:r>
              <a:rPr lang="tr-TR" dirty="0" err="1"/>
              <a:t>Liégeois'e</a:t>
            </a:r>
            <a:r>
              <a:rPr lang="tr-TR" dirty="0"/>
              <a:t> gelmesini istedi.</a:t>
            </a:r>
          </a:p>
          <a:p>
            <a:r>
              <a:rPr lang="tr-TR" dirty="0"/>
              <a:t>Buluşma kötü gitti, sürekli tartıştılar ve </a:t>
            </a:r>
            <a:r>
              <a:rPr lang="tr-TR" dirty="0" err="1"/>
              <a:t>Verlaine</a:t>
            </a:r>
            <a:r>
              <a:rPr lang="tr-TR" dirty="0"/>
              <a:t> ağır içmeye sığındı.10 Temmuz günü </a:t>
            </a:r>
            <a:r>
              <a:rPr lang="tr-TR" dirty="0" err="1"/>
              <a:t>Verlaine</a:t>
            </a:r>
            <a:r>
              <a:rPr lang="tr-TR" dirty="0"/>
              <a:t> "sarhoş bir öfkeyle" Arthur'a iki el ateş etti, bunlardan biri 18 yaşındaki çocuğu sol bileğinden yaraladı.</a:t>
            </a:r>
          </a:p>
          <a:p>
            <a:r>
              <a:rPr lang="tr-TR" dirty="0"/>
              <a:t>Arthur suçlamada bulunmadı. Lakin Arthur, aynı günün akşamı Brüksel’den ayrıldıktan sonra tekrar tabancayla vurulacağından korkarak kaçtı ve polise </a:t>
            </a:r>
            <a:r>
              <a:rPr lang="tr-TR" dirty="0" err="1"/>
              <a:t>Verlaine’nin</a:t>
            </a:r>
            <a:r>
              <a:rPr lang="tr-TR" dirty="0"/>
              <a:t>  tutuklanması için ifade verdi. </a:t>
            </a:r>
          </a:p>
          <a:p>
            <a:r>
              <a:rPr lang="tr-TR" dirty="0"/>
              <a:t>Arthur, elindeki mermi çıkarıldıktan sonra ifadesini geri aldı. Buna rağmen </a:t>
            </a:r>
            <a:r>
              <a:rPr lang="tr-TR" dirty="0" err="1"/>
              <a:t>Verlaine</a:t>
            </a:r>
            <a:r>
              <a:rPr lang="tr-TR" dirty="0"/>
              <a:t> adam yaralamadan iki yıl hapis yattı. Bu süre zarfında Arthur bir çok eser yazdı.</a:t>
            </a:r>
          </a:p>
          <a:p>
            <a:r>
              <a:rPr lang="tr-TR" dirty="0"/>
              <a:t>1874’de Londra’da şair Germain </a:t>
            </a:r>
            <a:r>
              <a:rPr lang="tr-TR" dirty="0" err="1"/>
              <a:t>Nouveau</a:t>
            </a:r>
            <a:r>
              <a:rPr lang="tr-TR" dirty="0"/>
              <a:t> ile düz yazı şiir koleksiyonu olan </a:t>
            </a:r>
            <a:r>
              <a:rPr lang="tr-TR" dirty="0" err="1"/>
              <a:t>Illuminations’ı</a:t>
            </a:r>
            <a:r>
              <a:rPr lang="tr-TR" dirty="0"/>
              <a:t> bir araya getirdi.</a:t>
            </a:r>
          </a:p>
          <a:p>
            <a:endParaRPr lang="tr-TR" dirty="0"/>
          </a:p>
        </p:txBody>
      </p:sp>
      <p:pic>
        <p:nvPicPr>
          <p:cNvPr id="13316" name="Picture 4">
            <a:extLst>
              <a:ext uri="{FF2B5EF4-FFF2-40B4-BE49-F238E27FC236}">
                <a16:creationId xmlns:a16="http://schemas.microsoft.com/office/drawing/2014/main" id="{04FCF36F-AC8A-6036-5190-5272D193E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651" y="649676"/>
            <a:ext cx="3078271" cy="274246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02F323D2-9C66-062A-07F5-83F8AF863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056" y="3465866"/>
            <a:ext cx="743788" cy="332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49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2A01-11B8-F886-C6D7-F4F97B13F461}"/>
              </a:ext>
            </a:extLst>
          </p:cNvPr>
          <p:cNvSpPr>
            <a:spLocks noGrp="1"/>
          </p:cNvSpPr>
          <p:nvPr>
            <p:ph type="title"/>
          </p:nvPr>
        </p:nvSpPr>
        <p:spPr>
          <a:xfrm>
            <a:off x="711458" y="763480"/>
            <a:ext cx="5076784" cy="701336"/>
          </a:xfrm>
        </p:spPr>
        <p:txBody>
          <a:bodyPr>
            <a:normAutofit/>
          </a:bodyPr>
          <a:lstStyle/>
          <a:p>
            <a:r>
              <a:rPr lang="tr-TR" sz="3200" dirty="0"/>
              <a:t>Seyahatler (1875–1880)</a:t>
            </a:r>
          </a:p>
        </p:txBody>
      </p:sp>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7" y="2021747"/>
            <a:ext cx="9145776" cy="4158390"/>
          </a:xfrm>
        </p:spPr>
        <p:txBody>
          <a:bodyPr/>
          <a:lstStyle/>
          <a:p>
            <a:r>
              <a:rPr lang="tr-TR" dirty="0"/>
              <a:t>Mart 1875’te </a:t>
            </a:r>
            <a:r>
              <a:rPr lang="tr-TR" dirty="0" err="1"/>
              <a:t>Verlaine</a:t>
            </a:r>
            <a:r>
              <a:rPr lang="tr-TR" dirty="0"/>
              <a:t> hapishaneden çıktıktan sonra son kez görüştürler. Bu sırada Arthur düzenli bir çalışma hayatı için edebiyattan vazgeçmişti. </a:t>
            </a:r>
          </a:p>
          <a:p>
            <a:r>
              <a:rPr lang="tr-TR" dirty="0"/>
              <a:t>Albert Camus, </a:t>
            </a:r>
            <a:r>
              <a:rPr lang="tr-TR" dirty="0" err="1"/>
              <a:t>L'homme</a:t>
            </a:r>
            <a:r>
              <a:rPr lang="tr-TR" dirty="0"/>
              <a:t> </a:t>
            </a:r>
            <a:r>
              <a:rPr lang="tr-TR" dirty="0" err="1"/>
              <a:t>révolté'de</a:t>
            </a:r>
            <a:r>
              <a:rPr lang="tr-TR" dirty="0"/>
              <a:t>, Arthur’un edebi eserlerini övmesine rağmen, sonraki yaşamında edebiyattan istifa etmesinin sert bir açıklamasını yazdı ve kendini adamış bir adamda hayran olunacak, asil ve hatta gerçekten maceracı hiçbir şey olmadığını ve bu durumun "manevi intihar" olduğunu niteledi.</a:t>
            </a:r>
          </a:p>
          <a:p>
            <a:r>
              <a:rPr lang="tr-TR" dirty="0"/>
              <a:t>Almanca, İtalyanca ve İspanyolca öğrendikten sonra Avrupa’da seyahat etti. Mayıs 1876’da Endonezya’ya ( o zamanlar Hollanda Doğu Hint Adaları’nda ki Java’ya) ücretsiz geçiş için Hollanda Koloni Ordusu’na katıldı. Ardından kaçarak Fransa’ya gitti.</a:t>
            </a:r>
          </a:p>
        </p:txBody>
      </p:sp>
    </p:spTree>
    <p:extLst>
      <p:ext uri="{BB962C8B-B14F-4D97-AF65-F5344CB8AC3E}">
        <p14:creationId xmlns:p14="http://schemas.microsoft.com/office/powerpoint/2010/main" val="155877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6" y="1476462"/>
            <a:ext cx="6620521" cy="4703675"/>
          </a:xfrm>
        </p:spPr>
        <p:txBody>
          <a:bodyPr/>
          <a:lstStyle/>
          <a:p>
            <a:r>
              <a:rPr lang="tr-TR" dirty="0"/>
              <a:t>1878’de taş ocağı ustası olarak Kıbrıs’a gitti. Tifo teşhisi nedeniyle 1 yıl sonra Kıbrıs’tan ayrıldı.</a:t>
            </a:r>
          </a:p>
          <a:p>
            <a:r>
              <a:rPr lang="tr-TR" dirty="0"/>
              <a:t>1880’de Yemen’e, </a:t>
            </a:r>
            <a:r>
              <a:rPr lang="tr-TR" dirty="0" err="1"/>
              <a:t>Bardey</a:t>
            </a:r>
            <a:r>
              <a:rPr lang="tr-TR" dirty="0"/>
              <a:t> ajansının ana çalışanı olarak yerleşti ve firmanın Etiyopya </a:t>
            </a:r>
            <a:r>
              <a:rPr lang="tr-TR" dirty="0" err="1"/>
              <a:t>Harar’daki</a:t>
            </a:r>
            <a:r>
              <a:rPr lang="tr-TR" dirty="0"/>
              <a:t> merkezini yönetmeye başladı. Ardından işten ayrılarak Harar kahvesinin ihracatını denetleyen ilk Avrupalı olarak kendi işini kurdu.</a:t>
            </a:r>
          </a:p>
          <a:p>
            <a:r>
              <a:rPr lang="tr-TR" dirty="0"/>
              <a:t>Aynı zamanda silah kaçakçılığı yapıyordu. Fransa hükümetine çalışan Pierre </a:t>
            </a:r>
            <a:r>
              <a:rPr lang="tr-TR" dirty="0" err="1"/>
              <a:t>Labatut’la</a:t>
            </a:r>
            <a:r>
              <a:rPr lang="tr-TR" dirty="0"/>
              <a:t> anlaşarak sömürgelere silah kaçakçılığı işine girişti lakin Pierre o dönemde hastalanınca iş olmadı. </a:t>
            </a:r>
          </a:p>
          <a:p>
            <a:r>
              <a:rPr lang="tr-TR" dirty="0"/>
              <a:t>Ardından </a:t>
            </a:r>
            <a:r>
              <a:rPr lang="tr-TR" dirty="0" err="1"/>
              <a:t>Harar’da</a:t>
            </a:r>
            <a:r>
              <a:rPr lang="tr-TR" dirty="0"/>
              <a:t> kendi </a:t>
            </a:r>
            <a:r>
              <a:rPr lang="tr-TR" dirty="0" err="1"/>
              <a:t>mağzasını</a:t>
            </a:r>
            <a:r>
              <a:rPr lang="tr-TR" dirty="0"/>
              <a:t> kurdu lakin tutunamadı.</a:t>
            </a:r>
          </a:p>
          <a:p>
            <a:endParaRPr lang="tr-TR" dirty="0"/>
          </a:p>
        </p:txBody>
      </p:sp>
      <p:pic>
        <p:nvPicPr>
          <p:cNvPr id="11266" name="Picture 2">
            <a:extLst>
              <a:ext uri="{FF2B5EF4-FFF2-40B4-BE49-F238E27FC236}">
                <a16:creationId xmlns:a16="http://schemas.microsoft.com/office/drawing/2014/main" id="{DD14FDE0-A62A-E4B1-E13A-798DF1B7C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283" y="2125117"/>
            <a:ext cx="3799393" cy="260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5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2A01-11B8-F886-C6D7-F4F97B13F461}"/>
              </a:ext>
            </a:extLst>
          </p:cNvPr>
          <p:cNvSpPr>
            <a:spLocks noGrp="1"/>
          </p:cNvSpPr>
          <p:nvPr>
            <p:ph type="title"/>
          </p:nvPr>
        </p:nvSpPr>
        <p:spPr>
          <a:xfrm>
            <a:off x="711457" y="763480"/>
            <a:ext cx="10243055" cy="701336"/>
          </a:xfrm>
        </p:spPr>
        <p:txBody>
          <a:bodyPr>
            <a:normAutofit/>
          </a:bodyPr>
          <a:lstStyle/>
          <a:p>
            <a:r>
              <a:rPr lang="tr-TR" sz="3200" dirty="0"/>
              <a:t>Hastalık ve Ölüm (1891)</a:t>
            </a:r>
          </a:p>
        </p:txBody>
      </p:sp>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7" y="2558641"/>
            <a:ext cx="6479456" cy="3630373"/>
          </a:xfrm>
        </p:spPr>
        <p:txBody>
          <a:bodyPr/>
          <a:lstStyle/>
          <a:p>
            <a:r>
              <a:rPr lang="tr-TR" dirty="0"/>
              <a:t>1891 Şubat ayında sağ dizinde bir sorun oluştu. Yanlışlıkla tüberküloz </a:t>
            </a:r>
            <a:r>
              <a:rPr lang="tr-TR" dirty="0" err="1"/>
              <a:t>sinovit</a:t>
            </a:r>
            <a:r>
              <a:rPr lang="tr-TR" dirty="0"/>
              <a:t> teşhisi konuldu ve bacağı kesildi.</a:t>
            </a:r>
          </a:p>
          <a:p>
            <a:r>
              <a:rPr lang="tr-TR" dirty="0"/>
              <a:t>Ameliyat sonrasında anlaşıldı ki aslında kemik kanseri olabilirdi. Bu süreçte Afrika’ya dönmeye çalıştı ama gidemeden daha kötü oldu. </a:t>
            </a:r>
          </a:p>
          <a:p>
            <a:r>
              <a:rPr lang="tr-TR" dirty="0"/>
              <a:t>10 Kasım 1891 yılında 37 yaşında hayata gözlerini yumdu.</a:t>
            </a:r>
          </a:p>
        </p:txBody>
      </p:sp>
      <p:pic>
        <p:nvPicPr>
          <p:cNvPr id="10242" name="Picture 2">
            <a:extLst>
              <a:ext uri="{FF2B5EF4-FFF2-40B4-BE49-F238E27FC236}">
                <a16:creationId xmlns:a16="http://schemas.microsoft.com/office/drawing/2014/main" id="{7FB16E6A-A5D0-F0CD-ECC9-F60D94276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398" y="1753526"/>
            <a:ext cx="3259449" cy="4340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3B22E99-B73A-452B-F1E1-5E4B614264FE}"/>
              </a:ext>
            </a:extLst>
          </p:cNvPr>
          <p:cNvSpPr txBox="1"/>
          <p:nvPr/>
        </p:nvSpPr>
        <p:spPr>
          <a:xfrm>
            <a:off x="8191076" y="6051783"/>
            <a:ext cx="2255746" cy="276999"/>
          </a:xfrm>
          <a:prstGeom prst="rect">
            <a:avLst/>
          </a:prstGeom>
          <a:noFill/>
        </p:spPr>
        <p:txBody>
          <a:bodyPr wrap="none" rtlCol="0">
            <a:spAutoFit/>
          </a:bodyPr>
          <a:lstStyle/>
          <a:p>
            <a:r>
              <a:rPr lang="tr-TR" sz="1200" dirty="0" err="1"/>
              <a:t>Charleville-Mezières</a:t>
            </a:r>
            <a:r>
              <a:rPr lang="tr-TR" sz="1200" dirty="0"/>
              <a:t>/Fransa</a:t>
            </a:r>
          </a:p>
        </p:txBody>
      </p:sp>
    </p:spTree>
    <p:extLst>
      <p:ext uri="{BB962C8B-B14F-4D97-AF65-F5344CB8AC3E}">
        <p14:creationId xmlns:p14="http://schemas.microsoft.com/office/powerpoint/2010/main" val="415049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2A01-11B8-F886-C6D7-F4F97B13F461}"/>
              </a:ext>
            </a:extLst>
          </p:cNvPr>
          <p:cNvSpPr>
            <a:spLocks noGrp="1"/>
          </p:cNvSpPr>
          <p:nvPr>
            <p:ph type="title"/>
          </p:nvPr>
        </p:nvSpPr>
        <p:spPr>
          <a:xfrm>
            <a:off x="711457" y="763480"/>
            <a:ext cx="10243055" cy="701336"/>
          </a:xfrm>
        </p:spPr>
        <p:txBody>
          <a:bodyPr>
            <a:normAutofit/>
          </a:bodyPr>
          <a:lstStyle/>
          <a:p>
            <a:r>
              <a:rPr lang="tr-TR" sz="4000" dirty="0"/>
              <a:t>ŞİİRLERİ</a:t>
            </a:r>
          </a:p>
        </p:txBody>
      </p:sp>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6" y="2172749"/>
            <a:ext cx="10243055" cy="4007388"/>
          </a:xfrm>
        </p:spPr>
        <p:txBody>
          <a:bodyPr/>
          <a:lstStyle/>
          <a:p>
            <a:r>
              <a:rPr lang="tr-TR" dirty="0"/>
              <a:t>A. Rimbaud'nun bilinen ilk şiirleri çoğunlukla dönemin ünlü çağdaş şairlerin üslubunun bir taklidi olarak ortaya çıkıyordu. Ancak bu durum çok kısa sürmüş ve özgün bir yaklaşım geliştirdi.</a:t>
            </a:r>
          </a:p>
          <a:p>
            <a:r>
              <a:rPr lang="tr-TR" dirty="0"/>
              <a:t>Ardından Charles </a:t>
            </a:r>
            <a:r>
              <a:rPr lang="tr-TR" dirty="0" err="1"/>
              <a:t>Baudelaire’yi</a:t>
            </a:r>
            <a:r>
              <a:rPr lang="tr-TR" dirty="0"/>
              <a:t> ilham aldı. Bu ilham daha sonra sembolist olarak anılacak şiir yazım tarzına dönüştü. </a:t>
            </a:r>
          </a:p>
          <a:p>
            <a:r>
              <a:rPr lang="tr-TR" dirty="0"/>
              <a:t>1971 Mayıs’ta yani 16 yaşında iken şiirsel felsefesini açıklayan iki mektup yazdı. </a:t>
            </a:r>
          </a:p>
          <a:p>
            <a:pPr marL="0" indent="0">
              <a:buNone/>
            </a:pPr>
            <a:r>
              <a:rPr lang="tr-TR" dirty="0"/>
              <a:t>	‘Şimdi kendimi olabildiğince pislik yapıyorum. Neden? Niye? Şair olmak 	istiyorum ve kendimi bir kahin olmaya adıyorum. Bunların hiçbirini 	anlamayacaksın ve ben neredeyse sana açıklamaktan acizim. Fikir, tüm 	duyuların düzensizliği ile bilinmeyene ulaşmaktır. Muazzam bir ıstırap içerir, ancak 	kişi güçlü olmalı ve doğuştan şair olmalıdır. Bu gerçekten benim suçum değil.’</a:t>
            </a:r>
          </a:p>
        </p:txBody>
      </p:sp>
    </p:spTree>
    <p:extLst>
      <p:ext uri="{BB962C8B-B14F-4D97-AF65-F5344CB8AC3E}">
        <p14:creationId xmlns:p14="http://schemas.microsoft.com/office/powerpoint/2010/main" val="48058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7" y="1224793"/>
            <a:ext cx="5680466" cy="4955344"/>
          </a:xfrm>
        </p:spPr>
        <p:txBody>
          <a:bodyPr/>
          <a:lstStyle/>
          <a:p>
            <a:r>
              <a:rPr lang="tr-TR" dirty="0"/>
              <a:t>Arthur devamında bir çok şiir yazmıştır. Genellikle yaşadığı maceralı hayatında gördüğü veya imgeleri birleştirerek oluşturduğu olayları anlatan şiirleri yazmıştır.</a:t>
            </a:r>
          </a:p>
          <a:p>
            <a:r>
              <a:rPr lang="tr-TR" dirty="0"/>
              <a:t>Şiiri dönemin isimleri tarafından ‘asi ve isyancı’ olarak tarif edilmiştir. Bulunduğu düzenin hatalarını söylemekten çekinmeyen saldırgan bir üsluba sahipti.</a:t>
            </a:r>
          </a:p>
          <a:p>
            <a:r>
              <a:rPr lang="tr-TR" dirty="0"/>
              <a:t>Ta ki şiir yazmayı bırakana kadar…</a:t>
            </a:r>
          </a:p>
          <a:p>
            <a:r>
              <a:rPr lang="tr-TR" dirty="0"/>
              <a:t>Arthur aynı zamanda üretken bir muhabirdi. Mektupları onun hayatı ve ilişkileri hakkında net bilgiler veriyordu. Fransa’da başlayan ve Afrika’da devam eden hayatında ve son aylarını geçirdiği hastanede mektuplarını yazmaya devam etti. </a:t>
            </a:r>
          </a:p>
        </p:txBody>
      </p:sp>
      <p:pic>
        <p:nvPicPr>
          <p:cNvPr id="8196" name="Picture 4">
            <a:extLst>
              <a:ext uri="{FF2B5EF4-FFF2-40B4-BE49-F238E27FC236}">
                <a16:creationId xmlns:a16="http://schemas.microsoft.com/office/drawing/2014/main" id="{715CEB0B-38CE-2650-094F-03BE3831A1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83" b="11094"/>
          <a:stretch/>
        </p:blipFill>
        <p:spPr bwMode="auto">
          <a:xfrm>
            <a:off x="8004514" y="355106"/>
            <a:ext cx="2604301" cy="300103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D6696257-E4B6-0A6F-1F11-FFEC33DD9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486" y="3098690"/>
            <a:ext cx="3616356" cy="29095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35E79F-EE02-C9BE-A990-A89DDB1CFF72}"/>
              </a:ext>
            </a:extLst>
          </p:cNvPr>
          <p:cNvSpPr txBox="1"/>
          <p:nvPr/>
        </p:nvSpPr>
        <p:spPr>
          <a:xfrm>
            <a:off x="7581672" y="6008213"/>
            <a:ext cx="3523722" cy="307777"/>
          </a:xfrm>
          <a:prstGeom prst="rect">
            <a:avLst/>
          </a:prstGeom>
          <a:noFill/>
        </p:spPr>
        <p:txBody>
          <a:bodyPr wrap="none" rtlCol="0">
            <a:spAutoFit/>
          </a:bodyPr>
          <a:lstStyle/>
          <a:p>
            <a:r>
              <a:rPr lang="fr-FR" sz="1400" dirty="0" err="1"/>
              <a:t>Paris'te</a:t>
            </a:r>
            <a:r>
              <a:rPr lang="fr-FR" sz="1400" dirty="0"/>
              <a:t> </a:t>
            </a:r>
            <a:r>
              <a:rPr lang="fr-FR" sz="1400" dirty="0" err="1"/>
              <a:t>bir</a:t>
            </a:r>
            <a:r>
              <a:rPr lang="fr-FR" sz="1400" dirty="0"/>
              <a:t> </a:t>
            </a:r>
            <a:r>
              <a:rPr lang="fr-FR" sz="1400" dirty="0" err="1"/>
              <a:t>duvarda</a:t>
            </a:r>
            <a:r>
              <a:rPr lang="fr-FR" sz="1400" dirty="0"/>
              <a:t> </a:t>
            </a:r>
            <a:r>
              <a:rPr lang="fr-FR" sz="1400" dirty="0" err="1"/>
              <a:t>şiir</a:t>
            </a:r>
            <a:r>
              <a:rPr lang="fr-FR" sz="1400" dirty="0"/>
              <a:t> </a:t>
            </a:r>
            <a:r>
              <a:rPr lang="tr-TR" sz="1400" dirty="0"/>
              <a:t>‘</a:t>
            </a:r>
            <a:r>
              <a:rPr lang="fr-FR" sz="1400" dirty="0"/>
              <a:t>Le Bateau ivre</a:t>
            </a:r>
            <a:r>
              <a:rPr lang="tr-TR" sz="1400" dirty="0"/>
              <a:t>’</a:t>
            </a:r>
          </a:p>
        </p:txBody>
      </p:sp>
    </p:spTree>
    <p:extLst>
      <p:ext uri="{BB962C8B-B14F-4D97-AF65-F5344CB8AC3E}">
        <p14:creationId xmlns:p14="http://schemas.microsoft.com/office/powerpoint/2010/main" val="76294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C128-50E2-5347-FA52-8B4AC9C9CE05}"/>
              </a:ext>
            </a:extLst>
          </p:cNvPr>
          <p:cNvSpPr>
            <a:spLocks noGrp="1"/>
          </p:cNvSpPr>
          <p:nvPr>
            <p:ph type="title"/>
          </p:nvPr>
        </p:nvSpPr>
        <p:spPr>
          <a:xfrm>
            <a:off x="781235" y="365760"/>
            <a:ext cx="10173277" cy="1325562"/>
          </a:xfrm>
        </p:spPr>
        <p:txBody>
          <a:bodyPr/>
          <a:lstStyle/>
          <a:p>
            <a:r>
              <a:rPr lang="tr-TR" dirty="0"/>
              <a:t>Kültürel Miras</a:t>
            </a:r>
          </a:p>
        </p:txBody>
      </p:sp>
      <p:sp>
        <p:nvSpPr>
          <p:cNvPr id="3" name="Content Placeholder 2">
            <a:extLst>
              <a:ext uri="{FF2B5EF4-FFF2-40B4-BE49-F238E27FC236}">
                <a16:creationId xmlns:a16="http://schemas.microsoft.com/office/drawing/2014/main" id="{0B7F20E8-8337-1B3E-FC9D-5CE581FFD1AE}"/>
              </a:ext>
            </a:extLst>
          </p:cNvPr>
          <p:cNvSpPr>
            <a:spLocks noGrp="1"/>
          </p:cNvSpPr>
          <p:nvPr>
            <p:ph idx="1"/>
          </p:nvPr>
        </p:nvSpPr>
        <p:spPr>
          <a:xfrm>
            <a:off x="781236" y="2583809"/>
            <a:ext cx="5903650" cy="3596328"/>
          </a:xfrm>
        </p:spPr>
        <p:txBody>
          <a:bodyPr>
            <a:normAutofit/>
          </a:bodyPr>
          <a:lstStyle/>
          <a:p>
            <a:r>
              <a:rPr lang="tr-TR" dirty="0" err="1"/>
              <a:t>Rimbaud'un</a:t>
            </a:r>
            <a:r>
              <a:rPr lang="tr-TR" dirty="0"/>
              <a:t> Amerika, İtalya, Rusya ve Almanya'daki anti-rasyonalist devrimlere ilham vererek sadece edebi ve sanatsal çevrelerde değil, siyasi alanlarda da etkili olduğunu </a:t>
            </a:r>
            <a:r>
              <a:rPr lang="tr-TR" dirty="0" err="1"/>
              <a:t>Exeter</a:t>
            </a:r>
            <a:r>
              <a:rPr lang="tr-TR" dirty="0"/>
              <a:t> Üniversitesi’nden Prof. Martin </a:t>
            </a:r>
            <a:r>
              <a:rPr lang="tr-TR" dirty="0" err="1"/>
              <a:t>Sorrel</a:t>
            </a:r>
            <a:r>
              <a:rPr lang="tr-TR" dirty="0"/>
              <a:t> belirtmiştir.</a:t>
            </a:r>
          </a:p>
          <a:p>
            <a:r>
              <a:rPr lang="tr-TR" dirty="0"/>
              <a:t>Ünlü müzisyenler Jim Morrison, </a:t>
            </a:r>
            <a:r>
              <a:rPr lang="tr-TR" dirty="0" err="1"/>
              <a:t>Bob</a:t>
            </a:r>
            <a:r>
              <a:rPr lang="tr-TR" dirty="0"/>
              <a:t> Dylan, Luis Alberto </a:t>
            </a:r>
            <a:r>
              <a:rPr lang="tr-TR" dirty="0" err="1"/>
              <a:t>Spinetta</a:t>
            </a:r>
            <a:r>
              <a:rPr lang="tr-TR" dirty="0"/>
              <a:t> ve yazarlar </a:t>
            </a:r>
            <a:r>
              <a:rPr lang="tr-TR" dirty="0" err="1"/>
              <a:t>Octavio</a:t>
            </a:r>
            <a:r>
              <a:rPr lang="tr-TR" dirty="0"/>
              <a:t> Paz ve Christopher Hampton gibi kişilere ilham kaynağı olmuştur.</a:t>
            </a:r>
          </a:p>
          <a:p>
            <a:endParaRPr lang="tr-TR" dirty="0"/>
          </a:p>
        </p:txBody>
      </p:sp>
      <p:pic>
        <p:nvPicPr>
          <p:cNvPr id="5" name="Picture 4">
            <a:extLst>
              <a:ext uri="{FF2B5EF4-FFF2-40B4-BE49-F238E27FC236}">
                <a16:creationId xmlns:a16="http://schemas.microsoft.com/office/drawing/2014/main" id="{22D38224-2007-B9E6-B1CE-9C6A558A66BB}"/>
              </a:ext>
            </a:extLst>
          </p:cNvPr>
          <p:cNvPicPr>
            <a:picLocks noChangeAspect="1"/>
          </p:cNvPicPr>
          <p:nvPr/>
        </p:nvPicPr>
        <p:blipFill>
          <a:blip r:embed="rId2"/>
          <a:stretch>
            <a:fillRect/>
          </a:stretch>
        </p:blipFill>
        <p:spPr>
          <a:xfrm>
            <a:off x="8558074" y="739076"/>
            <a:ext cx="2396438" cy="2906128"/>
          </a:xfrm>
          <a:prstGeom prst="rect">
            <a:avLst/>
          </a:prstGeom>
        </p:spPr>
      </p:pic>
      <p:pic>
        <p:nvPicPr>
          <p:cNvPr id="7" name="Picture 6">
            <a:extLst>
              <a:ext uri="{FF2B5EF4-FFF2-40B4-BE49-F238E27FC236}">
                <a16:creationId xmlns:a16="http://schemas.microsoft.com/office/drawing/2014/main" id="{69DF693E-00BC-CC52-159F-A23F45AD4279}"/>
              </a:ext>
            </a:extLst>
          </p:cNvPr>
          <p:cNvPicPr>
            <a:picLocks noChangeAspect="1"/>
          </p:cNvPicPr>
          <p:nvPr/>
        </p:nvPicPr>
        <p:blipFill>
          <a:blip r:embed="rId3"/>
          <a:stretch>
            <a:fillRect/>
          </a:stretch>
        </p:blipFill>
        <p:spPr>
          <a:xfrm>
            <a:off x="6865603" y="3712097"/>
            <a:ext cx="2313908" cy="2780143"/>
          </a:xfrm>
          <a:prstGeom prst="rect">
            <a:avLst/>
          </a:prstGeom>
        </p:spPr>
      </p:pic>
    </p:spTree>
    <p:extLst>
      <p:ext uri="{BB962C8B-B14F-4D97-AF65-F5344CB8AC3E}">
        <p14:creationId xmlns:p14="http://schemas.microsoft.com/office/powerpoint/2010/main" val="419648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E7001-8320-0AB3-A4A2-CC17DC746612}"/>
              </a:ext>
            </a:extLst>
          </p:cNvPr>
          <p:cNvSpPr>
            <a:spLocks noGrp="1"/>
          </p:cNvSpPr>
          <p:nvPr>
            <p:ph idx="1"/>
          </p:nvPr>
        </p:nvSpPr>
        <p:spPr>
          <a:xfrm>
            <a:off x="736848" y="1082180"/>
            <a:ext cx="5797118" cy="5407397"/>
          </a:xfrm>
        </p:spPr>
        <p:txBody>
          <a:bodyPr>
            <a:normAutofit/>
          </a:bodyPr>
          <a:lstStyle/>
          <a:p>
            <a:r>
              <a:rPr lang="tr-TR" dirty="0"/>
              <a:t>İtalyan film yapımcısı </a:t>
            </a:r>
            <a:r>
              <a:rPr lang="tr-TR" dirty="0" err="1"/>
              <a:t>Nelo</a:t>
            </a:r>
            <a:r>
              <a:rPr lang="tr-TR" dirty="0"/>
              <a:t> </a:t>
            </a:r>
            <a:r>
              <a:rPr lang="tr-TR" dirty="0" err="1"/>
              <a:t>Risi'nin</a:t>
            </a:r>
            <a:r>
              <a:rPr lang="tr-TR" dirty="0"/>
              <a:t> Una </a:t>
            </a:r>
            <a:r>
              <a:rPr lang="tr-TR" dirty="0" err="1"/>
              <a:t>stagione</a:t>
            </a:r>
            <a:r>
              <a:rPr lang="tr-TR" dirty="0"/>
              <a:t> </a:t>
            </a:r>
            <a:r>
              <a:rPr lang="tr-TR" dirty="0" err="1"/>
              <a:t>all'inferno</a:t>
            </a:r>
            <a:r>
              <a:rPr lang="tr-TR" dirty="0"/>
              <a:t> (1971) ("Cehennemde Bir Mevsim") ve Polonyalı film yapımcısı </a:t>
            </a:r>
            <a:r>
              <a:rPr lang="tr-TR" dirty="0" err="1"/>
              <a:t>Agnieszka</a:t>
            </a:r>
            <a:r>
              <a:rPr lang="tr-TR" dirty="0"/>
              <a:t> Holland, senaryosunu da yazan Christopher Hampton'ın 1967 tarihli bir oyununa dayanan Total </a:t>
            </a:r>
            <a:r>
              <a:rPr lang="tr-TR" dirty="0" err="1"/>
              <a:t>Eclipse</a:t>
            </a:r>
            <a:r>
              <a:rPr lang="tr-TR" dirty="0"/>
              <a:t>, Arthur </a:t>
            </a:r>
            <a:r>
              <a:rPr lang="tr-TR" dirty="0" err="1"/>
              <a:t>Rimbaud’un</a:t>
            </a:r>
            <a:r>
              <a:rPr lang="tr-TR" dirty="0"/>
              <a:t> hayatını tasvir etmektedir.</a:t>
            </a:r>
          </a:p>
          <a:p>
            <a:endParaRPr lang="tr-TR" dirty="0"/>
          </a:p>
          <a:p>
            <a:r>
              <a:rPr lang="tr-TR" dirty="0"/>
              <a:t>2012'de besteci John </a:t>
            </a:r>
            <a:r>
              <a:rPr lang="tr-TR" dirty="0" err="1"/>
              <a:t>Zorn</a:t>
            </a:r>
            <a:r>
              <a:rPr lang="tr-TR" dirty="0"/>
              <a:t>, Rimbaud'nun çalışmasından esinlenen dört bestenin yer aldığı Rimbaud adlı bir CD yayınladı.</a:t>
            </a:r>
          </a:p>
          <a:p>
            <a:endParaRPr lang="tr-TR" dirty="0"/>
          </a:p>
          <a:p>
            <a:r>
              <a:rPr lang="tr-TR" dirty="0"/>
              <a:t>İngiliz besteci Benjamin </a:t>
            </a:r>
            <a:r>
              <a:rPr lang="tr-TR" dirty="0" err="1"/>
              <a:t>Britten</a:t>
            </a:r>
            <a:r>
              <a:rPr lang="tr-TR" dirty="0"/>
              <a:t>, 1939 tarihli </a:t>
            </a:r>
            <a:r>
              <a:rPr lang="tr-TR" dirty="0" err="1"/>
              <a:t>Les</a:t>
            </a:r>
            <a:r>
              <a:rPr lang="tr-TR" dirty="0"/>
              <a:t> </a:t>
            </a:r>
            <a:r>
              <a:rPr lang="tr-TR" dirty="0" err="1"/>
              <a:t>Illuminations</a:t>
            </a:r>
            <a:r>
              <a:rPr lang="tr-TR" dirty="0"/>
              <a:t> adlı bestesinde, Rimbaud'nun aynı adlı eserinden seçmeleri soprano veya tenor solist ve yaylı çalgılar orkestrası için müziğe yerleştirdi.</a:t>
            </a:r>
          </a:p>
          <a:p>
            <a:endParaRPr lang="tr-TR" dirty="0"/>
          </a:p>
        </p:txBody>
      </p:sp>
      <p:pic>
        <p:nvPicPr>
          <p:cNvPr id="16386" name="Picture 2" descr="Una stagione all'inferno - Il Saggiatore">
            <a:extLst>
              <a:ext uri="{FF2B5EF4-FFF2-40B4-BE49-F238E27FC236}">
                <a16:creationId xmlns:a16="http://schemas.microsoft.com/office/drawing/2014/main" id="{675EDDFD-1D4F-18AD-D6D0-AB301786A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2470" y="228137"/>
            <a:ext cx="2220120" cy="333624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otal Eclipse (1995) - Agnieszka Holland | Synopsis, Characteristics,  Moods, Themes and Related | AllMovie">
            <a:extLst>
              <a:ext uri="{FF2B5EF4-FFF2-40B4-BE49-F238E27FC236}">
                <a16:creationId xmlns:a16="http://schemas.microsoft.com/office/drawing/2014/main" id="{6EEF8578-4ED2-4DE5-79CC-986418D87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966" y="1602988"/>
            <a:ext cx="2458504" cy="327536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Benjamin Britten, Benjamin Britten, London Symphony Orchestra, English  Chamber Orchestra, Peter Pears, Barry Tuckwell, Alexander Murrey, Roger  Lord, Gervase de Peyer, Osian Ellis - Britten: Serenade; Les Illuminations;  Nocturne - Amazon.com Music">
            <a:extLst>
              <a:ext uri="{FF2B5EF4-FFF2-40B4-BE49-F238E27FC236}">
                <a16:creationId xmlns:a16="http://schemas.microsoft.com/office/drawing/2014/main" id="{590D72EA-C554-03E8-C4FF-4FFE0C334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0967" y="4188211"/>
            <a:ext cx="2249218" cy="223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241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enjamin Britten: Les illuminations, 3b. Antique">
            <a:hlinkClick r:id="" action="ppaction://media"/>
            <a:extLst>
              <a:ext uri="{FF2B5EF4-FFF2-40B4-BE49-F238E27FC236}">
                <a16:creationId xmlns:a16="http://schemas.microsoft.com/office/drawing/2014/main" id="{5CBD1CE4-DBBD-54AD-0F72-8E2705ACBFCC}"/>
              </a:ext>
            </a:extLst>
          </p:cNvPr>
          <p:cNvPicPr>
            <a:picLocks noRot="1" noChangeAspect="1"/>
          </p:cNvPicPr>
          <p:nvPr>
            <a:videoFile r:link="rId1"/>
          </p:nvPr>
        </p:nvPicPr>
        <p:blipFill>
          <a:blip r:embed="rId3"/>
          <a:stretch>
            <a:fillRect/>
          </a:stretch>
        </p:blipFill>
        <p:spPr>
          <a:xfrm>
            <a:off x="1691511" y="945789"/>
            <a:ext cx="8098765" cy="4575803"/>
          </a:xfrm>
          <a:prstGeom prst="rect">
            <a:avLst/>
          </a:prstGeom>
        </p:spPr>
      </p:pic>
      <p:sp>
        <p:nvSpPr>
          <p:cNvPr id="5" name="TextBox 4">
            <a:extLst>
              <a:ext uri="{FF2B5EF4-FFF2-40B4-BE49-F238E27FC236}">
                <a16:creationId xmlns:a16="http://schemas.microsoft.com/office/drawing/2014/main" id="{60BE3799-18C4-DBE7-5527-2C4E774A51DB}"/>
              </a:ext>
            </a:extLst>
          </p:cNvPr>
          <p:cNvSpPr txBox="1"/>
          <p:nvPr/>
        </p:nvSpPr>
        <p:spPr>
          <a:xfrm>
            <a:off x="3361075" y="5679326"/>
            <a:ext cx="4759636" cy="646331"/>
          </a:xfrm>
          <a:prstGeom prst="rect">
            <a:avLst/>
          </a:prstGeom>
          <a:noFill/>
        </p:spPr>
        <p:txBody>
          <a:bodyPr wrap="none" rtlCol="0">
            <a:spAutoFit/>
          </a:bodyPr>
          <a:lstStyle/>
          <a:p>
            <a:r>
              <a:rPr lang="fr-FR" i="1" dirty="0">
                <a:effectLst/>
                <a:latin typeface="Book Antiqua" panose="02040602050305030304" pitchFamily="18" charset="0"/>
              </a:rPr>
              <a:t>Benjamin Britten: Les illuminations, 3b. Antique</a:t>
            </a:r>
          </a:p>
          <a:p>
            <a:endParaRPr lang="tr-TR" i="1" dirty="0">
              <a:latin typeface="Book Antiqua" panose="02040602050305030304" pitchFamily="18" charset="0"/>
            </a:endParaRPr>
          </a:p>
        </p:txBody>
      </p:sp>
    </p:spTree>
    <p:extLst>
      <p:ext uri="{BB962C8B-B14F-4D97-AF65-F5344CB8AC3E}">
        <p14:creationId xmlns:p14="http://schemas.microsoft.com/office/powerpoint/2010/main" val="340191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an Nicolas Arthur RIMBAUD : Family tree by André SZCZERBA (szcandre) -  Geneanet">
            <a:extLst>
              <a:ext uri="{FF2B5EF4-FFF2-40B4-BE49-F238E27FC236}">
                <a16:creationId xmlns:a16="http://schemas.microsoft.com/office/drawing/2014/main" id="{43510528-666A-1615-24F6-DD0325F04F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10005" y="1211501"/>
            <a:ext cx="3374455" cy="44349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BA547EA-21FC-03B4-1E45-181AB9827F97}"/>
              </a:ext>
            </a:extLst>
          </p:cNvPr>
          <p:cNvSpPr txBox="1">
            <a:spLocks/>
          </p:cNvSpPr>
          <p:nvPr/>
        </p:nvSpPr>
        <p:spPr>
          <a:xfrm>
            <a:off x="711456" y="1211501"/>
            <a:ext cx="7038749" cy="4434998"/>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7000"/>
              </a:lnSpc>
              <a:spcBef>
                <a:spcPts val="0"/>
              </a:spcBef>
              <a:spcAft>
                <a:spcPts val="800"/>
              </a:spcAft>
              <a:buNone/>
            </a:pPr>
            <a:r>
              <a:rPr lang="tr-TR" sz="3200" b="1" dirty="0">
                <a:ea typeface="Calibri" panose="020F0502020204030204" pitchFamily="34" charset="0"/>
                <a:cs typeface="Arial" panose="020B0604020202020204" pitchFamily="34" charset="0"/>
              </a:rPr>
              <a:t> </a:t>
            </a:r>
            <a:r>
              <a:rPr lang="tr-TR" sz="3200" b="1" dirty="0">
                <a:effectLst/>
                <a:ea typeface="Calibri" panose="020F0502020204030204" pitchFamily="34" charset="0"/>
                <a:cs typeface="Arial" panose="020B0604020202020204" pitchFamily="34" charset="0"/>
              </a:rPr>
              <a:t>GİRİŞ</a:t>
            </a:r>
          </a:p>
          <a:p>
            <a:pPr>
              <a:lnSpc>
                <a:spcPct val="107000"/>
              </a:lnSpc>
              <a:spcBef>
                <a:spcPts val="0"/>
              </a:spcBef>
              <a:spcAft>
                <a:spcPts val="800"/>
              </a:spcAft>
            </a:pPr>
            <a:endParaRPr lang="tr-TR" sz="1800" dirty="0">
              <a:effectLst/>
              <a:ea typeface="Calibri" panose="020F0502020204030204" pitchFamily="34" charset="0"/>
              <a:cs typeface="Arial" panose="020B0604020202020204" pitchFamily="34" charset="0"/>
            </a:endParaRPr>
          </a:p>
          <a:p>
            <a:pPr>
              <a:lnSpc>
                <a:spcPct val="107000"/>
              </a:lnSpc>
              <a:spcBef>
                <a:spcPts val="0"/>
              </a:spcBef>
              <a:spcAft>
                <a:spcPts val="800"/>
              </a:spcAft>
            </a:pPr>
            <a:r>
              <a:rPr lang="tr-TR" sz="1800" dirty="0">
                <a:effectLst/>
                <a:ea typeface="Calibri" panose="020F0502020204030204" pitchFamily="34" charset="0"/>
                <a:cs typeface="Arial" panose="020B0604020202020204" pitchFamily="34" charset="0"/>
              </a:rPr>
              <a:t>Jean Nicolas Arthur Rimbaud (20 Ekim 1854 – 10 Kasım 1892), transgresif ve gerçeküstü temaları ve gerçeküstücülüğü önceden şekillendiren modern edebiyat ve sanat üzerindeki etkisi ile tanınan bir Fransız şairdi.</a:t>
            </a:r>
          </a:p>
          <a:p>
            <a:pPr>
              <a:lnSpc>
                <a:spcPct val="107000"/>
              </a:lnSpc>
              <a:spcBef>
                <a:spcPts val="0"/>
              </a:spcBef>
              <a:spcAft>
                <a:spcPts val="800"/>
              </a:spcAft>
            </a:pPr>
            <a:r>
              <a:rPr lang="tr-TR" dirty="0">
                <a:ea typeface="Calibri" panose="020F0502020204030204" pitchFamily="34" charset="0"/>
                <a:cs typeface="Arial" panose="020B0604020202020204" pitchFamily="34" charset="0"/>
              </a:rPr>
              <a:t>Bir şair olarak Rimbaud, sembolizme yaptığı katkılarla ve diğer eserlerin yanı sıra, </a:t>
            </a:r>
            <a:r>
              <a:rPr lang="tr-TR" dirty="0" err="1">
                <a:ea typeface="Calibri" panose="020F0502020204030204" pitchFamily="34" charset="0"/>
                <a:cs typeface="Arial" panose="020B0604020202020204" pitchFamily="34" charset="0"/>
              </a:rPr>
              <a:t>modernist</a:t>
            </a:r>
            <a:r>
              <a:rPr lang="tr-TR" dirty="0">
                <a:ea typeface="Calibri" panose="020F0502020204030204" pitchFamily="34" charset="0"/>
                <a:cs typeface="Arial" panose="020B0604020202020204" pitchFamily="34" charset="0"/>
              </a:rPr>
              <a:t> edebiyatın öncüsü olan Cehennemde Bir Mevsim ile tanınır.</a:t>
            </a:r>
          </a:p>
          <a:p>
            <a:pPr>
              <a:lnSpc>
                <a:spcPct val="107000"/>
              </a:lnSpc>
              <a:spcBef>
                <a:spcPts val="0"/>
              </a:spcBef>
              <a:spcAft>
                <a:spcPts val="800"/>
              </a:spcAft>
            </a:pPr>
            <a:r>
              <a:rPr lang="tr-TR" sz="1800" dirty="0">
                <a:effectLst/>
                <a:ea typeface="Calibri" panose="020F0502020204030204" pitchFamily="34" charset="0"/>
                <a:cs typeface="Arial" panose="020B0604020202020204" pitchFamily="34" charset="0"/>
              </a:rPr>
              <a:t>Çok genç yaşta yazmaya başladı ve başarılı bir öğrenciydi. </a:t>
            </a:r>
          </a:p>
        </p:txBody>
      </p:sp>
    </p:spTree>
    <p:extLst>
      <p:ext uri="{BB962C8B-B14F-4D97-AF65-F5344CB8AC3E}">
        <p14:creationId xmlns:p14="http://schemas.microsoft.com/office/powerpoint/2010/main" val="745374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5A16E5-54FF-E880-F96A-29DA2E51DA20}"/>
              </a:ext>
            </a:extLst>
          </p:cNvPr>
          <p:cNvSpPr>
            <a:spLocks noGrp="1"/>
          </p:cNvSpPr>
          <p:nvPr>
            <p:ph idx="1"/>
          </p:nvPr>
        </p:nvSpPr>
        <p:spPr>
          <a:xfrm>
            <a:off x="1261872" y="2827090"/>
            <a:ext cx="8595360" cy="3353047"/>
          </a:xfrm>
        </p:spPr>
        <p:txBody>
          <a:bodyPr/>
          <a:lstStyle/>
          <a:p>
            <a:pPr marL="0" indent="0" algn="ctr">
              <a:buNone/>
            </a:pPr>
            <a:r>
              <a:rPr lang="tr-TR" dirty="0"/>
              <a:t>Dinlediğiniz İçin Teşekkürler…</a:t>
            </a:r>
          </a:p>
        </p:txBody>
      </p:sp>
    </p:spTree>
    <p:extLst>
      <p:ext uri="{BB962C8B-B14F-4D97-AF65-F5344CB8AC3E}">
        <p14:creationId xmlns:p14="http://schemas.microsoft.com/office/powerpoint/2010/main" val="424465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2A01-11B8-F886-C6D7-F4F97B13F461}"/>
              </a:ext>
            </a:extLst>
          </p:cNvPr>
          <p:cNvSpPr>
            <a:spLocks noGrp="1"/>
          </p:cNvSpPr>
          <p:nvPr>
            <p:ph type="title"/>
          </p:nvPr>
        </p:nvSpPr>
        <p:spPr>
          <a:xfrm>
            <a:off x="711457" y="763480"/>
            <a:ext cx="10243055" cy="701336"/>
          </a:xfrm>
        </p:spPr>
        <p:txBody>
          <a:bodyPr>
            <a:noAutofit/>
          </a:bodyPr>
          <a:lstStyle/>
          <a:p>
            <a:r>
              <a:rPr lang="tr-TR" sz="5400" dirty="0"/>
              <a:t>Hayatı</a:t>
            </a:r>
          </a:p>
        </p:txBody>
      </p:sp>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7" y="2667108"/>
            <a:ext cx="6914015" cy="3427412"/>
          </a:xfrm>
        </p:spPr>
        <p:txBody>
          <a:bodyPr>
            <a:normAutofit/>
          </a:bodyPr>
          <a:lstStyle/>
          <a:p>
            <a:r>
              <a:rPr lang="tr-TR" dirty="0"/>
              <a:t>Arthur Rimbaud, kuzeydoğu Fransa'daki </a:t>
            </a:r>
            <a:r>
              <a:rPr lang="tr-TR" dirty="0" err="1"/>
              <a:t>Ardennes</a:t>
            </a:r>
            <a:r>
              <a:rPr lang="tr-TR" dirty="0"/>
              <a:t> bölümünde, </a:t>
            </a:r>
            <a:r>
              <a:rPr lang="tr-TR" dirty="0" err="1"/>
              <a:t>Charleville</a:t>
            </a:r>
            <a:r>
              <a:rPr lang="tr-TR" dirty="0"/>
              <a:t> taşra kasabasında doğdu. </a:t>
            </a:r>
            <a:r>
              <a:rPr lang="tr-TR" dirty="0" err="1"/>
              <a:t>Frédéric</a:t>
            </a:r>
            <a:r>
              <a:rPr lang="tr-TR" dirty="0"/>
              <a:t> Rimbaud ve Marie Catherine </a:t>
            </a:r>
            <a:r>
              <a:rPr lang="tr-TR" dirty="0" err="1"/>
              <a:t>Vitalie</a:t>
            </a:r>
            <a:r>
              <a:rPr lang="tr-TR" dirty="0"/>
              <a:t> </a:t>
            </a:r>
            <a:r>
              <a:rPr lang="tr-TR" dirty="0" err="1"/>
              <a:t>Rimbaud'un</a:t>
            </a:r>
            <a:r>
              <a:rPr lang="tr-TR" dirty="0"/>
              <a:t> (kızlık soyadı </a:t>
            </a:r>
            <a:r>
              <a:rPr lang="tr-TR" dirty="0" err="1"/>
              <a:t>Cuif</a:t>
            </a:r>
            <a:r>
              <a:rPr lang="tr-TR" dirty="0"/>
              <a:t>) ikinci çocuğuydu.</a:t>
            </a:r>
          </a:p>
          <a:p>
            <a:r>
              <a:rPr lang="tr-TR" dirty="0"/>
              <a:t>Babası </a:t>
            </a:r>
            <a:r>
              <a:rPr lang="tr-TR" dirty="0" err="1"/>
              <a:t>Burgonyalı</a:t>
            </a:r>
            <a:r>
              <a:rPr lang="tr-TR" dirty="0"/>
              <a:t> bir piyade yüzbaşıydı ve askerlik kariyerinin çoğunu yurtdışında geçirmiştir. 1844-50 yılları arasında Cezayir’in fethine katılmış ve 1854’te ‘Onur Lejyonu’ ile ödüllendirildi. Baba Rimbaud 1852’de </a:t>
            </a:r>
            <a:r>
              <a:rPr lang="tr-TR" dirty="0" err="1"/>
              <a:t>Vitalie</a:t>
            </a:r>
            <a:r>
              <a:rPr lang="tr-TR" dirty="0"/>
              <a:t> </a:t>
            </a:r>
            <a:r>
              <a:rPr lang="tr-TR" dirty="0" err="1"/>
              <a:t>Cuif</a:t>
            </a:r>
            <a:r>
              <a:rPr lang="tr-TR" dirty="0"/>
              <a:t> ile tanıştı ve 1853 Şubat ayında </a:t>
            </a:r>
            <a:r>
              <a:rPr lang="tr-TR" dirty="0" err="1"/>
              <a:t>evlendirler</a:t>
            </a:r>
            <a:r>
              <a:rPr lang="tr-TR" dirty="0"/>
              <a:t>. </a:t>
            </a:r>
          </a:p>
        </p:txBody>
      </p:sp>
      <p:pic>
        <p:nvPicPr>
          <p:cNvPr id="6148" name="Picture 4">
            <a:extLst>
              <a:ext uri="{FF2B5EF4-FFF2-40B4-BE49-F238E27FC236}">
                <a16:creationId xmlns:a16="http://schemas.microsoft.com/office/drawing/2014/main" id="{80C1FE86-F201-20E9-9C0C-0E6BBA7F1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472" y="2356122"/>
            <a:ext cx="3642603" cy="30174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035E10E-4AAD-B007-998E-43CD73E97B75}"/>
              </a:ext>
            </a:extLst>
          </p:cNvPr>
          <p:cNvSpPr txBox="1">
            <a:spLocks/>
          </p:cNvSpPr>
          <p:nvPr/>
        </p:nvSpPr>
        <p:spPr>
          <a:xfrm>
            <a:off x="711457" y="1559801"/>
            <a:ext cx="6914015" cy="701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tr-TR" sz="3200" dirty="0"/>
              <a:t>Aile ve Çocukluk (1854-1861)</a:t>
            </a:r>
          </a:p>
        </p:txBody>
      </p:sp>
    </p:spTree>
    <p:extLst>
      <p:ext uri="{BB962C8B-B14F-4D97-AF65-F5344CB8AC3E}">
        <p14:creationId xmlns:p14="http://schemas.microsoft.com/office/powerpoint/2010/main" val="66492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arleville (Ardennes) (Q2960786)&#10;">
            <a:extLst>
              <a:ext uri="{FF2B5EF4-FFF2-40B4-BE49-F238E27FC236}">
                <a16:creationId xmlns:a16="http://schemas.microsoft.com/office/drawing/2014/main" id="{2A07D863-36B7-5AD1-6816-A88B9B47AD2E}"/>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418" y="980164"/>
            <a:ext cx="7070386" cy="4578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880EE2-BFE3-69FA-6D00-B22CC7D4868F}"/>
              </a:ext>
            </a:extLst>
          </p:cNvPr>
          <p:cNvSpPr txBox="1"/>
          <p:nvPr/>
        </p:nvSpPr>
        <p:spPr>
          <a:xfrm>
            <a:off x="4419149" y="5558239"/>
            <a:ext cx="2670924" cy="369332"/>
          </a:xfrm>
          <a:prstGeom prst="rect">
            <a:avLst/>
          </a:prstGeom>
          <a:noFill/>
        </p:spPr>
        <p:txBody>
          <a:bodyPr wrap="none" rtlCol="0">
            <a:spAutoFit/>
          </a:bodyPr>
          <a:lstStyle/>
          <a:p>
            <a:r>
              <a:rPr lang="tr-TR" dirty="0" err="1"/>
              <a:t>Charleville</a:t>
            </a:r>
            <a:r>
              <a:rPr lang="tr-TR" dirty="0"/>
              <a:t> (</a:t>
            </a:r>
            <a:r>
              <a:rPr lang="tr-TR" dirty="0" err="1"/>
              <a:t>Ardennes</a:t>
            </a:r>
            <a:r>
              <a:rPr lang="tr-TR" dirty="0"/>
              <a:t>) </a:t>
            </a:r>
          </a:p>
        </p:txBody>
      </p:sp>
    </p:spTree>
    <p:extLst>
      <p:ext uri="{BB962C8B-B14F-4D97-AF65-F5344CB8AC3E}">
        <p14:creationId xmlns:p14="http://schemas.microsoft.com/office/powerpoint/2010/main" val="352443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7" y="1647825"/>
            <a:ext cx="9145776" cy="4532312"/>
          </a:xfrm>
        </p:spPr>
        <p:txBody>
          <a:bodyPr/>
          <a:lstStyle/>
          <a:p>
            <a:r>
              <a:rPr lang="tr-TR" dirty="0"/>
              <a:t>İlk çocukları </a:t>
            </a:r>
            <a:r>
              <a:rPr lang="tr-TR" dirty="0" err="1"/>
              <a:t>Fredric’den</a:t>
            </a:r>
            <a:r>
              <a:rPr lang="tr-TR" dirty="0"/>
              <a:t> bir yıl sonra Arthur, 20 Ekim 1854’te doğdu. Ardından üç çocukları daha oldu lakin ikisi erken yaşta hayata gözlerini yumdular</a:t>
            </a:r>
          </a:p>
          <a:p>
            <a:r>
              <a:rPr lang="tr-TR" dirty="0"/>
              <a:t>Evlilik yedi yıl sürmesine rağmen, Yüzbaşı Rimbaud, Şubat'tan Mayıs 1853'e kadar üç aydan daha az bir süre boyunca sürekli olarak evlilik evinde yaşadı. Geri kalan süre boyunca, Kırım Savaşı ve Sardunya Seferi'nde (madalyalarla) aktif hizmet de dahil olmak üzere askeri görevlerinde bulundu.</a:t>
            </a:r>
          </a:p>
          <a:p>
            <a:r>
              <a:rPr lang="tr-TR" dirty="0"/>
              <a:t>Yalnızca izin günlerinde </a:t>
            </a:r>
            <a:r>
              <a:rPr lang="tr-TR" dirty="0" err="1"/>
              <a:t>Charleville’daki</a:t>
            </a:r>
            <a:r>
              <a:rPr lang="tr-TR" dirty="0"/>
              <a:t> evlerine dönüyordu. Çocukların doğumlarında ve vaftizlerinde evde değildi. En son doğan 1860’daki kız çocuğu (Isabelle Rimbaud) ile evlilikleri geri dönülmez noktaya gelmiş oldu.</a:t>
            </a:r>
          </a:p>
          <a:p>
            <a:r>
              <a:rPr lang="tr-TR" dirty="0"/>
              <a:t>Bundan sonra baba Rimbaud eve dönmeyi bıraktı. Boşanmamalarına rağmen ayrılmışlardı ve bundan sonra Madam Rimbaud ‘dul Rimbaud’ olarak tanınmaya başladı. Bundan sonra baba Rimbaud ile çocukları arasında hiçbir temas olmadı.</a:t>
            </a:r>
          </a:p>
          <a:p>
            <a:endParaRPr lang="tr-TR" dirty="0"/>
          </a:p>
        </p:txBody>
      </p:sp>
    </p:spTree>
    <p:extLst>
      <p:ext uri="{BB962C8B-B14F-4D97-AF65-F5344CB8AC3E}">
        <p14:creationId xmlns:p14="http://schemas.microsoft.com/office/powerpoint/2010/main" val="152359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2A01-11B8-F886-C6D7-F4F97B13F461}"/>
              </a:ext>
            </a:extLst>
          </p:cNvPr>
          <p:cNvSpPr>
            <a:spLocks noGrp="1"/>
          </p:cNvSpPr>
          <p:nvPr>
            <p:ph type="title"/>
          </p:nvPr>
        </p:nvSpPr>
        <p:spPr>
          <a:xfrm>
            <a:off x="711458" y="763480"/>
            <a:ext cx="8308256" cy="701336"/>
          </a:xfrm>
        </p:spPr>
        <p:txBody>
          <a:bodyPr>
            <a:normAutofit/>
          </a:bodyPr>
          <a:lstStyle/>
          <a:p>
            <a:r>
              <a:rPr lang="tr-TR" sz="3200" dirty="0"/>
              <a:t>Okul ve Gençlik Yılları (1861-1871)</a:t>
            </a:r>
          </a:p>
        </p:txBody>
      </p:sp>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7" y="1917577"/>
            <a:ext cx="6964470" cy="4262560"/>
          </a:xfrm>
        </p:spPr>
        <p:txBody>
          <a:bodyPr>
            <a:normAutofit lnSpcReduction="10000"/>
          </a:bodyPr>
          <a:lstStyle/>
          <a:p>
            <a:r>
              <a:rPr lang="tr-TR" dirty="0"/>
              <a:t>Madam Rimbaud, çocuklarının çevredeki yoksul kesimin çocuklarından aşırı etkilenmesinden korktuğu için 1862’de </a:t>
            </a:r>
            <a:r>
              <a:rPr lang="tr-TR" dirty="0" err="1"/>
              <a:t>Cours</a:t>
            </a:r>
            <a:r>
              <a:rPr lang="tr-TR" dirty="0"/>
              <a:t> </a:t>
            </a:r>
            <a:r>
              <a:rPr lang="tr-TR" dirty="0" err="1"/>
              <a:t>d’Orleans’a</a:t>
            </a:r>
            <a:r>
              <a:rPr lang="tr-TR" dirty="0"/>
              <a:t> taşındı. Burası iyi bir mahalleydi ve evde anneleri tarafından eğitilmiş Frederic (9) ve Arthur (8) saygın bir okul olan </a:t>
            </a:r>
            <a:r>
              <a:rPr lang="tr-TR" dirty="0" err="1"/>
              <a:t>Pension</a:t>
            </a:r>
            <a:r>
              <a:rPr lang="tr-TR" dirty="0"/>
              <a:t> </a:t>
            </a:r>
            <a:r>
              <a:rPr lang="tr-TR" dirty="0" err="1"/>
              <a:t>Rossat’a</a:t>
            </a:r>
            <a:r>
              <a:rPr lang="tr-TR" dirty="0"/>
              <a:t> gönderildiler. </a:t>
            </a:r>
          </a:p>
          <a:p>
            <a:r>
              <a:rPr lang="tr-TR" dirty="0"/>
              <a:t>Madam Rimbaud çocukların okula gittiği 5 yıl boyunca onları skolastik başarı için zorladı. Onlara yüzlerce satır Latince mısraları ezberlemeye, hata yaptıklarında yemek vermeyerek cezalandırmaya başladı.</a:t>
            </a:r>
          </a:p>
          <a:p>
            <a:r>
              <a:rPr lang="tr-TR" dirty="0"/>
              <a:t>Arthur dokuz yaşında iken okulda Latince öğrenmeye itiraz eden 700 kelimelik bir makale yazdı. Klasik eğitimin maaşlı bir işe kapı olduğunu belirterek, ‘ben bir </a:t>
            </a:r>
            <a:r>
              <a:rPr lang="tr-TR" dirty="0" err="1"/>
              <a:t>rentier</a:t>
            </a:r>
            <a:r>
              <a:rPr lang="tr-TR" dirty="0"/>
              <a:t> olacağım’ dedi.</a:t>
            </a:r>
          </a:p>
          <a:p>
            <a:r>
              <a:rPr lang="tr-TR" dirty="0"/>
              <a:t>Arthur annesinin gözetiminden bunalsa da 15 yaşına gelene kadar annesinin gözetiminde okula gidip gelmeye devam etti.</a:t>
            </a:r>
          </a:p>
        </p:txBody>
      </p:sp>
      <p:pic>
        <p:nvPicPr>
          <p:cNvPr id="1026" name="Picture 2">
            <a:extLst>
              <a:ext uri="{FF2B5EF4-FFF2-40B4-BE49-F238E27FC236}">
                <a16:creationId xmlns:a16="http://schemas.microsoft.com/office/drawing/2014/main" id="{01E1B16D-646B-1371-7291-F2678E7BA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026" y="1984687"/>
            <a:ext cx="2562162" cy="3685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1B912B-C635-DB43-87AC-193197805B14}"/>
              </a:ext>
            </a:extLst>
          </p:cNvPr>
          <p:cNvSpPr txBox="1"/>
          <p:nvPr/>
        </p:nvSpPr>
        <p:spPr>
          <a:xfrm>
            <a:off x="8060558" y="5670258"/>
            <a:ext cx="2977097" cy="307777"/>
          </a:xfrm>
          <a:prstGeom prst="rect">
            <a:avLst/>
          </a:prstGeom>
          <a:noFill/>
        </p:spPr>
        <p:txBody>
          <a:bodyPr wrap="none" rtlCol="0">
            <a:spAutoFit/>
          </a:bodyPr>
          <a:lstStyle/>
          <a:p>
            <a:r>
              <a:rPr lang="tr-TR" sz="1400" dirty="0"/>
              <a:t>Marie Catherine </a:t>
            </a:r>
            <a:r>
              <a:rPr lang="tr-TR" sz="1400" dirty="0" err="1"/>
              <a:t>Vitalie</a:t>
            </a:r>
            <a:r>
              <a:rPr lang="tr-TR" sz="1400" dirty="0"/>
              <a:t> Rimbaud</a:t>
            </a:r>
          </a:p>
        </p:txBody>
      </p:sp>
    </p:spTree>
    <p:extLst>
      <p:ext uri="{BB962C8B-B14F-4D97-AF65-F5344CB8AC3E}">
        <p14:creationId xmlns:p14="http://schemas.microsoft.com/office/powerpoint/2010/main" val="321461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8" y="390617"/>
            <a:ext cx="6994360" cy="6365289"/>
          </a:xfrm>
        </p:spPr>
        <p:txBody>
          <a:bodyPr>
            <a:normAutofit/>
          </a:bodyPr>
          <a:lstStyle/>
          <a:p>
            <a:r>
              <a:rPr lang="tr-TR" dirty="0"/>
              <a:t>Çocukken küçük ve solgun, açık kahverengi saçlı, mavi gözlü bir çocuktu. Arthur, annesi gibi koyu bir Katolik idi. </a:t>
            </a:r>
          </a:p>
          <a:p>
            <a:r>
              <a:rPr lang="tr-TR" dirty="0"/>
              <a:t>1868’de kardeşiyle beraber </a:t>
            </a:r>
            <a:r>
              <a:rPr lang="tr-TR" dirty="0" err="1"/>
              <a:t>Collège</a:t>
            </a:r>
            <a:r>
              <a:rPr lang="tr-TR" dirty="0"/>
              <a:t> de </a:t>
            </a:r>
            <a:r>
              <a:rPr lang="tr-TR" dirty="0" err="1"/>
              <a:t>Charleville’e</a:t>
            </a:r>
            <a:r>
              <a:rPr lang="tr-TR" dirty="0"/>
              <a:t> gönderildiler. O zamana kadar çoğunlukla İncil’i okumuştu. Burada </a:t>
            </a:r>
            <a:r>
              <a:rPr lang="tr-TR" dirty="0" err="1"/>
              <a:t>Fenimore</a:t>
            </a:r>
            <a:r>
              <a:rPr lang="tr-TR" dirty="0"/>
              <a:t> ve </a:t>
            </a:r>
            <a:r>
              <a:rPr lang="tr-TR" dirty="0" err="1"/>
              <a:t>Aimard</a:t>
            </a:r>
            <a:r>
              <a:rPr lang="tr-TR" dirty="0"/>
              <a:t> gibi yazarların yazdığı masallara ve maceralara ilgi duymaya başladı. Matematik ve fen bilimleri dışında oldukça başarılıydı. Öğretmenleri onun çok fazla materyali özümseme yeteneğine hayrandılar. </a:t>
            </a:r>
          </a:p>
          <a:p>
            <a:r>
              <a:rPr lang="tr-TR" dirty="0"/>
              <a:t>1869’da Fransız akademik yarışlarında Din eğitimi ödülü dahil olmak üzere 8 farklı birincilik ödülü aldı. Ertesi yılda yedi adet birincilik ödülü aldı.</a:t>
            </a:r>
          </a:p>
          <a:p>
            <a:r>
              <a:rPr lang="tr-TR" dirty="0"/>
              <a:t>Madam Rimbaud bu durum üzerine üçüncü yılında Arthur’a özel öğretmen tuttu. Peder </a:t>
            </a:r>
            <a:r>
              <a:rPr lang="tr-TR" dirty="0" err="1"/>
              <a:t>Ariste</a:t>
            </a:r>
            <a:r>
              <a:rPr lang="tr-TR" dirty="0"/>
              <a:t> </a:t>
            </a:r>
            <a:r>
              <a:rPr lang="tr-TR" dirty="0" err="1"/>
              <a:t>Lhéritier</a:t>
            </a:r>
            <a:r>
              <a:rPr lang="tr-TR" dirty="0"/>
              <a:t>, genç bilim adamında Yunan, Latin ve Fransız klasik edebiyatına karşı bir sevgi kıvılcımı yaratmayı başardı ve çocuğu hem Fransızca hem de Latince orijinal şiirler yazmaya teşvik eden ilk kişi oldu.</a:t>
            </a:r>
          </a:p>
          <a:p>
            <a:r>
              <a:rPr lang="tr-TR" dirty="0"/>
              <a:t>Arthur’un (15) basılan ilk şiiri, La </a:t>
            </a:r>
            <a:r>
              <a:rPr lang="tr-TR" dirty="0" err="1"/>
              <a:t>Revue</a:t>
            </a:r>
            <a:r>
              <a:rPr lang="tr-TR" dirty="0"/>
              <a:t> </a:t>
            </a:r>
            <a:r>
              <a:rPr lang="tr-TR" dirty="0" err="1"/>
              <a:t>Pour</a:t>
            </a:r>
            <a:r>
              <a:rPr lang="tr-TR" dirty="0"/>
              <a:t> </a:t>
            </a:r>
            <a:r>
              <a:rPr lang="tr-TR" dirty="0" err="1"/>
              <a:t>Tous</a:t>
            </a:r>
            <a:r>
              <a:rPr lang="tr-TR" dirty="0"/>
              <a:t> dergisinin 2 Ocak 1870 sayısında yayınlanan "</a:t>
            </a:r>
            <a:r>
              <a:rPr lang="tr-TR" dirty="0" err="1"/>
              <a:t>Les</a:t>
            </a:r>
            <a:r>
              <a:rPr lang="tr-TR" dirty="0"/>
              <a:t> </a:t>
            </a:r>
            <a:r>
              <a:rPr lang="tr-TR" dirty="0" err="1"/>
              <a:t>Étrennes</a:t>
            </a:r>
            <a:r>
              <a:rPr lang="tr-TR" dirty="0"/>
              <a:t> </a:t>
            </a:r>
            <a:r>
              <a:rPr lang="tr-TR" dirty="0" err="1"/>
              <a:t>des</a:t>
            </a:r>
            <a:r>
              <a:rPr lang="tr-TR" dirty="0"/>
              <a:t> </a:t>
            </a:r>
            <a:r>
              <a:rPr lang="tr-TR" dirty="0" err="1"/>
              <a:t>orphelins</a:t>
            </a:r>
            <a:r>
              <a:rPr lang="tr-TR" dirty="0"/>
              <a:t>" ("Yetimlerin Yeni Yıl Hediyeleri") idi.</a:t>
            </a:r>
          </a:p>
        </p:txBody>
      </p:sp>
      <p:pic>
        <p:nvPicPr>
          <p:cNvPr id="3074" name="Picture 2" descr="Le Collège municipal de Charleville">
            <a:extLst>
              <a:ext uri="{FF2B5EF4-FFF2-40B4-BE49-F238E27FC236}">
                <a16:creationId xmlns:a16="http://schemas.microsoft.com/office/drawing/2014/main" id="{6D260B7D-52A7-6FF0-B378-3C065479C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818" y="2024062"/>
            <a:ext cx="3571875"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8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7" y="967666"/>
            <a:ext cx="7562531" cy="5212471"/>
          </a:xfrm>
        </p:spPr>
        <p:txBody>
          <a:bodyPr>
            <a:normAutofit lnSpcReduction="10000"/>
          </a:bodyPr>
          <a:lstStyle/>
          <a:p>
            <a:r>
              <a:rPr lang="tr-TR" dirty="0"/>
              <a:t>Öğretmeni olan </a:t>
            </a:r>
            <a:r>
              <a:rPr lang="tr-TR" dirty="0" err="1"/>
              <a:t>Izambard</a:t>
            </a:r>
            <a:r>
              <a:rPr lang="tr-TR" dirty="0"/>
              <a:t>, Arthur’a ‘Sefiller’ kitabını okuması için vermesi üzerine annesi bu kitabın bir çocuğun ahlak anlayışı için tehlike olduğunu düşünerek hocasını uyardı.</a:t>
            </a:r>
          </a:p>
          <a:p>
            <a:r>
              <a:rPr lang="tr-TR" dirty="0"/>
              <a:t>III. Napolyon’un İkinci Fransız İmparatorluğu ile Prusya Krallığı arasındaki Fransa-Prusya Savaşı, 19 Temmuz 1870'de patlak verdi. Savaş döneminde </a:t>
            </a:r>
            <a:r>
              <a:rPr lang="tr-TR" dirty="0" err="1"/>
              <a:t>Collège</a:t>
            </a:r>
            <a:r>
              <a:rPr lang="tr-TR" dirty="0"/>
              <a:t> de </a:t>
            </a:r>
            <a:r>
              <a:rPr lang="tr-TR" dirty="0" err="1"/>
              <a:t>Charleville</a:t>
            </a:r>
            <a:r>
              <a:rPr lang="tr-TR" dirty="0"/>
              <a:t> askeri hastane oldu.</a:t>
            </a:r>
          </a:p>
          <a:p>
            <a:r>
              <a:rPr lang="tr-TR" dirty="0"/>
              <a:t>Savaş sebebiyle kırsal kesimler kargaşa içindeyken Arthur sıkılmış ve huzursuz bir haldeydi. Macera arayışına giren Arthur biletsiz bir şekilde trenle Paris’e kaçtı. </a:t>
            </a:r>
            <a:r>
              <a:rPr lang="tr-TR" dirty="0" err="1"/>
              <a:t>Gare</a:t>
            </a:r>
            <a:r>
              <a:rPr lang="tr-TR" dirty="0"/>
              <a:t> </a:t>
            </a:r>
            <a:r>
              <a:rPr lang="tr-TR" dirty="0" err="1"/>
              <a:t>du</a:t>
            </a:r>
            <a:r>
              <a:rPr lang="tr-TR" dirty="0"/>
              <a:t> </a:t>
            </a:r>
            <a:r>
              <a:rPr lang="tr-TR" dirty="0" err="1"/>
              <a:t>Nord’a</a:t>
            </a:r>
            <a:r>
              <a:rPr lang="tr-TR" dirty="0"/>
              <a:t> vardığında ücret kaçırma ve serserilik suçundan yargılanmak üzere </a:t>
            </a:r>
            <a:r>
              <a:rPr lang="tr-TR" dirty="0" err="1"/>
              <a:t>Mazas</a:t>
            </a:r>
            <a:r>
              <a:rPr lang="tr-TR" dirty="0"/>
              <a:t> Hapishanesine kitlendi. 5 Eylül’de hocası </a:t>
            </a:r>
            <a:r>
              <a:rPr lang="tr-TR" dirty="0" err="1"/>
              <a:t>Izambard’a</a:t>
            </a:r>
            <a:r>
              <a:rPr lang="tr-TR" dirty="0"/>
              <a:t> mektup yazarak hapishaneden çıktı ve annesinin yanına gönderildi. </a:t>
            </a:r>
          </a:p>
          <a:p>
            <a:r>
              <a:rPr lang="tr-TR" dirty="0"/>
              <a:t>On gün kadar evde kaldıktan sonra kaçtı. Arthur’un davranışları kışkırtıcı olmaya başlamış, kaba konuşmaya, alkol içmeye, saçma sapan şiirler yazmaya ve yerel dükkanlardan kitaplar çalmaya başlamıştı. Bu sırada üç farklı yazıyı iki farklı kişiye göndermişti.</a:t>
            </a:r>
          </a:p>
          <a:p>
            <a:r>
              <a:rPr lang="tr-TR" dirty="0"/>
              <a:t>‘</a:t>
            </a:r>
            <a:r>
              <a:rPr lang="tr-TR" dirty="0">
                <a:latin typeface="Calibri" panose="020F0502020204030204" pitchFamily="34" charset="0"/>
                <a:cs typeface="Arial" panose="020B0604020202020204" pitchFamily="34" charset="0"/>
              </a:rPr>
              <a:t>U</a:t>
            </a:r>
            <a:r>
              <a:rPr lang="tr-TR" sz="1800" dirty="0">
                <a:effectLst/>
                <a:latin typeface="Calibri" panose="020F0502020204030204" pitchFamily="34" charset="0"/>
                <a:ea typeface="Calibri" panose="020F0502020204030204" pitchFamily="34" charset="0"/>
                <a:cs typeface="Arial" panose="020B0604020202020204" pitchFamily="34" charset="0"/>
              </a:rPr>
              <a:t>zun, uçsuz bucaksız bir </a:t>
            </a:r>
            <a:r>
              <a:rPr lang="tr-TR" sz="1800" dirty="0" err="1">
                <a:effectLst/>
                <a:latin typeface="Calibri" panose="020F0502020204030204" pitchFamily="34" charset="0"/>
                <a:ea typeface="Calibri" panose="020F0502020204030204" pitchFamily="34" charset="0"/>
                <a:cs typeface="Arial" panose="020B0604020202020204" pitchFamily="34" charset="0"/>
              </a:rPr>
              <a:t>vizyonerlik</a:t>
            </a:r>
            <a:r>
              <a:rPr lang="tr-TR" sz="1800" dirty="0">
                <a:effectLst/>
                <a:latin typeface="Calibri" panose="020F0502020204030204" pitchFamily="34" charset="0"/>
                <a:ea typeface="Calibri" panose="020F0502020204030204" pitchFamily="34" charset="0"/>
                <a:cs typeface="Arial" panose="020B0604020202020204" pitchFamily="34" charset="0"/>
              </a:rPr>
              <a:t> – </a:t>
            </a:r>
            <a:r>
              <a:rPr lang="tr-TR" sz="1800" dirty="0" err="1">
                <a:effectLst/>
                <a:latin typeface="Calibri" panose="020F0502020204030204" pitchFamily="34" charset="0"/>
                <a:ea typeface="Calibri" panose="020F0502020204030204" pitchFamily="34" charset="0"/>
                <a:cs typeface="Arial" panose="020B0604020202020204" pitchFamily="34" charset="0"/>
              </a:rPr>
              <a:t>Izambard</a:t>
            </a:r>
            <a:r>
              <a:rPr lang="tr-TR" sz="1800" dirty="0">
                <a:effectLst/>
                <a:latin typeface="Calibri" panose="020F0502020204030204" pitchFamily="34" charset="0"/>
                <a:ea typeface="Calibri" panose="020F0502020204030204" pitchFamily="34" charset="0"/>
                <a:cs typeface="Arial" panose="020B0604020202020204" pitchFamily="34" charset="0"/>
              </a:rPr>
              <a:t>’ ‘Tüm duyuların rasyonel bozukluğu ve Acılar çok büyük ama kişi güçlü olmalı – Paul </a:t>
            </a:r>
            <a:r>
              <a:rPr lang="tr-TR" sz="1800" dirty="0" err="1">
                <a:effectLst/>
                <a:latin typeface="Calibri" panose="020F0502020204030204" pitchFamily="34" charset="0"/>
                <a:ea typeface="Calibri" panose="020F0502020204030204" pitchFamily="34" charset="0"/>
                <a:cs typeface="Arial" panose="020B0604020202020204" pitchFamily="34" charset="0"/>
              </a:rPr>
              <a:t>Demeny</a:t>
            </a:r>
            <a:r>
              <a:rPr lang="tr-TR" sz="1800" dirty="0">
                <a:effectLst/>
                <a:latin typeface="Calibri" panose="020F0502020204030204" pitchFamily="34" charset="0"/>
                <a:ea typeface="Calibri" panose="020F0502020204030204" pitchFamily="34" charset="0"/>
                <a:cs typeface="Arial" panose="020B0604020202020204" pitchFamily="34" charset="0"/>
              </a:rPr>
              <a:t>’.</a:t>
            </a:r>
            <a:endParaRPr lang="tr-TR" dirty="0"/>
          </a:p>
        </p:txBody>
      </p:sp>
      <p:pic>
        <p:nvPicPr>
          <p:cNvPr id="2050" name="Picture 2">
            <a:extLst>
              <a:ext uri="{FF2B5EF4-FFF2-40B4-BE49-F238E27FC236}">
                <a16:creationId xmlns:a16="http://schemas.microsoft.com/office/drawing/2014/main" id="{4448D444-B3FB-FE9A-C3DB-9C44A73F0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5131" y="1308633"/>
            <a:ext cx="2879510" cy="424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2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2A01-11B8-F886-C6D7-F4F97B13F461}"/>
              </a:ext>
            </a:extLst>
          </p:cNvPr>
          <p:cNvSpPr>
            <a:spLocks noGrp="1"/>
          </p:cNvSpPr>
          <p:nvPr>
            <p:ph type="title"/>
          </p:nvPr>
        </p:nvSpPr>
        <p:spPr>
          <a:xfrm>
            <a:off x="711457" y="763480"/>
            <a:ext cx="10243055" cy="701336"/>
          </a:xfrm>
        </p:spPr>
        <p:txBody>
          <a:bodyPr>
            <a:normAutofit/>
          </a:bodyPr>
          <a:lstStyle/>
          <a:p>
            <a:r>
              <a:rPr lang="tr-TR" sz="3200" dirty="0" err="1"/>
              <a:t>Verlaine</a:t>
            </a:r>
            <a:r>
              <a:rPr lang="tr-TR" sz="3200" dirty="0"/>
              <a:t> ile Yaşam (1871-1875)</a:t>
            </a:r>
          </a:p>
        </p:txBody>
      </p:sp>
      <p:sp>
        <p:nvSpPr>
          <p:cNvPr id="3" name="Content Placeholder 2">
            <a:extLst>
              <a:ext uri="{FF2B5EF4-FFF2-40B4-BE49-F238E27FC236}">
                <a16:creationId xmlns:a16="http://schemas.microsoft.com/office/drawing/2014/main" id="{8EB4C660-49C8-77C8-D69F-7DF9443A4374}"/>
              </a:ext>
            </a:extLst>
          </p:cNvPr>
          <p:cNvSpPr>
            <a:spLocks noGrp="1"/>
          </p:cNvSpPr>
          <p:nvPr>
            <p:ph idx="1"/>
          </p:nvPr>
        </p:nvSpPr>
        <p:spPr>
          <a:xfrm>
            <a:off x="711457" y="2038525"/>
            <a:ext cx="8239596" cy="4429387"/>
          </a:xfrm>
        </p:spPr>
        <p:txBody>
          <a:bodyPr>
            <a:normAutofit/>
          </a:bodyPr>
          <a:lstStyle/>
          <a:p>
            <a:r>
              <a:rPr lang="tr-TR" dirty="0"/>
              <a:t>Arthur Rimbaud birkaç ünlü şaire yazdı lakin ya yanıt alamadı ya da ret yedi. Bunun üzerine bir arkadaşı ona iki saygın koleksiyon yazmış olan Paul </a:t>
            </a:r>
            <a:r>
              <a:rPr lang="tr-TR" dirty="0" err="1"/>
              <a:t>Verlaine</a:t>
            </a:r>
            <a:r>
              <a:rPr lang="tr-TR" dirty="0"/>
              <a:t> yazmasını tavsiye etti.</a:t>
            </a:r>
          </a:p>
          <a:p>
            <a:r>
              <a:rPr lang="tr-TR" dirty="0"/>
              <a:t>Arthur, </a:t>
            </a:r>
            <a:r>
              <a:rPr lang="tr-TR" dirty="0" err="1"/>
              <a:t>Verlaine’e</a:t>
            </a:r>
            <a:r>
              <a:rPr lang="tr-TR" dirty="0"/>
              <a:t> birkaç şiirle beraber iki mektup gönderdi. "Le </a:t>
            </a:r>
            <a:r>
              <a:rPr lang="tr-TR" dirty="0" err="1"/>
              <a:t>Dormeur</a:t>
            </a:r>
            <a:r>
              <a:rPr lang="tr-TR" dirty="0"/>
              <a:t> </a:t>
            </a:r>
            <a:r>
              <a:rPr lang="tr-TR" dirty="0" err="1"/>
              <a:t>du</a:t>
            </a:r>
            <a:r>
              <a:rPr lang="tr-TR" dirty="0"/>
              <a:t> </a:t>
            </a:r>
            <a:r>
              <a:rPr lang="tr-TR" dirty="0" err="1"/>
              <a:t>Val</a:t>
            </a:r>
            <a:r>
              <a:rPr lang="tr-TR" dirty="0"/>
              <a:t>" şiiri yazarın dikkatini çekti. Bunun üzerine </a:t>
            </a:r>
            <a:r>
              <a:rPr lang="tr-TR" dirty="0" err="1"/>
              <a:t>Verlaine</a:t>
            </a:r>
            <a:r>
              <a:rPr lang="tr-TR" dirty="0"/>
              <a:t>, Arthur’a Paris’e tek yön bilet göndererek ‘Gel, sevgili yüce ruh. Seni bekliyoruz, seni arzuluyoruz’ diyerek cevap verdi.</a:t>
            </a:r>
          </a:p>
          <a:p>
            <a:r>
              <a:rPr lang="tr-TR" dirty="0"/>
              <a:t>Arthur 1871 Eylül’de gitti ve kısa bir süre </a:t>
            </a:r>
            <a:r>
              <a:rPr lang="tr-TR" dirty="0" err="1"/>
              <a:t>Verlaine’nin</a:t>
            </a:r>
            <a:r>
              <a:rPr lang="tr-TR" dirty="0"/>
              <a:t> evinde kaldı. Bu sırada </a:t>
            </a:r>
            <a:r>
              <a:rPr lang="tr-TR" dirty="0" err="1"/>
              <a:t>Verlaine’nin</a:t>
            </a:r>
            <a:r>
              <a:rPr lang="tr-TR" dirty="0"/>
              <a:t> karısı 17 yaşında ve hamileydi. Bu süreçte </a:t>
            </a:r>
            <a:r>
              <a:rPr lang="tr-TR" dirty="0" err="1"/>
              <a:t>Verlaine</a:t>
            </a:r>
            <a:r>
              <a:rPr lang="tr-TR" dirty="0"/>
              <a:t> işini bırakıp içmeye başlamıştı.</a:t>
            </a:r>
          </a:p>
        </p:txBody>
      </p:sp>
      <p:pic>
        <p:nvPicPr>
          <p:cNvPr id="2050" name="Picture 2" descr="Paul Verlaine kimdir? Paul Verlaine'nin Biyografisi - Yeni Alanya Gazetesi">
            <a:extLst>
              <a:ext uri="{FF2B5EF4-FFF2-40B4-BE49-F238E27FC236}">
                <a16:creationId xmlns:a16="http://schemas.microsoft.com/office/drawing/2014/main" id="{1D349F34-89AB-35ED-11E1-95E3055DE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053" y="2038525"/>
            <a:ext cx="2306973" cy="353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33282"/>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430</TotalTime>
  <Words>1767</Words>
  <Application>Microsoft Office PowerPoint</Application>
  <PresentationFormat>Widescreen</PresentationFormat>
  <Paragraphs>79</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 Antiqua</vt:lpstr>
      <vt:lpstr>Calibri</vt:lpstr>
      <vt:lpstr>Century Schoolbook</vt:lpstr>
      <vt:lpstr>Wingdings 2</vt:lpstr>
      <vt:lpstr>View</vt:lpstr>
      <vt:lpstr>Jean Nicolas   Arthur Rimbaud </vt:lpstr>
      <vt:lpstr>PowerPoint Presentation</vt:lpstr>
      <vt:lpstr>Hayatı</vt:lpstr>
      <vt:lpstr>PowerPoint Presentation</vt:lpstr>
      <vt:lpstr>PowerPoint Presentation</vt:lpstr>
      <vt:lpstr>Okul ve Gençlik Yılları (1861-1871)</vt:lpstr>
      <vt:lpstr>PowerPoint Presentation</vt:lpstr>
      <vt:lpstr>PowerPoint Presentation</vt:lpstr>
      <vt:lpstr>Verlaine ile Yaşam (1871-1875)</vt:lpstr>
      <vt:lpstr>PowerPoint Presentation</vt:lpstr>
      <vt:lpstr>PowerPoint Presentation</vt:lpstr>
      <vt:lpstr>Seyahatler (1875–1880)</vt:lpstr>
      <vt:lpstr>PowerPoint Presentation</vt:lpstr>
      <vt:lpstr>Hastalık ve Ölüm (1891)</vt:lpstr>
      <vt:lpstr>ŞİİRLERİ</vt:lpstr>
      <vt:lpstr>PowerPoint Presentation</vt:lpstr>
      <vt:lpstr>Kültürel Miras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Nicolas   Arthur Rimbaud</dc:title>
  <dc:creator>Rotinda İşik</dc:creator>
  <cp:lastModifiedBy>Nihat Berker</cp:lastModifiedBy>
  <cp:revision>10</cp:revision>
  <dcterms:created xsi:type="dcterms:W3CDTF">2022-10-20T17:49:44Z</dcterms:created>
  <dcterms:modified xsi:type="dcterms:W3CDTF">2022-10-22T16:42:26Z</dcterms:modified>
</cp:coreProperties>
</file>