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E5BAE-5A40-4EEF-BCC2-31A6CCD61E4E}" type="datetimeFigureOut">
              <a:rPr lang="tr-TR" smtClean="0"/>
              <a:t>28.10.2022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11254-762F-46FB-A246-A2BBDD20A190}" type="slidenum">
              <a:rPr lang="tr-TR" smtClean="0"/>
              <a:t>‹#›</a:t>
            </a:fld>
            <a:endParaRPr lang="tr-TR"/>
          </a:p>
        </p:txBody>
      </p:sp>
    </p:spTree>
    <p:extLst>
      <p:ext uri="{BB962C8B-B14F-4D97-AF65-F5344CB8AC3E}">
        <p14:creationId xmlns:p14="http://schemas.microsoft.com/office/powerpoint/2010/main" val="110960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3B11254-762F-46FB-A246-A2BBDD20A190}" type="slidenum">
              <a:rPr lang="tr-TR" smtClean="0"/>
              <a:t>1</a:t>
            </a:fld>
            <a:endParaRPr lang="tr-TR"/>
          </a:p>
        </p:txBody>
      </p:sp>
    </p:spTree>
    <p:extLst>
      <p:ext uri="{BB962C8B-B14F-4D97-AF65-F5344CB8AC3E}">
        <p14:creationId xmlns:p14="http://schemas.microsoft.com/office/powerpoint/2010/main" val="1566934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EE0E84A-0D21-41D0-8627-DD23258BF46B}"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CC6252B-15D9-4732-BF3E-5BBF02D343FD}" type="datetimeFigureOut">
              <a:rPr lang="tr-TR" smtClean="0"/>
              <a:t>28.10.2022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E0E84A-0D21-41D0-8627-DD23258BF46B}" type="slidenum">
              <a:rPr lang="tr-TR" smtClean="0"/>
              <a:t>‹#›</a:t>
            </a:fld>
            <a:endParaRPr lang="tr-TR"/>
          </a:p>
        </p:txBody>
      </p:sp>
    </p:spTree>
    <p:extLst>
      <p:ext uri="{BB962C8B-B14F-4D97-AF65-F5344CB8AC3E}">
        <p14:creationId xmlns:p14="http://schemas.microsoft.com/office/powerpoint/2010/main" val="255151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701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4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spTree>
    <p:extLst>
      <p:ext uri="{BB962C8B-B14F-4D97-AF65-F5344CB8AC3E}">
        <p14:creationId xmlns:p14="http://schemas.microsoft.com/office/powerpoint/2010/main" val="346026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523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22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390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77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spTree>
    <p:extLst>
      <p:ext uri="{BB962C8B-B14F-4D97-AF65-F5344CB8AC3E}">
        <p14:creationId xmlns:p14="http://schemas.microsoft.com/office/powerpoint/2010/main" val="138153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CC6252B-15D9-4732-BF3E-5BBF02D343FD}" type="datetimeFigureOut">
              <a:rPr lang="tr-TR" smtClean="0"/>
              <a:t>28.10.2022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0E84A-0D21-41D0-8627-DD23258BF46B}"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54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CC6252B-15D9-4732-BF3E-5BBF02D343FD}" type="datetimeFigureOut">
              <a:rPr lang="tr-TR" smtClean="0"/>
              <a:t>28.10.2022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E0E84A-0D21-41D0-8627-DD23258BF46B}" type="slidenum">
              <a:rPr lang="tr-TR" smtClean="0"/>
              <a:t>‹#›</a:t>
            </a:fld>
            <a:endParaRPr lang="tr-TR"/>
          </a:p>
        </p:txBody>
      </p:sp>
    </p:spTree>
    <p:extLst>
      <p:ext uri="{BB962C8B-B14F-4D97-AF65-F5344CB8AC3E}">
        <p14:creationId xmlns:p14="http://schemas.microsoft.com/office/powerpoint/2010/main" val="170009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CC6252B-15D9-4732-BF3E-5BBF02D343FD}" type="datetimeFigureOut">
              <a:rPr lang="tr-TR" smtClean="0"/>
              <a:t>28.10.2022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EE0E84A-0D21-41D0-8627-DD23258BF46B}"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15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CC6252B-15D9-4732-BF3E-5BBF02D343FD}" type="datetimeFigureOut">
              <a:rPr lang="tr-TR" smtClean="0"/>
              <a:t>28.10.2022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EE0E84A-0D21-41D0-8627-DD23258BF46B}"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3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252B-15D9-4732-BF3E-5BBF02D343FD}" type="datetimeFigureOut">
              <a:rPr lang="tr-TR" smtClean="0"/>
              <a:t>28.10.2022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EE0E84A-0D21-41D0-8627-DD23258BF46B}" type="slidenum">
              <a:rPr lang="tr-TR" smtClean="0"/>
              <a:t>‹#›</a:t>
            </a:fld>
            <a:endParaRPr lang="tr-TR"/>
          </a:p>
        </p:txBody>
      </p:sp>
    </p:spTree>
    <p:extLst>
      <p:ext uri="{BB962C8B-B14F-4D97-AF65-F5344CB8AC3E}">
        <p14:creationId xmlns:p14="http://schemas.microsoft.com/office/powerpoint/2010/main" val="349031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CC6252B-15D9-4732-BF3E-5BBF02D343FD}" type="datetimeFigureOut">
              <a:rPr lang="tr-TR" smtClean="0"/>
              <a:t>28.10.2022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E0E84A-0D21-41D0-8627-DD23258BF46B}"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45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CC6252B-15D9-4732-BF3E-5BBF02D343FD}" type="datetimeFigureOut">
              <a:rPr lang="tr-TR" smtClean="0"/>
              <a:t>28.10.2022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E0E84A-0D21-41D0-8627-DD23258BF46B}" type="slidenum">
              <a:rPr lang="tr-TR" smtClean="0"/>
              <a:t>‹#›</a:t>
            </a:fld>
            <a:endParaRPr lang="tr-TR"/>
          </a:p>
        </p:txBody>
      </p:sp>
    </p:spTree>
    <p:extLst>
      <p:ext uri="{BB962C8B-B14F-4D97-AF65-F5344CB8AC3E}">
        <p14:creationId xmlns:p14="http://schemas.microsoft.com/office/powerpoint/2010/main" val="417414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C6252B-15D9-4732-BF3E-5BBF02D343FD}" type="datetimeFigureOut">
              <a:rPr lang="tr-TR" smtClean="0"/>
              <a:t>28.10.2022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E0E84A-0D21-41D0-8627-DD23258BF46B}" type="slidenum">
              <a:rPr lang="tr-TR" smtClean="0"/>
              <a:t>‹#›</a:t>
            </a:fld>
            <a:endParaRPr lang="tr-TR"/>
          </a:p>
        </p:txBody>
      </p:sp>
    </p:spTree>
    <p:extLst>
      <p:ext uri="{BB962C8B-B14F-4D97-AF65-F5344CB8AC3E}">
        <p14:creationId xmlns:p14="http://schemas.microsoft.com/office/powerpoint/2010/main" val="3904739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s://www.poetryfoundation.org/poets/c-p-cavafy" TargetMode="External"/><Relationship Id="rId2" Type="http://schemas.openxmlformats.org/officeDocument/2006/relationships/hyperlink" Target="https://www.thenation.com/article/archive/mixing-history-and-desire-poetry-cp-cavafy/" TargetMode="External"/><Relationship Id="rId1" Type="http://schemas.openxmlformats.org/officeDocument/2006/relationships/slideLayout" Target="../slideLayouts/slideLayout7.xml"/><Relationship Id="rId5" Type="http://schemas.openxmlformats.org/officeDocument/2006/relationships/hyperlink" Target="https://poets.org/poet/c-p-cavafy" TargetMode="External"/><Relationship Id="rId4" Type="http://schemas.openxmlformats.org/officeDocument/2006/relationships/hyperlink" Target="https://www.britannica.com/biography/Constantine-P-Cavaf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71C399-82B2-48DB-635E-063FFD9CA436}"/>
              </a:ext>
            </a:extLst>
          </p:cNvPr>
          <p:cNvSpPr>
            <a:spLocks noGrp="1"/>
          </p:cNvSpPr>
          <p:nvPr>
            <p:ph type="ctrTitle"/>
          </p:nvPr>
        </p:nvSpPr>
        <p:spPr/>
        <p:txBody>
          <a:bodyPr/>
          <a:lstStyle/>
          <a:p>
            <a:r>
              <a:rPr lang="tr-TR" dirty="0" err="1"/>
              <a:t>Constantine</a:t>
            </a:r>
            <a:r>
              <a:rPr lang="tr-TR" dirty="0"/>
              <a:t> </a:t>
            </a:r>
            <a:r>
              <a:rPr lang="tr-TR" dirty="0" err="1"/>
              <a:t>Petrou</a:t>
            </a:r>
            <a:r>
              <a:rPr lang="tr-TR" dirty="0"/>
              <a:t> </a:t>
            </a:r>
            <a:r>
              <a:rPr lang="tr-TR" dirty="0" err="1"/>
              <a:t>Cavafy</a:t>
            </a:r>
            <a:endParaRPr lang="tr-TR" dirty="0"/>
          </a:p>
        </p:txBody>
      </p:sp>
      <p:sp>
        <p:nvSpPr>
          <p:cNvPr id="3" name="Alt Başlık 2">
            <a:extLst>
              <a:ext uri="{FF2B5EF4-FFF2-40B4-BE49-F238E27FC236}">
                <a16:creationId xmlns:a16="http://schemas.microsoft.com/office/drawing/2014/main" id="{AA6F31CF-D56D-5F45-5BE1-D92125AE9118}"/>
              </a:ext>
            </a:extLst>
          </p:cNvPr>
          <p:cNvSpPr>
            <a:spLocks noGrp="1"/>
          </p:cNvSpPr>
          <p:nvPr>
            <p:ph type="subTitle" idx="1"/>
          </p:nvPr>
        </p:nvSpPr>
        <p:spPr/>
        <p:txBody>
          <a:bodyPr/>
          <a:lstStyle/>
          <a:p>
            <a:r>
              <a:rPr lang="tr-TR" dirty="0"/>
              <a:t>Arda Yapıcı </a:t>
            </a:r>
          </a:p>
          <a:p>
            <a:r>
              <a:rPr lang="tr-TR" dirty="0"/>
              <a:t>0409190007</a:t>
            </a:r>
          </a:p>
          <a:p>
            <a:endParaRPr lang="tr-TR" dirty="0"/>
          </a:p>
        </p:txBody>
      </p:sp>
    </p:spTree>
    <p:extLst>
      <p:ext uri="{BB962C8B-B14F-4D97-AF65-F5344CB8AC3E}">
        <p14:creationId xmlns:p14="http://schemas.microsoft.com/office/powerpoint/2010/main" val="105917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553560F-38A6-4D58-F3F2-857C2C4BCEE5}"/>
              </a:ext>
            </a:extLst>
          </p:cNvPr>
          <p:cNvSpPr txBox="1"/>
          <p:nvPr/>
        </p:nvSpPr>
        <p:spPr>
          <a:xfrm>
            <a:off x="952855" y="1700791"/>
            <a:ext cx="5435125" cy="1477328"/>
          </a:xfrm>
          <a:prstGeom prst="rect">
            <a:avLst/>
          </a:prstGeom>
          <a:noFill/>
        </p:spPr>
        <p:txBody>
          <a:bodyPr wrap="square" rtlCol="0">
            <a:spAutoFit/>
          </a:bodyPr>
          <a:lstStyle/>
          <a:p>
            <a:pPr algn="just"/>
            <a:r>
              <a:rPr lang="tr-TR" dirty="0" err="1"/>
              <a:t>Cavafy'nin</a:t>
            </a:r>
            <a:r>
              <a:rPr lang="tr-TR" dirty="0"/>
              <a:t> şehvetli şiirleri, hatırlama ve hatırlamadan ilham alan eşcinsel aşkın lirizmi ve duygusuyla doludur. </a:t>
            </a:r>
            <a:r>
              <a:rPr lang="tr-TR" dirty="0" err="1"/>
              <a:t>Kavafy'nin</a:t>
            </a:r>
            <a:r>
              <a:rPr lang="tr-TR" dirty="0"/>
              <a:t> bu şiirleri yazarken ilham perisinin temelinde, geçmiş ve geçmişteki eylemler, bazen de gelecek vizyonu yatar.</a:t>
            </a:r>
          </a:p>
        </p:txBody>
      </p:sp>
      <p:sp>
        <p:nvSpPr>
          <p:cNvPr id="3" name="Metin kutusu 2">
            <a:extLst>
              <a:ext uri="{FF2B5EF4-FFF2-40B4-BE49-F238E27FC236}">
                <a16:creationId xmlns:a16="http://schemas.microsoft.com/office/drawing/2014/main" id="{30CE8BCB-6627-F086-5EB1-3AB5C0EB1BC6}"/>
              </a:ext>
            </a:extLst>
          </p:cNvPr>
          <p:cNvSpPr txBox="1"/>
          <p:nvPr/>
        </p:nvSpPr>
        <p:spPr>
          <a:xfrm>
            <a:off x="952855" y="3679881"/>
            <a:ext cx="5512037" cy="1200329"/>
          </a:xfrm>
          <a:prstGeom prst="rect">
            <a:avLst/>
          </a:prstGeom>
          <a:noFill/>
        </p:spPr>
        <p:txBody>
          <a:bodyPr wrap="square" rtlCol="0">
            <a:spAutoFit/>
          </a:bodyPr>
          <a:lstStyle/>
          <a:p>
            <a:pPr algn="just"/>
            <a:r>
              <a:rPr lang="tr-TR" dirty="0"/>
              <a:t>Tüm aşk, sevgi ve </a:t>
            </a:r>
            <a:r>
              <a:rPr lang="tr-TR" dirty="0" err="1"/>
              <a:t>homoerotik</a:t>
            </a:r>
            <a:r>
              <a:rPr lang="tr-TR" dirty="0"/>
              <a:t> eserlere rağmen </a:t>
            </a:r>
            <a:r>
              <a:rPr lang="tr-TR" dirty="0" err="1"/>
              <a:t>Cavafy’nin</a:t>
            </a:r>
            <a:r>
              <a:rPr lang="tr-TR" dirty="0"/>
              <a:t> aşk hayatı tam bir paradokstur. Konuya ayrıntılı bir şekilde değinen tek bir mektup olmadığı gibi, buna ayrılmış bir dergi ya da günlük de yoktur.</a:t>
            </a:r>
          </a:p>
        </p:txBody>
      </p:sp>
      <p:sp>
        <p:nvSpPr>
          <p:cNvPr id="4" name="Metin kutusu 3">
            <a:extLst>
              <a:ext uri="{FF2B5EF4-FFF2-40B4-BE49-F238E27FC236}">
                <a16:creationId xmlns:a16="http://schemas.microsoft.com/office/drawing/2014/main" id="{0A3EF7F9-88E0-3CEF-6226-425C3C71AE0B}"/>
              </a:ext>
            </a:extLst>
          </p:cNvPr>
          <p:cNvSpPr txBox="1"/>
          <p:nvPr/>
        </p:nvSpPr>
        <p:spPr>
          <a:xfrm>
            <a:off x="6734086" y="4141546"/>
            <a:ext cx="4289989" cy="1477328"/>
          </a:xfrm>
          <a:prstGeom prst="rect">
            <a:avLst/>
          </a:prstGeom>
          <a:noFill/>
          <a:ln>
            <a:solidFill>
              <a:schemeClr val="tx1"/>
            </a:solidFill>
          </a:ln>
        </p:spPr>
        <p:txBody>
          <a:bodyPr wrap="square" rtlCol="0">
            <a:spAutoFit/>
          </a:bodyPr>
          <a:lstStyle/>
          <a:p>
            <a:r>
              <a:rPr lang="tr-TR" dirty="0"/>
              <a:t>Hayatımın neşesi ve tütsü: o saatlerin hatırası</a:t>
            </a:r>
          </a:p>
          <a:p>
            <a:r>
              <a:rPr lang="tr-TR" dirty="0"/>
              <a:t>zevki istediğim gibi bulduğumda ve yakaladığımda.</a:t>
            </a:r>
          </a:p>
          <a:p>
            <a:r>
              <a:rPr lang="tr-TR" dirty="0"/>
              <a:t>Hayatımın neşesi ve tütsü: reddettim</a:t>
            </a:r>
          </a:p>
          <a:p>
            <a:r>
              <a:rPr lang="tr-TR" dirty="0"/>
              <a:t>rutin aşk ilişkilerinde tüm hoşgörüyü.</a:t>
            </a:r>
          </a:p>
        </p:txBody>
      </p:sp>
      <p:pic>
        <p:nvPicPr>
          <p:cNvPr id="6" name="Resim 5" descr="kişi, adam, takım, açık hava içeren bir resim&#10;&#10;Açıklama otomatik olarak oluşturuldu">
            <a:extLst>
              <a:ext uri="{FF2B5EF4-FFF2-40B4-BE49-F238E27FC236}">
                <a16:creationId xmlns:a16="http://schemas.microsoft.com/office/drawing/2014/main" id="{F539C5E0-72BE-95AF-1050-53CDD8F90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330" y="939267"/>
            <a:ext cx="2095500" cy="3000375"/>
          </a:xfrm>
          <a:prstGeom prst="rect">
            <a:avLst/>
          </a:prstGeom>
        </p:spPr>
      </p:pic>
    </p:spTree>
    <p:extLst>
      <p:ext uri="{BB962C8B-B14F-4D97-AF65-F5344CB8AC3E}">
        <p14:creationId xmlns:p14="http://schemas.microsoft.com/office/powerpoint/2010/main" val="93699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02F3884-5B91-B20E-A145-88511863E45E}"/>
              </a:ext>
            </a:extLst>
          </p:cNvPr>
          <p:cNvSpPr txBox="1"/>
          <p:nvPr/>
        </p:nvSpPr>
        <p:spPr>
          <a:xfrm>
            <a:off x="1016950" y="1341689"/>
            <a:ext cx="5665861" cy="1754326"/>
          </a:xfrm>
          <a:prstGeom prst="rect">
            <a:avLst/>
          </a:prstGeom>
          <a:noFill/>
        </p:spPr>
        <p:txBody>
          <a:bodyPr wrap="square" rtlCol="0">
            <a:spAutoFit/>
          </a:bodyPr>
          <a:lstStyle/>
          <a:p>
            <a:pPr algn="just"/>
            <a:r>
              <a:rPr lang="tr-TR" dirty="0"/>
              <a:t>Çok yazdı, ancak en sert eleştirmeniydi, sadece 200 şiir yayınladı. En önemli şiiri 40. yaşından sonra kaleme alınmış ve haklı olarak kendisini “yaşlılık şairi” olarak adlandırmıştır. Bir şüpheci olarak, Hıristiyanlığın, vatanseverliğin ve heteroseksüelliğin geleneksel değerlerini yadsıdı ya da onlarla alay etti, ancak kendi uygunsuzluğundan rahatsızdı.</a:t>
            </a:r>
          </a:p>
        </p:txBody>
      </p:sp>
      <p:sp>
        <p:nvSpPr>
          <p:cNvPr id="3" name="Metin kutusu 2">
            <a:extLst>
              <a:ext uri="{FF2B5EF4-FFF2-40B4-BE49-F238E27FC236}">
                <a16:creationId xmlns:a16="http://schemas.microsoft.com/office/drawing/2014/main" id="{42AD69AA-8ECE-AB40-0108-5AB40D7F46C0}"/>
              </a:ext>
            </a:extLst>
          </p:cNvPr>
          <p:cNvSpPr txBox="1"/>
          <p:nvPr/>
        </p:nvSpPr>
        <p:spPr>
          <a:xfrm>
            <a:off x="7195559" y="2218852"/>
            <a:ext cx="3418318" cy="2862322"/>
          </a:xfrm>
          <a:prstGeom prst="rect">
            <a:avLst/>
          </a:prstGeom>
          <a:noFill/>
        </p:spPr>
        <p:txBody>
          <a:bodyPr wrap="square" rtlCol="0">
            <a:spAutoFit/>
          </a:bodyPr>
          <a:lstStyle/>
          <a:p>
            <a:r>
              <a:rPr lang="tr-TR" dirty="0"/>
              <a:t>Kendi dilinin (İngilizce, Fransızca ve İtalyanca) yanı sıra üç dilde akıcıydı ve erken yaşlardan itibaren sorgulayıcı ve ironik hayal gücünü yakalayan klasik Yunanca ve Latince metinlere dalmadığı zamanlarda dedektif hikayeleri okumaktan zevk aldı. 60'lı yaşlarında kendini uygun bir şekilde "şair-tarihçi" ve "şair-romancı" olarak tanımladı. </a:t>
            </a:r>
          </a:p>
        </p:txBody>
      </p:sp>
      <p:pic>
        <p:nvPicPr>
          <p:cNvPr id="5" name="Resim 4" descr="metin, kişi, adam, eski içeren bir resim&#10;&#10;Açıklama otomatik olarak oluşturuldu">
            <a:extLst>
              <a:ext uri="{FF2B5EF4-FFF2-40B4-BE49-F238E27FC236}">
                <a16:creationId xmlns:a16="http://schemas.microsoft.com/office/drawing/2014/main" id="{04FCBD90-A10E-80E1-1FE3-6721460B5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127" y="3344074"/>
            <a:ext cx="4423873" cy="2488429"/>
          </a:xfrm>
          <a:prstGeom prst="rect">
            <a:avLst/>
          </a:prstGeom>
        </p:spPr>
      </p:pic>
    </p:spTree>
    <p:extLst>
      <p:ext uri="{BB962C8B-B14F-4D97-AF65-F5344CB8AC3E}">
        <p14:creationId xmlns:p14="http://schemas.microsoft.com/office/powerpoint/2010/main" val="84009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B5B8FB-EEE3-DAEA-4CDD-5113EE61690F}"/>
              </a:ext>
            </a:extLst>
          </p:cNvPr>
          <p:cNvSpPr>
            <a:spLocks noGrp="1"/>
          </p:cNvSpPr>
          <p:nvPr>
            <p:ph type="title"/>
          </p:nvPr>
        </p:nvSpPr>
        <p:spPr/>
        <p:txBody>
          <a:bodyPr>
            <a:normAutofit/>
          </a:bodyPr>
          <a:lstStyle/>
          <a:p>
            <a:r>
              <a:rPr lang="tr-TR"/>
              <a:t>Günümüzde Yaşayan Cavafy</a:t>
            </a:r>
            <a:endParaRPr lang="tr-TR" dirty="0"/>
          </a:p>
        </p:txBody>
      </p:sp>
      <p:sp>
        <p:nvSpPr>
          <p:cNvPr id="4" name="İçerik Yer Tutucusu 3">
            <a:extLst>
              <a:ext uri="{FF2B5EF4-FFF2-40B4-BE49-F238E27FC236}">
                <a16:creationId xmlns:a16="http://schemas.microsoft.com/office/drawing/2014/main" id="{16DEC1D2-B0E5-4E4B-BE1B-CE2D72BFFF40}"/>
              </a:ext>
            </a:extLst>
          </p:cNvPr>
          <p:cNvSpPr>
            <a:spLocks noGrp="1"/>
          </p:cNvSpPr>
          <p:nvPr>
            <p:ph sz="half" idx="1"/>
          </p:nvPr>
        </p:nvSpPr>
        <p:spPr/>
        <p:txBody>
          <a:bodyPr>
            <a:normAutofit/>
          </a:bodyPr>
          <a:lstStyle/>
          <a:p>
            <a:r>
              <a:rPr lang="tr-TR" b="0" i="0" dirty="0" err="1">
                <a:solidFill>
                  <a:srgbClr val="000000"/>
                </a:solidFill>
                <a:effectLst/>
                <a:latin typeface="-apple-system"/>
              </a:rPr>
              <a:t>Cavafy'nin</a:t>
            </a:r>
            <a:r>
              <a:rPr lang="tr-TR" b="0" i="0" dirty="0">
                <a:solidFill>
                  <a:srgbClr val="000000"/>
                </a:solidFill>
                <a:effectLst/>
                <a:latin typeface="-apple-system"/>
              </a:rPr>
              <a:t> İskenderiye  dairesi o zamandan beri müzeye dönüştürülmüştür. Müze, </a:t>
            </a:r>
            <a:r>
              <a:rPr lang="tr-TR" b="0" i="0" dirty="0" err="1">
                <a:solidFill>
                  <a:srgbClr val="000000"/>
                </a:solidFill>
                <a:effectLst/>
                <a:latin typeface="-apple-system"/>
              </a:rPr>
              <a:t>Cavafy'nin</a:t>
            </a:r>
            <a:r>
              <a:rPr lang="tr-TR" b="0" i="0" dirty="0">
                <a:solidFill>
                  <a:srgbClr val="000000"/>
                </a:solidFill>
                <a:effectLst/>
                <a:latin typeface="-apple-system"/>
              </a:rPr>
              <a:t> birkaç eskizini ve orijinal el yazmalarını, ayrıca </a:t>
            </a:r>
            <a:r>
              <a:rPr lang="tr-TR" b="0" i="0" dirty="0" err="1">
                <a:solidFill>
                  <a:srgbClr val="000000"/>
                </a:solidFill>
                <a:effectLst/>
                <a:latin typeface="-apple-system"/>
              </a:rPr>
              <a:t>Cavafy'nin</a:t>
            </a:r>
            <a:r>
              <a:rPr lang="tr-TR" b="0" i="0" dirty="0">
                <a:solidFill>
                  <a:srgbClr val="000000"/>
                </a:solidFill>
                <a:effectLst/>
                <a:latin typeface="-apple-system"/>
              </a:rPr>
              <a:t> ve </a:t>
            </a:r>
            <a:r>
              <a:rPr lang="tr-TR" b="0" i="0" dirty="0" err="1">
                <a:solidFill>
                  <a:srgbClr val="000000"/>
                </a:solidFill>
                <a:effectLst/>
                <a:latin typeface="-apple-system"/>
              </a:rPr>
              <a:t>Cavafy'nin</a:t>
            </a:r>
            <a:r>
              <a:rPr lang="tr-TR" b="0" i="0" dirty="0">
                <a:solidFill>
                  <a:srgbClr val="000000"/>
                </a:solidFill>
                <a:effectLst/>
                <a:latin typeface="-apple-system"/>
              </a:rPr>
              <a:t> çeşitli resimlerini ve portrelerini içerir.</a:t>
            </a:r>
            <a:endParaRPr lang="tr-TR" dirty="0"/>
          </a:p>
        </p:txBody>
      </p:sp>
      <p:pic>
        <p:nvPicPr>
          <p:cNvPr id="11" name="İçerik Yer Tutucusu 10" descr="gök, açık hava, bina, cadde içeren bir resim&#10;&#10;Açıklama otomatik olarak oluşturuldu">
            <a:extLst>
              <a:ext uri="{FF2B5EF4-FFF2-40B4-BE49-F238E27FC236}">
                <a16:creationId xmlns:a16="http://schemas.microsoft.com/office/drawing/2014/main" id="{3BAAC46E-CE78-DD09-0DF8-3F21DEFF4EA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23148" y="2560320"/>
            <a:ext cx="2995470" cy="3537239"/>
          </a:xfrm>
        </p:spPr>
      </p:pic>
    </p:spTree>
    <p:extLst>
      <p:ext uri="{BB962C8B-B14F-4D97-AF65-F5344CB8AC3E}">
        <p14:creationId xmlns:p14="http://schemas.microsoft.com/office/powerpoint/2010/main" val="355258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beyaz tahta içeren bir resim&#10;&#10;Açıklama otomatik olarak oluşturuldu">
            <a:extLst>
              <a:ext uri="{FF2B5EF4-FFF2-40B4-BE49-F238E27FC236}">
                <a16:creationId xmlns:a16="http://schemas.microsoft.com/office/drawing/2014/main" id="{ABB0AF13-0FD7-DB04-F3AD-15DD4E855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112" y="881783"/>
            <a:ext cx="1348105" cy="1367295"/>
          </a:xfrm>
          <a:prstGeom prst="rect">
            <a:avLst/>
          </a:prstGeom>
        </p:spPr>
      </p:pic>
      <p:sp>
        <p:nvSpPr>
          <p:cNvPr id="4" name="Metin kutusu 3">
            <a:extLst>
              <a:ext uri="{FF2B5EF4-FFF2-40B4-BE49-F238E27FC236}">
                <a16:creationId xmlns:a16="http://schemas.microsoft.com/office/drawing/2014/main" id="{DB1D2316-CCBA-6422-0A78-1A47ADF64F64}"/>
              </a:ext>
            </a:extLst>
          </p:cNvPr>
          <p:cNvSpPr txBox="1"/>
          <p:nvPr/>
        </p:nvSpPr>
        <p:spPr>
          <a:xfrm>
            <a:off x="2669309" y="1242264"/>
            <a:ext cx="5070764" cy="646331"/>
          </a:xfrm>
          <a:prstGeom prst="rect">
            <a:avLst/>
          </a:prstGeom>
          <a:noFill/>
        </p:spPr>
        <p:txBody>
          <a:bodyPr wrap="square" rtlCol="0">
            <a:spAutoFit/>
          </a:bodyPr>
          <a:lstStyle/>
          <a:p>
            <a:pPr marL="285750" indent="-285750">
              <a:buFont typeface="Arial" panose="020B0604020202020204" pitchFamily="34" charset="0"/>
              <a:buChar char="•"/>
            </a:pPr>
            <a:r>
              <a:rPr lang="tr-TR" dirty="0"/>
              <a:t>C. P. </a:t>
            </a:r>
            <a:r>
              <a:rPr lang="tr-TR" dirty="0" err="1"/>
              <a:t>Cavafy</a:t>
            </a:r>
            <a:r>
              <a:rPr lang="tr-TR" dirty="0"/>
              <a:t>, Lawrence </a:t>
            </a:r>
            <a:r>
              <a:rPr lang="tr-TR" dirty="0" err="1"/>
              <a:t>Durrell'in</a:t>
            </a:r>
            <a:r>
              <a:rPr lang="tr-TR" dirty="0"/>
              <a:t> İskenderiye Dörtlüsü'nde bir karakter olarak karşımıza çıkıyor.</a:t>
            </a:r>
          </a:p>
        </p:txBody>
      </p:sp>
      <p:sp>
        <p:nvSpPr>
          <p:cNvPr id="6" name="Metin kutusu 5">
            <a:extLst>
              <a:ext uri="{FF2B5EF4-FFF2-40B4-BE49-F238E27FC236}">
                <a16:creationId xmlns:a16="http://schemas.microsoft.com/office/drawing/2014/main" id="{6213C428-450B-4780-1F19-D6A6BF8D36AE}"/>
              </a:ext>
            </a:extLst>
          </p:cNvPr>
          <p:cNvSpPr txBox="1"/>
          <p:nvPr/>
        </p:nvSpPr>
        <p:spPr>
          <a:xfrm>
            <a:off x="1162228" y="2409914"/>
            <a:ext cx="5070764" cy="923330"/>
          </a:xfrm>
          <a:prstGeom prst="rect">
            <a:avLst/>
          </a:prstGeom>
          <a:noFill/>
        </p:spPr>
        <p:txBody>
          <a:bodyPr wrap="square" rtlCol="0">
            <a:spAutoFit/>
          </a:bodyPr>
          <a:lstStyle/>
          <a:p>
            <a:pPr marL="285750" indent="-285750">
              <a:buFont typeface="Arial" panose="020B0604020202020204" pitchFamily="34" charset="0"/>
              <a:buChar char="•"/>
            </a:pPr>
            <a:r>
              <a:rPr lang="tr-TR" dirty="0" err="1"/>
              <a:t>The</a:t>
            </a:r>
            <a:r>
              <a:rPr lang="tr-TR" dirty="0"/>
              <a:t> </a:t>
            </a:r>
            <a:r>
              <a:rPr lang="tr-TR" dirty="0" err="1"/>
              <a:t>Weddings</a:t>
            </a:r>
            <a:r>
              <a:rPr lang="tr-TR" dirty="0"/>
              <a:t> </a:t>
            </a:r>
            <a:r>
              <a:rPr lang="tr-TR" dirty="0" err="1"/>
              <a:t>Parties</a:t>
            </a:r>
            <a:r>
              <a:rPr lang="tr-TR" dirty="0"/>
              <a:t> </a:t>
            </a:r>
            <a:r>
              <a:rPr lang="tr-TR" dirty="0" err="1"/>
              <a:t>Everything</a:t>
            </a:r>
            <a:r>
              <a:rPr lang="tr-TR" dirty="0"/>
              <a:t> şarkısı "</a:t>
            </a:r>
            <a:r>
              <a:rPr lang="tr-TR" dirty="0" err="1"/>
              <a:t>The</a:t>
            </a:r>
            <a:r>
              <a:rPr lang="tr-TR" dirty="0"/>
              <a:t> </a:t>
            </a:r>
            <a:r>
              <a:rPr lang="tr-TR" dirty="0" err="1"/>
              <a:t>Afternoon</a:t>
            </a:r>
            <a:r>
              <a:rPr lang="tr-TR" dirty="0"/>
              <a:t> Sun", aynı başlıktaki </a:t>
            </a:r>
            <a:r>
              <a:rPr lang="tr-TR" dirty="0" err="1"/>
              <a:t>Kavafy</a:t>
            </a:r>
            <a:r>
              <a:rPr lang="tr-TR" dirty="0"/>
              <a:t> şiirine dayanmaktadır.</a:t>
            </a:r>
          </a:p>
        </p:txBody>
      </p:sp>
      <p:sp>
        <p:nvSpPr>
          <p:cNvPr id="8" name="Metin kutusu 7">
            <a:extLst>
              <a:ext uri="{FF2B5EF4-FFF2-40B4-BE49-F238E27FC236}">
                <a16:creationId xmlns:a16="http://schemas.microsoft.com/office/drawing/2014/main" id="{9D3760E0-7925-D08F-0491-7F37C0A63635}"/>
              </a:ext>
            </a:extLst>
          </p:cNvPr>
          <p:cNvSpPr txBox="1"/>
          <p:nvPr/>
        </p:nvSpPr>
        <p:spPr>
          <a:xfrm>
            <a:off x="7161376" y="3429000"/>
            <a:ext cx="4469451" cy="646331"/>
          </a:xfrm>
          <a:prstGeom prst="rect">
            <a:avLst/>
          </a:prstGeom>
          <a:noFill/>
        </p:spPr>
        <p:txBody>
          <a:bodyPr wrap="square">
            <a:spAutoFit/>
          </a:bodyPr>
          <a:lstStyle/>
          <a:p>
            <a:pPr marL="285750" indent="-285750" algn="just">
              <a:buFont typeface="Arial" panose="020B0604020202020204" pitchFamily="34" charset="0"/>
              <a:buChar char="•"/>
            </a:pPr>
            <a:r>
              <a:rPr lang="tr-TR" dirty="0" err="1"/>
              <a:t>Cavafy'nin</a:t>
            </a:r>
            <a:r>
              <a:rPr lang="tr-TR" dirty="0"/>
              <a:t> şiiri </a:t>
            </a:r>
            <a:r>
              <a:rPr lang="el-GR" dirty="0"/>
              <a:t>("</a:t>
            </a:r>
            <a:r>
              <a:rPr lang="tr-TR" dirty="0" err="1"/>
              <a:t>Krimmena</a:t>
            </a:r>
            <a:r>
              <a:rPr lang="tr-TR" dirty="0"/>
              <a:t>", Gizli Şeyler) </a:t>
            </a:r>
            <a:r>
              <a:rPr lang="tr-TR" dirty="0" err="1"/>
              <a:t>Leiden</a:t>
            </a:r>
            <a:r>
              <a:rPr lang="tr-TR" dirty="0"/>
              <a:t>, Hollanda'daki bir binaya boyanmıştır.</a:t>
            </a:r>
          </a:p>
        </p:txBody>
      </p:sp>
      <p:pic>
        <p:nvPicPr>
          <p:cNvPr id="10" name="Resim 9" descr="metin içeren bir resim&#10;&#10;Açıklama otomatik olarak oluşturuldu">
            <a:extLst>
              <a:ext uri="{FF2B5EF4-FFF2-40B4-BE49-F238E27FC236}">
                <a16:creationId xmlns:a16="http://schemas.microsoft.com/office/drawing/2014/main" id="{15DF7D6A-FA07-2F7B-8D80-AA20BEA7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191" y="790069"/>
            <a:ext cx="1905000" cy="2543175"/>
          </a:xfrm>
          <a:prstGeom prst="rect">
            <a:avLst/>
          </a:prstGeom>
        </p:spPr>
      </p:pic>
      <p:pic>
        <p:nvPicPr>
          <p:cNvPr id="12" name="Resim 11" descr="duvar, iç mekan içeren bir resim&#10;&#10;Açıklama otomatik olarak oluşturuldu">
            <a:extLst>
              <a:ext uri="{FF2B5EF4-FFF2-40B4-BE49-F238E27FC236}">
                <a16:creationId xmlns:a16="http://schemas.microsoft.com/office/drawing/2014/main" id="{D60733CD-5CD8-AE0A-7A2C-9283655E4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3409" y="3547628"/>
            <a:ext cx="1577615" cy="2634617"/>
          </a:xfrm>
          <a:prstGeom prst="rect">
            <a:avLst/>
          </a:prstGeom>
        </p:spPr>
      </p:pic>
      <p:pic>
        <p:nvPicPr>
          <p:cNvPr id="14" name="Resim 13" descr="iç mekan, bina, heykel, un içeren bir resim&#10;&#10;Açıklama otomatik olarak oluşturuldu">
            <a:extLst>
              <a:ext uri="{FF2B5EF4-FFF2-40B4-BE49-F238E27FC236}">
                <a16:creationId xmlns:a16="http://schemas.microsoft.com/office/drawing/2014/main" id="{23A7924E-3AE6-0016-2FF1-1391884846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6131" y="3585203"/>
            <a:ext cx="1705244" cy="2559465"/>
          </a:xfrm>
          <a:prstGeom prst="rect">
            <a:avLst/>
          </a:prstGeom>
        </p:spPr>
      </p:pic>
    </p:spTree>
    <p:extLst>
      <p:ext uri="{BB962C8B-B14F-4D97-AF65-F5344CB8AC3E}">
        <p14:creationId xmlns:p14="http://schemas.microsoft.com/office/powerpoint/2010/main" val="297217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BB677E9-288A-B5F2-127B-2B6A19203219}"/>
              </a:ext>
            </a:extLst>
          </p:cNvPr>
          <p:cNvSpPr txBox="1"/>
          <p:nvPr/>
        </p:nvSpPr>
        <p:spPr>
          <a:xfrm>
            <a:off x="1293263" y="2136338"/>
            <a:ext cx="9605473" cy="2585323"/>
          </a:xfrm>
          <a:prstGeom prst="rect">
            <a:avLst/>
          </a:prstGeom>
          <a:noFill/>
        </p:spPr>
        <p:txBody>
          <a:bodyPr wrap="square" rtlCol="0">
            <a:spAutoFit/>
          </a:bodyPr>
          <a:lstStyle/>
          <a:p>
            <a:r>
              <a:rPr lang="tr-TR" sz="2400" dirty="0"/>
              <a:t>Kaynakça;</a:t>
            </a:r>
          </a:p>
          <a:p>
            <a:pPr marL="285750" indent="-285750">
              <a:buFont typeface="Arial" panose="020B0604020202020204" pitchFamily="34" charset="0"/>
              <a:buChar char="•"/>
            </a:pPr>
            <a:r>
              <a:rPr lang="tr-TR"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https://www.thenation.com/article/archive/mixing-history-and-desire-poetry-cp-cavafy/</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tr-TR"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https://www.poetryfoundation.org/poets/c-p-cavafy</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tr-TR"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https://www.britannica.com/biography/Constantine-P-Cavafy</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tr-TR"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https://poets.org/poet/c-p-cavafy</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48881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EB6ABD44-4B41-3B25-A38E-D38BE875C846}"/>
              </a:ext>
            </a:extLst>
          </p:cNvPr>
          <p:cNvSpPr>
            <a:spLocks noGrp="1"/>
          </p:cNvSpPr>
          <p:nvPr>
            <p:ph type="title"/>
          </p:nvPr>
        </p:nvSpPr>
        <p:spPr/>
        <p:txBody>
          <a:bodyPr/>
          <a:lstStyle/>
          <a:p>
            <a:r>
              <a:rPr lang="tr-TR" dirty="0"/>
              <a:t>İçerik</a:t>
            </a:r>
          </a:p>
        </p:txBody>
      </p:sp>
      <p:sp>
        <p:nvSpPr>
          <p:cNvPr id="11" name="İçerik Yer Tutucusu 10">
            <a:extLst>
              <a:ext uri="{FF2B5EF4-FFF2-40B4-BE49-F238E27FC236}">
                <a16:creationId xmlns:a16="http://schemas.microsoft.com/office/drawing/2014/main" id="{89A2CFAD-786D-6411-4B65-F73E4E70A2C6}"/>
              </a:ext>
            </a:extLst>
          </p:cNvPr>
          <p:cNvSpPr>
            <a:spLocks noGrp="1"/>
          </p:cNvSpPr>
          <p:nvPr>
            <p:ph idx="1"/>
          </p:nvPr>
        </p:nvSpPr>
        <p:spPr/>
        <p:txBody>
          <a:bodyPr/>
          <a:lstStyle/>
          <a:p>
            <a:r>
              <a:rPr lang="tr-TR" sz="2800" dirty="0">
                <a:solidFill>
                  <a:schemeClr val="accent1">
                    <a:lumMod val="75000"/>
                  </a:schemeClr>
                </a:solidFill>
              </a:rPr>
              <a:t>Doğumu ve Gençlik Dönemi</a:t>
            </a:r>
          </a:p>
          <a:p>
            <a:r>
              <a:rPr lang="tr-TR" sz="2800" dirty="0">
                <a:solidFill>
                  <a:schemeClr val="accent1">
                    <a:lumMod val="75000"/>
                  </a:schemeClr>
                </a:solidFill>
              </a:rPr>
              <a:t>Tarih ve Arzunun Karıştırılması</a:t>
            </a:r>
          </a:p>
          <a:p>
            <a:r>
              <a:rPr lang="tr-TR" sz="2800" dirty="0">
                <a:solidFill>
                  <a:schemeClr val="accent1">
                    <a:lumMod val="75000"/>
                  </a:schemeClr>
                </a:solidFill>
              </a:rPr>
              <a:t>Günümüzde Yaşayan </a:t>
            </a:r>
            <a:r>
              <a:rPr lang="tr-TR" sz="2800" dirty="0" err="1">
                <a:solidFill>
                  <a:schemeClr val="accent1">
                    <a:lumMod val="75000"/>
                  </a:schemeClr>
                </a:solidFill>
              </a:rPr>
              <a:t>Cavafy</a:t>
            </a:r>
            <a:endParaRPr lang="tr-TR" sz="2800" dirty="0">
              <a:solidFill>
                <a:schemeClr val="accent1">
                  <a:lumMod val="75000"/>
                </a:schemeClr>
              </a:solidFill>
            </a:endParaRPr>
          </a:p>
          <a:p>
            <a:endParaRPr lang="tr-TR" dirty="0"/>
          </a:p>
        </p:txBody>
      </p:sp>
      <p:sp>
        <p:nvSpPr>
          <p:cNvPr id="12" name="Metin Yer Tutucusu 11">
            <a:extLst>
              <a:ext uri="{FF2B5EF4-FFF2-40B4-BE49-F238E27FC236}">
                <a16:creationId xmlns:a16="http://schemas.microsoft.com/office/drawing/2014/main" id="{9AF246AB-F328-B79F-26D3-976E6CEFAE10}"/>
              </a:ext>
            </a:extLst>
          </p:cNvPr>
          <p:cNvSpPr>
            <a:spLocks noGrp="1"/>
          </p:cNvSpPr>
          <p:nvPr>
            <p:ph type="body" sz="half" idx="2"/>
          </p:nvPr>
        </p:nvSpPr>
        <p:spPr/>
        <p:txBody>
          <a:bodyPr/>
          <a:lstStyle/>
          <a:p>
            <a:endParaRPr lang="tr-TR" dirty="0"/>
          </a:p>
        </p:txBody>
      </p:sp>
    </p:spTree>
    <p:extLst>
      <p:ext uri="{BB962C8B-B14F-4D97-AF65-F5344CB8AC3E}">
        <p14:creationId xmlns:p14="http://schemas.microsoft.com/office/powerpoint/2010/main" val="121472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4849D5C-EEA8-6C87-7D9C-1B1587CCABEC}"/>
              </a:ext>
            </a:extLst>
          </p:cNvPr>
          <p:cNvSpPr txBox="1"/>
          <p:nvPr/>
        </p:nvSpPr>
        <p:spPr>
          <a:xfrm>
            <a:off x="2177736" y="2690335"/>
            <a:ext cx="3766241" cy="1477328"/>
          </a:xfrm>
          <a:prstGeom prst="rect">
            <a:avLst/>
          </a:prstGeom>
          <a:noFill/>
          <a:ln>
            <a:solidFill>
              <a:schemeClr val="bg1"/>
            </a:solidFill>
          </a:ln>
        </p:spPr>
        <p:txBody>
          <a:bodyPr wrap="square" rtlCol="0">
            <a:spAutoFit/>
          </a:bodyPr>
          <a:lstStyle/>
          <a:p>
            <a:pPr algn="just"/>
            <a:r>
              <a:rPr lang="tr-TR" dirty="0" err="1"/>
              <a:t>Konstantínos</a:t>
            </a:r>
            <a:r>
              <a:rPr lang="tr-TR" dirty="0"/>
              <a:t> </a:t>
            </a:r>
            <a:r>
              <a:rPr lang="tr-TR" dirty="0" err="1"/>
              <a:t>Pétrou</a:t>
            </a:r>
            <a:r>
              <a:rPr lang="tr-TR" dirty="0"/>
              <a:t> </a:t>
            </a:r>
            <a:r>
              <a:rPr lang="tr-TR" dirty="0" err="1"/>
              <a:t>Kaváfis</a:t>
            </a:r>
            <a:r>
              <a:rPr lang="tr-TR" dirty="0"/>
              <a:t> olarak 29 Nisan 1863'te Mısır'ın İskenderiye kentinde </a:t>
            </a:r>
            <a:r>
              <a:rPr lang="tr-TR" dirty="0" err="1"/>
              <a:t>Konstantinopolit</a:t>
            </a:r>
            <a:r>
              <a:rPr lang="tr-TR" dirty="0"/>
              <a:t> bir anne babanın dokuzuncu çocuğu olarak doğdu.</a:t>
            </a:r>
          </a:p>
        </p:txBody>
      </p:sp>
      <p:pic>
        <p:nvPicPr>
          <p:cNvPr id="4" name="Resim 3">
            <a:extLst>
              <a:ext uri="{FF2B5EF4-FFF2-40B4-BE49-F238E27FC236}">
                <a16:creationId xmlns:a16="http://schemas.microsoft.com/office/drawing/2014/main" id="{AB572ECA-83B0-BF36-6AF5-12E807E4E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240" y="1100805"/>
            <a:ext cx="3098358" cy="4656389"/>
          </a:xfrm>
          <a:prstGeom prst="rect">
            <a:avLst/>
          </a:prstGeom>
          <a:ln w="38100">
            <a:solidFill>
              <a:schemeClr val="tx1"/>
            </a:solidFill>
          </a:ln>
        </p:spPr>
      </p:pic>
      <p:sp>
        <p:nvSpPr>
          <p:cNvPr id="5" name="Metin kutusu 4">
            <a:extLst>
              <a:ext uri="{FF2B5EF4-FFF2-40B4-BE49-F238E27FC236}">
                <a16:creationId xmlns:a16="http://schemas.microsoft.com/office/drawing/2014/main" id="{AED4AE13-96F3-E102-C8F0-087122463C2D}"/>
              </a:ext>
            </a:extLst>
          </p:cNvPr>
          <p:cNvSpPr txBox="1"/>
          <p:nvPr/>
        </p:nvSpPr>
        <p:spPr>
          <a:xfrm>
            <a:off x="2177737" y="4430081"/>
            <a:ext cx="3766240" cy="1200329"/>
          </a:xfrm>
          <a:prstGeom prst="rect">
            <a:avLst/>
          </a:prstGeom>
          <a:noFill/>
          <a:ln>
            <a:solidFill>
              <a:schemeClr val="bg1"/>
            </a:solidFill>
          </a:ln>
        </p:spPr>
        <p:txBody>
          <a:bodyPr wrap="square" rtlCol="0">
            <a:spAutoFit/>
          </a:bodyPr>
          <a:lstStyle/>
          <a:p>
            <a:pPr algn="just"/>
            <a:r>
              <a:rPr lang="tr-TR" dirty="0"/>
              <a:t>Konstantinopolis'teki Rum cemaatinden (İstanbul) gelen Yunan bir anne babanın çocuğu olarak dünyaya geldi ve Rum Ortodoks Kilisesi'ne vaftiz edildi.</a:t>
            </a:r>
          </a:p>
        </p:txBody>
      </p:sp>
      <p:sp>
        <p:nvSpPr>
          <p:cNvPr id="6" name="Başlık 5">
            <a:extLst>
              <a:ext uri="{FF2B5EF4-FFF2-40B4-BE49-F238E27FC236}">
                <a16:creationId xmlns:a16="http://schemas.microsoft.com/office/drawing/2014/main" id="{1B627F32-611F-415A-9FCF-776698AF7240}"/>
              </a:ext>
            </a:extLst>
          </p:cNvPr>
          <p:cNvSpPr>
            <a:spLocks noGrp="1"/>
          </p:cNvSpPr>
          <p:nvPr>
            <p:ph type="title"/>
          </p:nvPr>
        </p:nvSpPr>
        <p:spPr>
          <a:xfrm>
            <a:off x="1295402" y="982132"/>
            <a:ext cx="5530911" cy="1303867"/>
          </a:xfrm>
        </p:spPr>
        <p:txBody>
          <a:bodyPr>
            <a:normAutofit fontScale="90000"/>
          </a:bodyPr>
          <a:lstStyle/>
          <a:p>
            <a:r>
              <a:rPr lang="tr-TR" dirty="0"/>
              <a:t>Doğumu ve Gençlik Dönemi</a:t>
            </a:r>
          </a:p>
        </p:txBody>
      </p:sp>
    </p:spTree>
    <p:extLst>
      <p:ext uri="{BB962C8B-B14F-4D97-AF65-F5344CB8AC3E}">
        <p14:creationId xmlns:p14="http://schemas.microsoft.com/office/powerpoint/2010/main" val="174740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693DAAA-B192-920A-6315-35E1772F1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126" y="1082629"/>
            <a:ext cx="4650611" cy="4692742"/>
          </a:xfrm>
          <a:prstGeom prst="rect">
            <a:avLst/>
          </a:prstGeom>
        </p:spPr>
      </p:pic>
      <p:sp>
        <p:nvSpPr>
          <p:cNvPr id="4" name="Metin kutusu 3">
            <a:extLst>
              <a:ext uri="{FF2B5EF4-FFF2-40B4-BE49-F238E27FC236}">
                <a16:creationId xmlns:a16="http://schemas.microsoft.com/office/drawing/2014/main" id="{D32DF4D0-6A80-5D06-CEC4-578114AB5B22}"/>
              </a:ext>
            </a:extLst>
          </p:cNvPr>
          <p:cNvSpPr txBox="1"/>
          <p:nvPr/>
        </p:nvSpPr>
        <p:spPr>
          <a:xfrm>
            <a:off x="6518495" y="2136338"/>
            <a:ext cx="4780230" cy="2585323"/>
          </a:xfrm>
          <a:prstGeom prst="rect">
            <a:avLst/>
          </a:prstGeom>
          <a:noFill/>
        </p:spPr>
        <p:txBody>
          <a:bodyPr wrap="square" rtlCol="0">
            <a:spAutoFit/>
          </a:bodyPr>
          <a:lstStyle/>
          <a:p>
            <a:pPr algn="just"/>
            <a:r>
              <a:rPr lang="tr-TR" dirty="0"/>
              <a:t>Babası, daha önceki yıllarda İngiltere'de yaşamış ve İngiliz vatandaşlığı almış başarılı bir ithalatçı-ihracatçıydı. </a:t>
            </a:r>
          </a:p>
          <a:p>
            <a:pPr algn="just"/>
            <a:endParaRPr lang="tr-TR" dirty="0"/>
          </a:p>
          <a:p>
            <a:pPr algn="just"/>
            <a:r>
              <a:rPr lang="tr-TR" dirty="0"/>
              <a:t>1870 yılında babasının ölümü üzerine </a:t>
            </a:r>
            <a:r>
              <a:rPr lang="tr-TR" dirty="0" err="1"/>
              <a:t>Cavafy</a:t>
            </a:r>
            <a:r>
              <a:rPr lang="tr-TR" dirty="0"/>
              <a:t> ve ailesi bir süre Liverpool'a yerleşti. 1876'da ailesi, 1873'teki Uzun Buhran nedeniyle mali sorunlarla karşı karşıya kaldı, bu nedenle 1877'de İskenderiye'ye geri dönmek zorunda kaldılar.</a:t>
            </a:r>
          </a:p>
        </p:txBody>
      </p:sp>
    </p:spTree>
    <p:extLst>
      <p:ext uri="{BB962C8B-B14F-4D97-AF65-F5344CB8AC3E}">
        <p14:creationId xmlns:p14="http://schemas.microsoft.com/office/powerpoint/2010/main" val="185916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45E599E-BE0F-F658-4BE3-4CC160E1E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608" y="629216"/>
            <a:ext cx="3961456" cy="2546651"/>
          </a:xfrm>
          <a:prstGeom prst="rect">
            <a:avLst/>
          </a:prstGeom>
          <a:ln w="38100">
            <a:solidFill>
              <a:schemeClr val="tx1"/>
            </a:solidFill>
          </a:ln>
        </p:spPr>
      </p:pic>
      <p:pic>
        <p:nvPicPr>
          <p:cNvPr id="9" name="Resim 8">
            <a:extLst>
              <a:ext uri="{FF2B5EF4-FFF2-40B4-BE49-F238E27FC236}">
                <a16:creationId xmlns:a16="http://schemas.microsoft.com/office/drawing/2014/main" id="{179E5B51-1E9F-0E2E-2938-BB06A1777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608" y="3329411"/>
            <a:ext cx="3961456" cy="2799785"/>
          </a:xfrm>
          <a:prstGeom prst="rect">
            <a:avLst/>
          </a:prstGeom>
          <a:ln w="38100">
            <a:solidFill>
              <a:schemeClr val="tx1"/>
            </a:solidFill>
          </a:ln>
        </p:spPr>
      </p:pic>
      <p:sp>
        <p:nvSpPr>
          <p:cNvPr id="10" name="Metin kutusu 9">
            <a:extLst>
              <a:ext uri="{FF2B5EF4-FFF2-40B4-BE49-F238E27FC236}">
                <a16:creationId xmlns:a16="http://schemas.microsoft.com/office/drawing/2014/main" id="{FD9DD1AF-EBE5-E7BB-4B9E-9EBEE12B5373}"/>
              </a:ext>
            </a:extLst>
          </p:cNvPr>
          <p:cNvSpPr txBox="1"/>
          <p:nvPr/>
        </p:nvSpPr>
        <p:spPr>
          <a:xfrm>
            <a:off x="6772938" y="1135488"/>
            <a:ext cx="4237022" cy="2031325"/>
          </a:xfrm>
          <a:prstGeom prst="rect">
            <a:avLst/>
          </a:prstGeom>
          <a:noFill/>
        </p:spPr>
        <p:txBody>
          <a:bodyPr wrap="square" rtlCol="0">
            <a:spAutoFit/>
          </a:bodyPr>
          <a:lstStyle/>
          <a:p>
            <a:pPr algn="just"/>
            <a:r>
              <a:rPr lang="tr-TR" dirty="0"/>
              <a:t>1882'de İskenderiye'deki kargaşa, ailenin geçici de olsa tekrar İstanbul'a taşınmasına neden oldu. Bu, İskenderiye'de Mısır'ın İngiliz-Fransız kontrolüne karşı bir isyanın patlak verdiği ve böylece 1882 İngiliz-Mısır Savaşı'nı hızlandırdığı yıldı. İskenderiye bombardımana tutuldu. </a:t>
            </a:r>
          </a:p>
        </p:txBody>
      </p:sp>
      <p:sp>
        <p:nvSpPr>
          <p:cNvPr id="11" name="Metin kutusu 10">
            <a:extLst>
              <a:ext uri="{FF2B5EF4-FFF2-40B4-BE49-F238E27FC236}">
                <a16:creationId xmlns:a16="http://schemas.microsoft.com/office/drawing/2014/main" id="{D0FDBBAE-E79E-0AC3-87F8-79AB49ECAD99}"/>
              </a:ext>
            </a:extLst>
          </p:cNvPr>
          <p:cNvSpPr txBox="1"/>
          <p:nvPr/>
        </p:nvSpPr>
        <p:spPr>
          <a:xfrm>
            <a:off x="6772938" y="3435790"/>
            <a:ext cx="3961456" cy="2585323"/>
          </a:xfrm>
          <a:prstGeom prst="rect">
            <a:avLst/>
          </a:prstGeom>
          <a:noFill/>
        </p:spPr>
        <p:txBody>
          <a:bodyPr wrap="square" rtlCol="0">
            <a:spAutoFit/>
          </a:bodyPr>
          <a:lstStyle/>
          <a:p>
            <a:pPr algn="just"/>
            <a:r>
              <a:rPr lang="tr-TR" dirty="0"/>
              <a:t>1885'te </a:t>
            </a:r>
            <a:r>
              <a:rPr lang="tr-TR" dirty="0" err="1"/>
              <a:t>Cavafy</a:t>
            </a:r>
            <a:r>
              <a:rPr lang="tr-TR" dirty="0"/>
              <a:t>, hayatının geri kalanını yaşayacağı İskenderiye'ye döndü. İlk işi gazetecilikti; ardından otuz yıl boyunca İngilizlerin yönettiği Mısır Bayındırlık Bakanlığı'nda görev aldı. O sıralarda, bir genç olan </a:t>
            </a:r>
            <a:r>
              <a:rPr lang="tr-TR" dirty="0" err="1"/>
              <a:t>Cavafy</a:t>
            </a:r>
            <a:r>
              <a:rPr lang="tr-TR" dirty="0"/>
              <a:t>, şiirler yazıyor, bir kariyere hazırlanıyor ve sonraki şiirlerinin çoğunu şekillendirecek olan tuhaflığını keşfediyordu. </a:t>
            </a:r>
          </a:p>
        </p:txBody>
      </p:sp>
    </p:spTree>
    <p:extLst>
      <p:ext uri="{BB962C8B-B14F-4D97-AF65-F5344CB8AC3E}">
        <p14:creationId xmlns:p14="http://schemas.microsoft.com/office/powerpoint/2010/main" val="278640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78E391F-3711-1327-3BF5-16B703FD7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184" y="1407814"/>
            <a:ext cx="5911993" cy="4042372"/>
          </a:xfrm>
          <a:prstGeom prst="rect">
            <a:avLst/>
          </a:prstGeom>
        </p:spPr>
      </p:pic>
      <p:sp>
        <p:nvSpPr>
          <p:cNvPr id="4" name="Metin kutusu 3">
            <a:extLst>
              <a:ext uri="{FF2B5EF4-FFF2-40B4-BE49-F238E27FC236}">
                <a16:creationId xmlns:a16="http://schemas.microsoft.com/office/drawing/2014/main" id="{39106330-4469-F557-F7A2-CF1819A58FF7}"/>
              </a:ext>
            </a:extLst>
          </p:cNvPr>
          <p:cNvSpPr txBox="1"/>
          <p:nvPr/>
        </p:nvSpPr>
        <p:spPr>
          <a:xfrm>
            <a:off x="7451002" y="2684352"/>
            <a:ext cx="3594226" cy="1489295"/>
          </a:xfrm>
          <a:prstGeom prst="rect">
            <a:avLst/>
          </a:prstGeom>
          <a:noFill/>
        </p:spPr>
        <p:txBody>
          <a:bodyPr wrap="square" rtlCol="0">
            <a:spAutoFit/>
          </a:bodyPr>
          <a:lstStyle/>
          <a:p>
            <a:pPr algn="just"/>
            <a:r>
              <a:rPr lang="tr-TR" dirty="0" err="1"/>
              <a:t>Cavafy</a:t>
            </a:r>
            <a:r>
              <a:rPr lang="tr-TR" dirty="0"/>
              <a:t> önümüzdeki 30 yıl boyunca bakanlıkta kaldı ve sonunda müdür yardımcısı oldu. 29 Nisan 1933'te, bakanlıktan ayrıldıktan 11 yıl sonra kanserden öldü.</a:t>
            </a:r>
          </a:p>
        </p:txBody>
      </p:sp>
    </p:spTree>
    <p:extLst>
      <p:ext uri="{BB962C8B-B14F-4D97-AF65-F5344CB8AC3E}">
        <p14:creationId xmlns:p14="http://schemas.microsoft.com/office/powerpoint/2010/main" val="82209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E2A87F-D7AA-23B9-9C76-BAC9F34681B2}"/>
              </a:ext>
            </a:extLst>
          </p:cNvPr>
          <p:cNvSpPr>
            <a:spLocks noGrp="1"/>
          </p:cNvSpPr>
          <p:nvPr>
            <p:ph type="title"/>
          </p:nvPr>
        </p:nvSpPr>
        <p:spPr>
          <a:xfrm>
            <a:off x="1295402" y="982132"/>
            <a:ext cx="5784408" cy="1303867"/>
          </a:xfrm>
        </p:spPr>
        <p:txBody>
          <a:bodyPr>
            <a:normAutofit fontScale="90000"/>
          </a:bodyPr>
          <a:lstStyle/>
          <a:p>
            <a:r>
              <a:rPr lang="tr-TR" dirty="0"/>
              <a:t>Tarih ve Arzunun Karıştırılması</a:t>
            </a:r>
          </a:p>
        </p:txBody>
      </p:sp>
      <p:sp>
        <p:nvSpPr>
          <p:cNvPr id="3" name="İçerik Yer Tutucusu 2">
            <a:extLst>
              <a:ext uri="{FF2B5EF4-FFF2-40B4-BE49-F238E27FC236}">
                <a16:creationId xmlns:a16="http://schemas.microsoft.com/office/drawing/2014/main" id="{26A19B60-74C6-554A-AB37-0288D8213C09}"/>
              </a:ext>
            </a:extLst>
          </p:cNvPr>
          <p:cNvSpPr>
            <a:spLocks noGrp="1"/>
          </p:cNvSpPr>
          <p:nvPr>
            <p:ph idx="1"/>
          </p:nvPr>
        </p:nvSpPr>
        <p:spPr>
          <a:xfrm>
            <a:off x="1295401" y="2556932"/>
            <a:ext cx="8301272" cy="3318936"/>
          </a:xfrm>
        </p:spPr>
        <p:txBody>
          <a:bodyPr>
            <a:normAutofit lnSpcReduction="10000"/>
          </a:bodyPr>
          <a:lstStyle/>
          <a:p>
            <a:pPr algn="just"/>
            <a:r>
              <a:rPr lang="tr-TR" dirty="0" err="1"/>
              <a:t>Cavafy</a:t>
            </a:r>
            <a:r>
              <a:rPr lang="tr-TR" dirty="0"/>
              <a:t>, Yunan şiirinin hem yurtiçinde hem de yurtdışında yeniden canlanmasında ve tanınmasında etkili oldu. Şiirleri, tipik olarak, Yunan kültüründe rol oynamış gerçek ya da edebi şahsiyetlerin ve çevrenin özlü ama samimi çağrışımlarıdır.</a:t>
            </a:r>
          </a:p>
          <a:p>
            <a:pPr algn="just"/>
            <a:r>
              <a:rPr lang="tr-TR" dirty="0" err="1"/>
              <a:t>Cavafy</a:t>
            </a:r>
            <a:r>
              <a:rPr lang="tr-TR" dirty="0"/>
              <a:t>, temalarını kişisel deneyimlerinden ve özellikle Helenistik döneme ilişkin derin ve geniş bir tarih bilgisinden aldı. onun birçok şiirler sözde-tarihseldir, ya da görünüşte tarihseldir ya da doğru ama tuhaf biçimde tarihseldir. </a:t>
            </a:r>
            <a:r>
              <a:rPr lang="tr-TR" dirty="0" err="1"/>
              <a:t>Kavafy'nin</a:t>
            </a:r>
            <a:r>
              <a:rPr lang="tr-TR" dirty="0"/>
              <a:t> en önemli eserlerinden biri 1904 tarihli "Barbarları Beklerken" adlı şiiridir.</a:t>
            </a:r>
          </a:p>
        </p:txBody>
      </p:sp>
    </p:spTree>
    <p:extLst>
      <p:ext uri="{BB962C8B-B14F-4D97-AF65-F5344CB8AC3E}">
        <p14:creationId xmlns:p14="http://schemas.microsoft.com/office/powerpoint/2010/main" val="162333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2464F8B-618A-4C83-521C-866F2D1F0D86}"/>
              </a:ext>
            </a:extLst>
          </p:cNvPr>
          <p:cNvSpPr txBox="1"/>
          <p:nvPr/>
        </p:nvSpPr>
        <p:spPr>
          <a:xfrm>
            <a:off x="1001916" y="1416657"/>
            <a:ext cx="3974471" cy="1477328"/>
          </a:xfrm>
          <a:prstGeom prst="rect">
            <a:avLst/>
          </a:prstGeom>
          <a:noFill/>
        </p:spPr>
        <p:txBody>
          <a:bodyPr wrap="square" rtlCol="0">
            <a:spAutoFit/>
          </a:bodyPr>
          <a:lstStyle/>
          <a:p>
            <a:pPr algn="just"/>
            <a:r>
              <a:rPr lang="tr-TR" dirty="0"/>
              <a:t>1911'de </a:t>
            </a:r>
            <a:r>
              <a:rPr lang="tr-TR" dirty="0" err="1"/>
              <a:t>Cavafy</a:t>
            </a:r>
            <a:r>
              <a:rPr lang="tr-TR" dirty="0"/>
              <a:t>, Odysseus'ta tasvir edildiği gibi Odysseus'un Homeros'un ana adasına dönüş yolculuğundan esinlenerek "</a:t>
            </a:r>
            <a:r>
              <a:rPr lang="tr-TR" dirty="0" err="1"/>
              <a:t>Ithaca</a:t>
            </a:r>
            <a:r>
              <a:rPr lang="tr-TR" dirty="0"/>
              <a:t>" yazdı. Şiirin teması, yaşam yolculuğunu üreten varış noktasıdır.</a:t>
            </a:r>
          </a:p>
        </p:txBody>
      </p:sp>
      <p:pic>
        <p:nvPicPr>
          <p:cNvPr id="6" name="Resim 5">
            <a:extLst>
              <a:ext uri="{FF2B5EF4-FFF2-40B4-BE49-F238E27FC236}">
                <a16:creationId xmlns:a16="http://schemas.microsoft.com/office/drawing/2014/main" id="{D6FEBBBA-99D3-6E66-E17F-963985CBE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831" y="2155321"/>
            <a:ext cx="5723253" cy="2275755"/>
          </a:xfrm>
          <a:prstGeom prst="rect">
            <a:avLst/>
          </a:prstGeom>
          <a:ln w="38100">
            <a:solidFill>
              <a:schemeClr val="tx1"/>
            </a:solidFill>
          </a:ln>
        </p:spPr>
      </p:pic>
      <p:sp>
        <p:nvSpPr>
          <p:cNvPr id="7" name="Metin kutusu 6">
            <a:extLst>
              <a:ext uri="{FF2B5EF4-FFF2-40B4-BE49-F238E27FC236}">
                <a16:creationId xmlns:a16="http://schemas.microsoft.com/office/drawing/2014/main" id="{A699D591-BED6-4F2A-A6F6-1F88487EA191}"/>
              </a:ext>
            </a:extLst>
          </p:cNvPr>
          <p:cNvSpPr txBox="1"/>
          <p:nvPr/>
        </p:nvSpPr>
        <p:spPr>
          <a:xfrm>
            <a:off x="1086415" y="3293198"/>
            <a:ext cx="4209862" cy="2031325"/>
          </a:xfrm>
          <a:prstGeom prst="rect">
            <a:avLst/>
          </a:prstGeom>
          <a:noFill/>
          <a:ln>
            <a:solidFill>
              <a:schemeClr val="tx1"/>
            </a:solidFill>
          </a:ln>
        </p:spPr>
        <p:txBody>
          <a:bodyPr wrap="square" rtlCol="0">
            <a:spAutoFit/>
          </a:bodyPr>
          <a:lstStyle/>
          <a:p>
            <a:pPr algn="just"/>
            <a:r>
              <a:rPr lang="tr-TR" dirty="0" err="1"/>
              <a:t>Ithaka'yı</a:t>
            </a:r>
            <a:r>
              <a:rPr lang="tr-TR" dirty="0"/>
              <a:t> her zaman aklınızda tutun.</a:t>
            </a:r>
          </a:p>
          <a:p>
            <a:pPr algn="just"/>
            <a:r>
              <a:rPr lang="tr-TR" dirty="0"/>
              <a:t>Oraya varmak, kaderiniz olan şeydir.</a:t>
            </a:r>
          </a:p>
          <a:p>
            <a:pPr algn="just"/>
            <a:r>
              <a:rPr lang="tr-TR" dirty="0"/>
              <a:t>Ama yolculuğu hiç acele etmeyin.</a:t>
            </a:r>
          </a:p>
          <a:p>
            <a:pPr algn="just"/>
            <a:r>
              <a:rPr lang="tr-TR" dirty="0"/>
              <a:t>Yıllarca sürse daha iyi, </a:t>
            </a:r>
          </a:p>
          <a:p>
            <a:pPr algn="just"/>
            <a:r>
              <a:rPr lang="tr-TR" dirty="0"/>
              <a:t>yani adaya vardığında yaşlanırsın, </a:t>
            </a:r>
          </a:p>
          <a:p>
            <a:pPr algn="just"/>
            <a:r>
              <a:rPr lang="tr-TR" dirty="0"/>
              <a:t>yolda kazandığın her şeyle zengin olursun, </a:t>
            </a:r>
          </a:p>
          <a:p>
            <a:pPr algn="just"/>
            <a:r>
              <a:rPr lang="tr-TR" dirty="0" err="1"/>
              <a:t>Ithaka'nın</a:t>
            </a:r>
            <a:r>
              <a:rPr lang="tr-TR" dirty="0"/>
              <a:t> seni zengin etmesini beklemezsin.</a:t>
            </a:r>
          </a:p>
        </p:txBody>
      </p:sp>
    </p:spTree>
    <p:extLst>
      <p:ext uri="{BB962C8B-B14F-4D97-AF65-F5344CB8AC3E}">
        <p14:creationId xmlns:p14="http://schemas.microsoft.com/office/powerpoint/2010/main" val="44681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DA707A4-9379-2D76-7D26-6DA2505FF393}"/>
              </a:ext>
            </a:extLst>
          </p:cNvPr>
          <p:cNvSpPr txBox="1"/>
          <p:nvPr/>
        </p:nvSpPr>
        <p:spPr>
          <a:xfrm>
            <a:off x="1207805" y="1059679"/>
            <a:ext cx="4888195" cy="1200329"/>
          </a:xfrm>
          <a:prstGeom prst="rect">
            <a:avLst/>
          </a:prstGeom>
          <a:noFill/>
        </p:spPr>
        <p:txBody>
          <a:bodyPr wrap="square" rtlCol="0">
            <a:spAutoFit/>
          </a:bodyPr>
          <a:lstStyle/>
          <a:p>
            <a:pPr algn="just"/>
            <a:r>
              <a:rPr lang="tr-TR" dirty="0" err="1"/>
              <a:t>Cavafy</a:t>
            </a:r>
            <a:r>
              <a:rPr lang="tr-TR" dirty="0"/>
              <a:t>, ünlü tarihi şahsiyetler ve sıradan insanlar hakkında bir düzineden fazla tarihi şiir yazdı. Esas olarak İskenderiye ile Helenistik dönemden ilham aldı.</a:t>
            </a:r>
          </a:p>
        </p:txBody>
      </p:sp>
      <p:sp>
        <p:nvSpPr>
          <p:cNvPr id="4" name="Metin kutusu 3">
            <a:extLst>
              <a:ext uri="{FF2B5EF4-FFF2-40B4-BE49-F238E27FC236}">
                <a16:creationId xmlns:a16="http://schemas.microsoft.com/office/drawing/2014/main" id="{C7F74C71-9D72-1365-B065-22D27D8BD75C}"/>
              </a:ext>
            </a:extLst>
          </p:cNvPr>
          <p:cNvSpPr txBox="1"/>
          <p:nvPr/>
        </p:nvSpPr>
        <p:spPr>
          <a:xfrm>
            <a:off x="2220481" y="2263926"/>
            <a:ext cx="2862841" cy="2862322"/>
          </a:xfrm>
          <a:prstGeom prst="rect">
            <a:avLst/>
          </a:prstGeom>
          <a:noFill/>
        </p:spPr>
        <p:txBody>
          <a:bodyPr wrap="square" rtlCol="0">
            <a:spAutoFit/>
          </a:bodyPr>
          <a:lstStyle/>
          <a:p>
            <a:r>
              <a:rPr lang="tr-TR" dirty="0"/>
              <a:t>Tarihsel şiirleri şunlardır: </a:t>
            </a:r>
          </a:p>
          <a:p>
            <a:r>
              <a:rPr lang="tr-TR" dirty="0"/>
              <a:t>"Ptolemaiosların Zaferi"</a:t>
            </a:r>
          </a:p>
          <a:p>
            <a:r>
              <a:rPr lang="tr-TR" dirty="0"/>
              <a:t>"</a:t>
            </a:r>
            <a:r>
              <a:rPr lang="tr-TR" dirty="0" err="1"/>
              <a:t>Sparta'da</a:t>
            </a:r>
            <a:r>
              <a:rPr lang="tr-TR" dirty="0"/>
              <a:t>"</a:t>
            </a:r>
          </a:p>
          <a:p>
            <a:r>
              <a:rPr lang="tr-TR" dirty="0"/>
              <a:t>"İlk Adım"</a:t>
            </a:r>
          </a:p>
          <a:p>
            <a:r>
              <a:rPr lang="tr-TR" dirty="0"/>
              <a:t>"MÖ 200 Yılında"</a:t>
            </a:r>
          </a:p>
          <a:p>
            <a:r>
              <a:rPr lang="tr-TR" dirty="0"/>
              <a:t>"</a:t>
            </a:r>
            <a:r>
              <a:rPr lang="tr-TR" dirty="0" err="1"/>
              <a:t>Seleukos'un</a:t>
            </a:r>
            <a:r>
              <a:rPr lang="tr-TR" dirty="0"/>
              <a:t> Hoşnutsuzluğu"</a:t>
            </a:r>
          </a:p>
          <a:p>
            <a:r>
              <a:rPr lang="tr-TR" dirty="0"/>
              <a:t> "</a:t>
            </a:r>
            <a:r>
              <a:rPr lang="tr-TR" dirty="0" err="1"/>
              <a:t>Theodotus</a:t>
            </a:r>
            <a:r>
              <a:rPr lang="tr-TR" dirty="0"/>
              <a:t>"</a:t>
            </a:r>
          </a:p>
          <a:p>
            <a:r>
              <a:rPr lang="tr-TR" dirty="0"/>
              <a:t>"İskenderiye Kralları" </a:t>
            </a:r>
          </a:p>
          <a:p>
            <a:r>
              <a:rPr lang="tr-TR" dirty="0"/>
              <a:t>"İskenderiye'de, MÖ 31«</a:t>
            </a:r>
          </a:p>
          <a:p>
            <a:r>
              <a:rPr lang="tr-TR" dirty="0"/>
              <a:t>…</a:t>
            </a:r>
          </a:p>
        </p:txBody>
      </p:sp>
      <p:sp>
        <p:nvSpPr>
          <p:cNvPr id="6" name="Metin kutusu 5">
            <a:extLst>
              <a:ext uri="{FF2B5EF4-FFF2-40B4-BE49-F238E27FC236}">
                <a16:creationId xmlns:a16="http://schemas.microsoft.com/office/drawing/2014/main" id="{B4720FB7-E641-617D-8E32-ADF6EC2F87D8}"/>
              </a:ext>
            </a:extLst>
          </p:cNvPr>
          <p:cNvSpPr txBox="1"/>
          <p:nvPr/>
        </p:nvSpPr>
        <p:spPr>
          <a:xfrm>
            <a:off x="7108680" y="2413337"/>
            <a:ext cx="3683237" cy="2031325"/>
          </a:xfrm>
          <a:prstGeom prst="rect">
            <a:avLst/>
          </a:prstGeom>
          <a:noFill/>
          <a:ln>
            <a:solidFill>
              <a:schemeClr val="tx1"/>
            </a:solidFill>
          </a:ln>
        </p:spPr>
        <p:txBody>
          <a:bodyPr wrap="square" rtlCol="0">
            <a:spAutoFit/>
          </a:bodyPr>
          <a:lstStyle/>
          <a:p>
            <a:r>
              <a:rPr lang="tr-TR" dirty="0"/>
              <a:t>İskenderiye toplandı</a:t>
            </a:r>
          </a:p>
          <a:p>
            <a:r>
              <a:rPr lang="tr-TR" dirty="0"/>
              <a:t>Kleopatra'nın çocuklarını görmek,</a:t>
            </a:r>
          </a:p>
          <a:p>
            <a:r>
              <a:rPr lang="tr-TR" dirty="0" err="1"/>
              <a:t>Caesarion</a:t>
            </a:r>
            <a:r>
              <a:rPr lang="tr-TR" dirty="0"/>
              <a:t> ve küçük kardeşleri,</a:t>
            </a:r>
          </a:p>
          <a:p>
            <a:r>
              <a:rPr lang="tr-TR" dirty="0"/>
              <a:t>İskender ve </a:t>
            </a:r>
            <a:r>
              <a:rPr lang="tr-TR" dirty="0" err="1"/>
              <a:t>Ptolemy</a:t>
            </a:r>
            <a:r>
              <a:rPr lang="tr-TR" dirty="0"/>
              <a:t>, ilk kim</a:t>
            </a:r>
          </a:p>
          <a:p>
            <a:r>
              <a:rPr lang="tr-TR" dirty="0" err="1"/>
              <a:t>Gymnasium'a</a:t>
            </a:r>
            <a:r>
              <a:rPr lang="tr-TR" dirty="0"/>
              <a:t> çıktıklarında,</a:t>
            </a:r>
          </a:p>
          <a:p>
            <a:r>
              <a:rPr lang="tr-TR" dirty="0"/>
              <a:t>kralları ilan etmek için orada,</a:t>
            </a:r>
          </a:p>
          <a:p>
            <a:r>
              <a:rPr lang="tr-TR" dirty="0"/>
              <a:t>askerlerin büyük meclisinin önünde.</a:t>
            </a:r>
          </a:p>
        </p:txBody>
      </p:sp>
      <p:sp>
        <p:nvSpPr>
          <p:cNvPr id="7" name="Metin kutusu 6">
            <a:extLst>
              <a:ext uri="{FF2B5EF4-FFF2-40B4-BE49-F238E27FC236}">
                <a16:creationId xmlns:a16="http://schemas.microsoft.com/office/drawing/2014/main" id="{D136C5A8-024F-0A77-082C-114CE00018F9}"/>
              </a:ext>
            </a:extLst>
          </p:cNvPr>
          <p:cNvSpPr txBox="1"/>
          <p:nvPr/>
        </p:nvSpPr>
        <p:spPr>
          <a:xfrm>
            <a:off x="7788070" y="2044005"/>
            <a:ext cx="2324456" cy="369332"/>
          </a:xfrm>
          <a:prstGeom prst="rect">
            <a:avLst/>
          </a:prstGeom>
          <a:noFill/>
        </p:spPr>
        <p:txBody>
          <a:bodyPr wrap="square" rtlCol="0">
            <a:spAutoFit/>
          </a:bodyPr>
          <a:lstStyle/>
          <a:p>
            <a:r>
              <a:rPr lang="tr-TR" dirty="0"/>
              <a:t>İskenderiye Kralları</a:t>
            </a:r>
          </a:p>
        </p:txBody>
      </p:sp>
    </p:spTree>
    <p:extLst>
      <p:ext uri="{BB962C8B-B14F-4D97-AF65-F5344CB8AC3E}">
        <p14:creationId xmlns:p14="http://schemas.microsoft.com/office/powerpoint/2010/main" val="15466852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422</TotalTime>
  <Words>815</Words>
  <Application>Microsoft Office PowerPoint</Application>
  <PresentationFormat>Widescreen</PresentationFormat>
  <Paragraphs>65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-apple-system</vt:lpstr>
      <vt:lpstr>Arial</vt:lpstr>
      <vt:lpstr>Calibri</vt:lpstr>
      <vt:lpstr>Garamond</vt:lpstr>
      <vt:lpstr>Organik</vt:lpstr>
      <vt:lpstr>Constantine Petrou Cavafy</vt:lpstr>
      <vt:lpstr>İçerik</vt:lpstr>
      <vt:lpstr>Doğumu ve Gençlik Dönemi</vt:lpstr>
      <vt:lpstr>PowerPoint Presentation</vt:lpstr>
      <vt:lpstr>PowerPoint Presentation</vt:lpstr>
      <vt:lpstr>PowerPoint Presentation</vt:lpstr>
      <vt:lpstr>Tarih ve Arzunun Karıştırılması</vt:lpstr>
      <vt:lpstr>PowerPoint Presentation</vt:lpstr>
      <vt:lpstr>PowerPoint Presentation</vt:lpstr>
      <vt:lpstr>PowerPoint Presentation</vt:lpstr>
      <vt:lpstr>PowerPoint Presentation</vt:lpstr>
      <vt:lpstr>Günümüzde Yaşayan Cavafy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Constantine Petrou Cavafy</dc:title>
  <dc:creator>Rıfat Abukan</dc:creator>
  <cp:lastModifiedBy>Nihat Berker</cp:lastModifiedBy>
  <cp:revision>5</cp:revision>
  <dcterms:created xsi:type="dcterms:W3CDTF">2022-10-28T00:01:54Z</dcterms:created>
  <dcterms:modified xsi:type="dcterms:W3CDTF">2022-10-28T11:38:38Z</dcterms:modified>
</cp:coreProperties>
</file>