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sldIdLst>
    <p:sldId id="256" r:id="rId2"/>
    <p:sldId id="257" r:id="rId3"/>
    <p:sldId id="268" r:id="rId4"/>
    <p:sldId id="273" r:id="rId5"/>
    <p:sldId id="272" r:id="rId6"/>
    <p:sldId id="274" r:id="rId7"/>
    <p:sldId id="275" r:id="rId8"/>
    <p:sldId id="276" r:id="rId9"/>
    <p:sldId id="259" r:id="rId10"/>
    <p:sldId id="262" r:id="rId11"/>
    <p:sldId id="277" r:id="rId12"/>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66"/>
    <p:restoredTop sz="84426"/>
  </p:normalViewPr>
  <p:slideViewPr>
    <p:cSldViewPr snapToGrid="0">
      <p:cViewPr varScale="1">
        <p:scale>
          <a:sx n="63" d="100"/>
          <a:sy n="63" d="100"/>
        </p:scale>
        <p:origin x="9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56FEF-B685-0649-90ED-5A91B0F187E0}"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C4B1E-7ADF-5740-B666-A662FB516304}" type="slidenum">
              <a:rPr lang="en-US" smtClean="0"/>
              <a:t>‹#›</a:t>
            </a:fld>
            <a:endParaRPr lang="en-US"/>
          </a:p>
        </p:txBody>
      </p:sp>
    </p:spTree>
    <p:extLst>
      <p:ext uri="{BB962C8B-B14F-4D97-AF65-F5344CB8AC3E}">
        <p14:creationId xmlns:p14="http://schemas.microsoft.com/office/powerpoint/2010/main" val="311727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gital.library.upenn.edu/women/sarton/blouin-biography.html#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Ailesi</a:t>
            </a:r>
            <a:r>
              <a:rPr lang="en-US" dirty="0"/>
              <a:t> –  </a:t>
            </a:r>
            <a:r>
              <a:rPr lang="en-US" dirty="0" err="1"/>
              <a:t>Biyografik</a:t>
            </a:r>
            <a:r>
              <a:rPr lang="en-US" dirty="0"/>
              <a:t> Bilgi</a:t>
            </a:r>
          </a:p>
          <a:p>
            <a:endParaRPr lang="en-US" dirty="0"/>
          </a:p>
        </p:txBody>
      </p:sp>
      <p:sp>
        <p:nvSpPr>
          <p:cNvPr id="4" name="Slide Number Placeholder 3"/>
          <p:cNvSpPr>
            <a:spLocks noGrp="1"/>
          </p:cNvSpPr>
          <p:nvPr>
            <p:ph type="sldNum" sz="quarter" idx="5"/>
          </p:nvPr>
        </p:nvSpPr>
        <p:spPr/>
        <p:txBody>
          <a:bodyPr/>
          <a:lstStyle/>
          <a:p>
            <a:fld id="{6B8C4B1E-7ADF-5740-B666-A662FB516304}" type="slidenum">
              <a:rPr lang="en-US" smtClean="0"/>
              <a:t>2</a:t>
            </a:fld>
            <a:endParaRPr lang="en-US"/>
          </a:p>
        </p:txBody>
      </p:sp>
    </p:spTree>
    <p:extLst>
      <p:ext uri="{BB962C8B-B14F-4D97-AF65-F5344CB8AC3E}">
        <p14:creationId xmlns:p14="http://schemas.microsoft.com/office/powerpoint/2010/main" val="231830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t>Sarton, </a:t>
            </a:r>
            <a:r>
              <a:rPr lang="en-US" sz="1200" dirty="0" err="1"/>
              <a:t>yaratıcı</a:t>
            </a:r>
            <a:r>
              <a:rPr lang="en-US" sz="1200" dirty="0"/>
              <a:t> </a:t>
            </a:r>
            <a:r>
              <a:rPr lang="en-US" sz="1200" dirty="0" err="1"/>
              <a:t>ve</a:t>
            </a:r>
            <a:r>
              <a:rPr lang="en-US" sz="1200" dirty="0"/>
              <a:t> </a:t>
            </a:r>
            <a:r>
              <a:rPr lang="en-US" sz="1200" dirty="0" err="1"/>
              <a:t>entelektüel</a:t>
            </a:r>
            <a:r>
              <a:rPr lang="en-US" sz="1200" dirty="0"/>
              <a:t> </a:t>
            </a:r>
            <a:r>
              <a:rPr lang="en-US" sz="1200" dirty="0" err="1"/>
              <a:t>gelişimi</a:t>
            </a:r>
            <a:r>
              <a:rPr lang="en-US" sz="1200" dirty="0"/>
              <a:t> </a:t>
            </a:r>
            <a:r>
              <a:rPr lang="en-US" sz="1200" dirty="0" err="1"/>
              <a:t>teşvik</a:t>
            </a:r>
            <a:r>
              <a:rPr lang="en-US" sz="1200" dirty="0"/>
              <a:t> </a:t>
            </a:r>
            <a:r>
              <a:rPr lang="en-US" sz="1200" dirty="0" err="1"/>
              <a:t>eden</a:t>
            </a:r>
            <a:r>
              <a:rPr lang="en-US" sz="1200" dirty="0"/>
              <a:t> </a:t>
            </a:r>
            <a:r>
              <a:rPr lang="en-US" sz="1200" dirty="0" err="1"/>
              <a:t>alternatif</a:t>
            </a:r>
            <a:r>
              <a:rPr lang="en-US" sz="1200" dirty="0"/>
              <a:t> </a:t>
            </a:r>
            <a:r>
              <a:rPr lang="en-US" sz="1200" dirty="0" err="1"/>
              <a:t>bir</a:t>
            </a:r>
            <a:r>
              <a:rPr lang="en-US" sz="1200" dirty="0"/>
              <a:t> </a:t>
            </a:r>
            <a:r>
              <a:rPr lang="en-US" sz="1200" dirty="0" err="1"/>
              <a:t>açık</a:t>
            </a:r>
            <a:r>
              <a:rPr lang="en-US" sz="1200" dirty="0"/>
              <a:t> </a:t>
            </a:r>
            <a:r>
              <a:rPr lang="en-US" sz="1200" dirty="0" err="1"/>
              <a:t>hava</a:t>
            </a:r>
            <a:r>
              <a:rPr lang="en-US" sz="1200" dirty="0"/>
              <a:t> </a:t>
            </a:r>
            <a:r>
              <a:rPr lang="en-US" sz="1200" dirty="0" err="1"/>
              <a:t>okulu</a:t>
            </a:r>
            <a:r>
              <a:rPr lang="en-US" sz="1200" dirty="0"/>
              <a:t> </a:t>
            </a:r>
            <a:r>
              <a:rPr lang="en-US" sz="1200" dirty="0" err="1"/>
              <a:t>olan</a:t>
            </a:r>
            <a:r>
              <a:rPr lang="en-US" sz="1200" dirty="0"/>
              <a:t> Cambridge, </a:t>
            </a:r>
            <a:r>
              <a:rPr lang="en-US" sz="1200" dirty="0" err="1"/>
              <a:t>Massachusetts'teki</a:t>
            </a:r>
            <a:r>
              <a:rPr lang="en-US" sz="1200" dirty="0"/>
              <a:t> Shady Hill </a:t>
            </a:r>
            <a:r>
              <a:rPr lang="en-US" sz="1200" dirty="0" err="1"/>
              <a:t>Okulu'na</a:t>
            </a:r>
            <a:r>
              <a:rPr lang="en-US" sz="1200" dirty="0"/>
              <a:t> </a:t>
            </a:r>
            <a:r>
              <a:rPr lang="en-US" sz="1200" dirty="0" err="1"/>
              <a:t>katıldı</a:t>
            </a:r>
            <a:r>
              <a:rPr lang="en-US" sz="1200" dirty="0"/>
              <a:t>. </a:t>
            </a:r>
            <a:r>
              <a:rPr lang="en-US" sz="1200" dirty="0" err="1"/>
              <a:t>Oradaki</a:t>
            </a:r>
            <a:r>
              <a:rPr lang="en-US" sz="1200" dirty="0"/>
              <a:t> </a:t>
            </a:r>
            <a:r>
              <a:rPr lang="en-US" sz="1200" dirty="0" err="1"/>
              <a:t>deneyimleri</a:t>
            </a:r>
            <a:r>
              <a:rPr lang="en-US" sz="1200" dirty="0"/>
              <a:t>, </a:t>
            </a:r>
            <a:r>
              <a:rPr lang="en-US" sz="1200" dirty="0" err="1"/>
              <a:t>özellikle</a:t>
            </a:r>
            <a:r>
              <a:rPr lang="en-US" sz="1200" dirty="0"/>
              <a:t> </a:t>
            </a:r>
            <a:r>
              <a:rPr lang="en-US" sz="1200" dirty="0" err="1"/>
              <a:t>birkaç</a:t>
            </a:r>
            <a:r>
              <a:rPr lang="en-US" sz="1200" dirty="0"/>
              <a:t> </a:t>
            </a:r>
            <a:r>
              <a:rPr lang="en-US" sz="1200" b="1" dirty="0" err="1"/>
              <a:t>dikkate</a:t>
            </a:r>
            <a:r>
              <a:rPr lang="en-US" sz="1200" b="1" dirty="0"/>
              <a:t> </a:t>
            </a:r>
            <a:r>
              <a:rPr lang="en-US" sz="1200" b="1" dirty="0" err="1"/>
              <a:t>değer</a:t>
            </a:r>
            <a:r>
              <a:rPr lang="en-US" sz="1200" b="1" dirty="0"/>
              <a:t> </a:t>
            </a:r>
            <a:r>
              <a:rPr lang="en-US" sz="1200" b="1" dirty="0" err="1"/>
              <a:t>kadın</a:t>
            </a:r>
            <a:r>
              <a:rPr lang="en-US" sz="1200" b="1" dirty="0"/>
              <a:t> </a:t>
            </a:r>
            <a:r>
              <a:rPr lang="en-US" sz="1200" b="1" dirty="0" err="1"/>
              <a:t>öğretmenle</a:t>
            </a:r>
            <a:r>
              <a:rPr lang="en-US" sz="1200" b="1" dirty="0"/>
              <a:t> </a:t>
            </a:r>
            <a:r>
              <a:rPr lang="en-US" sz="1200" dirty="0" err="1"/>
              <a:t>olan</a:t>
            </a:r>
            <a:r>
              <a:rPr lang="en-US" sz="1200" dirty="0"/>
              <a:t> </a:t>
            </a:r>
            <a:r>
              <a:rPr lang="en-US" sz="1200" dirty="0" err="1"/>
              <a:t>ilişkisi</a:t>
            </a:r>
            <a:r>
              <a:rPr lang="en-US" sz="1200" dirty="0"/>
              <a:t>, hem </a:t>
            </a:r>
            <a:r>
              <a:rPr lang="en-US" sz="1200" dirty="0" err="1"/>
              <a:t>hayatını</a:t>
            </a:r>
            <a:r>
              <a:rPr lang="en-US" sz="1200" dirty="0"/>
              <a:t> hem de </a:t>
            </a:r>
            <a:r>
              <a:rPr lang="en-US" sz="1200" dirty="0" err="1"/>
              <a:t>yazılarını</a:t>
            </a:r>
            <a:r>
              <a:rPr lang="en-US" sz="1200" dirty="0"/>
              <a:t> </a:t>
            </a:r>
            <a:r>
              <a:rPr lang="en-US" sz="1200" dirty="0" err="1"/>
              <a:t>büyük</a:t>
            </a:r>
            <a:r>
              <a:rPr lang="en-US" sz="1200" dirty="0"/>
              <a:t> </a:t>
            </a:r>
            <a:r>
              <a:rPr lang="en-US" sz="1200" dirty="0" err="1"/>
              <a:t>ölçüde</a:t>
            </a:r>
            <a:r>
              <a:rPr lang="en-US" sz="1200" dirty="0"/>
              <a:t> </a:t>
            </a:r>
            <a:r>
              <a:rPr lang="en-US" sz="1200" dirty="0" err="1"/>
              <a:t>etkilemiştir</a:t>
            </a:r>
            <a:r>
              <a:rPr lang="en-US" sz="1200" dirty="0"/>
              <a:t>. </a:t>
            </a:r>
          </a:p>
          <a:p>
            <a:pPr>
              <a:lnSpc>
                <a:spcPct val="150000"/>
              </a:lnSpc>
            </a:pPr>
            <a:endParaRPr lang="en-US" sz="1200" dirty="0"/>
          </a:p>
          <a:p>
            <a:pPr>
              <a:lnSpc>
                <a:spcPct val="150000"/>
              </a:lnSpc>
            </a:pPr>
            <a:r>
              <a:rPr lang="en-US" sz="1200" b="1" dirty="0" err="1"/>
              <a:t>şiir</a:t>
            </a:r>
            <a:r>
              <a:rPr lang="en-US" sz="1200" b="1" dirty="0"/>
              <a:t> </a:t>
            </a:r>
            <a:r>
              <a:rPr lang="en-US" sz="1200" b="1" dirty="0" err="1"/>
              <a:t>öğretmeni</a:t>
            </a:r>
            <a:r>
              <a:rPr lang="en-US" sz="1200" b="1" dirty="0"/>
              <a:t> &amp; Shady </a:t>
            </a:r>
            <a:r>
              <a:rPr lang="en-US" sz="1200" b="1" dirty="0" err="1"/>
              <a:t>Hill'in</a:t>
            </a:r>
            <a:r>
              <a:rPr lang="en-US" sz="1200" b="1" dirty="0"/>
              <a:t> </a:t>
            </a:r>
            <a:r>
              <a:rPr lang="en-US" sz="1200" b="1" dirty="0" err="1"/>
              <a:t>kurucusu</a:t>
            </a:r>
            <a:r>
              <a:rPr lang="en-US" sz="1200" b="1" dirty="0"/>
              <a:t> Agnes Hocking</a:t>
            </a:r>
          </a:p>
          <a:p>
            <a:pPr>
              <a:lnSpc>
                <a:spcPct val="150000"/>
              </a:lnSpc>
            </a:pPr>
            <a:r>
              <a:rPr lang="en-US" sz="1200" dirty="0"/>
              <a:t>1978’de </a:t>
            </a:r>
            <a:r>
              <a:rPr lang="en-US" sz="1200" dirty="0" err="1"/>
              <a:t>bir</a:t>
            </a:r>
            <a:r>
              <a:rPr lang="en-US" sz="1200" dirty="0"/>
              <a:t> </a:t>
            </a:r>
            <a:r>
              <a:rPr lang="en-US" sz="1200" dirty="0" err="1"/>
              <a:t>röportajında</a:t>
            </a:r>
            <a:r>
              <a:rPr lang="en-US" sz="1200" dirty="0"/>
              <a:t> </a:t>
            </a:r>
            <a:r>
              <a:rPr lang="en-US" sz="1200" dirty="0" err="1"/>
              <a:t>Hocking’in</a:t>
            </a:r>
            <a:r>
              <a:rPr lang="en-US" sz="1200" dirty="0"/>
              <a:t> "bize </a:t>
            </a:r>
            <a:r>
              <a:rPr lang="en-US" sz="1200" dirty="0" err="1"/>
              <a:t>şiirden</a:t>
            </a:r>
            <a:r>
              <a:rPr lang="en-US" sz="1200" dirty="0"/>
              <a:t> </a:t>
            </a:r>
            <a:r>
              <a:rPr lang="en-US" sz="1200" dirty="0" err="1"/>
              <a:t>bahsetmediğini</a:t>
            </a:r>
            <a:r>
              <a:rPr lang="en-US" sz="1200" dirty="0"/>
              <a:t>, </a:t>
            </a:r>
            <a:r>
              <a:rPr lang="en-US" sz="1200" dirty="0" err="1"/>
              <a:t>onun</a:t>
            </a:r>
            <a:r>
              <a:rPr lang="en-US" sz="1200" dirty="0"/>
              <a:t> </a:t>
            </a:r>
            <a:r>
              <a:rPr lang="en-US" sz="1200" dirty="0" err="1"/>
              <a:t>hayatını</a:t>
            </a:r>
            <a:r>
              <a:rPr lang="en-US" sz="1200" dirty="0"/>
              <a:t> </a:t>
            </a:r>
            <a:r>
              <a:rPr lang="en-US" sz="1200" dirty="0" err="1"/>
              <a:t>yaşattığını</a:t>
            </a:r>
            <a:r>
              <a:rPr lang="en-US" sz="1200" dirty="0"/>
              <a:t>” </a:t>
            </a:r>
            <a:r>
              <a:rPr lang="en-US" sz="1200" i="1" dirty="0"/>
              <a:t>("did not tell us about poetry but made us live its life"</a:t>
            </a:r>
            <a:r>
              <a:rPr lang="en-US" sz="1200" dirty="0"/>
              <a:t>) </a:t>
            </a:r>
            <a:r>
              <a:rPr lang="en-US" sz="1200" dirty="0" err="1"/>
              <a:t>söyler</a:t>
            </a:r>
            <a:r>
              <a:rPr lang="en-US" sz="1200" dirty="0"/>
              <a:t>. </a:t>
            </a:r>
          </a:p>
          <a:p>
            <a:pPr>
              <a:lnSpc>
                <a:spcPct val="150000"/>
              </a:lnSpc>
            </a:pPr>
            <a:endParaRPr lang="en-US" sz="1200" dirty="0"/>
          </a:p>
          <a:p>
            <a:pPr>
              <a:lnSpc>
                <a:spcPct val="150000"/>
              </a:lnSpc>
            </a:pPr>
            <a:r>
              <a:rPr lang="en-US" sz="1200" dirty="0"/>
              <a:t>May </a:t>
            </a:r>
            <a:r>
              <a:rPr lang="en-US" sz="1200" dirty="0" err="1"/>
              <a:t>daha</a:t>
            </a:r>
            <a:r>
              <a:rPr lang="en-US" sz="1200" dirty="0"/>
              <a:t> </a:t>
            </a:r>
            <a:r>
              <a:rPr lang="en-US" sz="1200" dirty="0" err="1"/>
              <a:t>sonra</a:t>
            </a:r>
            <a:r>
              <a:rPr lang="en-US" sz="1200" dirty="0"/>
              <a:t> Cambridge High and Latin ‘e </a:t>
            </a:r>
            <a:r>
              <a:rPr lang="en-US" sz="1200" dirty="0" err="1"/>
              <a:t>gitti</a:t>
            </a:r>
            <a:r>
              <a:rPr lang="en-US" sz="1200" dirty="0"/>
              <a:t> </a:t>
            </a:r>
            <a:r>
              <a:rPr lang="en-US" sz="1200" dirty="0" err="1"/>
              <a:t>ve</a:t>
            </a:r>
            <a:r>
              <a:rPr lang="en-US" sz="1200" dirty="0"/>
              <a:t> 1929'da </a:t>
            </a:r>
            <a:r>
              <a:rPr lang="en-US" sz="1200" dirty="0" err="1"/>
              <a:t>mezun</a:t>
            </a:r>
            <a:r>
              <a:rPr lang="en-US" sz="1200" dirty="0"/>
              <a:t> </a:t>
            </a:r>
            <a:r>
              <a:rPr lang="en-US" sz="1200" dirty="0" err="1"/>
              <a:t>oldu</a:t>
            </a:r>
            <a:r>
              <a:rPr lang="en-US" sz="1200" dirty="0"/>
              <a:t>. İlk </a:t>
            </a:r>
            <a:r>
              <a:rPr lang="en-US" sz="1200" dirty="0" err="1"/>
              <a:t>yayınlanan</a:t>
            </a:r>
            <a:r>
              <a:rPr lang="en-US" sz="1200" dirty="0"/>
              <a:t> </a:t>
            </a:r>
            <a:r>
              <a:rPr lang="en-US" sz="1200" dirty="0" err="1"/>
              <a:t>şiirleri</a:t>
            </a:r>
            <a:r>
              <a:rPr lang="en-US" sz="1200" dirty="0"/>
              <a:t>, </a:t>
            </a:r>
            <a:r>
              <a:rPr lang="en-US" sz="1200" dirty="0" err="1"/>
              <a:t>bir</a:t>
            </a:r>
            <a:r>
              <a:rPr lang="en-US" sz="1200" dirty="0"/>
              <a:t> dizi sone, Poetry </a:t>
            </a:r>
            <a:r>
              <a:rPr lang="en-US" sz="1200" dirty="0" err="1"/>
              <a:t>dergisinde</a:t>
            </a:r>
            <a:r>
              <a:rPr lang="en-US" sz="1200" dirty="0"/>
              <a:t> </a:t>
            </a:r>
            <a:r>
              <a:rPr lang="en-US" sz="1200" dirty="0" err="1"/>
              <a:t>Aralık</a:t>
            </a:r>
            <a:r>
              <a:rPr lang="en-US" sz="1200" dirty="0"/>
              <a:t> 1930'da, o </a:t>
            </a:r>
            <a:r>
              <a:rPr lang="en-US" sz="1200" dirty="0" err="1"/>
              <a:t>henüz</a:t>
            </a:r>
            <a:r>
              <a:rPr lang="en-US" sz="1200" dirty="0"/>
              <a:t> on </a:t>
            </a:r>
            <a:r>
              <a:rPr lang="en-US" sz="1200" dirty="0" err="1"/>
              <a:t>sekiz</a:t>
            </a:r>
            <a:r>
              <a:rPr lang="en-US" sz="1200" dirty="0"/>
              <a:t> </a:t>
            </a:r>
            <a:r>
              <a:rPr lang="en-US" sz="1200" dirty="0" err="1"/>
              <a:t>yaşındayken</a:t>
            </a:r>
            <a:r>
              <a:rPr lang="en-US" sz="1200" dirty="0"/>
              <a:t> </a:t>
            </a:r>
            <a:r>
              <a:rPr lang="en-US" sz="1200" dirty="0" err="1"/>
              <a:t>çıktı</a:t>
            </a:r>
            <a:r>
              <a:rPr lang="en-US" sz="1200" dirty="0"/>
              <a:t>.</a:t>
            </a:r>
          </a:p>
          <a:p>
            <a:endParaRPr lang="en-US" dirty="0"/>
          </a:p>
        </p:txBody>
      </p:sp>
      <p:sp>
        <p:nvSpPr>
          <p:cNvPr id="4" name="Slide Number Placeholder 3"/>
          <p:cNvSpPr>
            <a:spLocks noGrp="1"/>
          </p:cNvSpPr>
          <p:nvPr>
            <p:ph type="sldNum" sz="quarter" idx="5"/>
          </p:nvPr>
        </p:nvSpPr>
        <p:spPr/>
        <p:txBody>
          <a:bodyPr/>
          <a:lstStyle/>
          <a:p>
            <a:fld id="{6B8C4B1E-7ADF-5740-B666-A662FB516304}" type="slidenum">
              <a:rPr lang="en-US" smtClean="0"/>
              <a:t>3</a:t>
            </a:fld>
            <a:endParaRPr lang="en-US"/>
          </a:p>
        </p:txBody>
      </p:sp>
    </p:spTree>
    <p:extLst>
      <p:ext uri="{BB962C8B-B14F-4D97-AF65-F5344CB8AC3E}">
        <p14:creationId xmlns:p14="http://schemas.microsoft.com/office/powerpoint/2010/main" val="164731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1931, at nineteen, Sarton traveled to Europe and lived in Paris for a year while her parents were in Lebanon. This marked the beginning of a life-long adventure of annually visiting Europe, where she would meet a series of extraordinary people, including Virginia Woolf, Elizabeth Bowen, Julian and Juliette Huxley, </a:t>
            </a:r>
            <a:r>
              <a:rPr lang="en-US" dirty="0" err="1"/>
              <a:t>Lugné-Pöe</a:t>
            </a:r>
            <a:r>
              <a:rPr lang="en-US" dirty="0"/>
              <a:t>, actor and founder of the Théâtre de </a:t>
            </a:r>
            <a:r>
              <a:rPr lang="en-US" dirty="0" err="1"/>
              <a:t>l'Oeuvre</a:t>
            </a:r>
            <a:r>
              <a:rPr lang="en-US" dirty="0"/>
              <a:t>, Basil de </a:t>
            </a:r>
            <a:r>
              <a:rPr lang="en-US" dirty="0" err="1"/>
              <a:t>Sélincourt</a:t>
            </a:r>
            <a:r>
              <a:rPr lang="en-US" dirty="0"/>
              <a:t>, and S.S. </a:t>
            </a:r>
            <a:r>
              <a:rPr lang="en-US" dirty="0" err="1"/>
              <a:t>Koteliansky</a:t>
            </a:r>
            <a:r>
              <a:rPr lang="en-US" dirty="0"/>
              <a:t>. It was in this electrically charged atmosphere that she wrote and published her first novel, </a:t>
            </a:r>
            <a:r>
              <a:rPr lang="en-US" i="1" dirty="0"/>
              <a:t>The Single Hound</a:t>
            </a:r>
            <a:r>
              <a:rPr lang="en-US" dirty="0"/>
              <a:t>, in 1938. Her aspirations to act and direct in the theatre were dissolved in 1935 when her own Associated Actors Theatre failed, a victim of the Depression. From that point forward, Sarton turned to writing as her life's profession and never looked back. </a:t>
            </a:r>
          </a:p>
        </p:txBody>
      </p:sp>
      <p:sp>
        <p:nvSpPr>
          <p:cNvPr id="4" name="Slide Number Placeholder 3"/>
          <p:cNvSpPr>
            <a:spLocks noGrp="1"/>
          </p:cNvSpPr>
          <p:nvPr>
            <p:ph type="sldNum" sz="quarter" idx="5"/>
          </p:nvPr>
        </p:nvSpPr>
        <p:spPr/>
        <p:txBody>
          <a:bodyPr/>
          <a:lstStyle/>
          <a:p>
            <a:fld id="{6B8C4B1E-7ADF-5740-B666-A662FB516304}" type="slidenum">
              <a:rPr lang="en-US" smtClean="0"/>
              <a:t>4</a:t>
            </a:fld>
            <a:endParaRPr lang="en-US"/>
          </a:p>
        </p:txBody>
      </p:sp>
    </p:spTree>
    <p:extLst>
      <p:ext uri="{BB962C8B-B14F-4D97-AF65-F5344CB8AC3E}">
        <p14:creationId xmlns:p14="http://schemas.microsoft.com/office/powerpoint/2010/main" val="296093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Hailed by feminists but poorly rewarded by critics, Sarton jeopardized her chances for general recognition with the</a:t>
            </a:r>
            <a:br>
              <a:rPr lang="en-US" dirty="0"/>
            </a:br>
            <a:r>
              <a:rPr lang="en-US" dirty="0">
                <a:effectLst/>
                <a:latin typeface="Arial" panose="020B0604020202020204" pitchFamily="34" charset="0"/>
              </a:rPr>
              <a:t>publication of Mrs. Stevens Hears the Mermaids Singing in 1965. In this novel about the difficulties of the female writer, she</a:t>
            </a:r>
            <a:br>
              <a:rPr lang="en-US" dirty="0"/>
            </a:br>
            <a:r>
              <a:rPr lang="en-US" dirty="0">
                <a:effectLst/>
                <a:latin typeface="Arial" panose="020B0604020202020204" pitchFamily="34" charset="0"/>
              </a:rPr>
              <a:t>shocked the literary world and many of her dedicated readers by presenting a protagonist who was openly bisexual. Her</a:t>
            </a:r>
            <a:br>
              <a:rPr lang="en-US" dirty="0"/>
            </a:br>
            <a:r>
              <a:rPr lang="en-US" dirty="0">
                <a:effectLst/>
                <a:latin typeface="Arial" panose="020B0604020202020204" pitchFamily="34" charset="0"/>
              </a:rPr>
              <a:t>agent advised against publication, and her publisher, Norton, would not advertise the book; this so angered Sarton that she</a:t>
            </a:r>
            <a:br>
              <a:rPr lang="en-US" dirty="0"/>
            </a:br>
            <a:r>
              <a:rPr lang="en-US" dirty="0">
                <a:effectLst/>
                <a:latin typeface="Arial" panose="020B0604020202020204" pitchFamily="34" charset="0"/>
              </a:rPr>
              <a:t>bought a full-page ad for herself in the New York Times. Sarton apparently lost two jobs in 1965 after revealing that she</a:t>
            </a:r>
            <a:br>
              <a:rPr lang="en-US" dirty="0"/>
            </a:br>
            <a:r>
              <a:rPr lang="en-US" dirty="0">
                <a:effectLst/>
                <a:latin typeface="Arial" panose="020B0604020202020204" pitchFamily="34" charset="0"/>
              </a:rPr>
              <a:t>was a lesbian. Indeed, she went on to speak openly of her sexual preferences in her journals. These revelations damaged</a:t>
            </a:r>
            <a:br>
              <a:rPr lang="en-US" dirty="0"/>
            </a:br>
            <a:r>
              <a:rPr lang="en-US" dirty="0">
                <a:effectLst/>
                <a:latin typeface="Arial" panose="020B0604020202020204" pitchFamily="34" charset="0"/>
              </a:rPr>
              <a:t>her universal reputation but made her a heroine to many feminists</a:t>
            </a:r>
            <a:endParaRPr lang="en-US" dirty="0"/>
          </a:p>
        </p:txBody>
      </p:sp>
      <p:sp>
        <p:nvSpPr>
          <p:cNvPr id="4" name="Slide Number Placeholder 3"/>
          <p:cNvSpPr>
            <a:spLocks noGrp="1"/>
          </p:cNvSpPr>
          <p:nvPr>
            <p:ph type="sldNum" sz="quarter" idx="5"/>
          </p:nvPr>
        </p:nvSpPr>
        <p:spPr/>
        <p:txBody>
          <a:bodyPr/>
          <a:lstStyle/>
          <a:p>
            <a:fld id="{6B8C4B1E-7ADF-5740-B666-A662FB516304}" type="slidenum">
              <a:rPr lang="en-US" smtClean="0"/>
              <a:t>7</a:t>
            </a:fld>
            <a:endParaRPr lang="en-US"/>
          </a:p>
        </p:txBody>
      </p:sp>
    </p:spTree>
    <p:extLst>
      <p:ext uri="{BB962C8B-B14F-4D97-AF65-F5344CB8AC3E}">
        <p14:creationId xmlns:p14="http://schemas.microsoft.com/office/powerpoint/2010/main" val="261556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1973 Sarton produced one of her most influential books, </a:t>
            </a:r>
            <a:r>
              <a:rPr lang="en-US" i="1" dirty="0"/>
              <a:t>Journal of a Solitude</a:t>
            </a:r>
            <a:r>
              <a:rPr lang="en-US" dirty="0"/>
              <a:t>, written to counteract the benign picture projected in </a:t>
            </a:r>
            <a:r>
              <a:rPr lang="en-US" i="1" dirty="0"/>
              <a:t>Plant Dreaming Deep. Journal of a Solitude </a:t>
            </a:r>
            <a:r>
              <a:rPr lang="en-US" dirty="0"/>
              <a:t>would become a key text in women's studies courses, influencing generations of feminists and opening the doors to a wider reading audience. Of it </a:t>
            </a:r>
            <a:r>
              <a:rPr lang="en-US" dirty="0" err="1"/>
              <a:t>Heilbrun</a:t>
            </a:r>
            <a:r>
              <a:rPr lang="en-US" dirty="0"/>
              <a:t> wrote: "I would name 1972 as the turning point for modern women's autobiography . . . the publication of </a:t>
            </a:r>
            <a:r>
              <a:rPr lang="en-US" i="1" dirty="0"/>
              <a:t>Journal of a Solitude</a:t>
            </a:r>
            <a:r>
              <a:rPr lang="en-US" dirty="0"/>
              <a:t> in 1973 may be acknowledged as the watershed in women's autobiography." </a:t>
            </a:r>
            <a:r>
              <a:rPr lang="en-US" baseline="30000" dirty="0">
                <a:hlinkClick r:id="rId3"/>
              </a:rPr>
              <a:t>3</a:t>
            </a:r>
            <a:r>
              <a:rPr lang="en-US" dirty="0"/>
              <a:t> Her novel, </a:t>
            </a:r>
            <a:r>
              <a:rPr lang="en-US" i="1" dirty="0"/>
              <a:t>As We Are Now</a:t>
            </a:r>
            <a:r>
              <a:rPr lang="en-US" dirty="0"/>
              <a:t>, published the same year, also made an impact by its stark depiction of how society treats the elderly. </a:t>
            </a:r>
          </a:p>
          <a:p>
            <a:endParaRPr lang="en-US" dirty="0"/>
          </a:p>
        </p:txBody>
      </p:sp>
      <p:sp>
        <p:nvSpPr>
          <p:cNvPr id="4" name="Slide Number Placeholder 3"/>
          <p:cNvSpPr>
            <a:spLocks noGrp="1"/>
          </p:cNvSpPr>
          <p:nvPr>
            <p:ph type="sldNum" sz="quarter" idx="5"/>
          </p:nvPr>
        </p:nvSpPr>
        <p:spPr/>
        <p:txBody>
          <a:bodyPr/>
          <a:lstStyle/>
          <a:p>
            <a:fld id="{6B8C4B1E-7ADF-5740-B666-A662FB516304}" type="slidenum">
              <a:rPr lang="en-US" smtClean="0"/>
              <a:t>8</a:t>
            </a:fld>
            <a:endParaRPr lang="en-US"/>
          </a:p>
        </p:txBody>
      </p:sp>
    </p:spTree>
    <p:extLst>
      <p:ext uri="{BB962C8B-B14F-4D97-AF65-F5344CB8AC3E}">
        <p14:creationId xmlns:p14="http://schemas.microsoft.com/office/powerpoint/2010/main" val="165970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she died in 1995, Sarton left 15 books of poetry, 19 novels, and 13 memoirs and journals.</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www.ontheissuesmagazine.com</a:t>
            </a:r>
            <a:r>
              <a:rPr lang="en-US" dirty="0"/>
              <a:t>/1999winter/w99sarton.php</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Sarton (May 3, 1912-July 16, 1995) left an impressive legacy of over fifty books, including novels, poetry, memoirs and journals. Her appeal lay in her ability to "</a:t>
            </a:r>
            <a:r>
              <a:rPr lang="en-US" dirty="0" err="1"/>
              <a:t>sacramentalize</a:t>
            </a:r>
            <a:r>
              <a:rPr lang="en-US" dirty="0"/>
              <a:t> the ordinary" by probing everyday subjects such as flowers, gardens, animals, changing sunlight and personal relationships in order to find deeper, universal truths. She examined such themes as the need for solitude, the role of the muse in the act of poetic creativity, and the role of the female artist in society.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uudb.org</a:t>
            </a:r>
            <a:r>
              <a:rPr lang="en-US" dirty="0"/>
              <a:t>/articles/</a:t>
            </a:r>
            <a:r>
              <a:rPr lang="en-US" dirty="0" err="1"/>
              <a:t>maysarton.html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B8C4B1E-7ADF-5740-B666-A662FB516304}" type="slidenum">
              <a:rPr lang="en-US" smtClean="0"/>
              <a:t>9</a:t>
            </a:fld>
            <a:endParaRPr lang="en-US"/>
          </a:p>
        </p:txBody>
      </p:sp>
    </p:spTree>
    <p:extLst>
      <p:ext uri="{BB962C8B-B14F-4D97-AF65-F5344CB8AC3E}">
        <p14:creationId xmlns:p14="http://schemas.microsoft.com/office/powerpoint/2010/main" val="349061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2B82-E39B-8078-7280-A4B2ED949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613EF6-0637-4F05-968F-B4290C735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DCA1EE-ADC3-3358-E28D-CFAD6FEB47D5}"/>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5" name="Footer Placeholder 4">
            <a:extLst>
              <a:ext uri="{FF2B5EF4-FFF2-40B4-BE49-F238E27FC236}">
                <a16:creationId xmlns:a16="http://schemas.microsoft.com/office/drawing/2014/main" id="{10D70046-7428-CEA9-0643-A4B455BAC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0E799-B8C7-4900-4F56-2A161F84D514}"/>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369516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1FCD-7634-40F1-3EFA-C12DB4A0E0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6393BD-4484-1B1C-3F82-04FC51DA1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F40C8-95D0-4A61-632A-04F7AEB8389D}"/>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5" name="Footer Placeholder 4">
            <a:extLst>
              <a:ext uri="{FF2B5EF4-FFF2-40B4-BE49-F238E27FC236}">
                <a16:creationId xmlns:a16="http://schemas.microsoft.com/office/drawing/2014/main" id="{9F1CC62A-8823-0405-244A-7A4C10A49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F073E-2ED7-CACF-7F2D-818D20F6CDCA}"/>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150210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68C017-F557-9AC2-BAFC-59D0B71806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019A63-F888-5E0D-24D2-9B12A042E1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DBED9-7540-A0DE-5C14-8D1B375143FD}"/>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5" name="Footer Placeholder 4">
            <a:extLst>
              <a:ext uri="{FF2B5EF4-FFF2-40B4-BE49-F238E27FC236}">
                <a16:creationId xmlns:a16="http://schemas.microsoft.com/office/drawing/2014/main" id="{DC7C9281-D0EA-CC95-6301-B0C95A215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05C8C-7CBE-DFA4-5D53-2E3161F9FC6A}"/>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346000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28A-6433-6BDA-9C9D-25F97D5EF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2E3102-239B-A67D-953D-14FB15A5D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5205A-FE0D-06DB-AC85-1FDEDDE19A11}"/>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5" name="Footer Placeholder 4">
            <a:extLst>
              <a:ext uri="{FF2B5EF4-FFF2-40B4-BE49-F238E27FC236}">
                <a16:creationId xmlns:a16="http://schemas.microsoft.com/office/drawing/2014/main" id="{F29003DB-726A-9ABD-BF3D-604027262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AE24B-9733-2004-91BF-1512E919DD34}"/>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13458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B8215-726A-B781-4EDD-31065A44E0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F9A82-3075-31DA-FDDE-B289785B8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0602A-F804-4237-62D8-418D0A085711}"/>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5" name="Footer Placeholder 4">
            <a:extLst>
              <a:ext uri="{FF2B5EF4-FFF2-40B4-BE49-F238E27FC236}">
                <a16:creationId xmlns:a16="http://schemas.microsoft.com/office/drawing/2014/main" id="{DC123C2A-F031-F4E2-6F20-35D30F8B6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58F0F-2D39-8487-BA7D-213A9A95A5C4}"/>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331780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B069-E70E-E9B0-0956-F0D495650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FF526-2502-589A-A1B7-826AC2AFB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0CB38-3681-FBC1-B849-DE8112F61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07863-4BA6-36D3-6C79-5F534F0A529A}"/>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6" name="Footer Placeholder 5">
            <a:extLst>
              <a:ext uri="{FF2B5EF4-FFF2-40B4-BE49-F238E27FC236}">
                <a16:creationId xmlns:a16="http://schemas.microsoft.com/office/drawing/2014/main" id="{23EA42CB-EA6A-A7C2-9974-0DDFDD250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A54A27-D86D-C9EA-45E2-CBEAC5BC4222}"/>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2917579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AB22-6FC0-0F08-751B-1E8A7BBDD9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16B60-F45D-1D00-7AF9-168856473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696320-839C-4BA3-5782-F6BB915877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1E436-9438-00CA-FD65-DD8FCCD34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C8406D-C460-95D5-39B6-18221D46CF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03A54-7205-34D4-FDC3-12D6C6233C15}"/>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8" name="Footer Placeholder 7">
            <a:extLst>
              <a:ext uri="{FF2B5EF4-FFF2-40B4-BE49-F238E27FC236}">
                <a16:creationId xmlns:a16="http://schemas.microsoft.com/office/drawing/2014/main" id="{2FC41CA4-ADDE-FA08-B08D-FCFD981CC5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D85FCD-F214-B18E-2EFC-A2A33C9C5ABC}"/>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1261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B4CF-9089-D14A-8750-54653A221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35B083-BDC8-5ED1-C2E3-C64455A3BAD5}"/>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4" name="Footer Placeholder 3">
            <a:extLst>
              <a:ext uri="{FF2B5EF4-FFF2-40B4-BE49-F238E27FC236}">
                <a16:creationId xmlns:a16="http://schemas.microsoft.com/office/drawing/2014/main" id="{B137FB7A-B66D-518D-7E78-8F6CAEDB65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249DC7-85AA-7769-F9D8-2CA59C330D04}"/>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15546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7123-A516-B406-EA80-7D7F4B27FEF6}"/>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3" name="Footer Placeholder 2">
            <a:extLst>
              <a:ext uri="{FF2B5EF4-FFF2-40B4-BE49-F238E27FC236}">
                <a16:creationId xmlns:a16="http://schemas.microsoft.com/office/drawing/2014/main" id="{8628368C-55DA-4368-A05F-AB844815DF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1E5DED-B301-CB41-25AD-14C98E8FF407}"/>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266544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5D12-9BA5-905E-29E7-1878716A9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1E7981-B93C-165D-7622-28A2F4636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205AF7-9546-985F-9EF2-44C2A7C3B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41C24-9E5B-6ADA-A3F2-CE797D7B100F}"/>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6" name="Footer Placeholder 5">
            <a:extLst>
              <a:ext uri="{FF2B5EF4-FFF2-40B4-BE49-F238E27FC236}">
                <a16:creationId xmlns:a16="http://schemas.microsoft.com/office/drawing/2014/main" id="{CDB88A8B-5108-E3B5-8C29-688A7803A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1D20C-3D2D-0784-FCC7-F283AB9EDDDF}"/>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420735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D6AB-E137-9C4C-9D92-CAC9C3D8C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96F20E-AF16-E8FF-12C6-5D68E3A91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7E416B-2982-C1B7-E423-8636BE625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88387-7346-B0FF-43E6-1FE7B7FA2DD1}"/>
              </a:ext>
            </a:extLst>
          </p:cNvPr>
          <p:cNvSpPr>
            <a:spLocks noGrp="1"/>
          </p:cNvSpPr>
          <p:nvPr>
            <p:ph type="dt" sz="half" idx="10"/>
          </p:nvPr>
        </p:nvSpPr>
        <p:spPr/>
        <p:txBody>
          <a:bodyPr/>
          <a:lstStyle/>
          <a:p>
            <a:fld id="{EB99E361-BE63-B949-B5DC-685BD1BADA6E}" type="datetimeFigureOut">
              <a:rPr lang="en-US" smtClean="0"/>
              <a:t>10/29/2022</a:t>
            </a:fld>
            <a:endParaRPr lang="en-US"/>
          </a:p>
        </p:txBody>
      </p:sp>
      <p:sp>
        <p:nvSpPr>
          <p:cNvPr id="6" name="Footer Placeholder 5">
            <a:extLst>
              <a:ext uri="{FF2B5EF4-FFF2-40B4-BE49-F238E27FC236}">
                <a16:creationId xmlns:a16="http://schemas.microsoft.com/office/drawing/2014/main" id="{C5B4BA0D-1B7B-DB67-D5D2-104CB29CE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FE223E-ECBA-E3C9-FBB8-FFE196C688B6}"/>
              </a:ext>
            </a:extLst>
          </p:cNvPr>
          <p:cNvSpPr>
            <a:spLocks noGrp="1"/>
          </p:cNvSpPr>
          <p:nvPr>
            <p:ph type="sldNum" sz="quarter" idx="12"/>
          </p:nvPr>
        </p:nvSpPr>
        <p:spPr/>
        <p:txBody>
          <a:bodyPr/>
          <a:lstStyle/>
          <a:p>
            <a:fld id="{A7642C0B-5A6C-3442-9C04-3E85289B3190}" type="slidenum">
              <a:rPr lang="en-US" smtClean="0"/>
              <a:t>‹#›</a:t>
            </a:fld>
            <a:endParaRPr lang="en-US"/>
          </a:p>
        </p:txBody>
      </p:sp>
    </p:spTree>
    <p:extLst>
      <p:ext uri="{BB962C8B-B14F-4D97-AF65-F5344CB8AC3E}">
        <p14:creationId xmlns:p14="http://schemas.microsoft.com/office/powerpoint/2010/main" val="245662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02F49-316D-720A-306A-3E10AA2E4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DD192-2623-7424-C4A8-0C9547E9A5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85BF0-985F-CDDB-BF48-BB2814050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9E361-BE63-B949-B5DC-685BD1BADA6E}" type="datetimeFigureOut">
              <a:rPr lang="en-US" smtClean="0"/>
              <a:t>10/29/2022</a:t>
            </a:fld>
            <a:endParaRPr lang="en-US"/>
          </a:p>
        </p:txBody>
      </p:sp>
      <p:sp>
        <p:nvSpPr>
          <p:cNvPr id="5" name="Footer Placeholder 4">
            <a:extLst>
              <a:ext uri="{FF2B5EF4-FFF2-40B4-BE49-F238E27FC236}">
                <a16:creationId xmlns:a16="http://schemas.microsoft.com/office/drawing/2014/main" id="{258B14A2-E470-EE64-2AB9-3982D5087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6812C-8F15-2D96-A0BA-45130441F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42C0B-5A6C-3442-9C04-3E85289B3190}" type="slidenum">
              <a:rPr lang="en-US" smtClean="0"/>
              <a:t>‹#›</a:t>
            </a:fld>
            <a:endParaRPr lang="en-US"/>
          </a:p>
        </p:txBody>
      </p:sp>
    </p:spTree>
    <p:extLst>
      <p:ext uri="{BB962C8B-B14F-4D97-AF65-F5344CB8AC3E}">
        <p14:creationId xmlns:p14="http://schemas.microsoft.com/office/powerpoint/2010/main" val="1674918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May Sarton on the Cure for Despair and Why Solitude Is the Seedbed of  Self-Discovery – The Marginalian">
            <a:extLst>
              <a:ext uri="{FF2B5EF4-FFF2-40B4-BE49-F238E27FC236}">
                <a16:creationId xmlns:a16="http://schemas.microsoft.com/office/drawing/2014/main" id="{7E1CFC5F-0C54-4FA8-9667-277B4A4687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 r="345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383694-825E-A18E-C9CA-B60A28C5B2FE}"/>
              </a:ext>
            </a:extLst>
          </p:cNvPr>
          <p:cNvSpPr txBox="1"/>
          <p:nvPr/>
        </p:nvSpPr>
        <p:spPr>
          <a:xfrm>
            <a:off x="609601" y="2810933"/>
            <a:ext cx="2150533" cy="2400657"/>
          </a:xfrm>
          <a:prstGeom prst="rect">
            <a:avLst/>
          </a:prstGeom>
          <a:noFill/>
        </p:spPr>
        <p:txBody>
          <a:bodyPr wrap="square" rtlCol="0">
            <a:spAutoFit/>
          </a:bodyPr>
          <a:lstStyle/>
          <a:p>
            <a:r>
              <a:rPr lang="en-US" sz="5000" dirty="0">
                <a:solidFill>
                  <a:schemeClr val="tx1">
                    <a:lumMod val="65000"/>
                    <a:lumOff val="35000"/>
                  </a:schemeClr>
                </a:solidFill>
                <a:latin typeface="Kunstler Script" panose="030304020206070D0D06" pitchFamily="66" charset="77"/>
              </a:rPr>
              <a:t>Eleanor May Sarton</a:t>
            </a:r>
          </a:p>
        </p:txBody>
      </p:sp>
    </p:spTree>
    <p:extLst>
      <p:ext uri="{BB962C8B-B14F-4D97-AF65-F5344CB8AC3E}">
        <p14:creationId xmlns:p14="http://schemas.microsoft.com/office/powerpoint/2010/main" val="266389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y Sarton | Alec Nevala-Lee">
            <a:extLst>
              <a:ext uri="{FF2B5EF4-FFF2-40B4-BE49-F238E27FC236}">
                <a16:creationId xmlns:a16="http://schemas.microsoft.com/office/drawing/2014/main" id="{AC6E16D6-B59E-0DE1-8F92-EF7DD3FD45CB}"/>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259596"/>
            <a:ext cx="6186523" cy="63388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44D52D-0511-824C-B718-41C15C2E0EE5}"/>
              </a:ext>
            </a:extLst>
          </p:cNvPr>
          <p:cNvSpPr txBox="1"/>
          <p:nvPr/>
        </p:nvSpPr>
        <p:spPr>
          <a:xfrm>
            <a:off x="6186523" y="382011"/>
            <a:ext cx="6097904" cy="6463308"/>
          </a:xfrm>
          <a:prstGeom prst="rect">
            <a:avLst/>
          </a:prstGeom>
          <a:noFill/>
        </p:spPr>
        <p:txBody>
          <a:bodyPr wrap="square">
            <a:spAutoFit/>
          </a:bodyPr>
          <a:lstStyle/>
          <a:p>
            <a:r>
              <a:rPr lang="en-US" i="1" dirty="0"/>
              <a:t>It is raining. I look out on the maple, where a few leaves have turned yellow, and listen to Punch, the parrot, talking to himself and to the rain ticking gently against the windows. I am here alone for the first time in weeks, to take up my “real” life again at last. That is what is strange—that friends, even passionate love, are not my real life unless there is time alone in which to explore and to discover what is happening or has happened. Without the interruptions, nourishing and maddening, this life would become arid. Yet I taste it fully only when I am alone…</a:t>
            </a:r>
          </a:p>
          <a:p>
            <a:pPr marL="285750" indent="-285750">
              <a:buFont typeface="Arial" panose="020B0604020202020204" pitchFamily="34" charset="0"/>
              <a:buChar char="•"/>
            </a:pPr>
            <a:r>
              <a:rPr lang="en-US" b="1" dirty="0"/>
              <a:t>She considers solitude as the seedbed of self-discovery:</a:t>
            </a:r>
          </a:p>
          <a:p>
            <a:r>
              <a:rPr lang="en-US" i="1" dirty="0"/>
              <a:t>For a long time now, every meeting with another human being has been a collision. I feel too much, sense too much, am exhausted by the reverberations after even the simplest conversation. But the deep collision is and has been with my unregenerate, tormenting, and tormented self. I have written every poem, every novel, for the same purpose — to find out what I think, to know where I stand.</a:t>
            </a:r>
          </a:p>
          <a:p>
            <a:r>
              <a:rPr lang="en-US" i="1" dirty="0"/>
              <a:t>[…]</a:t>
            </a:r>
          </a:p>
          <a:p>
            <a:r>
              <a:rPr lang="en-US" i="1" dirty="0"/>
              <a:t>My need to be alone is balanced against my fear of what will happen when suddenly I enter the huge empty silence if I cannot find support there. I go up to Heaven and down to Hell in an hour and keep alive only by imposing upon myself inexorable routines.</a:t>
            </a:r>
          </a:p>
        </p:txBody>
      </p:sp>
      <p:sp>
        <p:nvSpPr>
          <p:cNvPr id="5" name="TextBox 4">
            <a:extLst>
              <a:ext uri="{FF2B5EF4-FFF2-40B4-BE49-F238E27FC236}">
                <a16:creationId xmlns:a16="http://schemas.microsoft.com/office/drawing/2014/main" id="{C1435516-1E68-CEFF-5C17-FB971C5B9F9C}"/>
              </a:ext>
            </a:extLst>
          </p:cNvPr>
          <p:cNvSpPr txBox="1"/>
          <p:nvPr/>
        </p:nvSpPr>
        <p:spPr>
          <a:xfrm>
            <a:off x="1740473" y="867674"/>
            <a:ext cx="2491388" cy="430887"/>
          </a:xfrm>
          <a:prstGeom prst="rect">
            <a:avLst/>
          </a:prstGeom>
          <a:noFill/>
        </p:spPr>
        <p:txBody>
          <a:bodyPr wrap="none" rtlCol="0">
            <a:spAutoFit/>
          </a:bodyPr>
          <a:lstStyle/>
          <a:p>
            <a:r>
              <a:rPr lang="en-US" sz="2200" b="1" i="1" dirty="0"/>
              <a:t>Journal of Solitude</a:t>
            </a:r>
          </a:p>
        </p:txBody>
      </p:sp>
      <p:sp>
        <p:nvSpPr>
          <p:cNvPr id="3" name="TextBox 2">
            <a:extLst>
              <a:ext uri="{FF2B5EF4-FFF2-40B4-BE49-F238E27FC236}">
                <a16:creationId xmlns:a16="http://schemas.microsoft.com/office/drawing/2014/main" id="{10AD4C96-6ACF-1CA9-41CB-C118822C2A55}"/>
              </a:ext>
            </a:extLst>
          </p:cNvPr>
          <p:cNvSpPr txBox="1"/>
          <p:nvPr/>
        </p:nvSpPr>
        <p:spPr>
          <a:xfrm>
            <a:off x="262859" y="1722667"/>
            <a:ext cx="5831237" cy="3781997"/>
          </a:xfrm>
          <a:prstGeom prst="rect">
            <a:avLst/>
          </a:prstGeom>
          <a:noFill/>
        </p:spPr>
        <p:txBody>
          <a:bodyPr wrap="square">
            <a:spAutoFit/>
          </a:bodyPr>
          <a:lstStyle/>
          <a:p>
            <a:pPr>
              <a:lnSpc>
                <a:spcPct val="150000"/>
              </a:lnSpc>
            </a:pPr>
            <a:r>
              <a:rPr lang="en-US" dirty="0"/>
              <a:t>Hem </a:t>
            </a:r>
            <a:r>
              <a:rPr lang="en-US" dirty="0" err="1"/>
              <a:t>başkalarına</a:t>
            </a:r>
            <a:r>
              <a:rPr lang="en-US" dirty="0"/>
              <a:t>, </a:t>
            </a:r>
            <a:r>
              <a:rPr lang="en-US" dirty="0" err="1"/>
              <a:t>sevgililere</a:t>
            </a:r>
            <a:r>
              <a:rPr lang="en-US" dirty="0"/>
              <a:t>, </a:t>
            </a:r>
            <a:r>
              <a:rPr lang="en-US" dirty="0" err="1"/>
              <a:t>arkadaşlara</a:t>
            </a:r>
            <a:r>
              <a:rPr lang="en-US" dirty="0"/>
              <a:t> </a:t>
            </a:r>
            <a:r>
              <a:rPr lang="en-US" dirty="0" err="1"/>
              <a:t>ve</a:t>
            </a:r>
            <a:r>
              <a:rPr lang="en-US" dirty="0"/>
              <a:t> </a:t>
            </a:r>
            <a:r>
              <a:rPr lang="en-US" dirty="0" err="1"/>
              <a:t>hayranlara</a:t>
            </a:r>
            <a:r>
              <a:rPr lang="en-US" dirty="0"/>
              <a:t> </a:t>
            </a:r>
            <a:r>
              <a:rPr lang="en-US" dirty="0" err="1"/>
              <a:t>olan</a:t>
            </a:r>
            <a:r>
              <a:rPr lang="en-US" dirty="0"/>
              <a:t> </a:t>
            </a:r>
            <a:r>
              <a:rPr lang="en-US" dirty="0" err="1"/>
              <a:t>ihtiyacının</a:t>
            </a:r>
            <a:r>
              <a:rPr lang="en-US" dirty="0"/>
              <a:t> </a:t>
            </a:r>
            <a:r>
              <a:rPr lang="en-US" dirty="0" err="1"/>
              <a:t>farkına</a:t>
            </a:r>
            <a:r>
              <a:rPr lang="en-US" dirty="0"/>
              <a:t> varan hem de </a:t>
            </a:r>
            <a:r>
              <a:rPr lang="en-US" dirty="0" err="1"/>
              <a:t>tüm</a:t>
            </a:r>
            <a:r>
              <a:rPr lang="en-US" dirty="0"/>
              <a:t> </a:t>
            </a:r>
            <a:r>
              <a:rPr lang="en-US" dirty="0" err="1"/>
              <a:t>bunların</a:t>
            </a:r>
            <a:r>
              <a:rPr lang="en-US" dirty="0"/>
              <a:t> </a:t>
            </a:r>
            <a:r>
              <a:rPr lang="en-US" dirty="0" err="1"/>
              <a:t>altında</a:t>
            </a:r>
            <a:r>
              <a:rPr lang="en-US" dirty="0"/>
              <a:t> “</a:t>
            </a:r>
            <a:r>
              <a:rPr lang="en-US" dirty="0" err="1"/>
              <a:t>Yalnız</a:t>
            </a:r>
            <a:r>
              <a:rPr lang="en-US" dirty="0"/>
              <a:t> </a:t>
            </a:r>
            <a:r>
              <a:rPr lang="en-US" dirty="0" err="1"/>
              <a:t>yaşamam</a:t>
            </a:r>
            <a:r>
              <a:rPr lang="en-US" dirty="0"/>
              <a:t> </a:t>
            </a:r>
            <a:r>
              <a:rPr lang="en-US" dirty="0" err="1"/>
              <a:t>gerekiyordu</a:t>
            </a:r>
            <a:r>
              <a:rPr lang="en-US" dirty="0"/>
              <a:t>” </a:t>
            </a:r>
            <a:r>
              <a:rPr lang="en-US" dirty="0" err="1"/>
              <a:t>duygusunun</a:t>
            </a:r>
            <a:r>
              <a:rPr lang="en-US" dirty="0"/>
              <a:t> </a:t>
            </a:r>
            <a:r>
              <a:rPr lang="en-US" dirty="0" err="1"/>
              <a:t>farkına</a:t>
            </a:r>
            <a:r>
              <a:rPr lang="en-US" dirty="0"/>
              <a:t> varan </a:t>
            </a:r>
            <a:r>
              <a:rPr lang="en-US" dirty="0" err="1"/>
              <a:t>bir</a:t>
            </a:r>
            <a:r>
              <a:rPr lang="en-US" dirty="0"/>
              <a:t> </a:t>
            </a:r>
            <a:r>
              <a:rPr lang="en-US" dirty="0" err="1"/>
              <a:t>geçiş</a:t>
            </a:r>
            <a:r>
              <a:rPr lang="en-US" dirty="0"/>
              <a:t> -</a:t>
            </a:r>
            <a:r>
              <a:rPr lang="en-US" dirty="0" err="1"/>
              <a:t>karakteriyle</a:t>
            </a:r>
            <a:r>
              <a:rPr lang="en-US" dirty="0"/>
              <a:t> </a:t>
            </a:r>
            <a:r>
              <a:rPr lang="en-US" dirty="0" err="1"/>
              <a:t>uzlaşma</a:t>
            </a:r>
            <a:r>
              <a:rPr lang="en-US" dirty="0"/>
              <a:t>- </a:t>
            </a:r>
            <a:r>
              <a:rPr lang="en-US" dirty="0" err="1"/>
              <a:t>duygusuna</a:t>
            </a:r>
            <a:r>
              <a:rPr lang="en-US" dirty="0"/>
              <a:t> </a:t>
            </a:r>
            <a:r>
              <a:rPr lang="en-US" dirty="0" err="1"/>
              <a:t>işaret</a:t>
            </a:r>
            <a:r>
              <a:rPr lang="en-US" dirty="0"/>
              <a:t> </a:t>
            </a:r>
            <a:r>
              <a:rPr lang="en-US" dirty="0" err="1"/>
              <a:t>ediyordu</a:t>
            </a:r>
            <a:r>
              <a:rPr lang="en-US" dirty="0"/>
              <a:t>. Bu </a:t>
            </a:r>
            <a:r>
              <a:rPr lang="en-US" dirty="0" err="1"/>
              <a:t>noktada</a:t>
            </a:r>
            <a:r>
              <a:rPr lang="en-US" dirty="0"/>
              <a:t> </a:t>
            </a:r>
            <a:r>
              <a:rPr lang="en-US" dirty="0" err="1"/>
              <a:t>kendini</a:t>
            </a:r>
            <a:r>
              <a:rPr lang="en-US" dirty="0"/>
              <a:t> “</a:t>
            </a:r>
            <a:r>
              <a:rPr lang="en-US" dirty="0" err="1"/>
              <a:t>orta</a:t>
            </a:r>
            <a:r>
              <a:rPr lang="en-US" dirty="0"/>
              <a:t> </a:t>
            </a:r>
            <a:r>
              <a:rPr lang="en-US" dirty="0" err="1"/>
              <a:t>yaşlı</a:t>
            </a:r>
            <a:r>
              <a:rPr lang="en-US" dirty="0"/>
              <a:t>” </a:t>
            </a:r>
            <a:r>
              <a:rPr lang="en-US" dirty="0" err="1"/>
              <a:t>olarak</a:t>
            </a:r>
            <a:r>
              <a:rPr lang="en-US" dirty="0"/>
              <a:t> </a:t>
            </a:r>
            <a:r>
              <a:rPr lang="en-US" dirty="0" err="1"/>
              <a:t>tanımladı</a:t>
            </a:r>
            <a:r>
              <a:rPr lang="en-US" dirty="0"/>
              <a:t> </a:t>
            </a:r>
            <a:r>
              <a:rPr lang="en-US" dirty="0" err="1"/>
              <a:t>ve</a:t>
            </a:r>
            <a:r>
              <a:rPr lang="en-US" dirty="0"/>
              <a:t> “[vb.]... </a:t>
            </a:r>
            <a:r>
              <a:rPr lang="en-US" dirty="0" err="1"/>
              <a:t>aşık</a:t>
            </a:r>
            <a:r>
              <a:rPr lang="en-US" dirty="0"/>
              <a:t> </a:t>
            </a:r>
            <a:r>
              <a:rPr lang="en-US" dirty="0" err="1"/>
              <a:t>olmaktan</a:t>
            </a:r>
            <a:r>
              <a:rPr lang="en-US" dirty="0"/>
              <a:t>, </a:t>
            </a:r>
            <a:r>
              <a:rPr lang="en-US" dirty="0" err="1"/>
              <a:t>hiç</a:t>
            </a:r>
            <a:r>
              <a:rPr lang="en-US" dirty="0"/>
              <a:t> </a:t>
            </a:r>
            <a:r>
              <a:rPr lang="en-US" dirty="0" err="1"/>
              <a:t>olmadığım</a:t>
            </a:r>
            <a:r>
              <a:rPr lang="en-US" dirty="0"/>
              <a:t> </a:t>
            </a:r>
            <a:r>
              <a:rPr lang="en-US" dirty="0" err="1"/>
              <a:t>kadar</a:t>
            </a:r>
            <a:r>
              <a:rPr lang="en-US" dirty="0"/>
              <a:t> </a:t>
            </a:r>
            <a:r>
              <a:rPr lang="en-US" dirty="0" err="1"/>
              <a:t>yaratıcı</a:t>
            </a:r>
            <a:r>
              <a:rPr lang="en-US" dirty="0"/>
              <a:t>, </a:t>
            </a:r>
            <a:r>
              <a:rPr lang="en-US" dirty="0" err="1"/>
              <a:t>dengeli</a:t>
            </a:r>
            <a:r>
              <a:rPr lang="en-US" dirty="0"/>
              <a:t> </a:t>
            </a:r>
            <a:r>
              <a:rPr lang="en-US" dirty="0" err="1"/>
              <a:t>ve</a:t>
            </a:r>
            <a:r>
              <a:rPr lang="en-US" dirty="0"/>
              <a:t> </a:t>
            </a:r>
            <a:r>
              <a:rPr lang="en-US" dirty="0" err="1"/>
              <a:t>güçlü</a:t>
            </a:r>
            <a:r>
              <a:rPr lang="en-US" dirty="0"/>
              <a:t> </a:t>
            </a:r>
            <a:r>
              <a:rPr lang="en-US" dirty="0" err="1"/>
              <a:t>olmaktan</a:t>
            </a:r>
            <a:r>
              <a:rPr lang="en-US" dirty="0"/>
              <a:t> </a:t>
            </a:r>
            <a:r>
              <a:rPr lang="en-US" dirty="0" err="1"/>
              <a:t>gurur</a:t>
            </a:r>
            <a:r>
              <a:rPr lang="en-US" dirty="0"/>
              <a:t> </a:t>
            </a:r>
            <a:r>
              <a:rPr lang="en-US" dirty="0" err="1"/>
              <a:t>duydu</a:t>
            </a:r>
            <a:r>
              <a:rPr lang="en-US" dirty="0"/>
              <a:t>” . </a:t>
            </a:r>
            <a:r>
              <a:rPr lang="en-US" dirty="0" err="1"/>
              <a:t>Ancak</a:t>
            </a:r>
            <a:r>
              <a:rPr lang="en-US" dirty="0"/>
              <a:t> </a:t>
            </a:r>
            <a:r>
              <a:rPr lang="en-US" dirty="0" err="1"/>
              <a:t>üç</a:t>
            </a:r>
            <a:r>
              <a:rPr lang="en-US" dirty="0"/>
              <a:t> </a:t>
            </a:r>
            <a:r>
              <a:rPr lang="en-US" dirty="0" err="1"/>
              <a:t>hafta</a:t>
            </a:r>
            <a:r>
              <a:rPr lang="en-US" dirty="0"/>
              <a:t> </a:t>
            </a:r>
            <a:r>
              <a:rPr lang="en-US" dirty="0" err="1"/>
              <a:t>sonra</a:t>
            </a:r>
            <a:r>
              <a:rPr lang="en-US" dirty="0"/>
              <a:t> “</a:t>
            </a:r>
            <a:r>
              <a:rPr lang="en-US" dirty="0" err="1"/>
              <a:t>macera”nın</a:t>
            </a:r>
            <a:r>
              <a:rPr lang="en-US" dirty="0"/>
              <a:t> </a:t>
            </a:r>
            <a:r>
              <a:rPr lang="en-US" dirty="0" err="1"/>
              <a:t>bittiğini</a:t>
            </a:r>
            <a:r>
              <a:rPr lang="en-US" dirty="0"/>
              <a:t> </a:t>
            </a:r>
            <a:r>
              <a:rPr lang="en-US" dirty="0" err="1"/>
              <a:t>hissetti</a:t>
            </a:r>
            <a:r>
              <a:rPr lang="en-US" dirty="0"/>
              <a:t>; </a:t>
            </a:r>
            <a:r>
              <a:rPr lang="en-US" dirty="0" err="1"/>
              <a:t>şimdi</a:t>
            </a:r>
            <a:r>
              <a:rPr lang="en-US" dirty="0"/>
              <a:t> “</a:t>
            </a:r>
            <a:r>
              <a:rPr lang="en-US" dirty="0" err="1"/>
              <a:t>Yaşlı</a:t>
            </a:r>
            <a:r>
              <a:rPr lang="en-US" dirty="0"/>
              <a:t>, </a:t>
            </a:r>
            <a:r>
              <a:rPr lang="en-US" dirty="0" err="1"/>
              <a:t>sıkıcı</a:t>
            </a:r>
            <a:r>
              <a:rPr lang="en-US" dirty="0"/>
              <a:t> </a:t>
            </a:r>
            <a:r>
              <a:rPr lang="en-US" dirty="0" err="1"/>
              <a:t>ve</a:t>
            </a:r>
            <a:r>
              <a:rPr lang="en-US" dirty="0"/>
              <a:t> </a:t>
            </a:r>
            <a:r>
              <a:rPr lang="en-US" dirty="0" err="1"/>
              <a:t>işe</a:t>
            </a:r>
            <a:r>
              <a:rPr lang="en-US" dirty="0"/>
              <a:t> </a:t>
            </a:r>
            <a:r>
              <a:rPr lang="en-US" dirty="0" err="1"/>
              <a:t>yaramaz</a:t>
            </a:r>
            <a:r>
              <a:rPr lang="en-US" dirty="0"/>
              <a:t> </a:t>
            </a:r>
            <a:r>
              <a:rPr lang="en-US" dirty="0" err="1"/>
              <a:t>hissediyorum</a:t>
            </a:r>
            <a:r>
              <a:rPr lang="en-US" dirty="0"/>
              <a:t>” </a:t>
            </a:r>
            <a:r>
              <a:rPr lang="en-US" dirty="0" err="1"/>
              <a:t>yazdı</a:t>
            </a:r>
            <a:r>
              <a:rPr lang="en-US" dirty="0"/>
              <a:t>.</a:t>
            </a:r>
          </a:p>
        </p:txBody>
      </p:sp>
    </p:spTree>
    <p:extLst>
      <p:ext uri="{BB962C8B-B14F-4D97-AF65-F5344CB8AC3E}">
        <p14:creationId xmlns:p14="http://schemas.microsoft.com/office/powerpoint/2010/main" val="418945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A8C9-CAA0-3913-A442-CBCFB54B78B7}"/>
              </a:ext>
            </a:extLst>
          </p:cNvPr>
          <p:cNvSpPr>
            <a:spLocks noGrp="1"/>
          </p:cNvSpPr>
          <p:nvPr>
            <p:ph type="title"/>
          </p:nvPr>
        </p:nvSpPr>
        <p:spPr>
          <a:xfrm>
            <a:off x="838200" y="365126"/>
            <a:ext cx="10515600" cy="704258"/>
          </a:xfrm>
        </p:spPr>
        <p:txBody>
          <a:bodyPr>
            <a:normAutofit/>
          </a:bodyPr>
          <a:lstStyle/>
          <a:p>
            <a:r>
              <a:rPr lang="en-US" sz="3200" dirty="0" err="1"/>
              <a:t>Kaynakça</a:t>
            </a:r>
            <a:endParaRPr lang="en-US" sz="3200" dirty="0"/>
          </a:p>
        </p:txBody>
      </p:sp>
      <p:sp>
        <p:nvSpPr>
          <p:cNvPr id="3" name="Content Placeholder 2">
            <a:extLst>
              <a:ext uri="{FF2B5EF4-FFF2-40B4-BE49-F238E27FC236}">
                <a16:creationId xmlns:a16="http://schemas.microsoft.com/office/drawing/2014/main" id="{36468BCB-6A68-EC55-7C8F-2104F5681788}"/>
              </a:ext>
            </a:extLst>
          </p:cNvPr>
          <p:cNvSpPr>
            <a:spLocks noGrp="1"/>
          </p:cNvSpPr>
          <p:nvPr>
            <p:ph idx="1"/>
          </p:nvPr>
        </p:nvSpPr>
        <p:spPr>
          <a:xfrm>
            <a:off x="838200" y="1369798"/>
            <a:ext cx="10515600" cy="5107579"/>
          </a:xfrm>
        </p:spPr>
        <p:txBody>
          <a:bodyPr>
            <a:normAutofit fontScale="70000" lnSpcReduction="20000"/>
          </a:bodyPr>
          <a:lstStyle/>
          <a:p>
            <a:pPr marL="0" indent="0">
              <a:buNone/>
            </a:pPr>
            <a:r>
              <a:rPr lang="en-US" dirty="0">
                <a:effectLst/>
              </a:rPr>
              <a:t>Blouin, L. P. (1999). </a:t>
            </a:r>
            <a:r>
              <a:rPr lang="en-US" i="1" dirty="0">
                <a:effectLst/>
              </a:rPr>
              <a:t>MAY SARTON: A POET'S LIFE</a:t>
            </a:r>
            <a:r>
              <a:rPr lang="en-US" dirty="0">
                <a:effectLst/>
              </a:rPr>
              <a:t>. Celebration of Women Writers. Retrieved October 28, 2022, from https://</a:t>
            </a:r>
            <a:r>
              <a:rPr lang="en-US" dirty="0" err="1">
                <a:effectLst/>
              </a:rPr>
              <a:t>digital.library.upenn.edu</a:t>
            </a:r>
            <a:r>
              <a:rPr lang="en-US" dirty="0">
                <a:effectLst/>
              </a:rPr>
              <a:t>/women/</a:t>
            </a:r>
            <a:r>
              <a:rPr lang="en-US" dirty="0" err="1">
                <a:effectLst/>
              </a:rPr>
              <a:t>sarton</a:t>
            </a:r>
            <a:r>
              <a:rPr lang="en-US" dirty="0">
                <a:effectLst/>
              </a:rPr>
              <a:t>/</a:t>
            </a:r>
            <a:r>
              <a:rPr lang="en-US" dirty="0" err="1">
                <a:effectLst/>
              </a:rPr>
              <a:t>blouin-biography.html</a:t>
            </a:r>
            <a:r>
              <a:rPr lang="en-US" dirty="0">
                <a:effectLst/>
              </a:rPr>
              <a:t> </a:t>
            </a:r>
          </a:p>
          <a:p>
            <a:pPr marL="0" indent="0">
              <a:buNone/>
            </a:pPr>
            <a:endParaRPr lang="en-US" dirty="0">
              <a:effectLst/>
            </a:endParaRPr>
          </a:p>
          <a:p>
            <a:pPr marL="0" indent="0">
              <a:buNone/>
            </a:pPr>
            <a:r>
              <a:rPr lang="en-US" dirty="0">
                <a:effectLst/>
              </a:rPr>
              <a:t>Blouin, L. P. (2002, May 30). May Sarton. Retrieved October 28, 2022, from https://</a:t>
            </a:r>
            <a:r>
              <a:rPr lang="en-US" dirty="0" err="1">
                <a:effectLst/>
              </a:rPr>
              <a:t>uudb.org</a:t>
            </a:r>
            <a:r>
              <a:rPr lang="en-US" dirty="0">
                <a:effectLst/>
              </a:rPr>
              <a:t>/articles/</a:t>
            </a:r>
            <a:r>
              <a:rPr lang="en-US" dirty="0" err="1">
                <a:effectLst/>
              </a:rPr>
              <a:t>maysarton.html</a:t>
            </a:r>
            <a:r>
              <a:rPr lang="en-US" dirty="0">
                <a:effectLst/>
              </a:rPr>
              <a:t> </a:t>
            </a:r>
          </a:p>
          <a:p>
            <a:pPr marL="0" indent="0">
              <a:buNone/>
            </a:pPr>
            <a:endParaRPr lang="en-US" dirty="0">
              <a:effectLst/>
            </a:endParaRPr>
          </a:p>
          <a:p>
            <a:pPr marL="0" indent="0">
              <a:buNone/>
            </a:pPr>
            <a:r>
              <a:rPr lang="en-US" dirty="0">
                <a:effectLst/>
              </a:rPr>
              <a:t>Poetry Foundation. (n.d.). </a:t>
            </a:r>
            <a:r>
              <a:rPr lang="en-US" i="1" dirty="0">
                <a:effectLst/>
              </a:rPr>
              <a:t>May Sarton</a:t>
            </a:r>
            <a:r>
              <a:rPr lang="en-US" dirty="0">
                <a:effectLst/>
              </a:rPr>
              <a:t>. Poetry Foundation. Retrieved October 28, 2022, from https://</a:t>
            </a:r>
            <a:r>
              <a:rPr lang="en-US" dirty="0" err="1">
                <a:effectLst/>
              </a:rPr>
              <a:t>www.poetryfoundation.org</a:t>
            </a:r>
            <a:r>
              <a:rPr lang="en-US" dirty="0">
                <a:effectLst/>
              </a:rPr>
              <a:t>/poets/may-</a:t>
            </a:r>
            <a:r>
              <a:rPr lang="en-US" dirty="0" err="1">
                <a:effectLst/>
              </a:rPr>
              <a:t>sarton</a:t>
            </a:r>
            <a:r>
              <a:rPr lang="en-US" dirty="0">
                <a:effectLst/>
              </a:rPr>
              <a:t> </a:t>
            </a:r>
          </a:p>
          <a:p>
            <a:pPr marL="0" indent="0">
              <a:buNone/>
            </a:pPr>
            <a:endParaRPr lang="en-US" dirty="0">
              <a:effectLst/>
            </a:endParaRPr>
          </a:p>
          <a:p>
            <a:pPr marL="0" indent="0">
              <a:buNone/>
            </a:pPr>
            <a:r>
              <a:rPr lang="en-US" dirty="0">
                <a:effectLst/>
              </a:rPr>
              <a:t>Special Collections Staff. (n.d.). </a:t>
            </a:r>
            <a:r>
              <a:rPr lang="en-US" i="1" dirty="0">
                <a:effectLst/>
              </a:rPr>
              <a:t>Guide to the May Sarton Collection</a:t>
            </a:r>
            <a:r>
              <a:rPr lang="en-US" dirty="0">
                <a:effectLst/>
              </a:rPr>
              <a:t>. Ella Strong Denison Library. Retrieved October 28, 2022, from http://</a:t>
            </a:r>
            <a:r>
              <a:rPr lang="en-US" dirty="0" err="1">
                <a:effectLst/>
              </a:rPr>
              <a:t>pdf.oac.cdlib.org</a:t>
            </a:r>
            <a:r>
              <a:rPr lang="en-US" dirty="0">
                <a:effectLst/>
              </a:rPr>
              <a:t>/pdf/</a:t>
            </a:r>
            <a:r>
              <a:rPr lang="en-US" dirty="0" err="1">
                <a:effectLst/>
              </a:rPr>
              <a:t>cuc</a:t>
            </a:r>
            <a:r>
              <a:rPr lang="en-US" dirty="0">
                <a:effectLst/>
              </a:rPr>
              <a:t>/den/d1955_1.pdf </a:t>
            </a:r>
          </a:p>
          <a:p>
            <a:pPr marL="0" indent="0">
              <a:buNone/>
            </a:pPr>
            <a:endParaRPr lang="en-US" dirty="0"/>
          </a:p>
          <a:p>
            <a:pPr marL="0" indent="0">
              <a:buNone/>
            </a:pPr>
            <a:r>
              <a:rPr lang="en-US" dirty="0">
                <a:effectLst/>
              </a:rPr>
              <a:t>YouTube-Steve Robitaille. (2020). </a:t>
            </a:r>
            <a:r>
              <a:rPr lang="en-US" i="1" dirty="0">
                <a:effectLst/>
              </a:rPr>
              <a:t>May Sarton: Writing in the Upward Years (1988)</a:t>
            </a:r>
            <a:r>
              <a:rPr lang="en-US" dirty="0">
                <a:effectLst/>
              </a:rPr>
              <a:t>. </a:t>
            </a:r>
            <a:r>
              <a:rPr lang="en-US" i="1" dirty="0">
                <a:effectLst/>
              </a:rPr>
              <a:t>YouTube</a:t>
            </a:r>
            <a:r>
              <a:rPr lang="en-US" dirty="0">
                <a:effectLst/>
              </a:rPr>
              <a:t>. Retrieved October 28, 2022, from https://</a:t>
            </a:r>
            <a:r>
              <a:rPr lang="en-US" dirty="0" err="1">
                <a:effectLst/>
              </a:rPr>
              <a:t>www.youtube.com</a:t>
            </a:r>
            <a:r>
              <a:rPr lang="en-US" dirty="0">
                <a:effectLst/>
              </a:rPr>
              <a:t>/</a:t>
            </a:r>
            <a:r>
              <a:rPr lang="en-US" dirty="0" err="1">
                <a:effectLst/>
              </a:rPr>
              <a:t>watch?v</a:t>
            </a:r>
            <a:r>
              <a:rPr lang="en-US" dirty="0">
                <a:effectLst/>
              </a:rPr>
              <a:t>=buV9bcQrgZg. </a:t>
            </a:r>
          </a:p>
          <a:p>
            <a:pPr marL="0" indent="0">
              <a:buNone/>
            </a:pPr>
            <a:endParaRPr lang="en-US" dirty="0">
              <a:effectLst/>
            </a:endParaRPr>
          </a:p>
          <a:p>
            <a:pPr marL="0" indent="0">
              <a:buNone/>
            </a:pPr>
            <a:r>
              <a:rPr lang="en-US" dirty="0">
                <a:effectLst/>
              </a:rPr>
              <a:t>YouTube-Maine Public. (2017). </a:t>
            </a:r>
            <a:r>
              <a:rPr lang="en-US" i="1" dirty="0">
                <a:effectLst/>
              </a:rPr>
              <a:t>Maine Arts Magazine: Episode 103 (1985)</a:t>
            </a:r>
            <a:r>
              <a:rPr lang="en-US" dirty="0">
                <a:effectLst/>
              </a:rPr>
              <a:t>. </a:t>
            </a:r>
            <a:r>
              <a:rPr lang="en-US" i="1" dirty="0">
                <a:effectLst/>
              </a:rPr>
              <a:t>YouTube</a:t>
            </a:r>
            <a:r>
              <a:rPr lang="en-US" dirty="0">
                <a:effectLst/>
              </a:rPr>
              <a:t>. Retrieved October 28, 2022, from https://</a:t>
            </a:r>
            <a:r>
              <a:rPr lang="en-US" dirty="0" err="1">
                <a:effectLst/>
              </a:rPr>
              <a:t>www.youtube.com</a:t>
            </a:r>
            <a:r>
              <a:rPr lang="en-US" dirty="0">
                <a:effectLst/>
              </a:rPr>
              <a:t>/</a:t>
            </a:r>
            <a:r>
              <a:rPr lang="en-US" dirty="0" err="1">
                <a:effectLst/>
              </a:rPr>
              <a:t>watch?v</a:t>
            </a:r>
            <a:r>
              <a:rPr lang="en-US" dirty="0">
                <a:effectLst/>
              </a:rPr>
              <a:t>=</a:t>
            </a:r>
            <a:r>
              <a:rPr lang="en-US" dirty="0" err="1">
                <a:effectLst/>
              </a:rPr>
              <a:t>JNJTFuZFqfI</a:t>
            </a:r>
            <a:r>
              <a:rPr lang="en-US" dirty="0">
                <a:effectLst/>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08105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Map&#10;&#10;Description automatically generated">
            <a:extLst>
              <a:ext uri="{FF2B5EF4-FFF2-40B4-BE49-F238E27FC236}">
                <a16:creationId xmlns:a16="http://schemas.microsoft.com/office/drawing/2014/main" id="{E91105B2-30ED-A303-1B9E-C7B37E0DFA88}"/>
              </a:ext>
            </a:extLst>
          </p:cNvPr>
          <p:cNvPicPr>
            <a:picLocks noChangeAspect="1"/>
          </p:cNvPicPr>
          <p:nvPr/>
        </p:nvPicPr>
        <p:blipFill rotWithShape="1">
          <a:blip r:embed="rId3">
            <a:alphaModFix amt="30000"/>
            <a:extLst>
              <a:ext uri="{BEBA8EAE-BF5A-486C-A8C5-ECC9F3942E4B}">
                <a14:imgProps xmlns:a14="http://schemas.microsoft.com/office/drawing/2010/main">
                  <a14:imgLayer r:embed="rId4">
                    <a14:imgEffect>
                      <a14:saturation sat="0"/>
                    </a14:imgEffect>
                  </a14:imgLayer>
                </a14:imgProps>
              </a:ext>
            </a:extLst>
          </a:blip>
          <a:srcRect l="1" r="29008"/>
          <a:stretch/>
        </p:blipFill>
        <p:spPr>
          <a:xfrm>
            <a:off x="0" y="6806"/>
            <a:ext cx="12192000" cy="6892177"/>
          </a:xfrm>
          <a:prstGeom prst="rect">
            <a:avLst/>
          </a:prstGeom>
        </p:spPr>
      </p:pic>
      <p:sp>
        <p:nvSpPr>
          <p:cNvPr id="14" name="TextBox 13">
            <a:extLst>
              <a:ext uri="{FF2B5EF4-FFF2-40B4-BE49-F238E27FC236}">
                <a16:creationId xmlns:a16="http://schemas.microsoft.com/office/drawing/2014/main" id="{098E99A1-3479-D0CA-68B3-11FF19A36FDF}"/>
              </a:ext>
            </a:extLst>
          </p:cNvPr>
          <p:cNvSpPr txBox="1"/>
          <p:nvPr/>
        </p:nvSpPr>
        <p:spPr>
          <a:xfrm>
            <a:off x="1295127" y="414435"/>
            <a:ext cx="9369238"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000" b="1" i="1" dirty="0">
                <a:solidFill>
                  <a:schemeClr val="accent2">
                    <a:lumMod val="75000"/>
                  </a:schemeClr>
                </a:solidFill>
              </a:rPr>
              <a:t>    May Sarton (3 </a:t>
            </a:r>
            <a:r>
              <a:rPr lang="en-US" sz="3000" b="1" i="1" dirty="0" err="1">
                <a:solidFill>
                  <a:schemeClr val="accent2">
                    <a:lumMod val="75000"/>
                  </a:schemeClr>
                </a:solidFill>
              </a:rPr>
              <a:t>Mayıs</a:t>
            </a:r>
            <a:r>
              <a:rPr lang="en-US" sz="3000" b="1" i="1" dirty="0">
                <a:solidFill>
                  <a:schemeClr val="accent2">
                    <a:lumMod val="75000"/>
                  </a:schemeClr>
                </a:solidFill>
              </a:rPr>
              <a:t> 1912 - 16 </a:t>
            </a:r>
            <a:r>
              <a:rPr lang="en-US" sz="3000" b="1" i="1" dirty="0" err="1">
                <a:solidFill>
                  <a:schemeClr val="accent2">
                    <a:lumMod val="75000"/>
                  </a:schemeClr>
                </a:solidFill>
              </a:rPr>
              <a:t>Temmuz</a:t>
            </a:r>
            <a:r>
              <a:rPr lang="en-US" sz="3000" b="1" i="1" dirty="0">
                <a:solidFill>
                  <a:schemeClr val="accent2">
                    <a:lumMod val="75000"/>
                  </a:schemeClr>
                </a:solidFill>
              </a:rPr>
              <a:t> 1995)</a:t>
            </a:r>
          </a:p>
        </p:txBody>
      </p:sp>
      <p:sp>
        <p:nvSpPr>
          <p:cNvPr id="15" name="TextBox 14">
            <a:extLst>
              <a:ext uri="{FF2B5EF4-FFF2-40B4-BE49-F238E27FC236}">
                <a16:creationId xmlns:a16="http://schemas.microsoft.com/office/drawing/2014/main" id="{1B252016-A9B7-DB7E-EE7F-E9189E79A5E7}"/>
              </a:ext>
            </a:extLst>
          </p:cNvPr>
          <p:cNvSpPr txBox="1"/>
          <p:nvPr/>
        </p:nvSpPr>
        <p:spPr>
          <a:xfrm>
            <a:off x="1295127" y="2323699"/>
            <a:ext cx="5663539" cy="1421992"/>
          </a:xfrm>
          <a:prstGeom prst="rect">
            <a:avLst/>
          </a:prstGeom>
          <a:noFill/>
        </p:spPr>
        <p:txBody>
          <a:bodyPr wrap="square" rtlCol="0">
            <a:spAutoFit/>
          </a:bodyPr>
          <a:lstStyle/>
          <a:p>
            <a:pPr>
              <a:lnSpc>
                <a:spcPct val="150000"/>
              </a:lnSpc>
            </a:pPr>
            <a:r>
              <a:rPr lang="en-US" sz="2000" dirty="0" err="1"/>
              <a:t>Elanore</a:t>
            </a:r>
            <a:r>
              <a:rPr lang="en-US" sz="2000" dirty="0"/>
              <a:t> Marie Sarton, </a:t>
            </a:r>
            <a:r>
              <a:rPr lang="en-US" sz="2000" dirty="0" err="1"/>
              <a:t>Wondelgem</a:t>
            </a:r>
            <a:r>
              <a:rPr lang="en-US" sz="2000" dirty="0"/>
              <a:t>, </a:t>
            </a:r>
            <a:r>
              <a:rPr lang="en-US" sz="2000" dirty="0" err="1"/>
              <a:t>Belçika'da</a:t>
            </a:r>
            <a:r>
              <a:rPr lang="en-US" sz="2000" dirty="0"/>
              <a:t> </a:t>
            </a:r>
            <a:r>
              <a:rPr lang="en-US" sz="2000" dirty="0" err="1"/>
              <a:t>doğdu</a:t>
            </a:r>
            <a:r>
              <a:rPr lang="en-US" sz="2000" dirty="0"/>
              <a:t>.</a:t>
            </a:r>
          </a:p>
          <a:p>
            <a:pPr>
              <a:lnSpc>
                <a:spcPct val="150000"/>
              </a:lnSpc>
            </a:pPr>
            <a:r>
              <a:rPr lang="en-US" sz="2000" dirty="0" err="1"/>
              <a:t>Ünlü</a:t>
            </a:r>
            <a:r>
              <a:rPr lang="en-US" sz="2000" dirty="0"/>
              <a:t> </a:t>
            </a:r>
            <a:r>
              <a:rPr lang="en-US" sz="2000" dirty="0" err="1"/>
              <a:t>bir</a:t>
            </a:r>
            <a:r>
              <a:rPr lang="en-US" sz="2000" dirty="0"/>
              <a:t> </a:t>
            </a:r>
            <a:r>
              <a:rPr lang="en-US" sz="2000" dirty="0" err="1"/>
              <a:t>bilim</a:t>
            </a:r>
            <a:r>
              <a:rPr lang="en-US" sz="2000" dirty="0"/>
              <a:t> </a:t>
            </a:r>
            <a:r>
              <a:rPr lang="en-US" sz="2000" dirty="0" err="1"/>
              <a:t>tarihçisi</a:t>
            </a:r>
            <a:r>
              <a:rPr lang="en-US" sz="2000" dirty="0"/>
              <a:t> </a:t>
            </a:r>
            <a:r>
              <a:rPr lang="en-US" sz="2000" dirty="0" err="1"/>
              <a:t>olan</a:t>
            </a:r>
            <a:r>
              <a:rPr lang="en-US" sz="2000" dirty="0"/>
              <a:t> George Sarton </a:t>
            </a:r>
            <a:r>
              <a:rPr lang="en-US" sz="2000" dirty="0" err="1"/>
              <a:t>ile</a:t>
            </a:r>
            <a:r>
              <a:rPr lang="en-US" sz="2000" dirty="0"/>
              <a:t> </a:t>
            </a:r>
            <a:r>
              <a:rPr lang="en-US" sz="2000" dirty="0" err="1"/>
              <a:t>ressam</a:t>
            </a:r>
            <a:r>
              <a:rPr lang="en-US" sz="2000" dirty="0"/>
              <a:t> </a:t>
            </a:r>
            <a:r>
              <a:rPr lang="en-US" sz="2000" dirty="0" err="1"/>
              <a:t>ve</a:t>
            </a:r>
            <a:r>
              <a:rPr lang="en-US" sz="2000" dirty="0"/>
              <a:t> </a:t>
            </a:r>
            <a:r>
              <a:rPr lang="en-US" sz="2000" dirty="0" err="1"/>
              <a:t>tasarımcı</a:t>
            </a:r>
            <a:r>
              <a:rPr lang="en-US" sz="2000" dirty="0"/>
              <a:t> Eleanor Mabel </a:t>
            </a:r>
            <a:r>
              <a:rPr lang="en-US" sz="2000" dirty="0" err="1"/>
              <a:t>Elwes'in</a:t>
            </a:r>
            <a:r>
              <a:rPr lang="en-US" sz="2000" dirty="0"/>
              <a:t> </a:t>
            </a:r>
            <a:r>
              <a:rPr lang="en-US" sz="2000" dirty="0" err="1"/>
              <a:t>kızı</a:t>
            </a:r>
            <a:r>
              <a:rPr lang="en-US" sz="2000" dirty="0"/>
              <a:t>.</a:t>
            </a:r>
          </a:p>
        </p:txBody>
      </p:sp>
      <p:cxnSp>
        <p:nvCxnSpPr>
          <p:cNvPr id="17" name="Straight Connector 16">
            <a:extLst>
              <a:ext uri="{FF2B5EF4-FFF2-40B4-BE49-F238E27FC236}">
                <a16:creationId xmlns:a16="http://schemas.microsoft.com/office/drawing/2014/main" id="{83A34120-7AC5-01FC-AE89-4B2F1A7EBFFC}"/>
              </a:ext>
            </a:extLst>
          </p:cNvPr>
          <p:cNvCxnSpPr>
            <a:cxnSpLocks/>
          </p:cNvCxnSpPr>
          <p:nvPr/>
        </p:nvCxnSpPr>
        <p:spPr>
          <a:xfrm>
            <a:off x="1079127" y="2121994"/>
            <a:ext cx="0" cy="4191732"/>
          </a:xfrm>
          <a:prstGeom prst="line">
            <a:avLst/>
          </a:prstGeom>
        </p:spPr>
        <p:style>
          <a:lnRef idx="1">
            <a:schemeClr val="accent2"/>
          </a:lnRef>
          <a:fillRef idx="0">
            <a:schemeClr val="accent2"/>
          </a:fillRef>
          <a:effectRef idx="0">
            <a:schemeClr val="accent2"/>
          </a:effectRef>
          <a:fontRef idx="minor">
            <a:schemeClr val="tx1"/>
          </a:fontRef>
        </p:style>
      </p:cxnSp>
      <p:sp>
        <p:nvSpPr>
          <p:cNvPr id="19" name="Oval 18">
            <a:extLst>
              <a:ext uri="{FF2B5EF4-FFF2-40B4-BE49-F238E27FC236}">
                <a16:creationId xmlns:a16="http://schemas.microsoft.com/office/drawing/2014/main" id="{9DCFC7F8-F7CD-B1DE-2821-B8A4D72AC42F}"/>
              </a:ext>
            </a:extLst>
          </p:cNvPr>
          <p:cNvSpPr/>
          <p:nvPr/>
        </p:nvSpPr>
        <p:spPr>
          <a:xfrm>
            <a:off x="971127" y="2512854"/>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sp>
        <p:nvSpPr>
          <p:cNvPr id="24" name="Oval 23">
            <a:extLst>
              <a:ext uri="{FF2B5EF4-FFF2-40B4-BE49-F238E27FC236}">
                <a16:creationId xmlns:a16="http://schemas.microsoft.com/office/drawing/2014/main" id="{D2A4127C-8230-FCBE-E931-E465C7169C25}"/>
              </a:ext>
            </a:extLst>
          </p:cNvPr>
          <p:cNvSpPr/>
          <p:nvPr/>
        </p:nvSpPr>
        <p:spPr>
          <a:xfrm>
            <a:off x="971127" y="4624681"/>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dirty="0"/>
          </a:p>
        </p:txBody>
      </p:sp>
      <p:sp>
        <p:nvSpPr>
          <p:cNvPr id="25" name="Oval 24">
            <a:extLst>
              <a:ext uri="{FF2B5EF4-FFF2-40B4-BE49-F238E27FC236}">
                <a16:creationId xmlns:a16="http://schemas.microsoft.com/office/drawing/2014/main" id="{E2F9D7FB-4304-9EBD-B340-C6CC7BBE056A}"/>
              </a:ext>
            </a:extLst>
          </p:cNvPr>
          <p:cNvSpPr/>
          <p:nvPr/>
        </p:nvSpPr>
        <p:spPr>
          <a:xfrm>
            <a:off x="974701" y="5564079"/>
            <a:ext cx="216000" cy="21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000"/>
          </a:p>
        </p:txBody>
      </p:sp>
      <p:sp>
        <p:nvSpPr>
          <p:cNvPr id="26" name="TextBox 25">
            <a:extLst>
              <a:ext uri="{FF2B5EF4-FFF2-40B4-BE49-F238E27FC236}">
                <a16:creationId xmlns:a16="http://schemas.microsoft.com/office/drawing/2014/main" id="{26216493-44CE-AAA9-D560-BB9417065838}"/>
              </a:ext>
            </a:extLst>
          </p:cNvPr>
          <p:cNvSpPr txBox="1"/>
          <p:nvPr/>
        </p:nvSpPr>
        <p:spPr>
          <a:xfrm>
            <a:off x="225530" y="2432304"/>
            <a:ext cx="697627" cy="400110"/>
          </a:xfrm>
          <a:prstGeom prst="rect">
            <a:avLst/>
          </a:prstGeom>
          <a:noFill/>
        </p:spPr>
        <p:txBody>
          <a:bodyPr wrap="none" rtlCol="0">
            <a:spAutoFit/>
          </a:bodyPr>
          <a:lstStyle/>
          <a:p>
            <a:r>
              <a:rPr lang="en-US" sz="2000" dirty="0">
                <a:solidFill>
                  <a:schemeClr val="accent2">
                    <a:lumMod val="75000"/>
                  </a:schemeClr>
                </a:solidFill>
              </a:rPr>
              <a:t>1912</a:t>
            </a:r>
          </a:p>
        </p:txBody>
      </p:sp>
      <p:sp>
        <p:nvSpPr>
          <p:cNvPr id="27" name="TextBox 26">
            <a:extLst>
              <a:ext uri="{FF2B5EF4-FFF2-40B4-BE49-F238E27FC236}">
                <a16:creationId xmlns:a16="http://schemas.microsoft.com/office/drawing/2014/main" id="{84AFE7B1-91CD-33F3-1D39-5A2746369DB6}"/>
              </a:ext>
            </a:extLst>
          </p:cNvPr>
          <p:cNvSpPr txBox="1"/>
          <p:nvPr/>
        </p:nvSpPr>
        <p:spPr>
          <a:xfrm>
            <a:off x="225530" y="4534700"/>
            <a:ext cx="697627" cy="400110"/>
          </a:xfrm>
          <a:prstGeom prst="rect">
            <a:avLst/>
          </a:prstGeom>
          <a:noFill/>
        </p:spPr>
        <p:txBody>
          <a:bodyPr wrap="none" rtlCol="0">
            <a:spAutoFit/>
          </a:bodyPr>
          <a:lstStyle/>
          <a:p>
            <a:r>
              <a:rPr lang="en-US" sz="2000" dirty="0">
                <a:solidFill>
                  <a:schemeClr val="accent2">
                    <a:lumMod val="75000"/>
                  </a:schemeClr>
                </a:solidFill>
              </a:rPr>
              <a:t>1916</a:t>
            </a:r>
          </a:p>
        </p:txBody>
      </p:sp>
      <p:sp>
        <p:nvSpPr>
          <p:cNvPr id="28" name="TextBox 27">
            <a:extLst>
              <a:ext uri="{FF2B5EF4-FFF2-40B4-BE49-F238E27FC236}">
                <a16:creationId xmlns:a16="http://schemas.microsoft.com/office/drawing/2014/main" id="{6C4B26A3-DFAA-DE1D-FBC9-7473672F46D0}"/>
              </a:ext>
            </a:extLst>
          </p:cNvPr>
          <p:cNvSpPr txBox="1"/>
          <p:nvPr/>
        </p:nvSpPr>
        <p:spPr>
          <a:xfrm>
            <a:off x="221991" y="5456635"/>
            <a:ext cx="697627" cy="400110"/>
          </a:xfrm>
          <a:prstGeom prst="rect">
            <a:avLst/>
          </a:prstGeom>
          <a:noFill/>
        </p:spPr>
        <p:txBody>
          <a:bodyPr wrap="none" rtlCol="0">
            <a:spAutoFit/>
          </a:bodyPr>
          <a:lstStyle/>
          <a:p>
            <a:r>
              <a:rPr lang="en-US" sz="2000" dirty="0">
                <a:solidFill>
                  <a:schemeClr val="accent2">
                    <a:lumMod val="75000"/>
                  </a:schemeClr>
                </a:solidFill>
              </a:rPr>
              <a:t>1924</a:t>
            </a:r>
          </a:p>
        </p:txBody>
      </p:sp>
      <p:sp>
        <p:nvSpPr>
          <p:cNvPr id="33" name="TextBox 32">
            <a:extLst>
              <a:ext uri="{FF2B5EF4-FFF2-40B4-BE49-F238E27FC236}">
                <a16:creationId xmlns:a16="http://schemas.microsoft.com/office/drawing/2014/main" id="{F02EABCC-0E41-FCDC-7CB2-746BC4680F5B}"/>
              </a:ext>
            </a:extLst>
          </p:cNvPr>
          <p:cNvSpPr txBox="1"/>
          <p:nvPr/>
        </p:nvSpPr>
        <p:spPr>
          <a:xfrm>
            <a:off x="1295127" y="5407358"/>
            <a:ext cx="5663536" cy="960328"/>
          </a:xfrm>
          <a:prstGeom prst="rect">
            <a:avLst/>
          </a:prstGeom>
          <a:noFill/>
        </p:spPr>
        <p:txBody>
          <a:bodyPr wrap="square" rtlCol="0">
            <a:spAutoFit/>
          </a:bodyPr>
          <a:lstStyle/>
          <a:p>
            <a:pPr>
              <a:lnSpc>
                <a:spcPct val="150000"/>
              </a:lnSpc>
            </a:pPr>
            <a:r>
              <a:rPr lang="en-US" sz="2000" dirty="0" err="1"/>
              <a:t>Amerikan</a:t>
            </a:r>
            <a:r>
              <a:rPr lang="en-US" sz="2000" dirty="0"/>
              <a:t> </a:t>
            </a:r>
            <a:r>
              <a:rPr lang="en-US" sz="2000" dirty="0" err="1"/>
              <a:t>vatandaşlığını</a:t>
            </a:r>
            <a:r>
              <a:rPr lang="en-US" sz="2000" dirty="0"/>
              <a:t> </a:t>
            </a:r>
            <a:r>
              <a:rPr lang="en-US" sz="2000" dirty="0" err="1"/>
              <a:t>almasıyla</a:t>
            </a:r>
            <a:r>
              <a:rPr lang="en-US" sz="2000" dirty="0"/>
              <a:t> </a:t>
            </a:r>
            <a:r>
              <a:rPr lang="en-US" sz="2000" dirty="0" err="1"/>
              <a:t>ismi</a:t>
            </a:r>
            <a:r>
              <a:rPr lang="en-US" sz="2000" dirty="0"/>
              <a:t> Eleanor May </a:t>
            </a:r>
            <a:r>
              <a:rPr lang="en-US" sz="2000" dirty="0" err="1"/>
              <a:t>oldu</a:t>
            </a:r>
            <a:r>
              <a:rPr lang="en-US" sz="2000" dirty="0"/>
              <a:t>.</a:t>
            </a:r>
          </a:p>
        </p:txBody>
      </p:sp>
      <p:sp>
        <p:nvSpPr>
          <p:cNvPr id="35" name="TextBox 34">
            <a:extLst>
              <a:ext uri="{FF2B5EF4-FFF2-40B4-BE49-F238E27FC236}">
                <a16:creationId xmlns:a16="http://schemas.microsoft.com/office/drawing/2014/main" id="{68E23027-C6CE-2E3E-C34B-459D59687A87}"/>
              </a:ext>
            </a:extLst>
          </p:cNvPr>
          <p:cNvSpPr txBox="1"/>
          <p:nvPr/>
        </p:nvSpPr>
        <p:spPr>
          <a:xfrm>
            <a:off x="1343097" y="4217860"/>
            <a:ext cx="5663536" cy="960328"/>
          </a:xfrm>
          <a:prstGeom prst="rect">
            <a:avLst/>
          </a:prstGeom>
          <a:noFill/>
        </p:spPr>
        <p:txBody>
          <a:bodyPr wrap="square">
            <a:spAutoFit/>
          </a:bodyPr>
          <a:lstStyle/>
          <a:p>
            <a:pPr>
              <a:lnSpc>
                <a:spcPct val="150000"/>
              </a:lnSpc>
            </a:pPr>
            <a:r>
              <a:rPr lang="en-US" sz="2000" dirty="0" err="1"/>
              <a:t>Ailesiyle</a:t>
            </a:r>
            <a:r>
              <a:rPr lang="en-US" sz="2000" dirty="0"/>
              <a:t> </a:t>
            </a:r>
            <a:r>
              <a:rPr lang="en-US" sz="2000" dirty="0" err="1"/>
              <a:t>birlikte</a:t>
            </a:r>
            <a:r>
              <a:rPr lang="en-US" sz="2000" dirty="0"/>
              <a:t> </a:t>
            </a:r>
            <a:r>
              <a:rPr lang="en-US" sz="2000" dirty="0" err="1"/>
              <a:t>önce</a:t>
            </a:r>
            <a:r>
              <a:rPr lang="en-US" sz="2000" dirty="0"/>
              <a:t> </a:t>
            </a:r>
            <a:r>
              <a:rPr lang="en-US" sz="2000" dirty="0" err="1"/>
              <a:t>İngiltere’ye</a:t>
            </a:r>
            <a:r>
              <a:rPr lang="en-US" sz="2000" dirty="0"/>
              <a:t> </a:t>
            </a:r>
            <a:r>
              <a:rPr lang="en-US" sz="2000" dirty="0" err="1"/>
              <a:t>daha</a:t>
            </a:r>
            <a:r>
              <a:rPr lang="en-US" sz="2000" dirty="0"/>
              <a:t> </a:t>
            </a:r>
            <a:r>
              <a:rPr lang="en-US" sz="2000" dirty="0" err="1"/>
              <a:t>sonra</a:t>
            </a:r>
            <a:r>
              <a:rPr lang="en-US" sz="2000" dirty="0"/>
              <a:t> Amerika </a:t>
            </a:r>
            <a:r>
              <a:rPr lang="en-US" sz="2000" dirty="0" err="1"/>
              <a:t>Birleşik</a:t>
            </a:r>
            <a:r>
              <a:rPr lang="en-US" sz="2000" dirty="0"/>
              <a:t> </a:t>
            </a:r>
            <a:r>
              <a:rPr lang="en-US" sz="2000" dirty="0" err="1"/>
              <a:t>Devletleri’ne</a:t>
            </a:r>
            <a:r>
              <a:rPr lang="en-US" sz="2000" dirty="0"/>
              <a:t> </a:t>
            </a:r>
            <a:r>
              <a:rPr lang="en-US" sz="2000" dirty="0" err="1"/>
              <a:t>göç</a:t>
            </a:r>
            <a:r>
              <a:rPr lang="en-US" sz="2000" dirty="0"/>
              <a:t> </a:t>
            </a:r>
            <a:r>
              <a:rPr lang="en-US" sz="2000" dirty="0" err="1"/>
              <a:t>etti</a:t>
            </a:r>
            <a:r>
              <a:rPr lang="en-US" sz="2000" dirty="0"/>
              <a:t>.</a:t>
            </a:r>
          </a:p>
        </p:txBody>
      </p:sp>
      <p:pic>
        <p:nvPicPr>
          <p:cNvPr id="1042" name="Picture 18" descr="George Sarton">
            <a:extLst>
              <a:ext uri="{FF2B5EF4-FFF2-40B4-BE49-F238E27FC236}">
                <a16:creationId xmlns:a16="http://schemas.microsoft.com/office/drawing/2014/main" id="{4EA7E952-8BBA-3A4E-EBA2-44CA6D7F2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558" y="3452895"/>
            <a:ext cx="3842259" cy="32438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George Sarton">
            <a:extLst>
              <a:ext uri="{FF2B5EF4-FFF2-40B4-BE49-F238E27FC236}">
                <a16:creationId xmlns:a16="http://schemas.microsoft.com/office/drawing/2014/main" id="{4B3922F5-A15A-4DE9-7580-5AAAF1FDFA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5658" y="1170879"/>
            <a:ext cx="2660812" cy="40867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32A3AFA-C525-AC5B-C0E0-ECA32863ED00}"/>
              </a:ext>
            </a:extLst>
          </p:cNvPr>
          <p:cNvSpPr txBox="1"/>
          <p:nvPr/>
        </p:nvSpPr>
        <p:spPr>
          <a:xfrm>
            <a:off x="1079127" y="1293407"/>
            <a:ext cx="7585629" cy="830997"/>
          </a:xfrm>
          <a:prstGeom prst="rect">
            <a:avLst/>
          </a:prstGeom>
          <a:noFill/>
        </p:spPr>
        <p:txBody>
          <a:bodyPr wrap="square" rtlCol="0">
            <a:spAutoFit/>
          </a:bodyPr>
          <a:lstStyle/>
          <a:p>
            <a:pPr algn="ctr"/>
            <a:r>
              <a:rPr lang="en-US" sz="2400" dirty="0" err="1"/>
              <a:t>Şiir</a:t>
            </a:r>
            <a:r>
              <a:rPr lang="en-US" sz="2400" dirty="0"/>
              <a:t>, </a:t>
            </a:r>
            <a:r>
              <a:rPr lang="en-US" sz="2400" dirty="0" err="1"/>
              <a:t>anı</a:t>
            </a:r>
            <a:r>
              <a:rPr lang="en-US" sz="2400" dirty="0"/>
              <a:t>, </a:t>
            </a:r>
            <a:r>
              <a:rPr lang="en-US" sz="2400" dirty="0" err="1"/>
              <a:t>günlük</a:t>
            </a:r>
            <a:r>
              <a:rPr lang="en-US" sz="2400" dirty="0"/>
              <a:t>, roman </a:t>
            </a:r>
            <a:r>
              <a:rPr lang="en-US" sz="2400" dirty="0" err="1"/>
              <a:t>türlerinde</a:t>
            </a:r>
            <a:r>
              <a:rPr lang="en-US" sz="2400" dirty="0"/>
              <a:t> 50 </a:t>
            </a:r>
            <a:r>
              <a:rPr lang="en-US" sz="2400" dirty="0" err="1"/>
              <a:t>üzerinde</a:t>
            </a:r>
            <a:r>
              <a:rPr lang="en-US" sz="2400" dirty="0"/>
              <a:t> </a:t>
            </a:r>
            <a:r>
              <a:rPr lang="en-US" sz="2400" dirty="0" err="1"/>
              <a:t>eseri</a:t>
            </a:r>
            <a:r>
              <a:rPr lang="en-US" sz="2400" dirty="0"/>
              <a:t> </a:t>
            </a:r>
            <a:r>
              <a:rPr lang="en-US" sz="2400" dirty="0" err="1"/>
              <a:t>bulunan</a:t>
            </a:r>
            <a:r>
              <a:rPr lang="en-US" sz="2400" dirty="0"/>
              <a:t> </a:t>
            </a:r>
            <a:r>
              <a:rPr lang="en-US" sz="2400" dirty="0" err="1"/>
              <a:t>Şair</a:t>
            </a:r>
            <a:r>
              <a:rPr lang="en-US" sz="2400" dirty="0"/>
              <a:t>, </a:t>
            </a:r>
            <a:r>
              <a:rPr lang="en-US" sz="2400" dirty="0" err="1"/>
              <a:t>Yazar</a:t>
            </a:r>
            <a:endParaRPr lang="en-US" sz="2400" dirty="0"/>
          </a:p>
        </p:txBody>
      </p:sp>
    </p:spTree>
    <p:extLst>
      <p:ext uri="{BB962C8B-B14F-4D97-AF65-F5344CB8AC3E}">
        <p14:creationId xmlns:p14="http://schemas.microsoft.com/office/powerpoint/2010/main" val="161354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descr="9780393312485: I Knew a Phoenix: Sketches for an Autobiography - Sarton,  May: 0393312488 - AbeBooks">
            <a:extLst>
              <a:ext uri="{FF2B5EF4-FFF2-40B4-BE49-F238E27FC236}">
                <a16:creationId xmlns:a16="http://schemas.microsoft.com/office/drawing/2014/main" id="{42EFD3A2-FDCB-9251-2CB9-5A4B801F8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005" y="1234026"/>
            <a:ext cx="3129622" cy="48296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20D584-8CC7-888A-6DFD-940AE153FD3B}"/>
              </a:ext>
            </a:extLst>
          </p:cNvPr>
          <p:cNvSpPr txBox="1"/>
          <p:nvPr/>
        </p:nvSpPr>
        <p:spPr>
          <a:xfrm>
            <a:off x="1717301" y="228600"/>
            <a:ext cx="8757398"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000" b="1" i="1" dirty="0" err="1">
                <a:solidFill>
                  <a:schemeClr val="accent2">
                    <a:lumMod val="75000"/>
                  </a:schemeClr>
                </a:solidFill>
              </a:rPr>
              <a:t>Çocukluk</a:t>
            </a:r>
            <a:r>
              <a:rPr lang="en-US" sz="3000" b="1" i="1" dirty="0">
                <a:solidFill>
                  <a:schemeClr val="accent2">
                    <a:lumMod val="75000"/>
                  </a:schemeClr>
                </a:solidFill>
              </a:rPr>
              <a:t> </a:t>
            </a:r>
            <a:r>
              <a:rPr lang="en-US" sz="3000" b="1" i="1" dirty="0" err="1">
                <a:solidFill>
                  <a:schemeClr val="accent2">
                    <a:lumMod val="75000"/>
                  </a:schemeClr>
                </a:solidFill>
              </a:rPr>
              <a:t>ve</a:t>
            </a:r>
            <a:r>
              <a:rPr lang="en-US" sz="3000" b="1" i="1" dirty="0">
                <a:solidFill>
                  <a:schemeClr val="accent2">
                    <a:lumMod val="75000"/>
                  </a:schemeClr>
                </a:solidFill>
              </a:rPr>
              <a:t> </a:t>
            </a:r>
            <a:r>
              <a:rPr lang="en-US" sz="3000" b="1" i="1" dirty="0" err="1">
                <a:solidFill>
                  <a:schemeClr val="accent2">
                    <a:lumMod val="75000"/>
                  </a:schemeClr>
                </a:solidFill>
              </a:rPr>
              <a:t>Gençlik</a:t>
            </a:r>
            <a:endParaRPr lang="en-US" sz="3000" b="1" i="1" dirty="0">
              <a:solidFill>
                <a:schemeClr val="accent2">
                  <a:lumMod val="75000"/>
                </a:schemeClr>
              </a:solidFill>
            </a:endParaRPr>
          </a:p>
        </p:txBody>
      </p:sp>
      <p:sp>
        <p:nvSpPr>
          <p:cNvPr id="13" name="TextBox 12">
            <a:extLst>
              <a:ext uri="{FF2B5EF4-FFF2-40B4-BE49-F238E27FC236}">
                <a16:creationId xmlns:a16="http://schemas.microsoft.com/office/drawing/2014/main" id="{9F451367-C2E7-19FB-FDE5-49973607DD1F}"/>
              </a:ext>
            </a:extLst>
          </p:cNvPr>
          <p:cNvSpPr txBox="1"/>
          <p:nvPr/>
        </p:nvSpPr>
        <p:spPr>
          <a:xfrm>
            <a:off x="131109" y="1091875"/>
            <a:ext cx="8757398" cy="5115311"/>
          </a:xfrm>
          <a:prstGeom prst="rect">
            <a:avLst/>
          </a:prstGeom>
          <a:noFill/>
        </p:spPr>
        <p:txBody>
          <a:bodyPr wrap="square">
            <a:spAutoFit/>
          </a:bodyPr>
          <a:lstStyle/>
          <a:p>
            <a:pPr>
              <a:lnSpc>
                <a:spcPct val="150000"/>
              </a:lnSpc>
            </a:pPr>
            <a:r>
              <a:rPr lang="en-US" sz="2000" b="1" dirty="0"/>
              <a:t>Cambridge, </a:t>
            </a:r>
            <a:r>
              <a:rPr lang="en-US" sz="2000" b="1" dirty="0" err="1"/>
              <a:t>Massachusetts'teki</a:t>
            </a:r>
            <a:r>
              <a:rPr lang="en-US" sz="2000" b="1" dirty="0"/>
              <a:t> Shady Hill </a:t>
            </a:r>
            <a:r>
              <a:rPr lang="en-US" sz="2000" b="1" dirty="0" err="1"/>
              <a:t>Okulu</a:t>
            </a:r>
            <a:r>
              <a:rPr lang="en-US" sz="2000" b="1" dirty="0"/>
              <a:t> </a:t>
            </a:r>
          </a:p>
          <a:p>
            <a:pPr>
              <a:lnSpc>
                <a:spcPct val="150000"/>
              </a:lnSpc>
            </a:pPr>
            <a:r>
              <a:rPr lang="en-US" sz="2000" dirty="0" err="1"/>
              <a:t>Oradaki</a:t>
            </a:r>
            <a:r>
              <a:rPr lang="en-US" sz="2000" dirty="0"/>
              <a:t> </a:t>
            </a:r>
            <a:r>
              <a:rPr lang="en-US" sz="2000" dirty="0" err="1"/>
              <a:t>deneyimleri</a:t>
            </a:r>
            <a:r>
              <a:rPr lang="en-US" sz="2000" dirty="0"/>
              <a:t>, </a:t>
            </a:r>
            <a:r>
              <a:rPr lang="en-US" sz="2000" dirty="0" err="1"/>
              <a:t>özellikle</a:t>
            </a:r>
            <a:r>
              <a:rPr lang="en-US" sz="2000" dirty="0"/>
              <a:t> </a:t>
            </a:r>
            <a:r>
              <a:rPr lang="en-US" sz="2000" dirty="0" err="1"/>
              <a:t>birkaç</a:t>
            </a:r>
            <a:r>
              <a:rPr lang="en-US" sz="2000" dirty="0"/>
              <a:t> </a:t>
            </a:r>
            <a:r>
              <a:rPr lang="en-US" sz="2000" b="1" dirty="0" err="1"/>
              <a:t>dikkate</a:t>
            </a:r>
            <a:r>
              <a:rPr lang="en-US" sz="2000" b="1" dirty="0"/>
              <a:t> </a:t>
            </a:r>
            <a:r>
              <a:rPr lang="en-US" sz="2000" b="1" dirty="0" err="1"/>
              <a:t>değer</a:t>
            </a:r>
            <a:r>
              <a:rPr lang="en-US" sz="2000" b="1" dirty="0"/>
              <a:t> </a:t>
            </a:r>
            <a:r>
              <a:rPr lang="en-US" sz="2000" b="1" dirty="0" err="1"/>
              <a:t>kadın</a:t>
            </a:r>
            <a:r>
              <a:rPr lang="en-US" sz="2000" b="1" dirty="0"/>
              <a:t> </a:t>
            </a:r>
            <a:r>
              <a:rPr lang="en-US" sz="2000" b="1" dirty="0" err="1"/>
              <a:t>öğretmenle</a:t>
            </a:r>
            <a:r>
              <a:rPr lang="en-US" sz="2000" b="1" dirty="0"/>
              <a:t> </a:t>
            </a:r>
            <a:r>
              <a:rPr lang="en-US" sz="2000" dirty="0" err="1"/>
              <a:t>olan</a:t>
            </a:r>
            <a:r>
              <a:rPr lang="en-US" sz="2000" dirty="0"/>
              <a:t> </a:t>
            </a:r>
            <a:r>
              <a:rPr lang="en-US" sz="2000" dirty="0" err="1"/>
              <a:t>ilişkisi</a:t>
            </a:r>
            <a:r>
              <a:rPr lang="en-US" sz="2000" dirty="0"/>
              <a:t>, hem </a:t>
            </a:r>
            <a:r>
              <a:rPr lang="en-US" sz="2000" dirty="0" err="1"/>
              <a:t>hayatını</a:t>
            </a:r>
            <a:r>
              <a:rPr lang="en-US" sz="2000" dirty="0"/>
              <a:t> hem de </a:t>
            </a:r>
            <a:r>
              <a:rPr lang="en-US" sz="2000" dirty="0" err="1"/>
              <a:t>yazılarını</a:t>
            </a:r>
            <a:r>
              <a:rPr lang="en-US" sz="2000" dirty="0"/>
              <a:t> </a:t>
            </a:r>
            <a:r>
              <a:rPr lang="en-US" sz="2000" dirty="0" err="1"/>
              <a:t>büyük</a:t>
            </a:r>
            <a:r>
              <a:rPr lang="en-US" sz="2000" dirty="0"/>
              <a:t> </a:t>
            </a:r>
            <a:r>
              <a:rPr lang="en-US" sz="2000" dirty="0" err="1"/>
              <a:t>ölçüde</a:t>
            </a:r>
            <a:r>
              <a:rPr lang="en-US" sz="2000" dirty="0"/>
              <a:t> </a:t>
            </a:r>
            <a:r>
              <a:rPr lang="en-US" sz="2000" dirty="0" err="1"/>
              <a:t>etkilemiştir</a:t>
            </a:r>
            <a:r>
              <a:rPr lang="en-US" sz="2000" dirty="0"/>
              <a:t>. </a:t>
            </a:r>
          </a:p>
          <a:p>
            <a:pPr algn="r">
              <a:lnSpc>
                <a:spcPct val="150000"/>
              </a:lnSpc>
            </a:pPr>
            <a:endParaRPr lang="en-US" sz="2000" b="1" dirty="0"/>
          </a:p>
          <a:p>
            <a:pPr algn="r">
              <a:lnSpc>
                <a:spcPct val="150000"/>
              </a:lnSpc>
            </a:pPr>
            <a:r>
              <a:rPr lang="en-US" sz="2000" b="1" dirty="0" err="1"/>
              <a:t>şiir</a:t>
            </a:r>
            <a:r>
              <a:rPr lang="en-US" sz="2000" b="1" dirty="0"/>
              <a:t> </a:t>
            </a:r>
            <a:r>
              <a:rPr lang="en-US" sz="2000" b="1" dirty="0" err="1"/>
              <a:t>öğretmeni</a:t>
            </a:r>
            <a:r>
              <a:rPr lang="en-US" sz="2000" b="1" dirty="0"/>
              <a:t> &amp; Shady </a:t>
            </a:r>
            <a:r>
              <a:rPr lang="en-US" sz="2000" b="1" dirty="0" err="1"/>
              <a:t>Hill'in</a:t>
            </a:r>
            <a:r>
              <a:rPr lang="en-US" sz="2000" b="1" dirty="0"/>
              <a:t> </a:t>
            </a:r>
            <a:r>
              <a:rPr lang="en-US" sz="2000" b="1" dirty="0" err="1"/>
              <a:t>kurucusu</a:t>
            </a:r>
            <a:r>
              <a:rPr lang="en-US" sz="2000" b="1" dirty="0"/>
              <a:t> Agnes Hocking</a:t>
            </a:r>
          </a:p>
          <a:p>
            <a:pPr algn="r">
              <a:lnSpc>
                <a:spcPct val="150000"/>
              </a:lnSpc>
            </a:pPr>
            <a:r>
              <a:rPr lang="en-US" sz="2000" dirty="0"/>
              <a:t>"bize </a:t>
            </a:r>
            <a:r>
              <a:rPr lang="en-US" sz="2000" dirty="0" err="1"/>
              <a:t>şiirden</a:t>
            </a:r>
            <a:r>
              <a:rPr lang="en-US" sz="2000" dirty="0"/>
              <a:t> </a:t>
            </a:r>
            <a:r>
              <a:rPr lang="en-US" sz="2000" dirty="0" err="1"/>
              <a:t>bahsetmediğini</a:t>
            </a:r>
            <a:r>
              <a:rPr lang="en-US" sz="2000" dirty="0"/>
              <a:t>, </a:t>
            </a:r>
            <a:r>
              <a:rPr lang="en-US" sz="2000" dirty="0" err="1"/>
              <a:t>onun</a:t>
            </a:r>
            <a:r>
              <a:rPr lang="en-US" sz="2000" dirty="0"/>
              <a:t> </a:t>
            </a:r>
            <a:r>
              <a:rPr lang="en-US" sz="2000" dirty="0" err="1"/>
              <a:t>hayatını</a:t>
            </a:r>
            <a:r>
              <a:rPr lang="en-US" sz="2000" dirty="0"/>
              <a:t> </a:t>
            </a:r>
            <a:r>
              <a:rPr lang="en-US" sz="2000" dirty="0" err="1"/>
              <a:t>yaşattığını</a:t>
            </a:r>
            <a:r>
              <a:rPr lang="en-US" sz="2000" dirty="0"/>
              <a:t>” </a:t>
            </a:r>
          </a:p>
          <a:p>
            <a:pPr algn="r">
              <a:lnSpc>
                <a:spcPct val="150000"/>
              </a:lnSpc>
            </a:pPr>
            <a:r>
              <a:rPr lang="en-US" sz="2000" i="1" dirty="0"/>
              <a:t>"did not tell us about poetry but made us live its life"</a:t>
            </a:r>
            <a:endParaRPr lang="en-US" sz="2000" dirty="0"/>
          </a:p>
          <a:p>
            <a:pPr>
              <a:lnSpc>
                <a:spcPct val="150000"/>
              </a:lnSpc>
            </a:pPr>
            <a:endParaRPr lang="en-US" sz="2000" dirty="0"/>
          </a:p>
          <a:p>
            <a:pPr>
              <a:lnSpc>
                <a:spcPct val="150000"/>
              </a:lnSpc>
            </a:pPr>
            <a:r>
              <a:rPr lang="en-US" sz="2000" dirty="0"/>
              <a:t>Cambridge High and Latin </a:t>
            </a:r>
            <a:r>
              <a:rPr lang="en-US" sz="2000" dirty="0" err="1"/>
              <a:t>lisesine</a:t>
            </a:r>
            <a:r>
              <a:rPr lang="en-US" sz="2000" dirty="0"/>
              <a:t> </a:t>
            </a:r>
            <a:r>
              <a:rPr lang="en-US" sz="2000" dirty="0" err="1"/>
              <a:t>gitti</a:t>
            </a:r>
            <a:r>
              <a:rPr lang="en-US" sz="2000" dirty="0"/>
              <a:t> </a:t>
            </a:r>
            <a:r>
              <a:rPr lang="en-US" sz="2000" dirty="0" err="1"/>
              <a:t>ve</a:t>
            </a:r>
            <a:r>
              <a:rPr lang="en-US" sz="2000" dirty="0"/>
              <a:t> 1929'da </a:t>
            </a:r>
            <a:r>
              <a:rPr lang="en-US" sz="2000" dirty="0" err="1"/>
              <a:t>mezun</a:t>
            </a:r>
            <a:r>
              <a:rPr lang="en-US" sz="2000" dirty="0"/>
              <a:t> </a:t>
            </a:r>
            <a:r>
              <a:rPr lang="en-US" sz="2000" dirty="0" err="1"/>
              <a:t>oldu</a:t>
            </a:r>
            <a:r>
              <a:rPr lang="en-US" sz="2000" dirty="0"/>
              <a:t>. İlk </a:t>
            </a:r>
            <a:r>
              <a:rPr lang="en-US" sz="2000" dirty="0" err="1"/>
              <a:t>yayınlanan</a:t>
            </a:r>
            <a:r>
              <a:rPr lang="en-US" sz="2000" dirty="0"/>
              <a:t> </a:t>
            </a:r>
            <a:r>
              <a:rPr lang="en-US" sz="2000" dirty="0" err="1"/>
              <a:t>şiirleri</a:t>
            </a:r>
            <a:r>
              <a:rPr lang="en-US" sz="2000" dirty="0"/>
              <a:t>, </a:t>
            </a:r>
            <a:r>
              <a:rPr lang="en-US" sz="2000" dirty="0" err="1"/>
              <a:t>bir</a:t>
            </a:r>
            <a:r>
              <a:rPr lang="en-US" sz="2000" dirty="0"/>
              <a:t> dizi sone, Poetry </a:t>
            </a:r>
            <a:r>
              <a:rPr lang="en-US" sz="2000" dirty="0" err="1"/>
              <a:t>dergisinde</a:t>
            </a:r>
            <a:r>
              <a:rPr lang="en-US" sz="2000" dirty="0"/>
              <a:t> </a:t>
            </a:r>
            <a:r>
              <a:rPr lang="en-US" sz="2000" dirty="0" err="1"/>
              <a:t>Aralık</a:t>
            </a:r>
            <a:r>
              <a:rPr lang="en-US" sz="2000" dirty="0"/>
              <a:t> 1930'da, o </a:t>
            </a:r>
            <a:r>
              <a:rPr lang="en-US" sz="2000" dirty="0" err="1"/>
              <a:t>henüz</a:t>
            </a:r>
            <a:r>
              <a:rPr lang="en-US" sz="2000" dirty="0"/>
              <a:t> </a:t>
            </a:r>
            <a:r>
              <a:rPr lang="en-US" sz="2000" b="1" dirty="0"/>
              <a:t>on </a:t>
            </a:r>
            <a:r>
              <a:rPr lang="en-US" sz="2000" b="1" dirty="0" err="1"/>
              <a:t>sekiz</a:t>
            </a:r>
            <a:r>
              <a:rPr lang="en-US" sz="2000" b="1" dirty="0"/>
              <a:t> </a:t>
            </a:r>
            <a:r>
              <a:rPr lang="en-US" sz="2000" b="1" dirty="0" err="1"/>
              <a:t>yaşındayken</a:t>
            </a:r>
            <a:r>
              <a:rPr lang="en-US" sz="2000" dirty="0"/>
              <a:t> </a:t>
            </a:r>
            <a:r>
              <a:rPr lang="en-US" sz="2000" dirty="0" err="1"/>
              <a:t>çıktı</a:t>
            </a:r>
            <a:r>
              <a:rPr lang="en-US" sz="2000" dirty="0"/>
              <a:t>.</a:t>
            </a:r>
          </a:p>
        </p:txBody>
      </p:sp>
    </p:spTree>
    <p:extLst>
      <p:ext uri="{BB962C8B-B14F-4D97-AF65-F5344CB8AC3E}">
        <p14:creationId xmlns:p14="http://schemas.microsoft.com/office/powerpoint/2010/main" val="3406787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Sarton, 'our poet,' at 100 | UU World Magazine">
            <a:extLst>
              <a:ext uri="{FF2B5EF4-FFF2-40B4-BE49-F238E27FC236}">
                <a16:creationId xmlns:a16="http://schemas.microsoft.com/office/drawing/2014/main" id="{F3E365D3-AD03-E61A-CF88-A2D6AE808164}"/>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69912"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w I Become Myself (poem) by May Sarton | LiteraryLadiesGuide">
            <a:extLst>
              <a:ext uri="{FF2B5EF4-FFF2-40B4-BE49-F238E27FC236}">
                <a16:creationId xmlns:a16="http://schemas.microsoft.com/office/drawing/2014/main" id="{C95A4AE5-25BE-E3EF-51EF-711F8B08C612}"/>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6383867" y="0"/>
            <a:ext cx="58081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9B10E09-10BF-5033-941B-3CB19DF104A2}"/>
              </a:ext>
            </a:extLst>
          </p:cNvPr>
          <p:cNvSpPr txBox="1"/>
          <p:nvPr/>
        </p:nvSpPr>
        <p:spPr>
          <a:xfrm>
            <a:off x="131108" y="1171130"/>
            <a:ext cx="11784017" cy="3268652"/>
          </a:xfrm>
          <a:prstGeom prst="rect">
            <a:avLst/>
          </a:prstGeom>
          <a:noFill/>
        </p:spPr>
        <p:txBody>
          <a:bodyPr wrap="square" rtlCol="0">
            <a:spAutoFit/>
          </a:bodyPr>
          <a:lstStyle/>
          <a:p>
            <a:pPr>
              <a:lnSpc>
                <a:spcPct val="150000"/>
              </a:lnSpc>
            </a:pPr>
            <a:r>
              <a:rPr lang="en-US" sz="2000" dirty="0" err="1"/>
              <a:t>Mezun</a:t>
            </a:r>
            <a:r>
              <a:rPr lang="en-US" sz="2000" dirty="0"/>
              <a:t> </a:t>
            </a:r>
            <a:r>
              <a:rPr lang="en-US" sz="2000" dirty="0" err="1"/>
              <a:t>olduktan</a:t>
            </a:r>
            <a:r>
              <a:rPr lang="en-US" sz="2000" dirty="0"/>
              <a:t> </a:t>
            </a:r>
            <a:r>
              <a:rPr lang="en-US" sz="2000" dirty="0" err="1"/>
              <a:t>sonra</a:t>
            </a:r>
            <a:r>
              <a:rPr lang="en-US" sz="2000" dirty="0"/>
              <a:t> Sarton, </a:t>
            </a:r>
            <a:r>
              <a:rPr lang="en-US" sz="2000" dirty="0" err="1"/>
              <a:t>ailesinin</a:t>
            </a:r>
            <a:r>
              <a:rPr lang="en-US" sz="2000" dirty="0"/>
              <a:t> </a:t>
            </a:r>
            <a:r>
              <a:rPr lang="en-US" sz="2000" dirty="0" err="1"/>
              <a:t>isteğinin</a:t>
            </a:r>
            <a:r>
              <a:rPr lang="en-US" sz="2000" dirty="0"/>
              <a:t> </a:t>
            </a:r>
            <a:r>
              <a:rPr lang="en-US" sz="2000" dirty="0" err="1"/>
              <a:t>aksine</a:t>
            </a:r>
            <a:r>
              <a:rPr lang="en-US" sz="2000" dirty="0"/>
              <a:t> </a:t>
            </a:r>
            <a:r>
              <a:rPr lang="en-US" sz="2000" dirty="0" err="1"/>
              <a:t>üniversiteye</a:t>
            </a:r>
            <a:r>
              <a:rPr lang="en-US" sz="2000" dirty="0"/>
              <a:t> </a:t>
            </a:r>
            <a:r>
              <a:rPr lang="en-US" sz="2000" dirty="0" err="1"/>
              <a:t>gitmek</a:t>
            </a:r>
            <a:r>
              <a:rPr lang="en-US" sz="2000" dirty="0"/>
              <a:t> </a:t>
            </a:r>
            <a:r>
              <a:rPr lang="en-US" sz="2000" dirty="0" err="1"/>
              <a:t>yerine</a:t>
            </a:r>
            <a:r>
              <a:rPr lang="en-US" sz="2000" dirty="0"/>
              <a:t>, </a:t>
            </a:r>
            <a:r>
              <a:rPr lang="en-US" sz="2000" dirty="0">
                <a:effectLst/>
              </a:rPr>
              <a:t>Eva Le Gallienne's Civic Repertory </a:t>
            </a:r>
            <a:r>
              <a:rPr lang="en-US" sz="2000" dirty="0" err="1">
                <a:effectLst/>
              </a:rPr>
              <a:t>Theater’da</a:t>
            </a:r>
            <a:r>
              <a:rPr lang="en-US" sz="2000" b="1" dirty="0"/>
              <a:t> </a:t>
            </a:r>
            <a:r>
              <a:rPr lang="en-US" sz="2000" b="1" dirty="0" err="1"/>
              <a:t>oyuncu</a:t>
            </a:r>
            <a:r>
              <a:rPr lang="en-US" sz="2000" b="1" dirty="0"/>
              <a:t> </a:t>
            </a:r>
            <a:r>
              <a:rPr lang="en-US" sz="2000" b="1" dirty="0" err="1"/>
              <a:t>olmak</a:t>
            </a:r>
            <a:r>
              <a:rPr lang="en-US" sz="2000" b="1" dirty="0"/>
              <a:t> </a:t>
            </a:r>
            <a:r>
              <a:rPr lang="en-US" sz="2000" b="1" dirty="0" err="1"/>
              <a:t>için</a:t>
            </a:r>
            <a:r>
              <a:rPr lang="en-US" sz="2000" b="1" dirty="0"/>
              <a:t> </a:t>
            </a:r>
            <a:r>
              <a:rPr lang="en-US" sz="2000" dirty="0" err="1"/>
              <a:t>evden</a:t>
            </a:r>
            <a:r>
              <a:rPr lang="en-US" sz="2000" dirty="0"/>
              <a:t> </a:t>
            </a:r>
            <a:r>
              <a:rPr lang="en-US" sz="2000" dirty="0" err="1"/>
              <a:t>ayrılır</a:t>
            </a:r>
            <a:r>
              <a:rPr lang="en-US" sz="2000" dirty="0"/>
              <a:t>. </a:t>
            </a:r>
          </a:p>
          <a:p>
            <a:pPr>
              <a:lnSpc>
                <a:spcPct val="150000"/>
              </a:lnSpc>
            </a:pPr>
            <a:r>
              <a:rPr lang="en-US" sz="2000" dirty="0"/>
              <a:t>1931'de, on </a:t>
            </a:r>
            <a:r>
              <a:rPr lang="en-US" sz="2000" dirty="0" err="1"/>
              <a:t>dokuz</a:t>
            </a:r>
            <a:r>
              <a:rPr lang="en-US" sz="2000" dirty="0"/>
              <a:t> </a:t>
            </a:r>
            <a:r>
              <a:rPr lang="en-US" sz="2000" dirty="0" err="1"/>
              <a:t>yaşında</a:t>
            </a:r>
            <a:r>
              <a:rPr lang="en-US" sz="2000" dirty="0"/>
              <a:t>, Sarton </a:t>
            </a:r>
            <a:r>
              <a:rPr lang="en-US" sz="2000" dirty="0" err="1"/>
              <a:t>Avrupa'ya</a:t>
            </a:r>
            <a:r>
              <a:rPr lang="en-US" sz="2000" dirty="0"/>
              <a:t> </a:t>
            </a:r>
            <a:r>
              <a:rPr lang="en-US" sz="2000" dirty="0" err="1"/>
              <a:t>gider</a:t>
            </a:r>
            <a:r>
              <a:rPr lang="en-US" sz="2000" dirty="0"/>
              <a:t>, </a:t>
            </a:r>
            <a:r>
              <a:rPr lang="en-US" sz="2000" dirty="0" err="1"/>
              <a:t>bir</a:t>
            </a:r>
            <a:r>
              <a:rPr lang="en-US" sz="2000" dirty="0"/>
              <a:t> </a:t>
            </a:r>
            <a:r>
              <a:rPr lang="en-US" sz="2000" dirty="0" err="1"/>
              <a:t>yıl</a:t>
            </a:r>
            <a:r>
              <a:rPr lang="en-US" sz="2000" dirty="0"/>
              <a:t> </a:t>
            </a:r>
            <a:r>
              <a:rPr lang="en-US" sz="2000" dirty="0" err="1"/>
              <a:t>Paris'te</a:t>
            </a:r>
            <a:r>
              <a:rPr lang="en-US" sz="2000" dirty="0"/>
              <a:t> </a:t>
            </a:r>
            <a:r>
              <a:rPr lang="en-US" sz="2000" dirty="0" err="1"/>
              <a:t>yaşar</a:t>
            </a:r>
            <a:r>
              <a:rPr lang="en-US" sz="2000" dirty="0"/>
              <a:t>. </a:t>
            </a:r>
          </a:p>
          <a:p>
            <a:pPr>
              <a:lnSpc>
                <a:spcPct val="150000"/>
              </a:lnSpc>
            </a:pPr>
            <a:r>
              <a:rPr lang="en-US" sz="2000" dirty="0"/>
              <a:t>Virginia Woolf, Elizabeth Bowen, Julian </a:t>
            </a:r>
            <a:r>
              <a:rPr lang="en-US" sz="2000" dirty="0" err="1"/>
              <a:t>ve</a:t>
            </a:r>
            <a:r>
              <a:rPr lang="en-US" sz="2000" dirty="0"/>
              <a:t> Juliette Huxley, </a:t>
            </a:r>
            <a:r>
              <a:rPr lang="en-US" sz="2000" dirty="0" err="1"/>
              <a:t>Lugné-Pöe</a:t>
            </a:r>
            <a:r>
              <a:rPr lang="en-US" sz="2000" dirty="0"/>
              <a:t>, Basil de </a:t>
            </a:r>
            <a:r>
              <a:rPr lang="en-US" sz="2000" dirty="0" err="1"/>
              <a:t>Sélincourt</a:t>
            </a:r>
            <a:r>
              <a:rPr lang="en-US" sz="2000" dirty="0"/>
              <a:t> </a:t>
            </a:r>
            <a:r>
              <a:rPr lang="en-US" sz="2000" dirty="0" err="1"/>
              <a:t>ve</a:t>
            </a:r>
            <a:r>
              <a:rPr lang="en-US" sz="2000" dirty="0"/>
              <a:t> S.S. </a:t>
            </a:r>
            <a:r>
              <a:rPr lang="en-US" sz="2000" dirty="0" err="1"/>
              <a:t>Koteliansky</a:t>
            </a:r>
            <a:r>
              <a:rPr lang="en-US" sz="2000" dirty="0"/>
              <a:t>.</a:t>
            </a:r>
          </a:p>
          <a:p>
            <a:pPr>
              <a:lnSpc>
                <a:spcPct val="150000"/>
              </a:lnSpc>
            </a:pPr>
            <a:endParaRPr lang="en-US" sz="2000" dirty="0"/>
          </a:p>
          <a:p>
            <a:pPr>
              <a:lnSpc>
                <a:spcPct val="150000"/>
              </a:lnSpc>
            </a:pPr>
            <a:r>
              <a:rPr lang="en-US" sz="2000" dirty="0"/>
              <a:t>Bu </a:t>
            </a:r>
            <a:r>
              <a:rPr lang="en-US" sz="2000" dirty="0" err="1"/>
              <a:t>tiyatro</a:t>
            </a:r>
            <a:r>
              <a:rPr lang="en-US" sz="2000" dirty="0"/>
              <a:t> 1933'te </a:t>
            </a:r>
            <a:r>
              <a:rPr lang="en-US" sz="2000" dirty="0" err="1"/>
              <a:t>dağıldığında</a:t>
            </a:r>
            <a:r>
              <a:rPr lang="en-US" sz="2000" dirty="0"/>
              <a:t>, </a:t>
            </a:r>
            <a:r>
              <a:rPr lang="en-US" sz="2000" dirty="0" err="1"/>
              <a:t>genç</a:t>
            </a:r>
            <a:r>
              <a:rPr lang="en-US" sz="2000" dirty="0"/>
              <a:t> </a:t>
            </a:r>
            <a:r>
              <a:rPr lang="en-US" sz="2000" dirty="0" err="1"/>
              <a:t>oyuncu</a:t>
            </a:r>
            <a:r>
              <a:rPr lang="en-US" sz="2000" dirty="0"/>
              <a:t> </a:t>
            </a:r>
            <a:r>
              <a:rPr lang="en-US" sz="2000" b="1" dirty="0" err="1"/>
              <a:t>kendi</a:t>
            </a:r>
            <a:r>
              <a:rPr lang="en-US" sz="2000" b="1" dirty="0"/>
              <a:t> </a:t>
            </a:r>
            <a:r>
              <a:rPr lang="en-US" sz="2000" b="1" dirty="0" err="1"/>
              <a:t>Çırak</a:t>
            </a:r>
            <a:r>
              <a:rPr lang="en-US" sz="2000" b="1" dirty="0"/>
              <a:t> </a:t>
            </a:r>
            <a:r>
              <a:rPr lang="en-US" sz="2000" b="1" dirty="0" err="1"/>
              <a:t>Tiyatrosu’nu</a:t>
            </a:r>
            <a:r>
              <a:rPr lang="en-US" sz="2000" b="1" dirty="0"/>
              <a:t> (Apprentice </a:t>
            </a:r>
            <a:r>
              <a:rPr lang="en-US" sz="2000" b="1" dirty="0" err="1"/>
              <a:t>Theater’ı</a:t>
            </a:r>
            <a:r>
              <a:rPr lang="en-US" sz="2000" b="1" dirty="0"/>
              <a:t>) </a:t>
            </a:r>
            <a:r>
              <a:rPr lang="en-US" sz="2000" b="1" dirty="0" err="1"/>
              <a:t>kurar</a:t>
            </a:r>
            <a:r>
              <a:rPr lang="en-US" sz="2000" dirty="0"/>
              <a:t>. Bu </a:t>
            </a:r>
            <a:r>
              <a:rPr lang="en-US" sz="2000" dirty="0" err="1"/>
              <a:t>tiyatro</a:t>
            </a:r>
            <a:r>
              <a:rPr lang="en-US" sz="2000" dirty="0"/>
              <a:t> da 1935’te </a:t>
            </a:r>
            <a:r>
              <a:rPr lang="en-US" sz="2000" dirty="0" err="1"/>
              <a:t>başarısız</a:t>
            </a:r>
            <a:r>
              <a:rPr lang="en-US" sz="2000" dirty="0"/>
              <a:t> </a:t>
            </a:r>
            <a:r>
              <a:rPr lang="en-US" sz="2000" dirty="0" err="1"/>
              <a:t>olduğunda</a:t>
            </a:r>
            <a:r>
              <a:rPr lang="en-US" sz="2000" dirty="0"/>
              <a:t> </a:t>
            </a:r>
            <a:r>
              <a:rPr lang="en-US" sz="2000" dirty="0" err="1"/>
              <a:t>aktrislikten</a:t>
            </a:r>
            <a:r>
              <a:rPr lang="en-US" sz="2000" dirty="0"/>
              <a:t> </a:t>
            </a:r>
            <a:r>
              <a:rPr lang="en-US" sz="2000" dirty="0" err="1"/>
              <a:t>vazgeçip</a:t>
            </a:r>
            <a:r>
              <a:rPr lang="en-US" sz="2000" dirty="0"/>
              <a:t> </a:t>
            </a:r>
            <a:r>
              <a:rPr lang="en-US" sz="2000" dirty="0" err="1"/>
              <a:t>kariyerini</a:t>
            </a:r>
            <a:r>
              <a:rPr lang="en-US" sz="2000" dirty="0"/>
              <a:t> </a:t>
            </a:r>
            <a:r>
              <a:rPr lang="en-US" sz="2000" b="1" dirty="0" err="1"/>
              <a:t>tamamen</a:t>
            </a:r>
            <a:r>
              <a:rPr lang="en-US" sz="2000" b="1" dirty="0"/>
              <a:t> </a:t>
            </a:r>
            <a:r>
              <a:rPr lang="en-US" sz="2000" b="1" dirty="0" err="1"/>
              <a:t>yazarlık</a:t>
            </a:r>
            <a:r>
              <a:rPr lang="en-US" sz="2000" b="1" dirty="0"/>
              <a:t> </a:t>
            </a:r>
            <a:r>
              <a:rPr lang="en-US" sz="2000" b="1" dirty="0" err="1"/>
              <a:t>üzerine</a:t>
            </a:r>
            <a:r>
              <a:rPr lang="en-US" sz="2000" dirty="0"/>
              <a:t> </a:t>
            </a:r>
            <a:r>
              <a:rPr lang="en-US" sz="2000" dirty="0" err="1"/>
              <a:t>inşa</a:t>
            </a:r>
            <a:r>
              <a:rPr lang="en-US" sz="2000" dirty="0"/>
              <a:t> </a:t>
            </a:r>
            <a:r>
              <a:rPr lang="en-US" sz="2000" dirty="0" err="1"/>
              <a:t>eder</a:t>
            </a:r>
            <a:r>
              <a:rPr lang="en-US" sz="2000" dirty="0"/>
              <a:t>.</a:t>
            </a:r>
          </a:p>
        </p:txBody>
      </p:sp>
      <p:sp>
        <p:nvSpPr>
          <p:cNvPr id="3" name="TextBox 2">
            <a:extLst>
              <a:ext uri="{FF2B5EF4-FFF2-40B4-BE49-F238E27FC236}">
                <a16:creationId xmlns:a16="http://schemas.microsoft.com/office/drawing/2014/main" id="{7A483E30-7A72-53C8-9506-51497BA32AFE}"/>
              </a:ext>
            </a:extLst>
          </p:cNvPr>
          <p:cNvSpPr txBox="1"/>
          <p:nvPr/>
        </p:nvSpPr>
        <p:spPr>
          <a:xfrm>
            <a:off x="1717301" y="228600"/>
            <a:ext cx="8757398"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000" b="1" i="1" dirty="0" err="1">
                <a:solidFill>
                  <a:schemeClr val="accent2">
                    <a:lumMod val="75000"/>
                  </a:schemeClr>
                </a:solidFill>
              </a:rPr>
              <a:t>Tiyatro</a:t>
            </a:r>
            <a:r>
              <a:rPr lang="en-US" sz="3000" b="1" i="1" dirty="0">
                <a:solidFill>
                  <a:schemeClr val="accent2">
                    <a:lumMod val="75000"/>
                  </a:schemeClr>
                </a:solidFill>
              </a:rPr>
              <a:t> </a:t>
            </a:r>
            <a:r>
              <a:rPr lang="en-US" sz="3000" b="1" i="1" dirty="0" err="1">
                <a:solidFill>
                  <a:schemeClr val="accent2">
                    <a:lumMod val="75000"/>
                  </a:schemeClr>
                </a:solidFill>
              </a:rPr>
              <a:t>ve</a:t>
            </a:r>
            <a:r>
              <a:rPr lang="en-US" sz="3000" b="1" i="1" dirty="0">
                <a:solidFill>
                  <a:schemeClr val="accent2">
                    <a:lumMod val="75000"/>
                  </a:schemeClr>
                </a:solidFill>
              </a:rPr>
              <a:t> </a:t>
            </a:r>
            <a:r>
              <a:rPr lang="en-US" sz="3000" b="1" i="1" dirty="0" err="1">
                <a:solidFill>
                  <a:schemeClr val="accent2">
                    <a:lumMod val="75000"/>
                  </a:schemeClr>
                </a:solidFill>
              </a:rPr>
              <a:t>Yazarlık</a:t>
            </a:r>
            <a:endParaRPr lang="en-US" sz="3000" b="1" i="1" dirty="0">
              <a:solidFill>
                <a:schemeClr val="accent2">
                  <a:lumMod val="75000"/>
                </a:schemeClr>
              </a:solidFill>
            </a:endParaRPr>
          </a:p>
        </p:txBody>
      </p:sp>
      <p:sp>
        <p:nvSpPr>
          <p:cNvPr id="6" name="TextBox 5">
            <a:extLst>
              <a:ext uri="{FF2B5EF4-FFF2-40B4-BE49-F238E27FC236}">
                <a16:creationId xmlns:a16="http://schemas.microsoft.com/office/drawing/2014/main" id="{3DC14695-C997-29D4-AD4C-97AC926AC033}"/>
              </a:ext>
            </a:extLst>
          </p:cNvPr>
          <p:cNvSpPr txBox="1"/>
          <p:nvPr/>
        </p:nvSpPr>
        <p:spPr>
          <a:xfrm>
            <a:off x="131108" y="4682224"/>
            <a:ext cx="11784017" cy="1883657"/>
          </a:xfrm>
          <a:prstGeom prst="rect">
            <a:avLst/>
          </a:prstGeom>
          <a:noFill/>
        </p:spPr>
        <p:txBody>
          <a:bodyPr wrap="square" rtlCol="0">
            <a:spAutoFit/>
          </a:bodyPr>
          <a:lstStyle/>
          <a:p>
            <a:pPr algn="r">
              <a:lnSpc>
                <a:spcPct val="150000"/>
              </a:lnSpc>
            </a:pPr>
            <a:r>
              <a:rPr lang="en-US" sz="2000" dirty="0"/>
              <a:t>1936’da </a:t>
            </a:r>
            <a:r>
              <a:rPr lang="en-US" sz="2000" dirty="0" err="1"/>
              <a:t>İngiltere’ye</a:t>
            </a:r>
            <a:r>
              <a:rPr lang="en-US" sz="2000" dirty="0"/>
              <a:t> </a:t>
            </a:r>
            <a:r>
              <a:rPr lang="en-US" sz="2000" dirty="0" err="1"/>
              <a:t>gider</a:t>
            </a:r>
            <a:r>
              <a:rPr lang="en-US" sz="2000" dirty="0"/>
              <a:t> </a:t>
            </a:r>
            <a:r>
              <a:rPr lang="en-US" sz="2000" dirty="0" err="1"/>
              <a:t>ve</a:t>
            </a:r>
            <a:r>
              <a:rPr lang="en-US" sz="2000" dirty="0"/>
              <a:t> </a:t>
            </a:r>
            <a:r>
              <a:rPr lang="en-US" sz="2000" dirty="0" err="1"/>
              <a:t>Londra</a:t>
            </a:r>
            <a:r>
              <a:rPr lang="en-US" sz="2000" dirty="0"/>
              <a:t> </a:t>
            </a:r>
            <a:r>
              <a:rPr lang="en-US" sz="2000" dirty="0" err="1"/>
              <a:t>edebiyat</a:t>
            </a:r>
            <a:r>
              <a:rPr lang="en-US" sz="2000" dirty="0"/>
              <a:t> </a:t>
            </a:r>
            <a:r>
              <a:rPr lang="en-US" sz="2000" dirty="0" err="1"/>
              <a:t>çevreleriyle</a:t>
            </a:r>
            <a:r>
              <a:rPr lang="en-US" sz="2000" dirty="0"/>
              <a:t> </a:t>
            </a:r>
            <a:r>
              <a:rPr lang="en-US" sz="2000" dirty="0" err="1"/>
              <a:t>tanışır</a:t>
            </a:r>
            <a:r>
              <a:rPr lang="en-US" sz="2000" dirty="0"/>
              <a:t>.</a:t>
            </a:r>
          </a:p>
          <a:p>
            <a:pPr algn="r">
              <a:lnSpc>
                <a:spcPct val="150000"/>
              </a:lnSpc>
            </a:pPr>
            <a:r>
              <a:rPr lang="en-US" sz="2000" dirty="0"/>
              <a:t>1937'de New </a:t>
            </a:r>
            <a:r>
              <a:rPr lang="en-US" sz="2000" dirty="0" err="1"/>
              <a:t>York'a</a:t>
            </a:r>
            <a:r>
              <a:rPr lang="en-US" sz="2000" dirty="0"/>
              <a:t> </a:t>
            </a:r>
            <a:r>
              <a:rPr lang="en-US" sz="2000" dirty="0" err="1"/>
              <a:t>döndüğünde</a:t>
            </a:r>
            <a:r>
              <a:rPr lang="en-US" sz="2000" dirty="0"/>
              <a:t>, “</a:t>
            </a:r>
            <a:r>
              <a:rPr lang="en-US" sz="2000" i="1" dirty="0"/>
              <a:t>Encounter in April</a:t>
            </a:r>
            <a:r>
              <a:rPr lang="en-US" sz="2000" dirty="0"/>
              <a:t>” </a:t>
            </a:r>
            <a:r>
              <a:rPr lang="en-US" sz="2000" dirty="0" err="1"/>
              <a:t>başlıklı</a:t>
            </a:r>
            <a:r>
              <a:rPr lang="en-US" sz="2000" dirty="0"/>
              <a:t> </a:t>
            </a:r>
            <a:r>
              <a:rPr lang="en-US" sz="2000" b="1" dirty="0"/>
              <a:t>ilk </a:t>
            </a:r>
            <a:r>
              <a:rPr lang="en-US" sz="2000" b="1" dirty="0" err="1"/>
              <a:t>şiir</a:t>
            </a:r>
            <a:r>
              <a:rPr lang="en-US" sz="2000" b="1" dirty="0"/>
              <a:t> </a:t>
            </a:r>
            <a:r>
              <a:rPr lang="en-US" sz="2000" b="1" dirty="0" err="1"/>
              <a:t>kitabı</a:t>
            </a:r>
            <a:endParaRPr lang="en-US" sz="2000" dirty="0"/>
          </a:p>
          <a:p>
            <a:pPr algn="r">
              <a:lnSpc>
                <a:spcPct val="150000"/>
              </a:lnSpc>
            </a:pPr>
            <a:r>
              <a:rPr lang="en-US" sz="2000" dirty="0"/>
              <a:t>1938'de </a:t>
            </a:r>
            <a:r>
              <a:rPr lang="en-US" sz="2000" b="1" dirty="0"/>
              <a:t>ilk </a:t>
            </a:r>
            <a:r>
              <a:rPr lang="en-US" sz="2000" b="1" dirty="0" err="1"/>
              <a:t>romanı</a:t>
            </a:r>
            <a:r>
              <a:rPr lang="en-US" sz="2000" dirty="0"/>
              <a:t> The Single Hound </a:t>
            </a:r>
          </a:p>
          <a:p>
            <a:pPr algn="r">
              <a:lnSpc>
                <a:spcPct val="150000"/>
              </a:lnSpc>
            </a:pPr>
            <a:r>
              <a:rPr lang="en-US" sz="2000" dirty="0"/>
              <a:t> </a:t>
            </a:r>
          </a:p>
        </p:txBody>
      </p:sp>
    </p:spTree>
    <p:extLst>
      <p:ext uri="{BB962C8B-B14F-4D97-AF65-F5344CB8AC3E}">
        <p14:creationId xmlns:p14="http://schemas.microsoft.com/office/powerpoint/2010/main" val="138016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ris Review - The Art of Poetry No. 32">
            <a:extLst>
              <a:ext uri="{FF2B5EF4-FFF2-40B4-BE49-F238E27FC236}">
                <a16:creationId xmlns:a16="http://schemas.microsoft.com/office/drawing/2014/main" id="{FF7A69DC-29E3-45D7-229F-B952C0C33CBA}"/>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424C55-19AE-CD14-5147-B48C0F0A509F}"/>
              </a:ext>
            </a:extLst>
          </p:cNvPr>
          <p:cNvSpPr txBox="1"/>
          <p:nvPr/>
        </p:nvSpPr>
        <p:spPr>
          <a:xfrm>
            <a:off x="2025015" y="2424664"/>
            <a:ext cx="9886950" cy="2345322"/>
          </a:xfrm>
          <a:prstGeom prst="rect">
            <a:avLst/>
          </a:prstGeom>
          <a:noFill/>
        </p:spPr>
        <p:txBody>
          <a:bodyPr wrap="square" rtlCol="0">
            <a:spAutoFit/>
          </a:bodyPr>
          <a:lstStyle/>
          <a:p>
            <a:pPr>
              <a:lnSpc>
                <a:spcPct val="150000"/>
              </a:lnSpc>
            </a:pPr>
            <a:r>
              <a:rPr lang="en-US" sz="2000" i="1" dirty="0"/>
              <a:t>“If you are a poet at all, </a:t>
            </a:r>
            <a:r>
              <a:rPr lang="en-US" sz="2000" b="1" i="1" dirty="0"/>
              <a:t>you are a poet first</a:t>
            </a:r>
            <a:r>
              <a:rPr lang="en-US" sz="2000" i="1" dirty="0"/>
              <a:t>. Because being a poet is a gift that’s given to you –if you like- by God like musical genius or mathematical genius. </a:t>
            </a:r>
            <a:r>
              <a:rPr lang="en-US" sz="2000" b="1" i="1" dirty="0"/>
              <a:t>It shows itself very early</a:t>
            </a:r>
            <a:r>
              <a:rPr lang="en-US" sz="2000" i="1" dirty="0"/>
              <a:t>. You </a:t>
            </a:r>
            <a:r>
              <a:rPr lang="en-US" sz="2000" b="1" i="1" dirty="0"/>
              <a:t>cannot write a poem on will</a:t>
            </a:r>
            <a:r>
              <a:rPr lang="en-US" sz="2000" i="1" dirty="0"/>
              <a:t> whereas you can write, if you are an intelligent person and you have some time for writing, you can write a novel, but </a:t>
            </a:r>
            <a:r>
              <a:rPr lang="en-US" sz="2000" b="1" i="1" dirty="0"/>
              <a:t>you cannot write a poem unless you have the gift</a:t>
            </a:r>
            <a:r>
              <a:rPr lang="en-US" sz="2000" i="1" dirty="0"/>
              <a:t>.”</a:t>
            </a:r>
          </a:p>
        </p:txBody>
      </p:sp>
      <p:sp>
        <p:nvSpPr>
          <p:cNvPr id="8" name="TextBox 7">
            <a:extLst>
              <a:ext uri="{FF2B5EF4-FFF2-40B4-BE49-F238E27FC236}">
                <a16:creationId xmlns:a16="http://schemas.microsoft.com/office/drawing/2014/main" id="{FC757AEE-9C0E-BFF1-E183-BA13BF118F23}"/>
              </a:ext>
            </a:extLst>
          </p:cNvPr>
          <p:cNvSpPr txBox="1"/>
          <p:nvPr/>
        </p:nvSpPr>
        <p:spPr>
          <a:xfrm>
            <a:off x="280035" y="1384326"/>
            <a:ext cx="10024110" cy="960328"/>
          </a:xfrm>
          <a:prstGeom prst="rect">
            <a:avLst/>
          </a:prstGeom>
          <a:noFill/>
        </p:spPr>
        <p:txBody>
          <a:bodyPr wrap="square">
            <a:spAutoFit/>
          </a:bodyPr>
          <a:lstStyle/>
          <a:p>
            <a:pPr>
              <a:lnSpc>
                <a:spcPct val="150000"/>
              </a:lnSpc>
            </a:pPr>
            <a:r>
              <a:rPr lang="en-US" sz="2000" dirty="0" err="1"/>
              <a:t>Şiir</a:t>
            </a:r>
            <a:r>
              <a:rPr lang="en-US" sz="2000" dirty="0"/>
              <a:t>, </a:t>
            </a:r>
            <a:r>
              <a:rPr lang="en-US" sz="2000" dirty="0" err="1"/>
              <a:t>hayatı</a:t>
            </a:r>
            <a:r>
              <a:rPr lang="en-US" sz="2000" dirty="0"/>
              <a:t> </a:t>
            </a:r>
            <a:r>
              <a:rPr lang="en-US" sz="2000" dirty="0" err="1"/>
              <a:t>boyunca</a:t>
            </a:r>
            <a:r>
              <a:rPr lang="en-US" sz="2000" dirty="0"/>
              <a:t> </a:t>
            </a:r>
            <a:r>
              <a:rPr lang="en-US" sz="2000" dirty="0" err="1"/>
              <a:t>tercih</a:t>
            </a:r>
            <a:r>
              <a:rPr lang="en-US" sz="2000" dirty="0"/>
              <a:t> </a:t>
            </a:r>
            <a:r>
              <a:rPr lang="en-US" sz="2000" dirty="0" err="1"/>
              <a:t>ettiği</a:t>
            </a:r>
            <a:r>
              <a:rPr lang="en-US" sz="2000" dirty="0"/>
              <a:t>, </a:t>
            </a:r>
            <a:r>
              <a:rPr lang="en-US" sz="2000" dirty="0" err="1"/>
              <a:t>öncelik</a:t>
            </a:r>
            <a:r>
              <a:rPr lang="en-US" sz="2000" dirty="0"/>
              <a:t> </a:t>
            </a:r>
            <a:r>
              <a:rPr lang="en-US" sz="2000" dirty="0" err="1"/>
              <a:t>tanıdığı</a:t>
            </a:r>
            <a:r>
              <a:rPr lang="en-US" sz="2000" dirty="0"/>
              <a:t> </a:t>
            </a:r>
            <a:r>
              <a:rPr lang="en-US" sz="2000" dirty="0" err="1"/>
              <a:t>edebi</a:t>
            </a:r>
            <a:r>
              <a:rPr lang="en-US" sz="2000" dirty="0"/>
              <a:t> </a:t>
            </a:r>
            <a:r>
              <a:rPr lang="en-US" sz="2000" dirty="0" err="1"/>
              <a:t>tür</a:t>
            </a:r>
            <a:r>
              <a:rPr lang="en-US" sz="2000" dirty="0"/>
              <a:t> </a:t>
            </a:r>
            <a:r>
              <a:rPr lang="en-US" sz="2000" dirty="0" err="1"/>
              <a:t>olmaya</a:t>
            </a:r>
            <a:r>
              <a:rPr lang="en-US" sz="2000" dirty="0"/>
              <a:t> </a:t>
            </a:r>
            <a:r>
              <a:rPr lang="en-US" sz="2000" dirty="0" err="1"/>
              <a:t>devam</a:t>
            </a:r>
            <a:r>
              <a:rPr lang="en-US" sz="2000" dirty="0"/>
              <a:t> </a:t>
            </a:r>
            <a:r>
              <a:rPr lang="en-US" sz="2000" dirty="0" err="1"/>
              <a:t>etti</a:t>
            </a:r>
            <a:r>
              <a:rPr lang="en-US" sz="2000" dirty="0"/>
              <a:t>.</a:t>
            </a:r>
          </a:p>
          <a:p>
            <a:pPr>
              <a:lnSpc>
                <a:spcPct val="150000"/>
              </a:lnSpc>
            </a:pPr>
            <a:r>
              <a:rPr lang="en-US" sz="2000" dirty="0"/>
              <a:t>Ama </a:t>
            </a:r>
            <a:r>
              <a:rPr lang="en-US" sz="2000" dirty="0" err="1"/>
              <a:t>bunu</a:t>
            </a:r>
            <a:r>
              <a:rPr lang="en-US" sz="2000" dirty="0"/>
              <a:t> </a:t>
            </a:r>
            <a:r>
              <a:rPr lang="en-US" sz="2000" dirty="0" err="1"/>
              <a:t>ancak</a:t>
            </a:r>
            <a:r>
              <a:rPr lang="en-US" sz="2000" dirty="0"/>
              <a:t> "</a:t>
            </a:r>
            <a:r>
              <a:rPr lang="en-US" sz="2000" dirty="0" err="1"/>
              <a:t>Esin</a:t>
            </a:r>
            <a:r>
              <a:rPr lang="en-US" sz="2000" dirty="0"/>
              <a:t> </a:t>
            </a:r>
            <a:r>
              <a:rPr lang="en-US" sz="2000" dirty="0" err="1"/>
              <a:t>Perisi</a:t>
            </a:r>
            <a:r>
              <a:rPr lang="en-US" sz="2000" dirty="0"/>
              <a:t> / Muse" </a:t>
            </a:r>
            <a:r>
              <a:rPr lang="en-US" sz="2000" dirty="0" err="1"/>
              <a:t>olarak</a:t>
            </a:r>
            <a:r>
              <a:rPr lang="en-US" sz="2000" dirty="0"/>
              <a:t> </a:t>
            </a:r>
            <a:r>
              <a:rPr lang="en-US" sz="2000" dirty="0" err="1"/>
              <a:t>adlandırdığı</a:t>
            </a:r>
            <a:r>
              <a:rPr lang="en-US" sz="2000" dirty="0"/>
              <a:t> </a:t>
            </a:r>
            <a:r>
              <a:rPr lang="en-US" sz="2000" dirty="0" err="1"/>
              <a:t>şeyden</a:t>
            </a:r>
            <a:r>
              <a:rPr lang="en-US" sz="2000" dirty="0"/>
              <a:t> </a:t>
            </a:r>
            <a:r>
              <a:rPr lang="en-US" sz="2000" dirty="0" err="1"/>
              <a:t>ilham</a:t>
            </a:r>
            <a:r>
              <a:rPr lang="en-US" sz="2000" dirty="0"/>
              <a:t> </a:t>
            </a:r>
            <a:r>
              <a:rPr lang="en-US" sz="2000" dirty="0" err="1"/>
              <a:t>aldığında</a:t>
            </a:r>
            <a:r>
              <a:rPr lang="en-US" sz="2000" dirty="0"/>
              <a:t> </a:t>
            </a:r>
            <a:r>
              <a:rPr lang="en-US" sz="2000" dirty="0" err="1"/>
              <a:t>yazabilirdi</a:t>
            </a:r>
            <a:r>
              <a:rPr lang="en-US" sz="2000" dirty="0"/>
              <a:t>. </a:t>
            </a:r>
          </a:p>
        </p:txBody>
      </p:sp>
      <p:sp>
        <p:nvSpPr>
          <p:cNvPr id="11" name="TextBox 10">
            <a:extLst>
              <a:ext uri="{FF2B5EF4-FFF2-40B4-BE49-F238E27FC236}">
                <a16:creationId xmlns:a16="http://schemas.microsoft.com/office/drawing/2014/main" id="{F2B804A4-DD2D-AC34-30C6-3225AF624C07}"/>
              </a:ext>
            </a:extLst>
          </p:cNvPr>
          <p:cNvSpPr txBox="1"/>
          <p:nvPr/>
        </p:nvSpPr>
        <p:spPr>
          <a:xfrm>
            <a:off x="1717301" y="228600"/>
            <a:ext cx="8757398"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000" b="1" i="1" dirty="0" err="1">
                <a:solidFill>
                  <a:schemeClr val="accent2">
                    <a:lumMod val="75000"/>
                  </a:schemeClr>
                </a:solidFill>
              </a:rPr>
              <a:t>Şiir</a:t>
            </a:r>
            <a:r>
              <a:rPr lang="en-US" sz="3000" b="1" i="1" dirty="0">
                <a:solidFill>
                  <a:schemeClr val="accent2">
                    <a:lumMod val="75000"/>
                  </a:schemeClr>
                </a:solidFill>
              </a:rPr>
              <a:t> </a:t>
            </a:r>
            <a:r>
              <a:rPr lang="en-US" sz="3000" b="1" i="1" dirty="0" err="1">
                <a:solidFill>
                  <a:schemeClr val="accent2">
                    <a:lumMod val="75000"/>
                  </a:schemeClr>
                </a:solidFill>
              </a:rPr>
              <a:t>ve</a:t>
            </a:r>
            <a:r>
              <a:rPr lang="en-US" sz="3000" b="1" i="1" dirty="0">
                <a:solidFill>
                  <a:schemeClr val="accent2">
                    <a:lumMod val="75000"/>
                  </a:schemeClr>
                </a:solidFill>
              </a:rPr>
              <a:t> </a:t>
            </a:r>
            <a:r>
              <a:rPr lang="en-US" sz="3000" b="1" i="1" dirty="0" err="1">
                <a:solidFill>
                  <a:schemeClr val="accent2">
                    <a:lumMod val="75000"/>
                  </a:schemeClr>
                </a:solidFill>
              </a:rPr>
              <a:t>Nesir</a:t>
            </a:r>
            <a:endParaRPr lang="en-US" sz="3000" b="1" i="1" dirty="0">
              <a:solidFill>
                <a:schemeClr val="accent2">
                  <a:lumMod val="75000"/>
                </a:schemeClr>
              </a:solidFill>
            </a:endParaRPr>
          </a:p>
        </p:txBody>
      </p:sp>
      <p:sp>
        <p:nvSpPr>
          <p:cNvPr id="13" name="TextBox 12">
            <a:extLst>
              <a:ext uri="{FF2B5EF4-FFF2-40B4-BE49-F238E27FC236}">
                <a16:creationId xmlns:a16="http://schemas.microsoft.com/office/drawing/2014/main" id="{952CCC19-C8EC-9EA9-48D9-2074271E2FD6}"/>
              </a:ext>
            </a:extLst>
          </p:cNvPr>
          <p:cNvSpPr txBox="1"/>
          <p:nvPr/>
        </p:nvSpPr>
        <p:spPr>
          <a:xfrm>
            <a:off x="280035" y="4460647"/>
            <a:ext cx="11631930" cy="1883657"/>
          </a:xfrm>
          <a:prstGeom prst="rect">
            <a:avLst/>
          </a:prstGeom>
          <a:noFill/>
        </p:spPr>
        <p:txBody>
          <a:bodyPr wrap="square">
            <a:spAutoFit/>
          </a:bodyPr>
          <a:lstStyle/>
          <a:p>
            <a:pPr>
              <a:lnSpc>
                <a:spcPct val="150000"/>
              </a:lnSpc>
            </a:pPr>
            <a:endParaRPr lang="en-US" sz="2000" dirty="0"/>
          </a:p>
          <a:p>
            <a:pPr>
              <a:lnSpc>
                <a:spcPct val="150000"/>
              </a:lnSpc>
            </a:pPr>
            <a:r>
              <a:rPr lang="en-US" sz="2000" dirty="0"/>
              <a:t>Sarton </a:t>
            </a:r>
            <a:r>
              <a:rPr lang="en-US" sz="2000" dirty="0" err="1"/>
              <a:t>şiir</a:t>
            </a:r>
            <a:r>
              <a:rPr lang="en-US" sz="2000" dirty="0"/>
              <a:t> </a:t>
            </a:r>
            <a:r>
              <a:rPr lang="en-US" sz="2000" dirty="0" err="1"/>
              <a:t>yazmadığı</a:t>
            </a:r>
            <a:r>
              <a:rPr lang="en-US" sz="2000" dirty="0"/>
              <a:t> </a:t>
            </a:r>
            <a:r>
              <a:rPr lang="en-US" sz="2000" dirty="0" err="1"/>
              <a:t>vakitlerini</a:t>
            </a:r>
            <a:r>
              <a:rPr lang="en-US" sz="2000" dirty="0"/>
              <a:t> </a:t>
            </a:r>
            <a:r>
              <a:rPr lang="en-US" sz="2000" dirty="0" err="1"/>
              <a:t>eğitim</a:t>
            </a:r>
            <a:r>
              <a:rPr lang="en-US" sz="2000" dirty="0"/>
              <a:t> </a:t>
            </a:r>
            <a:r>
              <a:rPr lang="en-US" sz="2000" dirty="0" err="1"/>
              <a:t>vererek</a:t>
            </a:r>
            <a:r>
              <a:rPr lang="en-US" sz="2000" dirty="0"/>
              <a:t>, (1949 </a:t>
            </a:r>
            <a:r>
              <a:rPr lang="en-US" sz="2000" dirty="0" err="1"/>
              <a:t>ve</a:t>
            </a:r>
            <a:r>
              <a:rPr lang="en-US" sz="2000" dirty="0"/>
              <a:t> 1952 </a:t>
            </a:r>
            <a:r>
              <a:rPr lang="en-US" sz="2000" dirty="0" err="1"/>
              <a:t>yılları</a:t>
            </a:r>
            <a:r>
              <a:rPr lang="en-US" sz="2000" dirty="0"/>
              <a:t> </a:t>
            </a:r>
            <a:r>
              <a:rPr lang="en-US" sz="2000" dirty="0" err="1"/>
              <a:t>arasında</a:t>
            </a:r>
            <a:r>
              <a:rPr lang="en-US" sz="2000" dirty="0"/>
              <a:t> </a:t>
            </a:r>
            <a:r>
              <a:rPr lang="en-US" sz="2000" dirty="0" err="1"/>
              <a:t>Harvard'da</a:t>
            </a:r>
            <a:r>
              <a:rPr lang="en-US" sz="2000" dirty="0"/>
              <a:t> </a:t>
            </a:r>
            <a:r>
              <a:rPr lang="en-US" sz="2000" dirty="0" err="1"/>
              <a:t>birinci</a:t>
            </a:r>
            <a:r>
              <a:rPr lang="en-US" sz="2000" dirty="0"/>
              <a:t> </a:t>
            </a:r>
            <a:r>
              <a:rPr lang="en-US" sz="2000" dirty="0" err="1"/>
              <a:t>sınıf</a:t>
            </a:r>
            <a:r>
              <a:rPr lang="en-US" sz="2000" dirty="0"/>
              <a:t> </a:t>
            </a:r>
            <a:r>
              <a:rPr lang="en-US" sz="2000" dirty="0" err="1"/>
              <a:t>kompozisyon</a:t>
            </a:r>
            <a:r>
              <a:rPr lang="en-US" sz="2000" dirty="0"/>
              <a:t> </a:t>
            </a:r>
            <a:r>
              <a:rPr lang="en-US" sz="2000" dirty="0" err="1"/>
              <a:t>eğitmeni</a:t>
            </a:r>
            <a:r>
              <a:rPr lang="en-US" sz="2000" dirty="0"/>
              <a:t> </a:t>
            </a:r>
            <a:r>
              <a:rPr lang="en-US" sz="2000" dirty="0" err="1"/>
              <a:t>olarak</a:t>
            </a:r>
            <a:r>
              <a:rPr lang="en-US" sz="2000" dirty="0"/>
              <a:t> </a:t>
            </a:r>
            <a:r>
              <a:rPr lang="en-US" sz="2000" dirty="0" err="1"/>
              <a:t>ve</a:t>
            </a:r>
            <a:r>
              <a:rPr lang="en-US" sz="2000" dirty="0"/>
              <a:t> 1960-1964 </a:t>
            </a:r>
            <a:r>
              <a:rPr lang="en-US" sz="2000" dirty="0" err="1"/>
              <a:t>yılları</a:t>
            </a:r>
            <a:r>
              <a:rPr lang="en-US" sz="2000" dirty="0"/>
              <a:t> </a:t>
            </a:r>
            <a:r>
              <a:rPr lang="en-US" sz="2000" dirty="0" err="1"/>
              <a:t>arasında</a:t>
            </a:r>
            <a:r>
              <a:rPr lang="en-US" sz="2000" dirty="0"/>
              <a:t> </a:t>
            </a:r>
            <a:r>
              <a:rPr lang="en-US" sz="2000" dirty="0" err="1"/>
              <a:t>Wellesley'de</a:t>
            </a:r>
            <a:r>
              <a:rPr lang="en-US" sz="2000" dirty="0"/>
              <a:t> </a:t>
            </a:r>
            <a:r>
              <a:rPr lang="en-US" sz="2000" dirty="0" err="1"/>
              <a:t>yaratıcı</a:t>
            </a:r>
            <a:r>
              <a:rPr lang="en-US" sz="2000" dirty="0"/>
              <a:t> </a:t>
            </a:r>
            <a:r>
              <a:rPr lang="en-US" sz="2000" dirty="0" err="1"/>
              <a:t>yazarlık</a:t>
            </a:r>
            <a:r>
              <a:rPr lang="en-US" sz="2000" dirty="0"/>
              <a:t> </a:t>
            </a:r>
            <a:r>
              <a:rPr lang="en-US" sz="2000" dirty="0" err="1"/>
              <a:t>öğretmeni</a:t>
            </a:r>
            <a:r>
              <a:rPr lang="en-US" sz="2000" dirty="0"/>
              <a:t> </a:t>
            </a:r>
            <a:r>
              <a:rPr lang="en-US" sz="2000" dirty="0" err="1"/>
              <a:t>olarak</a:t>
            </a:r>
            <a:r>
              <a:rPr lang="en-US" sz="2000" dirty="0"/>
              <a:t>), </a:t>
            </a:r>
            <a:r>
              <a:rPr lang="en-US" sz="2000" dirty="0" err="1"/>
              <a:t>romanlar</a:t>
            </a:r>
            <a:r>
              <a:rPr lang="en-US" sz="2000" dirty="0"/>
              <a:t> </a:t>
            </a:r>
            <a:r>
              <a:rPr lang="en-US" sz="2000" dirty="0" err="1"/>
              <a:t>yazarak</a:t>
            </a:r>
            <a:r>
              <a:rPr lang="en-US" sz="2000" dirty="0"/>
              <a:t> </a:t>
            </a:r>
            <a:r>
              <a:rPr lang="en-US" sz="2000" dirty="0" err="1"/>
              <a:t>ve</a:t>
            </a:r>
            <a:r>
              <a:rPr lang="en-US" sz="2000" dirty="0"/>
              <a:t> </a:t>
            </a:r>
            <a:r>
              <a:rPr lang="en-US" sz="2000" dirty="0" err="1"/>
              <a:t>günlükler</a:t>
            </a:r>
            <a:r>
              <a:rPr lang="en-US" sz="2000" dirty="0"/>
              <a:t> </a:t>
            </a:r>
            <a:r>
              <a:rPr lang="en-US" sz="2000" dirty="0" err="1"/>
              <a:t>tutarak</a:t>
            </a:r>
            <a:r>
              <a:rPr lang="en-US" sz="2000" dirty="0"/>
              <a:t> </a:t>
            </a:r>
            <a:r>
              <a:rPr lang="en-US" sz="2000" dirty="0" err="1"/>
              <a:t>geçirir</a:t>
            </a:r>
            <a:r>
              <a:rPr lang="en-US" sz="2000" dirty="0"/>
              <a:t>.</a:t>
            </a:r>
          </a:p>
        </p:txBody>
      </p:sp>
      <p:sp>
        <p:nvSpPr>
          <p:cNvPr id="15" name="TextBox 14">
            <a:extLst>
              <a:ext uri="{FF2B5EF4-FFF2-40B4-BE49-F238E27FC236}">
                <a16:creationId xmlns:a16="http://schemas.microsoft.com/office/drawing/2014/main" id="{7EC4564B-A4D3-F3C5-CE01-BDFEC11DC42E}"/>
              </a:ext>
            </a:extLst>
          </p:cNvPr>
          <p:cNvSpPr txBox="1"/>
          <p:nvPr/>
        </p:nvSpPr>
        <p:spPr>
          <a:xfrm>
            <a:off x="3683046" y="984216"/>
            <a:ext cx="8232125" cy="400110"/>
          </a:xfrm>
          <a:prstGeom prst="rect">
            <a:avLst/>
          </a:prstGeom>
          <a:noFill/>
        </p:spPr>
        <p:txBody>
          <a:bodyPr wrap="none" rtlCol="0">
            <a:spAutoFit/>
          </a:bodyPr>
          <a:lstStyle/>
          <a:p>
            <a:r>
              <a:rPr lang="en-US" sz="2000" i="1" dirty="0"/>
              <a:t>“Poetry really comes from, I’d like to say, something much greater than I am.”</a:t>
            </a:r>
          </a:p>
        </p:txBody>
      </p:sp>
    </p:spTree>
    <p:extLst>
      <p:ext uri="{BB962C8B-B14F-4D97-AF65-F5344CB8AC3E}">
        <p14:creationId xmlns:p14="http://schemas.microsoft.com/office/powerpoint/2010/main" val="343032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y Sarton. York, Maine. - NYPL Digital Collections">
            <a:extLst>
              <a:ext uri="{FF2B5EF4-FFF2-40B4-BE49-F238E27FC236}">
                <a16:creationId xmlns:a16="http://schemas.microsoft.com/office/drawing/2014/main" id="{F0F0E96E-E93C-519F-281C-79653ADA4827}"/>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FAE8F8-2983-C6A4-C0B3-C94598AFE9BA}"/>
              </a:ext>
            </a:extLst>
          </p:cNvPr>
          <p:cNvSpPr txBox="1"/>
          <p:nvPr/>
        </p:nvSpPr>
        <p:spPr>
          <a:xfrm>
            <a:off x="169127" y="969679"/>
            <a:ext cx="11853746" cy="5741380"/>
          </a:xfrm>
          <a:prstGeom prst="rect">
            <a:avLst/>
          </a:prstGeom>
          <a:noFill/>
        </p:spPr>
        <p:txBody>
          <a:bodyPr wrap="square">
            <a:spAutoFit/>
          </a:bodyPr>
          <a:lstStyle/>
          <a:p>
            <a:pPr>
              <a:lnSpc>
                <a:spcPct val="150000"/>
              </a:lnSpc>
            </a:pPr>
            <a:r>
              <a:rPr lang="en-US" sz="1900" dirty="0"/>
              <a:t>50’li </a:t>
            </a:r>
            <a:r>
              <a:rPr lang="en-US" sz="1900" dirty="0" err="1"/>
              <a:t>yıllar</a:t>
            </a:r>
            <a:r>
              <a:rPr lang="en-US" sz="1900" dirty="0"/>
              <a:t> </a:t>
            </a:r>
            <a:r>
              <a:rPr lang="en-US" sz="1900" dirty="0" err="1"/>
              <a:t>Sarton’un</a:t>
            </a:r>
            <a:r>
              <a:rPr lang="en-US" sz="1900" dirty="0"/>
              <a:t> </a:t>
            </a:r>
            <a:r>
              <a:rPr lang="en-US" sz="1900" dirty="0" err="1"/>
              <a:t>hayatına</a:t>
            </a:r>
            <a:r>
              <a:rPr lang="en-US" sz="1900" dirty="0"/>
              <a:t> </a:t>
            </a:r>
            <a:r>
              <a:rPr lang="en-US" sz="1900" dirty="0" err="1"/>
              <a:t>başarılar</a:t>
            </a:r>
            <a:r>
              <a:rPr lang="en-US" sz="1900" dirty="0"/>
              <a:t> </a:t>
            </a:r>
            <a:r>
              <a:rPr lang="en-US" sz="1900" dirty="0" err="1"/>
              <a:t>kadar</a:t>
            </a:r>
            <a:r>
              <a:rPr lang="en-US" sz="1900" dirty="0"/>
              <a:t> </a:t>
            </a:r>
            <a:r>
              <a:rPr lang="en-US" sz="1900" dirty="0" err="1"/>
              <a:t>acıları</a:t>
            </a:r>
            <a:r>
              <a:rPr lang="en-US" sz="1900" dirty="0"/>
              <a:t> da </a:t>
            </a:r>
            <a:r>
              <a:rPr lang="en-US" sz="1900" dirty="0" err="1"/>
              <a:t>getirir</a:t>
            </a:r>
            <a:r>
              <a:rPr lang="en-US" sz="1900" dirty="0"/>
              <a:t>. 1950’de </a:t>
            </a:r>
            <a:r>
              <a:rPr lang="en-US" sz="1900" dirty="0" err="1"/>
              <a:t>annesini</a:t>
            </a:r>
            <a:r>
              <a:rPr lang="en-US" sz="1900" dirty="0"/>
              <a:t>, 1952’de de </a:t>
            </a:r>
            <a:r>
              <a:rPr lang="en-US" sz="1900" dirty="0" err="1"/>
              <a:t>mentörü</a:t>
            </a:r>
            <a:r>
              <a:rPr lang="en-US" sz="1900" dirty="0"/>
              <a:t>/</a:t>
            </a:r>
            <a:r>
              <a:rPr lang="en-US" sz="1900" dirty="0" err="1"/>
              <a:t>dostu</a:t>
            </a:r>
            <a:r>
              <a:rPr lang="en-US" sz="1900" dirty="0"/>
              <a:t> ilk </a:t>
            </a:r>
            <a:r>
              <a:rPr lang="en-US" sz="1900" dirty="0" err="1"/>
              <a:t>romanı</a:t>
            </a:r>
            <a:r>
              <a:rPr lang="en-US" sz="1900" dirty="0"/>
              <a:t> </a:t>
            </a:r>
            <a:r>
              <a:rPr lang="en-US" sz="1900" dirty="0" err="1"/>
              <a:t>için</a:t>
            </a:r>
            <a:r>
              <a:rPr lang="en-US" sz="1900" dirty="0"/>
              <a:t> </a:t>
            </a:r>
            <a:r>
              <a:rPr lang="en-US" sz="1900" dirty="0" err="1"/>
              <a:t>ilham</a:t>
            </a:r>
            <a:r>
              <a:rPr lang="en-US" sz="1900" dirty="0"/>
              <a:t> </a:t>
            </a:r>
            <a:r>
              <a:rPr lang="en-US" sz="1900" dirty="0" err="1"/>
              <a:t>kaynağı</a:t>
            </a:r>
            <a:r>
              <a:rPr lang="en-US" sz="1900" dirty="0"/>
              <a:t> </a:t>
            </a:r>
            <a:r>
              <a:rPr lang="en-US" sz="1900" dirty="0" err="1"/>
              <a:t>Belçikalı</a:t>
            </a:r>
            <a:r>
              <a:rPr lang="en-US" sz="1900" dirty="0"/>
              <a:t> </a:t>
            </a:r>
            <a:r>
              <a:rPr lang="en-US" sz="1900" dirty="0" err="1"/>
              <a:t>şair</a:t>
            </a:r>
            <a:r>
              <a:rPr lang="en-US" sz="1900" dirty="0"/>
              <a:t> Marie </a:t>
            </a:r>
            <a:r>
              <a:rPr lang="en-US" sz="1900" dirty="0" err="1"/>
              <a:t>Closset’i</a:t>
            </a:r>
            <a:r>
              <a:rPr lang="en-US" sz="1900" dirty="0"/>
              <a:t>, 1956’da da </a:t>
            </a:r>
            <a:r>
              <a:rPr lang="en-US" sz="1900" dirty="0" err="1"/>
              <a:t>babasını</a:t>
            </a:r>
            <a:r>
              <a:rPr lang="en-US" sz="1900" dirty="0"/>
              <a:t> </a:t>
            </a:r>
            <a:r>
              <a:rPr lang="en-US" sz="1900" dirty="0" err="1"/>
              <a:t>kaybeder</a:t>
            </a:r>
            <a:r>
              <a:rPr lang="en-US" sz="1900" dirty="0"/>
              <a:t>. </a:t>
            </a:r>
          </a:p>
          <a:p>
            <a:pPr algn="r">
              <a:lnSpc>
                <a:spcPct val="150000"/>
              </a:lnSpc>
            </a:pPr>
            <a:endParaRPr lang="en-US" sz="1900" dirty="0"/>
          </a:p>
          <a:p>
            <a:pPr algn="r">
              <a:lnSpc>
                <a:spcPct val="150000"/>
              </a:lnSpc>
            </a:pPr>
            <a:r>
              <a:rPr lang="en-US" sz="1900" dirty="0"/>
              <a:t>Bu </a:t>
            </a:r>
            <a:r>
              <a:rPr lang="en-US" sz="1900" dirty="0" err="1"/>
              <a:t>zorlu</a:t>
            </a:r>
            <a:r>
              <a:rPr lang="en-US" sz="1900" dirty="0"/>
              <a:t> </a:t>
            </a:r>
            <a:r>
              <a:rPr lang="en-US" sz="1900" dirty="0" err="1"/>
              <a:t>dönemleri</a:t>
            </a:r>
            <a:r>
              <a:rPr lang="en-US" sz="1900" dirty="0"/>
              <a:t> 1945’te </a:t>
            </a:r>
            <a:r>
              <a:rPr lang="en-US" sz="1900" dirty="0" err="1"/>
              <a:t>tanıştığı</a:t>
            </a:r>
            <a:r>
              <a:rPr lang="en-US" sz="1900" dirty="0"/>
              <a:t> </a:t>
            </a:r>
            <a:r>
              <a:rPr lang="en-US" sz="1900" dirty="0" err="1"/>
              <a:t>ve</a:t>
            </a:r>
            <a:r>
              <a:rPr lang="en-US" sz="1900" dirty="0"/>
              <a:t> 1956’da </a:t>
            </a:r>
            <a:r>
              <a:rPr lang="en-US" sz="1900" dirty="0" err="1"/>
              <a:t>babasının</a:t>
            </a:r>
            <a:r>
              <a:rPr lang="en-US" sz="1900" dirty="0"/>
              <a:t> </a:t>
            </a:r>
            <a:r>
              <a:rPr lang="en-US" sz="1900" dirty="0" err="1"/>
              <a:t>ölümüne</a:t>
            </a:r>
            <a:r>
              <a:rPr lang="en-US" sz="1900" dirty="0"/>
              <a:t> </a:t>
            </a:r>
            <a:r>
              <a:rPr lang="en-US" sz="1900" dirty="0" err="1"/>
              <a:t>kadar</a:t>
            </a:r>
            <a:r>
              <a:rPr lang="en-US" sz="1900" dirty="0"/>
              <a:t> </a:t>
            </a:r>
            <a:r>
              <a:rPr lang="en-US" sz="1900" dirty="0" err="1"/>
              <a:t>birlikte</a:t>
            </a:r>
            <a:r>
              <a:rPr lang="en-US" sz="1900" dirty="0"/>
              <a:t> </a:t>
            </a:r>
            <a:r>
              <a:rPr lang="en-US" sz="1900" dirty="0" err="1"/>
              <a:t>yaşadığı</a:t>
            </a:r>
            <a:r>
              <a:rPr lang="en-US" sz="1900" dirty="0"/>
              <a:t> </a:t>
            </a:r>
            <a:r>
              <a:rPr lang="en-US" sz="1900" dirty="0" err="1"/>
              <a:t>sevgilisi</a:t>
            </a:r>
            <a:r>
              <a:rPr lang="en-US" sz="1900" dirty="0"/>
              <a:t> Judith </a:t>
            </a:r>
            <a:r>
              <a:rPr lang="en-US" sz="1900" dirty="0" err="1"/>
              <a:t>Matlack</a:t>
            </a:r>
            <a:r>
              <a:rPr lang="en-US" sz="1900" dirty="0"/>
              <a:t> </a:t>
            </a:r>
            <a:r>
              <a:rPr lang="en-US" sz="1900" dirty="0" err="1"/>
              <a:t>ile</a:t>
            </a:r>
            <a:r>
              <a:rPr lang="en-US" sz="1900" dirty="0"/>
              <a:t> </a:t>
            </a:r>
            <a:r>
              <a:rPr lang="en-US" sz="1900" dirty="0" err="1"/>
              <a:t>atlatır</a:t>
            </a:r>
            <a:r>
              <a:rPr lang="en-US" sz="1900" dirty="0"/>
              <a:t>. </a:t>
            </a:r>
            <a:r>
              <a:rPr lang="en-US" sz="1900" dirty="0" err="1"/>
              <a:t>Matlack’ın</a:t>
            </a:r>
            <a:r>
              <a:rPr lang="en-US" sz="1900" dirty="0"/>
              <a:t> 1982’deki </a:t>
            </a:r>
            <a:r>
              <a:rPr lang="en-US" sz="1900" dirty="0" err="1"/>
              <a:t>ölümüne</a:t>
            </a:r>
            <a:r>
              <a:rPr lang="en-US" sz="1900" dirty="0"/>
              <a:t> </a:t>
            </a:r>
            <a:r>
              <a:rPr lang="en-US" sz="1900" dirty="0" err="1"/>
              <a:t>kadar</a:t>
            </a:r>
            <a:r>
              <a:rPr lang="en-US" sz="1900" dirty="0"/>
              <a:t> </a:t>
            </a:r>
            <a:r>
              <a:rPr lang="en-US" sz="1900" dirty="0" err="1"/>
              <a:t>ayrı</a:t>
            </a:r>
            <a:r>
              <a:rPr lang="en-US" sz="1900" dirty="0"/>
              <a:t> da </a:t>
            </a:r>
            <a:r>
              <a:rPr lang="en-US" sz="1900" dirty="0" err="1"/>
              <a:t>yaşasalar</a:t>
            </a:r>
            <a:r>
              <a:rPr lang="en-US" sz="1900" dirty="0"/>
              <a:t> </a:t>
            </a:r>
            <a:r>
              <a:rPr lang="en-US" sz="1900" dirty="0" err="1"/>
              <a:t>bağlılıkları</a:t>
            </a:r>
            <a:r>
              <a:rPr lang="en-US" sz="1900" dirty="0"/>
              <a:t> </a:t>
            </a:r>
            <a:r>
              <a:rPr lang="en-US" sz="1900" dirty="0" err="1"/>
              <a:t>devam</a:t>
            </a:r>
            <a:r>
              <a:rPr lang="en-US" sz="1900" dirty="0"/>
              <a:t> </a:t>
            </a:r>
            <a:r>
              <a:rPr lang="en-US" sz="1900" dirty="0" err="1"/>
              <a:t>eder</a:t>
            </a:r>
            <a:r>
              <a:rPr lang="en-US" sz="1900" dirty="0"/>
              <a:t>. </a:t>
            </a:r>
          </a:p>
          <a:p>
            <a:pPr>
              <a:lnSpc>
                <a:spcPct val="150000"/>
              </a:lnSpc>
            </a:pPr>
            <a:endParaRPr lang="en-US" sz="1900" i="1" dirty="0"/>
          </a:p>
          <a:p>
            <a:pPr>
              <a:lnSpc>
                <a:spcPct val="150000"/>
              </a:lnSpc>
            </a:pPr>
            <a:r>
              <a:rPr lang="en-US" sz="1900" dirty="0" err="1"/>
              <a:t>Romanları</a:t>
            </a:r>
            <a:r>
              <a:rPr lang="en-US" sz="1900" i="1" dirty="0"/>
              <a:t> Shadow of a Man</a:t>
            </a:r>
            <a:r>
              <a:rPr lang="en-US" sz="1900" dirty="0"/>
              <a:t> (1950), </a:t>
            </a:r>
            <a:r>
              <a:rPr lang="en-US" sz="1900" i="1" dirty="0"/>
              <a:t>Shower of Summer Days</a:t>
            </a:r>
            <a:r>
              <a:rPr lang="en-US" sz="1900" dirty="0"/>
              <a:t> (1952) </a:t>
            </a:r>
            <a:r>
              <a:rPr lang="en-US" sz="1900" dirty="0" err="1"/>
              <a:t>yayınlanır</a:t>
            </a:r>
            <a:r>
              <a:rPr lang="en-US" sz="1900" dirty="0"/>
              <a:t>.</a:t>
            </a:r>
          </a:p>
          <a:p>
            <a:pPr>
              <a:lnSpc>
                <a:spcPct val="150000"/>
              </a:lnSpc>
            </a:pPr>
            <a:r>
              <a:rPr lang="en-US" sz="1900" i="1" dirty="0"/>
              <a:t>The Land of Silence</a:t>
            </a:r>
            <a:r>
              <a:rPr lang="en-US" sz="1900" dirty="0"/>
              <a:t> (1953) </a:t>
            </a:r>
            <a:r>
              <a:rPr lang="en-US" sz="1900" dirty="0" err="1"/>
              <a:t>şiir</a:t>
            </a:r>
            <a:r>
              <a:rPr lang="en-US" sz="1900" dirty="0"/>
              <a:t> </a:t>
            </a:r>
            <a:r>
              <a:rPr lang="en-US" sz="1900" dirty="0" err="1"/>
              <a:t>kitabı</a:t>
            </a:r>
            <a:r>
              <a:rPr lang="en-US" sz="1900" dirty="0"/>
              <a:t> Reynolds Lyric </a:t>
            </a:r>
            <a:r>
              <a:rPr lang="en-US" sz="1900" dirty="0" err="1"/>
              <a:t>Award’u</a:t>
            </a:r>
            <a:r>
              <a:rPr lang="en-US" sz="1900" dirty="0"/>
              <a:t> </a:t>
            </a:r>
            <a:r>
              <a:rPr lang="en-US" sz="1900" dirty="0" err="1"/>
              <a:t>kazandı</a:t>
            </a:r>
            <a:r>
              <a:rPr lang="en-US" sz="1900" dirty="0"/>
              <a:t>. </a:t>
            </a:r>
          </a:p>
          <a:p>
            <a:pPr>
              <a:lnSpc>
                <a:spcPct val="150000"/>
              </a:lnSpc>
            </a:pPr>
            <a:r>
              <a:rPr lang="en-US" sz="1900" dirty="0" err="1"/>
              <a:t>Daha</a:t>
            </a:r>
            <a:r>
              <a:rPr lang="en-US" sz="1900" dirty="0"/>
              <a:t> </a:t>
            </a:r>
            <a:r>
              <a:rPr lang="en-US" sz="1900" dirty="0" err="1"/>
              <a:t>önce</a:t>
            </a:r>
            <a:r>
              <a:rPr lang="en-US" sz="1900" dirty="0"/>
              <a:t> </a:t>
            </a:r>
            <a:r>
              <a:rPr lang="en-US" sz="1900" dirty="0" err="1"/>
              <a:t>parça</a:t>
            </a:r>
            <a:r>
              <a:rPr lang="en-US" sz="1900" dirty="0"/>
              <a:t> </a:t>
            </a:r>
            <a:r>
              <a:rPr lang="en-US" sz="1900" dirty="0" err="1"/>
              <a:t>parça</a:t>
            </a:r>
            <a:r>
              <a:rPr lang="en-US" sz="1900" dirty="0"/>
              <a:t> </a:t>
            </a:r>
            <a:r>
              <a:rPr lang="en-US" sz="1900" i="1" dirty="0"/>
              <a:t>New </a:t>
            </a:r>
            <a:r>
              <a:rPr lang="en-US" sz="1900" i="1" dirty="0" err="1"/>
              <a:t>Yorker</a:t>
            </a:r>
            <a:r>
              <a:rPr lang="en-US" sz="1900" dirty="0" err="1"/>
              <a:t>’da</a:t>
            </a:r>
            <a:r>
              <a:rPr lang="en-US" sz="1900" dirty="0"/>
              <a:t> </a:t>
            </a:r>
            <a:r>
              <a:rPr lang="en-US" sz="1900" dirty="0" err="1"/>
              <a:t>basılan</a:t>
            </a:r>
            <a:r>
              <a:rPr lang="en-US" sz="1900" dirty="0"/>
              <a:t> </a:t>
            </a:r>
            <a:r>
              <a:rPr lang="en-US" sz="1900" dirty="0" err="1"/>
              <a:t>anılarını</a:t>
            </a:r>
            <a:r>
              <a:rPr lang="en-US" sz="1900" dirty="0"/>
              <a:t> </a:t>
            </a:r>
            <a:r>
              <a:rPr lang="en-US" sz="1900" dirty="0" err="1"/>
              <a:t>içeren</a:t>
            </a:r>
            <a:r>
              <a:rPr lang="en-US" sz="1900" dirty="0"/>
              <a:t> </a:t>
            </a:r>
            <a:r>
              <a:rPr lang="en-US" sz="1900" b="1" dirty="0"/>
              <a:t>ilk </a:t>
            </a:r>
            <a:r>
              <a:rPr lang="en-US" sz="1900" b="1" dirty="0" err="1"/>
              <a:t>anı</a:t>
            </a:r>
            <a:r>
              <a:rPr lang="en-US" sz="1900" b="1" dirty="0"/>
              <a:t> </a:t>
            </a:r>
            <a:r>
              <a:rPr lang="en-US" sz="1900" b="1" dirty="0" err="1"/>
              <a:t>kitabı</a:t>
            </a:r>
            <a:r>
              <a:rPr lang="en-US" sz="1900" dirty="0"/>
              <a:t>, </a:t>
            </a:r>
            <a:r>
              <a:rPr lang="en-US" sz="1900" i="1" dirty="0"/>
              <a:t>I Knew a Phoenix (1954) </a:t>
            </a:r>
            <a:r>
              <a:rPr lang="en-US" sz="1900" dirty="0" err="1"/>
              <a:t>basılır</a:t>
            </a:r>
            <a:r>
              <a:rPr lang="en-US" sz="1900" dirty="0"/>
              <a:t>.</a:t>
            </a:r>
          </a:p>
          <a:p>
            <a:pPr>
              <a:lnSpc>
                <a:spcPct val="150000"/>
              </a:lnSpc>
            </a:pPr>
            <a:r>
              <a:rPr lang="en-US" sz="1900" dirty="0"/>
              <a:t>Bu </a:t>
            </a:r>
            <a:r>
              <a:rPr lang="en-US" sz="1900" dirty="0" err="1"/>
              <a:t>kitaptan</a:t>
            </a:r>
            <a:r>
              <a:rPr lang="en-US" sz="1900" dirty="0"/>
              <a:t> </a:t>
            </a:r>
            <a:r>
              <a:rPr lang="en-US" sz="1900" dirty="0" err="1"/>
              <a:t>sonra</a:t>
            </a:r>
            <a:r>
              <a:rPr lang="en-US" sz="1900" dirty="0"/>
              <a:t> </a:t>
            </a:r>
            <a:r>
              <a:rPr lang="en-US" sz="1900" dirty="0" err="1"/>
              <a:t>anı</a:t>
            </a:r>
            <a:r>
              <a:rPr lang="en-US" sz="1900" dirty="0"/>
              <a:t> </a:t>
            </a:r>
            <a:r>
              <a:rPr lang="en-US" sz="1900" dirty="0" err="1"/>
              <a:t>ve</a:t>
            </a:r>
            <a:r>
              <a:rPr lang="en-US" sz="1900" dirty="0"/>
              <a:t> </a:t>
            </a:r>
            <a:r>
              <a:rPr lang="en-US" sz="1900" dirty="0" err="1"/>
              <a:t>günlük</a:t>
            </a:r>
            <a:r>
              <a:rPr lang="en-US" sz="1900" dirty="0"/>
              <a:t> </a:t>
            </a:r>
            <a:r>
              <a:rPr lang="en-US" sz="1900" dirty="0" err="1"/>
              <a:t>türü</a:t>
            </a:r>
            <a:r>
              <a:rPr lang="en-US" sz="1900" dirty="0"/>
              <a:t> </a:t>
            </a:r>
            <a:r>
              <a:rPr lang="en-US" sz="1900" dirty="0" err="1"/>
              <a:t>Sarton’un</a:t>
            </a:r>
            <a:r>
              <a:rPr lang="en-US" sz="1900" dirty="0"/>
              <a:t> </a:t>
            </a:r>
            <a:r>
              <a:rPr lang="en-US" sz="1900" dirty="0" err="1"/>
              <a:t>dünyasında</a:t>
            </a:r>
            <a:r>
              <a:rPr lang="en-US" sz="1900" dirty="0"/>
              <a:t> </a:t>
            </a:r>
            <a:r>
              <a:rPr lang="en-US" sz="1900" dirty="0" err="1"/>
              <a:t>oldukça</a:t>
            </a:r>
            <a:r>
              <a:rPr lang="en-US" sz="1900" dirty="0"/>
              <a:t> </a:t>
            </a:r>
            <a:r>
              <a:rPr lang="en-US" sz="1900" dirty="0" err="1"/>
              <a:t>önem</a:t>
            </a:r>
            <a:r>
              <a:rPr lang="en-US" sz="1900" dirty="0"/>
              <a:t> </a:t>
            </a:r>
            <a:r>
              <a:rPr lang="en-US" sz="1900" dirty="0" err="1"/>
              <a:t>kazanacak</a:t>
            </a:r>
            <a:r>
              <a:rPr lang="en-US" sz="1900" dirty="0"/>
              <a:t>, </a:t>
            </a:r>
            <a:r>
              <a:rPr lang="en-US" sz="1900" dirty="0" err="1"/>
              <a:t>kendisine</a:t>
            </a:r>
            <a:r>
              <a:rPr lang="en-US" sz="1900" dirty="0"/>
              <a:t> </a:t>
            </a:r>
            <a:r>
              <a:rPr lang="en-US" sz="1900" dirty="0" err="1"/>
              <a:t>geniş</a:t>
            </a:r>
            <a:r>
              <a:rPr lang="en-US" sz="1900" dirty="0"/>
              <a:t> </a:t>
            </a:r>
            <a:r>
              <a:rPr lang="en-US" sz="1900" dirty="0" err="1"/>
              <a:t>okur</a:t>
            </a:r>
            <a:r>
              <a:rPr lang="en-US" sz="1900" dirty="0"/>
              <a:t> </a:t>
            </a:r>
            <a:r>
              <a:rPr lang="en-US" sz="1900" dirty="0" err="1"/>
              <a:t>ve</a:t>
            </a:r>
            <a:r>
              <a:rPr lang="en-US" sz="1900" dirty="0"/>
              <a:t> </a:t>
            </a:r>
            <a:r>
              <a:rPr lang="en-US" sz="1900" dirty="0" err="1"/>
              <a:t>hayran</a:t>
            </a:r>
            <a:r>
              <a:rPr lang="en-US" sz="1900" dirty="0"/>
              <a:t> </a:t>
            </a:r>
            <a:r>
              <a:rPr lang="en-US" sz="1900" dirty="0" err="1"/>
              <a:t>kitlesi</a:t>
            </a:r>
            <a:r>
              <a:rPr lang="en-US" sz="1900" dirty="0"/>
              <a:t> </a:t>
            </a:r>
            <a:r>
              <a:rPr lang="en-US" sz="1900" dirty="0" err="1"/>
              <a:t>yaratacaktır</a:t>
            </a:r>
            <a:r>
              <a:rPr lang="en-US" sz="1900" dirty="0"/>
              <a:t>.</a:t>
            </a:r>
          </a:p>
          <a:p>
            <a:pPr algn="r">
              <a:lnSpc>
                <a:spcPct val="150000"/>
              </a:lnSpc>
            </a:pPr>
            <a:r>
              <a:rPr lang="en-US" sz="1900" dirty="0"/>
              <a:t>Bir </a:t>
            </a:r>
            <a:r>
              <a:rPr lang="en-US" sz="1900" dirty="0" err="1"/>
              <a:t>diğer</a:t>
            </a:r>
            <a:r>
              <a:rPr lang="en-US" sz="1900" dirty="0"/>
              <a:t> </a:t>
            </a:r>
            <a:r>
              <a:rPr lang="en-US" sz="1900" dirty="0" err="1"/>
              <a:t>romanı</a:t>
            </a:r>
            <a:r>
              <a:rPr lang="en-US" sz="1900" dirty="0"/>
              <a:t> </a:t>
            </a:r>
            <a:r>
              <a:rPr lang="en-US" sz="1900" i="1" dirty="0"/>
              <a:t>Faithful Are the Wounds</a:t>
            </a:r>
            <a:r>
              <a:rPr lang="en-US" sz="1900" dirty="0"/>
              <a:t> (1955) </a:t>
            </a:r>
            <a:r>
              <a:rPr lang="en-US" sz="1900" dirty="0" err="1"/>
              <a:t>yayınlanır</a:t>
            </a:r>
            <a:r>
              <a:rPr lang="en-US" sz="1900" dirty="0"/>
              <a:t>. </a:t>
            </a:r>
            <a:r>
              <a:rPr lang="en-US" sz="1900" dirty="0" err="1"/>
              <a:t>Kahraman</a:t>
            </a:r>
            <a:r>
              <a:rPr lang="en-US" sz="1900" dirty="0"/>
              <a:t> </a:t>
            </a:r>
            <a:r>
              <a:rPr lang="en-US" sz="1900" dirty="0" err="1"/>
              <a:t>erkektir</a:t>
            </a:r>
            <a:r>
              <a:rPr lang="en-US" sz="1900" dirty="0"/>
              <a:t>, </a:t>
            </a:r>
            <a:r>
              <a:rPr lang="en-US" sz="1900" dirty="0" err="1"/>
              <a:t>genel</a:t>
            </a:r>
            <a:r>
              <a:rPr lang="en-US" sz="1900" dirty="0"/>
              <a:t> </a:t>
            </a:r>
            <a:r>
              <a:rPr lang="en-US" sz="1900" dirty="0" err="1"/>
              <a:t>temasından</a:t>
            </a:r>
            <a:r>
              <a:rPr lang="en-US" sz="1900" dirty="0"/>
              <a:t> </a:t>
            </a:r>
            <a:r>
              <a:rPr lang="en-US" sz="1900" dirty="0" err="1"/>
              <a:t>farklıdır</a:t>
            </a:r>
            <a:r>
              <a:rPr lang="en-US" sz="1900" dirty="0"/>
              <a:t>. </a:t>
            </a:r>
          </a:p>
          <a:p>
            <a:pPr algn="r">
              <a:lnSpc>
                <a:spcPct val="150000"/>
              </a:lnSpc>
            </a:pPr>
            <a:r>
              <a:rPr lang="en-US" sz="1900" dirty="0"/>
              <a:t>Bir </a:t>
            </a:r>
            <a:r>
              <a:rPr lang="en-US" sz="1900" dirty="0" err="1"/>
              <a:t>diğer</a:t>
            </a:r>
            <a:r>
              <a:rPr lang="en-US" sz="1900" dirty="0"/>
              <a:t> </a:t>
            </a:r>
            <a:r>
              <a:rPr lang="en-US" sz="1900" dirty="0" err="1"/>
              <a:t>şiir</a:t>
            </a:r>
            <a:r>
              <a:rPr lang="en-US" sz="1900" dirty="0"/>
              <a:t> </a:t>
            </a:r>
            <a:r>
              <a:rPr lang="en-US" sz="1900" dirty="0" err="1"/>
              <a:t>kitabı</a:t>
            </a:r>
            <a:r>
              <a:rPr lang="en-US" sz="1900" dirty="0"/>
              <a:t> (1958) </a:t>
            </a:r>
            <a:r>
              <a:rPr lang="en-US" sz="1900" i="1" dirty="0"/>
              <a:t>In Time Like Air </a:t>
            </a:r>
            <a:r>
              <a:rPr lang="en-US" sz="1900" dirty="0" err="1"/>
              <a:t>bazı</a:t>
            </a:r>
            <a:r>
              <a:rPr lang="en-US" sz="1900" dirty="0"/>
              <a:t> </a:t>
            </a:r>
            <a:r>
              <a:rPr lang="en-US" sz="1900" dirty="0" err="1"/>
              <a:t>eleştirmenlerce</a:t>
            </a:r>
            <a:r>
              <a:rPr lang="en-US" sz="1900" dirty="0"/>
              <a:t> </a:t>
            </a:r>
            <a:r>
              <a:rPr lang="en-US" sz="1900" dirty="0" err="1"/>
              <a:t>en</a:t>
            </a:r>
            <a:r>
              <a:rPr lang="en-US" sz="1900" dirty="0"/>
              <a:t> </a:t>
            </a:r>
            <a:r>
              <a:rPr lang="en-US" sz="1900" dirty="0" err="1"/>
              <a:t>iyi</a:t>
            </a:r>
            <a:r>
              <a:rPr lang="en-US" sz="1900" dirty="0"/>
              <a:t> </a:t>
            </a:r>
            <a:r>
              <a:rPr lang="en-US" sz="1900" dirty="0" err="1"/>
              <a:t>şiir</a:t>
            </a:r>
            <a:r>
              <a:rPr lang="en-US" sz="1900" dirty="0"/>
              <a:t> </a:t>
            </a:r>
            <a:r>
              <a:rPr lang="en-US" sz="1900" dirty="0" err="1"/>
              <a:t>kitabı</a:t>
            </a:r>
            <a:r>
              <a:rPr lang="en-US" sz="1900" dirty="0"/>
              <a:t> </a:t>
            </a:r>
            <a:r>
              <a:rPr lang="en-US" sz="1900" dirty="0" err="1"/>
              <a:t>olduğu</a:t>
            </a:r>
            <a:r>
              <a:rPr lang="en-US" sz="1900" dirty="0"/>
              <a:t> </a:t>
            </a:r>
            <a:r>
              <a:rPr lang="en-US" sz="1900" dirty="0" err="1"/>
              <a:t>söylenir</a:t>
            </a:r>
            <a:r>
              <a:rPr lang="en-US" sz="1900" dirty="0"/>
              <a:t>.</a:t>
            </a:r>
          </a:p>
        </p:txBody>
      </p:sp>
      <p:sp>
        <p:nvSpPr>
          <p:cNvPr id="7" name="TextBox 6">
            <a:extLst>
              <a:ext uri="{FF2B5EF4-FFF2-40B4-BE49-F238E27FC236}">
                <a16:creationId xmlns:a16="http://schemas.microsoft.com/office/drawing/2014/main" id="{594DB99A-A995-FB96-6B3D-B8CE5A8AD431}"/>
              </a:ext>
            </a:extLst>
          </p:cNvPr>
          <p:cNvSpPr txBox="1"/>
          <p:nvPr/>
        </p:nvSpPr>
        <p:spPr>
          <a:xfrm>
            <a:off x="1717301" y="228600"/>
            <a:ext cx="8757398" cy="55399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000" b="1" i="1">
                <a:solidFill>
                  <a:schemeClr val="accent2">
                    <a:lumMod val="75000"/>
                  </a:schemeClr>
                </a:solidFill>
              </a:rPr>
              <a:t>50’li Yıllar</a:t>
            </a:r>
            <a:endParaRPr lang="en-US" sz="3000" b="1" i="1" dirty="0">
              <a:solidFill>
                <a:schemeClr val="accent2">
                  <a:lumMod val="75000"/>
                </a:schemeClr>
              </a:solidFill>
            </a:endParaRPr>
          </a:p>
        </p:txBody>
      </p:sp>
    </p:spTree>
    <p:extLst>
      <p:ext uri="{BB962C8B-B14F-4D97-AF65-F5344CB8AC3E}">
        <p14:creationId xmlns:p14="http://schemas.microsoft.com/office/powerpoint/2010/main" val="258877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A60F7A-217C-6ABF-6736-4964BDC330F1}"/>
              </a:ext>
            </a:extLst>
          </p:cNvPr>
          <p:cNvSpPr txBox="1"/>
          <p:nvPr/>
        </p:nvSpPr>
        <p:spPr>
          <a:xfrm>
            <a:off x="721112" y="1237785"/>
            <a:ext cx="10749775" cy="4708981"/>
          </a:xfrm>
          <a:prstGeom prst="rect">
            <a:avLst/>
          </a:prstGeom>
          <a:noFill/>
        </p:spPr>
        <p:txBody>
          <a:bodyPr wrap="square">
            <a:spAutoFit/>
          </a:bodyPr>
          <a:lstStyle/>
          <a:p>
            <a:r>
              <a:rPr lang="tr-TR" sz="2000" dirty="0"/>
              <a:t>Romanın kahramanı </a:t>
            </a:r>
            <a:r>
              <a:rPr lang="tr-TR" sz="2000" dirty="0" err="1"/>
              <a:t>Biseksüel</a:t>
            </a:r>
            <a:r>
              <a:rPr lang="tr-TR" sz="2000" dirty="0"/>
              <a:t> kadın yazar</a:t>
            </a:r>
          </a:p>
          <a:p>
            <a:endParaRPr lang="tr-TR" sz="2000" dirty="0"/>
          </a:p>
          <a:p>
            <a:r>
              <a:rPr lang="tr-TR" sz="2000" dirty="0"/>
              <a:t>Sık sık onun "çıkış romanı / </a:t>
            </a:r>
            <a:r>
              <a:rPr lang="tr-TR" sz="2000" i="1" dirty="0" err="1"/>
              <a:t>coming</a:t>
            </a:r>
            <a:r>
              <a:rPr lang="tr-TR" sz="2000" i="1" dirty="0"/>
              <a:t> </a:t>
            </a:r>
            <a:r>
              <a:rPr lang="tr-TR" sz="2000" i="1" dirty="0" err="1"/>
              <a:t>out</a:t>
            </a:r>
            <a:r>
              <a:rPr lang="tr-TR" sz="2000" i="1" dirty="0"/>
              <a:t> </a:t>
            </a:r>
            <a:r>
              <a:rPr lang="tr-TR" sz="2000" i="1" dirty="0" err="1"/>
              <a:t>novel</a:t>
            </a:r>
            <a:r>
              <a:rPr lang="tr-TR" sz="2000" dirty="0"/>
              <a:t>"  olarak anılan bu roman, yalnızca "feminist" akademisyenler tarafından değil, Lezbiyen çevreler tarafından da benimsendi ve </a:t>
            </a:r>
            <a:r>
              <a:rPr lang="tr-TR" sz="2000" dirty="0" err="1"/>
              <a:t>Sarton</a:t>
            </a:r>
            <a:r>
              <a:rPr lang="tr-TR" sz="2000" dirty="0"/>
              <a:t> araştırmalarında bir dönüm noktası oldu; çalışmaları kolejlerde ve üniversitelerde, özellikle Kadın Çalışmaları programlarında okunmaya başlandı. Feminist dergilerde ve kitaplarda makaleler yayınlandı ve gelecek yıllarda bu roman hakkında çok şey yazılacaktı. </a:t>
            </a:r>
          </a:p>
          <a:p>
            <a:endParaRPr lang="tr-TR" sz="2000" dirty="0"/>
          </a:p>
          <a:p>
            <a:r>
              <a:rPr lang="tr-TR" sz="2000" dirty="0" err="1"/>
              <a:t>Sarton</a:t>
            </a:r>
            <a:r>
              <a:rPr lang="tr-TR" sz="2000" dirty="0"/>
              <a:t> için bu bir ikilem oluşturuyordu; Çalışmalarının ciddi anlamda tanınmaya başlamasını kutladı, ancak çalışmalarının algısını ve odağını dar bir şekilde sınırladığını düşündüğü "lezbiyen yazar" etiketinden kaçındı. Evrensel bir yazardı ve öyle görülmek istiyordu ve aslında aile ve evlilik hayatı hakkında da birçok roman yazmıştı.</a:t>
            </a:r>
          </a:p>
          <a:p>
            <a:endParaRPr lang="tr-TR" sz="2000" dirty="0"/>
          </a:p>
          <a:p>
            <a:r>
              <a:rPr lang="tr-TR" sz="2000" dirty="0"/>
              <a:t>Daha sonra lezbiyenliğini ve kadınlarla ilişkilerini birçok anı ve günlük türünden eserinde anlatmaya devam etti. </a:t>
            </a:r>
          </a:p>
        </p:txBody>
      </p:sp>
      <p:sp>
        <p:nvSpPr>
          <p:cNvPr id="8" name="TextBox 7">
            <a:extLst>
              <a:ext uri="{FF2B5EF4-FFF2-40B4-BE49-F238E27FC236}">
                <a16:creationId xmlns:a16="http://schemas.microsoft.com/office/drawing/2014/main" id="{5C993134-E414-8890-DDAF-5F7916A30FC8}"/>
              </a:ext>
            </a:extLst>
          </p:cNvPr>
          <p:cNvSpPr txBox="1"/>
          <p:nvPr/>
        </p:nvSpPr>
        <p:spPr>
          <a:xfrm>
            <a:off x="1282390" y="5452946"/>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A55731A-CF6A-187E-8CEE-B88DC2C9533A}"/>
              </a:ext>
            </a:extLst>
          </p:cNvPr>
          <p:cNvSpPr txBox="1"/>
          <p:nvPr/>
        </p:nvSpPr>
        <p:spPr>
          <a:xfrm>
            <a:off x="1717301" y="228600"/>
            <a:ext cx="875739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i="1" dirty="0">
                <a:solidFill>
                  <a:schemeClr val="accent2">
                    <a:lumMod val="75000"/>
                  </a:schemeClr>
                </a:solidFill>
                <a:effectLst/>
              </a:rPr>
              <a:t>Mrs. Stevens Hears the Mermaids Singing </a:t>
            </a:r>
            <a:r>
              <a:rPr lang="tr-TR" sz="3200" i="1" dirty="0">
                <a:solidFill>
                  <a:schemeClr val="accent2">
                    <a:lumMod val="75000"/>
                  </a:schemeClr>
                </a:solidFill>
              </a:rPr>
              <a:t>(1965)</a:t>
            </a:r>
          </a:p>
        </p:txBody>
      </p:sp>
    </p:spTree>
    <p:extLst>
      <p:ext uri="{BB962C8B-B14F-4D97-AF65-F5344CB8AC3E}">
        <p14:creationId xmlns:p14="http://schemas.microsoft.com/office/powerpoint/2010/main" val="273355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8954885-2908-7175-017B-77DB417A9667}"/>
              </a:ext>
            </a:extLst>
          </p:cNvPr>
          <p:cNvSpPr txBox="1"/>
          <p:nvPr/>
        </p:nvSpPr>
        <p:spPr>
          <a:xfrm>
            <a:off x="408280" y="949918"/>
            <a:ext cx="8444423" cy="3268652"/>
          </a:xfrm>
          <a:prstGeom prst="rect">
            <a:avLst/>
          </a:prstGeom>
          <a:noFill/>
        </p:spPr>
        <p:txBody>
          <a:bodyPr wrap="square">
            <a:spAutoFit/>
          </a:bodyPr>
          <a:lstStyle/>
          <a:p>
            <a:pPr>
              <a:lnSpc>
                <a:spcPct val="150000"/>
              </a:lnSpc>
            </a:pPr>
            <a:r>
              <a:rPr lang="en-US" sz="2000" b="1" dirty="0"/>
              <a:t>1968</a:t>
            </a:r>
            <a:r>
              <a:rPr lang="en-US" sz="2000" dirty="0"/>
              <a:t> </a:t>
            </a:r>
            <a:r>
              <a:rPr lang="en-US" sz="2000" i="1" dirty="0"/>
              <a:t>Plant Dreaming Deep</a:t>
            </a:r>
          </a:p>
          <a:p>
            <a:pPr>
              <a:lnSpc>
                <a:spcPct val="150000"/>
              </a:lnSpc>
            </a:pPr>
            <a:r>
              <a:rPr lang="en-US" sz="2000" b="1" dirty="0"/>
              <a:t>1973</a:t>
            </a:r>
            <a:r>
              <a:rPr lang="en-US" sz="2000" dirty="0"/>
              <a:t> </a:t>
            </a:r>
            <a:r>
              <a:rPr lang="en-US" sz="2000" dirty="0" err="1"/>
              <a:t>en</a:t>
            </a:r>
            <a:r>
              <a:rPr lang="en-US" sz="2000" dirty="0"/>
              <a:t> </a:t>
            </a:r>
            <a:r>
              <a:rPr lang="en-US" sz="2000" dirty="0" err="1"/>
              <a:t>etkili</a:t>
            </a:r>
            <a:r>
              <a:rPr lang="en-US" sz="2000" dirty="0"/>
              <a:t> </a:t>
            </a:r>
            <a:r>
              <a:rPr lang="en-US" sz="2000" dirty="0" err="1"/>
              <a:t>kitaplarından</a:t>
            </a:r>
            <a:r>
              <a:rPr lang="en-US" sz="2000" dirty="0"/>
              <a:t> </a:t>
            </a:r>
            <a:r>
              <a:rPr lang="en-US" sz="2000" i="1" dirty="0"/>
              <a:t>Journal of a Solitude</a:t>
            </a:r>
          </a:p>
          <a:p>
            <a:pPr>
              <a:lnSpc>
                <a:spcPct val="150000"/>
              </a:lnSpc>
            </a:pPr>
            <a:r>
              <a:rPr lang="en-US" sz="2000" b="1" dirty="0"/>
              <a:t>1973</a:t>
            </a:r>
            <a:r>
              <a:rPr lang="en-US" sz="2000" dirty="0"/>
              <a:t> </a:t>
            </a:r>
            <a:r>
              <a:rPr lang="en-US" sz="2000" i="1" dirty="0"/>
              <a:t>As We Are Now</a:t>
            </a:r>
            <a:r>
              <a:rPr lang="en-US" sz="2000" dirty="0"/>
              <a:t> </a:t>
            </a:r>
            <a:r>
              <a:rPr lang="en-US" sz="2000" dirty="0" err="1"/>
              <a:t>toplumun</a:t>
            </a:r>
            <a:r>
              <a:rPr lang="en-US" sz="2000" dirty="0"/>
              <a:t> </a:t>
            </a:r>
            <a:r>
              <a:rPr lang="en-US" sz="2000" dirty="0" err="1"/>
              <a:t>yaşlılara</a:t>
            </a:r>
            <a:r>
              <a:rPr lang="en-US" sz="2000" dirty="0"/>
              <a:t> </a:t>
            </a:r>
            <a:r>
              <a:rPr lang="en-US" sz="2000" dirty="0" err="1"/>
              <a:t>nasıl</a:t>
            </a:r>
            <a:r>
              <a:rPr lang="en-US" sz="2000" dirty="0"/>
              <a:t> </a:t>
            </a:r>
            <a:r>
              <a:rPr lang="en-US" sz="2000" dirty="0" err="1"/>
              <a:t>davrandığı</a:t>
            </a:r>
            <a:r>
              <a:rPr lang="en-US" sz="2000" dirty="0"/>
              <a:t> </a:t>
            </a:r>
            <a:r>
              <a:rPr lang="en-US" sz="2000" dirty="0" err="1"/>
              <a:t>üzerine</a:t>
            </a:r>
            <a:endParaRPr lang="en-US" sz="2000" dirty="0"/>
          </a:p>
          <a:p>
            <a:pPr>
              <a:lnSpc>
                <a:spcPct val="150000"/>
              </a:lnSpc>
            </a:pPr>
            <a:r>
              <a:rPr lang="en-US" sz="2000" dirty="0" err="1"/>
              <a:t>yaşlı</a:t>
            </a:r>
            <a:r>
              <a:rPr lang="en-US" sz="2000" dirty="0"/>
              <a:t> </a:t>
            </a:r>
            <a:r>
              <a:rPr lang="en-US" sz="2000" dirty="0" err="1"/>
              <a:t>bir</a:t>
            </a:r>
            <a:r>
              <a:rPr lang="en-US" sz="2000" dirty="0"/>
              <a:t> </a:t>
            </a:r>
            <a:r>
              <a:rPr lang="en-US" sz="2000" dirty="0" err="1"/>
              <a:t>kadının</a:t>
            </a:r>
            <a:r>
              <a:rPr lang="en-US" sz="2000" dirty="0"/>
              <a:t> </a:t>
            </a:r>
            <a:r>
              <a:rPr lang="en-US" sz="2000" dirty="0" err="1"/>
              <a:t>huzurevinde</a:t>
            </a:r>
            <a:r>
              <a:rPr lang="en-US" sz="2000" dirty="0"/>
              <a:t> </a:t>
            </a:r>
            <a:r>
              <a:rPr lang="en-US" sz="2000" dirty="0" err="1"/>
              <a:t>hayatın</a:t>
            </a:r>
            <a:r>
              <a:rPr lang="en-US" sz="2000" dirty="0"/>
              <a:t> </a:t>
            </a:r>
            <a:r>
              <a:rPr lang="en-US" sz="2000" dirty="0" err="1"/>
              <a:t>zorbalığına</a:t>
            </a:r>
            <a:r>
              <a:rPr lang="en-US" sz="2000" dirty="0"/>
              <a:t> </a:t>
            </a:r>
            <a:r>
              <a:rPr lang="en-US" sz="2000" dirty="0" err="1"/>
              <a:t>karşı</a:t>
            </a:r>
            <a:r>
              <a:rPr lang="en-US" sz="2000" dirty="0"/>
              <a:t> </a:t>
            </a:r>
            <a:r>
              <a:rPr lang="en-US" sz="2000" dirty="0" err="1"/>
              <a:t>verdiği</a:t>
            </a:r>
            <a:r>
              <a:rPr lang="en-US" sz="2000" dirty="0"/>
              <a:t> </a:t>
            </a:r>
            <a:r>
              <a:rPr lang="en-US" sz="2000" dirty="0" err="1"/>
              <a:t>mücadelenin</a:t>
            </a:r>
            <a:r>
              <a:rPr lang="en-US" sz="2000" dirty="0"/>
              <a:t> </a:t>
            </a:r>
            <a:r>
              <a:rPr lang="en-US" sz="2000" dirty="0" err="1"/>
              <a:t>hikayesi</a:t>
            </a:r>
            <a:endParaRPr lang="en-US" sz="2000" dirty="0"/>
          </a:p>
          <a:p>
            <a:pPr>
              <a:lnSpc>
                <a:spcPct val="150000"/>
              </a:lnSpc>
            </a:pPr>
            <a:r>
              <a:rPr lang="en-US" sz="2000" b="1" dirty="0"/>
              <a:t>1982</a:t>
            </a:r>
            <a:r>
              <a:rPr lang="en-US" sz="2000" dirty="0"/>
              <a:t> Judy Matlock </a:t>
            </a:r>
            <a:r>
              <a:rPr lang="en-US" sz="2000" dirty="0" err="1"/>
              <a:t>vefat</a:t>
            </a:r>
            <a:r>
              <a:rPr lang="en-US" sz="2000" dirty="0"/>
              <a:t> </a:t>
            </a:r>
            <a:r>
              <a:rPr lang="en-US" sz="2000" dirty="0" err="1"/>
              <a:t>eder</a:t>
            </a:r>
            <a:endParaRPr lang="en-US" sz="2000" dirty="0"/>
          </a:p>
          <a:p>
            <a:pPr>
              <a:lnSpc>
                <a:spcPct val="150000"/>
              </a:lnSpc>
            </a:pPr>
            <a:r>
              <a:rPr lang="en-US" sz="2000" b="1" dirty="0"/>
              <a:t>1995</a:t>
            </a:r>
            <a:r>
              <a:rPr lang="en-US" sz="2000" dirty="0"/>
              <a:t> Sarton </a:t>
            </a:r>
            <a:r>
              <a:rPr lang="en-US" sz="2000" dirty="0" err="1"/>
              <a:t>vefat</a:t>
            </a:r>
            <a:r>
              <a:rPr lang="en-US" sz="2000" dirty="0"/>
              <a:t> </a:t>
            </a:r>
            <a:r>
              <a:rPr lang="en-US" sz="2000" dirty="0" err="1"/>
              <a:t>eder</a:t>
            </a:r>
            <a:endParaRPr lang="en-US" sz="2000" dirty="0"/>
          </a:p>
        </p:txBody>
      </p:sp>
      <p:sp>
        <p:nvSpPr>
          <p:cNvPr id="11" name="TextBox 10">
            <a:extLst>
              <a:ext uri="{FF2B5EF4-FFF2-40B4-BE49-F238E27FC236}">
                <a16:creationId xmlns:a16="http://schemas.microsoft.com/office/drawing/2014/main" id="{4D356338-5EB9-58D1-BF57-3558C183E35A}"/>
              </a:ext>
            </a:extLst>
          </p:cNvPr>
          <p:cNvSpPr txBox="1"/>
          <p:nvPr/>
        </p:nvSpPr>
        <p:spPr>
          <a:xfrm>
            <a:off x="8383430" y="1072701"/>
            <a:ext cx="3400290" cy="234532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rtlCol="0">
            <a:spAutoFit/>
          </a:bodyPr>
          <a:lstStyle/>
          <a:p>
            <a:pPr algn="ctr">
              <a:lnSpc>
                <a:spcPct val="150000"/>
              </a:lnSpc>
            </a:pPr>
            <a:r>
              <a:rPr lang="en-US" sz="2000" dirty="0"/>
              <a:t>Breast Cancer – Meme </a:t>
            </a:r>
            <a:r>
              <a:rPr lang="en-US" sz="2000" dirty="0" err="1"/>
              <a:t>Kanseri</a:t>
            </a:r>
            <a:endParaRPr lang="en-US" sz="2000" dirty="0"/>
          </a:p>
          <a:p>
            <a:pPr algn="ctr">
              <a:lnSpc>
                <a:spcPct val="150000"/>
              </a:lnSpc>
            </a:pPr>
            <a:r>
              <a:rPr lang="en-US" sz="2000" dirty="0"/>
              <a:t>Mastectomy </a:t>
            </a:r>
          </a:p>
          <a:p>
            <a:pPr algn="ctr">
              <a:lnSpc>
                <a:spcPct val="150000"/>
              </a:lnSpc>
            </a:pPr>
            <a:r>
              <a:rPr lang="en-US" sz="2000" dirty="0" err="1"/>
              <a:t>İnme</a:t>
            </a:r>
            <a:r>
              <a:rPr lang="en-US" sz="2000" dirty="0"/>
              <a:t>/</a:t>
            </a:r>
            <a:r>
              <a:rPr lang="en-US" sz="2000" dirty="0" err="1"/>
              <a:t>Felç</a:t>
            </a:r>
            <a:endParaRPr lang="en-US" sz="2000" dirty="0"/>
          </a:p>
          <a:p>
            <a:pPr algn="ctr">
              <a:lnSpc>
                <a:spcPct val="150000"/>
              </a:lnSpc>
            </a:pPr>
            <a:r>
              <a:rPr lang="en-US" sz="2000" dirty="0" err="1"/>
              <a:t>Kalp</a:t>
            </a:r>
            <a:r>
              <a:rPr lang="en-US" sz="2000" dirty="0"/>
              <a:t> </a:t>
            </a:r>
            <a:r>
              <a:rPr lang="en-US" sz="2000" dirty="0" err="1"/>
              <a:t>Krizi</a:t>
            </a:r>
            <a:endParaRPr lang="en-US" sz="2000" dirty="0"/>
          </a:p>
          <a:p>
            <a:pPr algn="ctr">
              <a:lnSpc>
                <a:spcPct val="150000"/>
              </a:lnSpc>
            </a:pPr>
            <a:r>
              <a:rPr lang="en-US" sz="2000" dirty="0" err="1"/>
              <a:t>Depresyon</a:t>
            </a:r>
            <a:endParaRPr lang="en-US" sz="2000" dirty="0"/>
          </a:p>
        </p:txBody>
      </p:sp>
      <p:sp>
        <p:nvSpPr>
          <p:cNvPr id="13" name="TextBox 12">
            <a:extLst>
              <a:ext uri="{FF2B5EF4-FFF2-40B4-BE49-F238E27FC236}">
                <a16:creationId xmlns:a16="http://schemas.microsoft.com/office/drawing/2014/main" id="{42ABC63C-28F0-744C-2782-2C7D74F4DC28}"/>
              </a:ext>
            </a:extLst>
          </p:cNvPr>
          <p:cNvSpPr txBox="1"/>
          <p:nvPr/>
        </p:nvSpPr>
        <p:spPr>
          <a:xfrm>
            <a:off x="6366933" y="3635312"/>
            <a:ext cx="5688166" cy="1883657"/>
          </a:xfrm>
          <a:prstGeom prst="rect">
            <a:avLst/>
          </a:prstGeom>
          <a:noFill/>
        </p:spPr>
        <p:txBody>
          <a:bodyPr wrap="square">
            <a:spAutoFit/>
          </a:bodyPr>
          <a:lstStyle/>
          <a:p>
            <a:pPr>
              <a:lnSpc>
                <a:spcPct val="150000"/>
              </a:lnSpc>
            </a:pPr>
            <a:r>
              <a:rPr lang="en-US" sz="2000" i="1" dirty="0"/>
              <a:t>"Judy was the precious only love with whom I lived for years, the only one. There have been other great loves in my life, but only Judy gave me a home and made me know what home can be."</a:t>
            </a:r>
          </a:p>
        </p:txBody>
      </p:sp>
      <p:sp>
        <p:nvSpPr>
          <p:cNvPr id="14" name="TextBox 13">
            <a:extLst>
              <a:ext uri="{FF2B5EF4-FFF2-40B4-BE49-F238E27FC236}">
                <a16:creationId xmlns:a16="http://schemas.microsoft.com/office/drawing/2014/main" id="{7E4594E6-AD0B-03CE-C810-1D5C75E84E09}"/>
              </a:ext>
            </a:extLst>
          </p:cNvPr>
          <p:cNvSpPr txBox="1"/>
          <p:nvPr/>
        </p:nvSpPr>
        <p:spPr>
          <a:xfrm>
            <a:off x="1717301" y="228600"/>
            <a:ext cx="875739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tr-TR" sz="3200" i="1" dirty="0">
                <a:solidFill>
                  <a:schemeClr val="accent2">
                    <a:lumMod val="75000"/>
                  </a:schemeClr>
                </a:solidFill>
              </a:rPr>
              <a:t>Dönüm Noktaları &amp; Zorluklar</a:t>
            </a:r>
          </a:p>
        </p:txBody>
      </p:sp>
      <p:sp>
        <p:nvSpPr>
          <p:cNvPr id="4" name="TextBox 3">
            <a:extLst>
              <a:ext uri="{FF2B5EF4-FFF2-40B4-BE49-F238E27FC236}">
                <a16:creationId xmlns:a16="http://schemas.microsoft.com/office/drawing/2014/main" id="{E55CC1F2-B7C0-5F03-8762-B6EC3B6E6B43}"/>
              </a:ext>
            </a:extLst>
          </p:cNvPr>
          <p:cNvSpPr txBox="1"/>
          <p:nvPr/>
        </p:nvSpPr>
        <p:spPr>
          <a:xfrm>
            <a:off x="408279" y="4435859"/>
            <a:ext cx="11495853" cy="2246769"/>
          </a:xfrm>
          <a:prstGeom prst="rect">
            <a:avLst/>
          </a:prstGeom>
          <a:noFill/>
        </p:spPr>
        <p:txBody>
          <a:bodyPr wrap="square">
            <a:spAutoFit/>
          </a:bodyPr>
          <a:lstStyle/>
          <a:p>
            <a:r>
              <a:rPr lang="en-US" sz="2000" dirty="0"/>
              <a:t>The House by the Sea (1978)</a:t>
            </a:r>
          </a:p>
          <a:p>
            <a:r>
              <a:rPr lang="en-US" sz="2000" dirty="0"/>
              <a:t>	Recovering (1980)</a:t>
            </a:r>
          </a:p>
          <a:p>
            <a:r>
              <a:rPr lang="en-US" sz="2000" dirty="0"/>
              <a:t>		At Seventy(1984)</a:t>
            </a:r>
          </a:p>
          <a:p>
            <a:r>
              <a:rPr lang="en-US" sz="2000" dirty="0"/>
              <a:t>			After the Stroke (1988)</a:t>
            </a:r>
          </a:p>
          <a:p>
            <a:r>
              <a:rPr lang="en-US" sz="2000" dirty="0"/>
              <a:t>				Endgame (1992)</a:t>
            </a:r>
          </a:p>
          <a:p>
            <a:r>
              <a:rPr lang="en-US" sz="2000" dirty="0"/>
              <a:t>					 Encore (1993) </a:t>
            </a:r>
          </a:p>
          <a:p>
            <a:r>
              <a:rPr lang="en-US" sz="2000" dirty="0"/>
              <a:t>						At Eighty-Two (</a:t>
            </a:r>
            <a:r>
              <a:rPr lang="en-US" sz="2000" dirty="0" err="1"/>
              <a:t>Ölümünden</a:t>
            </a:r>
            <a:r>
              <a:rPr lang="en-US" sz="2000" dirty="0"/>
              <a:t> Sonra </a:t>
            </a:r>
            <a:r>
              <a:rPr lang="en-US" sz="2000" dirty="0" err="1"/>
              <a:t>Yayınlanmıştır</a:t>
            </a:r>
            <a:r>
              <a:rPr lang="en-US" sz="2000" dirty="0"/>
              <a:t>….)</a:t>
            </a:r>
          </a:p>
        </p:txBody>
      </p:sp>
    </p:spTree>
    <p:extLst>
      <p:ext uri="{BB962C8B-B14F-4D97-AF65-F5344CB8AC3E}">
        <p14:creationId xmlns:p14="http://schemas.microsoft.com/office/powerpoint/2010/main" val="373702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BAEB2CC-99F8-3F27-9E05-489046B0CCCE}"/>
              </a:ext>
            </a:extLst>
          </p:cNvPr>
          <p:cNvSpPr txBox="1"/>
          <p:nvPr/>
        </p:nvSpPr>
        <p:spPr>
          <a:xfrm>
            <a:off x="483758" y="1120408"/>
            <a:ext cx="11224481" cy="3730317"/>
          </a:xfrm>
          <a:prstGeom prst="rect">
            <a:avLst/>
          </a:prstGeom>
          <a:noFill/>
        </p:spPr>
        <p:txBody>
          <a:bodyPr wrap="square">
            <a:spAutoFit/>
          </a:bodyPr>
          <a:lstStyle/>
          <a:p>
            <a:pPr>
              <a:lnSpc>
                <a:spcPct val="150000"/>
              </a:lnSpc>
            </a:pPr>
            <a:r>
              <a:rPr lang="en-US" sz="2000" dirty="0"/>
              <a:t>May Sarton, </a:t>
            </a:r>
            <a:r>
              <a:rPr lang="en-US" sz="2000" dirty="0" err="1"/>
              <a:t>romanlar</a:t>
            </a:r>
            <a:r>
              <a:rPr lang="en-US" sz="2000" dirty="0"/>
              <a:t>, </a:t>
            </a:r>
            <a:r>
              <a:rPr lang="en-US" sz="2000" dirty="0" err="1"/>
              <a:t>şiirler</a:t>
            </a:r>
            <a:r>
              <a:rPr lang="en-US" sz="2000" dirty="0"/>
              <a:t>, </a:t>
            </a:r>
            <a:r>
              <a:rPr lang="en-US" sz="2000" dirty="0" err="1"/>
              <a:t>anılar</a:t>
            </a:r>
            <a:r>
              <a:rPr lang="en-US" sz="2000" dirty="0"/>
              <a:t> </a:t>
            </a:r>
            <a:r>
              <a:rPr lang="en-US" sz="2000" dirty="0" err="1"/>
              <a:t>ve</a:t>
            </a:r>
            <a:r>
              <a:rPr lang="en-US" sz="2000" dirty="0"/>
              <a:t> </a:t>
            </a:r>
            <a:r>
              <a:rPr lang="en-US" sz="2000" dirty="0" err="1"/>
              <a:t>günlükler</a:t>
            </a:r>
            <a:r>
              <a:rPr lang="en-US" sz="2000" dirty="0"/>
              <a:t> de </a:t>
            </a:r>
            <a:r>
              <a:rPr lang="en-US" sz="2000" dirty="0" err="1"/>
              <a:t>dahil</a:t>
            </a:r>
            <a:r>
              <a:rPr lang="en-US" sz="2000" dirty="0"/>
              <a:t> </a:t>
            </a:r>
            <a:r>
              <a:rPr lang="en-US" sz="2000" dirty="0" err="1"/>
              <a:t>olmak</a:t>
            </a:r>
            <a:r>
              <a:rPr lang="en-US" sz="2000" dirty="0"/>
              <a:t> </a:t>
            </a:r>
            <a:r>
              <a:rPr lang="en-US" sz="2000" dirty="0" err="1"/>
              <a:t>üzere</a:t>
            </a:r>
            <a:r>
              <a:rPr lang="en-US" sz="2000" dirty="0"/>
              <a:t> </a:t>
            </a:r>
            <a:r>
              <a:rPr lang="en-US" sz="2000" dirty="0" err="1"/>
              <a:t>elliden</a:t>
            </a:r>
            <a:r>
              <a:rPr lang="en-US" sz="2000" dirty="0"/>
              <a:t> </a:t>
            </a:r>
            <a:r>
              <a:rPr lang="en-US" sz="2000" dirty="0" err="1"/>
              <a:t>fazla</a:t>
            </a:r>
            <a:r>
              <a:rPr lang="en-US" sz="2000" dirty="0"/>
              <a:t> </a:t>
            </a:r>
            <a:r>
              <a:rPr lang="en-US" sz="2000" dirty="0" err="1"/>
              <a:t>kitaptan</a:t>
            </a:r>
            <a:r>
              <a:rPr lang="en-US" sz="2000" dirty="0"/>
              <a:t> </a:t>
            </a:r>
            <a:r>
              <a:rPr lang="en-US" sz="2000" dirty="0" err="1"/>
              <a:t>oluşan</a:t>
            </a:r>
            <a:r>
              <a:rPr lang="en-US" sz="2000" dirty="0"/>
              <a:t> </a:t>
            </a:r>
            <a:r>
              <a:rPr lang="en-US" sz="2000" dirty="0" err="1"/>
              <a:t>etkileyici</a:t>
            </a:r>
            <a:r>
              <a:rPr lang="en-US" sz="2000" dirty="0"/>
              <a:t> </a:t>
            </a:r>
            <a:r>
              <a:rPr lang="en-US" sz="2000" dirty="0" err="1"/>
              <a:t>bir</a:t>
            </a:r>
            <a:r>
              <a:rPr lang="en-US" sz="2000" dirty="0"/>
              <a:t> </a:t>
            </a:r>
            <a:r>
              <a:rPr lang="en-US" sz="2000" dirty="0" err="1"/>
              <a:t>miras</a:t>
            </a:r>
            <a:r>
              <a:rPr lang="en-US" sz="2000" dirty="0"/>
              <a:t> </a:t>
            </a:r>
            <a:r>
              <a:rPr lang="en-US" sz="2000" dirty="0" err="1"/>
              <a:t>bırakmıştır</a:t>
            </a:r>
            <a:r>
              <a:rPr lang="en-US" sz="2000" dirty="0"/>
              <a:t>. </a:t>
            </a:r>
            <a:r>
              <a:rPr lang="en-US" sz="2000" dirty="0" err="1"/>
              <a:t>Sarton’ın</a:t>
            </a:r>
            <a:r>
              <a:rPr lang="en-US" sz="2000" dirty="0"/>
              <a:t> </a:t>
            </a:r>
            <a:r>
              <a:rPr lang="en-US" sz="2000" dirty="0" err="1"/>
              <a:t>cazibesi</a:t>
            </a:r>
            <a:r>
              <a:rPr lang="en-US" sz="2000" dirty="0"/>
              <a:t>, </a:t>
            </a:r>
            <a:r>
              <a:rPr lang="en-US" sz="2000" b="1" dirty="0" err="1"/>
              <a:t>daha</a:t>
            </a:r>
            <a:r>
              <a:rPr lang="en-US" sz="2000" b="1" dirty="0"/>
              <a:t> </a:t>
            </a:r>
            <a:r>
              <a:rPr lang="en-US" sz="2000" b="1" dirty="0" err="1"/>
              <a:t>derin</a:t>
            </a:r>
            <a:r>
              <a:rPr lang="en-US" sz="2000" b="1" dirty="0"/>
              <a:t>, </a:t>
            </a:r>
            <a:r>
              <a:rPr lang="en-US" sz="2000" b="1" dirty="0" err="1"/>
              <a:t>evrensel</a:t>
            </a:r>
            <a:r>
              <a:rPr lang="en-US" sz="2000" b="1" dirty="0"/>
              <a:t> </a:t>
            </a:r>
            <a:r>
              <a:rPr lang="en-US" sz="2000" b="1" dirty="0" err="1"/>
              <a:t>gerçekleri</a:t>
            </a:r>
            <a:r>
              <a:rPr lang="en-US" sz="2000" b="1" dirty="0"/>
              <a:t> </a:t>
            </a:r>
            <a:r>
              <a:rPr lang="en-US" sz="2000" b="1" dirty="0" err="1"/>
              <a:t>bulmak</a:t>
            </a:r>
            <a:r>
              <a:rPr lang="en-US" sz="2000" dirty="0"/>
              <a:t> </a:t>
            </a:r>
            <a:r>
              <a:rPr lang="en-US" sz="2000" dirty="0" err="1"/>
              <a:t>için</a:t>
            </a:r>
            <a:r>
              <a:rPr lang="en-US" sz="2000" dirty="0"/>
              <a:t> </a:t>
            </a:r>
            <a:r>
              <a:rPr lang="en-US" sz="2000" dirty="0" err="1"/>
              <a:t>çiçekler</a:t>
            </a:r>
            <a:r>
              <a:rPr lang="en-US" sz="2000" dirty="0"/>
              <a:t>, </a:t>
            </a:r>
            <a:r>
              <a:rPr lang="en-US" sz="2000" dirty="0" err="1"/>
              <a:t>bahçeler</a:t>
            </a:r>
            <a:r>
              <a:rPr lang="en-US" sz="2000" dirty="0"/>
              <a:t>, </a:t>
            </a:r>
            <a:r>
              <a:rPr lang="en-US" sz="2000" dirty="0" err="1"/>
              <a:t>hayvanlar</a:t>
            </a:r>
            <a:r>
              <a:rPr lang="en-US" sz="2000" dirty="0"/>
              <a:t>, </a:t>
            </a:r>
            <a:r>
              <a:rPr lang="en-US" sz="2000" dirty="0" err="1"/>
              <a:t>değişen</a:t>
            </a:r>
            <a:r>
              <a:rPr lang="en-US" sz="2000" dirty="0"/>
              <a:t> </a:t>
            </a:r>
            <a:r>
              <a:rPr lang="en-US" sz="2000" dirty="0" err="1"/>
              <a:t>güneş</a:t>
            </a:r>
            <a:r>
              <a:rPr lang="en-US" sz="2000" dirty="0"/>
              <a:t> </a:t>
            </a:r>
            <a:r>
              <a:rPr lang="en-US" sz="2000" dirty="0" err="1"/>
              <a:t>ışığı</a:t>
            </a:r>
            <a:r>
              <a:rPr lang="en-US" sz="2000" dirty="0"/>
              <a:t> </a:t>
            </a:r>
            <a:r>
              <a:rPr lang="en-US" sz="2000" dirty="0" err="1"/>
              <a:t>ve</a:t>
            </a:r>
            <a:r>
              <a:rPr lang="en-US" sz="2000" dirty="0"/>
              <a:t> </a:t>
            </a:r>
            <a:r>
              <a:rPr lang="en-US" sz="2000" dirty="0" err="1"/>
              <a:t>kişisel</a:t>
            </a:r>
            <a:r>
              <a:rPr lang="en-US" sz="2000" dirty="0"/>
              <a:t> </a:t>
            </a:r>
            <a:r>
              <a:rPr lang="en-US" sz="2000" dirty="0" err="1"/>
              <a:t>ilişkiler</a:t>
            </a:r>
            <a:r>
              <a:rPr lang="en-US" sz="2000" dirty="0"/>
              <a:t> </a:t>
            </a:r>
            <a:r>
              <a:rPr lang="en-US" sz="2000" dirty="0" err="1"/>
              <a:t>gibi</a:t>
            </a:r>
            <a:r>
              <a:rPr lang="en-US" sz="2000" dirty="0"/>
              <a:t> </a:t>
            </a:r>
            <a:r>
              <a:rPr lang="en-US" sz="2000" b="1" dirty="0" err="1"/>
              <a:t>gündelik</a:t>
            </a:r>
            <a:r>
              <a:rPr lang="en-US" sz="2000" b="1" dirty="0"/>
              <a:t> </a:t>
            </a:r>
            <a:r>
              <a:rPr lang="en-US" sz="2000" b="1" dirty="0" err="1"/>
              <a:t>konuları</a:t>
            </a:r>
            <a:r>
              <a:rPr lang="en-US" sz="2000" b="1" dirty="0"/>
              <a:t> </a:t>
            </a:r>
            <a:r>
              <a:rPr lang="en-US" sz="2000" b="1" dirty="0" err="1"/>
              <a:t>araştırarak</a:t>
            </a:r>
            <a:r>
              <a:rPr lang="en-US" sz="2000" b="1" dirty="0"/>
              <a:t> "</a:t>
            </a:r>
            <a:r>
              <a:rPr lang="en-US" sz="2000" b="1" dirty="0" err="1"/>
              <a:t>sıradan</a:t>
            </a:r>
            <a:r>
              <a:rPr lang="en-US" sz="2000" b="1" dirty="0"/>
              <a:t> </a:t>
            </a:r>
            <a:r>
              <a:rPr lang="en-US" sz="2000" b="1" dirty="0" err="1"/>
              <a:t>olanı</a:t>
            </a:r>
            <a:r>
              <a:rPr lang="en-US" sz="2000" b="1" dirty="0"/>
              <a:t> </a:t>
            </a:r>
            <a:r>
              <a:rPr lang="en-US" sz="2000" b="1" dirty="0" err="1"/>
              <a:t>kutsallaştırma</a:t>
            </a:r>
            <a:r>
              <a:rPr lang="en-US" sz="2000" b="1" dirty="0"/>
              <a:t>” (</a:t>
            </a:r>
            <a:r>
              <a:rPr lang="en-US" sz="2000" b="1" i="1" dirty="0" err="1"/>
              <a:t>Sacramentalize</a:t>
            </a:r>
            <a:r>
              <a:rPr lang="en-US" sz="2000" b="1" i="1" dirty="0"/>
              <a:t> the ordinary</a:t>
            </a:r>
            <a:r>
              <a:rPr lang="en-US" sz="2000" b="1" dirty="0"/>
              <a:t>) </a:t>
            </a:r>
            <a:r>
              <a:rPr lang="en-US" sz="2000" b="1" dirty="0" err="1"/>
              <a:t>yeteneği</a:t>
            </a:r>
            <a:r>
              <a:rPr lang="en-US" sz="2000" dirty="0" err="1"/>
              <a:t>nde</a:t>
            </a:r>
            <a:r>
              <a:rPr lang="en-US" sz="2000" dirty="0"/>
              <a:t> </a:t>
            </a:r>
            <a:r>
              <a:rPr lang="en-US" sz="2000" dirty="0" err="1"/>
              <a:t>yatar</a:t>
            </a:r>
            <a:r>
              <a:rPr lang="en-US" sz="2000" dirty="0"/>
              <a:t>. </a:t>
            </a:r>
          </a:p>
          <a:p>
            <a:pPr>
              <a:lnSpc>
                <a:spcPct val="150000"/>
              </a:lnSpc>
            </a:pPr>
            <a:endParaRPr lang="en-US" sz="2000" dirty="0"/>
          </a:p>
          <a:p>
            <a:pPr>
              <a:lnSpc>
                <a:spcPct val="150000"/>
              </a:lnSpc>
            </a:pPr>
            <a:r>
              <a:rPr lang="en-US" sz="2000" dirty="0" err="1"/>
              <a:t>Yalnızlık</a:t>
            </a:r>
            <a:r>
              <a:rPr lang="en-US" sz="2000" dirty="0"/>
              <a:t> (</a:t>
            </a:r>
            <a:r>
              <a:rPr lang="en-US" sz="2000" i="1" dirty="0"/>
              <a:t>solitude</a:t>
            </a:r>
            <a:r>
              <a:rPr lang="en-US" sz="2000" dirty="0"/>
              <a:t>) </a:t>
            </a:r>
            <a:r>
              <a:rPr lang="en-US" sz="2000" dirty="0" err="1"/>
              <a:t>ihtiyacı</a:t>
            </a:r>
            <a:r>
              <a:rPr lang="en-US" sz="2000" dirty="0"/>
              <a:t>, </a:t>
            </a:r>
            <a:r>
              <a:rPr lang="en-US" sz="2000" dirty="0" err="1"/>
              <a:t>şiirsel</a:t>
            </a:r>
            <a:r>
              <a:rPr lang="en-US" sz="2000" dirty="0"/>
              <a:t> </a:t>
            </a:r>
            <a:r>
              <a:rPr lang="en-US" sz="2000" b="1" dirty="0" err="1"/>
              <a:t>yaratıcılık</a:t>
            </a:r>
            <a:r>
              <a:rPr lang="en-US" sz="2000" b="1" dirty="0"/>
              <a:t> </a:t>
            </a:r>
            <a:r>
              <a:rPr lang="en-US" sz="2000" b="1" dirty="0" err="1"/>
              <a:t>eyleminde</a:t>
            </a:r>
            <a:r>
              <a:rPr lang="en-US" sz="2000" b="1" dirty="0"/>
              <a:t> </a:t>
            </a:r>
            <a:r>
              <a:rPr lang="en-US" sz="2000" b="1" dirty="0" err="1"/>
              <a:t>ilham</a:t>
            </a:r>
            <a:r>
              <a:rPr lang="en-US" sz="2000" b="1" dirty="0"/>
              <a:t> </a:t>
            </a:r>
            <a:r>
              <a:rPr lang="en-US" sz="2000" b="1" dirty="0" err="1"/>
              <a:t>perisinin</a:t>
            </a:r>
            <a:r>
              <a:rPr lang="en-US" sz="2000" b="1" dirty="0"/>
              <a:t> (</a:t>
            </a:r>
            <a:r>
              <a:rPr lang="en-US" sz="2000" b="1" i="1" dirty="0"/>
              <a:t>Muse</a:t>
            </a:r>
            <a:r>
              <a:rPr lang="en-US" sz="2000" b="1" dirty="0"/>
              <a:t>) </a:t>
            </a:r>
            <a:r>
              <a:rPr lang="en-US" sz="2000" b="1" dirty="0" err="1"/>
              <a:t>rolü</a:t>
            </a:r>
            <a:r>
              <a:rPr lang="en-US" sz="2000" dirty="0"/>
              <a:t>, </a:t>
            </a:r>
            <a:r>
              <a:rPr lang="en-US" sz="2000" dirty="0" err="1"/>
              <a:t>kadınlar</a:t>
            </a:r>
            <a:r>
              <a:rPr lang="en-US" sz="2000" dirty="0"/>
              <a:t> </a:t>
            </a:r>
            <a:r>
              <a:rPr lang="en-US" sz="2000" dirty="0" err="1"/>
              <a:t>arasındaki</a:t>
            </a:r>
            <a:r>
              <a:rPr lang="en-US" sz="2000" dirty="0"/>
              <a:t> </a:t>
            </a:r>
            <a:r>
              <a:rPr lang="en-US" sz="2000" dirty="0" err="1"/>
              <a:t>ilişkiler</a:t>
            </a:r>
            <a:r>
              <a:rPr lang="en-US" sz="2000" dirty="0"/>
              <a:t>, </a:t>
            </a:r>
            <a:r>
              <a:rPr lang="en-US" sz="2000" dirty="0" err="1"/>
              <a:t>evlilik</a:t>
            </a:r>
            <a:r>
              <a:rPr lang="en-US" sz="2000" dirty="0"/>
              <a:t> </a:t>
            </a:r>
            <a:r>
              <a:rPr lang="en-US" sz="2000" dirty="0" err="1"/>
              <a:t>ve</a:t>
            </a:r>
            <a:r>
              <a:rPr lang="en-US" sz="2000" dirty="0"/>
              <a:t> </a:t>
            </a:r>
            <a:r>
              <a:rPr lang="en-US" sz="2000" dirty="0" err="1"/>
              <a:t>kadın</a:t>
            </a:r>
            <a:r>
              <a:rPr lang="en-US" sz="2000" dirty="0"/>
              <a:t> </a:t>
            </a:r>
            <a:r>
              <a:rPr lang="en-US" sz="2000" dirty="0" err="1"/>
              <a:t>özgürlüğü</a:t>
            </a:r>
            <a:r>
              <a:rPr lang="en-US" sz="2000" dirty="0"/>
              <a:t> </a:t>
            </a:r>
            <a:r>
              <a:rPr lang="en-US" sz="2000" dirty="0" err="1"/>
              <a:t>arasındaki</a:t>
            </a:r>
            <a:r>
              <a:rPr lang="en-US" sz="2000" dirty="0"/>
              <a:t> </a:t>
            </a:r>
            <a:r>
              <a:rPr lang="en-US" sz="2000" dirty="0" err="1"/>
              <a:t>çatışma</a:t>
            </a:r>
            <a:r>
              <a:rPr lang="en-US" sz="2000" dirty="0"/>
              <a:t>, </a:t>
            </a:r>
            <a:r>
              <a:rPr lang="en-US" sz="2000" dirty="0" err="1"/>
              <a:t>kadın</a:t>
            </a:r>
            <a:r>
              <a:rPr lang="en-US" sz="2000" dirty="0"/>
              <a:t> </a:t>
            </a:r>
            <a:r>
              <a:rPr lang="en-US" sz="2000" dirty="0" err="1"/>
              <a:t>sanatçının</a:t>
            </a:r>
            <a:r>
              <a:rPr lang="en-US" sz="2000" dirty="0"/>
              <a:t>/</a:t>
            </a:r>
            <a:r>
              <a:rPr lang="en-US" sz="2000" dirty="0" err="1"/>
              <a:t>yazarın</a:t>
            </a:r>
            <a:r>
              <a:rPr lang="en-US" sz="2000" dirty="0"/>
              <a:t> </a:t>
            </a:r>
            <a:r>
              <a:rPr lang="en-US" sz="2000" dirty="0" err="1"/>
              <a:t>toplumdaki</a:t>
            </a:r>
            <a:r>
              <a:rPr lang="en-US" sz="2000" dirty="0"/>
              <a:t> </a:t>
            </a:r>
            <a:r>
              <a:rPr lang="en-US" sz="2000" dirty="0" err="1"/>
              <a:t>rolü</a:t>
            </a:r>
            <a:r>
              <a:rPr lang="en-US" sz="2000" dirty="0"/>
              <a:t>, </a:t>
            </a:r>
            <a:r>
              <a:rPr lang="en-US" sz="2000" dirty="0" err="1"/>
              <a:t>yaşlılık</a:t>
            </a:r>
            <a:r>
              <a:rPr lang="en-US" sz="2000" dirty="0"/>
              <a:t>/</a:t>
            </a:r>
            <a:r>
              <a:rPr lang="en-US" sz="2000" dirty="0" err="1"/>
              <a:t>yaşlanma</a:t>
            </a:r>
            <a:r>
              <a:rPr lang="en-US" sz="2000" dirty="0"/>
              <a:t> </a:t>
            </a:r>
            <a:r>
              <a:rPr lang="en-US" sz="2000" dirty="0" err="1"/>
              <a:t>gibi</a:t>
            </a:r>
            <a:r>
              <a:rPr lang="en-US" sz="2000" dirty="0"/>
              <a:t> </a:t>
            </a:r>
            <a:r>
              <a:rPr lang="en-US" sz="2000" dirty="0" err="1"/>
              <a:t>temaları</a:t>
            </a:r>
            <a:r>
              <a:rPr lang="en-US" sz="2000" dirty="0"/>
              <a:t> </a:t>
            </a:r>
            <a:r>
              <a:rPr lang="en-US" sz="2000" dirty="0" err="1"/>
              <a:t>inceledi</a:t>
            </a:r>
            <a:r>
              <a:rPr lang="en-US" sz="2000" dirty="0"/>
              <a:t>.</a:t>
            </a:r>
          </a:p>
        </p:txBody>
      </p:sp>
      <p:sp>
        <p:nvSpPr>
          <p:cNvPr id="2" name="TextBox 1">
            <a:extLst>
              <a:ext uri="{FF2B5EF4-FFF2-40B4-BE49-F238E27FC236}">
                <a16:creationId xmlns:a16="http://schemas.microsoft.com/office/drawing/2014/main" id="{87CDFCDC-6126-14E0-6F50-23D81136B8B9}"/>
              </a:ext>
            </a:extLst>
          </p:cNvPr>
          <p:cNvSpPr txBox="1"/>
          <p:nvPr/>
        </p:nvSpPr>
        <p:spPr>
          <a:xfrm>
            <a:off x="483758" y="5368260"/>
            <a:ext cx="11224481" cy="707886"/>
          </a:xfrm>
          <a:prstGeom prst="rect">
            <a:avLst/>
          </a:prstGeom>
          <a:noFill/>
        </p:spPr>
        <p:txBody>
          <a:bodyPr wrap="square" rtlCol="0">
            <a:spAutoFit/>
          </a:bodyPr>
          <a:lstStyle/>
          <a:p>
            <a:r>
              <a:rPr lang="en-US" sz="2000" dirty="0" err="1"/>
              <a:t>Sevgilileri</a:t>
            </a:r>
            <a:r>
              <a:rPr lang="en-US" sz="2000" dirty="0"/>
              <a:t>, </a:t>
            </a:r>
            <a:r>
              <a:rPr lang="en-US" sz="2000" dirty="0" err="1"/>
              <a:t>dostları</a:t>
            </a:r>
            <a:r>
              <a:rPr lang="en-US" sz="2000" dirty="0"/>
              <a:t>, </a:t>
            </a:r>
            <a:r>
              <a:rPr lang="en-US" sz="2000" dirty="0" err="1"/>
              <a:t>hayranları</a:t>
            </a:r>
            <a:r>
              <a:rPr lang="en-US" sz="2000" dirty="0"/>
              <a:t> </a:t>
            </a:r>
            <a:r>
              <a:rPr lang="en-US" sz="2000" dirty="0" err="1"/>
              <a:t>ile</a:t>
            </a:r>
            <a:r>
              <a:rPr lang="en-US" sz="2000" dirty="0"/>
              <a:t> </a:t>
            </a:r>
            <a:r>
              <a:rPr lang="en-US" sz="2000" dirty="0" err="1"/>
              <a:t>olan</a:t>
            </a:r>
            <a:r>
              <a:rPr lang="en-US" sz="2000" dirty="0"/>
              <a:t> </a:t>
            </a:r>
            <a:r>
              <a:rPr lang="en-US" sz="2000" dirty="0" err="1"/>
              <a:t>yazışmaları</a:t>
            </a:r>
            <a:r>
              <a:rPr lang="en-US" sz="2000" dirty="0"/>
              <a:t> da </a:t>
            </a:r>
            <a:r>
              <a:rPr lang="en-US" sz="2000" dirty="0" err="1"/>
              <a:t>yer</a:t>
            </a:r>
            <a:r>
              <a:rPr lang="en-US" sz="2000" dirty="0"/>
              <a:t> </a:t>
            </a:r>
            <a:r>
              <a:rPr lang="en-US" sz="2000" dirty="0" err="1"/>
              <a:t>yer</a:t>
            </a:r>
            <a:r>
              <a:rPr lang="en-US" sz="2000" dirty="0"/>
              <a:t> </a:t>
            </a:r>
            <a:r>
              <a:rPr lang="en-US" sz="2000" dirty="0" err="1"/>
              <a:t>kitaplaştırılmış</a:t>
            </a:r>
            <a:r>
              <a:rPr lang="en-US" sz="2000" dirty="0"/>
              <a:t> </a:t>
            </a:r>
            <a:r>
              <a:rPr lang="en-US" sz="2000" dirty="0" err="1"/>
              <a:t>ve</a:t>
            </a:r>
            <a:r>
              <a:rPr lang="en-US" sz="2000" dirty="0"/>
              <a:t> </a:t>
            </a:r>
            <a:r>
              <a:rPr lang="en-US" sz="2000" dirty="0" err="1"/>
              <a:t>eserlerinde</a:t>
            </a:r>
            <a:r>
              <a:rPr lang="en-US" sz="2000" dirty="0"/>
              <a:t> </a:t>
            </a:r>
            <a:r>
              <a:rPr lang="en-US" sz="2000" dirty="0" err="1"/>
              <a:t>önemli</a:t>
            </a:r>
            <a:r>
              <a:rPr lang="en-US" sz="2000" dirty="0"/>
              <a:t> </a:t>
            </a:r>
            <a:r>
              <a:rPr lang="en-US" sz="2000" dirty="0" err="1"/>
              <a:t>bir</a:t>
            </a:r>
            <a:r>
              <a:rPr lang="en-US" sz="2000" dirty="0"/>
              <a:t> </a:t>
            </a:r>
            <a:r>
              <a:rPr lang="en-US" sz="2000" dirty="0" err="1"/>
              <a:t>bölüm</a:t>
            </a:r>
            <a:r>
              <a:rPr lang="en-US" sz="2000" dirty="0"/>
              <a:t> </a:t>
            </a:r>
            <a:r>
              <a:rPr lang="en-US" sz="2000" dirty="0" err="1"/>
              <a:t>oluşturmuştur</a:t>
            </a:r>
            <a:r>
              <a:rPr lang="en-US" sz="2000" dirty="0"/>
              <a:t>.</a:t>
            </a:r>
          </a:p>
        </p:txBody>
      </p:sp>
      <p:sp>
        <p:nvSpPr>
          <p:cNvPr id="4" name="TextBox 3">
            <a:extLst>
              <a:ext uri="{FF2B5EF4-FFF2-40B4-BE49-F238E27FC236}">
                <a16:creationId xmlns:a16="http://schemas.microsoft.com/office/drawing/2014/main" id="{4CFA7E89-C2AD-8489-5F69-6BC8696B797C}"/>
              </a:ext>
            </a:extLst>
          </p:cNvPr>
          <p:cNvSpPr txBox="1"/>
          <p:nvPr/>
        </p:nvSpPr>
        <p:spPr>
          <a:xfrm>
            <a:off x="1717299" y="354057"/>
            <a:ext cx="8757398"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3200" i="1" dirty="0" err="1">
                <a:solidFill>
                  <a:schemeClr val="accent2">
                    <a:lumMod val="75000"/>
                  </a:schemeClr>
                </a:solidFill>
              </a:rPr>
              <a:t>Sıradan</a:t>
            </a:r>
            <a:r>
              <a:rPr lang="en-US" sz="3200" i="1" dirty="0">
                <a:solidFill>
                  <a:schemeClr val="accent2">
                    <a:lumMod val="75000"/>
                  </a:schemeClr>
                </a:solidFill>
              </a:rPr>
              <a:t> </a:t>
            </a:r>
            <a:r>
              <a:rPr lang="en-US" sz="3200" i="1" dirty="0" err="1">
                <a:solidFill>
                  <a:schemeClr val="accent2">
                    <a:lumMod val="75000"/>
                  </a:schemeClr>
                </a:solidFill>
              </a:rPr>
              <a:t>olanı</a:t>
            </a:r>
            <a:r>
              <a:rPr lang="en-US" sz="3200" i="1" dirty="0">
                <a:solidFill>
                  <a:schemeClr val="accent2">
                    <a:lumMod val="75000"/>
                  </a:schemeClr>
                </a:solidFill>
              </a:rPr>
              <a:t> </a:t>
            </a:r>
            <a:r>
              <a:rPr lang="en-US" sz="3200" i="1" dirty="0" err="1">
                <a:solidFill>
                  <a:schemeClr val="accent2">
                    <a:lumMod val="75000"/>
                  </a:schemeClr>
                </a:solidFill>
              </a:rPr>
              <a:t>kutsallaştırma</a:t>
            </a:r>
            <a:endParaRPr lang="en-US" sz="3200" i="1" dirty="0">
              <a:solidFill>
                <a:schemeClr val="accent2">
                  <a:lumMod val="75000"/>
                </a:schemeClr>
              </a:solidFill>
            </a:endParaRPr>
          </a:p>
        </p:txBody>
      </p:sp>
    </p:spTree>
    <p:extLst>
      <p:ext uri="{BB962C8B-B14F-4D97-AF65-F5344CB8AC3E}">
        <p14:creationId xmlns:p14="http://schemas.microsoft.com/office/powerpoint/2010/main" val="2665219143"/>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560</TotalTime>
  <Words>2369</Words>
  <Application>Microsoft Office PowerPoint</Application>
  <PresentationFormat>Widescreen</PresentationFormat>
  <Paragraphs>123</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Kunstler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Emel Kökrek</dc:creator>
  <cp:lastModifiedBy>Nihat Berker</cp:lastModifiedBy>
  <cp:revision>78</cp:revision>
  <dcterms:created xsi:type="dcterms:W3CDTF">2022-10-25T22:49:01Z</dcterms:created>
  <dcterms:modified xsi:type="dcterms:W3CDTF">2022-10-29T02:57:57Z</dcterms:modified>
</cp:coreProperties>
</file>