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6" r:id="rId12"/>
    <p:sldId id="287" r:id="rId13"/>
    <p:sldId id="268" r:id="rId14"/>
    <p:sldId id="270" r:id="rId15"/>
    <p:sldId id="271" r:id="rId16"/>
    <p:sldId id="272" r:id="rId17"/>
    <p:sldId id="269" r:id="rId18"/>
    <p:sldId id="273" r:id="rId19"/>
    <p:sldId id="274" r:id="rId20"/>
    <p:sldId id="267" r:id="rId21"/>
    <p:sldId id="279" r:id="rId22"/>
    <p:sldId id="275" r:id="rId23"/>
    <p:sldId id="276" r:id="rId24"/>
    <p:sldId id="277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5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45978-EC10-4B41-BD66-7B17BB2B6078}" type="datetimeFigureOut">
              <a:rPr lang="tr-TR" smtClean="0"/>
              <a:t>7.10.2022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82EBD-A0C4-47C8-82CA-E3E60C078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7950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82EBD-A0C4-47C8-82CA-E3E60C078A8C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652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82DF-18FC-4B16-97A9-AF5A830976B0}" type="datetimeFigureOut">
              <a:rPr lang="tr-TR" smtClean="0"/>
              <a:t>7.10.2022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2CA0BE03-45DC-4590-A8E7-D357896FA0CC}" type="slidenum">
              <a:rPr lang="tr-TR" smtClean="0"/>
              <a:t>‹#›</a:t>
            </a:fld>
            <a:endParaRPr lang="tr-T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0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82DF-18FC-4B16-97A9-AF5A830976B0}" type="datetimeFigureOut">
              <a:rPr lang="tr-TR" smtClean="0"/>
              <a:t>7.10.2022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E03-45DC-4590-A8E7-D357896FA0CC}" type="slidenum">
              <a:rPr lang="tr-TR" smtClean="0"/>
              <a:t>‹#›</a:t>
            </a:fld>
            <a:endParaRPr lang="tr-TR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20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82DF-18FC-4B16-97A9-AF5A830976B0}" type="datetimeFigureOut">
              <a:rPr lang="tr-TR" smtClean="0"/>
              <a:t>7.10.2022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E03-45DC-4590-A8E7-D357896FA0CC}" type="slidenum">
              <a:rPr lang="tr-TR" smtClean="0"/>
              <a:t>‹#›</a:t>
            </a:fld>
            <a:endParaRPr lang="tr-TR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552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F2D382DF-18FC-4B16-97A9-AF5A830976B0}" type="datetimeFigureOut">
              <a:rPr lang="tr-TR" smtClean="0"/>
              <a:t>7.10.2022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E03-45DC-4590-A8E7-D357896FA0CC}" type="slidenum">
              <a:rPr lang="tr-TR" smtClean="0"/>
              <a:t>‹#›</a:t>
            </a:fld>
            <a:endParaRPr lang="tr-TR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79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82DF-18FC-4B16-97A9-AF5A830976B0}" type="datetimeFigureOut">
              <a:rPr lang="tr-TR" smtClean="0"/>
              <a:t>7.10.2022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E03-45DC-4590-A8E7-D357896FA0CC}" type="slidenum">
              <a:rPr lang="tr-TR" smtClean="0"/>
              <a:t>‹#›</a:t>
            </a:fld>
            <a:endParaRPr lang="tr-T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8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82DF-18FC-4B16-97A9-AF5A830976B0}" type="datetimeFigureOut">
              <a:rPr lang="tr-TR" smtClean="0"/>
              <a:t>7.10.2022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E03-45DC-4590-A8E7-D357896FA0CC}" type="slidenum">
              <a:rPr lang="tr-TR" smtClean="0"/>
              <a:t>‹#›</a:t>
            </a:fld>
            <a:endParaRPr lang="tr-T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52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82DF-18FC-4B16-97A9-AF5A830976B0}" type="datetimeFigureOut">
              <a:rPr lang="tr-TR" smtClean="0"/>
              <a:t>7.10.2022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E03-45DC-4590-A8E7-D357896FA0CC}" type="slidenum">
              <a:rPr lang="tr-TR" smtClean="0"/>
              <a:t>‹#›</a:t>
            </a:fld>
            <a:endParaRPr lang="tr-TR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58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82DF-18FC-4B16-97A9-AF5A830976B0}" type="datetimeFigureOut">
              <a:rPr lang="tr-TR" smtClean="0"/>
              <a:t>7.10.2022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E03-45DC-4590-A8E7-D357896FA0CC}" type="slidenum">
              <a:rPr lang="tr-TR" smtClean="0"/>
              <a:t>‹#›</a:t>
            </a:fld>
            <a:endParaRPr lang="tr-TR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92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82DF-18FC-4B16-97A9-AF5A830976B0}" type="datetimeFigureOut">
              <a:rPr lang="tr-TR" smtClean="0"/>
              <a:t>7.10.2022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E03-45DC-4590-A8E7-D357896FA0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918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82DF-18FC-4B16-97A9-AF5A830976B0}" type="datetimeFigureOut">
              <a:rPr lang="tr-TR" smtClean="0"/>
              <a:t>7.10.2022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BE03-45DC-4590-A8E7-D357896FA0CC}" type="slidenum">
              <a:rPr lang="tr-TR" smtClean="0"/>
              <a:t>‹#›</a:t>
            </a:fld>
            <a:endParaRPr lang="tr-T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37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F2D382DF-18FC-4B16-97A9-AF5A830976B0}" type="datetimeFigureOut">
              <a:rPr lang="tr-TR" smtClean="0"/>
              <a:t>7.10.2022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2CA0BE03-45DC-4590-A8E7-D357896FA0CC}" type="slidenum">
              <a:rPr lang="tr-TR" smtClean="0"/>
              <a:t>‹#›</a:t>
            </a:fld>
            <a:endParaRPr lang="tr-TR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226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382DF-18FC-4B16-97A9-AF5A830976B0}" type="datetimeFigureOut">
              <a:rPr lang="tr-TR" smtClean="0"/>
              <a:t>7.10.2022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CA0BE03-45DC-4590-A8E7-D357896FA0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640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ir.gen.tr/siir/t/thomas_stearns_eliot/thomas_stearns_eliot.htm" TargetMode="External"/><Relationship Id="rId3" Type="http://schemas.openxmlformats.org/officeDocument/2006/relationships/hyperlink" Target="https://en.wikipedia.org/wiki/Vivienne_Haigh-Wood_Eliot" TargetMode="External"/><Relationship Id="rId7" Type="http://schemas.openxmlformats.org/officeDocument/2006/relationships/hyperlink" Target="https://www.turkedebiyati.org/thomas-stearns-eliot.html" TargetMode="External"/><Relationship Id="rId2" Type="http://schemas.openxmlformats.org/officeDocument/2006/relationships/hyperlink" Target="https://tr.wikipedia.org/wiki/T._S._Eliot#:~:text=Thomas%20Stearns%20Eliot%20(26%20Eyl%C3%BCl,modernist%20%C5%9Fiirinin%20en%20ba%C5%9Far%C4%B1l%C4%B1%20%C3%B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.celeb-true.com/thomas-stearns-eliot-better-known-eliot-american-english-poet" TargetMode="External"/><Relationship Id="rId11" Type="http://schemas.openxmlformats.org/officeDocument/2006/relationships/hyperlink" Target="https://www.poetryfoundation.org/poetrymagazine/poems/44212/the-love-song-of-j-alfred-prufrock" TargetMode="External"/><Relationship Id="rId5" Type="http://schemas.openxmlformats.org/officeDocument/2006/relationships/hyperlink" Target="https://www.theguardian.com/culture/2009/may/24/ts-eliot-valerie-fletcher-scrapbooks" TargetMode="External"/><Relationship Id="rId10" Type="http://schemas.openxmlformats.org/officeDocument/2006/relationships/hyperlink" Target="https://siirantolojim.wordpress.com/2012/10/10/j-alfred-prufrockun-ask-sarkisi-2/" TargetMode="External"/><Relationship Id="rId4" Type="http://schemas.openxmlformats.org/officeDocument/2006/relationships/hyperlink" Target="https://en.wikipedia.org/wiki/Valerie_Eliot" TargetMode="External"/><Relationship Id="rId9" Type="http://schemas.openxmlformats.org/officeDocument/2006/relationships/hyperlink" Target="https://www.storyboardthat.com/tr/lesson-plans/amerikan-edebi-hareketl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137066-A67E-4207-9DCB-C590065D6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795" y="3825185"/>
            <a:ext cx="9778409" cy="1872701"/>
          </a:xfrm>
        </p:spPr>
        <p:txBody>
          <a:bodyPr/>
          <a:lstStyle/>
          <a:p>
            <a:r>
              <a:rPr lang="tr-TR" dirty="0"/>
              <a:t>THOMAS STEARNS ELIOT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D035A25-CACA-4BE9-A1F7-06A759E55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32322" y="5695838"/>
            <a:ext cx="2809023" cy="432497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Sena Ermiş - 0409190010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7688B69-5238-400B-BD13-1234FF208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48" y="1013354"/>
            <a:ext cx="6457584" cy="363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8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C31E4C-3303-4678-8D19-4576ACA61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37220"/>
            <a:ext cx="9603275" cy="1049235"/>
          </a:xfrm>
        </p:spPr>
        <p:txBody>
          <a:bodyPr/>
          <a:lstStyle/>
          <a:p>
            <a:r>
              <a:rPr lang="tr-TR" dirty="0"/>
              <a:t>Öğretmen ve Bankacı Eliot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AEF497-A425-4AE3-9CA8-F2CC145EF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199" y="2276942"/>
            <a:ext cx="4563519" cy="3005903"/>
          </a:xfrm>
        </p:spPr>
        <p:txBody>
          <a:bodyPr>
            <a:noAutofit/>
          </a:bodyPr>
          <a:lstStyle/>
          <a:p>
            <a:r>
              <a:rPr lang="tr-TR" sz="1600" dirty="0"/>
              <a:t>Ocak 1916- </a:t>
            </a:r>
            <a:r>
              <a:rPr lang="tr-TR" sz="1600" dirty="0" err="1"/>
              <a:t>Highgate</a:t>
            </a:r>
            <a:r>
              <a:rPr lang="tr-TR" sz="1600" dirty="0"/>
              <a:t> </a:t>
            </a:r>
            <a:r>
              <a:rPr lang="tr-TR" sz="1600" dirty="0" err="1"/>
              <a:t>Junior</a:t>
            </a:r>
            <a:r>
              <a:rPr lang="tr-TR" sz="1600" dirty="0"/>
              <a:t> </a:t>
            </a:r>
            <a:r>
              <a:rPr lang="tr-TR" sz="1600" dirty="0" err="1"/>
              <a:t>School’da</a:t>
            </a:r>
            <a:r>
              <a:rPr lang="tr-TR" sz="1600" dirty="0"/>
              <a:t> </a:t>
            </a: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Fransızca, Latince, düşük matematik, çizim, yüzme, coğrafya, tarih ve </a:t>
            </a:r>
            <a:r>
              <a:rPr lang="tr-TR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beyzbol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 öğrettiği bir öğretmenlik görevi vardı. Ardından Kraliyet Gramer Okulu’nda bir dönem devam etti.</a:t>
            </a:r>
          </a:p>
          <a:p>
            <a:r>
              <a:rPr lang="tr-TR" sz="1600" dirty="0">
                <a:cs typeface="Times New Roman" panose="02020603050405020304" pitchFamily="18" charset="0"/>
              </a:rPr>
              <a:t>19 Mart 1917- </a:t>
            </a:r>
            <a:r>
              <a:rPr lang="tr-TR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Lloyds</a:t>
            </a: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Bank'ın Sömürge ve Dış Departmanında görev aldı. Çok dilli olmasıyla kısa sürede vazgeçilmez oldu. Savaştan sonra </a:t>
            </a:r>
            <a:r>
              <a:rPr lang="tr-TR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Eliot’un</a:t>
            </a: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çalışmaları uluslararası önem kazandı.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31F2A8-E1D9-46E9-AC1F-8DA4FE41F3B5}"/>
              </a:ext>
            </a:extLst>
          </p:cNvPr>
          <p:cNvSpPr txBox="1"/>
          <p:nvPr/>
        </p:nvSpPr>
        <p:spPr>
          <a:xfrm>
            <a:off x="7861955" y="4564915"/>
            <a:ext cx="39686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i="1" dirty="0">
                <a:solidFill>
                  <a:srgbClr val="222222"/>
                </a:solidFill>
                <a:latin typeface="Minion Pro"/>
                <a:cs typeface="Times New Roman" panose="02020603050405020304" pitchFamily="18" charset="0"/>
              </a:rPr>
              <a:t>« H</a:t>
            </a:r>
            <a:r>
              <a:rPr lang="tr-TR" sz="1600" i="1" dirty="0">
                <a:solidFill>
                  <a:srgbClr val="222222"/>
                </a:solidFill>
                <a:effectLst/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ala maalesef bankada Barış Antlaşmaları hakkında bir şey bilen tek kişi » 1923</a:t>
            </a:r>
            <a:endParaRPr lang="tr-TR" sz="1600" dirty="0">
              <a:solidFill>
                <a:srgbClr val="222222"/>
              </a:solidFill>
              <a:effectLst/>
              <a:latin typeface="Minion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191DA8F-EDD6-40A2-94D4-307E0521650B}"/>
              </a:ext>
            </a:extLst>
          </p:cNvPr>
          <p:cNvSpPr txBox="1"/>
          <p:nvPr/>
        </p:nvSpPr>
        <p:spPr>
          <a:xfrm>
            <a:off x="7861955" y="2471841"/>
            <a:ext cx="40818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i="1" dirty="0">
                <a:solidFill>
                  <a:srgbClr val="222222"/>
                </a:solidFill>
                <a:effectLst/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«Benim idealim, geçmiş on yıl boyunca (</a:t>
            </a:r>
            <a:r>
              <a:rPr lang="tr-TR" sz="1600" i="1" dirty="0" err="1">
                <a:solidFill>
                  <a:srgbClr val="222222"/>
                </a:solidFill>
                <a:effectLst/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Lloyds'un</a:t>
            </a:r>
            <a:r>
              <a:rPr lang="tr-TR" sz="1600" i="1" dirty="0">
                <a:solidFill>
                  <a:srgbClr val="222222"/>
                </a:solidFill>
                <a:effectLst/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 uğraştığı yurtdışındaki her bankanın) varlıklarını ve yükümlülüklerini bilmek!»</a:t>
            </a:r>
          </a:p>
        </p:txBody>
      </p:sp>
      <p:pic>
        <p:nvPicPr>
          <p:cNvPr id="3074" name="Picture 2" descr="1917 – Lloyds Bank, Andover, Hampshire – Archiseek – Irish Architecture">
            <a:extLst>
              <a:ext uri="{FF2B5EF4-FFF2-40B4-BE49-F238E27FC236}">
                <a16:creationId xmlns:a16="http://schemas.microsoft.com/office/drawing/2014/main" id="{1EECE5FB-9D12-4347-A4D7-F60207AAD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505" y="2153214"/>
            <a:ext cx="2601262" cy="33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22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E63D85-3B2F-4A89-AEEF-63F787217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Criterion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C7F672-AA7E-4937-B3AD-C2CAB78AD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00" y="2002559"/>
            <a:ext cx="8201319" cy="3732908"/>
          </a:xfrm>
        </p:spPr>
        <p:txBody>
          <a:bodyPr>
            <a:noAutofit/>
          </a:bodyPr>
          <a:lstStyle/>
          <a:p>
            <a:r>
              <a:rPr lang="tr-TR" sz="1600" dirty="0"/>
              <a:t>Ekim 1922'den Ocak 1939'a kadar yayınlanan bir İngiliz edebiyat dergisiydi.</a:t>
            </a:r>
          </a:p>
          <a:p>
            <a:r>
              <a:rPr lang="tr-TR" sz="1600" dirty="0"/>
              <a:t>Çalışmalarının çoğu için üç aylık bir dergiydi. T. S. Eliot tüm yayın dönemi boyunca editör olarak görev yaptı. </a:t>
            </a:r>
            <a:r>
              <a:rPr lang="tr-TR" sz="1600" dirty="0" err="1"/>
              <a:t>Eliot'un</a:t>
            </a:r>
            <a:r>
              <a:rPr lang="tr-TR" sz="1600" dirty="0"/>
              <a:t> amacı, onu standartların korunmasına ve bir Avrupa entelektüel topluluğunun yeniden birleşmesine adanmış bir edebi inceleme yapmaktı.</a:t>
            </a:r>
          </a:p>
          <a:p>
            <a:r>
              <a:rPr lang="tr-TR" sz="1600" dirty="0"/>
              <a:t>Derginin ilk sayısı </a:t>
            </a:r>
            <a:r>
              <a:rPr lang="tr-TR" sz="1600" dirty="0" err="1"/>
              <a:t>Eliot'un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Waste</a:t>
            </a:r>
            <a:r>
              <a:rPr lang="tr-TR" sz="1600" dirty="0"/>
              <a:t> Land’ ini içeriyordu. Çok sayıda yazar tarafından katkı aldı.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Hollow</a:t>
            </a:r>
            <a:r>
              <a:rPr lang="tr-TR" sz="1600" dirty="0"/>
              <a:t> Men, </a:t>
            </a:r>
            <a:r>
              <a:rPr lang="tr-TR" sz="1600" dirty="0" err="1"/>
              <a:t>Ash</a:t>
            </a:r>
            <a:r>
              <a:rPr lang="tr-TR" sz="1600" dirty="0"/>
              <a:t> </a:t>
            </a:r>
            <a:r>
              <a:rPr lang="tr-TR" sz="1600" dirty="0" err="1"/>
              <a:t>Wednesday</a:t>
            </a:r>
            <a:r>
              <a:rPr lang="tr-TR" sz="1600" dirty="0"/>
              <a:t>’ in ilk versiyonları da dahil olmak üzere On </a:t>
            </a:r>
            <a:r>
              <a:rPr lang="tr-TR" sz="1600" dirty="0" err="1"/>
              <a:t>the</a:t>
            </a:r>
            <a:r>
              <a:rPr lang="tr-TR" sz="1600" dirty="0"/>
              <a:t> Eve adlı kısa öyküsünü, yorumlarını ve şiirlerini içeriyor. </a:t>
            </a:r>
          </a:p>
          <a:p>
            <a:r>
              <a:rPr lang="tr-TR" sz="1600" dirty="0"/>
              <a:t>1924 ve 1925'te, derginin adını öneren </a:t>
            </a:r>
            <a:r>
              <a:rPr lang="tr-TR" sz="1600" dirty="0" err="1"/>
              <a:t>Eliot'un</a:t>
            </a:r>
            <a:r>
              <a:rPr lang="tr-TR" sz="1600" dirty="0"/>
              <a:t> ilk karısı </a:t>
            </a:r>
            <a:r>
              <a:rPr lang="tr-TR" sz="1600" dirty="0" err="1"/>
              <a:t>Vivienne</a:t>
            </a:r>
            <a:r>
              <a:rPr lang="tr-TR" sz="1600" dirty="0"/>
              <a:t> </a:t>
            </a:r>
            <a:r>
              <a:rPr lang="tr-TR" sz="1600" dirty="0" err="1"/>
              <a:t>Haigh-Wood</a:t>
            </a:r>
            <a:r>
              <a:rPr lang="tr-TR" sz="1600" dirty="0"/>
              <a:t> tarafından takma adla dokuz katkı yapıldı.</a:t>
            </a:r>
          </a:p>
        </p:txBody>
      </p:sp>
      <p:pic>
        <p:nvPicPr>
          <p:cNvPr id="1026" name="Picture 2" descr="BBC Radio 4 - 1922: The Birth of Now, The Criterion, which published The  Waste Land">
            <a:extLst>
              <a:ext uri="{FF2B5EF4-FFF2-40B4-BE49-F238E27FC236}">
                <a16:creationId xmlns:a16="http://schemas.microsoft.com/office/drawing/2014/main" id="{1499C1DE-C657-4836-BDB4-8A67FC5B8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019" y="112253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45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96F03C-D09D-45C2-95D3-DBC8C5C8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Criterion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31DA93-1DDF-47B8-AFF9-31BAB504D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89" y="2315019"/>
            <a:ext cx="4924893" cy="2227962"/>
          </a:xfrm>
        </p:spPr>
        <p:txBody>
          <a:bodyPr>
            <a:noAutofit/>
          </a:bodyPr>
          <a:lstStyle/>
          <a:p>
            <a:r>
              <a:rPr lang="tr-TR" sz="1600" dirty="0" err="1"/>
              <a:t>Lady</a:t>
            </a:r>
            <a:r>
              <a:rPr lang="tr-TR" sz="1600" dirty="0"/>
              <a:t> </a:t>
            </a:r>
            <a:r>
              <a:rPr lang="tr-TR" sz="1600" dirty="0" err="1"/>
              <a:t>Rothermere</a:t>
            </a:r>
            <a:r>
              <a:rPr lang="tr-TR" sz="1600" dirty="0"/>
              <a:t> başlangıçta dergiyi finanse etti. Dört yıl sonra desteğini geri çekti ve dergi </a:t>
            </a:r>
            <a:r>
              <a:rPr lang="tr-TR" sz="1600" dirty="0" err="1"/>
              <a:t>Eliot'un</a:t>
            </a:r>
            <a:r>
              <a:rPr lang="tr-TR" sz="1600" dirty="0"/>
              <a:t> işvereni </a:t>
            </a:r>
            <a:r>
              <a:rPr lang="tr-TR" sz="1600" dirty="0" err="1"/>
              <a:t>Faber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Gwyer</a:t>
            </a:r>
            <a:r>
              <a:rPr lang="tr-TR" sz="1600" dirty="0"/>
              <a:t> Publishing tarafından 1926’ da satın alındı. Ocak 1927'de dergiye </a:t>
            </a:r>
            <a:r>
              <a:rPr lang="tr-TR" sz="16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tr-TR" sz="16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New </a:t>
            </a:r>
            <a:r>
              <a:rPr lang="tr-TR" sz="16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Criterion</a:t>
            </a:r>
            <a:r>
              <a:rPr lang="tr-TR" sz="16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600" dirty="0"/>
              <a:t>adı verildi. Mayıs 1927'den Mart 1928'e kadar olan sayılara </a:t>
            </a:r>
            <a:r>
              <a:rPr lang="tr-TR" sz="16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tr-TR" sz="16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6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Monthly</a:t>
            </a:r>
            <a:r>
              <a:rPr lang="tr-TR" sz="16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6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Criterion</a:t>
            </a:r>
            <a:r>
              <a:rPr lang="tr-TR" sz="16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600" dirty="0"/>
              <a:t>adı verildi.</a:t>
            </a:r>
          </a:p>
        </p:txBody>
      </p:sp>
      <p:pic>
        <p:nvPicPr>
          <p:cNvPr id="2050" name="Picture 2" descr="The Criterion. A Quarterly Review. Edited By T.S. Eliot. Volume XIII, No.  LIII. - YEATS W.B. - First Edition">
            <a:extLst>
              <a:ext uri="{FF2B5EF4-FFF2-40B4-BE49-F238E27FC236}">
                <a16:creationId xmlns:a16="http://schemas.microsoft.com/office/drawing/2014/main" id="{5EDDEB77-6863-4749-A7B2-4EE68A51E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901" y="953324"/>
            <a:ext cx="17430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Criterion - T. S. Eliot">
            <a:extLst>
              <a:ext uri="{FF2B5EF4-FFF2-40B4-BE49-F238E27FC236}">
                <a16:creationId xmlns:a16="http://schemas.microsoft.com/office/drawing/2014/main" id="{32F980B9-979C-436C-862E-6B43A3F66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901" y="4342512"/>
            <a:ext cx="1978811" cy="131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12A7A10E-3CC9-4880-8451-99337B6FB294}"/>
              </a:ext>
            </a:extLst>
          </p:cNvPr>
          <p:cNvSpPr txBox="1"/>
          <p:nvPr/>
        </p:nvSpPr>
        <p:spPr>
          <a:xfrm>
            <a:off x="7461477" y="2644170"/>
            <a:ext cx="47628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dirty="0"/>
              <a:t>Rakibi </a:t>
            </a:r>
            <a:r>
              <a:rPr lang="tr-TR" sz="1600" dirty="0" err="1"/>
              <a:t>Adelphi</a:t>
            </a:r>
            <a:r>
              <a:rPr lang="tr-TR" sz="1600" dirty="0"/>
              <a:t> dergisiyle olan yarıştaydı. Eliot yayınını klasisizm, gelenek ve Katoliklik savunmasını açıklamak için kullandı. Bu yarışmada Eliot, 1930'ların Londra'sında kritik aşamanın merkezini almış olması anlamında açık ara galip geldi.</a:t>
            </a:r>
          </a:p>
        </p:txBody>
      </p:sp>
    </p:spTree>
    <p:extLst>
      <p:ext uri="{BB962C8B-B14F-4D97-AF65-F5344CB8AC3E}">
        <p14:creationId xmlns:p14="http://schemas.microsoft.com/office/powerpoint/2010/main" val="33112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B2CB14-B19C-45CA-9B93-EFA4D2C8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Dönüşüm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99847A-ED0C-426E-9767-2028B7D94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1" y="2171769"/>
            <a:ext cx="4723774" cy="3588008"/>
          </a:xfrm>
        </p:spPr>
        <p:txBody>
          <a:bodyPr>
            <a:normAutofit/>
          </a:bodyPr>
          <a:lstStyle/>
          <a:p>
            <a:r>
              <a:rPr lang="tr-TR" sz="1600" i="0" dirty="0" err="1">
                <a:effectLst/>
              </a:rPr>
              <a:t>Üniteryen</a:t>
            </a:r>
            <a:r>
              <a:rPr lang="tr-TR" sz="1600" dirty="0"/>
              <a:t> </a:t>
            </a:r>
            <a:r>
              <a:rPr lang="tr-TR" sz="1600" i="0" dirty="0">
                <a:effectLst/>
              </a:rPr>
              <a:t>olan Eliot, </a:t>
            </a:r>
            <a:r>
              <a:rPr lang="tr-TR" sz="1600" i="0" dirty="0" err="1">
                <a:effectLst/>
              </a:rPr>
              <a:t>Oxfordshire'daki</a:t>
            </a:r>
            <a:r>
              <a:rPr lang="tr-TR" sz="1600" i="0" dirty="0">
                <a:effectLst/>
              </a:rPr>
              <a:t> </a:t>
            </a:r>
            <a:r>
              <a:rPr lang="tr-TR" sz="1600" i="0" dirty="0" err="1">
                <a:effectLst/>
              </a:rPr>
              <a:t>Finstock</a:t>
            </a:r>
            <a:r>
              <a:rPr lang="tr-TR" sz="1600" i="0" dirty="0">
                <a:effectLst/>
              </a:rPr>
              <a:t> Kilisesi'nde özel bir vaftizin ardından 29 Haziran 1927'de kabul edildiği İngiltere Kilisesi’ne yani </a:t>
            </a:r>
            <a:r>
              <a:rPr lang="tr-TR" sz="1600" i="0" dirty="0" err="1">
                <a:effectLst/>
              </a:rPr>
              <a:t>Anglikanizme</a:t>
            </a:r>
            <a:r>
              <a:rPr lang="tr-TR" sz="1600" i="0" dirty="0">
                <a:effectLst/>
              </a:rPr>
              <a:t> yöneliyordu. </a:t>
            </a:r>
          </a:p>
          <a:p>
            <a:r>
              <a:rPr lang="tr-TR" sz="1600" i="0" dirty="0">
                <a:effectLst/>
              </a:rPr>
              <a:t>Aynı yılın ilerleyen saatlerinde Eliot İngiliz vatandaşlığına geçti. Milliyetteki bu dönüşüm tamamlayıcıydı</a:t>
            </a:r>
            <a:r>
              <a:rPr lang="tr-TR" sz="1600" dirty="0"/>
              <a:t>. </a:t>
            </a:r>
            <a:r>
              <a:rPr lang="tr-TR" sz="1600" i="0" dirty="0">
                <a:effectLst/>
              </a:rPr>
              <a:t>Bir yıl içinde Eliot, on yılın dini, politik ve kültürel eğilimlerini sembolik bir başa çekti.</a:t>
            </a:r>
            <a:endParaRPr lang="tr-TR" sz="1600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5271768-5947-4092-B21D-2FED3C279FA0}"/>
              </a:ext>
            </a:extLst>
          </p:cNvPr>
          <p:cNvSpPr txBox="1"/>
          <p:nvPr/>
        </p:nvSpPr>
        <p:spPr>
          <a:xfrm>
            <a:off x="6446059" y="4855441"/>
            <a:ext cx="48472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i="1" dirty="0">
                <a:latin typeface="Minion Pro"/>
              </a:rPr>
              <a:t>« </a:t>
            </a:r>
            <a:r>
              <a:rPr lang="tr-TR" sz="1600" i="1" dirty="0" err="1">
                <a:latin typeface="Minion Pro"/>
              </a:rPr>
              <a:t>Üniteryenizm</a:t>
            </a:r>
            <a:r>
              <a:rPr lang="tr-TR" sz="1600" i="1" dirty="0">
                <a:latin typeface="Minion Pro"/>
              </a:rPr>
              <a:t>, doğum, çiftleşme, ölüm, cehennem, cennet ve delilik gibi pirinç meseleleri için kötü bir hazırlıktır: hepsi Kötü Formun sınıflandırmasına girer. »</a:t>
            </a:r>
          </a:p>
        </p:txBody>
      </p:sp>
      <p:pic>
        <p:nvPicPr>
          <p:cNvPr id="1026" name="Picture 2" descr="T. S. Eliot at Salisbury in 1938">
            <a:extLst>
              <a:ext uri="{FF2B5EF4-FFF2-40B4-BE49-F238E27FC236}">
                <a16:creationId xmlns:a16="http://schemas.microsoft.com/office/drawing/2014/main" id="{55C4F257-932A-435B-85E9-A8FDBC086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923" y="1362173"/>
            <a:ext cx="5006111" cy="332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31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85D1C1-D4C7-4D49-80CE-F75073380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731097"/>
          </a:xfrm>
        </p:spPr>
        <p:txBody>
          <a:bodyPr/>
          <a:lstStyle/>
          <a:p>
            <a:r>
              <a:rPr lang="tr-TR" dirty="0"/>
              <a:t>Aşk Hayatı - </a:t>
            </a:r>
            <a:r>
              <a:rPr lang="tr-TR" dirty="0" err="1"/>
              <a:t>Tom</a:t>
            </a:r>
            <a:r>
              <a:rPr lang="tr-TR" dirty="0"/>
              <a:t> &amp; </a:t>
            </a:r>
            <a:r>
              <a:rPr lang="tr-TR" dirty="0" err="1"/>
              <a:t>Viv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47F6F0B-FC61-4C2C-94B6-30CD7380FCC4}"/>
              </a:ext>
            </a:extLst>
          </p:cNvPr>
          <p:cNvSpPr txBox="1"/>
          <p:nvPr/>
        </p:nvSpPr>
        <p:spPr>
          <a:xfrm>
            <a:off x="4239557" y="4064465"/>
            <a:ext cx="7408817" cy="1389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Ezra </a:t>
            </a:r>
            <a:r>
              <a:rPr lang="tr-TR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Pound'un</a:t>
            </a: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Vivienne'i</a:t>
            </a: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şairin İngiltere'de kalması için bir bahane olarak Eliot'la evlenmeye teşvik ettiğini, Eliot ve </a:t>
            </a:r>
            <a:r>
              <a:rPr lang="tr-TR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Pound'un</a:t>
            </a: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daha büyük kariyer başarısına sahip olacağına inandığını, aynı zamanda ailesinin Amerika'ya dönmesi isteğine karşı olduğunu belirtti. </a:t>
            </a:r>
            <a:r>
              <a:rPr lang="tr-TR" sz="1600" dirty="0">
                <a:effectLst/>
                <a:ea typeface="Calibri" panose="020F0502020204030204" pitchFamily="34" charset="0"/>
              </a:rPr>
              <a:t>Her iki tarafın ebeveyni de düğünden önceden haberdar edilmedi.</a:t>
            </a:r>
            <a:endParaRPr lang="tr-T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D997998-5F6A-48BC-92AC-F9180B7E6825}"/>
              </a:ext>
            </a:extLst>
          </p:cNvPr>
          <p:cNvSpPr txBox="1"/>
          <p:nvPr/>
        </p:nvSpPr>
        <p:spPr>
          <a:xfrm>
            <a:off x="1130270" y="1716318"/>
            <a:ext cx="76430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dirty="0" err="1">
                <a:effectLst/>
                <a:ea typeface="Calibri" panose="020F0502020204030204" pitchFamily="34" charset="0"/>
              </a:rPr>
              <a:t>Vivienne</a:t>
            </a:r>
            <a:r>
              <a:rPr lang="tr-TR" sz="1600" dirty="0">
                <a:effectLst/>
                <a:ea typeface="Calibri" panose="020F0502020204030204" pitchFamily="34" charset="0"/>
              </a:rPr>
              <a:t> </a:t>
            </a:r>
            <a:r>
              <a:rPr lang="tr-TR" sz="1600" dirty="0" err="1">
                <a:effectLst/>
                <a:ea typeface="Calibri" panose="020F0502020204030204" pitchFamily="34" charset="0"/>
              </a:rPr>
              <a:t>Haigh-Wood</a:t>
            </a:r>
            <a:r>
              <a:rPr lang="tr-TR" sz="1600" dirty="0">
                <a:effectLst/>
                <a:ea typeface="Calibri" panose="020F0502020204030204" pitchFamily="34" charset="0"/>
              </a:rPr>
              <a:t> Eliot (1888 – 1947), </a:t>
            </a:r>
            <a:r>
              <a:rPr lang="tr-TR" sz="1600" dirty="0" err="1">
                <a:effectLst/>
                <a:ea typeface="Calibri" panose="020F0502020204030204" pitchFamily="34" charset="0"/>
              </a:rPr>
              <a:t>Vivienne'in</a:t>
            </a:r>
            <a:r>
              <a:rPr lang="tr-TR" sz="1600" dirty="0">
                <a:effectLst/>
                <a:ea typeface="Calibri" panose="020F0502020204030204" pitchFamily="34" charset="0"/>
              </a:rPr>
              <a:t> Cambridge'de mürebbiye olduğu ve </a:t>
            </a:r>
            <a:r>
              <a:rPr lang="tr-TR" sz="1600" dirty="0" err="1">
                <a:effectLst/>
                <a:ea typeface="Calibri" panose="020F0502020204030204" pitchFamily="34" charset="0"/>
              </a:rPr>
              <a:t>Eliot’un</a:t>
            </a:r>
            <a:r>
              <a:rPr lang="tr-TR" sz="1600" dirty="0">
                <a:effectLst/>
                <a:ea typeface="Calibri" panose="020F0502020204030204" pitchFamily="34" charset="0"/>
              </a:rPr>
              <a:t> Oxford’ da çalıştığı zamanda ortak arkadaşları tarafından tanıştırıldılar. Üç aydan kısa bir süre sonra </a:t>
            </a:r>
            <a:r>
              <a:rPr lang="tr-TR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Hampstead</a:t>
            </a: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Sicil Dairesinde 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evlendiler</a:t>
            </a:r>
            <a:r>
              <a:rPr lang="tr-TR" sz="1600" dirty="0">
                <a:effectLst/>
                <a:ea typeface="Calibri" panose="020F0502020204030204" pitchFamily="34" charset="0"/>
              </a:rPr>
              <a:t>. </a:t>
            </a:r>
            <a:endParaRPr lang="tr-TR" sz="1600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F1A58030-7595-472E-82BA-129D8C894470}"/>
              </a:ext>
            </a:extLst>
          </p:cNvPr>
          <p:cNvSpPr txBox="1"/>
          <p:nvPr/>
        </p:nvSpPr>
        <p:spPr>
          <a:xfrm>
            <a:off x="3604184" y="3013502"/>
            <a:ext cx="42623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i="1" dirty="0">
                <a:effectLst/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« Bu </a:t>
            </a:r>
            <a:r>
              <a:rPr lang="tr-TR" sz="1600" i="1" dirty="0"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İn</a:t>
            </a:r>
            <a:r>
              <a:rPr lang="tr-TR" sz="1600" i="1" dirty="0">
                <a:effectLst/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giliz kızlarının çok eğlenceli isimleri var. “</a:t>
            </a:r>
            <a:r>
              <a:rPr lang="tr-TR" sz="1600" i="1" dirty="0" err="1">
                <a:effectLst/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Phyllis</a:t>
            </a:r>
            <a:r>
              <a:rPr lang="tr-TR" sz="1600" i="1" dirty="0">
                <a:effectLst/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” adında iki, "</a:t>
            </a:r>
            <a:r>
              <a:rPr lang="tr-TR" sz="1600" i="1" dirty="0" err="1">
                <a:effectLst/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Vivien</a:t>
            </a:r>
            <a:r>
              <a:rPr lang="tr-TR" sz="1600" i="1" dirty="0">
                <a:effectLst/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" adında biriyle tanıştım. » </a:t>
            </a:r>
            <a:endParaRPr lang="tr-TR" sz="1600" i="1" dirty="0">
              <a:latin typeface="Minion Pro"/>
            </a:endParaRPr>
          </a:p>
        </p:txBody>
      </p:sp>
      <p:pic>
        <p:nvPicPr>
          <p:cNvPr id="3074" name="Picture 2" descr="Vivienne Haigh-Wood (@The1stMrsEliot) / Twitter">
            <a:extLst>
              <a:ext uri="{FF2B5EF4-FFF2-40B4-BE49-F238E27FC236}">
                <a16:creationId xmlns:a16="http://schemas.microsoft.com/office/drawing/2014/main" id="{0AD73DE6-FD1B-4743-98C7-0C7F633E9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233" y="1053397"/>
            <a:ext cx="2375603" cy="237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25B4A14-46ED-421B-8EA9-DB7E31803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" b="2816"/>
          <a:stretch/>
        </p:blipFill>
        <p:spPr bwMode="auto">
          <a:xfrm>
            <a:off x="829638" y="2948544"/>
            <a:ext cx="2375603" cy="305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56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5551CE-D255-4461-93BE-DEF68F9EA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Aşk Hayatı - </a:t>
            </a:r>
            <a:r>
              <a:rPr lang="tr-TR" dirty="0" err="1"/>
              <a:t>Tom</a:t>
            </a:r>
            <a:r>
              <a:rPr lang="tr-TR" dirty="0"/>
              <a:t> &amp; </a:t>
            </a:r>
            <a:r>
              <a:rPr lang="tr-TR" dirty="0" err="1"/>
              <a:t>Viv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E8396C-334E-4C03-8D18-5084986EB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61" y="2044914"/>
            <a:ext cx="6259539" cy="3859762"/>
          </a:xfrm>
        </p:spPr>
        <p:txBody>
          <a:bodyPr>
            <a:normAutofit/>
          </a:bodyPr>
          <a:lstStyle/>
          <a:p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Vivienne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, 18 yıllık evlilikleri boyunca kocasının çalışmalarına yaratıcı katkılarda bulundu</a:t>
            </a:r>
            <a:r>
              <a:rPr lang="tr-TR" sz="1600" dirty="0">
                <a:solidFill>
                  <a:srgbClr val="202122"/>
                </a:solidFill>
                <a:ea typeface="Calibri" panose="020F0502020204030204" pitchFamily="34" charset="0"/>
              </a:rPr>
              <a:t>. 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Ancak hem zihinsel hem de fiziksel sağlık sorunlarından </a:t>
            </a: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muzdarip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 zor bir ilişkiydi. </a:t>
            </a:r>
          </a:p>
          <a:p>
            <a:endParaRPr lang="tr-TR" sz="1600" dirty="0">
              <a:solidFill>
                <a:srgbClr val="202122"/>
              </a:solidFill>
              <a:ea typeface="Calibri" panose="020F0502020204030204" pitchFamily="34" charset="0"/>
            </a:endParaRPr>
          </a:p>
          <a:p>
            <a:r>
              <a:rPr lang="tr-TR" sz="1600" dirty="0">
                <a:solidFill>
                  <a:srgbClr val="202122"/>
                </a:solidFill>
                <a:ea typeface="Calibri" panose="020F0502020204030204" pitchFamily="34" charset="0"/>
              </a:rPr>
              <a:t>G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enellikle </a:t>
            </a: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Eliot’un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 en çok dikkat çeken eseri olmaya devam eden Çorak Ülke için ilham kaynağı olarak gösteriliyor. </a:t>
            </a: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Vivienne’e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 danışıp, şiirin bir bölümüne olmuş diyene kadar onaylamayı reddetti. </a:t>
            </a:r>
            <a:endParaRPr lang="tr-TR" sz="1600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DD9E186-8EBD-4761-912E-17480516F4F8}"/>
              </a:ext>
            </a:extLst>
          </p:cNvPr>
          <p:cNvSpPr txBox="1"/>
          <p:nvPr/>
        </p:nvSpPr>
        <p:spPr>
          <a:xfrm>
            <a:off x="8232709" y="3974795"/>
            <a:ext cx="37017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i="1" dirty="0">
                <a:solidFill>
                  <a:srgbClr val="202122"/>
                </a:solidFill>
                <a:effectLst/>
                <a:latin typeface="Minion Pro"/>
                <a:ea typeface="Calibri" panose="020F0502020204030204" pitchFamily="34" charset="0"/>
              </a:rPr>
              <a:t>«Ona evlilik mutluluk getirmedi... Benim için, Ço</a:t>
            </a:r>
            <a:r>
              <a:rPr lang="tr-TR" sz="1600" i="1" dirty="0">
                <a:solidFill>
                  <a:srgbClr val="202122"/>
                </a:solidFill>
                <a:latin typeface="Minion Pro"/>
                <a:ea typeface="Calibri" panose="020F0502020204030204" pitchFamily="34" charset="0"/>
              </a:rPr>
              <a:t>rak</a:t>
            </a:r>
            <a:r>
              <a:rPr lang="tr-TR" sz="1600" i="1" dirty="0">
                <a:solidFill>
                  <a:srgbClr val="202122"/>
                </a:solidFill>
                <a:effectLst/>
                <a:latin typeface="Minion Pro"/>
                <a:ea typeface="Calibri" panose="020F0502020204030204" pitchFamily="34" charset="0"/>
              </a:rPr>
              <a:t> </a:t>
            </a:r>
            <a:r>
              <a:rPr lang="tr-TR" sz="1600" i="1" dirty="0" err="1">
                <a:solidFill>
                  <a:srgbClr val="202122"/>
                </a:solidFill>
                <a:latin typeface="Minion Pro"/>
                <a:ea typeface="Calibri" panose="020F0502020204030204" pitchFamily="34" charset="0"/>
              </a:rPr>
              <a:t>Ülke’nin</a:t>
            </a:r>
            <a:r>
              <a:rPr lang="tr-TR" sz="1600" i="1" dirty="0">
                <a:solidFill>
                  <a:srgbClr val="202122"/>
                </a:solidFill>
                <a:effectLst/>
                <a:latin typeface="Minion Pro"/>
                <a:ea typeface="Calibri" panose="020F0502020204030204" pitchFamily="34" charset="0"/>
              </a:rPr>
              <a:t> geldiği akıl halini getirdi»</a:t>
            </a:r>
            <a:endParaRPr lang="tr-TR" sz="1600" i="1" dirty="0">
              <a:latin typeface="Minion Pro"/>
            </a:endParaRPr>
          </a:p>
        </p:txBody>
      </p:sp>
      <p:pic>
        <p:nvPicPr>
          <p:cNvPr id="7" name="Picture 4" descr="Vivien - T. S. Eliot">
            <a:extLst>
              <a:ext uri="{FF2B5EF4-FFF2-40B4-BE49-F238E27FC236}">
                <a16:creationId xmlns:a16="http://schemas.microsoft.com/office/drawing/2014/main" id="{BBF258E2-0716-45D9-822E-C69E40FFB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98" y="1019441"/>
            <a:ext cx="3879339" cy="257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1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DDCEDF-07D8-41F8-BAC5-8A4D1CE7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Aşk Hayatı - </a:t>
            </a:r>
            <a:r>
              <a:rPr lang="tr-TR" dirty="0" err="1"/>
              <a:t>Tom</a:t>
            </a:r>
            <a:r>
              <a:rPr lang="tr-TR" dirty="0"/>
              <a:t> &amp; </a:t>
            </a:r>
            <a:r>
              <a:rPr lang="tr-TR" dirty="0" err="1"/>
              <a:t>Viv</a:t>
            </a:r>
            <a:endParaRPr lang="tr-TR" dirty="0"/>
          </a:p>
        </p:txBody>
      </p:sp>
      <p:pic>
        <p:nvPicPr>
          <p:cNvPr id="6146" name="Picture 2" descr="Tom &amp; Viv (1994) - IMDb">
            <a:extLst>
              <a:ext uri="{FF2B5EF4-FFF2-40B4-BE49-F238E27FC236}">
                <a16:creationId xmlns:a16="http://schemas.microsoft.com/office/drawing/2014/main" id="{3EFE1516-B808-489B-8446-E464A7A8E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4" b="10340"/>
          <a:stretch/>
        </p:blipFill>
        <p:spPr bwMode="auto">
          <a:xfrm>
            <a:off x="8187582" y="1882085"/>
            <a:ext cx="2545963" cy="309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1C255899-8D1B-42AE-B8C9-F799FD3A11C5}"/>
              </a:ext>
            </a:extLst>
          </p:cNvPr>
          <p:cNvSpPr txBox="1"/>
          <p:nvPr/>
        </p:nvSpPr>
        <p:spPr>
          <a:xfrm>
            <a:off x="923081" y="1977895"/>
            <a:ext cx="610564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Vivienne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, çocukken kol tüberkülozu ile başlayan birçok ciddi sağlık sorunlarına sahipti. </a:t>
            </a:r>
            <a:r>
              <a:rPr lang="tr-TR" sz="1600" dirty="0">
                <a:solidFill>
                  <a:srgbClr val="202122"/>
                </a:solidFill>
                <a:ea typeface="Calibri" panose="020F0502020204030204" pitchFamily="34" charset="0"/>
              </a:rPr>
              <a:t>E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vliliğin zihinsel sağlık sorunlarını daha da kötüleştirdiği ortaya çıktı. </a:t>
            </a:r>
          </a:p>
          <a:p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Kocası Eliot dini görüşlerinin de etkisiyle boşanmayı düşünmezdi</a:t>
            </a:r>
            <a:r>
              <a:rPr lang="tr-TR" sz="1600" dirty="0">
                <a:solidFill>
                  <a:srgbClr val="202122"/>
                </a:solidFill>
                <a:ea typeface="Calibri" panose="020F0502020204030204" pitchFamily="34" charset="0"/>
              </a:rPr>
              <a:t>.</a:t>
            </a:r>
          </a:p>
          <a:p>
            <a:endParaRPr lang="tr-TR" sz="1600" dirty="0">
              <a:solidFill>
                <a:srgbClr val="202122"/>
              </a:solidFill>
              <a:effectLst/>
              <a:ea typeface="Calibri" panose="020F0502020204030204" pitchFamily="34" charset="0"/>
            </a:endParaRPr>
          </a:p>
          <a:p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Vivienne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’ in isteğine karşı kardeşi tarafından bir akıl hastanesine yatırıldı</a:t>
            </a:r>
            <a:r>
              <a:rPr lang="tr-TR" sz="1600" dirty="0">
                <a:solidFill>
                  <a:srgbClr val="202122"/>
                </a:solidFill>
                <a:ea typeface="Calibri" panose="020F0502020204030204" pitchFamily="34" charset="0"/>
              </a:rPr>
              <a:t>. O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rada kalp krizinden öldü, ama muhtemelen kasıtlı aşırı dozdan öldü. </a:t>
            </a:r>
          </a:p>
          <a:p>
            <a:endParaRPr lang="tr-TR" sz="1600" dirty="0">
              <a:solidFill>
                <a:srgbClr val="202122"/>
              </a:solidFill>
              <a:effectLst/>
              <a:ea typeface="Calibri" panose="020F0502020204030204" pitchFamily="34" charset="0"/>
            </a:endParaRPr>
          </a:p>
          <a:p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Tımarhaneden gece vakti gelen bir telefonla </a:t>
            </a: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Vivienne’in</a:t>
            </a:r>
            <a:r>
              <a:rPr lang="tr-TR" sz="1600" dirty="0">
                <a:solidFill>
                  <a:srgbClr val="202122"/>
                </a:solidFill>
                <a:ea typeface="Calibri" panose="020F0502020204030204" pitchFamily="34" charset="0"/>
              </a:rPr>
              <a:t> 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beklenmedik bir şekilde öldüğü söylendiğinde, Eliot’ un yüzünü ellerine gömdüğü ve ‘Aman Tanrım, aman Tanrım' diye bağırdığı söylenir.</a:t>
            </a:r>
            <a:endParaRPr lang="tr-TR" sz="1600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D0F0C6D-D311-44C0-8DEC-99AE8D394F8A}"/>
              </a:ext>
            </a:extLst>
          </p:cNvPr>
          <p:cNvSpPr txBox="1"/>
          <p:nvPr/>
        </p:nvSpPr>
        <p:spPr>
          <a:xfrm>
            <a:off x="8105384" y="5147993"/>
            <a:ext cx="40866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>
                <a:latin typeface="Minion Pro"/>
              </a:rPr>
              <a:t>Başrolde En İyi Kadın Oyuncu</a:t>
            </a:r>
            <a:endParaRPr lang="tr-TR" sz="1400" b="0" i="0" dirty="0">
              <a:effectLst/>
              <a:latin typeface="Minion Pro"/>
            </a:endParaRPr>
          </a:p>
          <a:p>
            <a:r>
              <a:rPr lang="tr-TR" sz="1400" dirty="0">
                <a:latin typeface="Minion Pro"/>
              </a:rPr>
              <a:t>Yardımcı Rolde En İyi Kadın Oyuncu ve</a:t>
            </a:r>
          </a:p>
          <a:p>
            <a:r>
              <a:rPr lang="tr-TR" sz="1400" dirty="0">
                <a:latin typeface="Minion Pro"/>
              </a:rPr>
              <a:t>Akademi Ödülleri'ne aday gösterildi.</a:t>
            </a:r>
          </a:p>
        </p:txBody>
      </p:sp>
    </p:spTree>
    <p:extLst>
      <p:ext uri="{BB962C8B-B14F-4D97-AF65-F5344CB8AC3E}">
        <p14:creationId xmlns:p14="http://schemas.microsoft.com/office/powerpoint/2010/main" val="1153858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7910EB-C5B3-42A5-B541-58B3CC5D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Aşk Hayatı – </a:t>
            </a:r>
            <a:r>
              <a:rPr lang="tr-TR" dirty="0" err="1"/>
              <a:t>Emily</a:t>
            </a:r>
            <a:r>
              <a:rPr lang="tr-TR" dirty="0"/>
              <a:t> Hale ve Thomas </a:t>
            </a:r>
            <a:r>
              <a:rPr lang="tr-TR" dirty="0" err="1"/>
              <a:t>Stearns</a:t>
            </a:r>
            <a:endParaRPr lang="tr-TR" dirty="0"/>
          </a:p>
        </p:txBody>
      </p:sp>
      <p:pic>
        <p:nvPicPr>
          <p:cNvPr id="3074" name="Picture 2" descr="In the Media: The New Yorker Explores Emily Hale's Relationship with T.S.  Eliot | Scripps College in Claremont, California">
            <a:extLst>
              <a:ext uri="{FF2B5EF4-FFF2-40B4-BE49-F238E27FC236}">
                <a16:creationId xmlns:a16="http://schemas.microsoft.com/office/drawing/2014/main" id="{93284407-A0D8-471B-BB95-339D512D8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612" y="2002559"/>
            <a:ext cx="4624248" cy="33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5F2BA0A-4FCF-4219-98B6-852CD70F551F}"/>
              </a:ext>
            </a:extLst>
          </p:cNvPr>
          <p:cNvSpPr txBox="1"/>
          <p:nvPr/>
        </p:nvSpPr>
        <p:spPr>
          <a:xfrm>
            <a:off x="374700" y="1906588"/>
            <a:ext cx="67668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0" i="0" dirty="0">
                <a:solidFill>
                  <a:srgbClr val="000000"/>
                </a:solidFill>
                <a:effectLst/>
              </a:rPr>
              <a:t>Birçok okulda drama eğitimi alan başarılı ve akıllı bir kadın olan </a:t>
            </a:r>
            <a:r>
              <a:rPr lang="tr-TR" sz="1600" b="0" i="0" dirty="0" err="1">
                <a:solidFill>
                  <a:srgbClr val="000000"/>
                </a:solidFill>
                <a:effectLst/>
              </a:rPr>
              <a:t>Emily</a:t>
            </a:r>
            <a:r>
              <a:rPr lang="tr-TR" sz="1600" b="0" i="0" dirty="0">
                <a:solidFill>
                  <a:srgbClr val="000000"/>
                </a:solidFill>
                <a:effectLst/>
              </a:rPr>
              <a:t> Hale, Eliot ile Harvard Üniversitesi Felsefe Bölümü'nden mezun olduğu 1912 yılında tanıştı. Eliot bir mektubunda, Hale ile 1914'te bir aşk ilişkisi olduğunu söylese de bu duyguları o dönem Hale ile paylaşmamış gibi görünüyor. </a:t>
            </a:r>
            <a:r>
              <a:rPr lang="tr-TR" sz="1600" dirty="0">
                <a:solidFill>
                  <a:srgbClr val="000000"/>
                </a:solidFill>
              </a:rPr>
              <a:t>Devamında Eliot İngiltere’ye taşındı ve </a:t>
            </a:r>
            <a:r>
              <a:rPr lang="tr-TR" sz="1600" dirty="0" err="1">
                <a:solidFill>
                  <a:srgbClr val="000000"/>
                </a:solidFill>
              </a:rPr>
              <a:t>Vivienne</a:t>
            </a:r>
            <a:r>
              <a:rPr lang="tr-TR" sz="1600" dirty="0">
                <a:solidFill>
                  <a:srgbClr val="000000"/>
                </a:solidFill>
              </a:rPr>
              <a:t> ile evlendi. </a:t>
            </a:r>
            <a:endParaRPr lang="tr-TR" sz="1600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E233EE3-5470-47C0-B240-8DA5D8720A7A}"/>
              </a:ext>
            </a:extLst>
          </p:cNvPr>
          <p:cNvSpPr txBox="1"/>
          <p:nvPr/>
        </p:nvSpPr>
        <p:spPr>
          <a:xfrm>
            <a:off x="374699" y="3978278"/>
            <a:ext cx="625234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dirty="0"/>
              <a:t>1930- 1956 arasında Eliot, </a:t>
            </a:r>
            <a:r>
              <a:rPr lang="tr-TR" sz="1600" dirty="0" err="1"/>
              <a:t>Hale’e</a:t>
            </a:r>
            <a:r>
              <a:rPr lang="tr-TR" sz="1600" dirty="0"/>
              <a:t> yüzlerce mektup yazmıştır. 1933'te İngiltere'ye döndüğünde karısından ayrılmaya karar vermeden önce 1932-33'te Yeni Yıl tatillerinde Kaliforniya'da onu ziyaret etti. Ancak </a:t>
            </a:r>
            <a:r>
              <a:rPr lang="tr-TR" sz="1600" dirty="0" err="1"/>
              <a:t>Hale’e</a:t>
            </a:r>
            <a:r>
              <a:rPr lang="tr-TR" sz="1600" dirty="0"/>
              <a:t> Anglikan inancının darlıklarından dolayı boşanma talebinde bulunamayacağını söyledi.</a:t>
            </a:r>
            <a:r>
              <a:rPr lang="tr-TR" sz="16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Bunun yerine, kararı </a:t>
            </a:r>
            <a:r>
              <a:rPr lang="tr-TR" sz="1600" dirty="0" err="1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Vivien'e</a:t>
            </a:r>
            <a:r>
              <a:rPr lang="tr-TR" sz="16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avukatları aracılığıyla bir Ayrılık Eylemi şeklinde iletti. 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04585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D73AEA-2E09-4D3F-8492-AFDC0226D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Aşk Hayatı – </a:t>
            </a:r>
            <a:r>
              <a:rPr lang="tr-TR" dirty="0" err="1"/>
              <a:t>Emily</a:t>
            </a:r>
            <a:r>
              <a:rPr lang="tr-TR" dirty="0"/>
              <a:t> Hale ve Thomas </a:t>
            </a:r>
            <a:r>
              <a:rPr lang="tr-TR" dirty="0" err="1"/>
              <a:t>Stearns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986425-FF61-4EDA-B1DF-0F875EE6D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348" y="2400638"/>
            <a:ext cx="5350741" cy="2802933"/>
          </a:xfrm>
        </p:spPr>
        <p:txBody>
          <a:bodyPr>
            <a:normAutofit/>
          </a:bodyPr>
          <a:lstStyle/>
          <a:p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Yazları 1935-1939 yılları arasında </a:t>
            </a: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Hale’in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 teyzesi ve amcası </a:t>
            </a: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Perkinses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’ in misafirleri olarak geçirdiler. </a:t>
            </a:r>
          </a:p>
          <a:p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1934'te Hale ve Eliot, terk edilmiş bir malikane olan </a:t>
            </a: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Burnt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 Norton'u ziyaret etti. </a:t>
            </a:r>
          </a:p>
          <a:p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Bu ziyaret, 1935 tarihli </a:t>
            </a: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Burnt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 Norton şiirinin çoğuna ilham kaynağı oldu. Şiirdeki "siz" in Hale olduğunu ve ilişkilerinin "biz" olduğu tahmin ediliyor. </a:t>
            </a:r>
          </a:p>
        </p:txBody>
      </p:sp>
      <p:pic>
        <p:nvPicPr>
          <p:cNvPr id="7172" name="Picture 4" descr="Original 1930s Photograph Market Hall Chipping Campden Gloucestershire |  eBay">
            <a:extLst>
              <a:ext uri="{FF2B5EF4-FFF2-40B4-BE49-F238E27FC236}">
                <a16:creationId xmlns:a16="http://schemas.microsoft.com/office/drawing/2014/main" id="{169BFCDB-6179-4A9A-8C3F-664C77E1D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433" y="2777810"/>
            <a:ext cx="2755019" cy="179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F107B39-3991-44DC-88E3-12918616E5EE}"/>
              </a:ext>
            </a:extLst>
          </p:cNvPr>
          <p:cNvSpPr txBox="1"/>
          <p:nvPr/>
        </p:nvSpPr>
        <p:spPr>
          <a:xfrm>
            <a:off x="8852433" y="4650697"/>
            <a:ext cx="2437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 err="1">
                <a:solidFill>
                  <a:srgbClr val="202122"/>
                </a:solidFill>
                <a:effectLst/>
                <a:latin typeface="Minion Pro"/>
                <a:ea typeface="Calibri" panose="020F0502020204030204" pitchFamily="34" charset="0"/>
              </a:rPr>
              <a:t>Campden</a:t>
            </a:r>
            <a:r>
              <a:rPr lang="tr-TR" sz="1400" dirty="0">
                <a:solidFill>
                  <a:srgbClr val="202122"/>
                </a:solidFill>
                <a:effectLst/>
                <a:latin typeface="Minion Pro"/>
                <a:ea typeface="Calibri" panose="020F0502020204030204" pitchFamily="34" charset="0"/>
              </a:rPr>
              <a:t>/ </a:t>
            </a:r>
            <a:r>
              <a:rPr lang="tr-TR" sz="1400" dirty="0" err="1">
                <a:solidFill>
                  <a:srgbClr val="202122"/>
                </a:solidFill>
                <a:effectLst/>
                <a:latin typeface="Minion Pro"/>
                <a:ea typeface="Calibri" panose="020F0502020204030204" pitchFamily="34" charset="0"/>
              </a:rPr>
              <a:t>Gloucestershire</a:t>
            </a:r>
            <a:endParaRPr lang="tr-TR" sz="1400" dirty="0">
              <a:latin typeface="Minion Pro"/>
            </a:endParaRPr>
          </a:p>
        </p:txBody>
      </p:sp>
      <p:pic>
        <p:nvPicPr>
          <p:cNvPr id="7174" name="Picture 6" descr="A Burning Passion and a Poet">
            <a:extLst>
              <a:ext uri="{FF2B5EF4-FFF2-40B4-BE49-F238E27FC236}">
                <a16:creationId xmlns:a16="http://schemas.microsoft.com/office/drawing/2014/main" id="{485E24F5-5335-412B-B287-ABC7CB7A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0" y="277781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8C13C888-C533-43E0-9B3D-12982C2B8CA9}"/>
              </a:ext>
            </a:extLst>
          </p:cNvPr>
          <p:cNvSpPr txBox="1"/>
          <p:nvPr/>
        </p:nvSpPr>
        <p:spPr>
          <a:xfrm>
            <a:off x="473630" y="4650698"/>
            <a:ext cx="26193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 err="1">
                <a:solidFill>
                  <a:srgbClr val="202122"/>
                </a:solidFill>
                <a:effectLst/>
                <a:latin typeface="Minion Pro"/>
                <a:ea typeface="Calibri" panose="020F0502020204030204" pitchFamily="34" charset="0"/>
              </a:rPr>
              <a:t>Burnt</a:t>
            </a:r>
            <a:r>
              <a:rPr lang="tr-TR" sz="1400" dirty="0">
                <a:solidFill>
                  <a:srgbClr val="202122"/>
                </a:solidFill>
                <a:effectLst/>
                <a:latin typeface="Minion Pro"/>
                <a:ea typeface="Calibri" panose="020F0502020204030204" pitchFamily="34" charset="0"/>
              </a:rPr>
              <a:t> Norton  Malikanesi</a:t>
            </a:r>
            <a:endParaRPr lang="tr-TR" sz="1400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6635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A77268-5236-4F07-A8B4-5FEEBFBAC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Aşk Hayatı – </a:t>
            </a:r>
            <a:r>
              <a:rPr lang="tr-TR" dirty="0" err="1"/>
              <a:t>Emily</a:t>
            </a:r>
            <a:r>
              <a:rPr lang="tr-TR" dirty="0"/>
              <a:t> Hale ve Thomas </a:t>
            </a:r>
            <a:r>
              <a:rPr lang="tr-TR" dirty="0" err="1"/>
              <a:t>Stearns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B7640E-0125-47A4-97B7-6086F59C2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8"/>
            <a:ext cx="5770151" cy="3456034"/>
          </a:xfrm>
        </p:spPr>
        <p:txBody>
          <a:bodyPr>
            <a:normAutofit/>
          </a:bodyPr>
          <a:lstStyle/>
          <a:p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2. Dünya Savaşı etkisiyle 1946 yılına kadar görüşemediler. Ancak, 1947'de </a:t>
            </a: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Vivienne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’ in ölümünden sonra Eliot, </a:t>
            </a: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Hale’e</a:t>
            </a:r>
            <a:r>
              <a:rPr lang="tr-TR" sz="1600" dirty="0">
                <a:solidFill>
                  <a:srgbClr val="202122"/>
                </a:solidFill>
                <a:ea typeface="Calibri" panose="020F0502020204030204" pitchFamily="34" charset="0"/>
              </a:rPr>
              <a:t> 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onunla evlenemeyeceğini söyledi. Hale, </a:t>
            </a: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Vivienne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 öldüğünde birlikte yaşayacaklarını tahmin etmişti ve </a:t>
            </a: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Eliot’un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 fikrini öğrendiğinde şok olmuştu ve üzülmüşt</a:t>
            </a:r>
            <a:r>
              <a:rPr lang="tr-TR" sz="1600" dirty="0">
                <a:solidFill>
                  <a:srgbClr val="202122"/>
                </a:solidFill>
                <a:ea typeface="Calibri" panose="020F0502020204030204" pitchFamily="34" charset="0"/>
              </a:rPr>
              <a:t>ü. </a:t>
            </a:r>
            <a:endParaRPr lang="tr-TR" sz="1600" dirty="0">
              <a:solidFill>
                <a:srgbClr val="202122"/>
              </a:solidFill>
              <a:effectLst/>
              <a:ea typeface="Calibri" panose="020F0502020204030204" pitchFamily="34" charset="0"/>
            </a:endParaRPr>
          </a:p>
          <a:p>
            <a:r>
              <a:rPr lang="tr-TR" sz="1600" b="0" i="0" dirty="0">
                <a:solidFill>
                  <a:srgbClr val="000000"/>
                </a:solidFill>
                <a:effectLst/>
              </a:rPr>
              <a:t>Eliot mektubunda karısının ölümünden sonra sadece </a:t>
            </a:r>
            <a:r>
              <a:rPr lang="tr-TR" sz="1600" b="0" i="0" dirty="0" err="1">
                <a:solidFill>
                  <a:srgbClr val="000000"/>
                </a:solidFill>
                <a:effectLst/>
              </a:rPr>
              <a:t>Hale’in</a:t>
            </a:r>
            <a:r>
              <a:rPr lang="tr-TR" sz="1600" b="0" i="0" dirty="0">
                <a:solidFill>
                  <a:srgbClr val="000000"/>
                </a:solidFill>
                <a:effectLst/>
              </a:rPr>
              <a:t> ‘anısına’ aşık olduğunu fark ettiğini ve eğer gençken onunla evlenmiş olsaydı, mütevazı bir felsefe profesörü olarak kalacağını söyledi. </a:t>
            </a:r>
            <a:endParaRPr lang="tr-TR" sz="160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ADBC7A4-6B1B-4C03-A911-696C5191973A}"/>
              </a:ext>
            </a:extLst>
          </p:cNvPr>
          <p:cNvSpPr txBox="1"/>
          <p:nvPr/>
        </p:nvSpPr>
        <p:spPr>
          <a:xfrm>
            <a:off x="8165345" y="4248833"/>
            <a:ext cx="34274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i="1" dirty="0">
                <a:solidFill>
                  <a:srgbClr val="000000"/>
                </a:solidFill>
                <a:latin typeface="Minion Pro"/>
              </a:rPr>
              <a:t>«</a:t>
            </a:r>
            <a:r>
              <a:rPr lang="tr-TR" sz="1600" b="0" i="1" dirty="0" err="1">
                <a:solidFill>
                  <a:srgbClr val="000000"/>
                </a:solidFill>
                <a:effectLst/>
                <a:latin typeface="Minion Pro"/>
              </a:rPr>
              <a:t>Emily</a:t>
            </a:r>
            <a:r>
              <a:rPr lang="tr-TR" sz="1600" b="0" i="1" dirty="0">
                <a:solidFill>
                  <a:srgbClr val="000000"/>
                </a:solidFill>
                <a:effectLst/>
                <a:latin typeface="Minion Pro"/>
              </a:rPr>
              <a:t> Hale, içimdeki şairi öldürecekti. </a:t>
            </a:r>
            <a:r>
              <a:rPr lang="tr-TR" sz="1600" b="0" i="1" dirty="0" err="1">
                <a:solidFill>
                  <a:srgbClr val="000000"/>
                </a:solidFill>
                <a:effectLst/>
                <a:latin typeface="Minion Pro"/>
              </a:rPr>
              <a:t>Vivienne</a:t>
            </a:r>
            <a:r>
              <a:rPr lang="tr-TR" sz="1600" b="0" i="1" dirty="0">
                <a:solidFill>
                  <a:srgbClr val="000000"/>
                </a:solidFill>
                <a:effectLst/>
                <a:latin typeface="Minion Pro"/>
              </a:rPr>
              <a:t> benim için neredeyse bir ölüydü, ama içimdeki şairi canlı tuttu.» </a:t>
            </a:r>
            <a:endParaRPr lang="tr-TR" sz="1600" i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807B6A6-E837-4635-A778-7D1AC6C1DD05}"/>
              </a:ext>
            </a:extLst>
          </p:cNvPr>
          <p:cNvSpPr txBox="1"/>
          <p:nvPr/>
        </p:nvSpPr>
        <p:spPr>
          <a:xfrm>
            <a:off x="8165345" y="2354643"/>
            <a:ext cx="28963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i="1" dirty="0">
                <a:solidFill>
                  <a:srgbClr val="000000"/>
                </a:solidFill>
                <a:latin typeface="Minion Pro"/>
              </a:rPr>
              <a:t>«</a:t>
            </a:r>
            <a:r>
              <a:rPr lang="tr-TR" sz="1600" b="0" i="1" dirty="0">
                <a:solidFill>
                  <a:srgbClr val="000000"/>
                </a:solidFill>
                <a:effectLst/>
                <a:latin typeface="Minion Pro"/>
              </a:rPr>
              <a:t>Bir zamanlar aramızdaki o karşılıklı tutku, tuhaf bir çıkmaza girdi»</a:t>
            </a:r>
            <a:endParaRPr lang="tr-TR" sz="1600" i="1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74085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E5D9FC-E151-4A53-95CA-7EFABFB7A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63945"/>
            <a:ext cx="5527249" cy="1289286"/>
          </a:xfrm>
        </p:spPr>
        <p:txBody>
          <a:bodyPr>
            <a:normAutofit/>
          </a:bodyPr>
          <a:lstStyle/>
          <a:p>
            <a:r>
              <a:rPr lang="tr-TR" sz="1600" dirty="0"/>
              <a:t>26 Eylül 1888’ de doğdu.</a:t>
            </a:r>
          </a:p>
          <a:p>
            <a:r>
              <a:rPr lang="tr-TR" sz="1600" dirty="0"/>
              <a:t>Annesi </a:t>
            </a:r>
            <a:r>
              <a:rPr lang="tr-TR" sz="1600" dirty="0" err="1"/>
              <a:t>Charlotte</a:t>
            </a:r>
            <a:r>
              <a:rPr lang="tr-TR" sz="1600" dirty="0"/>
              <a:t> </a:t>
            </a:r>
            <a:r>
              <a:rPr lang="tr-TR" sz="1600" dirty="0" err="1"/>
              <a:t>Champe</a:t>
            </a:r>
            <a:r>
              <a:rPr lang="tr-TR" sz="1600" dirty="0"/>
              <a:t> Eliot </a:t>
            </a:r>
            <a:r>
              <a:rPr lang="tr-TR" sz="1600" dirty="0" err="1"/>
              <a:t>Stearns</a:t>
            </a:r>
            <a:endParaRPr lang="tr-TR" sz="1600" dirty="0"/>
          </a:p>
          <a:p>
            <a:r>
              <a:rPr lang="tr-TR" sz="1600" dirty="0"/>
              <a:t>Babası Henry </a:t>
            </a:r>
            <a:r>
              <a:rPr lang="tr-TR" sz="1600" dirty="0" err="1"/>
              <a:t>Ware</a:t>
            </a:r>
            <a:r>
              <a:rPr lang="tr-TR" sz="1600" dirty="0"/>
              <a:t> Eliot</a:t>
            </a:r>
          </a:p>
        </p:txBody>
      </p:sp>
      <p:pic>
        <p:nvPicPr>
          <p:cNvPr id="1028" name="Picture 4" descr="Photograph of Eliot’s childhood home in St Louis, taken by the poet’s brother.">
            <a:extLst>
              <a:ext uri="{FF2B5EF4-FFF2-40B4-BE49-F238E27FC236}">
                <a16:creationId xmlns:a16="http://schemas.microsoft.com/office/drawing/2014/main" id="{539C2CD8-C9F6-4A06-9638-B7B951CAC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71" y="1868528"/>
            <a:ext cx="4210982" cy="279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3FFAD56F-12AE-4E5F-A6B1-68CE50891760}"/>
              </a:ext>
            </a:extLst>
          </p:cNvPr>
          <p:cNvSpPr txBox="1"/>
          <p:nvPr/>
        </p:nvSpPr>
        <p:spPr>
          <a:xfrm>
            <a:off x="5250731" y="3583173"/>
            <a:ext cx="66270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Eliot ailesi kentin dini ve belediye yaşamında öne çıkıyordu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. Ş</a:t>
            </a: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airin büyükbabası William </a:t>
            </a:r>
            <a:r>
              <a:rPr lang="tr-TR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Greenleaf</a:t>
            </a: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Eliot, </a:t>
            </a:r>
            <a:r>
              <a:rPr lang="tr-TR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Mississippi'nin</a:t>
            </a: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batısındaki ilk </a:t>
            </a:r>
            <a:r>
              <a:rPr lang="tr-T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Üniteryan</a:t>
            </a: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kilisesi olan Mesih </a:t>
            </a:r>
            <a:r>
              <a:rPr lang="tr-TR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Kilisesi’de</a:t>
            </a: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dahil olmak üzere birçok kamu kurumunu kurmuştu.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823EFF1-4D33-4A69-B80E-4550B8E55B04}"/>
              </a:ext>
            </a:extLst>
          </p:cNvPr>
          <p:cNvSpPr txBox="1"/>
          <p:nvPr/>
        </p:nvSpPr>
        <p:spPr>
          <a:xfrm>
            <a:off x="712971" y="4802797"/>
            <a:ext cx="3915059" cy="318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2635 </a:t>
            </a:r>
            <a:r>
              <a:rPr lang="tr-TR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Locust</a:t>
            </a:r>
            <a:r>
              <a:rPr lang="tr-T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Street,St</a:t>
            </a:r>
            <a:r>
              <a:rPr lang="tr-T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Louis, </a:t>
            </a:r>
            <a:r>
              <a:rPr lang="tr-TR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Missouri</a:t>
            </a:r>
            <a:r>
              <a:rPr lang="tr-T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ABD </a:t>
            </a:r>
            <a:endParaRPr lang="tr-TR" sz="1400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7400FF1-321B-4B8B-B60E-05C7667CD6B6}"/>
              </a:ext>
            </a:extLst>
          </p:cNvPr>
          <p:cNvSpPr txBox="1"/>
          <p:nvPr/>
        </p:nvSpPr>
        <p:spPr>
          <a:xfrm>
            <a:off x="577516" y="986205"/>
            <a:ext cx="6104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/>
              <a:t>Doğum ve Çocukluk</a:t>
            </a:r>
          </a:p>
        </p:txBody>
      </p:sp>
    </p:spTree>
    <p:extLst>
      <p:ext uri="{BB962C8B-B14F-4D97-AF65-F5344CB8AC3E}">
        <p14:creationId xmlns:p14="http://schemas.microsoft.com/office/powerpoint/2010/main" val="1662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53FA0B-137A-451C-9D6D-82D9021CD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Aşk Hayatı – </a:t>
            </a:r>
            <a:r>
              <a:rPr lang="tr-TR" dirty="0" err="1"/>
              <a:t>Emily</a:t>
            </a:r>
            <a:r>
              <a:rPr lang="tr-TR" dirty="0"/>
              <a:t> Hale ve Thomas </a:t>
            </a:r>
            <a:r>
              <a:rPr lang="tr-TR" dirty="0" err="1"/>
              <a:t>Stearns</a:t>
            </a:r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A6DF8BB-D4D4-426A-9080-6B65E42BE93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30270" y="1816441"/>
            <a:ext cx="6156650" cy="2684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0" i="0" dirty="0" err="1">
                <a:solidFill>
                  <a:srgbClr val="000000"/>
                </a:solidFill>
                <a:effectLst/>
              </a:rPr>
              <a:t>Emily</a:t>
            </a:r>
            <a:r>
              <a:rPr lang="tr-TR" sz="1600" b="0" i="0" dirty="0">
                <a:solidFill>
                  <a:srgbClr val="000000"/>
                </a:solidFill>
                <a:effectLst/>
              </a:rPr>
              <a:t> Hale ve T.S. Eliot 1930 ve 1956 yılları arasında sürekli mektuplaşmışlardı. Eliot, </a:t>
            </a:r>
            <a:r>
              <a:rPr lang="tr-TR" sz="1600" b="0" i="0" dirty="0" err="1">
                <a:solidFill>
                  <a:srgbClr val="000000"/>
                </a:solidFill>
                <a:effectLst/>
              </a:rPr>
              <a:t>Hale’e</a:t>
            </a:r>
            <a:r>
              <a:rPr lang="tr-TR" sz="1600" b="0" i="0" dirty="0">
                <a:solidFill>
                  <a:srgbClr val="000000"/>
                </a:solidFill>
                <a:effectLst/>
              </a:rPr>
              <a:t> 1131 adet mektup yazmış. </a:t>
            </a:r>
          </a:p>
          <a:p>
            <a:r>
              <a:rPr lang="tr-TR" sz="1600" b="0" i="0" dirty="0" err="1">
                <a:solidFill>
                  <a:srgbClr val="000000"/>
                </a:solidFill>
                <a:effectLst/>
              </a:rPr>
              <a:t>Emily</a:t>
            </a:r>
            <a:r>
              <a:rPr lang="tr-TR" sz="1600" b="0" i="0" dirty="0">
                <a:solidFill>
                  <a:srgbClr val="000000"/>
                </a:solidFill>
                <a:effectLst/>
              </a:rPr>
              <a:t> Hale, mektupları üniversiteye 1956 yılında bağışlarken mektupların hem kendisi hem de Eliot'ın ölümünden 50 yıl sonra açılmasını vasiyet etti. Hale, Eliot’ın ölümünden 4 yıl sonra, yani 1969’da öldü.</a:t>
            </a:r>
            <a:br>
              <a:rPr lang="tr-TR" sz="1600" dirty="0"/>
            </a:br>
            <a:endParaRPr lang="tr-TR" sz="1600" dirty="0"/>
          </a:p>
          <a:p>
            <a:endParaRPr lang="tr-TR" sz="1600" dirty="0"/>
          </a:p>
        </p:txBody>
      </p:sp>
      <p:pic>
        <p:nvPicPr>
          <p:cNvPr id="8194" name="Picture 2" descr="T. S. Eliot sealed letters: Over 1,100 letters written by TS Eliot to muse  unveiled for research - The Economic Times">
            <a:extLst>
              <a:ext uri="{FF2B5EF4-FFF2-40B4-BE49-F238E27FC236}">
                <a16:creationId xmlns:a16="http://schemas.microsoft.com/office/drawing/2014/main" id="{DB39AF9C-286E-49E2-AF29-AF5A0CBE1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516" y="1816441"/>
            <a:ext cx="3703971" cy="277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0B0B57D-389F-4CC2-B39F-747241C5F584}"/>
              </a:ext>
            </a:extLst>
          </p:cNvPr>
          <p:cNvSpPr txBox="1"/>
          <p:nvPr/>
        </p:nvSpPr>
        <p:spPr>
          <a:xfrm>
            <a:off x="7824247" y="4690723"/>
            <a:ext cx="39402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i="1" dirty="0">
                <a:solidFill>
                  <a:srgbClr val="000000"/>
                </a:solidFill>
                <a:latin typeface="Minion Pro"/>
              </a:rPr>
              <a:t>«</a:t>
            </a:r>
            <a:r>
              <a:rPr lang="tr-TR" sz="1600" b="0" i="1" dirty="0" err="1">
                <a:solidFill>
                  <a:srgbClr val="000000"/>
                </a:solidFill>
                <a:effectLst/>
                <a:latin typeface="Minion Pro"/>
              </a:rPr>
              <a:t>Emily</a:t>
            </a:r>
            <a:r>
              <a:rPr lang="tr-TR" sz="1600" b="0" i="1" dirty="0">
                <a:solidFill>
                  <a:srgbClr val="000000"/>
                </a:solidFill>
                <a:effectLst/>
                <a:latin typeface="Minion Pro"/>
              </a:rPr>
              <a:t> Hale’ e aşık değildim. Şiirle pek ilgilenmediği için bir şiir sever olmadığını anlamıştım. Duyarsızlığı ve zevksizliğini ortaya koyan deliller zaten beni endişelendirmişti.» </a:t>
            </a:r>
            <a:endParaRPr lang="tr-TR" sz="1600" i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547F573-AB37-4737-8D58-2102F0584108}"/>
              </a:ext>
            </a:extLst>
          </p:cNvPr>
          <p:cNvSpPr txBox="1"/>
          <p:nvPr/>
        </p:nvSpPr>
        <p:spPr>
          <a:xfrm>
            <a:off x="902617" y="4255277"/>
            <a:ext cx="61038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0" i="1" dirty="0">
                <a:solidFill>
                  <a:srgbClr val="000000"/>
                </a:solidFill>
                <a:effectLst/>
                <a:latin typeface="Minion Pro"/>
              </a:rPr>
              <a:t>«Beni çok mutlu ettin. Hayatımın en mutlu anıydı. Bunu yapamayacağımı bildiğim halde sana olan sevgimin sona erdiğini iddia etmeye çalıştım, oysa kalbimin öldüğünü iddia ediyordum.»</a:t>
            </a:r>
            <a:endParaRPr lang="tr-TR" sz="1600" i="1" dirty="0"/>
          </a:p>
        </p:txBody>
      </p:sp>
    </p:spTree>
    <p:extLst>
      <p:ext uri="{BB962C8B-B14F-4D97-AF65-F5344CB8AC3E}">
        <p14:creationId xmlns:p14="http://schemas.microsoft.com/office/powerpoint/2010/main" val="302714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34733B-037D-4885-9702-0D18A41CC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Aşk Hayatı- Esme </a:t>
            </a:r>
            <a:r>
              <a:rPr lang="tr-TR" dirty="0" err="1"/>
              <a:t>Valerie</a:t>
            </a:r>
            <a:r>
              <a:rPr lang="tr-TR" dirty="0"/>
              <a:t> </a:t>
            </a:r>
            <a:r>
              <a:rPr lang="tr-TR" dirty="0" err="1"/>
              <a:t>Fletcher</a:t>
            </a:r>
            <a:r>
              <a:rPr lang="tr-TR" dirty="0"/>
              <a:t> ve T.S. Eliot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FD73DF-C5C5-43F2-A11D-B2D77980F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68" y="1904503"/>
            <a:ext cx="8295588" cy="251666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Leeds’ te bir sigorta müdürünün kızı olarak Kraliçe Anne’ </a:t>
            </a: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nin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Caversham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Okulunda eğitim gördü.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Okul günlerinden beri </a:t>
            </a: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Eliot’un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yıldız hayranı olmuştu. </a:t>
            </a:r>
            <a:r>
              <a:rPr lang="tr-TR" sz="1600" dirty="0">
                <a:solidFill>
                  <a:srgbClr val="2021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zamanlardan okul müdürüne tam olarak ne olmak istediğini , T.S. Eliot sekreteri, söylediği biliniyordu.</a:t>
            </a:r>
            <a:endParaRPr lang="tr-T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600" dirty="0">
                <a:solidFill>
                  <a:srgbClr val="2021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Romancı Charles 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Morgan’ın etkisiyle </a:t>
            </a: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Faber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rgbClr val="2021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Faber’de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bir iş buldu. Sonunda Ağustos 1949'da Eliot ile tanıştı.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Valerie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10 Ocak 1957'de neredeyse 40 yaş büyük Eliot ile evlendi. </a:t>
            </a:r>
            <a:endParaRPr lang="tr-TR" sz="160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B6C7F07-1409-4A77-BBD9-75170063E356}"/>
              </a:ext>
            </a:extLst>
          </p:cNvPr>
          <p:cNvSpPr txBox="1"/>
          <p:nvPr/>
        </p:nvSpPr>
        <p:spPr>
          <a:xfrm>
            <a:off x="5622221" y="5097086"/>
            <a:ext cx="6104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i="1" dirty="0">
                <a:solidFill>
                  <a:srgbClr val="202122"/>
                </a:solidFill>
                <a:effectLst/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«Açıkça mutlu bir evliliğe ihtiyacı vardı. Eline geçene kadar ölmezdi.» 1994, </a:t>
            </a:r>
            <a:r>
              <a:rPr lang="tr-TR" sz="1600" i="1" dirty="0" err="1">
                <a:solidFill>
                  <a:srgbClr val="202122"/>
                </a:solidFill>
                <a:effectLst/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600" i="1" dirty="0">
                <a:solidFill>
                  <a:srgbClr val="202122"/>
                </a:solidFill>
                <a:effectLst/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i="1" dirty="0" err="1">
                <a:solidFill>
                  <a:srgbClr val="202122"/>
                </a:solidFill>
                <a:effectLst/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Independent</a:t>
            </a:r>
            <a:r>
              <a:rPr lang="tr-TR" sz="1600" i="1" dirty="0">
                <a:solidFill>
                  <a:srgbClr val="202122"/>
                </a:solidFill>
                <a:effectLst/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 Dergisi</a:t>
            </a:r>
            <a:endParaRPr lang="tr-TR" sz="1600" i="1" dirty="0">
              <a:latin typeface="Minion Pro"/>
            </a:endParaRPr>
          </a:p>
        </p:txBody>
      </p:sp>
      <p:pic>
        <p:nvPicPr>
          <p:cNvPr id="1026" name="Picture 2" descr="Valerie Eliot, Wife and Editor of T.S. Eliot, Dies at 86 - The New York  Times">
            <a:extLst>
              <a:ext uri="{FF2B5EF4-FFF2-40B4-BE49-F238E27FC236}">
                <a16:creationId xmlns:a16="http://schemas.microsoft.com/office/drawing/2014/main" id="{E362197B-BADF-487F-8EF4-564554062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213" y="1723903"/>
            <a:ext cx="3130402" cy="283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ciphering the Old Stones - WSJ">
            <a:extLst>
              <a:ext uri="{FF2B5EF4-FFF2-40B4-BE49-F238E27FC236}">
                <a16:creationId xmlns:a16="http://schemas.microsoft.com/office/drawing/2014/main" id="{679D81D1-435F-40A6-9D3B-86333E0C3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66" y="4421171"/>
            <a:ext cx="3152843" cy="209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826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86C9F5-3C63-4896-95BB-523C4E8A3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Aşk Hayatı- Esme </a:t>
            </a:r>
            <a:r>
              <a:rPr lang="tr-TR" dirty="0" err="1"/>
              <a:t>Valerie</a:t>
            </a:r>
            <a:r>
              <a:rPr lang="tr-TR" dirty="0"/>
              <a:t> </a:t>
            </a:r>
            <a:r>
              <a:rPr lang="tr-TR" dirty="0" err="1"/>
              <a:t>Fletcher</a:t>
            </a:r>
            <a:r>
              <a:rPr lang="tr-TR" dirty="0"/>
              <a:t> ve T.S. Eliot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8041DA-49A0-4FD3-923D-4AF388F68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70" y="2092907"/>
            <a:ext cx="6061435" cy="2828702"/>
          </a:xfrm>
        </p:spPr>
        <p:txBody>
          <a:bodyPr>
            <a:noAutofit/>
          </a:bodyPr>
          <a:lstStyle/>
          <a:p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T.S. </a:t>
            </a: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Eliot’un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1965 yılında ölümünden sonra </a:t>
            </a: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Eliot’un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Mektupları: 1’i ve Çorak Ülke: Tıpkıbasım ve El Yazması ‘</a:t>
            </a: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nı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basına getiren en önemli editörü ve edebi yürütücüsüydü. </a:t>
            </a:r>
          </a:p>
          <a:p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Christopher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Ricks’e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Eliot’un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yayınlanmamış mektuplarının bir cildi olan </a:t>
            </a: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Inventions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March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Hare (1996) adlı baskısında yardımcı oldu. T.S. Eliot’ un mektuplarının uzun gecikmeli ikinci cildi de onun tarafından düzenlendi</a:t>
            </a:r>
            <a:r>
              <a:rPr lang="tr-TR" sz="1600" dirty="0">
                <a:solidFill>
                  <a:srgbClr val="2021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1600" dirty="0"/>
          </a:p>
        </p:txBody>
      </p:sp>
      <p:pic>
        <p:nvPicPr>
          <p:cNvPr id="2050" name="Picture 2" descr="Esmé Valerie Fletcher Eliot (1926-2012) - Find a Grave Memorial">
            <a:extLst>
              <a:ext uri="{FF2B5EF4-FFF2-40B4-BE49-F238E27FC236}">
                <a16:creationId xmlns:a16="http://schemas.microsoft.com/office/drawing/2014/main" id="{F2FBE18B-24DA-4A3E-A73E-AE6E58BA5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592" y="1686736"/>
            <a:ext cx="2649690" cy="166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BBA20AFD-BFD2-4FD2-9A00-A9D7E0C9C0C5}"/>
              </a:ext>
            </a:extLst>
          </p:cNvPr>
          <p:cNvSpPr txBox="1"/>
          <p:nvPr/>
        </p:nvSpPr>
        <p:spPr>
          <a:xfrm>
            <a:off x="6526875" y="3903183"/>
            <a:ext cx="56651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Gelirlerinin bir kısmı ile "Eski </a:t>
            </a: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Possum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’ un Pratik Güveni" isimli edebi kayıtlı bir yardım kuruluşu kurdu. Her yıl verilen ve £ 15,000 değerinde olan T.S. Eliot Ödülü'nü finanse etti.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Valerie</a:t>
            </a:r>
            <a:r>
              <a:rPr lang="tr-TR" sz="1600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 Eliot 9 Kasım 2012’de 86 yaşında Londra'daki evinde öldü.</a:t>
            </a:r>
            <a:endParaRPr lang="tr-T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43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4AACBC-0D85-454E-95AD-B8920432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İmza Eserleri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E7F35A-C74C-45DD-8E4A-9ACEE033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756989"/>
            <a:ext cx="6559286" cy="3732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600" b="0" i="0" dirty="0">
                <a:solidFill>
                  <a:srgbClr val="202122"/>
                </a:solidFill>
                <a:effectLst/>
              </a:rPr>
              <a:t>Eliot genellikle, önce şiirlerini sürekli yayınlarda veya kitapçıklarda yayınlar, sonra onları kitaplarda toplardı.</a:t>
            </a:r>
          </a:p>
          <a:p>
            <a:r>
              <a:rPr lang="tr-TR" sz="1800" b="1" dirty="0">
                <a:solidFill>
                  <a:srgbClr val="202122"/>
                </a:solidFill>
              </a:rPr>
              <a:t>1915- </a:t>
            </a:r>
            <a:r>
              <a:rPr lang="tr-TR" sz="1800" b="1" dirty="0" err="1">
                <a:solidFill>
                  <a:srgbClr val="202122"/>
                </a:solidFill>
              </a:rPr>
              <a:t>The</a:t>
            </a:r>
            <a:r>
              <a:rPr lang="tr-TR" sz="1800" b="1" dirty="0">
                <a:solidFill>
                  <a:srgbClr val="202122"/>
                </a:solidFill>
              </a:rPr>
              <a:t> </a:t>
            </a:r>
            <a:r>
              <a:rPr lang="tr-TR" sz="1800" b="1" dirty="0" err="1">
                <a:solidFill>
                  <a:srgbClr val="202122"/>
                </a:solidFill>
              </a:rPr>
              <a:t>Lovesong</a:t>
            </a:r>
            <a:r>
              <a:rPr lang="tr-TR" sz="1800" b="1" dirty="0">
                <a:solidFill>
                  <a:srgbClr val="202122"/>
                </a:solidFill>
              </a:rPr>
              <a:t> of J. </a:t>
            </a:r>
            <a:r>
              <a:rPr lang="tr-TR" sz="1800" b="1" dirty="0" err="1">
                <a:solidFill>
                  <a:srgbClr val="202122"/>
                </a:solidFill>
              </a:rPr>
              <a:t>Alfred</a:t>
            </a:r>
            <a:r>
              <a:rPr lang="tr-TR" sz="1800" b="1" dirty="0">
                <a:solidFill>
                  <a:srgbClr val="202122"/>
                </a:solidFill>
              </a:rPr>
              <a:t> </a:t>
            </a:r>
            <a:r>
              <a:rPr lang="tr-TR" sz="1800" b="1" dirty="0" err="1">
                <a:solidFill>
                  <a:srgbClr val="202122"/>
                </a:solidFill>
              </a:rPr>
              <a:t>Prufrock</a:t>
            </a:r>
            <a:endParaRPr lang="tr-TR" sz="1800" b="1" dirty="0">
              <a:solidFill>
                <a:srgbClr val="202122"/>
              </a:solidFill>
            </a:endParaRPr>
          </a:p>
          <a:p>
            <a:pPr marL="0" indent="0">
              <a:buNone/>
            </a:pPr>
            <a:r>
              <a:rPr lang="tr-TR" sz="1600" dirty="0">
                <a:solidFill>
                  <a:srgbClr val="202122"/>
                </a:solidFill>
              </a:rPr>
              <a:t>İlk şiiri.</a:t>
            </a:r>
          </a:p>
          <a:p>
            <a:pPr marL="0" indent="0">
              <a:buNone/>
            </a:pPr>
            <a:r>
              <a:rPr lang="tr-TR" sz="1600" b="0" i="0" dirty="0">
                <a:solidFill>
                  <a:srgbClr val="202122"/>
                </a:solidFill>
                <a:effectLst/>
              </a:rPr>
              <a:t>Şiirin karakteri 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Prufrock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orta yaşlı olarak görülse de Eliot şiirin çoğunu daha yirmi iki yaşındayken yazmıştı. </a:t>
            </a:r>
          </a:p>
          <a:p>
            <a:pPr marL="0" indent="0">
              <a:buNone/>
            </a:pPr>
            <a:r>
              <a:rPr lang="tr-TR" sz="1600" dirty="0" err="1">
                <a:solidFill>
                  <a:srgbClr val="202122"/>
                </a:solidFill>
              </a:rPr>
              <a:t>Modernizmin</a:t>
            </a:r>
            <a:r>
              <a:rPr lang="tr-TR" sz="1600" dirty="0">
                <a:solidFill>
                  <a:srgbClr val="202122"/>
                </a:solidFill>
              </a:rPr>
              <a:t> İngiliz dilindeki başyapıtı sayılır.</a:t>
            </a:r>
          </a:p>
          <a:p>
            <a:pPr marL="0" indent="0">
              <a:buNone/>
            </a:pPr>
            <a:r>
              <a:rPr lang="tr-TR" sz="1600" b="0" i="0" dirty="0">
                <a:solidFill>
                  <a:srgbClr val="000000"/>
                </a:solidFill>
                <a:effectLst/>
              </a:rPr>
              <a:t>Kalabalık içindeki insanın </a:t>
            </a:r>
            <a:r>
              <a:rPr lang="tr-TR" sz="1600" b="0" i="0" dirty="0" err="1">
                <a:solidFill>
                  <a:srgbClr val="000000"/>
                </a:solidFill>
                <a:effectLst/>
              </a:rPr>
              <a:t>ölgünleşmesini</a:t>
            </a:r>
            <a:r>
              <a:rPr lang="tr-TR" sz="1600" b="0" i="0" dirty="0">
                <a:solidFill>
                  <a:srgbClr val="000000"/>
                </a:solidFill>
                <a:effectLst/>
              </a:rPr>
              <a:t> ve </a:t>
            </a:r>
            <a:r>
              <a:rPr lang="tr-TR" sz="1600" b="0" i="0" dirty="0" err="1">
                <a:solidFill>
                  <a:srgbClr val="000000"/>
                </a:solidFill>
                <a:effectLst/>
              </a:rPr>
              <a:t>karikatürsü</a:t>
            </a:r>
            <a:r>
              <a:rPr lang="tr-TR" sz="1600" b="0" i="0" dirty="0">
                <a:solidFill>
                  <a:srgbClr val="000000"/>
                </a:solidFill>
                <a:effectLst/>
              </a:rPr>
              <a:t> bir </a:t>
            </a:r>
            <a:r>
              <a:rPr lang="tr-TR" sz="1600" b="0" i="0" dirty="0" err="1">
                <a:solidFill>
                  <a:srgbClr val="000000"/>
                </a:solidFill>
                <a:effectLst/>
              </a:rPr>
              <a:t>erdişiliğin</a:t>
            </a:r>
            <a:r>
              <a:rPr lang="tr-TR" sz="1600" b="0" i="0" dirty="0">
                <a:solidFill>
                  <a:srgbClr val="000000"/>
                </a:solidFill>
                <a:effectLst/>
              </a:rPr>
              <a:t> acı alaylara konu olmasını dile getirdi.</a:t>
            </a:r>
            <a:endParaRPr lang="tr-TR" sz="1600" dirty="0">
              <a:solidFill>
                <a:srgbClr val="202122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6D5C4B6-1E6B-4157-AADD-0797BC7C7934}"/>
              </a:ext>
            </a:extLst>
          </p:cNvPr>
          <p:cNvSpPr txBox="1"/>
          <p:nvPr/>
        </p:nvSpPr>
        <p:spPr>
          <a:xfrm>
            <a:off x="8038350" y="3873968"/>
            <a:ext cx="39249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1600" b="0" i="0" dirty="0">
                <a:solidFill>
                  <a:srgbClr val="202122"/>
                </a:solidFill>
                <a:effectLst/>
              </a:rPr>
              <a:t>1915 yılında Ezra Pound (“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Poetry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” dergisinin denizaşırı editörü), derginin kurucusu 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Harriet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Monroe 'ya "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The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Love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Song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of 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J.Alfred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Prufrock"ı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yayınlamasını önerdi.</a:t>
            </a:r>
          </a:p>
        </p:txBody>
      </p:sp>
      <p:pic>
        <p:nvPicPr>
          <p:cNvPr id="4100" name="Picture 4" descr="Quick Review: “The Love Song of J. Alfred Prufrock” by T.S. Eliot | Steph  Grossman">
            <a:extLst>
              <a:ext uri="{FF2B5EF4-FFF2-40B4-BE49-F238E27FC236}">
                <a16:creationId xmlns:a16="http://schemas.microsoft.com/office/drawing/2014/main" id="{80636DC0-D6E7-4CC8-9D0B-B10B730C3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175" y="1124019"/>
            <a:ext cx="2684769" cy="257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31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2B0B3F-5A24-47E5-914F-8525F2894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10" y="1432319"/>
            <a:ext cx="6070775" cy="4346312"/>
          </a:xfrm>
        </p:spPr>
        <p:txBody>
          <a:bodyPr>
            <a:noAutofit/>
          </a:bodyPr>
          <a:lstStyle/>
          <a:p>
            <a:r>
              <a:rPr lang="tr-TR" sz="1800" b="1" dirty="0"/>
              <a:t>1922- </a:t>
            </a:r>
            <a:r>
              <a:rPr lang="tr-TR" sz="1800" b="1" dirty="0" err="1"/>
              <a:t>The</a:t>
            </a:r>
            <a:r>
              <a:rPr lang="tr-TR" sz="1800" b="1" dirty="0"/>
              <a:t> </a:t>
            </a:r>
            <a:r>
              <a:rPr lang="tr-TR" sz="1800" b="1" dirty="0" err="1"/>
              <a:t>Waste</a:t>
            </a:r>
            <a:r>
              <a:rPr lang="tr-TR" sz="1800" b="1" dirty="0"/>
              <a:t> Land </a:t>
            </a:r>
          </a:p>
          <a:p>
            <a:r>
              <a:rPr lang="tr-TR" sz="1600" b="0" i="0" dirty="0">
                <a:solidFill>
                  <a:srgbClr val="202122"/>
                </a:solidFill>
                <a:effectLst/>
              </a:rPr>
              <a:t>Şiir; 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Eliot'un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evliliğinin kötü gitmesi, 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Vivienne'le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asap bozukluğu gibi problemlerinin olduğu bir dönemde yazılmıştır. </a:t>
            </a:r>
          </a:p>
          <a:p>
            <a:r>
              <a:rPr lang="tr-TR" sz="1600" b="0" i="0" dirty="0">
                <a:solidFill>
                  <a:srgbClr val="202122"/>
                </a:solidFill>
                <a:effectLst/>
              </a:rPr>
              <a:t>Şiir karmaşık yapısıyla tanınır - hiciv ve kehanet arasında kayışlar; zamanın, mekanın, konuşanın ani değişimleri göze çarpıyor.</a:t>
            </a:r>
          </a:p>
          <a:p>
            <a:r>
              <a:rPr lang="tr-TR" sz="1600" dirty="0"/>
              <a:t>1922- 1939 yılları arasında yayın yapan </a:t>
            </a:r>
            <a:r>
              <a:rPr lang="tr-TR" sz="1600" dirty="0" err="1"/>
              <a:t>Eliot’un</a:t>
            </a:r>
            <a:r>
              <a:rPr lang="tr-TR" sz="1600" dirty="0"/>
              <a:t> kurduğu edebiyat dergisinde yayınlandı. Bu eserin </a:t>
            </a:r>
            <a:r>
              <a:rPr lang="tr-TR" sz="1600" dirty="0" err="1"/>
              <a:t>üstad</a:t>
            </a:r>
            <a:r>
              <a:rPr lang="tr-TR" sz="1600" dirty="0"/>
              <a:t> adaması Ezra </a:t>
            </a:r>
            <a:r>
              <a:rPr lang="tr-TR" sz="1600" dirty="0" err="1"/>
              <a:t>Pound’a</a:t>
            </a:r>
            <a:r>
              <a:rPr lang="tr-TR" sz="1600" dirty="0"/>
              <a:t> yapılmıştır.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D2E8405-DA44-4E37-BFD7-56C5869BCA99}"/>
              </a:ext>
            </a:extLst>
          </p:cNvPr>
          <p:cNvSpPr txBox="1"/>
          <p:nvPr/>
        </p:nvSpPr>
        <p:spPr>
          <a:xfrm>
            <a:off x="8075340" y="4865680"/>
            <a:ext cx="41166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i="1" dirty="0">
                <a:solidFill>
                  <a:srgbClr val="202122"/>
                </a:solidFill>
                <a:latin typeface="Minion Pro"/>
              </a:rPr>
              <a:t>«</a:t>
            </a:r>
            <a:r>
              <a:rPr lang="tr-TR" sz="1600" b="0" i="1" dirty="0">
                <a:solidFill>
                  <a:srgbClr val="202122"/>
                </a:solidFill>
                <a:effectLst/>
                <a:latin typeface="Minion Pro"/>
              </a:rPr>
              <a:t>Sana korkuyu göstereceğim bir avuç tozda»</a:t>
            </a:r>
            <a:endParaRPr lang="tr-TR" sz="1600" i="1" dirty="0">
              <a:latin typeface="Minion Pro"/>
            </a:endParaRPr>
          </a:p>
        </p:txBody>
      </p:sp>
      <p:pic>
        <p:nvPicPr>
          <p:cNvPr id="11266" name="Picture 2" descr="The Waste Land and Other Poems: Eliot, T. S.: 9780593313343: Books -  Amazon.ca">
            <a:extLst>
              <a:ext uri="{FF2B5EF4-FFF2-40B4-BE49-F238E27FC236}">
                <a16:creationId xmlns:a16="http://schemas.microsoft.com/office/drawing/2014/main" id="{2288EA0E-0961-45B1-87C7-034C8AB11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367" y="1179568"/>
            <a:ext cx="2191107" cy="342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5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1A468D-72D6-4C3E-B2D4-2E229D2DA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977" y="1436478"/>
            <a:ext cx="5476663" cy="3226962"/>
          </a:xfrm>
        </p:spPr>
        <p:txBody>
          <a:bodyPr>
            <a:normAutofit/>
          </a:bodyPr>
          <a:lstStyle/>
          <a:p>
            <a:r>
              <a:rPr lang="tr-TR" sz="1800" b="1" dirty="0"/>
              <a:t>1925- </a:t>
            </a:r>
            <a:r>
              <a:rPr lang="tr-TR" sz="1800" b="1" dirty="0" err="1"/>
              <a:t>The</a:t>
            </a:r>
            <a:r>
              <a:rPr lang="tr-TR" sz="1800" b="1" dirty="0"/>
              <a:t> </a:t>
            </a:r>
            <a:r>
              <a:rPr lang="tr-TR" sz="1800" b="1" dirty="0" err="1"/>
              <a:t>Hollow</a:t>
            </a:r>
            <a:r>
              <a:rPr lang="tr-TR" sz="1800" b="1" dirty="0"/>
              <a:t> Men</a:t>
            </a:r>
          </a:p>
          <a:p>
            <a:pPr marL="0" indent="0">
              <a:buNone/>
            </a:pPr>
            <a:r>
              <a:rPr lang="tr-TR" sz="1600" b="0" i="0" dirty="0" err="1">
                <a:solidFill>
                  <a:srgbClr val="202122"/>
                </a:solidFill>
                <a:effectLst/>
              </a:rPr>
              <a:t>Allen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Tate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, 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Eliot'un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metodunda bir değişiklik fark etti ve şöyle yazdı «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The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Hollow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Men'de mitolojiler büsbütün yok oldular.»</a:t>
            </a:r>
          </a:p>
          <a:p>
            <a:pPr marL="0" indent="0">
              <a:buNone/>
            </a:pPr>
            <a:r>
              <a:rPr lang="tr-TR" sz="1600" b="0" i="0" dirty="0">
                <a:solidFill>
                  <a:srgbClr val="202122"/>
                </a:solidFill>
                <a:effectLst/>
              </a:rPr>
              <a:t>Bu iddia 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Eliot'un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yazdığı önceki şiirleri arasında 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Dante'ye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en çok borçlu olan şiir için gayet çarpıcı bir iddiadır. Biraz örnek vermek gerekirse modern İngiliz mitolojisinden ‘’tarımcı’’ mitolojileri 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The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Hollow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Men’de hatırlanırlar.</a:t>
            </a:r>
            <a:endParaRPr lang="tr-TR" sz="1600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73CD563-7E78-45EE-AD75-FEB3C67215F9}"/>
              </a:ext>
            </a:extLst>
          </p:cNvPr>
          <p:cNvSpPr txBox="1"/>
          <p:nvPr/>
        </p:nvSpPr>
        <p:spPr>
          <a:xfrm>
            <a:off x="999460" y="5082968"/>
            <a:ext cx="84110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i="1" dirty="0">
                <a:solidFill>
                  <a:srgbClr val="202122"/>
                </a:solidFill>
                <a:latin typeface="Minion Pro"/>
              </a:rPr>
              <a:t>«</a:t>
            </a:r>
            <a:r>
              <a:rPr lang="tr-TR" sz="1600" b="0" i="1" dirty="0">
                <a:solidFill>
                  <a:srgbClr val="202122"/>
                </a:solidFill>
                <a:effectLst/>
                <a:latin typeface="Minion Pro"/>
              </a:rPr>
              <a:t>İşte dünya biter bu şekilde Büyük bir patlamayla değil fakat hıçkıra hıçkıra ağlayan bir iniltiyle.»</a:t>
            </a:r>
            <a:endParaRPr lang="tr-TR" sz="1600" i="1" dirty="0">
              <a:latin typeface="Minion Pro"/>
            </a:endParaRPr>
          </a:p>
        </p:txBody>
      </p:sp>
      <p:pic>
        <p:nvPicPr>
          <p:cNvPr id="1028" name="Picture 4" descr="A Study Guide for T. S. Eliot's &quot;The Hollow Men&quot; by Gale, Cengage Learning  · OverDrive: ebooks, audiobooks, and more for libraries and schools">
            <a:extLst>
              <a:ext uri="{FF2B5EF4-FFF2-40B4-BE49-F238E27FC236}">
                <a16:creationId xmlns:a16="http://schemas.microsoft.com/office/drawing/2014/main" id="{38896B91-FD38-4FC8-A95A-EBAA51587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386" y="1144484"/>
            <a:ext cx="2570637" cy="342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8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546393-E2DF-43D5-9806-73A5598A5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1" y="1744627"/>
            <a:ext cx="6241490" cy="3832633"/>
          </a:xfrm>
        </p:spPr>
        <p:txBody>
          <a:bodyPr>
            <a:normAutofit/>
          </a:bodyPr>
          <a:lstStyle/>
          <a:p>
            <a:r>
              <a:rPr lang="tr-TR" sz="1600" b="1" i="0" dirty="0">
                <a:solidFill>
                  <a:srgbClr val="000000"/>
                </a:solidFill>
                <a:effectLst/>
              </a:rPr>
              <a:t>1930- </a:t>
            </a:r>
            <a:r>
              <a:rPr lang="tr-TR" sz="1600" b="1" i="0" dirty="0" err="1">
                <a:solidFill>
                  <a:srgbClr val="000000"/>
                </a:solidFill>
                <a:effectLst/>
              </a:rPr>
              <a:t>Ash-Wednesday</a:t>
            </a:r>
            <a:r>
              <a:rPr lang="tr-TR" sz="1600" b="1" i="0" dirty="0">
                <a:solidFill>
                  <a:srgbClr val="000000"/>
                </a:solidFill>
                <a:effectLst/>
              </a:rPr>
              <a:t> </a:t>
            </a:r>
          </a:p>
          <a:p>
            <a:pPr marL="0" indent="0">
              <a:buNone/>
            </a:pPr>
            <a:r>
              <a:rPr lang="tr-TR" sz="1600" b="0" i="0" dirty="0" err="1">
                <a:solidFill>
                  <a:srgbClr val="202122"/>
                </a:solidFill>
                <a:effectLst/>
              </a:rPr>
              <a:t>Eliot'un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1927'de 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Anglikanizme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geçmesinden sonra yazdığı ilk uzun şiiridir. 1930'da yayınlanmış olup inanç eksikliği olan kişinin inanç edinmesine değinir.</a:t>
            </a:r>
          </a:p>
          <a:p>
            <a:pPr marL="0" indent="0">
              <a:buNone/>
            </a:pPr>
            <a:r>
              <a:rPr lang="tr-TR" sz="1600" b="0" i="0" dirty="0">
                <a:solidFill>
                  <a:srgbClr val="202122"/>
                </a:solidFill>
                <a:effectLst/>
              </a:rPr>
              <a:t>« değişim (din değişimi) şiiri </a:t>
            </a:r>
            <a:r>
              <a:rPr lang="tr-TR" sz="1600" dirty="0">
                <a:solidFill>
                  <a:srgbClr val="202122"/>
                </a:solidFill>
              </a:rPr>
              <a:t>» olarak anılır.</a:t>
            </a:r>
          </a:p>
          <a:p>
            <a:pPr marL="0" indent="0">
              <a:buNone/>
            </a:pPr>
            <a:r>
              <a:rPr lang="tr-TR" sz="1600" dirty="0">
                <a:solidFill>
                  <a:srgbClr val="202122"/>
                </a:solidFill>
              </a:rPr>
              <a:t>M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anevi yavanlıktan insanın kurtulma umuduna gitme isteğini konu alır. </a:t>
            </a:r>
          </a:p>
          <a:p>
            <a:pPr marL="0" indent="0">
              <a:buNone/>
            </a:pPr>
            <a:r>
              <a:rPr lang="tr-TR" sz="1600" b="0" i="0" dirty="0">
                <a:solidFill>
                  <a:srgbClr val="202122"/>
                </a:solidFill>
                <a:effectLst/>
              </a:rPr>
              <a:t>Yazış tarzı artık daha az alaycıdır ve şiirler artık birkaç karakterin diyaloglarından oluşmamaktadır. Konuları da artık daha çok 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Eliot'un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manevi kaygılarına ve Hristiyan inancına odaklı olacak şekildedir.</a:t>
            </a:r>
            <a:endParaRPr lang="tr-TR" sz="1600" dirty="0"/>
          </a:p>
        </p:txBody>
      </p:sp>
      <p:pic>
        <p:nvPicPr>
          <p:cNvPr id="10242" name="Picture 2" descr="Ash Wednesday (poem) - Wikipedia">
            <a:extLst>
              <a:ext uri="{FF2B5EF4-FFF2-40B4-BE49-F238E27FC236}">
                <a16:creationId xmlns:a16="http://schemas.microsoft.com/office/drawing/2014/main" id="{344112FA-D851-4E3D-BE3A-4BA4CEC1B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160" y="1539444"/>
            <a:ext cx="2686983" cy="403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13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4114F9-61B8-44B3-B6AE-530C6F0EA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760456"/>
            <a:ext cx="7787487" cy="3337088"/>
          </a:xfrm>
        </p:spPr>
        <p:txBody>
          <a:bodyPr>
            <a:normAutofit/>
          </a:bodyPr>
          <a:lstStyle/>
          <a:p>
            <a:r>
              <a:rPr lang="tr-TR" sz="1800" b="1" dirty="0"/>
              <a:t>1939- </a:t>
            </a:r>
            <a:r>
              <a:rPr lang="tr-TR" sz="1800" b="1" dirty="0" err="1"/>
              <a:t>Old</a:t>
            </a:r>
            <a:r>
              <a:rPr lang="tr-TR" sz="1800" b="1" dirty="0"/>
              <a:t> </a:t>
            </a:r>
            <a:r>
              <a:rPr lang="tr-TR" sz="1800" b="1" dirty="0" err="1"/>
              <a:t>Possum’s</a:t>
            </a:r>
            <a:r>
              <a:rPr lang="tr-TR" sz="1800" b="1" dirty="0"/>
              <a:t> </a:t>
            </a:r>
            <a:r>
              <a:rPr lang="tr-TR" sz="1800" b="1" dirty="0" err="1"/>
              <a:t>Book</a:t>
            </a:r>
            <a:r>
              <a:rPr lang="tr-TR" sz="1800" b="1" dirty="0"/>
              <a:t> of </a:t>
            </a:r>
            <a:r>
              <a:rPr lang="tr-TR" sz="1800" b="1" dirty="0" err="1"/>
              <a:t>Practical</a:t>
            </a:r>
            <a:r>
              <a:rPr lang="tr-TR" sz="1800" b="1" dirty="0"/>
              <a:t> </a:t>
            </a:r>
            <a:r>
              <a:rPr lang="tr-TR" sz="1800" b="1" dirty="0" err="1"/>
              <a:t>Cats</a:t>
            </a:r>
            <a:endParaRPr lang="tr-TR" sz="1800" b="1" dirty="0"/>
          </a:p>
          <a:p>
            <a:pPr marL="0" indent="0">
              <a:buNone/>
            </a:pPr>
            <a:r>
              <a:rPr lang="tr-TR" sz="1600" b="0" i="0" dirty="0">
                <a:solidFill>
                  <a:srgbClr val="202122"/>
                </a:solidFill>
                <a:effectLst/>
              </a:rPr>
              <a:t>"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Old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Possum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"(Yaşlı sıçan) Ezra 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Pound'un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kendisine taktığı isimdir.</a:t>
            </a:r>
          </a:p>
          <a:p>
            <a:pPr marL="0" indent="0">
              <a:buNone/>
            </a:pPr>
            <a:r>
              <a:rPr lang="tr-TR" sz="1600" b="0" i="0" dirty="0">
                <a:solidFill>
                  <a:srgbClr val="202122"/>
                </a:solidFill>
                <a:effectLst/>
              </a:rPr>
              <a:t>Ayrıca 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Eliot'un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ölümünden sonra bu kitap Andrew Lloyd 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Webber'in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Cats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adlı müzikalinin de kaynağı olmuştur.</a:t>
            </a:r>
          </a:p>
          <a:p>
            <a:pPr marL="0" indent="0">
              <a:buNone/>
            </a:pPr>
            <a:r>
              <a:rPr lang="tr-TR" sz="1600" b="0" i="0" dirty="0">
                <a:solidFill>
                  <a:srgbClr val="202122"/>
                </a:solidFill>
                <a:effectLst/>
              </a:rPr>
              <a:t>1954 yılında bestekâr Alan 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Rawsthorne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bu şiirlerden altısını orkestrayla okunması için 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Practical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Cats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adı altında hazırladı.</a:t>
            </a:r>
            <a:endParaRPr lang="tr-TR" sz="1600" dirty="0">
              <a:solidFill>
                <a:srgbClr val="202122"/>
              </a:solidFill>
            </a:endParaRPr>
          </a:p>
          <a:p>
            <a:pPr marL="0" indent="0">
              <a:buNone/>
            </a:pPr>
            <a:r>
              <a:rPr lang="tr-TR" sz="1600" b="0" i="0" dirty="0" err="1">
                <a:solidFill>
                  <a:srgbClr val="202122"/>
                </a:solidFill>
                <a:effectLst/>
              </a:rPr>
              <a:t>London's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West 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End’de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1981 yılında yazılmış ve bir sonraki sene </a:t>
            </a:r>
            <a:r>
              <a:rPr lang="tr-TR" sz="1600" b="0" i="0" dirty="0" err="1">
                <a:solidFill>
                  <a:srgbClr val="202122"/>
                </a:solidFill>
                <a:effectLst/>
              </a:rPr>
              <a:t>Broadway</a:t>
            </a:r>
            <a:r>
              <a:rPr lang="tr-TR" sz="1600" b="0" i="0" dirty="0">
                <a:solidFill>
                  <a:srgbClr val="202122"/>
                </a:solidFill>
                <a:effectLst/>
              </a:rPr>
              <a:t> açılışlarında sergilenmiştir.</a:t>
            </a:r>
            <a:endParaRPr lang="tr-TR" sz="1600" dirty="0">
              <a:solidFill>
                <a:srgbClr val="202122"/>
              </a:solidFill>
            </a:endParaRPr>
          </a:p>
        </p:txBody>
      </p:sp>
      <p:pic>
        <p:nvPicPr>
          <p:cNvPr id="9218" name="Picture 2" descr="Old Possum's Book of Practical Cats e-Kitap T. S. Eliot - EPUB | Rakuten  Kobo Türkiye">
            <a:extLst>
              <a:ext uri="{FF2B5EF4-FFF2-40B4-BE49-F238E27FC236}">
                <a16:creationId xmlns:a16="http://schemas.microsoft.com/office/drawing/2014/main" id="{143A2B21-44EA-4896-AE30-AC1F4B1D9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073" y="2036517"/>
            <a:ext cx="2515629" cy="325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76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D80FE6-AB4E-4B7F-B689-B3BEBEE8C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466" y="1658562"/>
            <a:ext cx="5502534" cy="3929437"/>
          </a:xfrm>
        </p:spPr>
        <p:txBody>
          <a:bodyPr>
            <a:normAutofit/>
          </a:bodyPr>
          <a:lstStyle/>
          <a:p>
            <a:r>
              <a:rPr lang="tr-TR" sz="1800" b="1" dirty="0"/>
              <a:t>1943- </a:t>
            </a:r>
            <a:r>
              <a:rPr lang="tr-TR" sz="1800" b="1" dirty="0" err="1"/>
              <a:t>Four</a:t>
            </a:r>
            <a:r>
              <a:rPr lang="tr-TR" sz="1800" b="1" dirty="0"/>
              <a:t> Quartet ve NOBEL EDEBİYAT ÖDÜLÜ</a:t>
            </a:r>
          </a:p>
          <a:p>
            <a:pPr marL="0" indent="0">
              <a:buNone/>
            </a:pPr>
            <a:r>
              <a:rPr lang="tr-TR" sz="1600" dirty="0"/>
              <a:t>Eliot bu eseriyle Nobel Edebiyat Ödülü almıştır.</a:t>
            </a:r>
          </a:p>
          <a:p>
            <a:pPr marL="0" indent="0">
              <a:buNone/>
            </a:pPr>
            <a:r>
              <a:rPr lang="tr-TR" sz="1600" b="0" i="0" dirty="0">
                <a:effectLst/>
              </a:rPr>
              <a:t>Kitap her biri ilk olarak ayrı ayrı basılan dört uzun şiirden oluşur. </a:t>
            </a:r>
          </a:p>
          <a:p>
            <a:pPr marL="0" indent="0">
              <a:buNone/>
            </a:pPr>
            <a:r>
              <a:rPr lang="tr-TR" sz="1600" dirty="0" err="1"/>
              <a:t>Burnt</a:t>
            </a:r>
            <a:r>
              <a:rPr lang="tr-TR" sz="1600" dirty="0"/>
              <a:t> Norton (1936), East </a:t>
            </a:r>
            <a:r>
              <a:rPr lang="tr-TR" sz="1600" dirty="0" err="1"/>
              <a:t>Coker</a:t>
            </a:r>
            <a:r>
              <a:rPr lang="tr-TR" sz="1600" dirty="0"/>
              <a:t> (1940),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Dry</a:t>
            </a:r>
            <a:r>
              <a:rPr lang="tr-TR" sz="1600" dirty="0"/>
              <a:t> </a:t>
            </a:r>
            <a:r>
              <a:rPr lang="tr-TR" sz="1600" dirty="0" err="1"/>
              <a:t>Salvages</a:t>
            </a:r>
            <a:r>
              <a:rPr lang="tr-TR" sz="1600" dirty="0"/>
              <a:t> (1941) ve </a:t>
            </a:r>
            <a:r>
              <a:rPr lang="tr-TR" sz="1600" dirty="0" err="1"/>
              <a:t>Little</a:t>
            </a:r>
            <a:r>
              <a:rPr lang="tr-TR" sz="1600" dirty="0"/>
              <a:t> </a:t>
            </a:r>
            <a:r>
              <a:rPr lang="tr-TR" sz="1600" dirty="0" err="1"/>
              <a:t>Gidding</a:t>
            </a:r>
            <a:r>
              <a:rPr lang="tr-TR" sz="1600" dirty="0"/>
              <a:t> (1942)</a:t>
            </a:r>
          </a:p>
          <a:p>
            <a:pPr marL="0" indent="0">
              <a:buNone/>
            </a:pPr>
            <a:r>
              <a:rPr lang="tr-TR" sz="1600" b="0" i="0" dirty="0">
                <a:effectLst/>
              </a:rPr>
              <a:t>Her "kuartet" başlı başına bir şiirdi, ama birlikte yayımlandıklarında, tema ve imgelerin yinelendiği ve müziksel bir tarzda gelişip nihai bir çözüme ulaştığı tek bir yapıt oluşturmuşlardı.</a:t>
            </a:r>
            <a:endParaRPr lang="tr-TR" sz="1600" dirty="0"/>
          </a:p>
        </p:txBody>
      </p:sp>
      <p:pic>
        <p:nvPicPr>
          <p:cNvPr id="1026" name="Picture 2" descr="T. S. Eliot at the Nobel Prize ceremony.">
            <a:extLst>
              <a:ext uri="{FF2B5EF4-FFF2-40B4-BE49-F238E27FC236}">
                <a16:creationId xmlns:a16="http://schemas.microsoft.com/office/drawing/2014/main" id="{9AAA5628-FCC0-4749-9C53-AAB534A03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148" y="1800374"/>
            <a:ext cx="4714094" cy="313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FD21B22-59A4-4CB6-8CEA-3B781BA712A1}"/>
              </a:ext>
            </a:extLst>
          </p:cNvPr>
          <p:cNvSpPr txBox="1"/>
          <p:nvPr/>
        </p:nvSpPr>
        <p:spPr>
          <a:xfrm>
            <a:off x="6689466" y="5350013"/>
            <a:ext cx="55025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0" i="1" dirty="0">
                <a:effectLst/>
                <a:latin typeface="Minion Pro"/>
              </a:rPr>
              <a:t>«</a:t>
            </a:r>
            <a:r>
              <a:rPr lang="en-US" sz="1600" b="0" i="1" dirty="0">
                <a:effectLst/>
                <a:latin typeface="Minion Pro"/>
              </a:rPr>
              <a:t>The Nobel is a ticket to one’s funeral. No one has ever done anything after he got it.</a:t>
            </a:r>
            <a:r>
              <a:rPr lang="tr-TR" sz="1600" b="0" i="1" dirty="0">
                <a:effectLst/>
                <a:latin typeface="Minion Pro"/>
              </a:rPr>
              <a:t>»</a:t>
            </a:r>
            <a:endParaRPr lang="tr-TR" sz="1600" i="1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405465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1227AC-13E3-4F1F-948D-2EA8E384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Tiyatro ve Eliot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6804A1-0E53-4ACC-AEBE-D6D99BBBA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038" y="2002559"/>
            <a:ext cx="6288625" cy="3596963"/>
          </a:xfrm>
        </p:spPr>
        <p:txBody>
          <a:bodyPr>
            <a:noAutofit/>
          </a:bodyPr>
          <a:lstStyle/>
          <a:p>
            <a:r>
              <a:rPr lang="tr-TR" sz="1600" b="0" i="0" dirty="0">
                <a:effectLst/>
              </a:rPr>
              <a:t>Bütün oyunlarında ölçünün anlamla iç içe geçtiği ve kendi buluşu olan bir tür açık ölçüyü kullandı; böylece "manzum </a:t>
            </a:r>
            <a:r>
              <a:rPr lang="tr-TR" sz="1600" b="0" i="0" dirty="0" err="1">
                <a:effectLst/>
              </a:rPr>
              <a:t>oyun"u</a:t>
            </a:r>
            <a:r>
              <a:rPr lang="tr-TR" sz="1600" b="0" i="0" dirty="0">
                <a:effectLst/>
              </a:rPr>
              <a:t> popüler tiyatroya geri getirdi.</a:t>
            </a:r>
          </a:p>
          <a:p>
            <a:r>
              <a:rPr lang="tr-TR" sz="1600" dirty="0" err="1"/>
              <a:t>Eliot'un</a:t>
            </a:r>
            <a:r>
              <a:rPr lang="tr-TR" sz="1600" dirty="0"/>
              <a:t> ilk tiyatrosu, İngiltere Kilisesi'ne katılımından kaynaklandı.</a:t>
            </a:r>
          </a:p>
          <a:p>
            <a:r>
              <a:rPr lang="tr-TR" sz="16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Aile Birleşimi </a:t>
            </a:r>
          </a:p>
          <a:p>
            <a:r>
              <a:rPr lang="tr-TR" sz="16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Kokteyl Partisi </a:t>
            </a:r>
          </a:p>
          <a:p>
            <a:r>
              <a:rPr lang="tr-TR" sz="16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Gizli Katip </a:t>
            </a:r>
          </a:p>
          <a:p>
            <a:r>
              <a:rPr lang="tr-TR" sz="16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Yaşlı Devlet Adamı</a:t>
            </a:r>
            <a:endParaRPr lang="tr-T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1600" dirty="0"/>
          </a:p>
        </p:txBody>
      </p:sp>
      <p:pic>
        <p:nvPicPr>
          <p:cNvPr id="5122" name="Picture 2" descr="T. S. Eliot watching Catherine Lacey during a rehearsal for The Family Reunion.">
            <a:extLst>
              <a:ext uri="{FF2B5EF4-FFF2-40B4-BE49-F238E27FC236}">
                <a16:creationId xmlns:a16="http://schemas.microsoft.com/office/drawing/2014/main" id="{596636A2-15B5-4204-A8B7-23AD136FC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19" y="2087163"/>
            <a:ext cx="4353765" cy="28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AA80262-D811-44A8-9822-289233D43B56}"/>
              </a:ext>
            </a:extLst>
          </p:cNvPr>
          <p:cNvSpPr txBox="1"/>
          <p:nvPr/>
        </p:nvSpPr>
        <p:spPr>
          <a:xfrm>
            <a:off x="7417219" y="5147272"/>
            <a:ext cx="4353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rgbClr val="202124"/>
                </a:solidFill>
                <a:latin typeface="Minion Pro"/>
              </a:rPr>
              <a:t>Manzum tiyatro: </a:t>
            </a:r>
            <a:r>
              <a:rPr lang="tr-TR" sz="1400" i="0" dirty="0">
                <a:solidFill>
                  <a:srgbClr val="202124"/>
                </a:solidFill>
                <a:effectLst/>
                <a:latin typeface="Minion Pro"/>
              </a:rPr>
              <a:t>dramatik </a:t>
            </a:r>
            <a:r>
              <a:rPr lang="tr-TR" sz="1400" i="0" dirty="0" err="1">
                <a:solidFill>
                  <a:srgbClr val="202124"/>
                </a:solidFill>
                <a:effectLst/>
                <a:latin typeface="Minion Pro"/>
              </a:rPr>
              <a:t>şiir'in</a:t>
            </a:r>
            <a:r>
              <a:rPr lang="tr-TR" sz="1400" i="0" dirty="0">
                <a:solidFill>
                  <a:srgbClr val="202124"/>
                </a:solidFill>
                <a:effectLst/>
                <a:latin typeface="Minion Pro"/>
              </a:rPr>
              <a:t> tiyatro türüyle birleşiminden doğmuştur. </a:t>
            </a:r>
            <a:endParaRPr lang="tr-TR" sz="1400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50054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14269A-15D7-4077-8EDC-35469438D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53" y="2338521"/>
            <a:ext cx="6313265" cy="218095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sz="1600" b="0" i="0" dirty="0">
                <a:effectLst/>
              </a:rPr>
              <a:t>Eliot 7 kardeşten en küçüğüydü.</a:t>
            </a:r>
          </a:p>
          <a:p>
            <a:pPr algn="just"/>
            <a:r>
              <a:rPr lang="tr-TR" sz="1600" b="0" i="0" dirty="0">
                <a:effectLst/>
              </a:rPr>
              <a:t>Henry</a:t>
            </a:r>
            <a:r>
              <a:rPr lang="tr-TR" sz="1600" dirty="0"/>
              <a:t>,</a:t>
            </a:r>
            <a:r>
              <a:rPr lang="en-US" sz="1600" b="0" i="0" dirty="0">
                <a:effectLst/>
              </a:rPr>
              <a:t> Marion</a:t>
            </a:r>
            <a:r>
              <a:rPr lang="tr-TR" sz="1600" b="0" i="0" dirty="0">
                <a:effectLst/>
              </a:rPr>
              <a:t>,</a:t>
            </a:r>
            <a:r>
              <a:rPr lang="en-US" sz="1600" b="0" i="0" dirty="0">
                <a:effectLst/>
              </a:rPr>
              <a:t> Charlotte</a:t>
            </a:r>
            <a:r>
              <a:rPr lang="tr-TR" sz="1600" b="0" i="0" dirty="0">
                <a:effectLst/>
              </a:rPr>
              <a:t>, </a:t>
            </a:r>
            <a:r>
              <a:rPr lang="en-US" sz="1600" b="0" i="0" dirty="0">
                <a:effectLst/>
              </a:rPr>
              <a:t>Margaret </a:t>
            </a:r>
            <a:r>
              <a:rPr lang="tr-TR" sz="1600" dirty="0"/>
              <a:t>ve</a:t>
            </a:r>
            <a:r>
              <a:rPr lang="en-US" sz="1600" b="0" i="0" dirty="0">
                <a:effectLst/>
              </a:rPr>
              <a:t> Ada</a:t>
            </a:r>
            <a:r>
              <a:rPr lang="tr-TR" sz="1600" b="0" i="0" dirty="0">
                <a:effectLst/>
              </a:rPr>
              <a:t>. </a:t>
            </a:r>
            <a:r>
              <a:rPr lang="en-US" sz="1600" b="0" i="0" dirty="0">
                <a:effectLst/>
              </a:rPr>
              <a:t>Ada,</a:t>
            </a:r>
            <a:r>
              <a:rPr lang="tr-TR" sz="1600" b="0" i="0" dirty="0">
                <a:effectLst/>
              </a:rPr>
              <a:t> Eliot doğduğunda 19 yaşındaydı, annesi sayılırdı. Diğer kardeşi </a:t>
            </a:r>
            <a:r>
              <a:rPr lang="tr-TR" sz="1600" b="0" i="0" dirty="0" err="1">
                <a:effectLst/>
              </a:rPr>
              <a:t>Theodora</a:t>
            </a:r>
            <a:r>
              <a:rPr lang="tr-TR" sz="1600" b="0" i="0" dirty="0">
                <a:effectLst/>
              </a:rPr>
              <a:t> anne karnında vefat etti.</a:t>
            </a:r>
          </a:p>
          <a:p>
            <a:pPr algn="just"/>
            <a:r>
              <a:rPr lang="tr-TR" sz="1600" b="0" i="0" dirty="0">
                <a:effectLst/>
              </a:rPr>
              <a:t>Çocukluğunda kasık fıtığından </a:t>
            </a:r>
            <a:r>
              <a:rPr lang="tr-TR" sz="1600" b="0" i="0" dirty="0" err="1">
                <a:effectLst/>
              </a:rPr>
              <a:t>muzdaripti</a:t>
            </a:r>
            <a:r>
              <a:rPr lang="tr-TR" sz="1600" b="0" i="0" dirty="0">
                <a:effectLst/>
              </a:rPr>
              <a:t>. Bu nedenle pek çok etkinlikten geri kalırdı. Vahşi Batı ve vahşiler hakkında hikayeler okuyarak zamanını geçiriyordu.</a:t>
            </a:r>
          </a:p>
        </p:txBody>
      </p:sp>
      <p:pic>
        <p:nvPicPr>
          <p:cNvPr id="4" name="Picture 2" descr="Studio photograph of T. S. Eliot’s siblings, taken around 1883.">
            <a:extLst>
              <a:ext uri="{FF2B5EF4-FFF2-40B4-BE49-F238E27FC236}">
                <a16:creationId xmlns:a16="http://schemas.microsoft.com/office/drawing/2014/main" id="{E578504E-35F5-49C7-87EB-A952D5374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15" y="953324"/>
            <a:ext cx="3192379" cy="480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06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5A4BFC-358F-4CBF-8D20-F9D44F09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Vefatı..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75FDA7-E0C3-45C0-9AE4-A4FCE006D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8"/>
            <a:ext cx="5479077" cy="41648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i="1" dirty="0"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tr-TR" sz="1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ir önceki Ekim ayında </a:t>
            </a:r>
            <a:r>
              <a:rPr lang="tr-TR" sz="1800" i="1" dirty="0">
                <a:ea typeface="Calibri" panose="020F0502020204030204" pitchFamily="34" charset="0"/>
                <a:cs typeface="Calibri" panose="020F0502020204030204" pitchFamily="34" charset="0"/>
              </a:rPr>
              <a:t>komaya girmesi sonucu </a:t>
            </a:r>
            <a:r>
              <a:rPr lang="tr-TR" sz="1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4 Ocak 1965’ te </a:t>
            </a:r>
            <a:r>
              <a:rPr lang="tr-TR" sz="18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Kensington’daki</a:t>
            </a:r>
            <a:r>
              <a:rPr lang="tr-TR" sz="1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evinde vefat etti.</a:t>
            </a:r>
            <a:endParaRPr lang="tr-T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Westminister</a:t>
            </a:r>
            <a:r>
              <a:rPr lang="tr-TR" sz="1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Abbey’deki</a:t>
            </a:r>
            <a:r>
              <a:rPr lang="tr-TR" sz="1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anma törenini aile cenazesi izledi. Sonunda Eliot’ın külleri Doğu </a:t>
            </a:r>
            <a:r>
              <a:rPr lang="tr-TR" sz="18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Coker’daki</a:t>
            </a:r>
            <a:r>
              <a:rPr lang="tr-TR" sz="1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St. Michael Kilisesi’ne gömülmeden önce, sonunda atalarının yerine geri döndü.</a:t>
            </a:r>
            <a:endParaRPr lang="tr-T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İki yıl sonra Şairin Köşesinde Henry James'in hemen altında bir plaketle onurlandırıldı.</a:t>
            </a:r>
            <a:endParaRPr lang="tr-T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7170" name="Picture 2" descr="Valerie Eliot laying a wreath on the memorial plaque to her husband">
            <a:extLst>
              <a:ext uri="{FF2B5EF4-FFF2-40B4-BE49-F238E27FC236}">
                <a16:creationId xmlns:a16="http://schemas.microsoft.com/office/drawing/2014/main" id="{6A463709-52E5-4A91-9949-EC2469FB7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321" y="2035126"/>
            <a:ext cx="47625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2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A227405-F382-4095-877E-7E26B34873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445" y="4250029"/>
            <a:ext cx="3398587" cy="101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5A46BE2-D9E7-4FFD-844F-28424BD9CFD7}"/>
              </a:ext>
            </a:extLst>
          </p:cNvPr>
          <p:cNvSpPr txBox="1"/>
          <p:nvPr/>
        </p:nvSpPr>
        <p:spPr>
          <a:xfrm>
            <a:off x="4213781" y="2853039"/>
            <a:ext cx="8524186" cy="821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4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Dinlediğiniz İçin Teşekkürler</a:t>
            </a:r>
            <a:endParaRPr lang="tr-TR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Review: “Eliot After 'The Waste Land,'” by Robert Crawford - The New York  Times">
            <a:extLst>
              <a:ext uri="{FF2B5EF4-FFF2-40B4-BE49-F238E27FC236}">
                <a16:creationId xmlns:a16="http://schemas.microsoft.com/office/drawing/2014/main" id="{B69E2752-9450-415F-9E2A-DD1E31F0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0" y="1258110"/>
            <a:ext cx="3143266" cy="401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89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B3B144-A843-4F1E-96E6-75366072E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513619-769B-49F0-9D9A-1C9C5314F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1" y="2171769"/>
            <a:ext cx="7708930" cy="3294576"/>
          </a:xfrm>
        </p:spPr>
        <p:txBody>
          <a:bodyPr>
            <a:noAutofit/>
          </a:bodyPr>
          <a:lstStyle/>
          <a:p>
            <a:r>
              <a:rPr lang="tr-TR" sz="1100" b="1" u="sng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https://tr.wikipedia.org/wiki/T._S._Eliot#:~:text=Thomas%20Stearns%20Eliot%20(26%20Eyl%C3%BCl,modernist%20%C5%9Fiirinin%20en%20ba%C5%9Far%C4%B1l%C4%B1%20%C3%B6</a:t>
            </a:r>
            <a:endParaRPr lang="tr-TR" sz="1100" b="1" u="sng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1100" b="1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https://en.wikipedia.org/wiki/Vivienne_Haigh-Wood_Eliot</a:t>
            </a:r>
            <a:endParaRPr lang="tr-TR" sz="1100" b="1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1100" b="1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https://en.wikipedia.org/wiki/Valerie_Eliot</a:t>
            </a:r>
            <a:endParaRPr lang="tr-TR" sz="1100" b="1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1100" b="1" i="1" u="sng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https://www.theguardian.com/culture/2009/may/24/ts-eliot-valerie-fletcher-scrapbooks</a:t>
            </a:r>
            <a:endParaRPr lang="tr-TR" sz="1100" b="1" i="1" u="sng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1100" b="1" i="1" u="sng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https://tr.celeb-true.com/thomas-stearns-eliot-better-known-eliot-american-english-poet</a:t>
            </a:r>
            <a:endParaRPr lang="tr-TR" sz="1100" b="1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1100" b="1" i="1" u="sng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https://www.turkedebiyati.org/thomas-stearns-eliot.html</a:t>
            </a:r>
            <a:endParaRPr lang="tr-TR" sz="1100" b="1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1100" b="1" i="1" u="sng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https://www.siir.gen.tr/siir/t/thomas_stearns_eliot/thomas_stearns_eliot.htm</a:t>
            </a:r>
            <a:endParaRPr lang="tr-TR" sz="1100" b="1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1100" b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https://www.storyboardthat.com/tr/lesson-plans/amerikan-edebi-hareketler</a:t>
            </a:r>
            <a:endParaRPr lang="tr-TR" sz="1100" b="1" dirty="0">
              <a:solidFill>
                <a:schemeClr val="accent6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r>
              <a:rPr lang="tr-TR" sz="1100" b="1" u="sng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https://siirantolojim.wordpress.com/2012/10/10/j-alfred-prufrockun-ask-sarkisi-2/</a:t>
            </a:r>
            <a:endParaRPr lang="tr-TR" sz="1100" b="1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1100" b="1" u="sng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https://www.poetryfoundation.org/poetrymagazine/poems/44212/the-love-song-of-j-alfred-prufrock</a:t>
            </a:r>
            <a:endParaRPr lang="tr-TR" sz="1100" b="1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1100" b="1" dirty="0">
              <a:solidFill>
                <a:schemeClr val="accent6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endParaRPr lang="tr-TR" sz="1100" b="1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11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09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02F4A5-D835-43F8-B06A-52872C49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Eğitim Hayatı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AEF3F2-C394-4021-A388-C9A3AAE31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677" y="2081744"/>
            <a:ext cx="4085202" cy="2971510"/>
          </a:xfrm>
        </p:spPr>
        <p:txBody>
          <a:bodyPr>
            <a:normAutofit/>
          </a:bodyPr>
          <a:lstStyle/>
          <a:p>
            <a:pPr algn="ctr"/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üyükbabası tarafından kurulan okulda okudu. </a:t>
            </a:r>
          </a:p>
          <a:p>
            <a:pPr algn="ctr"/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Yunan ve Roma tarihi, 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İ</a:t>
            </a: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ngiliz ve Amerikan tarihi, ilköğretim matematiği, Latince ve Yunanca, Fransızca ve Almanca ile birlikte İngilizce dersleri gördü.</a:t>
            </a:r>
            <a:endParaRPr lang="tr-TR" sz="1600" dirty="0"/>
          </a:p>
        </p:txBody>
      </p:sp>
      <p:pic>
        <p:nvPicPr>
          <p:cNvPr id="4" name="Resim 3" descr="Missouri Saint Louis Smith Academy &amp; Manual Training School 1910 | United  States - Missouri - St. Louis, Postcard / HipPostcard">
            <a:extLst>
              <a:ext uri="{FF2B5EF4-FFF2-40B4-BE49-F238E27FC236}">
                <a16:creationId xmlns:a16="http://schemas.microsoft.com/office/drawing/2014/main" id="{229345B6-8F98-4668-928C-4776C1ED9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369" y="952078"/>
            <a:ext cx="3677369" cy="2362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Photograph of a young Eliot outside Smith Academy, which he attended between 1898 and 1905.">
            <a:extLst>
              <a:ext uri="{FF2B5EF4-FFF2-40B4-BE49-F238E27FC236}">
                <a16:creationId xmlns:a16="http://schemas.microsoft.com/office/drawing/2014/main" id="{FB03F83E-6046-48B8-AD0C-419BEB0D7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3" y="3429000"/>
            <a:ext cx="3519845" cy="233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6A7BCA72-350E-4500-85EA-FF3EA06D26C4}"/>
              </a:ext>
            </a:extLst>
          </p:cNvPr>
          <p:cNvSpPr txBox="1"/>
          <p:nvPr/>
        </p:nvSpPr>
        <p:spPr>
          <a:xfrm>
            <a:off x="8106369" y="3429000"/>
            <a:ext cx="36773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>
                <a:effectLst/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Smith Academy (1898-1905)</a:t>
            </a:r>
            <a:endParaRPr lang="tr-TR" sz="1400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15771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A8AFB28-2531-4C85-BFE0-2CA6FB6BB7D8}"/>
              </a:ext>
            </a:extLst>
          </p:cNvPr>
          <p:cNvSpPr txBox="1"/>
          <p:nvPr/>
        </p:nvSpPr>
        <p:spPr>
          <a:xfrm>
            <a:off x="4727275" y="4210613"/>
            <a:ext cx="44610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dirty="0"/>
              <a:t>‘A </a:t>
            </a:r>
            <a:r>
              <a:rPr lang="tr-TR" sz="1600" dirty="0" err="1"/>
              <a:t>small</a:t>
            </a:r>
            <a:r>
              <a:rPr lang="tr-TR" sz="1600" dirty="0"/>
              <a:t> </a:t>
            </a:r>
            <a:r>
              <a:rPr lang="tr-TR" sz="1600" dirty="0" err="1"/>
              <a:t>group</a:t>
            </a:r>
            <a:r>
              <a:rPr lang="tr-TR" sz="1600" dirty="0"/>
              <a:t> of </a:t>
            </a:r>
            <a:r>
              <a:rPr lang="tr-TR" sz="1600" dirty="0" err="1"/>
              <a:t>rocks</a:t>
            </a:r>
            <a:r>
              <a:rPr lang="tr-TR" sz="1600" dirty="0"/>
              <a:t>, </a:t>
            </a:r>
            <a:r>
              <a:rPr lang="tr-TR" sz="1600" dirty="0" err="1"/>
              <a:t>with</a:t>
            </a:r>
            <a:r>
              <a:rPr lang="tr-TR" sz="1600" dirty="0"/>
              <a:t> a </a:t>
            </a:r>
            <a:r>
              <a:rPr lang="tr-TR" sz="1600" dirty="0" err="1"/>
              <a:t>beacon</a:t>
            </a:r>
            <a:r>
              <a:rPr lang="tr-TR" sz="1600" dirty="0"/>
              <a:t>, </a:t>
            </a:r>
            <a:r>
              <a:rPr lang="tr-TR" sz="1600" dirty="0" err="1"/>
              <a:t>off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N.E. </a:t>
            </a:r>
            <a:r>
              <a:rPr lang="tr-TR" sz="1600" dirty="0" err="1"/>
              <a:t>coast</a:t>
            </a:r>
            <a:r>
              <a:rPr lang="tr-TR" sz="1600" dirty="0"/>
              <a:t> of Cape </a:t>
            </a:r>
            <a:r>
              <a:rPr lang="tr-TR" sz="1600" dirty="0" err="1"/>
              <a:t>Ann</a:t>
            </a:r>
            <a:r>
              <a:rPr lang="tr-TR" sz="1600" dirty="0"/>
              <a:t>, Massachusetts. </a:t>
            </a:r>
            <a:r>
              <a:rPr lang="tr-TR" sz="1600" dirty="0" err="1"/>
              <a:t>Salvages</a:t>
            </a:r>
            <a:r>
              <a:rPr lang="tr-TR" sz="1600" dirty="0"/>
              <a:t> is </a:t>
            </a:r>
            <a:r>
              <a:rPr lang="tr-TR" sz="1600" dirty="0" err="1"/>
              <a:t>pronounced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rhyme</a:t>
            </a:r>
            <a:r>
              <a:rPr lang="tr-TR" sz="1600" dirty="0"/>
              <a:t> </a:t>
            </a:r>
            <a:r>
              <a:rPr lang="tr-TR" sz="1600" dirty="0" err="1"/>
              <a:t>with</a:t>
            </a:r>
            <a:r>
              <a:rPr lang="tr-TR" sz="1600" dirty="0"/>
              <a:t> </a:t>
            </a:r>
            <a:r>
              <a:rPr lang="tr-TR" sz="1600" dirty="0" err="1"/>
              <a:t>assuages</a:t>
            </a:r>
            <a:r>
              <a:rPr lang="tr-TR" sz="1600" dirty="0"/>
              <a:t>.’ </a:t>
            </a:r>
          </a:p>
          <a:p>
            <a:r>
              <a:rPr lang="tr-TR" sz="1600" dirty="0"/>
              <a:t>-</a:t>
            </a:r>
            <a:r>
              <a:rPr lang="tr-TR" sz="1600" dirty="0" err="1"/>
              <a:t>Four</a:t>
            </a:r>
            <a:r>
              <a:rPr lang="tr-TR" sz="1600" dirty="0"/>
              <a:t> Quartet</a:t>
            </a:r>
          </a:p>
        </p:txBody>
      </p:sp>
      <p:pic>
        <p:nvPicPr>
          <p:cNvPr id="6" name="Picture 2" descr="A photograph of the Dry Salvages, a group of rocks off the coast of Massachusetts, taken by the poet’s brother.">
            <a:extLst>
              <a:ext uri="{FF2B5EF4-FFF2-40B4-BE49-F238E27FC236}">
                <a16:creationId xmlns:a16="http://schemas.microsoft.com/office/drawing/2014/main" id="{368B4C0D-3ABB-4594-B24E-F5E9197B5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540" y="2405840"/>
            <a:ext cx="2400349" cy="360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3322D2E-8216-4D49-B081-0F4A4D73E096}"/>
              </a:ext>
            </a:extLst>
          </p:cNvPr>
          <p:cNvSpPr txBox="1"/>
          <p:nvPr/>
        </p:nvSpPr>
        <p:spPr>
          <a:xfrm>
            <a:off x="4999845" y="1545544"/>
            <a:ext cx="5167538" cy="122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azırlık yılı için Massachusetts'teki </a:t>
            </a:r>
            <a:r>
              <a:rPr lang="tr-TR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Milton</a:t>
            </a: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Academy'ye girdi. (1905-1906)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 aynı zamanda edebi yeteneğinin çiçek açmaya başladığı zamandı.</a:t>
            </a:r>
          </a:p>
        </p:txBody>
      </p:sp>
      <p:pic>
        <p:nvPicPr>
          <p:cNvPr id="4098" name="Picture 2" descr="A photograph of the Milton Academy Class of 1905–1906">
            <a:extLst>
              <a:ext uri="{FF2B5EF4-FFF2-40B4-BE49-F238E27FC236}">
                <a16:creationId xmlns:a16="http://schemas.microsoft.com/office/drawing/2014/main" id="{028CE5C6-ABAB-493B-A1E0-22106A29F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35" y="1030981"/>
            <a:ext cx="4141140" cy="274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9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60AB35-1EB8-45B8-A7C2-FE3159003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1906 Sonbaharında..</a:t>
            </a:r>
          </a:p>
        </p:txBody>
      </p:sp>
      <p:pic>
        <p:nvPicPr>
          <p:cNvPr id="5122" name="Picture 2" descr="A young T. S. Eliot with the editors of the Harvard Advocate in 1909">
            <a:extLst>
              <a:ext uri="{FF2B5EF4-FFF2-40B4-BE49-F238E27FC236}">
                <a16:creationId xmlns:a16="http://schemas.microsoft.com/office/drawing/2014/main" id="{8DB2BAAB-7EA0-4277-AEC6-F655455D8F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56" y="2002559"/>
            <a:ext cx="4359287" cy="33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1D4D1F0-9ABD-4E7C-84B7-67990BA6CA3D}"/>
              </a:ext>
            </a:extLst>
          </p:cNvPr>
          <p:cNvSpPr txBox="1"/>
          <p:nvPr/>
        </p:nvSpPr>
        <p:spPr>
          <a:xfrm>
            <a:off x="513957" y="2002559"/>
            <a:ext cx="2880256" cy="2751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Harvard Felsefe bölümüne kaydoldu.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Harvard’ın moda yeri olan Gold </a:t>
            </a:r>
            <a:r>
              <a:rPr lang="tr-TR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Coast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’ ta</a:t>
            </a: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kiraya çıktı.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üyüyen bir katılım olan </a:t>
            </a:r>
            <a:r>
              <a:rPr lang="tr-TR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Harvard </a:t>
            </a:r>
            <a:r>
              <a:rPr lang="tr-TR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Advocate</a:t>
            </a: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için (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arvard’ın edebiyat dergisi) çeşitli şiirlere katkıda bulundu.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D37CF14-9E7F-48B3-BB8E-EB0C675C5E16}"/>
              </a:ext>
            </a:extLst>
          </p:cNvPr>
          <p:cNvSpPr txBox="1"/>
          <p:nvPr/>
        </p:nvSpPr>
        <p:spPr>
          <a:xfrm>
            <a:off x="8786769" y="1894316"/>
            <a:ext cx="317572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dirty="0"/>
              <a:t>4 yıllık lisans öğrenimini 3 yılda tamamladı</a:t>
            </a:r>
            <a:r>
              <a:rPr lang="tr-TR" sz="1600" b="0" i="0" dirty="0">
                <a:effectLst/>
              </a:rPr>
              <a:t>. </a:t>
            </a:r>
          </a:p>
          <a:p>
            <a:endParaRPr lang="tr-TR" sz="1600" dirty="0"/>
          </a:p>
          <a:p>
            <a:r>
              <a:rPr lang="tr-TR" sz="1600" b="0" i="0" dirty="0">
                <a:effectLst/>
              </a:rPr>
              <a:t>Felsefeci ve şair George </a:t>
            </a:r>
            <a:r>
              <a:rPr lang="tr-TR" sz="1600" b="0" i="0" dirty="0" err="1">
                <a:effectLst/>
              </a:rPr>
              <a:t>Santayana</a:t>
            </a:r>
            <a:r>
              <a:rPr lang="tr-TR" sz="1600" b="0" i="0" dirty="0">
                <a:effectLst/>
              </a:rPr>
              <a:t> ve eleştirmen </a:t>
            </a:r>
            <a:r>
              <a:rPr lang="tr-TR" sz="1600" b="0" i="0" dirty="0" err="1">
                <a:effectLst/>
              </a:rPr>
              <a:t>Irving</a:t>
            </a:r>
            <a:r>
              <a:rPr lang="tr-TR" sz="1600" b="0" i="0" dirty="0">
                <a:effectLst/>
              </a:rPr>
              <a:t> </a:t>
            </a:r>
            <a:r>
              <a:rPr lang="tr-TR" sz="1600" b="0" i="0" dirty="0" err="1">
                <a:effectLst/>
              </a:rPr>
              <a:t>Babbitt'ten</a:t>
            </a:r>
            <a:r>
              <a:rPr lang="tr-TR" sz="1600" b="0" i="0" dirty="0">
                <a:effectLst/>
              </a:rPr>
              <a:t> etkilendi. </a:t>
            </a:r>
            <a:r>
              <a:rPr lang="tr-TR" sz="1600" b="0" i="0" dirty="0" err="1">
                <a:effectLst/>
              </a:rPr>
              <a:t>Babbitt'in</a:t>
            </a:r>
            <a:r>
              <a:rPr lang="tr-TR" sz="1600" b="0" i="0" dirty="0">
                <a:effectLst/>
              </a:rPr>
              <a:t> </a:t>
            </a:r>
            <a:r>
              <a:rPr lang="tr-TR" sz="1600" dirty="0"/>
              <a:t>romantizm</a:t>
            </a:r>
            <a:r>
              <a:rPr lang="tr-TR" sz="1600" b="0" i="0" dirty="0">
                <a:effectLst/>
              </a:rPr>
              <a:t> karşıtı tavrını benimsedi.</a:t>
            </a:r>
          </a:p>
          <a:p>
            <a:endParaRPr lang="tr-TR" sz="1600" dirty="0"/>
          </a:p>
          <a:p>
            <a:r>
              <a:rPr lang="tr-TR" sz="1600" dirty="0"/>
              <a:t>1909-1910 döneminde Harvard’da felsefe asistanlığı yaptı.</a:t>
            </a:r>
          </a:p>
        </p:txBody>
      </p:sp>
    </p:spTree>
    <p:extLst>
      <p:ext uri="{BB962C8B-B14F-4D97-AF65-F5344CB8AC3E}">
        <p14:creationId xmlns:p14="http://schemas.microsoft.com/office/powerpoint/2010/main" val="1880559385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D9E339-A50F-4EE5-A3FF-B4BD8187D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Parisli Yıllar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FF9044D-D6A2-47E8-A86C-2121C2C60AFF}"/>
              </a:ext>
            </a:extLst>
          </p:cNvPr>
          <p:cNvSpPr txBox="1"/>
          <p:nvPr/>
        </p:nvSpPr>
        <p:spPr>
          <a:xfrm>
            <a:off x="928339" y="1677993"/>
            <a:ext cx="1105312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0" i="0" dirty="0">
                <a:effectLst/>
              </a:rPr>
              <a:t>Eliot ömrü boyunca </a:t>
            </a:r>
            <a:r>
              <a:rPr lang="tr-TR" sz="1600" b="0" i="0" dirty="0" err="1">
                <a:effectLst/>
              </a:rPr>
              <a:t>frankofildi</a:t>
            </a:r>
            <a:r>
              <a:rPr lang="tr-TR" sz="1600" b="0" i="0" dirty="0">
                <a:effectLst/>
              </a:rPr>
              <a:t>.</a:t>
            </a:r>
          </a:p>
          <a:p>
            <a:endParaRPr lang="tr-TR" sz="1600" b="0" i="0" dirty="0">
              <a:effectLst/>
            </a:endParaRPr>
          </a:p>
          <a:p>
            <a:r>
              <a:rPr lang="tr-TR" sz="1600" b="0" i="0" dirty="0">
                <a:effectLst/>
              </a:rPr>
              <a:t>1910-1911 arasındaki dönemi Fransa'da, </a:t>
            </a:r>
            <a:r>
              <a:rPr lang="tr-TR" sz="1600" b="0" i="0" dirty="0" err="1">
                <a:effectLst/>
              </a:rPr>
              <a:t>Henri</a:t>
            </a:r>
            <a:r>
              <a:rPr lang="tr-TR" sz="1600" b="0" i="0" dirty="0">
                <a:effectLst/>
              </a:rPr>
              <a:t> </a:t>
            </a:r>
            <a:r>
              <a:rPr lang="tr-TR" sz="1600" b="0" i="0" dirty="0" err="1">
                <a:effectLst/>
              </a:rPr>
              <a:t>Bergson'un</a:t>
            </a:r>
            <a:r>
              <a:rPr lang="tr-TR" sz="1600" b="0" i="0" dirty="0">
                <a:effectLst/>
              </a:rPr>
              <a:t> </a:t>
            </a:r>
            <a:r>
              <a:rPr lang="tr-TR" sz="1600" b="0" i="0" dirty="0" err="1">
                <a:effectLst/>
              </a:rPr>
              <a:t>Sorbonne'da</a:t>
            </a:r>
            <a:r>
              <a:rPr lang="tr-TR" sz="1600" b="0" i="0" dirty="0">
                <a:effectLst/>
              </a:rPr>
              <a:t> verdiği felsefe derslerini izleyerek ve </a:t>
            </a:r>
            <a:r>
              <a:rPr lang="tr-TR" sz="1600" b="0" i="0" dirty="0" err="1">
                <a:effectLst/>
              </a:rPr>
              <a:t>Alain</a:t>
            </a:r>
            <a:r>
              <a:rPr lang="tr-TR" sz="1600" b="0" i="0" dirty="0">
                <a:effectLst/>
              </a:rPr>
              <a:t> </a:t>
            </a:r>
            <a:r>
              <a:rPr lang="tr-TR" sz="1600" b="0" i="0" dirty="0" err="1">
                <a:effectLst/>
              </a:rPr>
              <a:t>Fournier</a:t>
            </a:r>
            <a:r>
              <a:rPr lang="tr-TR" sz="1600" b="0" i="0" dirty="0">
                <a:effectLst/>
              </a:rPr>
              <a:t> ile şiir çalışmaları yaparak geçirdi. </a:t>
            </a:r>
          </a:p>
          <a:p>
            <a:endParaRPr lang="tr-TR" sz="1600" dirty="0">
              <a:solidFill>
                <a:srgbClr val="6B9F25"/>
              </a:solidFill>
            </a:endParaRPr>
          </a:p>
          <a:p>
            <a:r>
              <a:rPr lang="tr-TR" sz="1600" dirty="0" err="1"/>
              <a:t>Dante’yi</a:t>
            </a:r>
            <a:r>
              <a:rPr lang="tr-TR" sz="1600" b="0" i="0" dirty="0">
                <a:effectLst/>
              </a:rPr>
              <a:t>, İngiliz yazarlar John </a:t>
            </a:r>
            <a:r>
              <a:rPr lang="tr-TR" sz="1600" b="0" i="0" dirty="0" err="1">
                <a:effectLst/>
              </a:rPr>
              <a:t>Webster</a:t>
            </a:r>
            <a:r>
              <a:rPr lang="tr-TR" sz="1600" b="0" i="0" dirty="0">
                <a:effectLst/>
              </a:rPr>
              <a:t> ve John </a:t>
            </a:r>
            <a:r>
              <a:rPr lang="tr-TR" sz="1600" b="0" i="0" dirty="0" err="1">
                <a:effectLst/>
              </a:rPr>
              <a:t>Donne'ı</a:t>
            </a:r>
            <a:r>
              <a:rPr lang="tr-TR" sz="1600" b="0" i="0" dirty="0">
                <a:effectLst/>
              </a:rPr>
              <a:t>, Fransız simgeci şair Jules </a:t>
            </a:r>
            <a:r>
              <a:rPr lang="tr-TR" sz="1600" b="0" i="0" dirty="0" err="1">
                <a:effectLst/>
              </a:rPr>
              <a:t>Laforgue'u</a:t>
            </a:r>
            <a:r>
              <a:rPr lang="tr-TR" sz="1600" b="0" i="0" dirty="0">
                <a:effectLst/>
              </a:rPr>
              <a:t> incelemesi kendi üslubunu bulmasında etkili oldu.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A1CE37C-AD54-4D3F-8404-7E36667719F3}"/>
              </a:ext>
            </a:extLst>
          </p:cNvPr>
          <p:cNvSpPr txBox="1"/>
          <p:nvPr/>
        </p:nvSpPr>
        <p:spPr>
          <a:xfrm>
            <a:off x="7030454" y="4159790"/>
            <a:ext cx="3541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i="1" dirty="0">
                <a:solidFill>
                  <a:srgbClr val="222222"/>
                </a:solidFill>
                <a:effectLst/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«O zamanlar </a:t>
            </a:r>
            <a:r>
              <a:rPr lang="tr-TR" sz="1600" i="1" dirty="0" err="1">
                <a:solidFill>
                  <a:srgbClr val="222222"/>
                </a:solidFill>
                <a:effectLst/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ingilizceden</a:t>
            </a:r>
            <a:r>
              <a:rPr lang="tr-TR" sz="1600" i="1" dirty="0">
                <a:solidFill>
                  <a:srgbClr val="222222"/>
                </a:solidFill>
                <a:effectLst/>
                <a:latin typeface="Minion Pro"/>
                <a:ea typeface="Calibri" panose="020F0502020204030204" pitchFamily="34" charset="0"/>
                <a:cs typeface="Times New Roman" panose="02020603050405020304" pitchFamily="18" charset="0"/>
              </a:rPr>
              <a:t> vazgeçme ve Paris'e yerleşmeye ve kazımaya ve yavaş yavaş Fransızca yazmaya çalışma fikrim vardı.» 1959</a:t>
            </a:r>
            <a:endParaRPr lang="tr-TR" sz="1600" b="0" i="1" dirty="0">
              <a:solidFill>
                <a:srgbClr val="555555"/>
              </a:solidFill>
              <a:effectLst/>
              <a:latin typeface="Minion Pro"/>
            </a:endParaRPr>
          </a:p>
        </p:txBody>
      </p:sp>
      <p:pic>
        <p:nvPicPr>
          <p:cNvPr id="1026" name="Picture 2" descr="How scientists and insurers can come together to fight flood...">
            <a:extLst>
              <a:ext uri="{FF2B5EF4-FFF2-40B4-BE49-F238E27FC236}">
                <a16:creationId xmlns:a16="http://schemas.microsoft.com/office/drawing/2014/main" id="{B632F444-33C0-4232-9B97-2662D3735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63" y="3476772"/>
            <a:ext cx="3541293" cy="265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E65301-63D2-46AF-B309-258B6BEF9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Harvard’da Doktora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3FA218-A48C-4E2C-AC6A-BD96F2B10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648713"/>
            <a:ext cx="5110274" cy="2065448"/>
          </a:xfrm>
        </p:spPr>
        <p:txBody>
          <a:bodyPr>
            <a:normAutofit/>
          </a:bodyPr>
          <a:lstStyle/>
          <a:p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1911-1914 yıllarında felsefe üzerine doktora yaptı. </a:t>
            </a:r>
          </a:p>
          <a:p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Akademik yıldızı fakültede yükseldi. Çeşitli felsefeci ve yazarın dikkatini çekti.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E9F8475-4AA0-4FB8-A28B-27C3F3780486}"/>
              </a:ext>
            </a:extLst>
          </p:cNvPr>
          <p:cNvSpPr txBox="1"/>
          <p:nvPr/>
        </p:nvSpPr>
        <p:spPr>
          <a:xfrm>
            <a:off x="7389126" y="1477941"/>
            <a:ext cx="412282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0" i="0" dirty="0">
                <a:effectLst/>
              </a:rPr>
              <a:t>1916'da, Avrupa'dayken Knowledge </a:t>
            </a:r>
            <a:r>
              <a:rPr lang="tr-TR" sz="1600" b="0" i="0" dirty="0" err="1">
                <a:effectLst/>
              </a:rPr>
              <a:t>and</a:t>
            </a:r>
            <a:r>
              <a:rPr lang="tr-TR" sz="1600" b="0" i="0" dirty="0">
                <a:effectLst/>
              </a:rPr>
              <a:t> </a:t>
            </a:r>
            <a:r>
              <a:rPr lang="tr-TR" sz="1600" b="0" i="0" dirty="0" err="1">
                <a:effectLst/>
              </a:rPr>
              <a:t>Experience</a:t>
            </a:r>
            <a:r>
              <a:rPr lang="tr-TR" sz="1600" b="0" i="0" dirty="0">
                <a:effectLst/>
              </a:rPr>
              <a:t> in </a:t>
            </a:r>
            <a:r>
              <a:rPr lang="tr-TR" sz="1600" b="0" i="0" dirty="0" err="1">
                <a:effectLst/>
              </a:rPr>
              <a:t>the</a:t>
            </a:r>
            <a:r>
              <a:rPr lang="tr-TR" sz="1600" b="0" i="0" dirty="0">
                <a:effectLst/>
              </a:rPr>
              <a:t> </a:t>
            </a:r>
            <a:r>
              <a:rPr lang="tr-TR" sz="1600" b="0" i="0" dirty="0" err="1">
                <a:effectLst/>
              </a:rPr>
              <a:t>Philosophy</a:t>
            </a:r>
            <a:r>
              <a:rPr lang="tr-TR" sz="1600" b="0" i="0" dirty="0">
                <a:effectLst/>
              </a:rPr>
              <a:t> of F. H. </a:t>
            </a:r>
            <a:r>
              <a:rPr lang="tr-TR" sz="1600" b="0" i="0" dirty="0" err="1">
                <a:effectLst/>
              </a:rPr>
              <a:t>Bradley</a:t>
            </a:r>
            <a:r>
              <a:rPr lang="tr-TR" sz="1600" b="0" i="0" dirty="0">
                <a:effectLst/>
              </a:rPr>
              <a:t> (1964; F. H. </a:t>
            </a:r>
            <a:r>
              <a:rPr lang="tr-TR" sz="1600" b="0" i="0" dirty="0" err="1">
                <a:effectLst/>
              </a:rPr>
              <a:t>Bradley'nin</a:t>
            </a:r>
            <a:r>
              <a:rPr lang="tr-TR" sz="1600" b="0" i="0" dirty="0">
                <a:effectLst/>
              </a:rPr>
              <a:t> Felsefesinde Bilgi ve Deneyim) adlı doktora tezinin yazımını bitirdi.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b="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Eliot, kendi düz yazısındaki üslubunu </a:t>
            </a:r>
            <a:r>
              <a:rPr lang="tr-TR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Bradley</a:t>
            </a: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’ in iki yıllık düzyazısını yoğun bir şekilde incelemesine borçlu olduğunu savundu.</a:t>
            </a:r>
            <a:endParaRPr lang="tr-TR" sz="1600" b="0" i="0" dirty="0">
              <a:effectLst/>
            </a:endParaRPr>
          </a:p>
          <a:p>
            <a:endParaRPr lang="tr-TR" sz="1600" b="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0" i="0" dirty="0">
                <a:effectLst/>
              </a:rPr>
              <a:t>I. Dünya Savaşı başlayınca Harvard'a dönemedi ve son sözlü sınava giremediği için doktorasını tamamlayamadı. </a:t>
            </a:r>
            <a:endParaRPr lang="tr-TR" sz="1600" dirty="0"/>
          </a:p>
        </p:txBody>
      </p:sp>
      <p:pic>
        <p:nvPicPr>
          <p:cNvPr id="2050" name="Picture 2" descr="Class Notes: The Centenary of T.S. Eliot at Harvard 1910-2010 Modern Books  and Manuscripts">
            <a:extLst>
              <a:ext uri="{FF2B5EF4-FFF2-40B4-BE49-F238E27FC236}">
                <a16:creationId xmlns:a16="http://schemas.microsoft.com/office/drawing/2014/main" id="{D8389302-ADF9-42DE-9F9D-003D3BDA6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53" y="3646415"/>
            <a:ext cx="609600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123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6316CD-B971-45D6-B704-477038C2F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Merton</a:t>
            </a:r>
            <a:r>
              <a:rPr lang="tr-TR" dirty="0"/>
              <a:t> </a:t>
            </a:r>
            <a:r>
              <a:rPr lang="tr-TR" dirty="0" err="1"/>
              <a:t>College</a:t>
            </a:r>
            <a:r>
              <a:rPr lang="tr-TR" dirty="0"/>
              <a:t>, </a:t>
            </a:r>
            <a:r>
              <a:rPr lang="tr-TR" dirty="0" err="1"/>
              <a:t>Marburg</a:t>
            </a:r>
            <a:r>
              <a:rPr lang="tr-TR" dirty="0"/>
              <a:t>, Oxford ve Ezra Pound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F3FF6C-E245-4F39-B359-0F2B05D10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917884"/>
            <a:ext cx="4657787" cy="4241316"/>
          </a:xfrm>
        </p:spPr>
        <p:txBody>
          <a:bodyPr>
            <a:noAutofit/>
          </a:bodyPr>
          <a:lstStyle/>
          <a:p>
            <a:r>
              <a:rPr lang="tr-TR" sz="1600" b="0" i="0" dirty="0">
                <a:effectLst/>
              </a:rPr>
              <a:t>1914-1915 akademik yılı için </a:t>
            </a:r>
            <a:r>
              <a:rPr lang="tr-TR" sz="1600" b="0" i="0" dirty="0" err="1">
                <a:effectLst/>
              </a:rPr>
              <a:t>Sheldon</a:t>
            </a:r>
            <a:r>
              <a:rPr lang="tr-TR" sz="1600" b="0" i="0" dirty="0">
                <a:effectLst/>
              </a:rPr>
              <a:t> </a:t>
            </a:r>
            <a:r>
              <a:rPr lang="tr-TR" sz="1600" b="0" i="0" dirty="0" err="1">
                <a:effectLst/>
              </a:rPr>
              <a:t>Travelling</a:t>
            </a:r>
            <a:r>
              <a:rPr lang="tr-TR" sz="1600" b="0" i="0" dirty="0">
                <a:effectLst/>
              </a:rPr>
              <a:t> </a:t>
            </a:r>
            <a:r>
              <a:rPr lang="tr-TR" sz="1600" b="0" i="0" dirty="0" err="1">
                <a:effectLst/>
              </a:rPr>
              <a:t>Fellow</a:t>
            </a:r>
            <a:r>
              <a:rPr lang="tr-TR" sz="1600" b="0" i="0" dirty="0">
                <a:effectLst/>
              </a:rPr>
              <a:t> in </a:t>
            </a:r>
            <a:r>
              <a:rPr lang="tr-TR" sz="1600" b="0" i="0" dirty="0" err="1">
                <a:effectLst/>
              </a:rPr>
              <a:t>Philosophy</a:t>
            </a:r>
            <a:r>
              <a:rPr lang="tr-TR" sz="1600" b="0" i="0" dirty="0">
                <a:effectLst/>
              </a:rPr>
              <a:t>’ ye atandı ve o yaz, sonbaharda Oxford'daki </a:t>
            </a:r>
            <a:r>
              <a:rPr lang="tr-TR" sz="1600" b="0" i="0" dirty="0" err="1">
                <a:effectLst/>
              </a:rPr>
              <a:t>Merton</a:t>
            </a:r>
            <a:r>
              <a:rPr lang="tr-TR" sz="1600" b="0" i="0" dirty="0">
                <a:effectLst/>
              </a:rPr>
              <a:t> </a:t>
            </a:r>
            <a:r>
              <a:rPr lang="tr-TR" sz="1600" b="0" i="0" dirty="0" err="1">
                <a:effectLst/>
              </a:rPr>
              <a:t>College'da</a:t>
            </a:r>
            <a:r>
              <a:rPr lang="tr-TR" sz="1600" b="0" i="0" dirty="0">
                <a:effectLst/>
              </a:rPr>
              <a:t> yer almak için Avrupa'ya gitti. </a:t>
            </a:r>
          </a:p>
          <a:p>
            <a:r>
              <a:rPr lang="tr-TR" sz="1600" b="0" i="0" dirty="0">
                <a:effectLst/>
              </a:rPr>
              <a:t>Londra'dan geçerken, bir felsefe yaz okuluna gitmeyi planladığı </a:t>
            </a:r>
            <a:r>
              <a:rPr lang="tr-TR" sz="1600" b="0" i="0" dirty="0" err="1">
                <a:effectLst/>
              </a:rPr>
              <a:t>Marburg</a:t>
            </a:r>
            <a:r>
              <a:rPr lang="tr-TR" sz="1600" b="0" i="0" dirty="0">
                <a:effectLst/>
              </a:rPr>
              <a:t>’ a gitti. Ağustos ayında savaşın başlamasıyla kurs iptal edildi ve Eliot kısa bir süre Almanya'da mahsur kaldı. Böylece fikrinden vazgeçerek Oxford’a gitti.</a:t>
            </a:r>
          </a:p>
          <a:p>
            <a:r>
              <a:rPr lang="tr-TR" sz="1600" dirty="0"/>
              <a:t>Ü</a:t>
            </a:r>
            <a:r>
              <a:rPr lang="tr-TR" sz="1600" b="0" i="0" dirty="0">
                <a:effectLst/>
              </a:rPr>
              <a:t>niversite kasabalarında yaşamadı, bu tür yerleri sıkıcı bulurdu. Bu nedenle, birçok şair ve yazarla tanıştığı Londra’ya yerleşti.</a:t>
            </a:r>
          </a:p>
        </p:txBody>
      </p:sp>
      <p:pic>
        <p:nvPicPr>
          <p:cNvPr id="4" name="Picture 2" descr="T.S.-Eliot-and-Ezra-Pound – Abegail Morley">
            <a:extLst>
              <a:ext uri="{FF2B5EF4-FFF2-40B4-BE49-F238E27FC236}">
                <a16:creationId xmlns:a16="http://schemas.microsoft.com/office/drawing/2014/main" id="{B3284FE4-066A-4D7C-B55C-1FFB896FE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28" y="1614664"/>
            <a:ext cx="3131058" cy="215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1C7CB34-E308-440B-854A-E7297D479158}"/>
              </a:ext>
            </a:extLst>
          </p:cNvPr>
          <p:cNvSpPr txBox="1"/>
          <p:nvPr/>
        </p:nvSpPr>
        <p:spPr>
          <a:xfrm>
            <a:off x="6257041" y="3842573"/>
            <a:ext cx="56113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0" i="0" dirty="0">
                <a:effectLst/>
              </a:rPr>
              <a:t>22 Eylül’de şairler toplantısında «hayatını değiştiren» Ezra Pound ile tanıştı.</a:t>
            </a:r>
          </a:p>
          <a:p>
            <a:r>
              <a:rPr lang="tr-TR" sz="1600" b="0" i="0" dirty="0">
                <a:effectLst/>
              </a:rPr>
              <a:t>T. S. Eliot, </a:t>
            </a:r>
            <a:r>
              <a:rPr lang="tr-TR" sz="1600" dirty="0"/>
              <a:t>Ezra Pound</a:t>
            </a:r>
            <a:r>
              <a:rPr lang="tr-TR" sz="1600" b="0" i="0" dirty="0">
                <a:effectLst/>
              </a:rPr>
              <a:t>’ la birlikte Amerikan ve İngiliz şiirinde beğeni devrimi yaratmıştır. Geleneğin olanaklarından yararlanan ama yenilikçi, geleneği benimseyen ama hep değiştiren, doğa ve doğaötesi ile durmadan hesaplaşma içinde olan bir şiir geliştirmiştir. </a:t>
            </a:r>
          </a:p>
        </p:txBody>
      </p:sp>
    </p:spTree>
    <p:extLst>
      <p:ext uri="{BB962C8B-B14F-4D97-AF65-F5344CB8AC3E}">
        <p14:creationId xmlns:p14="http://schemas.microsoft.com/office/powerpoint/2010/main" val="1513994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eri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aleri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</Template>
  <TotalTime>940</TotalTime>
  <Words>2746</Words>
  <Application>Microsoft Office PowerPoint</Application>
  <PresentationFormat>Widescreen</PresentationFormat>
  <Paragraphs>173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Century Gothic</vt:lpstr>
      <vt:lpstr>Minion Pro</vt:lpstr>
      <vt:lpstr>Galeri</vt:lpstr>
      <vt:lpstr>THOMAS STEARNS ELIOT</vt:lpstr>
      <vt:lpstr>PowerPoint Presentation</vt:lpstr>
      <vt:lpstr>PowerPoint Presentation</vt:lpstr>
      <vt:lpstr>Eğitim Hayatı</vt:lpstr>
      <vt:lpstr>PowerPoint Presentation</vt:lpstr>
      <vt:lpstr>1906 Sonbaharında..</vt:lpstr>
      <vt:lpstr>Parisli Yıllar </vt:lpstr>
      <vt:lpstr>Harvard’da Doktora</vt:lpstr>
      <vt:lpstr>Merton College, Marburg, Oxford ve Ezra Pound</vt:lpstr>
      <vt:lpstr>Öğretmen ve Bankacı Eliot</vt:lpstr>
      <vt:lpstr>The Criterion</vt:lpstr>
      <vt:lpstr>The Criterion</vt:lpstr>
      <vt:lpstr>Dönüşüm </vt:lpstr>
      <vt:lpstr>Aşk Hayatı - Tom &amp; Viv</vt:lpstr>
      <vt:lpstr>Aşk Hayatı - Tom &amp; Viv</vt:lpstr>
      <vt:lpstr>Aşk Hayatı - Tom &amp; Viv</vt:lpstr>
      <vt:lpstr>Aşk Hayatı – Emily Hale ve Thomas Stearns</vt:lpstr>
      <vt:lpstr>Aşk Hayatı – Emily Hale ve Thomas Stearns</vt:lpstr>
      <vt:lpstr>Aşk Hayatı – Emily Hale ve Thomas Stearns</vt:lpstr>
      <vt:lpstr>Aşk Hayatı – Emily Hale ve Thomas Stearns</vt:lpstr>
      <vt:lpstr>Aşk Hayatı- Esme Valerie Fletcher ve T.S. Eliot</vt:lpstr>
      <vt:lpstr>Aşk Hayatı- Esme Valerie Fletcher ve T.S. Eliot</vt:lpstr>
      <vt:lpstr>İmza Eserleri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Tiyatro ve Eliot</vt:lpstr>
      <vt:lpstr>Vefatı..</vt:lpstr>
      <vt:lpstr>PowerPoint Presentation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THOMAS STEARNS ELIOT</dc:title>
  <dc:creator>sena ermiş</dc:creator>
  <cp:lastModifiedBy>Nihat Berker</cp:lastModifiedBy>
  <cp:revision>78</cp:revision>
  <dcterms:created xsi:type="dcterms:W3CDTF">2022-09-27T15:28:18Z</dcterms:created>
  <dcterms:modified xsi:type="dcterms:W3CDTF">2022-10-07T15:37:20Z</dcterms:modified>
</cp:coreProperties>
</file>