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8" r:id="rId7"/>
    <p:sldId id="264" r:id="rId8"/>
    <p:sldId id="266" r:id="rId9"/>
    <p:sldId id="267" r:id="rId10"/>
    <p:sldId id="270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4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4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80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3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93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2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9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3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4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4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0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9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5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338E-931B-4ED2-A37B-B781BC0C2AE1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DB72C9-71EE-4173-BC2D-C10729FD0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914" y="2108884"/>
            <a:ext cx="7422292" cy="3154527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Wisława</a:t>
            </a:r>
            <a:r>
              <a:rPr lang="en-GB" b="1" dirty="0"/>
              <a:t> </a:t>
            </a:r>
            <a:r>
              <a:rPr lang="en-GB" b="1" dirty="0" err="1"/>
              <a:t>Szymborska</a:t>
            </a:r>
            <a:r>
              <a:rPr lang="en-GB" b="1" dirty="0"/>
              <a:t> </a:t>
            </a:r>
            <a:r>
              <a:rPr lang="en-GB" b="1" dirty="0" err="1"/>
              <a:t>Tezkiresi</a:t>
            </a:r>
            <a:r>
              <a:rPr lang="en-GB" b="1" dirty="0"/>
              <a:t>,</a:t>
            </a:r>
            <a:br>
              <a:rPr lang="en-GB" b="1" dirty="0"/>
            </a:br>
            <a:r>
              <a:rPr lang="en-GB" b="1" dirty="0" err="1"/>
              <a:t>yahut</a:t>
            </a:r>
            <a:br>
              <a:rPr lang="en-GB" b="1" dirty="0"/>
            </a:br>
            <a:r>
              <a:rPr lang="en-GB" b="1" dirty="0" err="1"/>
              <a:t>Tarihi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Kültürel</a:t>
            </a:r>
            <a:r>
              <a:rPr lang="en-GB" b="1" dirty="0"/>
              <a:t> </a:t>
            </a:r>
            <a:r>
              <a:rPr lang="en-GB" b="1" dirty="0" err="1"/>
              <a:t>Bağlamıyla</a:t>
            </a:r>
            <a:r>
              <a:rPr lang="en-GB" b="1" dirty="0"/>
              <a:t> </a:t>
            </a:r>
            <a:r>
              <a:rPr lang="en-GB" b="1" dirty="0" err="1"/>
              <a:t>Szymborska’ya</a:t>
            </a:r>
            <a:r>
              <a:rPr lang="en-GB" b="1" dirty="0"/>
              <a:t> </a:t>
            </a:r>
            <a:r>
              <a:rPr lang="en-GB" b="1" dirty="0" err="1"/>
              <a:t>bir</a:t>
            </a:r>
            <a:r>
              <a:rPr lang="en-GB" b="1" dirty="0"/>
              <a:t> </a:t>
            </a:r>
            <a:r>
              <a:rPr lang="en-GB" b="1" dirty="0" err="1"/>
              <a:t>Bakış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5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Şöhret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Son </a:t>
            </a:r>
            <a:r>
              <a:rPr lang="en-GB" dirty="0" err="1"/>
              <a:t>Yılları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862" y="1014536"/>
            <a:ext cx="4970108" cy="50662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Son </a:t>
            </a:r>
            <a:r>
              <a:rPr lang="en-GB" sz="2400" dirty="0" err="1"/>
              <a:t>yıllarında</a:t>
            </a:r>
            <a:r>
              <a:rPr lang="en-GB" sz="2400" dirty="0"/>
              <a:t> </a:t>
            </a:r>
            <a:r>
              <a:rPr lang="en-GB" sz="2400" dirty="0" err="1"/>
              <a:t>insanoğlunun</a:t>
            </a:r>
            <a:r>
              <a:rPr lang="en-GB" sz="2400" dirty="0"/>
              <a:t> </a:t>
            </a:r>
            <a:r>
              <a:rPr lang="en-GB" sz="2400" dirty="0" err="1"/>
              <a:t>geleceği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insanın</a:t>
            </a:r>
            <a:r>
              <a:rPr lang="en-GB" sz="2400" dirty="0"/>
              <a:t> </a:t>
            </a:r>
            <a:r>
              <a:rPr lang="en-GB" sz="2400" dirty="0" err="1"/>
              <a:t>durumu</a:t>
            </a:r>
            <a:r>
              <a:rPr lang="en-GB" sz="2400" dirty="0"/>
              <a:t> </a:t>
            </a:r>
            <a:r>
              <a:rPr lang="en-GB" sz="2400" dirty="0" err="1"/>
              <a:t>hakkında</a:t>
            </a:r>
            <a:r>
              <a:rPr lang="en-GB" sz="2400" dirty="0"/>
              <a:t> </a:t>
            </a:r>
            <a:r>
              <a:rPr lang="en-GB" sz="2400" dirty="0" err="1"/>
              <a:t>karamsarlığını</a:t>
            </a:r>
            <a:r>
              <a:rPr lang="en-GB" sz="2400" dirty="0"/>
              <a:t> </a:t>
            </a:r>
            <a:r>
              <a:rPr lang="en-GB" sz="2400" dirty="0" err="1"/>
              <a:t>dile</a:t>
            </a:r>
            <a:r>
              <a:rPr lang="en-GB" sz="2400" dirty="0"/>
              <a:t> </a:t>
            </a:r>
            <a:r>
              <a:rPr lang="en-GB" sz="2400" dirty="0" err="1"/>
              <a:t>getirdi</a:t>
            </a:r>
            <a:r>
              <a:rPr lang="en-GB" sz="2400" dirty="0"/>
              <a:t>. Son </a:t>
            </a:r>
            <a:r>
              <a:rPr lang="en-GB" sz="2400" dirty="0" err="1"/>
              <a:t>dönem</a:t>
            </a:r>
            <a:r>
              <a:rPr lang="en-GB" sz="2400" dirty="0"/>
              <a:t> </a:t>
            </a:r>
            <a:r>
              <a:rPr lang="en-GB" sz="2400" dirty="0" err="1"/>
              <a:t>şiirlerinde</a:t>
            </a:r>
            <a:r>
              <a:rPr lang="en-GB" sz="2400" dirty="0"/>
              <a:t> </a:t>
            </a:r>
            <a:r>
              <a:rPr lang="en-GB" sz="2400" dirty="0" err="1"/>
              <a:t>şu</a:t>
            </a:r>
            <a:r>
              <a:rPr lang="en-GB" sz="2400" dirty="0"/>
              <a:t> </a:t>
            </a:r>
            <a:r>
              <a:rPr lang="en-GB" sz="2400" dirty="0" err="1"/>
              <a:t>konuları</a:t>
            </a:r>
            <a:r>
              <a:rPr lang="en-GB" sz="2400" dirty="0"/>
              <a:t> </a:t>
            </a:r>
            <a:r>
              <a:rPr lang="en-GB" sz="2400" dirty="0" err="1"/>
              <a:t>işledi</a:t>
            </a:r>
            <a:r>
              <a:rPr lang="en-GB" sz="2400" dirty="0"/>
              <a:t>: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Doğanın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varlığın</a:t>
            </a:r>
            <a:r>
              <a:rPr lang="en-GB" sz="2400" dirty="0"/>
              <a:t> </a:t>
            </a:r>
            <a:r>
              <a:rPr lang="en-GB" sz="2400" dirty="0" err="1"/>
              <a:t>geçiciliği</a:t>
            </a:r>
            <a:r>
              <a:rPr lang="en-GB" sz="2400" dirty="0"/>
              <a:t>,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Kozmisizm</a:t>
            </a:r>
            <a:r>
              <a:rPr lang="en-GB" sz="2400" dirty="0"/>
              <a:t>,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İnsanlar</a:t>
            </a:r>
            <a:r>
              <a:rPr lang="en-GB" sz="2400" dirty="0"/>
              <a:t> </a:t>
            </a:r>
            <a:r>
              <a:rPr lang="en-GB" sz="2400" dirty="0" err="1"/>
              <a:t>arasında</a:t>
            </a:r>
            <a:r>
              <a:rPr lang="en-GB" sz="2400" dirty="0"/>
              <a:t> </a:t>
            </a:r>
            <a:r>
              <a:rPr lang="en-GB" sz="2400" dirty="0" err="1"/>
              <a:t>gerçek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bağın</a:t>
            </a:r>
            <a:r>
              <a:rPr lang="en-GB" sz="2400" dirty="0"/>
              <a:t> </a:t>
            </a:r>
            <a:r>
              <a:rPr lang="en-GB" sz="2400" dirty="0" err="1"/>
              <a:t>kurulamayacağı</a:t>
            </a:r>
            <a:r>
              <a:rPr lang="en-GB" sz="2400" dirty="0"/>
              <a:t>,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İnsanlar</a:t>
            </a:r>
            <a:r>
              <a:rPr lang="en-GB" sz="2400" dirty="0"/>
              <a:t> </a:t>
            </a:r>
            <a:r>
              <a:rPr lang="en-GB" sz="2400" dirty="0" err="1"/>
              <a:t>arasındaki</a:t>
            </a:r>
            <a:r>
              <a:rPr lang="en-GB" sz="2400" dirty="0"/>
              <a:t> </a:t>
            </a:r>
            <a:r>
              <a:rPr lang="en-GB" sz="2400" dirty="0" err="1"/>
              <a:t>bağın</a:t>
            </a:r>
            <a:r>
              <a:rPr lang="en-GB" sz="2400" dirty="0"/>
              <a:t>, </a:t>
            </a:r>
            <a:r>
              <a:rPr lang="en-GB" sz="2400" dirty="0" err="1"/>
              <a:t>özellikle</a:t>
            </a:r>
            <a:r>
              <a:rPr lang="en-GB" sz="2400" dirty="0"/>
              <a:t> </a:t>
            </a:r>
            <a:r>
              <a:rPr lang="en-GB" sz="2400" dirty="0" err="1"/>
              <a:t>aşkın</a:t>
            </a:r>
            <a:r>
              <a:rPr lang="en-GB" sz="2400" dirty="0"/>
              <a:t>, </a:t>
            </a:r>
            <a:r>
              <a:rPr lang="en-GB" sz="2400" dirty="0" err="1"/>
              <a:t>güvenilmez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kırılgan</a:t>
            </a:r>
            <a:r>
              <a:rPr lang="en-GB" sz="2400" dirty="0"/>
              <a:t> </a:t>
            </a:r>
            <a:r>
              <a:rPr lang="en-GB" sz="2400" dirty="0" err="1"/>
              <a:t>olduğu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11" y="922637"/>
            <a:ext cx="4913259" cy="30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Şöhret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Son </a:t>
            </a:r>
            <a:r>
              <a:rPr lang="en-GB" dirty="0" err="1"/>
              <a:t>Yılları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862" y="1014536"/>
            <a:ext cx="4970108" cy="506627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 </a:t>
            </a:r>
            <a:r>
              <a:rPr lang="en-GB" sz="2400" dirty="0" err="1"/>
              <a:t>gibi</a:t>
            </a:r>
            <a:r>
              <a:rPr lang="en-GB" sz="2400" dirty="0"/>
              <a:t> </a:t>
            </a:r>
            <a:r>
              <a:rPr lang="en-GB" sz="2400" dirty="0" err="1"/>
              <a:t>farkındalıklar</a:t>
            </a:r>
            <a:r>
              <a:rPr lang="en-GB" sz="2400" dirty="0"/>
              <a:t> </a:t>
            </a:r>
            <a:r>
              <a:rPr lang="en-GB" sz="2400" dirty="0" err="1"/>
              <a:t>Szymborska’nın</a:t>
            </a:r>
            <a:r>
              <a:rPr lang="en-GB" sz="2400" dirty="0"/>
              <a:t> </a:t>
            </a:r>
            <a:r>
              <a:rPr lang="en-GB" sz="2400" dirty="0" err="1"/>
              <a:t>şiirine</a:t>
            </a:r>
            <a:r>
              <a:rPr lang="en-GB" sz="2400" dirty="0"/>
              <a:t> </a:t>
            </a:r>
            <a:r>
              <a:rPr lang="en-GB" sz="2400" dirty="0" err="1"/>
              <a:t>umutsuzluk</a:t>
            </a:r>
            <a:r>
              <a:rPr lang="en-GB" sz="2400" dirty="0"/>
              <a:t> </a:t>
            </a:r>
            <a:r>
              <a:rPr lang="en-GB" sz="2400" dirty="0" err="1"/>
              <a:t>kattı</a:t>
            </a:r>
            <a:r>
              <a:rPr lang="en-GB" sz="2400" dirty="0"/>
              <a:t>. </a:t>
            </a:r>
            <a:r>
              <a:rPr lang="en-GB" sz="2400" dirty="0" err="1"/>
              <a:t>Szymborska</a:t>
            </a:r>
            <a:r>
              <a:rPr lang="en-GB" sz="2400" dirty="0"/>
              <a:t> </a:t>
            </a:r>
            <a:r>
              <a:rPr lang="en-GB" sz="2400" dirty="0" err="1"/>
              <a:t>ise</a:t>
            </a:r>
            <a:r>
              <a:rPr lang="en-GB" sz="2400" dirty="0"/>
              <a:t> </a:t>
            </a:r>
            <a:r>
              <a:rPr lang="en-GB" sz="2400" dirty="0" err="1"/>
              <a:t>bununla</a:t>
            </a:r>
            <a:r>
              <a:rPr lang="en-GB" sz="2400" dirty="0"/>
              <a:t> </a:t>
            </a:r>
            <a:r>
              <a:rPr lang="en-GB" sz="2400" dirty="0" err="1"/>
              <a:t>başa</a:t>
            </a:r>
            <a:r>
              <a:rPr lang="en-GB" sz="2400" dirty="0"/>
              <a:t> </a:t>
            </a:r>
            <a:r>
              <a:rPr lang="en-GB" sz="2400" dirty="0" err="1"/>
              <a:t>çıkmak</a:t>
            </a:r>
            <a:r>
              <a:rPr lang="en-GB" sz="2400" dirty="0"/>
              <a:t> </a:t>
            </a:r>
            <a:r>
              <a:rPr lang="en-GB" sz="2400" dirty="0" err="1"/>
              <a:t>için</a:t>
            </a:r>
            <a:r>
              <a:rPr lang="en-GB" sz="2400" dirty="0"/>
              <a:t> </a:t>
            </a:r>
            <a:r>
              <a:rPr lang="en-GB" sz="2400" dirty="0" err="1"/>
              <a:t>şiirine</a:t>
            </a:r>
            <a:r>
              <a:rPr lang="en-GB" sz="2400" dirty="0"/>
              <a:t> </a:t>
            </a:r>
            <a:r>
              <a:rPr lang="en-GB" sz="2400" dirty="0" err="1"/>
              <a:t>mizahı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ironiyi</a:t>
            </a:r>
            <a:r>
              <a:rPr lang="en-GB" sz="2400" dirty="0"/>
              <a:t> </a:t>
            </a:r>
            <a:r>
              <a:rPr lang="en-GB" sz="2400" dirty="0" err="1"/>
              <a:t>dahil</a:t>
            </a:r>
            <a:r>
              <a:rPr lang="en-GB" sz="2400" dirty="0"/>
              <a:t> </a:t>
            </a:r>
            <a:r>
              <a:rPr lang="en-GB" sz="2400" dirty="0" err="1"/>
              <a:t>etti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</a:t>
            </a:r>
            <a:r>
              <a:rPr lang="en-GB" sz="2400" dirty="0" err="1"/>
              <a:t>Gerçeklik</a:t>
            </a:r>
            <a:r>
              <a:rPr lang="en-GB" sz="2400" dirty="0"/>
              <a:t> </a:t>
            </a:r>
            <a:r>
              <a:rPr lang="en-GB" sz="2400" dirty="0" err="1"/>
              <a:t>kaotik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korkunç</a:t>
            </a:r>
            <a:r>
              <a:rPr lang="en-GB" sz="2400" dirty="0"/>
              <a:t> </a:t>
            </a:r>
            <a:r>
              <a:rPr lang="en-GB" sz="2400" dirty="0" err="1"/>
              <a:t>derecede</a:t>
            </a:r>
            <a:r>
              <a:rPr lang="en-GB" sz="2400" dirty="0"/>
              <a:t> </a:t>
            </a:r>
            <a:r>
              <a:rPr lang="en-GB" sz="2400" dirty="0" err="1"/>
              <a:t>anlaşılmazdır</a:t>
            </a:r>
            <a:r>
              <a:rPr lang="en-GB" sz="2400" dirty="0"/>
              <a:t>. Bu </a:t>
            </a:r>
            <a:r>
              <a:rPr lang="en-GB" sz="2400" dirty="0" err="1"/>
              <a:t>nedenle</a:t>
            </a:r>
            <a:r>
              <a:rPr lang="en-GB" sz="2400" dirty="0"/>
              <a:t> </a:t>
            </a:r>
            <a:r>
              <a:rPr lang="en-GB" sz="2400" dirty="0" err="1"/>
              <a:t>bazı</a:t>
            </a:r>
            <a:r>
              <a:rPr lang="en-GB" sz="2400" dirty="0"/>
              <a:t> </a:t>
            </a:r>
            <a:r>
              <a:rPr lang="en-GB" sz="2400" dirty="0" err="1"/>
              <a:t>tehlikeli</a:t>
            </a:r>
            <a:r>
              <a:rPr lang="en-GB" sz="2400" dirty="0"/>
              <a:t> </a:t>
            </a:r>
            <a:r>
              <a:rPr lang="en-GB" sz="2400" dirty="0" err="1"/>
              <a:t>ideolojiler</a:t>
            </a:r>
            <a:r>
              <a:rPr lang="en-GB" sz="2400" dirty="0"/>
              <a:t> </a:t>
            </a:r>
            <a:r>
              <a:rPr lang="en-GB" sz="2400" dirty="0" err="1"/>
              <a:t>dünyayı</a:t>
            </a:r>
            <a:r>
              <a:rPr lang="en-GB" sz="2400" dirty="0"/>
              <a:t> </a:t>
            </a:r>
            <a:r>
              <a:rPr lang="en-GB" sz="2400" dirty="0" err="1"/>
              <a:t>açıklama</a:t>
            </a:r>
            <a:r>
              <a:rPr lang="en-GB" sz="2400" dirty="0"/>
              <a:t> </a:t>
            </a:r>
            <a:r>
              <a:rPr lang="en-GB" sz="2400" dirty="0" err="1"/>
              <a:t>iddiasıyla</a:t>
            </a:r>
            <a:r>
              <a:rPr lang="en-GB" sz="2400" dirty="0"/>
              <a:t> </a:t>
            </a:r>
            <a:r>
              <a:rPr lang="en-GB" sz="2400" dirty="0" err="1"/>
              <a:t>ortaya</a:t>
            </a:r>
            <a:r>
              <a:rPr lang="en-GB" sz="2400" dirty="0"/>
              <a:t> </a:t>
            </a:r>
            <a:r>
              <a:rPr lang="en-GB" sz="2400" dirty="0" err="1"/>
              <a:t>çıkabilirler</a:t>
            </a:r>
            <a:r>
              <a:rPr lang="en-GB" sz="2400" dirty="0"/>
              <a:t>. </a:t>
            </a:r>
            <a:r>
              <a:rPr lang="en-GB" sz="2400" dirty="0" err="1"/>
              <a:t>İşin</a:t>
            </a:r>
            <a:r>
              <a:rPr lang="en-GB" sz="2400" dirty="0"/>
              <a:t> </a:t>
            </a:r>
            <a:r>
              <a:rPr lang="en-GB" sz="2400" dirty="0" err="1"/>
              <a:t>hilesi</a:t>
            </a:r>
            <a:r>
              <a:rPr lang="en-GB" sz="2400" dirty="0"/>
              <a:t>, </a:t>
            </a:r>
            <a:r>
              <a:rPr lang="en-GB" sz="2400" dirty="0" err="1"/>
              <a:t>dünyayı</a:t>
            </a:r>
            <a:r>
              <a:rPr lang="en-GB" sz="2400" dirty="0"/>
              <a:t> </a:t>
            </a:r>
            <a:r>
              <a:rPr lang="en-GB" sz="2400" dirty="0" err="1"/>
              <a:t>olduğu</a:t>
            </a:r>
            <a:r>
              <a:rPr lang="en-GB" sz="2400" dirty="0"/>
              <a:t> </a:t>
            </a:r>
            <a:r>
              <a:rPr lang="en-GB" sz="2400" dirty="0" err="1"/>
              <a:t>gibi</a:t>
            </a:r>
            <a:r>
              <a:rPr lang="en-GB" sz="2400" dirty="0"/>
              <a:t> </a:t>
            </a:r>
            <a:r>
              <a:rPr lang="en-GB" sz="2400" dirty="0" err="1"/>
              <a:t>kabul</a:t>
            </a:r>
            <a:r>
              <a:rPr lang="en-GB" sz="2400" dirty="0"/>
              <a:t> </a:t>
            </a:r>
            <a:r>
              <a:rPr lang="en-GB" sz="2400" dirty="0" err="1"/>
              <a:t>etmektedir</a:t>
            </a:r>
            <a:r>
              <a:rPr lang="en-GB" sz="2400" dirty="0"/>
              <a:t>.” –Goethe </a:t>
            </a:r>
            <a:r>
              <a:rPr lang="en-GB" sz="2400" dirty="0" err="1"/>
              <a:t>Ödülü</a:t>
            </a:r>
            <a:r>
              <a:rPr lang="en-GB" sz="2400" dirty="0"/>
              <a:t> </a:t>
            </a:r>
            <a:r>
              <a:rPr lang="en-GB" sz="2400" dirty="0" err="1"/>
              <a:t>konuşmasından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06" y="808592"/>
            <a:ext cx="2992177" cy="52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9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Kaynakça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862" y="1014536"/>
            <a:ext cx="9889684" cy="50662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i="1" dirty="0"/>
              <a:t>World Under Revision </a:t>
            </a:r>
            <a:r>
              <a:rPr lang="en-GB" sz="2400" dirty="0"/>
              <a:t>by </a:t>
            </a:r>
            <a:r>
              <a:rPr lang="en-GB" sz="2400" dirty="0" err="1"/>
              <a:t>Woyciech</a:t>
            </a:r>
            <a:r>
              <a:rPr lang="en-GB" sz="2400" dirty="0"/>
              <a:t> </a:t>
            </a:r>
            <a:r>
              <a:rPr lang="en-GB" sz="2400" dirty="0" err="1"/>
              <a:t>Ligeza</a:t>
            </a:r>
            <a:r>
              <a:rPr lang="en-GB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Wisława</a:t>
            </a:r>
            <a:r>
              <a:rPr lang="en-GB" sz="2400" dirty="0"/>
              <a:t> </a:t>
            </a:r>
            <a:r>
              <a:rPr lang="en-GB" sz="2400" dirty="0" err="1"/>
              <a:t>Szymborska</a:t>
            </a:r>
            <a:r>
              <a:rPr lang="en-GB" sz="2400" dirty="0"/>
              <a:t> </a:t>
            </a:r>
            <a:r>
              <a:rPr lang="en-GB" sz="2400" dirty="0" err="1"/>
              <a:t>maddesi</a:t>
            </a:r>
            <a:r>
              <a:rPr lang="en-GB" sz="2400" dirty="0"/>
              <a:t>, Wikipedia.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Wisława</a:t>
            </a:r>
            <a:r>
              <a:rPr lang="en-GB" sz="2400" dirty="0"/>
              <a:t> </a:t>
            </a:r>
            <a:r>
              <a:rPr lang="en-GB" sz="2400" dirty="0" err="1"/>
              <a:t>Szymborska</a:t>
            </a:r>
            <a:r>
              <a:rPr lang="en-GB" sz="2400" dirty="0"/>
              <a:t> </a:t>
            </a:r>
            <a:r>
              <a:rPr lang="en-GB" sz="2400" dirty="0" err="1"/>
              <a:t>maddesi</a:t>
            </a:r>
            <a:r>
              <a:rPr lang="en-GB" sz="2400" dirty="0"/>
              <a:t>, </a:t>
            </a:r>
            <a:r>
              <a:rPr lang="en-GB" sz="2400" dirty="0" err="1"/>
              <a:t>Brittanica</a:t>
            </a:r>
            <a:r>
              <a:rPr lang="en-GB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Unpredictable </a:t>
            </a:r>
            <a:r>
              <a:rPr lang="en-GB" sz="2400" dirty="0" err="1"/>
              <a:t>Szymborska</a:t>
            </a:r>
            <a:r>
              <a:rPr lang="en-GB" sz="2400" dirty="0"/>
              <a:t>:</a:t>
            </a:r>
            <a:br>
              <a:rPr lang="en-GB" sz="2400" dirty="0"/>
            </a:br>
            <a:r>
              <a:rPr lang="en-GB" sz="2400" dirty="0"/>
              <a:t>An Interview with </a:t>
            </a:r>
            <a:r>
              <a:rPr lang="en-GB" sz="2400" dirty="0" err="1"/>
              <a:t>Michał</a:t>
            </a:r>
            <a:r>
              <a:rPr lang="en-GB" sz="2400" dirty="0"/>
              <a:t> </a:t>
            </a:r>
            <a:r>
              <a:rPr lang="en-GB" sz="2400" dirty="0" err="1"/>
              <a:t>Rusinek</a:t>
            </a:r>
            <a:r>
              <a:rPr lang="en-GB" sz="2400" dirty="0"/>
              <a:t> [https://culture.pl/en/article/unpredictable-szymborska-an-interview-with-michal-rusinek]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1996 Nobel </a:t>
            </a:r>
            <a:r>
              <a:rPr lang="en-GB" sz="2400" dirty="0" err="1"/>
              <a:t>Edebiyat</a:t>
            </a:r>
            <a:r>
              <a:rPr lang="en-GB" sz="2400" dirty="0"/>
              <a:t> </a:t>
            </a:r>
            <a:r>
              <a:rPr lang="en-GB" sz="2400" dirty="0" err="1"/>
              <a:t>Ödülü</a:t>
            </a:r>
            <a:r>
              <a:rPr lang="en-GB" sz="2400" dirty="0"/>
              <a:t> </a:t>
            </a:r>
            <a:r>
              <a:rPr lang="en-GB" sz="2400" dirty="0" err="1"/>
              <a:t>kabul</a:t>
            </a:r>
            <a:r>
              <a:rPr lang="en-GB" sz="2400" dirty="0"/>
              <a:t> </a:t>
            </a:r>
            <a:r>
              <a:rPr lang="en-GB" sz="2400" dirty="0" err="1"/>
              <a:t>konuşması</a:t>
            </a:r>
            <a:r>
              <a:rPr lang="en-GB" sz="2400" dirty="0"/>
              <a:t> [https://www.nobelprize.org/prizes/literature/1996/szymborska/lecture/]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130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Künye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052" y="922637"/>
            <a:ext cx="5088451" cy="48438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Polonyalı</a:t>
            </a:r>
            <a:r>
              <a:rPr lang="en-GB" sz="2400" dirty="0"/>
              <a:t> </a:t>
            </a:r>
            <a:r>
              <a:rPr lang="en-GB" sz="2400" dirty="0" err="1"/>
              <a:t>şair</a:t>
            </a:r>
            <a:r>
              <a:rPr lang="en-GB" sz="2400" dirty="0"/>
              <a:t> (2 </a:t>
            </a:r>
            <a:r>
              <a:rPr lang="en-GB" sz="2400" dirty="0" err="1"/>
              <a:t>Temmuz</a:t>
            </a:r>
            <a:r>
              <a:rPr lang="en-GB" sz="2400" dirty="0"/>
              <a:t> 1923 – 1 </a:t>
            </a:r>
            <a:r>
              <a:rPr lang="en-GB" sz="2400" dirty="0" err="1"/>
              <a:t>Şubat</a:t>
            </a:r>
            <a:r>
              <a:rPr lang="en-GB" sz="2400" dirty="0"/>
              <a:t> 2012).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Kraków’da</a:t>
            </a:r>
            <a:r>
              <a:rPr lang="en-GB" sz="2400" dirty="0"/>
              <a:t> </a:t>
            </a:r>
            <a:r>
              <a:rPr lang="en-GB" sz="2400" dirty="0" err="1"/>
              <a:t>yaşadı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öldü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Şiir</a:t>
            </a:r>
            <a:r>
              <a:rPr lang="en-GB" sz="2400" dirty="0"/>
              <a:t> </a:t>
            </a:r>
            <a:r>
              <a:rPr lang="en-GB" sz="2400" dirty="0" err="1"/>
              <a:t>kitapları</a:t>
            </a:r>
            <a:r>
              <a:rPr lang="en-GB" sz="2400" dirty="0"/>
              <a:t> </a:t>
            </a:r>
            <a:r>
              <a:rPr lang="en-GB" sz="2400" dirty="0" err="1"/>
              <a:t>dünyaca</a:t>
            </a:r>
            <a:r>
              <a:rPr lang="en-GB" sz="2400" dirty="0"/>
              <a:t> </a:t>
            </a:r>
            <a:r>
              <a:rPr lang="en-GB" sz="2400" dirty="0" err="1"/>
              <a:t>sattı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1996 Nobel </a:t>
            </a:r>
            <a:r>
              <a:rPr lang="en-GB" sz="2400" dirty="0" err="1"/>
              <a:t>Edebiyat</a:t>
            </a:r>
            <a:r>
              <a:rPr lang="en-GB" sz="2400" dirty="0"/>
              <a:t> </a:t>
            </a:r>
            <a:r>
              <a:rPr lang="en-GB" sz="2400" dirty="0" err="1"/>
              <a:t>Ödülü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Şiirlerinde</a:t>
            </a:r>
            <a:r>
              <a:rPr lang="en-GB" sz="2400" dirty="0"/>
              <a:t> </a:t>
            </a:r>
            <a:r>
              <a:rPr lang="en-GB" sz="2400" dirty="0" err="1"/>
              <a:t>felsefi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ahlaki</a:t>
            </a:r>
            <a:r>
              <a:rPr lang="en-GB" sz="2400" dirty="0"/>
              <a:t> </a:t>
            </a:r>
            <a:r>
              <a:rPr lang="en-GB" sz="2400" dirty="0" err="1"/>
              <a:t>sorular</a:t>
            </a:r>
            <a:r>
              <a:rPr lang="en-GB" sz="2400" dirty="0"/>
              <a:t> </a:t>
            </a:r>
            <a:r>
              <a:rPr lang="en-GB" sz="2400" dirty="0" err="1"/>
              <a:t>sorar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Toplumsal</a:t>
            </a:r>
            <a:r>
              <a:rPr lang="en-GB" sz="2400" dirty="0"/>
              <a:t> </a:t>
            </a:r>
            <a:r>
              <a:rPr lang="en-GB" sz="2400" dirty="0" err="1"/>
              <a:t>gerçekçi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4" y="5494071"/>
            <a:ext cx="8713101" cy="1126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40" y="247135"/>
            <a:ext cx="3803395" cy="50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Savaş</a:t>
            </a:r>
            <a:r>
              <a:rPr lang="en-GB" dirty="0"/>
              <a:t> </a:t>
            </a:r>
            <a:r>
              <a:rPr lang="en-GB" dirty="0" err="1"/>
              <a:t>Yılları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052" y="922637"/>
            <a:ext cx="10088818" cy="12356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Almanların</a:t>
            </a:r>
            <a:r>
              <a:rPr lang="en-GB" sz="2400" dirty="0"/>
              <a:t> 1939’da </a:t>
            </a:r>
            <a:r>
              <a:rPr lang="en-GB" sz="2400" dirty="0" err="1"/>
              <a:t>Polonya’yı</a:t>
            </a:r>
            <a:r>
              <a:rPr lang="en-GB" sz="2400" dirty="0"/>
              <a:t> </a:t>
            </a:r>
            <a:r>
              <a:rPr lang="en-GB" sz="2400" dirty="0" err="1"/>
              <a:t>işgaliyle</a:t>
            </a:r>
            <a:r>
              <a:rPr lang="en-GB" sz="2400" dirty="0"/>
              <a:t> </a:t>
            </a:r>
            <a:r>
              <a:rPr lang="en-GB" sz="2400" dirty="0" err="1"/>
              <a:t>eğitimini</a:t>
            </a:r>
            <a:r>
              <a:rPr lang="en-GB" sz="2400" dirty="0"/>
              <a:t> </a:t>
            </a:r>
            <a:r>
              <a:rPr lang="en-GB" sz="2400" dirty="0" err="1"/>
              <a:t>yeraltı</a:t>
            </a:r>
            <a:r>
              <a:rPr lang="en-GB" sz="2400" dirty="0"/>
              <a:t> </a:t>
            </a:r>
            <a:r>
              <a:rPr lang="en-GB" sz="2400" dirty="0" err="1"/>
              <a:t>dersliklerinde</a:t>
            </a:r>
            <a:r>
              <a:rPr lang="en-GB" sz="2400" dirty="0"/>
              <a:t> </a:t>
            </a:r>
            <a:r>
              <a:rPr lang="en-GB" sz="2400" dirty="0" err="1"/>
              <a:t>sürdürdü</a:t>
            </a:r>
            <a:r>
              <a:rPr lang="en-GB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79" y="1919416"/>
            <a:ext cx="5046040" cy="357522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83052" y="1919416"/>
            <a:ext cx="4124624" cy="4258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Lise</a:t>
            </a:r>
            <a:r>
              <a:rPr lang="en-GB" sz="2400" dirty="0"/>
              <a:t> </a:t>
            </a:r>
            <a:r>
              <a:rPr lang="en-GB" sz="2400" dirty="0" err="1"/>
              <a:t>eğitimini</a:t>
            </a:r>
            <a:r>
              <a:rPr lang="en-GB" sz="2400" dirty="0"/>
              <a:t> 1941’de </a:t>
            </a:r>
            <a:r>
              <a:rPr lang="en-GB" sz="2400" dirty="0" err="1"/>
              <a:t>tamamladı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Sınır</a:t>
            </a:r>
            <a:r>
              <a:rPr lang="en-GB" sz="2400" dirty="0"/>
              <a:t> </a:t>
            </a:r>
            <a:r>
              <a:rPr lang="en-GB" sz="2400" dirty="0" err="1"/>
              <a:t>dışı</a:t>
            </a:r>
            <a:r>
              <a:rPr lang="en-GB" sz="2400" dirty="0"/>
              <a:t> </a:t>
            </a:r>
            <a:r>
              <a:rPr lang="en-GB" sz="2400" dirty="0" err="1"/>
              <a:t>edilmemek</a:t>
            </a:r>
            <a:r>
              <a:rPr lang="en-GB" sz="2400" dirty="0"/>
              <a:t> </a:t>
            </a:r>
            <a:r>
              <a:rPr lang="en-GB" sz="2400" dirty="0" err="1"/>
              <a:t>için</a:t>
            </a:r>
            <a:r>
              <a:rPr lang="en-GB" sz="2400" dirty="0"/>
              <a:t> 1943’te </a:t>
            </a:r>
            <a:r>
              <a:rPr lang="en-GB" sz="2400" dirty="0" err="1"/>
              <a:t>demir</a:t>
            </a:r>
            <a:r>
              <a:rPr lang="en-GB" sz="2400" dirty="0"/>
              <a:t> </a:t>
            </a:r>
            <a:r>
              <a:rPr lang="en-GB" sz="2400" dirty="0" err="1"/>
              <a:t>yolu</a:t>
            </a:r>
            <a:r>
              <a:rPr lang="en-GB" sz="2400" dirty="0"/>
              <a:t> </a:t>
            </a:r>
            <a:r>
              <a:rPr lang="en-GB" sz="2400" dirty="0" err="1"/>
              <a:t>katibi</a:t>
            </a:r>
            <a:r>
              <a:rPr lang="en-GB" sz="2400" dirty="0"/>
              <a:t> </a:t>
            </a:r>
            <a:r>
              <a:rPr lang="en-GB" sz="2400" dirty="0" err="1"/>
              <a:t>olarak</a:t>
            </a:r>
            <a:r>
              <a:rPr lang="en-GB" sz="2400" dirty="0"/>
              <a:t> </a:t>
            </a:r>
            <a:r>
              <a:rPr lang="en-GB" sz="2400" dirty="0" err="1"/>
              <a:t>çalışmaya</a:t>
            </a:r>
            <a:r>
              <a:rPr lang="en-GB" sz="2400" dirty="0"/>
              <a:t> </a:t>
            </a:r>
            <a:r>
              <a:rPr lang="en-GB" sz="2400" dirty="0" err="1"/>
              <a:t>başladı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642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Savaş</a:t>
            </a:r>
            <a:r>
              <a:rPr lang="en-GB" dirty="0"/>
              <a:t> </a:t>
            </a:r>
            <a:r>
              <a:rPr lang="en-GB" dirty="0" err="1"/>
              <a:t>Yılları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065" y="922636"/>
            <a:ext cx="3902202" cy="45637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İlk </a:t>
            </a:r>
            <a:r>
              <a:rPr lang="en-GB" sz="2400" dirty="0" err="1"/>
              <a:t>basılı</a:t>
            </a:r>
            <a:r>
              <a:rPr lang="en-GB" sz="2400" dirty="0"/>
              <a:t> </a:t>
            </a:r>
            <a:r>
              <a:rPr lang="en-GB" sz="2400" dirty="0" err="1"/>
              <a:t>eseri</a:t>
            </a:r>
            <a:r>
              <a:rPr lang="en-GB" sz="2400" dirty="0"/>
              <a:t> 1945’te “Polish </a:t>
            </a:r>
            <a:r>
              <a:rPr lang="en-GB" sz="2400" dirty="0" err="1"/>
              <a:t>Daily”de</a:t>
            </a:r>
            <a:r>
              <a:rPr lang="en-GB" sz="2400" dirty="0"/>
              <a:t> </a:t>
            </a:r>
            <a:r>
              <a:rPr lang="en-GB" sz="2400" dirty="0" err="1"/>
              <a:t>yayınlanan</a:t>
            </a:r>
            <a:r>
              <a:rPr lang="en-GB" sz="2400" dirty="0"/>
              <a:t> “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Sözcük</a:t>
            </a:r>
            <a:r>
              <a:rPr lang="en-GB" sz="2400" dirty="0"/>
              <a:t> </a:t>
            </a:r>
            <a:r>
              <a:rPr lang="en-GB" sz="2400" dirty="0" err="1"/>
              <a:t>Arıyorum</a:t>
            </a:r>
            <a:r>
              <a:rPr lang="en-GB" sz="2400" dirty="0"/>
              <a:t>” </a:t>
            </a:r>
            <a:r>
              <a:rPr lang="en-GB" sz="2400" dirty="0" err="1"/>
              <a:t>adlı</a:t>
            </a:r>
            <a:r>
              <a:rPr lang="en-GB" sz="2400" dirty="0"/>
              <a:t> </a:t>
            </a:r>
            <a:r>
              <a:rPr lang="en-GB" sz="2400" dirty="0" err="1"/>
              <a:t>şiiriydi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Üniversite</a:t>
            </a:r>
            <a:r>
              <a:rPr lang="en-GB" sz="2400" dirty="0"/>
              <a:t> </a:t>
            </a:r>
            <a:r>
              <a:rPr lang="en-GB" sz="2400" dirty="0" err="1"/>
              <a:t>eğitimine</a:t>
            </a:r>
            <a:r>
              <a:rPr lang="en-GB" sz="2400" dirty="0"/>
              <a:t> </a:t>
            </a:r>
            <a:r>
              <a:rPr lang="en-GB" sz="2400" dirty="0" err="1"/>
              <a:t>Filoloji’yle</a:t>
            </a:r>
            <a:r>
              <a:rPr lang="en-GB" sz="2400" dirty="0"/>
              <a:t> </a:t>
            </a:r>
            <a:r>
              <a:rPr lang="en-GB" sz="2400" dirty="0" err="1"/>
              <a:t>başladı</a:t>
            </a:r>
            <a:r>
              <a:rPr lang="en-GB" sz="2400" dirty="0"/>
              <a:t>, </a:t>
            </a:r>
            <a:r>
              <a:rPr lang="en-GB" sz="2400" dirty="0" err="1"/>
              <a:t>Sosyoloji’yle</a:t>
            </a:r>
            <a:r>
              <a:rPr lang="en-GB" sz="2400" dirty="0"/>
              <a:t> </a:t>
            </a:r>
            <a:r>
              <a:rPr lang="en-GB" sz="2400" dirty="0" err="1"/>
              <a:t>devam</a:t>
            </a:r>
            <a:r>
              <a:rPr lang="en-GB" sz="2400" dirty="0"/>
              <a:t> </a:t>
            </a:r>
            <a:r>
              <a:rPr lang="en-GB" sz="2400" dirty="0" err="1"/>
              <a:t>etti</a:t>
            </a:r>
            <a:r>
              <a:rPr lang="en-GB" sz="2400" dirty="0"/>
              <a:t>. </a:t>
            </a:r>
            <a:r>
              <a:rPr lang="en-GB" sz="2400" dirty="0" err="1"/>
              <a:t>Ancak</a:t>
            </a:r>
            <a:r>
              <a:rPr lang="en-GB" sz="2400" dirty="0"/>
              <a:t> </a:t>
            </a:r>
            <a:r>
              <a:rPr lang="en-GB" sz="2400" dirty="0" err="1"/>
              <a:t>parasızlıktan</a:t>
            </a:r>
            <a:r>
              <a:rPr lang="en-GB" sz="2400" dirty="0"/>
              <a:t> </a:t>
            </a:r>
            <a:r>
              <a:rPr lang="en-GB" sz="2400" dirty="0" err="1"/>
              <a:t>Sosyoloji’yi</a:t>
            </a:r>
            <a:r>
              <a:rPr lang="en-GB" sz="2400" dirty="0"/>
              <a:t> de </a:t>
            </a:r>
            <a:r>
              <a:rPr lang="en-GB" sz="2400" dirty="0" err="1"/>
              <a:t>bırakmak</a:t>
            </a:r>
            <a:r>
              <a:rPr lang="en-GB" sz="2400" dirty="0"/>
              <a:t> </a:t>
            </a:r>
            <a:r>
              <a:rPr lang="en-GB" sz="2400" dirty="0" err="1"/>
              <a:t>zorunda</a:t>
            </a:r>
            <a:r>
              <a:rPr lang="en-GB" sz="2400" dirty="0"/>
              <a:t> </a:t>
            </a:r>
            <a:r>
              <a:rPr lang="en-GB" sz="2400" dirty="0" err="1"/>
              <a:t>kaldı</a:t>
            </a:r>
            <a:r>
              <a:rPr lang="en-GB" sz="2400" dirty="0"/>
              <a:t>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250725" y="749643"/>
            <a:ext cx="3902202" cy="5412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[…]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Çünkü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duyduklarım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Yazılanlar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Yetersiz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Daima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Yetersiz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Konuşmalarımız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zayıf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Sesleri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birden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zavallı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Düşünceler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bulmaya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çabalıyorum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söz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arıyorum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Bulamıyorum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Bulamıyorum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4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Yenisöylem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065" y="922636"/>
            <a:ext cx="3902202" cy="370702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Ellili</a:t>
            </a:r>
            <a:r>
              <a:rPr lang="en-GB" sz="2400" dirty="0"/>
              <a:t> </a:t>
            </a:r>
            <a:r>
              <a:rPr lang="en-GB" sz="2400" dirty="0" err="1"/>
              <a:t>yılların</a:t>
            </a:r>
            <a:r>
              <a:rPr lang="en-GB" sz="2400" dirty="0"/>
              <a:t> </a:t>
            </a:r>
            <a:r>
              <a:rPr lang="en-GB" sz="2400" dirty="0" err="1"/>
              <a:t>başında</a:t>
            </a:r>
            <a:r>
              <a:rPr lang="en-GB" sz="2400" dirty="0"/>
              <a:t> </a:t>
            </a:r>
            <a:r>
              <a:rPr lang="en-GB" sz="2400" dirty="0" err="1"/>
              <a:t>Polonya</a:t>
            </a:r>
            <a:r>
              <a:rPr lang="en-GB" sz="2400" dirty="0"/>
              <a:t> </a:t>
            </a:r>
            <a:r>
              <a:rPr lang="en-GB" sz="2400" dirty="0" err="1"/>
              <a:t>Halk</a:t>
            </a:r>
            <a:r>
              <a:rPr lang="en-GB" sz="2400" dirty="0"/>
              <a:t> </a:t>
            </a:r>
            <a:r>
              <a:rPr lang="en-GB" sz="2400" dirty="0" err="1"/>
              <a:t>Cumhuriyeti’nin</a:t>
            </a:r>
            <a:r>
              <a:rPr lang="en-GB" sz="2400" dirty="0"/>
              <a:t> </a:t>
            </a:r>
            <a:r>
              <a:rPr lang="en-GB" sz="2400" dirty="0" err="1"/>
              <a:t>resmi</a:t>
            </a:r>
            <a:r>
              <a:rPr lang="en-GB" sz="2400" dirty="0"/>
              <a:t> </a:t>
            </a:r>
            <a:r>
              <a:rPr lang="en-GB" sz="2400" dirty="0" err="1"/>
              <a:t>ideolojisini</a:t>
            </a:r>
            <a:r>
              <a:rPr lang="en-GB" sz="2400" dirty="0"/>
              <a:t> </a:t>
            </a:r>
            <a:r>
              <a:rPr lang="en-GB" sz="2400" dirty="0" err="1"/>
              <a:t>benimsedi</a:t>
            </a:r>
            <a:r>
              <a:rPr lang="en-GB" sz="2400" dirty="0"/>
              <a:t>. Bu, </a:t>
            </a:r>
            <a:r>
              <a:rPr lang="en-GB" sz="2400" dirty="0" err="1"/>
              <a:t>üniter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Marksist</a:t>
            </a:r>
            <a:r>
              <a:rPr lang="en-GB" sz="2400" dirty="0"/>
              <a:t>-Leninist </a:t>
            </a:r>
            <a:r>
              <a:rPr lang="en-GB" sz="2400" dirty="0" err="1"/>
              <a:t>hükümetinde</a:t>
            </a:r>
            <a:r>
              <a:rPr lang="en-GB" sz="2400" dirty="0"/>
              <a:t> </a:t>
            </a:r>
            <a:r>
              <a:rPr lang="en-GB" sz="2400" dirty="0" err="1"/>
              <a:t>sosyalist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tek</a:t>
            </a:r>
            <a:r>
              <a:rPr lang="en-GB" sz="2400" dirty="0"/>
              <a:t> </a:t>
            </a:r>
            <a:r>
              <a:rPr lang="en-GB" sz="2400" dirty="0" err="1"/>
              <a:t>parti</a:t>
            </a:r>
            <a:r>
              <a:rPr lang="en-GB" sz="2400" dirty="0"/>
              <a:t> </a:t>
            </a:r>
            <a:r>
              <a:rPr lang="en-GB" sz="2400" dirty="0" err="1"/>
              <a:t>devleti</a:t>
            </a:r>
            <a:r>
              <a:rPr lang="en-GB" sz="2400" dirty="0"/>
              <a:t>, </a:t>
            </a:r>
            <a:r>
              <a:rPr lang="en-GB" sz="2400" dirty="0" err="1"/>
              <a:t>Doğu</a:t>
            </a:r>
            <a:r>
              <a:rPr lang="en-GB" sz="2400" dirty="0"/>
              <a:t> </a:t>
            </a:r>
            <a:r>
              <a:rPr lang="en-GB" sz="2400" dirty="0" err="1"/>
              <a:t>Bloku’nun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parçasıydı</a:t>
            </a:r>
            <a:r>
              <a:rPr lang="en-GB" sz="2400" dirty="0"/>
              <a:t>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5" y="669705"/>
            <a:ext cx="5141838" cy="357278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686065" y="4766889"/>
            <a:ext cx="9509158" cy="5132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Erken</a:t>
            </a:r>
            <a:r>
              <a:rPr lang="en-GB" sz="2400" dirty="0"/>
              <a:t> </a:t>
            </a:r>
            <a:r>
              <a:rPr lang="en-GB" sz="2400" dirty="0" err="1"/>
              <a:t>dönem</a:t>
            </a:r>
            <a:r>
              <a:rPr lang="en-GB" sz="2400" dirty="0"/>
              <a:t> </a:t>
            </a:r>
            <a:r>
              <a:rPr lang="en-GB" sz="2400" dirty="0" err="1"/>
              <a:t>şiirlerinde</a:t>
            </a:r>
            <a:r>
              <a:rPr lang="en-GB" sz="2400" dirty="0"/>
              <a:t> </a:t>
            </a:r>
            <a:r>
              <a:rPr lang="en-GB" sz="2400" dirty="0" err="1"/>
              <a:t>sosyalist</a:t>
            </a:r>
            <a:r>
              <a:rPr lang="en-GB" sz="2400" dirty="0"/>
              <a:t> </a:t>
            </a:r>
            <a:r>
              <a:rPr lang="en-GB" sz="2400" dirty="0" err="1"/>
              <a:t>temalar</a:t>
            </a:r>
            <a:r>
              <a:rPr lang="en-GB" sz="2400" dirty="0"/>
              <a:t> </a:t>
            </a:r>
            <a:r>
              <a:rPr lang="en-GB" sz="2400" dirty="0" err="1"/>
              <a:t>hakimdi</a:t>
            </a:r>
            <a:r>
              <a:rPr lang="en-GB" sz="2400" dirty="0"/>
              <a:t>. </a:t>
            </a:r>
            <a:r>
              <a:rPr lang="en-GB" sz="2400" dirty="0" err="1"/>
              <a:t>Şiirlerinde</a:t>
            </a:r>
            <a:r>
              <a:rPr lang="en-GB" sz="2400" dirty="0"/>
              <a:t> </a:t>
            </a:r>
            <a:r>
              <a:rPr lang="en-GB" sz="2400" dirty="0" err="1"/>
              <a:t>Lenin’i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Stalin’i</a:t>
            </a:r>
            <a:r>
              <a:rPr lang="en-GB" sz="2400" dirty="0"/>
              <a:t> </a:t>
            </a:r>
            <a:r>
              <a:rPr lang="en-GB" sz="2400" dirty="0" err="1"/>
              <a:t>savunduğu</a:t>
            </a:r>
            <a:r>
              <a:rPr lang="en-GB" sz="2400" dirty="0"/>
              <a:t> </a:t>
            </a:r>
            <a:r>
              <a:rPr lang="en-GB" sz="2400" dirty="0" err="1"/>
              <a:t>oldu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87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Yenisöylem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064" y="922636"/>
            <a:ext cx="4367319" cy="484385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Şair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mühendis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olmak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Şiir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üretmek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yapmak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Hangisi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güzel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Bazen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uyak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hafiftir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tuğladan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Bazen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duvar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düzgündür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dizeden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85" y="669705"/>
            <a:ext cx="5141838" cy="3572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5940" y="5274785"/>
            <a:ext cx="9579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Szymborska’ya</a:t>
            </a:r>
            <a:r>
              <a:rPr lang="en-GB" sz="2400" dirty="0"/>
              <a:t> </a:t>
            </a:r>
            <a:r>
              <a:rPr lang="en-GB" sz="2400" dirty="0" err="1"/>
              <a:t>göre</a:t>
            </a:r>
            <a:r>
              <a:rPr lang="en-GB" sz="2400" dirty="0"/>
              <a:t> </a:t>
            </a:r>
            <a:r>
              <a:rPr lang="en-GB" sz="2400" dirty="0" err="1"/>
              <a:t>şairlerin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görev</a:t>
            </a:r>
            <a:r>
              <a:rPr lang="en-GB" sz="2400" dirty="0"/>
              <a:t> </a:t>
            </a:r>
            <a:r>
              <a:rPr lang="en-GB" sz="2400" dirty="0" err="1"/>
              <a:t>yükü</a:t>
            </a:r>
            <a:r>
              <a:rPr lang="en-GB" sz="2400" dirty="0"/>
              <a:t> </a:t>
            </a:r>
            <a:r>
              <a:rPr lang="en-GB" sz="2400" dirty="0" err="1"/>
              <a:t>vardı</a:t>
            </a:r>
            <a:r>
              <a:rPr lang="en-GB" sz="2400" dirty="0"/>
              <a:t>. Ona </a:t>
            </a:r>
            <a:r>
              <a:rPr lang="en-GB" sz="2400" dirty="0" err="1"/>
              <a:t>göre</a:t>
            </a:r>
            <a:r>
              <a:rPr lang="en-GB" sz="2400" dirty="0"/>
              <a:t> </a:t>
            </a:r>
            <a:r>
              <a:rPr lang="en-GB" sz="2400" dirty="0" err="1"/>
              <a:t>yeni</a:t>
            </a:r>
            <a:r>
              <a:rPr lang="en-GB" sz="2400" dirty="0"/>
              <a:t> </a:t>
            </a:r>
            <a:r>
              <a:rPr lang="en-GB" sz="2400" dirty="0" err="1"/>
              <a:t>rejimde</a:t>
            </a:r>
            <a:r>
              <a:rPr lang="en-GB" sz="2400" dirty="0"/>
              <a:t> </a:t>
            </a:r>
            <a:r>
              <a:rPr lang="en-GB" sz="2400" dirty="0" err="1"/>
              <a:t>şairlere</a:t>
            </a:r>
            <a:r>
              <a:rPr lang="en-GB" sz="2400" dirty="0"/>
              <a:t> de </a:t>
            </a:r>
            <a:r>
              <a:rPr lang="en-GB" sz="2400" dirty="0" err="1"/>
              <a:t>iş</a:t>
            </a:r>
            <a:r>
              <a:rPr lang="en-GB" sz="2400" dirty="0"/>
              <a:t> </a:t>
            </a:r>
            <a:r>
              <a:rPr lang="en-GB" sz="2400" dirty="0" err="1"/>
              <a:t>düşüyordu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74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Ayrımı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065" y="922636"/>
            <a:ext cx="3902202" cy="37070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Altmışlı</a:t>
            </a:r>
            <a:r>
              <a:rPr lang="en-GB" sz="2400" dirty="0"/>
              <a:t> </a:t>
            </a:r>
            <a:r>
              <a:rPr lang="en-GB" sz="2400" dirty="0" err="1"/>
              <a:t>yıllarda</a:t>
            </a:r>
            <a:r>
              <a:rPr lang="en-GB" sz="2400" dirty="0"/>
              <a:t> </a:t>
            </a:r>
            <a:r>
              <a:rPr lang="en-GB" sz="2400" dirty="0" err="1"/>
              <a:t>Polonya</a:t>
            </a:r>
            <a:r>
              <a:rPr lang="en-GB" sz="2400" dirty="0"/>
              <a:t> </a:t>
            </a:r>
            <a:r>
              <a:rPr lang="en-GB" sz="2400" dirty="0" err="1"/>
              <a:t>Komünist</a:t>
            </a:r>
            <a:r>
              <a:rPr lang="en-GB" sz="2400" dirty="0"/>
              <a:t> </a:t>
            </a:r>
            <a:r>
              <a:rPr lang="en-GB" sz="2400" dirty="0" err="1"/>
              <a:t>P</a:t>
            </a:r>
            <a:r>
              <a:rPr lang="en-GB" sz="2400"/>
              <a:t>artisi</a:t>
            </a:r>
            <a:r>
              <a:rPr lang="en-GB" sz="2400" dirty="0"/>
              <a:t> </a:t>
            </a:r>
            <a:r>
              <a:rPr lang="en-GB" sz="2400" dirty="0" err="1"/>
              <a:t>Stalinizm’den</a:t>
            </a:r>
            <a:r>
              <a:rPr lang="en-GB" sz="2400" dirty="0"/>
              <a:t> </a:t>
            </a:r>
            <a:r>
              <a:rPr lang="en-GB" sz="2400" dirty="0" err="1"/>
              <a:t>ulusalcılığa</a:t>
            </a:r>
            <a:r>
              <a:rPr lang="en-GB" sz="2400" dirty="0"/>
              <a:t> </a:t>
            </a:r>
            <a:r>
              <a:rPr lang="en-GB" sz="2400" dirty="0" err="1"/>
              <a:t>kayıp</a:t>
            </a:r>
            <a:r>
              <a:rPr lang="en-GB" sz="2400" dirty="0"/>
              <a:t> </a:t>
            </a:r>
            <a:r>
              <a:rPr lang="en-GB" sz="2400" dirty="0" err="1"/>
              <a:t>zorbalaşınca</a:t>
            </a:r>
            <a:r>
              <a:rPr lang="en-GB" sz="2400" dirty="0"/>
              <a:t> </a:t>
            </a:r>
            <a:r>
              <a:rPr lang="en-GB" sz="2400" dirty="0" err="1"/>
              <a:t>sosyalist</a:t>
            </a:r>
            <a:r>
              <a:rPr lang="en-GB" sz="2400" dirty="0"/>
              <a:t> </a:t>
            </a:r>
            <a:r>
              <a:rPr lang="en-GB" sz="2400" dirty="0" err="1"/>
              <a:t>ideolojiye</a:t>
            </a:r>
            <a:r>
              <a:rPr lang="en-GB" sz="2400" dirty="0"/>
              <a:t> </a:t>
            </a:r>
            <a:r>
              <a:rPr lang="en-GB" sz="2400" dirty="0" err="1"/>
              <a:t>yabancılaştı</a:t>
            </a:r>
            <a:r>
              <a:rPr lang="en-GB" sz="2400" dirty="0"/>
              <a:t>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86065" y="4766889"/>
            <a:ext cx="9509158" cy="5132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Seksenli</a:t>
            </a:r>
            <a:r>
              <a:rPr lang="en-GB" sz="2400" dirty="0"/>
              <a:t> </a:t>
            </a:r>
            <a:r>
              <a:rPr lang="en-GB" sz="2400" dirty="0" err="1"/>
              <a:t>yıllarda</a:t>
            </a:r>
            <a:r>
              <a:rPr lang="en-GB" sz="2400" dirty="0"/>
              <a:t> </a:t>
            </a:r>
            <a:r>
              <a:rPr lang="en-GB" sz="2400" dirty="0" err="1"/>
              <a:t>ise</a:t>
            </a:r>
            <a:r>
              <a:rPr lang="en-GB" sz="2400" dirty="0"/>
              <a:t> </a:t>
            </a:r>
            <a:r>
              <a:rPr lang="en-GB" sz="2400" i="1" dirty="0" err="1"/>
              <a:t>Życie</a:t>
            </a:r>
            <a:r>
              <a:rPr lang="en-GB" sz="2400" i="1" dirty="0"/>
              <a:t> </a:t>
            </a:r>
            <a:r>
              <a:rPr lang="en-GB" sz="2400" i="1" dirty="0" err="1"/>
              <a:t>Literackie</a:t>
            </a:r>
            <a:r>
              <a:rPr lang="en-GB" sz="2400" i="1" dirty="0"/>
              <a:t> (</a:t>
            </a:r>
            <a:r>
              <a:rPr lang="en-GB" sz="2400" i="1" dirty="0" err="1"/>
              <a:t>Edebi</a:t>
            </a:r>
            <a:r>
              <a:rPr lang="en-GB" sz="2400" i="1" dirty="0"/>
              <a:t> Hayat) </a:t>
            </a:r>
            <a:r>
              <a:rPr lang="en-GB" sz="2400" i="1" dirty="0" err="1"/>
              <a:t>adlı</a:t>
            </a:r>
            <a:r>
              <a:rPr lang="en-GB" sz="2400" i="1" dirty="0"/>
              <a:t> </a:t>
            </a:r>
            <a:r>
              <a:rPr lang="en-GB" sz="2400" i="1" dirty="0" err="1"/>
              <a:t>dergideki</a:t>
            </a:r>
            <a:r>
              <a:rPr lang="en-GB" sz="2400" i="1" dirty="0"/>
              <a:t> </a:t>
            </a:r>
            <a:r>
              <a:rPr lang="en-GB" sz="2400" i="1" dirty="0" err="1"/>
              <a:t>köşesinde</a:t>
            </a:r>
            <a:r>
              <a:rPr lang="en-GB" sz="2400" i="1" dirty="0"/>
              <a:t> </a:t>
            </a:r>
            <a:r>
              <a:rPr lang="en-GB" sz="2400" i="1" dirty="0" err="1"/>
              <a:t>açıkça</a:t>
            </a:r>
            <a:r>
              <a:rPr lang="en-GB" sz="2400" i="1" dirty="0"/>
              <a:t> </a:t>
            </a:r>
            <a:r>
              <a:rPr lang="en-GB" sz="2400" i="1" dirty="0" err="1"/>
              <a:t>Polonya’nın</a:t>
            </a:r>
            <a:r>
              <a:rPr lang="en-GB" sz="2400" i="1" dirty="0"/>
              <a:t> </a:t>
            </a:r>
            <a:r>
              <a:rPr lang="en-GB" sz="2400" i="1" dirty="0" err="1"/>
              <a:t>Komünist</a:t>
            </a:r>
            <a:r>
              <a:rPr lang="en-GB" sz="2400" i="1" dirty="0"/>
              <a:t> </a:t>
            </a:r>
            <a:r>
              <a:rPr lang="en-GB" sz="2400" i="1" dirty="0" err="1"/>
              <a:t>liderleri</a:t>
            </a:r>
            <a:r>
              <a:rPr lang="en-GB" sz="2400" i="1" dirty="0"/>
              <a:t> </a:t>
            </a:r>
            <a:r>
              <a:rPr lang="en-GB" sz="2400" i="1" dirty="0" err="1"/>
              <a:t>aleyhinde</a:t>
            </a:r>
            <a:r>
              <a:rPr lang="en-GB" sz="2400" i="1" dirty="0"/>
              <a:t> </a:t>
            </a:r>
            <a:r>
              <a:rPr lang="en-GB" sz="2400" i="1" dirty="0" err="1"/>
              <a:t>yazıyodu</a:t>
            </a:r>
            <a:r>
              <a:rPr lang="en-GB" sz="2400" i="1" dirty="0"/>
              <a:t>.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96" y="289606"/>
            <a:ext cx="3974705" cy="42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Ayrımı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058" y="1253433"/>
            <a:ext cx="4970108" cy="50662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1991 </a:t>
            </a:r>
            <a:r>
              <a:rPr lang="en-GB" sz="2400" dirty="0" err="1"/>
              <a:t>yılında</a:t>
            </a:r>
            <a:r>
              <a:rPr lang="en-GB" sz="2400" dirty="0"/>
              <a:t> Goethe </a:t>
            </a:r>
            <a:r>
              <a:rPr lang="en-GB" sz="2400" dirty="0" err="1"/>
              <a:t>Edebiyat</a:t>
            </a:r>
            <a:r>
              <a:rPr lang="en-GB" sz="2400" dirty="0"/>
              <a:t> </a:t>
            </a:r>
            <a:r>
              <a:rPr lang="en-GB" sz="2400" dirty="0" err="1"/>
              <a:t>Ödülü</a:t>
            </a:r>
            <a:r>
              <a:rPr lang="en-GB" sz="2400" dirty="0"/>
              <a:t> </a:t>
            </a:r>
            <a:r>
              <a:rPr lang="en-GB" sz="2400" dirty="0" err="1"/>
              <a:t>konuşmasındaki</a:t>
            </a:r>
            <a:r>
              <a:rPr lang="en-GB" sz="2400" dirty="0"/>
              <a:t> </a:t>
            </a:r>
            <a:r>
              <a:rPr lang="en-GB" sz="2400" dirty="0" err="1"/>
              <a:t>sözleri</a:t>
            </a:r>
            <a:r>
              <a:rPr lang="en-GB" sz="2400" dirty="0"/>
              <a:t> </a:t>
            </a:r>
            <a:r>
              <a:rPr lang="en-GB" sz="2400" dirty="0" err="1"/>
              <a:t>şöyleydi</a:t>
            </a:r>
            <a:r>
              <a:rPr lang="en-GB" sz="2400" dirty="0"/>
              <a:t>: “Ne </a:t>
            </a:r>
            <a:r>
              <a:rPr lang="en-GB" sz="2400" dirty="0" err="1"/>
              <a:t>yazık</a:t>
            </a:r>
            <a:r>
              <a:rPr lang="en-GB" sz="2400" dirty="0"/>
              <a:t> </a:t>
            </a:r>
            <a:r>
              <a:rPr lang="en-GB" sz="2400" dirty="0" err="1"/>
              <a:t>ki</a:t>
            </a:r>
            <a:r>
              <a:rPr lang="en-GB" sz="2400" dirty="0"/>
              <a:t> </a:t>
            </a:r>
            <a:r>
              <a:rPr lang="en-GB" sz="2400" dirty="0" err="1"/>
              <a:t>Komünist</a:t>
            </a:r>
            <a:r>
              <a:rPr lang="en-GB" sz="2400" dirty="0"/>
              <a:t> </a:t>
            </a:r>
            <a:r>
              <a:rPr lang="en-GB" sz="2400" dirty="0" err="1"/>
              <a:t>ideolojiye</a:t>
            </a:r>
            <a:r>
              <a:rPr lang="en-GB" sz="2400" dirty="0"/>
              <a:t> </a:t>
            </a:r>
            <a:r>
              <a:rPr lang="en-GB" sz="2400" dirty="0" err="1"/>
              <a:t>kapılmış</a:t>
            </a:r>
            <a:r>
              <a:rPr lang="en-GB" sz="2400" dirty="0"/>
              <a:t> </a:t>
            </a:r>
            <a:r>
              <a:rPr lang="en-GB" sz="2400" dirty="0" err="1"/>
              <a:t>idim</a:t>
            </a:r>
            <a:r>
              <a:rPr lang="en-GB" sz="2400" dirty="0"/>
              <a:t>. </a:t>
            </a:r>
            <a:r>
              <a:rPr lang="en-GB" sz="2400" dirty="0" err="1"/>
              <a:t>Dünyayı</a:t>
            </a:r>
            <a:r>
              <a:rPr lang="en-GB" sz="2400" dirty="0"/>
              <a:t> </a:t>
            </a:r>
            <a:r>
              <a:rPr lang="en-GB" sz="2400" dirty="0" err="1"/>
              <a:t>daha</a:t>
            </a:r>
            <a:r>
              <a:rPr lang="en-GB" sz="2400" dirty="0"/>
              <a:t> </a:t>
            </a:r>
            <a:r>
              <a:rPr lang="en-GB" sz="2400" dirty="0" err="1"/>
              <a:t>kapsamlı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berrak</a:t>
            </a:r>
            <a:r>
              <a:rPr lang="en-GB" sz="2400" dirty="0"/>
              <a:t> </a:t>
            </a:r>
            <a:r>
              <a:rPr lang="en-GB" sz="2400" dirty="0" err="1"/>
              <a:t>gördüğümü</a:t>
            </a:r>
            <a:r>
              <a:rPr lang="en-GB" sz="2400" dirty="0"/>
              <a:t> </a:t>
            </a:r>
            <a:r>
              <a:rPr lang="en-GB" sz="2400" dirty="0" err="1"/>
              <a:t>sanıyordum</a:t>
            </a:r>
            <a:r>
              <a:rPr lang="en-GB" sz="2400" dirty="0"/>
              <a:t>. </a:t>
            </a:r>
            <a:r>
              <a:rPr lang="en-GB" sz="2400" dirty="0" err="1"/>
              <a:t>Ancak</a:t>
            </a:r>
            <a:r>
              <a:rPr lang="en-GB" sz="2400" dirty="0"/>
              <a:t>, </a:t>
            </a:r>
            <a:r>
              <a:rPr lang="en-GB" sz="2400" dirty="0" err="1"/>
              <a:t>zamanla</a:t>
            </a:r>
            <a:r>
              <a:rPr lang="en-GB" sz="2400" dirty="0"/>
              <a:t> </a:t>
            </a:r>
            <a:r>
              <a:rPr lang="en-GB" sz="2400" dirty="0" err="1"/>
              <a:t>gördüğümün</a:t>
            </a:r>
            <a:r>
              <a:rPr lang="en-GB" sz="2400" dirty="0"/>
              <a:t> </a:t>
            </a:r>
            <a:r>
              <a:rPr lang="en-GB" sz="2400" dirty="0" err="1"/>
              <a:t>gerçek</a:t>
            </a:r>
            <a:r>
              <a:rPr lang="en-GB" sz="2400" dirty="0"/>
              <a:t> </a:t>
            </a:r>
            <a:r>
              <a:rPr lang="en-GB" sz="2400" dirty="0" err="1"/>
              <a:t>dünya</a:t>
            </a:r>
            <a:r>
              <a:rPr lang="en-GB" sz="2400" dirty="0"/>
              <a:t> </a:t>
            </a:r>
            <a:r>
              <a:rPr lang="en-GB" sz="2400" dirty="0" err="1"/>
              <a:t>değil</a:t>
            </a:r>
            <a:r>
              <a:rPr lang="en-GB" sz="2400" dirty="0"/>
              <a:t>, </a:t>
            </a:r>
            <a:r>
              <a:rPr lang="en-GB" sz="2400" dirty="0" err="1"/>
              <a:t>onu</a:t>
            </a:r>
            <a:r>
              <a:rPr lang="en-GB" sz="2400" dirty="0"/>
              <a:t> </a:t>
            </a:r>
            <a:r>
              <a:rPr lang="en-GB" sz="2400" dirty="0" err="1"/>
              <a:t>gizleyen</a:t>
            </a:r>
            <a:r>
              <a:rPr lang="en-GB" sz="2400" dirty="0"/>
              <a:t> </a:t>
            </a:r>
            <a:r>
              <a:rPr lang="en-GB" sz="2400" dirty="0" err="1"/>
              <a:t>sahte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dünya</a:t>
            </a:r>
            <a:r>
              <a:rPr lang="en-GB" sz="2400" dirty="0"/>
              <a:t> </a:t>
            </a:r>
            <a:r>
              <a:rPr lang="en-GB" sz="2400" dirty="0" err="1"/>
              <a:t>olduğunu</a:t>
            </a:r>
            <a:r>
              <a:rPr lang="en-GB" sz="2400" dirty="0"/>
              <a:t> </a:t>
            </a:r>
            <a:r>
              <a:rPr lang="en-GB" sz="2400" dirty="0" err="1"/>
              <a:t>anladım</a:t>
            </a:r>
            <a:r>
              <a:rPr lang="en-GB" sz="2400" dirty="0"/>
              <a:t>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48" y="1253433"/>
            <a:ext cx="3974705" cy="42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391" y="125626"/>
            <a:ext cx="8915399" cy="79701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Şöhret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Son </a:t>
            </a:r>
            <a:r>
              <a:rPr lang="en-GB" dirty="0" err="1"/>
              <a:t>Yılları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19" y="1047487"/>
            <a:ext cx="4658497" cy="508970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Şiirinde</a:t>
            </a:r>
            <a:r>
              <a:rPr lang="en-GB" sz="2400" dirty="0"/>
              <a:t> </a:t>
            </a:r>
            <a:r>
              <a:rPr lang="en-GB" sz="2400" dirty="0" err="1"/>
              <a:t>felsefi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ahlaki</a:t>
            </a:r>
            <a:r>
              <a:rPr lang="en-GB" sz="2400" dirty="0"/>
              <a:t> </a:t>
            </a:r>
            <a:r>
              <a:rPr lang="en-GB" sz="2400" dirty="0" err="1"/>
              <a:t>sorgulamalar</a:t>
            </a:r>
            <a:r>
              <a:rPr lang="en-GB" sz="2400" dirty="0"/>
              <a:t> </a:t>
            </a:r>
            <a:r>
              <a:rPr lang="en-GB" sz="2400" dirty="0" err="1"/>
              <a:t>yapması</a:t>
            </a:r>
            <a:r>
              <a:rPr lang="en-GB" sz="2400" dirty="0"/>
              <a:t>, </a:t>
            </a:r>
            <a:r>
              <a:rPr lang="en-GB" sz="2400" dirty="0" err="1"/>
              <a:t>insanı</a:t>
            </a:r>
            <a:r>
              <a:rPr lang="en-GB" sz="2400" dirty="0"/>
              <a:t> </a:t>
            </a:r>
            <a:r>
              <a:rPr lang="en-GB" sz="2400" dirty="0" err="1"/>
              <a:t>tarihi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biyolojik</a:t>
            </a:r>
            <a:r>
              <a:rPr lang="en-GB" sz="2400" dirty="0"/>
              <a:t> </a:t>
            </a:r>
            <a:r>
              <a:rPr lang="en-GB" sz="2400" dirty="0" err="1"/>
              <a:t>bağlamda</a:t>
            </a:r>
            <a:r>
              <a:rPr lang="en-GB" sz="2400" dirty="0"/>
              <a:t> </a:t>
            </a:r>
            <a:r>
              <a:rPr lang="en-GB" sz="2400" dirty="0" err="1"/>
              <a:t>zekice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etkili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biçimde</a:t>
            </a:r>
            <a:r>
              <a:rPr lang="en-GB" sz="2400" dirty="0"/>
              <a:t> </a:t>
            </a:r>
            <a:r>
              <a:rPr lang="en-GB" sz="2400" dirty="0" err="1"/>
              <a:t>ele</a:t>
            </a:r>
            <a:r>
              <a:rPr lang="en-GB" sz="2400" dirty="0"/>
              <a:t> </a:t>
            </a:r>
            <a:r>
              <a:rPr lang="en-GB" sz="2400" dirty="0" err="1"/>
              <a:t>alması</a:t>
            </a:r>
            <a:r>
              <a:rPr lang="en-GB" sz="2400" dirty="0"/>
              <a:t> </a:t>
            </a:r>
            <a:r>
              <a:rPr lang="en-GB" sz="2400" dirty="0" err="1"/>
              <a:t>nedeniyle</a:t>
            </a:r>
            <a:r>
              <a:rPr lang="en-GB" sz="2400" dirty="0"/>
              <a:t> 1996 Nobel </a:t>
            </a:r>
            <a:r>
              <a:rPr lang="en-GB" sz="2400" dirty="0" err="1"/>
              <a:t>Edebiyat</a:t>
            </a:r>
            <a:r>
              <a:rPr lang="en-GB" sz="2400" dirty="0"/>
              <a:t> </a:t>
            </a:r>
            <a:r>
              <a:rPr lang="en-GB" sz="2400" dirty="0" err="1"/>
              <a:t>Ödülü’ne</a:t>
            </a:r>
            <a:r>
              <a:rPr lang="en-GB" sz="2400" dirty="0"/>
              <a:t> </a:t>
            </a:r>
            <a:r>
              <a:rPr lang="en-GB" sz="2400" dirty="0" err="1"/>
              <a:t>layık</a:t>
            </a:r>
            <a:r>
              <a:rPr lang="en-GB" sz="2400" dirty="0"/>
              <a:t> </a:t>
            </a:r>
            <a:r>
              <a:rPr lang="en-GB" sz="2400" dirty="0" err="1"/>
              <a:t>görüldü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Dünyaca</a:t>
            </a:r>
            <a:r>
              <a:rPr lang="en-GB" sz="2400" dirty="0"/>
              <a:t> </a:t>
            </a:r>
            <a:r>
              <a:rPr lang="en-GB" sz="2400" dirty="0" err="1"/>
              <a:t>ün</a:t>
            </a:r>
            <a:r>
              <a:rPr lang="en-GB" sz="2400" dirty="0"/>
              <a:t> </a:t>
            </a:r>
            <a:r>
              <a:rPr lang="en-GB" sz="2400" dirty="0" err="1"/>
              <a:t>kazandı</a:t>
            </a:r>
            <a:r>
              <a:rPr lang="en-GB" sz="2400" dirty="0"/>
              <a:t>, </a:t>
            </a:r>
            <a:r>
              <a:rPr lang="en-GB" sz="2400" dirty="0" err="1"/>
              <a:t>şiirleri</a:t>
            </a:r>
            <a:r>
              <a:rPr lang="en-GB" sz="2400" dirty="0"/>
              <a:t> </a:t>
            </a:r>
            <a:r>
              <a:rPr lang="en-GB" sz="2400" dirty="0" err="1"/>
              <a:t>pek</a:t>
            </a:r>
            <a:r>
              <a:rPr lang="en-GB" sz="2400" dirty="0"/>
              <a:t> </a:t>
            </a:r>
            <a:r>
              <a:rPr lang="en-GB" sz="2400" dirty="0" err="1"/>
              <a:t>çok</a:t>
            </a:r>
            <a:r>
              <a:rPr lang="en-GB" sz="2400" dirty="0"/>
              <a:t> </a:t>
            </a:r>
            <a:r>
              <a:rPr lang="en-GB" sz="2400" dirty="0" err="1"/>
              <a:t>dile</a:t>
            </a:r>
            <a:r>
              <a:rPr lang="en-GB" sz="2400" dirty="0"/>
              <a:t> </a:t>
            </a:r>
            <a:r>
              <a:rPr lang="en-GB" sz="2400" dirty="0" err="1"/>
              <a:t>çevrildi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2012 </a:t>
            </a:r>
            <a:r>
              <a:rPr lang="en-GB" sz="2400" dirty="0" err="1"/>
              <a:t>yılında</a:t>
            </a:r>
            <a:r>
              <a:rPr lang="en-GB" sz="2400" dirty="0"/>
              <a:t> </a:t>
            </a:r>
            <a:r>
              <a:rPr lang="en-GB" sz="2400" dirty="0" err="1"/>
              <a:t>akciğer</a:t>
            </a:r>
            <a:r>
              <a:rPr lang="en-GB" sz="2400" dirty="0"/>
              <a:t> </a:t>
            </a:r>
            <a:r>
              <a:rPr lang="en-GB" sz="2400" dirty="0" err="1"/>
              <a:t>kanserinden</a:t>
            </a:r>
            <a:r>
              <a:rPr lang="en-GB" sz="2400" dirty="0"/>
              <a:t> </a:t>
            </a:r>
            <a:r>
              <a:rPr lang="en-GB" sz="2400" dirty="0" err="1"/>
              <a:t>uykusunda</a:t>
            </a:r>
            <a:r>
              <a:rPr lang="en-GB" sz="2400" dirty="0"/>
              <a:t> </a:t>
            </a:r>
            <a:r>
              <a:rPr lang="en-GB" sz="2400" dirty="0" err="1"/>
              <a:t>ölene</a:t>
            </a:r>
            <a:r>
              <a:rPr lang="en-GB" sz="2400" dirty="0"/>
              <a:t> </a:t>
            </a:r>
            <a:r>
              <a:rPr lang="en-GB" sz="2400" dirty="0" err="1"/>
              <a:t>kadar</a:t>
            </a:r>
            <a:r>
              <a:rPr lang="en-GB" sz="2400" dirty="0"/>
              <a:t> </a:t>
            </a:r>
            <a:r>
              <a:rPr lang="en-GB" sz="2400" dirty="0" err="1"/>
              <a:t>şiir</a:t>
            </a:r>
            <a:r>
              <a:rPr lang="en-GB" sz="2400" dirty="0"/>
              <a:t> </a:t>
            </a:r>
            <a:r>
              <a:rPr lang="en-GB" sz="2400" dirty="0" err="1"/>
              <a:t>yazmaya</a:t>
            </a:r>
            <a:r>
              <a:rPr lang="en-GB" sz="2400" dirty="0"/>
              <a:t> </a:t>
            </a:r>
            <a:r>
              <a:rPr lang="en-GB" sz="2400" dirty="0" err="1"/>
              <a:t>devam</a:t>
            </a:r>
            <a:r>
              <a:rPr lang="en-GB" sz="2400" dirty="0"/>
              <a:t> </a:t>
            </a:r>
            <a:r>
              <a:rPr lang="en-GB" sz="2400" dirty="0" err="1"/>
              <a:t>etti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35332" y="2051219"/>
            <a:ext cx="4268786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86065" y="2051218"/>
            <a:ext cx="4367319" cy="123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63" y="1047487"/>
            <a:ext cx="5423161" cy="350931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573795" y="4860324"/>
            <a:ext cx="4394328" cy="1011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r>
              <a:rPr lang="en-GB" sz="2000" dirty="0"/>
              <a:t>“</a:t>
            </a:r>
            <a:r>
              <a:rPr lang="en-GB" sz="2000" dirty="0" err="1"/>
              <a:t>Şairler</a:t>
            </a:r>
            <a:r>
              <a:rPr lang="en-GB" sz="2000" dirty="0"/>
              <a:t>, </a:t>
            </a:r>
            <a:r>
              <a:rPr lang="en-GB" sz="2000" dirty="0" err="1"/>
              <a:t>eğer</a:t>
            </a:r>
            <a:r>
              <a:rPr lang="en-GB" sz="2000" dirty="0"/>
              <a:t> </a:t>
            </a:r>
            <a:r>
              <a:rPr lang="en-GB" sz="2000" dirty="0" err="1"/>
              <a:t>dürüstlerse</a:t>
            </a:r>
            <a:r>
              <a:rPr lang="en-GB" sz="2000" dirty="0"/>
              <a:t>, ‘</a:t>
            </a:r>
            <a:r>
              <a:rPr lang="en-GB" sz="2000" dirty="0" err="1"/>
              <a:t>bilmiyorum</a:t>
            </a:r>
            <a:r>
              <a:rPr lang="en-GB" sz="2000" dirty="0"/>
              <a:t>’ </a:t>
            </a:r>
            <a:r>
              <a:rPr lang="en-GB" sz="2000" dirty="0" err="1"/>
              <a:t>demeyi</a:t>
            </a:r>
            <a:r>
              <a:rPr lang="en-GB" sz="2000" dirty="0"/>
              <a:t> </a:t>
            </a:r>
            <a:r>
              <a:rPr lang="en-GB" sz="2000" dirty="0" err="1"/>
              <a:t>sürdürmeliler</a:t>
            </a:r>
            <a:r>
              <a:rPr lang="en-GB" sz="2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689984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188</TotalTime>
  <Words>556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Wisława Szymborska Tezkiresi, yahut Tarihi ve Kültürel Bağlamıyla Szymborska’ya bir Bakış</vt:lpstr>
      <vt:lpstr>Künye</vt:lpstr>
      <vt:lpstr>Savaş Yılları</vt:lpstr>
      <vt:lpstr>Savaş Yılları</vt:lpstr>
      <vt:lpstr>Yenisöylem</vt:lpstr>
      <vt:lpstr>Yenisöylem</vt:lpstr>
      <vt:lpstr>Yol Ayrımı</vt:lpstr>
      <vt:lpstr>Yol Ayrımı</vt:lpstr>
      <vt:lpstr>Şöhret ve Son Yılları</vt:lpstr>
      <vt:lpstr>Şöhret ve Son Yılları</vt:lpstr>
      <vt:lpstr>Şöhret ve Son Yılları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pelin bazman</dc:creator>
  <cp:lastModifiedBy>Nihat Berker</cp:lastModifiedBy>
  <cp:revision>21</cp:revision>
  <dcterms:created xsi:type="dcterms:W3CDTF">2022-10-19T13:48:52Z</dcterms:created>
  <dcterms:modified xsi:type="dcterms:W3CDTF">2022-10-25T08:56:22Z</dcterms:modified>
</cp:coreProperties>
</file>