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8" r:id="rId8"/>
    <p:sldId id="269" r:id="rId9"/>
    <p:sldId id="262" r:id="rId10"/>
    <p:sldId id="263" r:id="rId11"/>
    <p:sldId id="264" r:id="rId12"/>
    <p:sldId id="265" r:id="rId13"/>
    <p:sldId id="266" r:id="rId14"/>
    <p:sldId id="270" r:id="rId15"/>
    <p:sldId id="271" r:id="rId16"/>
    <p:sldId id="274" r:id="rId17"/>
    <p:sldId id="273"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BEC901-E4BC-0A83-46D8-A8D4630A12EF}" v="141" dt="2022-11-09T16:52:41.512"/>
    <p1510:client id="{3BDAAA98-5B6E-D00A-0A3A-C994426FEB74}" v="794" dt="2022-11-09T09:37:41.468"/>
    <p1510:client id="{CB3BAFA0-20F0-4E73-833E-BBDD9592433B}" v="1958" dt="2022-11-09T02:27:06.9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varScale="1">
        <p:scale>
          <a:sx n="78" d="100"/>
          <a:sy n="78" d="100"/>
        </p:scale>
        <p:origin x="2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11.11.2022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44099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11.11.2022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7874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11.11.2022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0485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11.11.2022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944319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11.11.2022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19683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2072480-10DA-4FB4-BEAE-2A1DEA90F248}" type="datetimeFigureOut">
              <a:rPr lang="tr-TR" smtClean="0"/>
              <a:t>11.11.2022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65279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2072480-10DA-4FB4-BEAE-2A1DEA90F248}" type="datetimeFigureOut">
              <a:rPr lang="tr-TR" smtClean="0"/>
              <a:t>11.11.2022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674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2072480-10DA-4FB4-BEAE-2A1DEA90F248}" type="datetimeFigureOut">
              <a:rPr lang="tr-TR" smtClean="0"/>
              <a:t>11.11.2022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861482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2072480-10DA-4FB4-BEAE-2A1DEA90F248}" type="datetimeFigureOut">
              <a:rPr lang="tr-TR" smtClean="0"/>
              <a:t>11.11.2022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419981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11.11.2022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70091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11.11.2022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1817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72480-10DA-4FB4-BEAE-2A1DEA90F248}" type="datetimeFigureOut">
              <a:rPr lang="tr-TR" smtClean="0"/>
              <a:t>11.11.2022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A84BC-3F9E-4B08-9743-FC4E27FA5126}" type="slidenum">
              <a:rPr lang="tr-TR" smtClean="0"/>
              <a:t>‹#›</a:t>
            </a:fld>
            <a:endParaRPr lang="tr-TR"/>
          </a:p>
        </p:txBody>
      </p:sp>
    </p:spTree>
    <p:extLst>
      <p:ext uri="{BB962C8B-B14F-4D97-AF65-F5344CB8AC3E}">
        <p14:creationId xmlns:p14="http://schemas.microsoft.com/office/powerpoint/2010/main" val="3712468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Yuhttps:/dergipark.org.tr/tr/download/article-file/405069" TargetMode="External"/><Relationship Id="rId2" Type="http://schemas.openxmlformats.org/officeDocument/2006/relationships/hyperlink" Target="https://dergipark.org.tr/tr/pub/bilig/issue/25347/267614" TargetMode="External"/><Relationship Id="rId1" Type="http://schemas.openxmlformats.org/officeDocument/2006/relationships/slideLayout" Target="../slideLayouts/slideLayout2.xml"/><Relationship Id="rId5" Type="http://schemas.openxmlformats.org/officeDocument/2006/relationships/hyperlink" Target="http://&#160;https:/www.bl.uk/people/lord-byron" TargetMode="External"/><Relationship Id="rId4" Type="http://schemas.openxmlformats.org/officeDocument/2006/relationships/hyperlink" Target="https://www.nytimes.com/1989/04/01/opinion/l-how-lord-byron-became-mad-bad-and-dangerous-to-know-476989.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 descr="kişi içeren bir resim&#10;&#10;Açıklama otomatik olarak oluşturuldu">
            <a:extLst>
              <a:ext uri="{FF2B5EF4-FFF2-40B4-BE49-F238E27FC236}">
                <a16:creationId xmlns:a16="http://schemas.microsoft.com/office/drawing/2014/main" id="{49DCD931-F540-F22F-BAAE-1B565DAFB0D3}"/>
              </a:ext>
            </a:extLst>
          </p:cNvPr>
          <p:cNvPicPr>
            <a:picLocks noChangeAspect="1"/>
          </p:cNvPicPr>
          <p:nvPr/>
        </p:nvPicPr>
        <p:blipFill rotWithShape="1">
          <a:blip r:embed="rId2"/>
          <a:srcRect t="8167" r="9090" b="35914"/>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p:cNvSpPr>
            <a:spLocks noGrp="1"/>
          </p:cNvSpPr>
          <p:nvPr>
            <p:ph type="ctrTitle"/>
          </p:nvPr>
        </p:nvSpPr>
        <p:spPr>
          <a:xfrm>
            <a:off x="312000" y="1062006"/>
            <a:ext cx="5185221" cy="3204134"/>
          </a:xfrm>
        </p:spPr>
        <p:txBody>
          <a:bodyPr anchor="b">
            <a:normAutofit/>
          </a:bodyPr>
          <a:lstStyle/>
          <a:p>
            <a:pPr algn="l"/>
            <a:r>
              <a:rPr lang="tr-TR" sz="7200" dirty="0">
                <a:cs typeface="Calibri Light"/>
              </a:rPr>
              <a:t>LORD BYRON</a:t>
            </a:r>
          </a:p>
        </p:txBody>
      </p:sp>
      <p:sp>
        <p:nvSpPr>
          <p:cNvPr id="3" name="Alt Başlık 2"/>
          <p:cNvSpPr>
            <a:spLocks noGrp="1"/>
          </p:cNvSpPr>
          <p:nvPr>
            <p:ph type="subTitle" idx="1"/>
          </p:nvPr>
        </p:nvSpPr>
        <p:spPr>
          <a:xfrm>
            <a:off x="477980" y="4224091"/>
            <a:ext cx="4023359" cy="1856972"/>
          </a:xfrm>
        </p:spPr>
        <p:txBody>
          <a:bodyPr vert="horz" lIns="91440" tIns="45720" rIns="91440" bIns="45720" rtlCol="0" anchor="t">
            <a:noAutofit/>
          </a:bodyPr>
          <a:lstStyle/>
          <a:p>
            <a:pPr algn="l"/>
            <a:br>
              <a:rPr lang="tr-TR" sz="4000" dirty="0">
                <a:cs typeface="Calibri"/>
              </a:rPr>
            </a:br>
            <a:br>
              <a:rPr lang="tr-TR" sz="4000" dirty="0">
                <a:cs typeface="Calibri"/>
              </a:rPr>
            </a:br>
            <a:r>
              <a:rPr lang="tr-TR" sz="4000" dirty="0">
                <a:cs typeface="Calibri"/>
              </a:rPr>
              <a:t>UMUT AÇIKEL</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4258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16B43548-DFD9-8200-2EB0-E2495A681775}"/>
              </a:ext>
            </a:extLst>
          </p:cNvPr>
          <p:cNvSpPr>
            <a:spLocks noGrp="1"/>
          </p:cNvSpPr>
          <p:nvPr>
            <p:ph type="title"/>
          </p:nvPr>
        </p:nvSpPr>
        <p:spPr>
          <a:xfrm>
            <a:off x="643467" y="321734"/>
            <a:ext cx="10905066" cy="1135737"/>
          </a:xfrm>
        </p:spPr>
        <p:txBody>
          <a:bodyPr>
            <a:normAutofit/>
          </a:bodyPr>
          <a:lstStyle/>
          <a:p>
            <a:r>
              <a:rPr lang="tr-TR" sz="3600" b="1">
                <a:cs typeface="Calibri Light"/>
              </a:rPr>
              <a:t>Lord Byron ve Shelleyler</a:t>
            </a:r>
          </a:p>
        </p:txBody>
      </p:sp>
      <p:sp>
        <p:nvSpPr>
          <p:cNvPr id="3" name="İçerik Yer Tutucusu 2">
            <a:extLst>
              <a:ext uri="{FF2B5EF4-FFF2-40B4-BE49-F238E27FC236}">
                <a16:creationId xmlns:a16="http://schemas.microsoft.com/office/drawing/2014/main" id="{5B7E8892-4DEC-1A1E-A404-E738658BB118}"/>
              </a:ext>
            </a:extLst>
          </p:cNvPr>
          <p:cNvSpPr>
            <a:spLocks noGrp="1"/>
          </p:cNvSpPr>
          <p:nvPr>
            <p:ph idx="1"/>
          </p:nvPr>
        </p:nvSpPr>
        <p:spPr>
          <a:xfrm>
            <a:off x="643469" y="1782981"/>
            <a:ext cx="4008384" cy="4393982"/>
          </a:xfrm>
        </p:spPr>
        <p:txBody>
          <a:bodyPr vert="horz" lIns="91440" tIns="45720" rIns="91440" bIns="45720" rtlCol="0">
            <a:normAutofit/>
          </a:bodyPr>
          <a:lstStyle/>
          <a:p>
            <a:pPr marL="457200" indent="-457200"/>
            <a:r>
              <a:rPr lang="tr-TR" sz="1700">
                <a:ea typeface="+mn-lt"/>
                <a:cs typeface="+mn-lt"/>
              </a:rPr>
              <a:t>Öncelikle Ren Nehri’nden İsviçre’ye, Cenevre’deki Percy Bysshe Shelley ve Mary Godwin (Shelley)’in yanına gider, ve Mary’nin üvey kızkardeşi Claire Clairmont ile ilişki yaşamaya başlar. Claire Clairmont'la Allegra adında bir kız çocukları olur. Allegra 5 yaşında tifodan hayatını kaybeder.</a:t>
            </a:r>
          </a:p>
          <a:p>
            <a:pPr marL="0" indent="0">
              <a:buNone/>
            </a:pPr>
            <a:endParaRPr lang="tr-TR" sz="1700">
              <a:ea typeface="+mn-lt"/>
              <a:cs typeface="+mn-lt"/>
            </a:endParaRPr>
          </a:p>
          <a:p>
            <a:pPr marL="457200" indent="-457200"/>
            <a:r>
              <a:rPr lang="tr-TR" sz="1700">
                <a:ea typeface="+mn-lt"/>
                <a:cs typeface="+mn-lt"/>
              </a:rPr>
              <a:t>Childe Harold’un Yolculuğu’nun üçüncü kantosunu da burada yazar. 1817’de Faustvari bi drama olan Manfred’i yazar: Burada ilk defa şairin romantik ruhunun zedelendiğini görüyoruz. İnsan için: “Yarı toprak, yarı tanrı, ne batar, ne yükselir” diye yazmıştır. </a:t>
            </a:r>
            <a:endParaRPr lang="tr-TR" sz="1700">
              <a:cs typeface="Calibri"/>
            </a:endParaRPr>
          </a:p>
          <a:p>
            <a:endParaRPr lang="tr-TR" sz="1700">
              <a:cs typeface="Calibri"/>
            </a:endParaRPr>
          </a:p>
        </p:txBody>
      </p:sp>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Resim 4" descr="metin, kişi, poz içeren bir resim&#10;&#10;Açıklama otomatik olarak oluşturuldu">
            <a:extLst>
              <a:ext uri="{FF2B5EF4-FFF2-40B4-BE49-F238E27FC236}">
                <a16:creationId xmlns:a16="http://schemas.microsoft.com/office/drawing/2014/main" id="{699F5C38-41A7-2C4E-9A33-D8ECCB732FD6}"/>
              </a:ext>
            </a:extLst>
          </p:cNvPr>
          <p:cNvPicPr>
            <a:picLocks noChangeAspect="1"/>
          </p:cNvPicPr>
          <p:nvPr/>
        </p:nvPicPr>
        <p:blipFill>
          <a:blip r:embed="rId2"/>
          <a:stretch>
            <a:fillRect/>
          </a:stretch>
        </p:blipFill>
        <p:spPr>
          <a:xfrm>
            <a:off x="4995571" y="1457467"/>
            <a:ext cx="6704749" cy="4702202"/>
          </a:xfrm>
          <a:prstGeom prst="rect">
            <a:avLst/>
          </a:prstGeom>
        </p:spPr>
      </p:pic>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08126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9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668067E3-029A-58E4-6B4A-15189F86FCBC}"/>
              </a:ext>
            </a:extLst>
          </p:cNvPr>
          <p:cNvSpPr>
            <a:spLocks noGrp="1"/>
          </p:cNvSpPr>
          <p:nvPr>
            <p:ph type="title"/>
          </p:nvPr>
        </p:nvSpPr>
        <p:spPr>
          <a:xfrm>
            <a:off x="878618" y="490125"/>
            <a:ext cx="6006192" cy="1324907"/>
          </a:xfrm>
        </p:spPr>
        <p:txBody>
          <a:bodyPr>
            <a:normAutofit/>
          </a:bodyPr>
          <a:lstStyle/>
          <a:p>
            <a:pPr algn="just"/>
            <a:r>
              <a:rPr lang="tr-TR" sz="5000" b="1" dirty="0">
                <a:solidFill>
                  <a:srgbClr val="692D1E"/>
                </a:solidFill>
                <a:cs typeface="Calibri Light"/>
              </a:rPr>
              <a:t>              Don Juan</a:t>
            </a:r>
            <a:endParaRPr lang="tr-TR" sz="5000" dirty="0">
              <a:cs typeface="Calibri Light"/>
            </a:endParaRPr>
          </a:p>
        </p:txBody>
      </p:sp>
      <p:sp>
        <p:nvSpPr>
          <p:cNvPr id="3" name="İçerik Yer Tutucusu 2">
            <a:extLst>
              <a:ext uri="{FF2B5EF4-FFF2-40B4-BE49-F238E27FC236}">
                <a16:creationId xmlns:a16="http://schemas.microsoft.com/office/drawing/2014/main" id="{9613E672-CDC1-7224-2C2E-5A01FD5F3961}"/>
              </a:ext>
            </a:extLst>
          </p:cNvPr>
          <p:cNvSpPr>
            <a:spLocks noGrp="1"/>
          </p:cNvSpPr>
          <p:nvPr>
            <p:ph idx="1"/>
          </p:nvPr>
        </p:nvSpPr>
        <p:spPr>
          <a:xfrm>
            <a:off x="693667" y="1864124"/>
            <a:ext cx="6376094" cy="4667944"/>
          </a:xfrm>
        </p:spPr>
        <p:txBody>
          <a:bodyPr vert="horz" lIns="91440" tIns="45720" rIns="91440" bIns="45720" rtlCol="0" anchor="t">
            <a:noAutofit/>
          </a:bodyPr>
          <a:lstStyle/>
          <a:p>
            <a:pPr marL="457200" indent="-457200"/>
            <a:r>
              <a:rPr lang="tr-TR" sz="2000" dirty="0" err="1">
                <a:solidFill>
                  <a:srgbClr val="692D1E"/>
                </a:solidFill>
                <a:ea typeface="+mn-lt"/>
                <a:cs typeface="+mn-lt"/>
              </a:rPr>
              <a:t>Hobhouse</a:t>
            </a:r>
            <a:r>
              <a:rPr lang="tr-TR" sz="2000" dirty="0">
                <a:solidFill>
                  <a:srgbClr val="692D1E"/>
                </a:solidFill>
                <a:ea typeface="+mn-lt"/>
                <a:cs typeface="+mn-lt"/>
              </a:rPr>
              <a:t> ve Byron 1817’de İtalya’ya giderler. Byron arayışlarını burada da sürdürür. 1818’de ise en meşhur şiiri sayılabilecek Don Juan’ı yazar. Şiirde Don Juan kadınlara karşı zaafı olan, genç ve saf bir karakter olarak karşımıza çıkar. Hayatın mantıksızlıklarına ve saçmalıklarına karşı rasyonel bir Don Juan vardır.</a:t>
            </a:r>
          </a:p>
          <a:p>
            <a:pPr marL="0" indent="0">
              <a:buNone/>
            </a:pPr>
            <a:endParaRPr lang="tr-TR" sz="2000" dirty="0">
              <a:solidFill>
                <a:srgbClr val="692D1E"/>
              </a:solidFill>
              <a:ea typeface="+mn-lt"/>
              <a:cs typeface="+mn-lt"/>
            </a:endParaRPr>
          </a:p>
          <a:p>
            <a:pPr marL="457200" indent="-457200"/>
            <a:r>
              <a:rPr lang="tr-TR" sz="2000" dirty="0">
                <a:solidFill>
                  <a:srgbClr val="692D1E"/>
                </a:solidFill>
                <a:ea typeface="+mn-lt"/>
                <a:cs typeface="+mn-lt"/>
              </a:rPr>
              <a:t> </a:t>
            </a:r>
            <a:r>
              <a:rPr lang="tr-TR" sz="2000" dirty="0" err="1">
                <a:solidFill>
                  <a:srgbClr val="692D1E"/>
                </a:solidFill>
                <a:ea typeface="+mn-lt"/>
                <a:cs typeface="+mn-lt"/>
              </a:rPr>
              <a:t>Sevilla’lı</a:t>
            </a:r>
            <a:r>
              <a:rPr lang="tr-TR" sz="2000" dirty="0">
                <a:solidFill>
                  <a:srgbClr val="692D1E"/>
                </a:solidFill>
                <a:ea typeface="+mn-lt"/>
                <a:cs typeface="+mn-lt"/>
              </a:rPr>
              <a:t> Don Juan’ın içinde bulunduğu gemi batınca kendisini bir Yunan adasında bulur ve köle olarak satılıp İstanbul’a gönderilir. Buradan Rus Ordusu’na kaçar ve Rusların Osmanlı’ya karşı savaştığı </a:t>
            </a:r>
            <a:r>
              <a:rPr lang="tr-TR" sz="2000" dirty="0" err="1">
                <a:solidFill>
                  <a:srgbClr val="692D1E"/>
                </a:solidFill>
                <a:ea typeface="+mn-lt"/>
                <a:cs typeface="+mn-lt"/>
              </a:rPr>
              <a:t>İzmail</a:t>
            </a:r>
            <a:r>
              <a:rPr lang="tr-TR" sz="2000" dirty="0">
                <a:solidFill>
                  <a:srgbClr val="692D1E"/>
                </a:solidFill>
                <a:ea typeface="+mn-lt"/>
                <a:cs typeface="+mn-lt"/>
              </a:rPr>
              <a:t> </a:t>
            </a:r>
            <a:r>
              <a:rPr lang="tr-TR" sz="2000" dirty="0" err="1">
                <a:solidFill>
                  <a:srgbClr val="692D1E"/>
                </a:solidFill>
                <a:ea typeface="+mn-lt"/>
                <a:cs typeface="+mn-lt"/>
              </a:rPr>
              <a:t>Kuşatması’na</a:t>
            </a:r>
            <a:r>
              <a:rPr lang="tr-TR" sz="2000" dirty="0">
                <a:solidFill>
                  <a:srgbClr val="692D1E"/>
                </a:solidFill>
                <a:ea typeface="+mn-lt"/>
                <a:cs typeface="+mn-lt"/>
              </a:rPr>
              <a:t> katılır.  Byron 16 Kanto yazdığı şiiri, 17.ye başlayamadan vefat etmiştir, dolayısıyla bu eser tamamlanmamıştır. </a:t>
            </a:r>
            <a:endParaRPr lang="tr-TR" sz="2000" dirty="0">
              <a:solidFill>
                <a:srgbClr val="692D1E"/>
              </a:solidFill>
              <a:cs typeface="Calibri"/>
            </a:endParaRPr>
          </a:p>
        </p:txBody>
      </p:sp>
      <p:sp>
        <p:nvSpPr>
          <p:cNvPr id="13" name="Rectangle 12">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692D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 descr="metin içeren bir resim&#10;&#10;Açıklama otomatik olarak oluşturuldu">
            <a:extLst>
              <a:ext uri="{FF2B5EF4-FFF2-40B4-BE49-F238E27FC236}">
                <a16:creationId xmlns:a16="http://schemas.microsoft.com/office/drawing/2014/main" id="{FB081225-C38F-465D-1D11-06200D79DFF6}"/>
              </a:ext>
            </a:extLst>
          </p:cNvPr>
          <p:cNvPicPr>
            <a:picLocks noChangeAspect="1"/>
          </p:cNvPicPr>
          <p:nvPr/>
        </p:nvPicPr>
        <p:blipFill rotWithShape="1">
          <a:blip r:embed="rId2"/>
          <a:srcRect r="3" b="9234"/>
          <a:stretch/>
        </p:blipFill>
        <p:spPr>
          <a:xfrm>
            <a:off x="7523826" y="862763"/>
            <a:ext cx="3788081" cy="5151142"/>
          </a:xfrm>
          <a:prstGeom prst="rect">
            <a:avLst/>
          </a:prstGeom>
        </p:spPr>
      </p:pic>
    </p:spTree>
    <p:extLst>
      <p:ext uri="{BB962C8B-B14F-4D97-AF65-F5344CB8AC3E}">
        <p14:creationId xmlns:p14="http://schemas.microsoft.com/office/powerpoint/2010/main" val="457406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 descr="kişi, grup, kalabalık içeren bir resim&#10;&#10;Açıklama otomatik olarak oluşturuldu">
            <a:extLst>
              <a:ext uri="{FF2B5EF4-FFF2-40B4-BE49-F238E27FC236}">
                <a16:creationId xmlns:a16="http://schemas.microsoft.com/office/drawing/2014/main" id="{4F25473B-ABB5-65B9-EAA9-F6C59F7A7146}"/>
              </a:ext>
            </a:extLst>
          </p:cNvPr>
          <p:cNvPicPr>
            <a:picLocks noChangeAspect="1"/>
          </p:cNvPicPr>
          <p:nvPr/>
        </p:nvPicPr>
        <p:blipFill rotWithShape="1">
          <a:blip r:embed="rId2"/>
          <a:srcRect t="109"/>
          <a:stretch/>
        </p:blipFill>
        <p:spPr>
          <a:xfrm>
            <a:off x="2522356" y="10"/>
            <a:ext cx="96696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4D85F9A7-AED2-94F1-6D82-5948D4831A3D}"/>
              </a:ext>
            </a:extLst>
          </p:cNvPr>
          <p:cNvSpPr>
            <a:spLocks noGrp="1"/>
          </p:cNvSpPr>
          <p:nvPr>
            <p:ph type="title"/>
          </p:nvPr>
        </p:nvSpPr>
        <p:spPr>
          <a:xfrm>
            <a:off x="224161" y="-78758"/>
            <a:ext cx="4591587" cy="1988688"/>
          </a:xfrm>
        </p:spPr>
        <p:txBody>
          <a:bodyPr>
            <a:normAutofit/>
          </a:bodyPr>
          <a:lstStyle/>
          <a:p>
            <a:r>
              <a:rPr lang="tr-TR" sz="4000" b="1">
                <a:cs typeface="Calibri Light"/>
              </a:rPr>
              <a:t>Byron ve Osmanlı  - Yunan Savaşı</a:t>
            </a:r>
          </a:p>
        </p:txBody>
      </p:sp>
      <p:sp>
        <p:nvSpPr>
          <p:cNvPr id="3" name="İçerik Yer Tutucusu 2">
            <a:extLst>
              <a:ext uri="{FF2B5EF4-FFF2-40B4-BE49-F238E27FC236}">
                <a16:creationId xmlns:a16="http://schemas.microsoft.com/office/drawing/2014/main" id="{B3E3F14F-9845-F7CF-F945-07238711124F}"/>
              </a:ext>
            </a:extLst>
          </p:cNvPr>
          <p:cNvSpPr>
            <a:spLocks noGrp="1"/>
          </p:cNvSpPr>
          <p:nvPr>
            <p:ph idx="1"/>
          </p:nvPr>
        </p:nvSpPr>
        <p:spPr>
          <a:xfrm>
            <a:off x="2219" y="1287502"/>
            <a:ext cx="4369645" cy="4586140"/>
          </a:xfrm>
        </p:spPr>
        <p:txBody>
          <a:bodyPr vert="horz" lIns="91440" tIns="45720" rIns="91440" bIns="45720" rtlCol="0" anchor="t">
            <a:noAutofit/>
          </a:bodyPr>
          <a:lstStyle/>
          <a:p>
            <a:pPr marL="0" indent="0">
              <a:buNone/>
            </a:pPr>
            <a:endParaRPr lang="tr-TR" sz="1700" dirty="0">
              <a:ea typeface="+mn-lt"/>
              <a:cs typeface="+mn-lt"/>
            </a:endParaRPr>
          </a:p>
          <a:p>
            <a:pPr marL="457200" indent="-457200"/>
            <a:r>
              <a:rPr lang="tr-TR" sz="1700" dirty="0">
                <a:ea typeface="+mn-lt"/>
                <a:cs typeface="+mn-lt"/>
              </a:rPr>
              <a:t>1823 yılında Byron yeni bir maceraya hazırdır. Nisan 1823’te Yunanlıları Türk egemenliğinden kurtarmayı amaçlayan Londra Yunan Dostluk Komitesi’nin bir ajanı olmayı kabul edip Temmuz ayında </a:t>
            </a:r>
            <a:r>
              <a:rPr lang="tr-TR" sz="1700" dirty="0" err="1">
                <a:ea typeface="+mn-lt"/>
                <a:cs typeface="+mn-lt"/>
              </a:rPr>
              <a:t>Kefalonya’ya</a:t>
            </a:r>
            <a:r>
              <a:rPr lang="tr-TR" sz="1700" dirty="0">
                <a:ea typeface="+mn-lt"/>
                <a:cs typeface="+mn-lt"/>
              </a:rPr>
              <a:t> gelir. Kendi cebinden 4000 Sterlin harcayıp Yunan Donanması'nda yardımda bulunur, ve 1823 sonunda komutan Prens </a:t>
            </a:r>
            <a:r>
              <a:rPr lang="tr-TR" sz="1700" dirty="0" err="1">
                <a:ea typeface="+mn-lt"/>
                <a:cs typeface="+mn-lt"/>
              </a:rPr>
              <a:t>Aléxandros</a:t>
            </a:r>
            <a:r>
              <a:rPr lang="tr-TR" sz="1700" dirty="0">
                <a:ea typeface="+mn-lt"/>
                <a:cs typeface="+mn-lt"/>
              </a:rPr>
              <a:t> </a:t>
            </a:r>
            <a:r>
              <a:rPr lang="tr-TR" sz="1700" dirty="0" err="1">
                <a:ea typeface="+mn-lt"/>
                <a:cs typeface="+mn-lt"/>
              </a:rPr>
              <a:t>Mavrokordátos’a</a:t>
            </a:r>
            <a:r>
              <a:rPr lang="tr-TR" sz="1700" dirty="0">
                <a:ea typeface="+mn-lt"/>
                <a:cs typeface="+mn-lt"/>
              </a:rPr>
              <a:t> katılır. </a:t>
            </a:r>
          </a:p>
          <a:p>
            <a:pPr marL="457200" indent="-457200"/>
            <a:r>
              <a:rPr lang="tr-TR" sz="1700" dirty="0">
                <a:ea typeface="+mn-lt"/>
                <a:cs typeface="+mn-lt"/>
              </a:rPr>
              <a:t>Bizzat kendisinin finanse ettiği ve askeri olarak kendisine bağlı 320 kişilik bir askeri grup oluşturur fakat bu grubun pek bir askeri girişimleri bulunmamıştır.</a:t>
            </a:r>
          </a:p>
          <a:p>
            <a:pPr marL="457200" indent="-457200"/>
            <a:r>
              <a:rPr lang="tr-TR" sz="1700" dirty="0">
                <a:ea typeface="+mn-lt"/>
                <a:cs typeface="+mn-lt"/>
              </a:rPr>
              <a:t>Bir Yunan Tugayının komutanlığını üstlenir ve “En cesur Yunan” olarak anılmaya başlanır. Fakat 1824’te ciddi bir hastalığa yakalanır, 2 ay hasta yatar ve Nisan 1824’te </a:t>
            </a:r>
            <a:r>
              <a:rPr lang="tr-TR" sz="1700" dirty="0" err="1">
                <a:ea typeface="+mn-lt"/>
                <a:cs typeface="+mn-lt"/>
              </a:rPr>
              <a:t>Mesalongi’de</a:t>
            </a:r>
            <a:r>
              <a:rPr lang="tr-TR" sz="1700" dirty="0">
                <a:ea typeface="+mn-lt"/>
                <a:cs typeface="+mn-lt"/>
              </a:rPr>
              <a:t> hayatını kaybeder.</a:t>
            </a:r>
            <a:endParaRPr lang="tr-TR" sz="1700" dirty="0">
              <a:cs typeface="Calibri"/>
            </a:endParaRPr>
          </a:p>
          <a:p>
            <a:endParaRPr lang="tr-TR" sz="1700" dirty="0">
              <a:cs typeface="Calibri"/>
            </a:endParaRPr>
          </a:p>
        </p:txBody>
      </p:sp>
      <p:sp>
        <p:nvSpPr>
          <p:cNvPr id="5" name="Metin kutusu 4">
            <a:extLst>
              <a:ext uri="{FF2B5EF4-FFF2-40B4-BE49-F238E27FC236}">
                <a16:creationId xmlns:a16="http://schemas.microsoft.com/office/drawing/2014/main" id="{15C77E7F-E949-7D68-6222-7ED9B3D5F7C2}"/>
              </a:ext>
            </a:extLst>
          </p:cNvPr>
          <p:cNvSpPr txBox="1"/>
          <p:nvPr/>
        </p:nvSpPr>
        <p:spPr>
          <a:xfrm>
            <a:off x="4498020" y="6414116"/>
            <a:ext cx="4505414" cy="446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tr-TR" sz="2300" b="1" dirty="0">
                <a:cs typeface="Calibri"/>
              </a:rPr>
              <a:t>Byron'un </a:t>
            </a:r>
            <a:r>
              <a:rPr lang="tr-TR" sz="2300" b="1" dirty="0" err="1">
                <a:cs typeface="Calibri"/>
              </a:rPr>
              <a:t>Mesalongi'de</a:t>
            </a:r>
            <a:r>
              <a:rPr lang="tr-TR" sz="2300" b="1" dirty="0">
                <a:cs typeface="Calibri"/>
              </a:rPr>
              <a:t> karşılanışı</a:t>
            </a:r>
          </a:p>
        </p:txBody>
      </p:sp>
    </p:spTree>
    <p:extLst>
      <p:ext uri="{BB962C8B-B14F-4D97-AF65-F5344CB8AC3E}">
        <p14:creationId xmlns:p14="http://schemas.microsoft.com/office/powerpoint/2010/main" val="1472795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4553FBC-118E-45DE-F64E-3BDF5FD0223D}"/>
              </a:ext>
            </a:extLst>
          </p:cNvPr>
          <p:cNvSpPr>
            <a:spLocks noGrp="1"/>
          </p:cNvSpPr>
          <p:nvPr>
            <p:ph type="title"/>
          </p:nvPr>
        </p:nvSpPr>
        <p:spPr>
          <a:xfrm>
            <a:off x="841248" y="548640"/>
            <a:ext cx="3600860" cy="5431536"/>
          </a:xfrm>
        </p:spPr>
        <p:txBody>
          <a:bodyPr>
            <a:normAutofit/>
          </a:bodyPr>
          <a:lstStyle/>
          <a:p>
            <a:r>
              <a:rPr lang="tr-TR" sz="5400" b="1">
                <a:ea typeface="+mj-lt"/>
                <a:cs typeface="+mj-lt"/>
              </a:rPr>
              <a:t>Romantizm, Yunan Hayranlığı, Byron</a:t>
            </a:r>
            <a:endParaRPr lang="tr-TR"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13333939-EF23-8D9A-C342-E6028438C204}"/>
              </a:ext>
            </a:extLst>
          </p:cNvPr>
          <p:cNvSpPr>
            <a:spLocks noGrp="1"/>
          </p:cNvSpPr>
          <p:nvPr>
            <p:ph idx="1"/>
          </p:nvPr>
        </p:nvSpPr>
        <p:spPr>
          <a:xfrm>
            <a:off x="5126418" y="552091"/>
            <a:ext cx="6224335" cy="5431536"/>
          </a:xfrm>
        </p:spPr>
        <p:txBody>
          <a:bodyPr vert="horz" lIns="91440" tIns="45720" rIns="91440" bIns="45720" rtlCol="0" anchor="ctr">
            <a:normAutofit lnSpcReduction="10000"/>
          </a:bodyPr>
          <a:lstStyle/>
          <a:p>
            <a:pPr marL="0" indent="0">
              <a:buNone/>
            </a:pPr>
            <a:endParaRPr lang="en-US" sz="1900"/>
          </a:p>
          <a:p>
            <a:r>
              <a:rPr lang="tr-TR" sz="1900" dirty="0">
                <a:ea typeface="+mn-lt"/>
                <a:cs typeface="+mn-lt"/>
              </a:rPr>
              <a:t>Byron’un Yunan hayranlığı ve savaşa bizzat katılması sadece kendisine has bir durum değil. Batı Dünyası kendi kökenini Antik Yunan uygarlığına dayandırıyor. Byron’un </a:t>
            </a:r>
            <a:r>
              <a:rPr lang="tr-TR" sz="1900" dirty="0" err="1">
                <a:ea typeface="+mn-lt"/>
                <a:cs typeface="+mn-lt"/>
              </a:rPr>
              <a:t>Leander’e</a:t>
            </a:r>
            <a:r>
              <a:rPr lang="tr-TR" sz="1900" dirty="0">
                <a:ea typeface="+mn-lt"/>
                <a:cs typeface="+mn-lt"/>
              </a:rPr>
              <a:t> özenip boğazı yüzmesi, ve Yunan yaşam tarzı hakkındaki övgüleri bize bu hayranlığı gösteriyor.  </a:t>
            </a:r>
          </a:p>
          <a:p>
            <a:endParaRPr lang="tr-TR" sz="1900">
              <a:ea typeface="+mn-lt"/>
              <a:cs typeface="+mn-lt"/>
            </a:endParaRPr>
          </a:p>
          <a:p>
            <a:r>
              <a:rPr lang="tr-TR" sz="1900" dirty="0">
                <a:ea typeface="+mn-lt"/>
                <a:cs typeface="+mn-lt"/>
              </a:rPr>
              <a:t>Byron’un bir dönem birlikte bulunduğu </a:t>
            </a:r>
            <a:r>
              <a:rPr lang="tr-TR" sz="1900" dirty="0" err="1">
                <a:ea typeface="+mn-lt"/>
                <a:cs typeface="+mn-lt"/>
              </a:rPr>
              <a:t>Percy</a:t>
            </a:r>
            <a:r>
              <a:rPr lang="tr-TR" sz="1900" dirty="0">
                <a:ea typeface="+mn-lt"/>
                <a:cs typeface="+mn-lt"/>
              </a:rPr>
              <a:t> </a:t>
            </a:r>
            <a:r>
              <a:rPr lang="tr-TR" sz="1900" dirty="0" err="1">
                <a:ea typeface="+mn-lt"/>
                <a:cs typeface="+mn-lt"/>
              </a:rPr>
              <a:t>Bysshe</a:t>
            </a:r>
            <a:r>
              <a:rPr lang="tr-TR" sz="1900" dirty="0">
                <a:ea typeface="+mn-lt"/>
                <a:cs typeface="+mn-lt"/>
              </a:rPr>
              <a:t> </a:t>
            </a:r>
            <a:r>
              <a:rPr lang="tr-TR" sz="1900" dirty="0" err="1">
                <a:ea typeface="+mn-lt"/>
                <a:cs typeface="+mn-lt"/>
              </a:rPr>
              <a:t>Shelley</a:t>
            </a:r>
            <a:r>
              <a:rPr lang="tr-TR" sz="1900" dirty="0">
                <a:ea typeface="+mn-lt"/>
                <a:cs typeface="+mn-lt"/>
              </a:rPr>
              <a:t> ise “Hepimiz Yunanlıyız. Yasalarımız, edebiyatımız, dinimiz, ve sanatımız:, hepsinin kökleri Yunanistan’da” diye yazıyordu. Kültürel boyuttaki bu hayranlık İngiltere’nin Doğu Kolonilerine olan ulaşımı ve kontrolü sağlamakta bağımsız bir Yunanistan’ın faydalı olacağı düşüncesi ile birleşince Londra Komitesi Yunanistan’ın bağımsızlığını sağlamak için kurulmuş oldu.</a:t>
            </a:r>
            <a:endParaRPr lang="tr-TR" sz="1900">
              <a:cs typeface="Calibri"/>
            </a:endParaRPr>
          </a:p>
          <a:p>
            <a:endParaRPr lang="tr-TR" sz="1900">
              <a:ea typeface="+mn-lt"/>
              <a:cs typeface="+mn-lt"/>
            </a:endParaRPr>
          </a:p>
          <a:p>
            <a:r>
              <a:rPr lang="tr-TR" sz="1900" dirty="0">
                <a:ea typeface="+mn-lt"/>
                <a:cs typeface="+mn-lt"/>
              </a:rPr>
              <a:t>Avrupa'nın Yunan bağımsızlık hareketine desteğinin en meşhur ve en somut şahsiyeti olarak Lord </a:t>
            </a:r>
            <a:r>
              <a:rPr lang="tr-TR" sz="1900" dirty="0" err="1">
                <a:ea typeface="+mn-lt"/>
                <a:cs typeface="+mn-lt"/>
              </a:rPr>
              <a:t>Byron'ı</a:t>
            </a:r>
            <a:r>
              <a:rPr lang="tr-TR" sz="1900" dirty="0">
                <a:ea typeface="+mn-lt"/>
                <a:cs typeface="+mn-lt"/>
              </a:rPr>
              <a:t> gösterebiliriz.</a:t>
            </a:r>
          </a:p>
        </p:txBody>
      </p:sp>
    </p:spTree>
    <p:extLst>
      <p:ext uri="{BB962C8B-B14F-4D97-AF65-F5344CB8AC3E}">
        <p14:creationId xmlns:p14="http://schemas.microsoft.com/office/powerpoint/2010/main" val="2459052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3981"/>
            <a:ext cx="11274158"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Başlık 1">
            <a:extLst>
              <a:ext uri="{FF2B5EF4-FFF2-40B4-BE49-F238E27FC236}">
                <a16:creationId xmlns:a16="http://schemas.microsoft.com/office/drawing/2014/main" id="{7508BAE1-96CD-8F1D-D24E-5AAF79801B0C}"/>
              </a:ext>
            </a:extLst>
          </p:cNvPr>
          <p:cNvSpPr>
            <a:spLocks noGrp="1"/>
          </p:cNvSpPr>
          <p:nvPr>
            <p:ph type="title"/>
          </p:nvPr>
        </p:nvSpPr>
        <p:spPr>
          <a:xfrm>
            <a:off x="731519" y="731520"/>
            <a:ext cx="10666145" cy="1426464"/>
          </a:xfrm>
        </p:spPr>
        <p:txBody>
          <a:bodyPr>
            <a:normAutofit/>
          </a:bodyPr>
          <a:lstStyle/>
          <a:p>
            <a:r>
              <a:rPr lang="tr-TR">
                <a:solidFill>
                  <a:srgbClr val="FFFFFF"/>
                </a:solidFill>
                <a:cs typeface="Calibri Light"/>
              </a:rPr>
              <a:t>Romantizm, Oryantalizm ve Byron</a:t>
            </a:r>
            <a:endParaRPr lang="tr-TR">
              <a:solidFill>
                <a:srgbClr val="FFFFFF"/>
              </a:solidFill>
            </a:endParaRPr>
          </a:p>
        </p:txBody>
      </p:sp>
      <p:sp>
        <p:nvSpPr>
          <p:cNvPr id="17" name="Rectangle 1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9006933"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4D517CC6-ED2A-98B5-7B9F-F90E6D90B1FC}"/>
              </a:ext>
            </a:extLst>
          </p:cNvPr>
          <p:cNvSpPr>
            <a:spLocks noGrp="1"/>
          </p:cNvSpPr>
          <p:nvPr>
            <p:ph idx="1"/>
          </p:nvPr>
        </p:nvSpPr>
        <p:spPr>
          <a:xfrm>
            <a:off x="789456" y="2789918"/>
            <a:ext cx="8370393" cy="3300196"/>
          </a:xfrm>
        </p:spPr>
        <p:txBody>
          <a:bodyPr vert="horz" lIns="91440" tIns="45720" rIns="91440" bIns="45720" rtlCol="0" anchor="ctr">
            <a:normAutofit/>
          </a:bodyPr>
          <a:lstStyle/>
          <a:p>
            <a:r>
              <a:rPr lang="tr-TR" sz="1600">
                <a:cs typeface="Calibri"/>
              </a:rPr>
              <a:t>Romantik Şiirin farklı olana olan ilgisinin en büyük odaklarından biri Doğu'ya olan ilgisidir. Farklılıklara, garip ve çekici olana yönelen bu akım oryantalist bir perspektife sahiptir. Bu bakış açısı aynı zamanda Batı'nın ve dolayısıyla da Yunan Medeniyetinin yüce görüldüğü, öteki olanın ise aşağı görüldüğü bir yaklaşım. </a:t>
            </a:r>
          </a:p>
          <a:p>
            <a:endParaRPr lang="tr-TR" sz="1600">
              <a:cs typeface="Calibri"/>
            </a:endParaRPr>
          </a:p>
          <a:p>
            <a:pPr marL="457200" indent="-457200"/>
            <a:r>
              <a:rPr lang="tr-TR" sz="1600">
                <a:ea typeface="+mn-lt"/>
                <a:cs typeface="+mn-lt"/>
              </a:rPr>
              <a:t>Toplumun tabanında Hristiyanlık ve Müslüman düşmanlığı, üst kısımlarında ise kültürel, ticari ve jeopolitik sebepler Osmanlı İmparatorluğu’na karşı mücadeleye zemin oluşturmuştur. Romantizm ise bu mücadeleye uyumlu, oryantalist bir bakış açısı barındırır. Hiç şüphesiz ki bir siyaset adamı ve şair olarak Lord Byron bu karşıtlığın, ve Yunanlılara olan desteğin en meşhur şahsiyeti, bu düşüncenin ete kemiğe bulunmuş halidir - öyle ki kendisi ölünce Yunanlılar 21 gün ulusal yas tutmuştur.</a:t>
            </a:r>
            <a:endParaRPr lang="tr-TR" sz="1600">
              <a:cs typeface="Calibri"/>
            </a:endParaRPr>
          </a:p>
          <a:p>
            <a:endParaRPr lang="tr-TR" sz="1600">
              <a:cs typeface="Calibri"/>
            </a:endParaRPr>
          </a:p>
        </p:txBody>
      </p:sp>
      <p:sp>
        <p:nvSpPr>
          <p:cNvPr id="19" name="Rectangle 18">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2480956"/>
            <a:ext cx="2112264"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Rectangle 2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4529023"/>
            <a:ext cx="2107363"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91431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929DE7A-148C-37BE-54A9-F4BDF1BD7914}"/>
              </a:ext>
            </a:extLst>
          </p:cNvPr>
          <p:cNvSpPr>
            <a:spLocks noGrp="1"/>
          </p:cNvSpPr>
          <p:nvPr>
            <p:ph type="title"/>
          </p:nvPr>
        </p:nvSpPr>
        <p:spPr>
          <a:xfrm>
            <a:off x="838201" y="-313884"/>
            <a:ext cx="5251316" cy="2486314"/>
          </a:xfrm>
        </p:spPr>
        <p:txBody>
          <a:bodyPr>
            <a:normAutofit/>
          </a:bodyPr>
          <a:lstStyle/>
          <a:p>
            <a:r>
              <a:rPr lang="tr-TR" sz="4100" b="1" err="1">
                <a:cs typeface="Calibri Light"/>
              </a:rPr>
              <a:t>Byron'ın</a:t>
            </a:r>
            <a:r>
              <a:rPr lang="tr-TR" sz="4100" b="1">
                <a:cs typeface="Calibri Light"/>
              </a:rPr>
              <a:t> Türk Hikayeleri – Gavur ve Oryantalizm</a:t>
            </a:r>
          </a:p>
        </p:txBody>
      </p:sp>
      <p:sp>
        <p:nvSpPr>
          <p:cNvPr id="3" name="İçerik Yer Tutucusu 2">
            <a:extLst>
              <a:ext uri="{FF2B5EF4-FFF2-40B4-BE49-F238E27FC236}">
                <a16:creationId xmlns:a16="http://schemas.microsoft.com/office/drawing/2014/main" id="{B0E4202A-89F9-D362-55D9-BC10D429DAA1}"/>
              </a:ext>
            </a:extLst>
          </p:cNvPr>
          <p:cNvSpPr>
            <a:spLocks noGrp="1"/>
          </p:cNvSpPr>
          <p:nvPr>
            <p:ph idx="1"/>
          </p:nvPr>
        </p:nvSpPr>
        <p:spPr>
          <a:xfrm>
            <a:off x="-127502" y="1805179"/>
            <a:ext cx="6226611" cy="4779189"/>
          </a:xfrm>
        </p:spPr>
        <p:txBody>
          <a:bodyPr vert="horz" lIns="91440" tIns="45720" rIns="91440" bIns="45720" rtlCol="0" anchor="t">
            <a:normAutofit fontScale="92500" lnSpcReduction="10000"/>
          </a:bodyPr>
          <a:lstStyle/>
          <a:p>
            <a:pPr marL="457200" indent="-457200"/>
            <a:r>
              <a:rPr lang="tr-TR" sz="2000" dirty="0">
                <a:ea typeface="+mn-lt"/>
                <a:cs typeface="+mn-lt"/>
              </a:rPr>
              <a:t>Romantik şiir içerisinde Doğu, gizemli, uzak, bilinmeyen olarak eline alınmış ve Batı </a:t>
            </a:r>
            <a:r>
              <a:rPr lang="tr-TR" sz="2000" dirty="0" err="1">
                <a:ea typeface="+mn-lt"/>
                <a:cs typeface="+mn-lt"/>
              </a:rPr>
              <a:t>Medeniyeti’nin</a:t>
            </a:r>
            <a:r>
              <a:rPr lang="tr-TR" sz="2000" dirty="0">
                <a:ea typeface="+mn-lt"/>
                <a:cs typeface="+mn-lt"/>
              </a:rPr>
              <a:t> ötekisi, karşıtı olarak gösterilmiş. Şiirlerinde Byron’un Oryantalist bakış açısını görüyoruz. Bu bakış açısının diğer yüzü ise Batı </a:t>
            </a:r>
            <a:r>
              <a:rPr lang="tr-TR" sz="2000" dirty="0" err="1">
                <a:ea typeface="+mn-lt"/>
                <a:cs typeface="+mn-lt"/>
              </a:rPr>
              <a:t>Medeniyeti’nin</a:t>
            </a:r>
            <a:r>
              <a:rPr lang="tr-TR" sz="2000" dirty="0">
                <a:ea typeface="+mn-lt"/>
                <a:cs typeface="+mn-lt"/>
              </a:rPr>
              <a:t> yüceliği olarak karşımıza çıkıyor. Byron’un Türk Hikayeleri olarak adlandırılan 6 şiiri var. Bunlardan ilki gavur, ya da Byron’un </a:t>
            </a:r>
            <a:r>
              <a:rPr lang="tr-TR" sz="2000" dirty="0" err="1">
                <a:ea typeface="+mn-lt"/>
                <a:cs typeface="+mn-lt"/>
              </a:rPr>
              <a:t>orjinal</a:t>
            </a:r>
            <a:r>
              <a:rPr lang="tr-TR" sz="2000" dirty="0">
                <a:ea typeface="+mn-lt"/>
                <a:cs typeface="+mn-lt"/>
              </a:rPr>
              <a:t> başlığı ile </a:t>
            </a:r>
            <a:r>
              <a:rPr lang="tr-TR" sz="2000" dirty="0" err="1">
                <a:ea typeface="+mn-lt"/>
                <a:cs typeface="+mn-lt"/>
              </a:rPr>
              <a:t>Giaour</a:t>
            </a:r>
            <a:r>
              <a:rPr lang="tr-TR" sz="2000" dirty="0">
                <a:ea typeface="+mn-lt"/>
                <a:cs typeface="+mn-lt"/>
              </a:rPr>
              <a:t>. Şiirde anlatılan olaylar </a:t>
            </a:r>
            <a:r>
              <a:rPr lang="tr-TR" sz="2000" dirty="0" err="1">
                <a:ea typeface="+mn-lt"/>
                <a:cs typeface="+mn-lt"/>
              </a:rPr>
              <a:t>Kalamos</a:t>
            </a:r>
            <a:r>
              <a:rPr lang="tr-TR" sz="2000" dirty="0">
                <a:ea typeface="+mn-lt"/>
                <a:cs typeface="+mn-lt"/>
              </a:rPr>
              <a:t> Adası’nda geçer. Bu ada bir cennet olarak tasvir edilir, ve anlatıcı üzülerek bu adanın Osmanlı’dan özgür olduğu zamanları hasretle anar. </a:t>
            </a:r>
          </a:p>
          <a:p>
            <a:pPr marL="457200" indent="-457200"/>
            <a:endParaRPr lang="tr-TR" sz="2000" dirty="0">
              <a:ea typeface="+mn-lt"/>
              <a:cs typeface="+mn-lt"/>
            </a:endParaRPr>
          </a:p>
          <a:p>
            <a:pPr marL="457200" indent="-457200"/>
            <a:r>
              <a:rPr lang="tr-TR" sz="2000" dirty="0">
                <a:ea typeface="+mn-lt"/>
                <a:cs typeface="+mn-lt"/>
              </a:rPr>
              <a:t>Şiir ise Venedik asıllı “Gavur” lakaplı karakterin hikayesidir. Zengin ve güçlü bir Türk olan Hasanın gözdesi olan Leyla’nın Hasan’ın hareminden sevgilisi </a:t>
            </a:r>
            <a:r>
              <a:rPr lang="tr-TR" sz="2000" dirty="0" err="1">
                <a:ea typeface="+mn-lt"/>
                <a:cs typeface="+mn-lt"/>
              </a:rPr>
              <a:t>Gavur’a</a:t>
            </a:r>
            <a:r>
              <a:rPr lang="tr-TR" sz="2000" dirty="0">
                <a:ea typeface="+mn-lt"/>
                <a:cs typeface="+mn-lt"/>
              </a:rPr>
              <a:t> kaçması, yakalanıp Hasan ve adamları tarafından öldürülmesi, ve ardından </a:t>
            </a:r>
            <a:r>
              <a:rPr lang="tr-TR" sz="2000" dirty="0" err="1">
                <a:ea typeface="+mn-lt"/>
                <a:cs typeface="+mn-lt"/>
              </a:rPr>
              <a:t>Gavur’un</a:t>
            </a:r>
            <a:r>
              <a:rPr lang="tr-TR" sz="2000" dirty="0">
                <a:ea typeface="+mn-lt"/>
                <a:cs typeface="+mn-lt"/>
              </a:rPr>
              <a:t> Hasan’ı öldürüp intikam alması anlatılır. Hasan bazı yerde Kara Hasan olarak anılır, yeşil bir kıyafeti vardır ve acımasızdır. </a:t>
            </a:r>
            <a:endParaRPr lang="tr-TR" sz="2000" dirty="0">
              <a:ea typeface="Calibri"/>
              <a:cs typeface="Calibri" panose="020F0502020204030204"/>
            </a:endParaRPr>
          </a:p>
          <a:p>
            <a:endParaRPr lang="tr-TR" sz="2000" dirty="0">
              <a:ea typeface="Calibri"/>
              <a:cs typeface="Calibri" panose="020F0502020204030204"/>
            </a:endParaRPr>
          </a:p>
        </p:txBody>
      </p:sp>
      <p:pic>
        <p:nvPicPr>
          <p:cNvPr id="4" name="Resim 4" descr="kişi içeren bir resim&#10;&#10;Açıklama otomatik olarak oluşturuldu">
            <a:extLst>
              <a:ext uri="{FF2B5EF4-FFF2-40B4-BE49-F238E27FC236}">
                <a16:creationId xmlns:a16="http://schemas.microsoft.com/office/drawing/2014/main" id="{D272AEFB-B57E-5D71-FA0A-14A26F02305F}"/>
              </a:ext>
            </a:extLst>
          </p:cNvPr>
          <p:cNvPicPr>
            <a:picLocks noChangeAspect="1"/>
          </p:cNvPicPr>
          <p:nvPr/>
        </p:nvPicPr>
        <p:blipFill rotWithShape="1">
          <a:blip r:embed="rId2"/>
          <a:srcRect r="-1" b="5688"/>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968034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73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3FCF9BFB-232F-187B-B85F-21408390CF33}"/>
              </a:ext>
            </a:extLst>
          </p:cNvPr>
          <p:cNvSpPr>
            <a:spLocks noGrp="1"/>
          </p:cNvSpPr>
          <p:nvPr>
            <p:ph type="title"/>
          </p:nvPr>
        </p:nvSpPr>
        <p:spPr>
          <a:xfrm>
            <a:off x="524256" y="491260"/>
            <a:ext cx="6594189" cy="1625210"/>
          </a:xfrm>
        </p:spPr>
        <p:txBody>
          <a:bodyPr>
            <a:normAutofit/>
          </a:bodyPr>
          <a:lstStyle/>
          <a:p>
            <a:r>
              <a:rPr lang="tr-TR">
                <a:solidFill>
                  <a:srgbClr val="FFFFFF"/>
                </a:solidFill>
                <a:cs typeface="Calibri Light"/>
              </a:rPr>
              <a:t>Lord Byron'ın Kültürel Mirası ve Etkileri</a:t>
            </a:r>
            <a:endParaRPr lang="tr-TR">
              <a:solidFill>
                <a:srgbClr val="FFFFFF"/>
              </a:solidFill>
            </a:endParaRPr>
          </a:p>
        </p:txBody>
      </p:sp>
      <p:pic>
        <p:nvPicPr>
          <p:cNvPr id="5" name="Resim 5" descr="metin, kişi, adam, giyme içeren bir resim&#10;&#10;Açıklama otomatik olarak oluşturuldu">
            <a:extLst>
              <a:ext uri="{FF2B5EF4-FFF2-40B4-BE49-F238E27FC236}">
                <a16:creationId xmlns:a16="http://schemas.microsoft.com/office/drawing/2014/main" id="{A0AEB5C7-6CCC-7357-18BB-862E0CDF3C03}"/>
              </a:ext>
            </a:extLst>
          </p:cNvPr>
          <p:cNvPicPr>
            <a:picLocks noChangeAspect="1"/>
          </p:cNvPicPr>
          <p:nvPr/>
        </p:nvPicPr>
        <p:blipFill rotWithShape="1">
          <a:blip r:embed="rId2"/>
          <a:srcRect l="24620" r="30872" b="2"/>
          <a:stretch/>
        </p:blipFill>
        <p:spPr>
          <a:xfrm>
            <a:off x="327546" y="2454903"/>
            <a:ext cx="3442801" cy="4080254"/>
          </a:xfrm>
          <a:prstGeom prst="rect">
            <a:avLst/>
          </a:prstGeom>
        </p:spPr>
      </p:pic>
      <p:pic>
        <p:nvPicPr>
          <p:cNvPr id="4" name="Resim 4">
            <a:extLst>
              <a:ext uri="{FF2B5EF4-FFF2-40B4-BE49-F238E27FC236}">
                <a16:creationId xmlns:a16="http://schemas.microsoft.com/office/drawing/2014/main" id="{15C803CB-8C0B-50F2-20E8-0790684EEE6B}"/>
              </a:ext>
            </a:extLst>
          </p:cNvPr>
          <p:cNvPicPr>
            <a:picLocks noChangeAspect="1"/>
          </p:cNvPicPr>
          <p:nvPr/>
        </p:nvPicPr>
        <p:blipFill rotWithShape="1">
          <a:blip r:embed="rId3"/>
          <a:srcRect t="5385" r="-1" b="15748"/>
          <a:stretch/>
        </p:blipFill>
        <p:spPr>
          <a:xfrm>
            <a:off x="3942260" y="2454901"/>
            <a:ext cx="3442803" cy="4080255"/>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D3F6BBCC-1E9A-C90B-0E2C-7C41D843D3A5}"/>
              </a:ext>
            </a:extLst>
          </p:cNvPr>
          <p:cNvSpPr>
            <a:spLocks noGrp="1"/>
          </p:cNvSpPr>
          <p:nvPr>
            <p:ph idx="1"/>
          </p:nvPr>
        </p:nvSpPr>
        <p:spPr>
          <a:xfrm>
            <a:off x="7957973" y="763523"/>
            <a:ext cx="3511296" cy="5330952"/>
          </a:xfrm>
        </p:spPr>
        <p:txBody>
          <a:bodyPr vert="horz" lIns="91440" tIns="45720" rIns="91440" bIns="45720" rtlCol="0" anchor="ctr">
            <a:normAutofit/>
          </a:bodyPr>
          <a:lstStyle/>
          <a:p>
            <a:endParaRPr lang="tr-TR" sz="2400">
              <a:solidFill>
                <a:srgbClr val="FFFFFF"/>
              </a:solidFill>
              <a:ea typeface="Calibri"/>
              <a:cs typeface="Calibri"/>
            </a:endParaRPr>
          </a:p>
          <a:p>
            <a:pPr algn="ctr"/>
            <a:r>
              <a:rPr lang="tr-TR" sz="3600" dirty="0">
                <a:solidFill>
                  <a:srgbClr val="FFFFFF"/>
                </a:solidFill>
                <a:ea typeface="Calibri"/>
                <a:cs typeface="Calibri"/>
              </a:rPr>
              <a:t>Müzik</a:t>
            </a:r>
          </a:p>
          <a:p>
            <a:pPr algn="ctr"/>
            <a:r>
              <a:rPr lang="tr-TR" sz="3600" dirty="0">
                <a:solidFill>
                  <a:srgbClr val="FFFFFF"/>
                </a:solidFill>
                <a:ea typeface="Calibri"/>
                <a:cs typeface="Calibri"/>
              </a:rPr>
              <a:t>Sinema</a:t>
            </a:r>
          </a:p>
          <a:p>
            <a:pPr algn="ctr"/>
            <a:r>
              <a:rPr lang="tr-TR" sz="3600" dirty="0">
                <a:solidFill>
                  <a:srgbClr val="FFFFFF"/>
                </a:solidFill>
                <a:ea typeface="Calibri"/>
                <a:cs typeface="Calibri"/>
              </a:rPr>
              <a:t>Tiyatro</a:t>
            </a:r>
          </a:p>
          <a:p>
            <a:pPr algn="ctr"/>
            <a:r>
              <a:rPr lang="tr-TR" sz="3600" dirty="0">
                <a:solidFill>
                  <a:srgbClr val="FFFFFF"/>
                </a:solidFill>
                <a:ea typeface="Calibri"/>
                <a:cs typeface="Calibri"/>
              </a:rPr>
              <a:t>Roman</a:t>
            </a:r>
          </a:p>
          <a:p>
            <a:pPr algn="ctr"/>
            <a:r>
              <a:rPr lang="tr-TR" sz="3600" dirty="0">
                <a:solidFill>
                  <a:srgbClr val="FFFFFF"/>
                </a:solidFill>
                <a:ea typeface="Calibri"/>
                <a:cs typeface="Calibri"/>
              </a:rPr>
              <a:t>Edebiyat</a:t>
            </a:r>
          </a:p>
          <a:p>
            <a:pPr algn="ctr"/>
            <a:r>
              <a:rPr lang="tr-TR" sz="3600" dirty="0">
                <a:solidFill>
                  <a:srgbClr val="FFFFFF"/>
                </a:solidFill>
                <a:ea typeface="Calibri"/>
                <a:cs typeface="Calibri"/>
              </a:rPr>
              <a:t>Karikatür</a:t>
            </a:r>
          </a:p>
          <a:p>
            <a:pPr algn="ctr"/>
            <a:r>
              <a:rPr lang="tr-TR" sz="3600" dirty="0">
                <a:solidFill>
                  <a:srgbClr val="FFFFFF"/>
                </a:solidFill>
                <a:ea typeface="Calibri"/>
                <a:cs typeface="Calibri"/>
              </a:rPr>
              <a:t>Dizi</a:t>
            </a:r>
          </a:p>
          <a:p>
            <a:pPr marL="0" indent="0" algn="ctr">
              <a:buNone/>
            </a:pPr>
            <a:endParaRPr lang="tr-TR" sz="3600" dirty="0">
              <a:solidFill>
                <a:srgbClr val="FFFFFF"/>
              </a:solidFill>
              <a:ea typeface="Calibri"/>
              <a:cs typeface="Calibri"/>
            </a:endParaRPr>
          </a:p>
        </p:txBody>
      </p:sp>
    </p:spTree>
    <p:extLst>
      <p:ext uri="{BB962C8B-B14F-4D97-AF65-F5344CB8AC3E}">
        <p14:creationId xmlns:p14="http://schemas.microsoft.com/office/powerpoint/2010/main" val="1157766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4E3B8A91-E9C1-A747-FED5-B831DA50FBBF}"/>
              </a:ext>
            </a:extLst>
          </p:cNvPr>
          <p:cNvSpPr>
            <a:spLocks noGrp="1"/>
          </p:cNvSpPr>
          <p:nvPr>
            <p:ph type="title"/>
          </p:nvPr>
        </p:nvSpPr>
        <p:spPr>
          <a:xfrm>
            <a:off x="643467" y="321734"/>
            <a:ext cx="10905066" cy="1135737"/>
          </a:xfrm>
        </p:spPr>
        <p:txBody>
          <a:bodyPr>
            <a:normAutofit/>
          </a:bodyPr>
          <a:lstStyle/>
          <a:p>
            <a:r>
              <a:rPr lang="tr-TR" sz="3600">
                <a:cs typeface="Calibri Light"/>
              </a:rPr>
              <a:t>KAYNAKÇA</a:t>
            </a:r>
            <a:endParaRPr lang="tr-TR" sz="3600"/>
          </a:p>
        </p:txBody>
      </p:sp>
      <p:sp>
        <p:nvSpPr>
          <p:cNvPr id="3" name="İçerik Yer Tutucusu 2">
            <a:extLst>
              <a:ext uri="{FF2B5EF4-FFF2-40B4-BE49-F238E27FC236}">
                <a16:creationId xmlns:a16="http://schemas.microsoft.com/office/drawing/2014/main" id="{7F794D5C-C7EA-F081-8CC2-A6931CEC879A}"/>
              </a:ext>
            </a:extLst>
          </p:cNvPr>
          <p:cNvSpPr>
            <a:spLocks noGrp="1"/>
          </p:cNvSpPr>
          <p:nvPr>
            <p:ph idx="1"/>
          </p:nvPr>
        </p:nvSpPr>
        <p:spPr>
          <a:xfrm>
            <a:off x="664613" y="1254266"/>
            <a:ext cx="10883920" cy="5410968"/>
          </a:xfrm>
        </p:spPr>
        <p:txBody>
          <a:bodyPr vert="horz" lIns="91440" tIns="45720" rIns="91440" bIns="45720" rtlCol="0" anchor="t">
            <a:normAutofit lnSpcReduction="10000"/>
          </a:bodyPr>
          <a:lstStyle/>
          <a:p>
            <a:pPr>
              <a:buNone/>
            </a:pPr>
            <a:r>
              <a:rPr lang="tr-TR" sz="1600" dirty="0"/>
              <a:t>1- Lord </a:t>
            </a:r>
            <a:r>
              <a:rPr lang="tr-TR" sz="1600" dirty="0" err="1"/>
              <a:t>Byron’ın</a:t>
            </a:r>
            <a:r>
              <a:rPr lang="tr-TR" sz="1600" dirty="0"/>
              <a:t> </a:t>
            </a:r>
            <a:r>
              <a:rPr lang="tr-TR" sz="1600" dirty="0" err="1"/>
              <a:t>The</a:t>
            </a:r>
            <a:r>
              <a:rPr lang="tr-TR" sz="1600" dirty="0"/>
              <a:t> </a:t>
            </a:r>
            <a:r>
              <a:rPr lang="tr-TR" sz="1600" dirty="0" err="1"/>
              <a:t>Giaour</a:t>
            </a:r>
            <a:r>
              <a:rPr lang="tr-TR" sz="1600" dirty="0"/>
              <a:t> (Gâvur) Adlı Hikâyesinde Türk Kültüründen İzler (H.Seber,2015) </a:t>
            </a:r>
            <a:r>
              <a:rPr lang="tr-TR" sz="1600" dirty="0">
                <a:hlinkClick r:id="rId2"/>
              </a:rPr>
              <a:t>https</a:t>
            </a:r>
            <a:r>
              <a:rPr lang="tr-TR" sz="1600" dirty="0">
                <a:ea typeface="+mn-lt"/>
                <a:cs typeface="+mn-lt"/>
                <a:hlinkClick r:id="rId2"/>
              </a:rPr>
              <a:t>://dergipark.org.tr/tr/pub/bilig/issue/25347/267614</a:t>
            </a:r>
            <a:endParaRPr lang="tr-TR" sz="1600" dirty="0">
              <a:cs typeface="Calibri"/>
            </a:endParaRPr>
          </a:p>
          <a:p>
            <a:pPr marL="0" indent="0">
              <a:buNone/>
            </a:pPr>
            <a:r>
              <a:rPr lang="tr-TR" sz="1600" dirty="0">
                <a:ea typeface="+mn-lt"/>
                <a:cs typeface="+mn-lt"/>
              </a:rPr>
              <a:t>2- Yunan </a:t>
            </a:r>
            <a:r>
              <a:rPr lang="tr-TR" sz="1600" dirty="0" err="1">
                <a:ea typeface="+mn-lt"/>
                <a:cs typeface="+mn-lt"/>
              </a:rPr>
              <a:t>İsyanı'nda</a:t>
            </a:r>
            <a:r>
              <a:rPr lang="tr-TR" sz="1600" dirty="0">
                <a:ea typeface="+mn-lt"/>
                <a:cs typeface="+mn-lt"/>
              </a:rPr>
              <a:t> (1821–1832) Londra Yunan Komitesi ve İngiliz </a:t>
            </a:r>
            <a:r>
              <a:rPr lang="tr-TR" sz="1600" dirty="0" err="1">
                <a:ea typeface="+mn-lt"/>
                <a:cs typeface="+mn-lt"/>
              </a:rPr>
              <a:t>Yunanseverlerin</a:t>
            </a:r>
            <a:r>
              <a:rPr lang="tr-TR" sz="1600" dirty="0">
                <a:ea typeface="+mn-lt"/>
                <a:cs typeface="+mn-lt"/>
              </a:rPr>
              <a:t> Faaliyetleri(H.Demirhan,2012) </a:t>
            </a:r>
            <a:r>
              <a:rPr lang="tr-TR" sz="1600" dirty="0">
                <a:ea typeface="+mn-lt"/>
                <a:cs typeface="+mn-lt"/>
                <a:hlinkClick r:id="rId3"/>
              </a:rPr>
              <a:t>https://dergipark.org.tr/tr/download/article-file/405069</a:t>
            </a:r>
            <a:endParaRPr lang="tr-TR" sz="1600" dirty="0">
              <a:cs typeface="Calibri"/>
            </a:endParaRPr>
          </a:p>
          <a:p>
            <a:pPr marL="0" indent="0">
              <a:buNone/>
            </a:pPr>
            <a:r>
              <a:rPr lang="tr-TR" sz="1600" dirty="0">
                <a:ea typeface="+mn-lt"/>
                <a:cs typeface="+mn-lt"/>
              </a:rPr>
              <a:t>3- </a:t>
            </a:r>
            <a:r>
              <a:rPr lang="tr-TR" sz="1600" dirty="0">
                <a:ea typeface="+mn-lt"/>
                <a:cs typeface="+mn-lt"/>
                <a:hlinkClick r:id="rId4"/>
              </a:rPr>
              <a:t>https://www.nytimes.com/1989/04/01/opinion/l-how-lord-byron-became-mad-bad-and-dangerous-to-know-476989.html</a:t>
            </a:r>
            <a:endParaRPr lang="tr-TR" sz="1600" dirty="0">
              <a:ea typeface="+mn-lt"/>
              <a:cs typeface="+mn-lt"/>
            </a:endParaRPr>
          </a:p>
          <a:p>
            <a:pPr marL="0" indent="0">
              <a:buNone/>
            </a:pPr>
            <a:r>
              <a:rPr lang="tr-TR" sz="1600" dirty="0">
                <a:ea typeface="+mn-lt"/>
                <a:cs typeface="+mn-lt"/>
              </a:rPr>
              <a:t>4- </a:t>
            </a:r>
            <a:r>
              <a:rPr lang="tr-TR" sz="1600" dirty="0">
                <a:ea typeface="+mn-lt"/>
                <a:cs typeface="+mn-lt"/>
                <a:hlinkClick r:id="" action="ppaction://noaction"/>
              </a:rPr>
              <a:t>https://www.britannica.com/biography/Lord-Byron-poet</a:t>
            </a:r>
            <a:endParaRPr lang="tr-TR" sz="1600" dirty="0">
              <a:cs typeface="Calibri" panose="020F0502020204030204"/>
              <a:hlinkClick r:id="" action="ppaction://noaction"/>
            </a:endParaRPr>
          </a:p>
          <a:p>
            <a:pPr marL="0" indent="0">
              <a:buNone/>
            </a:pPr>
            <a:r>
              <a:rPr lang="tr-TR" sz="1600" dirty="0">
                <a:ea typeface="+mn-lt"/>
                <a:cs typeface="+mn-lt"/>
              </a:rPr>
              <a:t>5- </a:t>
            </a:r>
            <a:r>
              <a:rPr lang="tr-TR" sz="1600" dirty="0" err="1">
                <a:ea typeface="+mn-lt"/>
                <a:cs typeface="+mn-lt"/>
              </a:rPr>
              <a:t>McGann</a:t>
            </a:r>
            <a:r>
              <a:rPr lang="tr-TR" sz="1600" dirty="0">
                <a:ea typeface="+mn-lt"/>
                <a:cs typeface="+mn-lt"/>
              </a:rPr>
              <a:t>, Jerome (2004). "Byron, George Gordon Noel, </a:t>
            </a:r>
            <a:r>
              <a:rPr lang="tr-TR" sz="1600" dirty="0" err="1">
                <a:ea typeface="+mn-lt"/>
                <a:cs typeface="+mn-lt"/>
              </a:rPr>
              <a:t>sixth</a:t>
            </a:r>
            <a:r>
              <a:rPr lang="tr-TR" sz="1600" dirty="0">
                <a:ea typeface="+mn-lt"/>
                <a:cs typeface="+mn-lt"/>
              </a:rPr>
              <a:t> Baron Byron (1788–1824), </a:t>
            </a:r>
            <a:r>
              <a:rPr lang="tr-TR" sz="1600" dirty="0" err="1">
                <a:ea typeface="+mn-lt"/>
                <a:cs typeface="+mn-lt"/>
              </a:rPr>
              <a:t>poet</a:t>
            </a:r>
            <a:r>
              <a:rPr lang="tr-TR" sz="1600" dirty="0">
                <a:ea typeface="+mn-lt"/>
                <a:cs typeface="+mn-lt"/>
              </a:rPr>
              <a:t>". Oxford Dictionary of </a:t>
            </a:r>
            <a:r>
              <a:rPr lang="tr-TR" sz="1600" dirty="0" err="1">
                <a:ea typeface="+mn-lt"/>
                <a:cs typeface="+mn-lt"/>
              </a:rPr>
              <a:t>National</a:t>
            </a:r>
            <a:r>
              <a:rPr lang="tr-TR" sz="1600" dirty="0">
                <a:ea typeface="+mn-lt"/>
                <a:cs typeface="+mn-lt"/>
              </a:rPr>
              <a:t> </a:t>
            </a:r>
            <a:r>
              <a:rPr lang="tr-TR" sz="1600" dirty="0" err="1">
                <a:ea typeface="+mn-lt"/>
                <a:cs typeface="+mn-lt"/>
              </a:rPr>
              <a:t>Biography</a:t>
            </a:r>
            <a:r>
              <a:rPr lang="tr-TR" sz="1600" dirty="0">
                <a:ea typeface="+mn-lt"/>
                <a:cs typeface="+mn-lt"/>
              </a:rPr>
              <a:t> (online ed.). Oxford </a:t>
            </a:r>
            <a:r>
              <a:rPr lang="tr-TR" sz="1600" dirty="0" err="1">
                <a:ea typeface="+mn-lt"/>
                <a:cs typeface="+mn-lt"/>
              </a:rPr>
              <a:t>University</a:t>
            </a:r>
            <a:r>
              <a:rPr lang="tr-TR" sz="1600" dirty="0">
                <a:ea typeface="+mn-lt"/>
                <a:cs typeface="+mn-lt"/>
              </a:rPr>
              <a:t> </a:t>
            </a:r>
            <a:r>
              <a:rPr lang="tr-TR" sz="1600" dirty="0" err="1">
                <a:ea typeface="+mn-lt"/>
                <a:cs typeface="+mn-lt"/>
              </a:rPr>
              <a:t>Press</a:t>
            </a:r>
            <a:r>
              <a:rPr lang="tr-TR" sz="1600" dirty="0">
                <a:ea typeface="+mn-lt"/>
                <a:cs typeface="+mn-lt"/>
              </a:rPr>
              <a:t>. doi:10.1093/</a:t>
            </a:r>
            <a:r>
              <a:rPr lang="tr-TR" sz="1600" dirty="0" err="1">
                <a:ea typeface="+mn-lt"/>
                <a:cs typeface="+mn-lt"/>
              </a:rPr>
              <a:t>ref:odnb</a:t>
            </a:r>
            <a:r>
              <a:rPr lang="tr-TR" sz="1600" dirty="0">
                <a:ea typeface="+mn-lt"/>
                <a:cs typeface="+mn-lt"/>
              </a:rPr>
              <a:t>/4279. ISBN 9780198614128.</a:t>
            </a:r>
            <a:endParaRPr lang="tr-TR" sz="1600" dirty="0">
              <a:cs typeface="Calibri"/>
            </a:endParaRPr>
          </a:p>
          <a:p>
            <a:pPr marL="0" indent="0">
              <a:buNone/>
            </a:pPr>
            <a:r>
              <a:rPr lang="tr-TR" sz="1600" dirty="0">
                <a:ea typeface="+mn-lt"/>
                <a:cs typeface="+mn-lt"/>
              </a:rPr>
              <a:t>6- </a:t>
            </a:r>
            <a:r>
              <a:rPr lang="tr-TR" sz="1600" dirty="0">
                <a:ea typeface="+mn-lt"/>
                <a:cs typeface="+mn-lt"/>
                <a:hlinkClick r:id="rId5"/>
              </a:rPr>
              <a:t>https://www.bl.uk/people/lord-byron</a:t>
            </a:r>
            <a:endParaRPr lang="tr-TR" sz="1600" dirty="0">
              <a:cs typeface="Calibri" panose="020F0502020204030204"/>
            </a:endParaRPr>
          </a:p>
          <a:p>
            <a:pPr marL="0" indent="0">
              <a:buNone/>
            </a:pPr>
            <a:r>
              <a:rPr lang="tr-TR" sz="1600" dirty="0">
                <a:ea typeface="+mn-lt"/>
                <a:cs typeface="+mn-lt"/>
              </a:rPr>
              <a:t>7-Moore, </a:t>
            </a:r>
            <a:r>
              <a:rPr lang="tr-TR" sz="1600" dirty="0" err="1">
                <a:ea typeface="+mn-lt"/>
                <a:cs typeface="+mn-lt"/>
              </a:rPr>
              <a:t>Doris</a:t>
            </a:r>
            <a:r>
              <a:rPr lang="tr-TR" sz="1600" dirty="0">
                <a:ea typeface="+mn-lt"/>
                <a:cs typeface="+mn-lt"/>
              </a:rPr>
              <a:t> </a:t>
            </a:r>
            <a:r>
              <a:rPr lang="tr-TR" sz="1600" dirty="0" err="1">
                <a:ea typeface="+mn-lt"/>
                <a:cs typeface="+mn-lt"/>
              </a:rPr>
              <a:t>Langley</a:t>
            </a:r>
            <a:r>
              <a:rPr lang="tr-TR" sz="1600" dirty="0">
                <a:ea typeface="+mn-lt"/>
                <a:cs typeface="+mn-lt"/>
              </a:rPr>
              <a:t>. </a:t>
            </a:r>
            <a:r>
              <a:rPr lang="tr-TR" sz="1600" dirty="0" err="1">
                <a:ea typeface="+mn-lt"/>
                <a:cs typeface="+mn-lt"/>
              </a:rPr>
              <a:t>The</a:t>
            </a:r>
            <a:r>
              <a:rPr lang="tr-TR" sz="1600" dirty="0">
                <a:ea typeface="+mn-lt"/>
                <a:cs typeface="+mn-lt"/>
              </a:rPr>
              <a:t> </a:t>
            </a:r>
            <a:r>
              <a:rPr lang="tr-TR" sz="1600" dirty="0" err="1">
                <a:ea typeface="+mn-lt"/>
                <a:cs typeface="+mn-lt"/>
              </a:rPr>
              <a:t>Late</a:t>
            </a:r>
            <a:r>
              <a:rPr lang="tr-TR" sz="1600" dirty="0">
                <a:ea typeface="+mn-lt"/>
                <a:cs typeface="+mn-lt"/>
              </a:rPr>
              <a:t> Lord Byron. </a:t>
            </a:r>
            <a:r>
              <a:rPr lang="tr-TR" sz="1600" dirty="0" err="1">
                <a:ea typeface="+mn-lt"/>
                <a:cs typeface="+mn-lt"/>
              </a:rPr>
              <a:t>Melville</a:t>
            </a:r>
            <a:r>
              <a:rPr lang="tr-TR" sz="1600" dirty="0">
                <a:ea typeface="+mn-lt"/>
                <a:cs typeface="+mn-lt"/>
              </a:rPr>
              <a:t> House Publishing, 1961, </a:t>
            </a:r>
            <a:r>
              <a:rPr lang="tr-TR" sz="1600" dirty="0" err="1">
                <a:ea typeface="+mn-lt"/>
                <a:cs typeface="+mn-lt"/>
              </a:rPr>
              <a:t>ch</a:t>
            </a:r>
            <a:r>
              <a:rPr lang="tr-TR" sz="1600" dirty="0">
                <a:ea typeface="+mn-lt"/>
                <a:cs typeface="+mn-lt"/>
              </a:rPr>
              <a:t>. 10.</a:t>
            </a:r>
            <a:endParaRPr lang="tr-TR" sz="1600" dirty="0">
              <a:cs typeface="Calibri"/>
            </a:endParaRPr>
          </a:p>
          <a:p>
            <a:pPr marL="0" indent="0">
              <a:buNone/>
            </a:pPr>
            <a:r>
              <a:rPr lang="tr-TR" sz="1600" dirty="0">
                <a:ea typeface="+mn-lt"/>
                <a:cs typeface="+mn-lt"/>
              </a:rPr>
              <a:t>8- Lord </a:t>
            </a:r>
            <a:r>
              <a:rPr lang="tr-TR" sz="1600" dirty="0" err="1">
                <a:ea typeface="+mn-lt"/>
                <a:cs typeface="+mn-lt"/>
              </a:rPr>
              <a:t>Byron’s</a:t>
            </a:r>
            <a:r>
              <a:rPr lang="tr-TR" sz="1600" dirty="0">
                <a:ea typeface="+mn-lt"/>
                <a:cs typeface="+mn-lt"/>
              </a:rPr>
              <a:t> </a:t>
            </a:r>
            <a:r>
              <a:rPr lang="tr-TR" sz="1600" dirty="0" err="1">
                <a:ea typeface="+mn-lt"/>
                <a:cs typeface="+mn-lt"/>
              </a:rPr>
              <a:t>Correspondence</a:t>
            </a:r>
            <a:r>
              <a:rPr lang="tr-TR" sz="1600" dirty="0">
                <a:ea typeface="+mn-lt"/>
                <a:cs typeface="+mn-lt"/>
              </a:rPr>
              <a:t> </a:t>
            </a:r>
            <a:r>
              <a:rPr lang="tr-TR" sz="1600" dirty="0" err="1">
                <a:ea typeface="+mn-lt"/>
                <a:cs typeface="+mn-lt"/>
              </a:rPr>
              <a:t>Chiefly</a:t>
            </a:r>
            <a:r>
              <a:rPr lang="tr-TR" sz="1600" dirty="0">
                <a:ea typeface="+mn-lt"/>
                <a:cs typeface="+mn-lt"/>
              </a:rPr>
              <a:t> </a:t>
            </a:r>
            <a:r>
              <a:rPr lang="tr-TR" sz="1600" dirty="0" err="1">
                <a:ea typeface="+mn-lt"/>
                <a:cs typeface="+mn-lt"/>
              </a:rPr>
              <a:t>with</a:t>
            </a:r>
            <a:r>
              <a:rPr lang="tr-TR" sz="1600" dirty="0">
                <a:ea typeface="+mn-lt"/>
                <a:cs typeface="+mn-lt"/>
              </a:rPr>
              <a:t> </a:t>
            </a:r>
            <a:r>
              <a:rPr lang="tr-TR" sz="1600" dirty="0" err="1">
                <a:ea typeface="+mn-lt"/>
                <a:cs typeface="+mn-lt"/>
              </a:rPr>
              <a:t>Lady</a:t>
            </a:r>
            <a:r>
              <a:rPr lang="tr-TR" sz="1600" dirty="0">
                <a:ea typeface="+mn-lt"/>
                <a:cs typeface="+mn-lt"/>
              </a:rPr>
              <a:t> Melbourne, </a:t>
            </a:r>
            <a:r>
              <a:rPr lang="tr-TR" sz="1600" dirty="0" err="1">
                <a:ea typeface="+mn-lt"/>
                <a:cs typeface="+mn-lt"/>
              </a:rPr>
              <a:t>Mr</a:t>
            </a:r>
            <a:r>
              <a:rPr lang="tr-TR" sz="1600" dirty="0">
                <a:ea typeface="+mn-lt"/>
                <a:cs typeface="+mn-lt"/>
              </a:rPr>
              <a:t> </a:t>
            </a:r>
            <a:r>
              <a:rPr lang="tr-TR" sz="1600" dirty="0" err="1">
                <a:ea typeface="+mn-lt"/>
                <a:cs typeface="+mn-lt"/>
              </a:rPr>
              <a:t>Hobhouse</a:t>
            </a:r>
            <a:r>
              <a:rPr lang="tr-TR" sz="1600" dirty="0">
                <a:ea typeface="+mn-lt"/>
                <a:cs typeface="+mn-lt"/>
              </a:rPr>
              <a:t>, </a:t>
            </a:r>
            <a:r>
              <a:rPr lang="tr-TR" sz="1600" dirty="0" err="1">
                <a:ea typeface="+mn-lt"/>
                <a:cs typeface="+mn-lt"/>
              </a:rPr>
              <a:t>The</a:t>
            </a:r>
            <a:r>
              <a:rPr lang="tr-TR" sz="1600" dirty="0">
                <a:ea typeface="+mn-lt"/>
                <a:cs typeface="+mn-lt"/>
              </a:rPr>
              <a:t> </a:t>
            </a:r>
            <a:r>
              <a:rPr lang="tr-TR" sz="1600" dirty="0" err="1">
                <a:ea typeface="+mn-lt"/>
                <a:cs typeface="+mn-lt"/>
              </a:rPr>
              <a:t>Hon</a:t>
            </a:r>
            <a:r>
              <a:rPr lang="tr-TR" sz="1600" dirty="0">
                <a:ea typeface="+mn-lt"/>
                <a:cs typeface="+mn-lt"/>
              </a:rPr>
              <a:t>. Douglas</a:t>
            </a:r>
          </a:p>
          <a:p>
            <a:pPr marL="0" indent="0">
              <a:buNone/>
            </a:pPr>
            <a:r>
              <a:rPr lang="tr-TR" sz="1600" dirty="0" err="1">
                <a:ea typeface="+mn-lt"/>
                <a:cs typeface="+mn-lt"/>
              </a:rPr>
              <a:t>Kinnaird</a:t>
            </a:r>
            <a:r>
              <a:rPr lang="tr-TR" sz="1600" dirty="0">
                <a:ea typeface="+mn-lt"/>
                <a:cs typeface="+mn-lt"/>
              </a:rPr>
              <a:t>, </a:t>
            </a:r>
            <a:r>
              <a:rPr lang="tr-TR" sz="1600" dirty="0" err="1">
                <a:ea typeface="+mn-lt"/>
                <a:cs typeface="+mn-lt"/>
              </a:rPr>
              <a:t>and</a:t>
            </a:r>
            <a:r>
              <a:rPr lang="tr-TR" sz="1600" dirty="0">
                <a:ea typeface="+mn-lt"/>
                <a:cs typeface="+mn-lt"/>
              </a:rPr>
              <a:t> </a:t>
            </a:r>
            <a:r>
              <a:rPr lang="tr-TR" sz="1600" dirty="0" err="1">
                <a:ea typeface="+mn-lt"/>
                <a:cs typeface="+mn-lt"/>
              </a:rPr>
              <a:t>P.B.Shelley</a:t>
            </a:r>
            <a:r>
              <a:rPr lang="tr-TR" sz="1600" dirty="0">
                <a:ea typeface="+mn-lt"/>
                <a:cs typeface="+mn-lt"/>
              </a:rPr>
              <a:t> (2 </a:t>
            </a:r>
            <a:r>
              <a:rPr lang="tr-TR" sz="1600" dirty="0" err="1">
                <a:ea typeface="+mn-lt"/>
                <a:cs typeface="+mn-lt"/>
              </a:rPr>
              <a:t>vols</a:t>
            </a:r>
            <a:r>
              <a:rPr lang="tr-TR" sz="1600" dirty="0">
                <a:ea typeface="+mn-lt"/>
                <a:cs typeface="+mn-lt"/>
              </a:rPr>
              <a:t>., John </a:t>
            </a:r>
            <a:r>
              <a:rPr lang="tr-TR" sz="1600" dirty="0" err="1">
                <a:ea typeface="+mn-lt"/>
                <a:cs typeface="+mn-lt"/>
              </a:rPr>
              <a:t>Murray</a:t>
            </a:r>
            <a:r>
              <a:rPr lang="tr-TR" sz="1600" dirty="0">
                <a:ea typeface="+mn-lt"/>
                <a:cs typeface="+mn-lt"/>
              </a:rPr>
              <a:t> 1922).</a:t>
            </a:r>
          </a:p>
          <a:p>
            <a:pPr marL="0" indent="0">
              <a:buNone/>
            </a:pPr>
            <a:r>
              <a:rPr lang="tr-TR" sz="1600" dirty="0">
                <a:ea typeface="+mn-lt"/>
                <a:cs typeface="+mn-lt"/>
              </a:rPr>
              <a:t>9- Byron: A Self-</a:t>
            </a:r>
            <a:r>
              <a:rPr lang="tr-TR" sz="1600" dirty="0" err="1">
                <a:ea typeface="+mn-lt"/>
                <a:cs typeface="+mn-lt"/>
              </a:rPr>
              <a:t>Portrait</a:t>
            </a:r>
            <a:r>
              <a:rPr lang="tr-TR" sz="1600" dirty="0">
                <a:ea typeface="+mn-lt"/>
                <a:cs typeface="+mn-lt"/>
              </a:rPr>
              <a:t>; </a:t>
            </a:r>
            <a:r>
              <a:rPr lang="tr-TR" sz="1600" dirty="0" err="1">
                <a:ea typeface="+mn-lt"/>
                <a:cs typeface="+mn-lt"/>
              </a:rPr>
              <a:t>Letters</a:t>
            </a:r>
            <a:r>
              <a:rPr lang="tr-TR" sz="1600" dirty="0">
                <a:ea typeface="+mn-lt"/>
                <a:cs typeface="+mn-lt"/>
              </a:rPr>
              <a:t> </a:t>
            </a:r>
            <a:r>
              <a:rPr lang="tr-TR" sz="1600" dirty="0" err="1">
                <a:ea typeface="+mn-lt"/>
                <a:cs typeface="+mn-lt"/>
              </a:rPr>
              <a:t>and</a:t>
            </a:r>
            <a:r>
              <a:rPr lang="tr-TR" sz="1600" dirty="0">
                <a:ea typeface="+mn-lt"/>
                <a:cs typeface="+mn-lt"/>
              </a:rPr>
              <a:t> </a:t>
            </a:r>
            <a:r>
              <a:rPr lang="tr-TR" sz="1600" dirty="0" err="1">
                <a:ea typeface="+mn-lt"/>
                <a:cs typeface="+mn-lt"/>
              </a:rPr>
              <a:t>Diaries</a:t>
            </a:r>
            <a:r>
              <a:rPr lang="tr-TR" sz="1600" dirty="0">
                <a:ea typeface="+mn-lt"/>
                <a:cs typeface="+mn-lt"/>
              </a:rPr>
              <a:t> 1798 </a:t>
            </a:r>
            <a:r>
              <a:rPr lang="tr-TR" sz="1600" dirty="0" err="1">
                <a:ea typeface="+mn-lt"/>
                <a:cs typeface="+mn-lt"/>
              </a:rPr>
              <a:t>to</a:t>
            </a:r>
            <a:r>
              <a:rPr lang="tr-TR" sz="1600" dirty="0">
                <a:ea typeface="+mn-lt"/>
                <a:cs typeface="+mn-lt"/>
              </a:rPr>
              <a:t> 1824. Ed. Peter </a:t>
            </a:r>
            <a:r>
              <a:rPr lang="tr-TR" sz="1600" dirty="0" err="1">
                <a:ea typeface="+mn-lt"/>
                <a:cs typeface="+mn-lt"/>
              </a:rPr>
              <a:t>Quennell</a:t>
            </a:r>
            <a:r>
              <a:rPr lang="tr-TR" sz="1600" dirty="0">
                <a:ea typeface="+mn-lt"/>
                <a:cs typeface="+mn-lt"/>
              </a:rPr>
              <a:t>, 2 </a:t>
            </a:r>
            <a:r>
              <a:rPr lang="tr-TR" sz="1600" dirty="0" err="1">
                <a:ea typeface="+mn-lt"/>
                <a:cs typeface="+mn-lt"/>
              </a:rPr>
              <a:t>vol</a:t>
            </a:r>
            <a:r>
              <a:rPr lang="tr-TR" sz="1600" dirty="0">
                <a:ea typeface="+mn-lt"/>
                <a:cs typeface="+mn-lt"/>
              </a:rPr>
              <a:t>. (John </a:t>
            </a:r>
            <a:r>
              <a:rPr lang="tr-TR" sz="1600" dirty="0" err="1">
                <a:ea typeface="+mn-lt"/>
                <a:cs typeface="+mn-lt"/>
              </a:rPr>
              <a:t>Murray</a:t>
            </a:r>
            <a:r>
              <a:rPr lang="tr-TR" sz="1600" dirty="0">
                <a:ea typeface="+mn-lt"/>
                <a:cs typeface="+mn-lt"/>
              </a:rPr>
              <a:t>, 1950)</a:t>
            </a:r>
            <a:endParaRPr lang="tr-TR" sz="1600">
              <a:cs typeface="Calibri"/>
            </a:endParaRPr>
          </a:p>
          <a:p>
            <a:pPr marL="0" indent="0">
              <a:buNone/>
            </a:pPr>
            <a:r>
              <a:rPr lang="tr-TR" sz="1600" dirty="0">
                <a:ea typeface="+mn-lt"/>
                <a:cs typeface="+mn-lt"/>
              </a:rPr>
              <a:t>10- Lord Byron. </a:t>
            </a:r>
            <a:r>
              <a:rPr lang="tr-TR" sz="1600" dirty="0" err="1">
                <a:ea typeface="+mn-lt"/>
                <a:cs typeface="+mn-lt"/>
              </a:rPr>
              <a:t>Canto</a:t>
            </a:r>
            <a:r>
              <a:rPr lang="tr-TR" sz="1600" dirty="0">
                <a:ea typeface="+mn-lt"/>
                <a:cs typeface="+mn-lt"/>
              </a:rPr>
              <a:t> III, XCIII-XCIV</a:t>
            </a:r>
          </a:p>
          <a:p>
            <a:pPr marL="0" indent="0">
              <a:buNone/>
            </a:pPr>
            <a:r>
              <a:rPr lang="tr-TR" sz="1600" dirty="0">
                <a:ea typeface="+mn-lt"/>
                <a:cs typeface="+mn-lt"/>
              </a:rPr>
              <a:t>11- Byron, George Gordon (1870). Lord </a:t>
            </a:r>
            <a:r>
              <a:rPr lang="tr-TR" sz="1600" dirty="0" err="1">
                <a:ea typeface="+mn-lt"/>
                <a:cs typeface="+mn-lt"/>
              </a:rPr>
              <a:t>Byron's</a:t>
            </a:r>
            <a:r>
              <a:rPr lang="tr-TR" sz="1600" dirty="0">
                <a:ea typeface="+mn-lt"/>
                <a:cs typeface="+mn-lt"/>
              </a:rPr>
              <a:t> </a:t>
            </a:r>
            <a:r>
              <a:rPr lang="tr-TR" sz="1600" dirty="0" err="1">
                <a:ea typeface="+mn-lt"/>
                <a:cs typeface="+mn-lt"/>
              </a:rPr>
              <a:t>Armenian</a:t>
            </a:r>
            <a:r>
              <a:rPr lang="tr-TR" sz="1600" dirty="0">
                <a:ea typeface="+mn-lt"/>
                <a:cs typeface="+mn-lt"/>
              </a:rPr>
              <a:t> </a:t>
            </a:r>
            <a:r>
              <a:rPr lang="tr-TR" sz="1600" dirty="0" err="1">
                <a:ea typeface="+mn-lt"/>
                <a:cs typeface="+mn-lt"/>
              </a:rPr>
              <a:t>exercises</a:t>
            </a:r>
            <a:r>
              <a:rPr lang="tr-TR" sz="1600" dirty="0">
                <a:ea typeface="+mn-lt"/>
                <a:cs typeface="+mn-lt"/>
              </a:rPr>
              <a:t> </a:t>
            </a:r>
            <a:r>
              <a:rPr lang="tr-TR" sz="1600" dirty="0" err="1">
                <a:ea typeface="+mn-lt"/>
                <a:cs typeface="+mn-lt"/>
              </a:rPr>
              <a:t>and</a:t>
            </a:r>
            <a:r>
              <a:rPr lang="tr-TR" sz="1600" dirty="0">
                <a:ea typeface="+mn-lt"/>
                <a:cs typeface="+mn-lt"/>
              </a:rPr>
              <a:t> </a:t>
            </a:r>
            <a:r>
              <a:rPr lang="tr-TR" sz="1600" dirty="0" err="1">
                <a:ea typeface="+mn-lt"/>
                <a:cs typeface="+mn-lt"/>
              </a:rPr>
              <a:t>poetry</a:t>
            </a:r>
            <a:r>
              <a:rPr lang="tr-TR" sz="1600" dirty="0">
                <a:ea typeface="+mn-lt"/>
                <a:cs typeface="+mn-lt"/>
              </a:rPr>
              <a:t>. Duke </a:t>
            </a:r>
            <a:r>
              <a:rPr lang="tr-TR" sz="1600" dirty="0" err="1">
                <a:ea typeface="+mn-lt"/>
                <a:cs typeface="+mn-lt"/>
              </a:rPr>
              <a:t>University</a:t>
            </a:r>
            <a:r>
              <a:rPr lang="tr-TR" sz="1600" dirty="0">
                <a:ea typeface="+mn-lt"/>
                <a:cs typeface="+mn-lt"/>
              </a:rPr>
              <a:t> Libraries. </a:t>
            </a:r>
            <a:r>
              <a:rPr lang="tr-TR" sz="1600" dirty="0" err="1">
                <a:ea typeface="+mn-lt"/>
                <a:cs typeface="+mn-lt"/>
              </a:rPr>
              <a:t>Venice</a:t>
            </a:r>
            <a:r>
              <a:rPr lang="tr-TR" sz="1600" dirty="0">
                <a:ea typeface="+mn-lt"/>
                <a:cs typeface="+mn-lt"/>
              </a:rPr>
              <a:t> : </a:t>
            </a:r>
            <a:r>
              <a:rPr lang="tr-TR" sz="1600" dirty="0" err="1">
                <a:ea typeface="+mn-lt"/>
                <a:cs typeface="+mn-lt"/>
              </a:rPr>
              <a:t>In</a:t>
            </a:r>
            <a:r>
              <a:rPr lang="tr-TR" sz="1600" dirty="0">
                <a:ea typeface="+mn-lt"/>
                <a:cs typeface="+mn-lt"/>
              </a:rPr>
              <a:t> </a:t>
            </a:r>
            <a:r>
              <a:rPr lang="tr-TR" sz="1600" dirty="0" err="1">
                <a:ea typeface="+mn-lt"/>
                <a:cs typeface="+mn-lt"/>
              </a:rPr>
              <a:t>the</a:t>
            </a:r>
            <a:r>
              <a:rPr lang="tr-TR" sz="1600" dirty="0">
                <a:ea typeface="+mn-lt"/>
                <a:cs typeface="+mn-lt"/>
              </a:rPr>
              <a:t> </a:t>
            </a:r>
            <a:r>
              <a:rPr lang="tr-TR" sz="1600" dirty="0" err="1">
                <a:ea typeface="+mn-lt"/>
                <a:cs typeface="+mn-lt"/>
              </a:rPr>
              <a:t>island</a:t>
            </a:r>
            <a:r>
              <a:rPr lang="tr-TR" sz="1600" dirty="0">
                <a:ea typeface="+mn-lt"/>
                <a:cs typeface="+mn-lt"/>
              </a:rPr>
              <a:t> of S. </a:t>
            </a:r>
            <a:r>
              <a:rPr lang="tr-TR" sz="1600" dirty="0" err="1">
                <a:ea typeface="+mn-lt"/>
                <a:cs typeface="+mn-lt"/>
              </a:rPr>
              <a:t>Lazzaro</a:t>
            </a:r>
            <a:r>
              <a:rPr lang="tr-TR" sz="1600" dirty="0">
                <a:ea typeface="+mn-lt"/>
                <a:cs typeface="+mn-lt"/>
              </a:rPr>
              <a:t>.</a:t>
            </a:r>
          </a:p>
          <a:p>
            <a:pPr marL="0" indent="0">
              <a:buNone/>
            </a:pPr>
            <a:r>
              <a:rPr lang="tr-TR" sz="1600" dirty="0">
                <a:ea typeface="+mn-lt"/>
                <a:cs typeface="+mn-lt"/>
              </a:rPr>
              <a:t>12- Jones, Howard </a:t>
            </a:r>
            <a:r>
              <a:rPr lang="tr-TR" sz="1600" dirty="0" err="1">
                <a:ea typeface="+mn-lt"/>
                <a:cs typeface="+mn-lt"/>
              </a:rPr>
              <a:t>Mumford</a:t>
            </a:r>
            <a:r>
              <a:rPr lang="tr-TR" sz="1600" dirty="0">
                <a:ea typeface="+mn-lt"/>
                <a:cs typeface="+mn-lt"/>
              </a:rPr>
              <a:t>. “THE INFLUENCE OF BYRON.” Texas </a:t>
            </a:r>
            <a:r>
              <a:rPr lang="tr-TR" sz="1600" dirty="0" err="1">
                <a:ea typeface="+mn-lt"/>
                <a:cs typeface="+mn-lt"/>
              </a:rPr>
              <a:t>Review</a:t>
            </a:r>
            <a:r>
              <a:rPr lang="tr-TR" sz="1600" dirty="0">
                <a:ea typeface="+mn-lt"/>
                <a:cs typeface="+mn-lt"/>
              </a:rPr>
              <a:t>, </a:t>
            </a:r>
            <a:r>
              <a:rPr lang="tr-TR" sz="1600" dirty="0" err="1">
                <a:ea typeface="+mn-lt"/>
                <a:cs typeface="+mn-lt"/>
              </a:rPr>
              <a:t>vol</a:t>
            </a:r>
            <a:r>
              <a:rPr lang="tr-TR" sz="1600" dirty="0">
                <a:ea typeface="+mn-lt"/>
                <a:cs typeface="+mn-lt"/>
              </a:rPr>
              <a:t>. 9, </a:t>
            </a:r>
            <a:r>
              <a:rPr lang="tr-TR" sz="1600" dirty="0" err="1">
                <a:ea typeface="+mn-lt"/>
                <a:cs typeface="+mn-lt"/>
              </a:rPr>
              <a:t>no</a:t>
            </a:r>
            <a:r>
              <a:rPr lang="tr-TR" sz="1600" dirty="0">
                <a:ea typeface="+mn-lt"/>
                <a:cs typeface="+mn-lt"/>
              </a:rPr>
              <a:t>. 3, 1924, </a:t>
            </a:r>
            <a:r>
              <a:rPr lang="tr-TR" sz="1600" dirty="0" err="1">
                <a:ea typeface="+mn-lt"/>
                <a:cs typeface="+mn-lt"/>
              </a:rPr>
              <a:t>pp</a:t>
            </a:r>
            <a:r>
              <a:rPr lang="tr-TR" sz="1600" dirty="0">
                <a:ea typeface="+mn-lt"/>
                <a:cs typeface="+mn-lt"/>
              </a:rPr>
              <a:t>. 170–96. JSTOR, http://www.jstor.org/stable/43465515. </a:t>
            </a:r>
            <a:r>
              <a:rPr lang="tr-TR" sz="1600" dirty="0" err="1">
                <a:ea typeface="+mn-lt"/>
                <a:cs typeface="+mn-lt"/>
              </a:rPr>
              <a:t>Accessed</a:t>
            </a:r>
            <a:r>
              <a:rPr lang="tr-TR" sz="1600" dirty="0">
                <a:ea typeface="+mn-lt"/>
                <a:cs typeface="+mn-lt"/>
              </a:rPr>
              <a:t> 9 </a:t>
            </a:r>
            <a:r>
              <a:rPr lang="tr-TR" sz="1600" dirty="0" err="1">
                <a:ea typeface="+mn-lt"/>
                <a:cs typeface="+mn-lt"/>
              </a:rPr>
              <a:t>Nov</a:t>
            </a:r>
            <a:r>
              <a:rPr lang="tr-TR" sz="1600" dirty="0">
                <a:ea typeface="+mn-lt"/>
                <a:cs typeface="+mn-lt"/>
              </a:rPr>
              <a:t>. 2022.</a:t>
            </a:r>
          </a:p>
          <a:p>
            <a:pPr marL="0" indent="0">
              <a:buNone/>
            </a:pPr>
            <a:endParaRPr lang="tr-TR" sz="1600">
              <a:ea typeface="+mn-lt"/>
              <a:cs typeface="+mn-lt"/>
            </a:endParaRPr>
          </a:p>
          <a:p>
            <a:pPr marL="0" indent="0">
              <a:buNone/>
            </a:pPr>
            <a:endParaRPr lang="tr-TR" sz="1600">
              <a:ea typeface="+mn-lt"/>
              <a:cs typeface="+mn-lt"/>
            </a:endParaRPr>
          </a:p>
          <a:p>
            <a:pPr marL="0" indent="0">
              <a:buNone/>
            </a:pPr>
            <a:endParaRPr lang="tr-TR" sz="1600">
              <a:ea typeface="+mn-lt"/>
              <a:cs typeface="+mn-lt"/>
            </a:endParaRPr>
          </a:p>
          <a:p>
            <a:pPr marL="0" indent="0">
              <a:buNone/>
            </a:pPr>
            <a:endParaRPr lang="tr-TR" sz="1600">
              <a:ea typeface="+mn-lt"/>
              <a:cs typeface="+mn-lt"/>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22661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Başlık 1">
            <a:extLst>
              <a:ext uri="{FF2B5EF4-FFF2-40B4-BE49-F238E27FC236}">
                <a16:creationId xmlns:a16="http://schemas.microsoft.com/office/drawing/2014/main" id="{D9169603-02A6-BC27-1904-FD7DEB1344A9}"/>
              </a:ext>
            </a:extLst>
          </p:cNvPr>
          <p:cNvSpPr>
            <a:spLocks noGrp="1"/>
          </p:cNvSpPr>
          <p:nvPr>
            <p:ph type="title"/>
          </p:nvPr>
        </p:nvSpPr>
        <p:spPr>
          <a:xfrm>
            <a:off x="1014141" y="1450655"/>
            <a:ext cx="3932030" cy="3956690"/>
          </a:xfrm>
        </p:spPr>
        <p:txBody>
          <a:bodyPr anchor="ctr">
            <a:normAutofit/>
          </a:bodyPr>
          <a:lstStyle/>
          <a:p>
            <a:r>
              <a:rPr lang="tr-TR" sz="8000" b="1" dirty="0">
                <a:solidFill>
                  <a:schemeClr val="bg1"/>
                </a:solidFill>
                <a:cs typeface="Calibri Light"/>
              </a:rPr>
              <a:t>George Gordon Byron</a:t>
            </a:r>
            <a:endParaRPr lang="tr-TR" sz="8000" dirty="0">
              <a:solidFill>
                <a:schemeClr val="bg1"/>
              </a:solidFill>
            </a:endParaRP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B9273062-7D95-F834-F093-5E2A4C20FC33}"/>
              </a:ext>
            </a:extLst>
          </p:cNvPr>
          <p:cNvSpPr>
            <a:spLocks noGrp="1"/>
          </p:cNvSpPr>
          <p:nvPr>
            <p:ph idx="1"/>
          </p:nvPr>
        </p:nvSpPr>
        <p:spPr>
          <a:xfrm>
            <a:off x="6022019" y="368255"/>
            <a:ext cx="5689522" cy="7501602"/>
          </a:xfrm>
        </p:spPr>
        <p:txBody>
          <a:bodyPr vert="horz" lIns="91440" tIns="45720" rIns="91440" bIns="45720" rtlCol="0" anchor="ctr">
            <a:normAutofit/>
          </a:bodyPr>
          <a:lstStyle/>
          <a:p>
            <a:pPr marL="457200" indent="-457200"/>
            <a:endParaRPr lang="tr-TR" sz="2300" dirty="0">
              <a:solidFill>
                <a:schemeClr val="bg1"/>
              </a:solidFill>
              <a:ea typeface="+mn-lt"/>
              <a:cs typeface="+mn-lt"/>
            </a:endParaRPr>
          </a:p>
          <a:p>
            <a:pPr marL="457200" indent="-457200"/>
            <a:endParaRPr lang="tr-TR" sz="2300" dirty="0">
              <a:solidFill>
                <a:schemeClr val="bg1"/>
              </a:solidFill>
              <a:ea typeface="+mn-lt"/>
              <a:cs typeface="+mn-lt"/>
            </a:endParaRPr>
          </a:p>
          <a:p>
            <a:pPr marL="457200" indent="-457200"/>
            <a:endParaRPr lang="tr-TR" sz="2300" dirty="0">
              <a:solidFill>
                <a:schemeClr val="bg1"/>
              </a:solidFill>
              <a:ea typeface="+mn-lt"/>
              <a:cs typeface="+mn-lt"/>
            </a:endParaRPr>
          </a:p>
          <a:p>
            <a:pPr marL="457200" indent="-457200"/>
            <a:endParaRPr lang="tr-TR" sz="2300" dirty="0">
              <a:solidFill>
                <a:schemeClr val="bg1"/>
              </a:solidFill>
              <a:ea typeface="+mn-lt"/>
              <a:cs typeface="+mn-lt"/>
            </a:endParaRPr>
          </a:p>
          <a:p>
            <a:pPr marL="457200" indent="-457200"/>
            <a:r>
              <a:rPr lang="tr-TR" sz="2300" dirty="0">
                <a:solidFill>
                  <a:schemeClr val="bg1"/>
                </a:solidFill>
                <a:ea typeface="+mn-lt"/>
                <a:cs typeface="+mn-lt"/>
              </a:rPr>
              <a:t>George Gordon Byron Kaptan John "Deli Jack" Byron ve onun ikinci eşi olan Catherine Gordon’un oğlu olarak 1788’de doğmuştur.</a:t>
            </a:r>
            <a:endParaRPr lang="tr-TR" sz="2300" dirty="0">
              <a:solidFill>
                <a:schemeClr val="bg1"/>
              </a:solidFill>
              <a:cs typeface="Calibri"/>
            </a:endParaRPr>
          </a:p>
          <a:p>
            <a:pPr marL="457200" indent="-457200"/>
            <a:r>
              <a:rPr lang="tr-TR" sz="2300" dirty="0">
                <a:solidFill>
                  <a:schemeClr val="bg1"/>
                </a:solidFill>
                <a:cs typeface="Calibri"/>
              </a:rPr>
              <a:t>Babası o henüz 3 yaşındayken tüberküloz sebebiyle vefat eder.</a:t>
            </a:r>
          </a:p>
          <a:p>
            <a:pPr marL="457200" indent="-457200"/>
            <a:r>
              <a:rPr lang="tr-TR" sz="2300" dirty="0">
                <a:solidFill>
                  <a:schemeClr val="bg1"/>
                </a:solidFill>
                <a:ea typeface="+mn-lt"/>
                <a:cs typeface="+mn-lt"/>
              </a:rPr>
              <a:t>Annesi ile İskoçya’da mütevazi bir gelirle yaşarlar. </a:t>
            </a:r>
            <a:endParaRPr lang="tr-TR" sz="2300" dirty="0">
              <a:solidFill>
                <a:schemeClr val="bg1"/>
              </a:solidFill>
              <a:cs typeface="Calibri"/>
            </a:endParaRPr>
          </a:p>
          <a:p>
            <a:pPr marL="457200" indent="-457200"/>
            <a:r>
              <a:rPr lang="tr-TR" sz="2300" dirty="0">
                <a:solidFill>
                  <a:schemeClr val="bg1"/>
                </a:solidFill>
                <a:ea typeface="+mn-lt"/>
                <a:cs typeface="+mn-lt"/>
              </a:rPr>
              <a:t>Bir ayağı çarpık olarak doğan Byron bunu saplantı haline getirir.</a:t>
            </a:r>
          </a:p>
          <a:p>
            <a:pPr marL="457200" indent="-457200"/>
            <a:r>
              <a:rPr lang="tr-TR" sz="2300" dirty="0">
                <a:solidFill>
                  <a:schemeClr val="bg1"/>
                </a:solidFill>
                <a:ea typeface="+mn-lt"/>
                <a:cs typeface="+mn-lt"/>
              </a:rPr>
              <a:t>George Gordon Byron 10 yaşındayken büyük amcası William 5. Baron Byron’un ölümüyle bir anda büyük bir servet ve unvan miras edinir. Annesi ile İngiltere'ye taşınırlar.</a:t>
            </a:r>
            <a:endParaRPr lang="tr-TR" sz="2300" dirty="0">
              <a:solidFill>
                <a:schemeClr val="bg1"/>
              </a:solidFill>
              <a:cs typeface="Calibri"/>
            </a:endParaRPr>
          </a:p>
          <a:p>
            <a:pPr marL="0" indent="0">
              <a:buNone/>
            </a:pPr>
            <a:endParaRPr lang="tr-TR" sz="2300" dirty="0">
              <a:solidFill>
                <a:schemeClr val="bg1"/>
              </a:solidFill>
              <a:cs typeface="Calibri"/>
            </a:endParaRPr>
          </a:p>
          <a:p>
            <a:pPr marL="457200" indent="-457200"/>
            <a:endParaRPr lang="tr-TR" sz="2300" dirty="0">
              <a:solidFill>
                <a:schemeClr val="bg1"/>
              </a:solidFill>
              <a:cs typeface="Calibri"/>
            </a:endParaRPr>
          </a:p>
          <a:p>
            <a:pPr marL="457200" indent="-457200"/>
            <a:endParaRPr lang="tr-TR" sz="2300" dirty="0">
              <a:solidFill>
                <a:schemeClr val="bg1"/>
              </a:solidFill>
              <a:cs typeface="Calibri"/>
            </a:endParaRPr>
          </a:p>
          <a:p>
            <a:pPr marL="457200" indent="-457200"/>
            <a:endParaRPr lang="tr-TR" sz="2300" dirty="0">
              <a:solidFill>
                <a:schemeClr val="bg1"/>
              </a:solidFill>
              <a:cs typeface="Calibri"/>
            </a:endParaRPr>
          </a:p>
          <a:p>
            <a:pPr marL="0" indent="0">
              <a:buNone/>
            </a:pPr>
            <a:endParaRPr lang="tr-TR" sz="2300" dirty="0">
              <a:solidFill>
                <a:schemeClr val="bg1"/>
              </a:solidFill>
              <a:cs typeface="Calibri"/>
            </a:endParaRPr>
          </a:p>
          <a:p>
            <a:endParaRPr lang="tr-TR" sz="2300" dirty="0">
              <a:solidFill>
                <a:schemeClr val="bg1"/>
              </a:solidFill>
              <a:cs typeface="Calibri"/>
            </a:endParaRPr>
          </a:p>
        </p:txBody>
      </p:sp>
    </p:spTree>
    <p:extLst>
      <p:ext uri="{BB962C8B-B14F-4D97-AF65-F5344CB8AC3E}">
        <p14:creationId xmlns:p14="http://schemas.microsoft.com/office/powerpoint/2010/main" val="2432215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 descr="çayır, gök, açık hava, bina içeren bir resim&#10;&#10;Açıklama otomatik olarak oluşturuldu">
            <a:extLst>
              <a:ext uri="{FF2B5EF4-FFF2-40B4-BE49-F238E27FC236}">
                <a16:creationId xmlns:a16="http://schemas.microsoft.com/office/drawing/2014/main" id="{E468FE11-B1D3-9A60-7451-E51B3EE21F75}"/>
              </a:ext>
            </a:extLst>
          </p:cNvPr>
          <p:cNvPicPr>
            <a:picLocks noGrp="1" noChangeAspect="1"/>
          </p:cNvPicPr>
          <p:nvPr>
            <p:ph idx="1"/>
          </p:nvPr>
        </p:nvPicPr>
        <p:blipFill rotWithShape="1">
          <a:blip r:embed="rId2"/>
          <a:srcRect t="3846"/>
          <a:stretch/>
        </p:blipFill>
        <p:spPr>
          <a:xfrm>
            <a:off x="1" y="1"/>
            <a:ext cx="12191999"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2" name="Başlık 1">
            <a:extLst>
              <a:ext uri="{FF2B5EF4-FFF2-40B4-BE49-F238E27FC236}">
                <a16:creationId xmlns:a16="http://schemas.microsoft.com/office/drawing/2014/main" id="{CEE52736-CBEE-9041-812E-69170B60579B}"/>
              </a:ext>
            </a:extLst>
          </p:cNvPr>
          <p:cNvSpPr>
            <a:spLocks noGrp="1"/>
          </p:cNvSpPr>
          <p:nvPr>
            <p:ph type="title"/>
          </p:nvPr>
        </p:nvSpPr>
        <p:spPr>
          <a:xfrm>
            <a:off x="614907" y="5158874"/>
            <a:ext cx="6931319" cy="1619840"/>
          </a:xfrm>
        </p:spPr>
        <p:txBody>
          <a:bodyPr vert="horz" lIns="91440" tIns="45720" rIns="91440" bIns="45720" rtlCol="0" anchor="b">
            <a:normAutofit/>
          </a:bodyPr>
          <a:lstStyle/>
          <a:p>
            <a:r>
              <a:rPr lang="en-US" sz="3600" b="1" dirty="0">
                <a:solidFill>
                  <a:schemeClr val="tx1">
                    <a:lumMod val="85000"/>
                    <a:lumOff val="15000"/>
                  </a:schemeClr>
                </a:solidFill>
              </a:rPr>
              <a:t>Newstead Abbey</a:t>
            </a:r>
            <a:br>
              <a:rPr lang="en-US" sz="3600" b="1" dirty="0"/>
            </a:br>
            <a:r>
              <a:rPr lang="en-US" sz="3600" b="1" dirty="0">
                <a:solidFill>
                  <a:srgbClr val="262626"/>
                </a:solidFill>
                <a:cs typeface="Calibri Light"/>
              </a:rPr>
              <a:t>Byron </a:t>
            </a:r>
            <a:r>
              <a:rPr lang="en-US" sz="3600" b="1" dirty="0" err="1">
                <a:solidFill>
                  <a:srgbClr val="262626"/>
                </a:solidFill>
                <a:cs typeface="Calibri Light"/>
              </a:rPr>
              <a:t>Ailesi'ne</a:t>
            </a:r>
            <a:r>
              <a:rPr lang="en-US" sz="3600" b="1" dirty="0">
                <a:solidFill>
                  <a:srgbClr val="262626"/>
                </a:solidFill>
                <a:cs typeface="Calibri Light"/>
              </a:rPr>
              <a:t> </a:t>
            </a:r>
            <a:r>
              <a:rPr lang="en-US" sz="3600" b="1" dirty="0" err="1">
                <a:solidFill>
                  <a:srgbClr val="262626"/>
                </a:solidFill>
                <a:cs typeface="Calibri Light"/>
              </a:rPr>
              <a:t>bizzat</a:t>
            </a:r>
            <a:r>
              <a:rPr lang="en-US" sz="3600" b="1" dirty="0">
                <a:solidFill>
                  <a:srgbClr val="262626"/>
                </a:solidFill>
                <a:cs typeface="Calibri Light"/>
              </a:rPr>
              <a:t> 8. Henry </a:t>
            </a:r>
            <a:r>
              <a:rPr lang="en-US" sz="3600" b="1" dirty="0" err="1">
                <a:solidFill>
                  <a:srgbClr val="262626"/>
                </a:solidFill>
                <a:cs typeface="Calibri Light"/>
              </a:rPr>
              <a:t>tarafından</a:t>
            </a:r>
            <a:r>
              <a:rPr lang="en-US" sz="3600" b="1" dirty="0">
                <a:solidFill>
                  <a:srgbClr val="262626"/>
                </a:solidFill>
                <a:cs typeface="Calibri Light"/>
              </a:rPr>
              <a:t> </a:t>
            </a:r>
            <a:r>
              <a:rPr lang="en-US" sz="3600" b="1" dirty="0" err="1">
                <a:solidFill>
                  <a:srgbClr val="262626"/>
                </a:solidFill>
                <a:cs typeface="Calibri Light"/>
              </a:rPr>
              <a:t>verilmiştir</a:t>
            </a:r>
            <a:r>
              <a:rPr lang="en-US" sz="3600" b="1" dirty="0">
                <a:solidFill>
                  <a:srgbClr val="262626"/>
                </a:solidFill>
                <a:cs typeface="Calibri Light"/>
              </a:rPr>
              <a:t>.</a:t>
            </a:r>
            <a:endParaRPr lang="en-US" sz="3600" b="1" dirty="0">
              <a:cs typeface="Calibri Light"/>
            </a:endParaRPr>
          </a:p>
        </p:txBody>
      </p:sp>
    </p:spTree>
    <p:extLst>
      <p:ext uri="{BB962C8B-B14F-4D97-AF65-F5344CB8AC3E}">
        <p14:creationId xmlns:p14="http://schemas.microsoft.com/office/powerpoint/2010/main" val="3106838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6A880D-522E-A1D9-6F43-917D4DFADABC}"/>
              </a:ext>
            </a:extLst>
          </p:cNvPr>
          <p:cNvSpPr>
            <a:spLocks noGrp="1"/>
          </p:cNvSpPr>
          <p:nvPr>
            <p:ph type="title"/>
          </p:nvPr>
        </p:nvSpPr>
        <p:spPr>
          <a:xfrm>
            <a:off x="481013" y="3752849"/>
            <a:ext cx="3290887" cy="2452687"/>
          </a:xfrm>
        </p:spPr>
        <p:txBody>
          <a:bodyPr anchor="ctr">
            <a:normAutofit/>
          </a:bodyPr>
          <a:lstStyle/>
          <a:p>
            <a:r>
              <a:rPr lang="tr-TR" sz="3600">
                <a:cs typeface="Calibri Light"/>
              </a:rPr>
              <a:t>Eğitim Hayatı ve İlkgençlik Yılları</a:t>
            </a:r>
            <a:endParaRPr lang="tr-TR" sz="3600"/>
          </a:p>
        </p:txBody>
      </p:sp>
      <p:pic>
        <p:nvPicPr>
          <p:cNvPr id="4" name="Resim 4" descr="bina, açık hava, ev, eski içeren bir resim&#10;&#10;Açıklama otomatik olarak oluşturuldu">
            <a:extLst>
              <a:ext uri="{FF2B5EF4-FFF2-40B4-BE49-F238E27FC236}">
                <a16:creationId xmlns:a16="http://schemas.microsoft.com/office/drawing/2014/main" id="{8A4CC838-E6D4-559D-3108-68817EBDDE49}"/>
              </a:ext>
            </a:extLst>
          </p:cNvPr>
          <p:cNvPicPr>
            <a:picLocks noChangeAspect="1"/>
          </p:cNvPicPr>
          <p:nvPr/>
        </p:nvPicPr>
        <p:blipFill rotWithShape="1">
          <a:blip r:embed="rId2"/>
          <a:srcRect t="1661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İçerik Yer Tutucusu 2">
            <a:extLst>
              <a:ext uri="{FF2B5EF4-FFF2-40B4-BE49-F238E27FC236}">
                <a16:creationId xmlns:a16="http://schemas.microsoft.com/office/drawing/2014/main" id="{B85A579C-5AB7-832F-A5E2-23040D28454D}"/>
              </a:ext>
            </a:extLst>
          </p:cNvPr>
          <p:cNvSpPr>
            <a:spLocks noGrp="1"/>
          </p:cNvSpPr>
          <p:nvPr>
            <p:ph idx="1"/>
          </p:nvPr>
        </p:nvSpPr>
        <p:spPr>
          <a:xfrm>
            <a:off x="3898468" y="3834229"/>
            <a:ext cx="7810926" cy="3273871"/>
          </a:xfrm>
        </p:spPr>
        <p:txBody>
          <a:bodyPr vert="horz" lIns="91440" tIns="45720" rIns="91440" bIns="45720" rtlCol="0" anchor="ctr">
            <a:noAutofit/>
          </a:bodyPr>
          <a:lstStyle/>
          <a:p>
            <a:pPr marL="457200" indent="-457200"/>
            <a:endParaRPr lang="tr-TR" sz="1800" dirty="0">
              <a:ea typeface="+mn-lt"/>
              <a:cs typeface="+mn-lt"/>
            </a:endParaRPr>
          </a:p>
          <a:p>
            <a:pPr marL="457200" indent="-457200"/>
            <a:endParaRPr lang="tr-TR" sz="1800" dirty="0">
              <a:ea typeface="+mn-lt"/>
              <a:cs typeface="+mn-lt"/>
            </a:endParaRPr>
          </a:p>
          <a:p>
            <a:pPr marL="285750" indent="-285750">
              <a:buFont typeface="Arial,Sans-Serif" panose="020B0604020202020204" pitchFamily="34" charset="0"/>
            </a:pPr>
            <a:r>
              <a:rPr lang="tr-TR" sz="1800" dirty="0">
                <a:ea typeface="+mn-lt"/>
                <a:cs typeface="+mn-lt"/>
              </a:rPr>
              <a:t>Byron 1801 yılında İngiltere’nin en prestijli okullarından </a:t>
            </a:r>
            <a:r>
              <a:rPr lang="tr-TR" sz="1800" dirty="0" err="1">
                <a:ea typeface="+mn-lt"/>
                <a:cs typeface="+mn-lt"/>
              </a:rPr>
              <a:t>Harrow’a</a:t>
            </a:r>
            <a:r>
              <a:rPr lang="tr-TR" sz="1800" dirty="0">
                <a:ea typeface="+mn-lt"/>
                <a:cs typeface="+mn-lt"/>
              </a:rPr>
              <a:t> başlar. </a:t>
            </a:r>
            <a:endParaRPr lang="en-US" sz="1800">
              <a:ea typeface="+mn-lt"/>
              <a:cs typeface="+mn-lt"/>
            </a:endParaRPr>
          </a:p>
          <a:p>
            <a:pPr marL="457200" indent="-457200"/>
            <a:r>
              <a:rPr lang="tr-TR" sz="1800" dirty="0">
                <a:ea typeface="+mn-lt"/>
                <a:cs typeface="+mn-lt"/>
              </a:rPr>
              <a:t>1803 yılında kendisinden yaşça büyük olan ve aynı zamanda nişanlı olan uzaktan kuzeni Mary </a:t>
            </a:r>
            <a:r>
              <a:rPr lang="tr-TR" sz="1800" dirty="0" err="1">
                <a:ea typeface="+mn-lt"/>
                <a:cs typeface="+mn-lt"/>
              </a:rPr>
              <a:t>Chaworth</a:t>
            </a:r>
            <a:r>
              <a:rPr lang="tr-TR" sz="1800" dirty="0">
                <a:ea typeface="+mn-lt"/>
                <a:cs typeface="+mn-lt"/>
              </a:rPr>
              <a:t> ile tanışır, ve o Byron’u reddeder. Mary Lord Byron için idealize edilmiş ve ulaşılamayan aşkı temsil eder.</a:t>
            </a:r>
            <a:endParaRPr lang="tr-TR" sz="1800" dirty="0">
              <a:cs typeface="Calibri"/>
            </a:endParaRPr>
          </a:p>
          <a:p>
            <a:pPr marL="457200" indent="-457200"/>
            <a:r>
              <a:rPr lang="tr-TR" sz="1800" dirty="0">
                <a:ea typeface="+mn-lt"/>
                <a:cs typeface="+mn-lt"/>
              </a:rPr>
              <a:t>1805 yılında Byron Cambridge Trinity </a:t>
            </a:r>
            <a:r>
              <a:rPr lang="tr-TR" sz="1800" dirty="0" err="1">
                <a:ea typeface="+mn-lt"/>
                <a:cs typeface="+mn-lt"/>
              </a:rPr>
              <a:t>College’a</a:t>
            </a:r>
            <a:r>
              <a:rPr lang="tr-TR" sz="1800" dirty="0">
                <a:ea typeface="+mn-lt"/>
                <a:cs typeface="+mn-lt"/>
              </a:rPr>
              <a:t> girer. Burada belki de biraz da babası gibi müsrifçe ve zevke düşkün bir yaşantı yaşamaya başlar.</a:t>
            </a:r>
            <a:endParaRPr lang="tr-TR" sz="1800" dirty="0">
              <a:cs typeface="Calibri"/>
            </a:endParaRPr>
          </a:p>
          <a:p>
            <a:pPr marL="457200" indent="-457200"/>
            <a:r>
              <a:rPr lang="tr-TR" sz="1800" dirty="0">
                <a:ea typeface="+mn-lt"/>
                <a:cs typeface="+mn-lt"/>
              </a:rPr>
              <a:t>John Cam </a:t>
            </a:r>
            <a:r>
              <a:rPr lang="tr-TR" sz="1800" dirty="0" err="1">
                <a:ea typeface="+mn-lt"/>
                <a:cs typeface="+mn-lt"/>
              </a:rPr>
              <a:t>Hobhouse</a:t>
            </a:r>
            <a:r>
              <a:rPr lang="tr-TR" sz="1800" dirty="0">
                <a:ea typeface="+mn-lt"/>
                <a:cs typeface="+mn-lt"/>
              </a:rPr>
              <a:t> ile dostluğu başlar.</a:t>
            </a:r>
          </a:p>
          <a:p>
            <a:pPr marL="457200" indent="-457200"/>
            <a:r>
              <a:rPr lang="tr-TR" sz="1800" dirty="0" err="1">
                <a:ea typeface="+mn-lt"/>
                <a:cs typeface="+mn-lt"/>
              </a:rPr>
              <a:t>Hours</a:t>
            </a:r>
            <a:r>
              <a:rPr lang="tr-TR" sz="1800" dirty="0">
                <a:ea typeface="+mn-lt"/>
                <a:cs typeface="+mn-lt"/>
              </a:rPr>
              <a:t> of </a:t>
            </a:r>
            <a:r>
              <a:rPr lang="tr-TR" sz="1800" dirty="0" err="1">
                <a:ea typeface="+mn-lt"/>
                <a:cs typeface="+mn-lt"/>
              </a:rPr>
              <a:t>Idleness</a:t>
            </a:r>
            <a:r>
              <a:rPr lang="tr-TR" sz="1800" dirty="0">
                <a:ea typeface="+mn-lt"/>
                <a:cs typeface="+mn-lt"/>
              </a:rPr>
              <a:t> adındaki ilk basılı şiir kitabı 1807’de basılır.</a:t>
            </a:r>
            <a:endParaRPr lang="tr-TR" sz="1800" dirty="0">
              <a:cs typeface="Calibri"/>
            </a:endParaRPr>
          </a:p>
          <a:p>
            <a:pPr marL="457200" indent="-457200"/>
            <a:endParaRPr lang="tr-TR" sz="1800" dirty="0">
              <a:cs typeface="Calibri"/>
            </a:endParaRPr>
          </a:p>
          <a:p>
            <a:pPr marL="457200" indent="-457200"/>
            <a:endParaRPr lang="tr-TR" sz="1800" dirty="0">
              <a:cs typeface="Calibri"/>
            </a:endParaRPr>
          </a:p>
          <a:p>
            <a:endParaRPr lang="tr-TR" sz="1800" dirty="0">
              <a:cs typeface="Calibri"/>
            </a:endParaRPr>
          </a:p>
        </p:txBody>
      </p:sp>
    </p:spTree>
    <p:extLst>
      <p:ext uri="{BB962C8B-B14F-4D97-AF65-F5344CB8AC3E}">
        <p14:creationId xmlns:p14="http://schemas.microsoft.com/office/powerpoint/2010/main" val="820210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Başlık 1">
            <a:extLst>
              <a:ext uri="{FF2B5EF4-FFF2-40B4-BE49-F238E27FC236}">
                <a16:creationId xmlns:a16="http://schemas.microsoft.com/office/drawing/2014/main" id="{230132DE-5FE0-68BA-5C10-D64B612531D2}"/>
              </a:ext>
            </a:extLst>
          </p:cNvPr>
          <p:cNvSpPr>
            <a:spLocks noGrp="1"/>
          </p:cNvSpPr>
          <p:nvPr>
            <p:ph type="title"/>
          </p:nvPr>
        </p:nvSpPr>
        <p:spPr>
          <a:xfrm>
            <a:off x="1014141" y="1450655"/>
            <a:ext cx="3932030" cy="3956690"/>
          </a:xfrm>
        </p:spPr>
        <p:txBody>
          <a:bodyPr anchor="ctr">
            <a:normAutofit/>
          </a:bodyPr>
          <a:lstStyle/>
          <a:p>
            <a:r>
              <a:rPr lang="tr-TR" sz="8000" b="1">
                <a:solidFill>
                  <a:schemeClr val="bg1"/>
                </a:solidFill>
                <a:cs typeface="Calibri Light"/>
              </a:rPr>
              <a:t>İlk Büyük Yolculuk</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79336D88-EF2B-0C77-13FA-26E88FE7869A}"/>
              </a:ext>
            </a:extLst>
          </p:cNvPr>
          <p:cNvSpPr>
            <a:spLocks noGrp="1"/>
          </p:cNvSpPr>
          <p:nvPr>
            <p:ph idx="1"/>
          </p:nvPr>
        </p:nvSpPr>
        <p:spPr>
          <a:xfrm>
            <a:off x="6096000" y="1108061"/>
            <a:ext cx="5008901" cy="4571972"/>
          </a:xfrm>
        </p:spPr>
        <p:txBody>
          <a:bodyPr vert="horz" lIns="91440" tIns="45720" rIns="91440" bIns="45720" rtlCol="0" anchor="ctr">
            <a:normAutofit/>
          </a:bodyPr>
          <a:lstStyle/>
          <a:p>
            <a:pPr marL="0" indent="0">
              <a:buNone/>
            </a:pPr>
            <a:endParaRPr lang="tr-TR" sz="1600">
              <a:solidFill>
                <a:schemeClr val="bg1"/>
              </a:solidFill>
              <a:ea typeface="+mn-lt"/>
              <a:cs typeface="+mn-lt"/>
            </a:endParaRPr>
          </a:p>
          <a:p>
            <a:pPr marL="0" indent="0">
              <a:buNone/>
            </a:pPr>
            <a:r>
              <a:rPr lang="tr-TR" sz="1600" dirty="0">
                <a:solidFill>
                  <a:schemeClr val="bg1"/>
                </a:solidFill>
                <a:ea typeface="+mn-lt"/>
                <a:cs typeface="+mn-lt"/>
              </a:rPr>
              <a:t>1809 yılında yaşı gelen Byron Lordlar Kamarası’ndaki yerini alır, ve hemen ardından Cambridge’den dostu </a:t>
            </a:r>
            <a:r>
              <a:rPr lang="tr-TR" sz="1600" dirty="0" err="1">
                <a:solidFill>
                  <a:schemeClr val="bg1"/>
                </a:solidFill>
                <a:ea typeface="+mn-lt"/>
                <a:cs typeface="+mn-lt"/>
              </a:rPr>
              <a:t>Hobhouse</a:t>
            </a:r>
            <a:r>
              <a:rPr lang="tr-TR" sz="1600" dirty="0">
                <a:solidFill>
                  <a:schemeClr val="bg1"/>
                </a:solidFill>
                <a:ea typeface="+mn-lt"/>
                <a:cs typeface="+mn-lt"/>
              </a:rPr>
              <a:t> ile büyük bir seyahate çıkarlar. Önce Lizbon’a yelken açıp, oradan İspanya’ya, Cebelitarık’tan Malta’ya ve Yunanistan’a, oradan da Arnavutluk içlerine ilerlerler. Byron "</a:t>
            </a:r>
            <a:r>
              <a:rPr lang="tr-TR" sz="1600" dirty="0" err="1">
                <a:solidFill>
                  <a:schemeClr val="bg1"/>
                </a:solidFill>
                <a:ea typeface="+mn-lt"/>
                <a:cs typeface="+mn-lt"/>
              </a:rPr>
              <a:t>Childe</a:t>
            </a:r>
            <a:r>
              <a:rPr lang="tr-TR" sz="1600" dirty="0">
                <a:solidFill>
                  <a:schemeClr val="bg1"/>
                </a:solidFill>
                <a:ea typeface="+mn-lt"/>
                <a:cs typeface="+mn-lt"/>
              </a:rPr>
              <a:t> </a:t>
            </a:r>
            <a:r>
              <a:rPr lang="tr-TR" sz="1600" dirty="0" err="1">
                <a:solidFill>
                  <a:schemeClr val="bg1"/>
                </a:solidFill>
                <a:ea typeface="+mn-lt"/>
                <a:cs typeface="+mn-lt"/>
              </a:rPr>
              <a:t>Harold’un</a:t>
            </a:r>
            <a:r>
              <a:rPr lang="tr-TR" sz="1600" dirty="0">
                <a:solidFill>
                  <a:schemeClr val="bg1"/>
                </a:solidFill>
                <a:ea typeface="+mn-lt"/>
                <a:cs typeface="+mn-lt"/>
              </a:rPr>
              <a:t> Yolculuğu" eserini de bu yolculukta yazmaya başlar.</a:t>
            </a:r>
            <a:endParaRPr lang="tr-TR" sz="1600" dirty="0">
              <a:solidFill>
                <a:schemeClr val="bg1"/>
              </a:solidFill>
              <a:cs typeface="Calibri"/>
            </a:endParaRPr>
          </a:p>
          <a:p>
            <a:pPr marL="457200" indent="-457200"/>
            <a:endParaRPr lang="tr-TR" sz="1600">
              <a:solidFill>
                <a:schemeClr val="bg1"/>
              </a:solidFill>
              <a:ea typeface="+mn-lt"/>
              <a:cs typeface="+mn-lt"/>
            </a:endParaRPr>
          </a:p>
          <a:p>
            <a:pPr marL="0" indent="0">
              <a:buNone/>
            </a:pPr>
            <a:r>
              <a:rPr lang="tr-TR" sz="1600" dirty="0">
                <a:solidFill>
                  <a:schemeClr val="bg1"/>
                </a:solidFill>
                <a:ea typeface="+mn-lt"/>
                <a:cs typeface="+mn-lt"/>
              </a:rPr>
              <a:t>1810 yılının Mart ayında </a:t>
            </a:r>
            <a:r>
              <a:rPr lang="tr-TR" sz="1600" dirty="0" err="1">
                <a:solidFill>
                  <a:schemeClr val="bg1"/>
                </a:solidFill>
                <a:ea typeface="+mn-lt"/>
                <a:cs typeface="+mn-lt"/>
              </a:rPr>
              <a:t>Hobhouse</a:t>
            </a:r>
            <a:r>
              <a:rPr lang="tr-TR" sz="1600" dirty="0">
                <a:solidFill>
                  <a:schemeClr val="bg1"/>
                </a:solidFill>
                <a:ea typeface="+mn-lt"/>
                <a:cs typeface="+mn-lt"/>
              </a:rPr>
              <a:t> ve Byron İstanbul’a gelirler. Truva’yı ziyaret ederler, ve o zaman Yunan Mitolojik kahramanı </a:t>
            </a:r>
            <a:r>
              <a:rPr lang="tr-TR" sz="1600" dirty="0" err="1">
                <a:solidFill>
                  <a:schemeClr val="bg1"/>
                </a:solidFill>
                <a:ea typeface="+mn-lt"/>
                <a:cs typeface="+mn-lt"/>
              </a:rPr>
              <a:t>Leander’e</a:t>
            </a:r>
            <a:r>
              <a:rPr lang="tr-TR" sz="1600" dirty="0">
                <a:solidFill>
                  <a:schemeClr val="bg1"/>
                </a:solidFill>
                <a:ea typeface="+mn-lt"/>
                <a:cs typeface="+mn-lt"/>
              </a:rPr>
              <a:t> özenip onun yaptığı gibi    Çanakkale Boğazı’nı yüzerek geçer. </a:t>
            </a:r>
            <a:br>
              <a:rPr lang="en-US" sz="1600" dirty="0"/>
            </a:br>
            <a:endParaRPr lang="en-US" sz="1600">
              <a:solidFill>
                <a:schemeClr val="bg1"/>
              </a:solidFill>
              <a:cs typeface="Calibri"/>
            </a:endParaRPr>
          </a:p>
          <a:p>
            <a:pPr marL="0" indent="0">
              <a:buNone/>
            </a:pPr>
            <a:r>
              <a:rPr lang="tr-TR" sz="1600" dirty="0">
                <a:solidFill>
                  <a:schemeClr val="bg1"/>
                </a:solidFill>
                <a:ea typeface="+mn-lt"/>
                <a:cs typeface="+mn-lt"/>
              </a:rPr>
              <a:t>Bu seyahatte Byron Yunan yaşantısından etkilenmiştir: Onları İngilizlerin tersine  açık sözlü ve rahat bulmuş, güneşin altındaki yaşantılarına hayranlık duyduğunu belirtmiştir.</a:t>
            </a:r>
            <a:endParaRPr lang="tr-TR" sz="1600" dirty="0">
              <a:solidFill>
                <a:schemeClr val="bg1"/>
              </a:solidFill>
              <a:cs typeface="Calibri"/>
            </a:endParaRPr>
          </a:p>
          <a:p>
            <a:pPr marL="457200" indent="-457200"/>
            <a:endParaRPr lang="tr-TR" sz="1600">
              <a:solidFill>
                <a:schemeClr val="bg1"/>
              </a:solidFill>
              <a:cs typeface="Calibri"/>
            </a:endParaRPr>
          </a:p>
          <a:p>
            <a:endParaRPr lang="tr-TR" sz="1600">
              <a:solidFill>
                <a:schemeClr val="bg1"/>
              </a:solidFill>
              <a:cs typeface="Calibri"/>
            </a:endParaRPr>
          </a:p>
        </p:txBody>
      </p:sp>
    </p:spTree>
    <p:extLst>
      <p:ext uri="{BB962C8B-B14F-4D97-AF65-F5344CB8AC3E}">
        <p14:creationId xmlns:p14="http://schemas.microsoft.com/office/powerpoint/2010/main" val="479201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869075C-2C16-0D64-A502-24491025FE92}"/>
              </a:ext>
            </a:extLst>
          </p:cNvPr>
          <p:cNvSpPr>
            <a:spLocks noGrp="1"/>
          </p:cNvSpPr>
          <p:nvPr>
            <p:ph type="title"/>
          </p:nvPr>
        </p:nvSpPr>
        <p:spPr>
          <a:xfrm>
            <a:off x="838201" y="365125"/>
            <a:ext cx="5251316" cy="1807305"/>
          </a:xfrm>
        </p:spPr>
        <p:txBody>
          <a:bodyPr>
            <a:normAutofit/>
          </a:bodyPr>
          <a:lstStyle/>
          <a:p>
            <a:r>
              <a:rPr lang="tr-TR">
                <a:cs typeface="Calibri Light"/>
              </a:rPr>
              <a:t>Şöhret </a:t>
            </a:r>
          </a:p>
        </p:txBody>
      </p:sp>
      <p:sp>
        <p:nvSpPr>
          <p:cNvPr id="3" name="İçerik Yer Tutucusu 2">
            <a:extLst>
              <a:ext uri="{FF2B5EF4-FFF2-40B4-BE49-F238E27FC236}">
                <a16:creationId xmlns:a16="http://schemas.microsoft.com/office/drawing/2014/main" id="{20AE6737-75F0-41C9-D3E4-907D270450BD}"/>
              </a:ext>
            </a:extLst>
          </p:cNvPr>
          <p:cNvSpPr>
            <a:spLocks noGrp="1"/>
          </p:cNvSpPr>
          <p:nvPr>
            <p:ph idx="1"/>
          </p:nvPr>
        </p:nvSpPr>
        <p:spPr>
          <a:xfrm>
            <a:off x="838200" y="2333297"/>
            <a:ext cx="4619621" cy="3843666"/>
          </a:xfrm>
        </p:spPr>
        <p:txBody>
          <a:bodyPr vert="horz" lIns="91440" tIns="45720" rIns="91440" bIns="45720" rtlCol="0" anchor="t">
            <a:normAutofit/>
          </a:bodyPr>
          <a:lstStyle/>
          <a:p>
            <a:pPr marL="457200" indent="-457200"/>
            <a:r>
              <a:rPr lang="tr-TR" sz="1300" dirty="0">
                <a:ea typeface="+mn-lt"/>
                <a:cs typeface="+mn-lt"/>
              </a:rPr>
              <a:t>1812’de hem Lordlar Kamarası’nda etkin olmaya başlar, hem de seyahati boyunca yazmış olduğu </a:t>
            </a:r>
            <a:r>
              <a:rPr lang="tr-TR" sz="1300" dirty="0" err="1">
                <a:ea typeface="+mn-lt"/>
                <a:cs typeface="+mn-lt"/>
              </a:rPr>
              <a:t>Childe</a:t>
            </a:r>
            <a:r>
              <a:rPr lang="tr-TR" sz="1300" dirty="0">
                <a:ea typeface="+mn-lt"/>
                <a:cs typeface="+mn-lt"/>
              </a:rPr>
              <a:t> </a:t>
            </a:r>
            <a:r>
              <a:rPr lang="tr-TR" sz="1300" dirty="0" err="1">
                <a:ea typeface="+mn-lt"/>
                <a:cs typeface="+mn-lt"/>
              </a:rPr>
              <a:t>Harold’un</a:t>
            </a:r>
            <a:r>
              <a:rPr lang="tr-TR" sz="1300" dirty="0">
                <a:ea typeface="+mn-lt"/>
                <a:cs typeface="+mn-lt"/>
              </a:rPr>
              <a:t> </a:t>
            </a:r>
            <a:r>
              <a:rPr lang="tr-TR" sz="1300" dirty="0" err="1">
                <a:ea typeface="+mn-lt"/>
                <a:cs typeface="+mn-lt"/>
              </a:rPr>
              <a:t>Yolculuğu’nun</a:t>
            </a:r>
            <a:r>
              <a:rPr lang="tr-TR" sz="1300" dirty="0">
                <a:ea typeface="+mn-lt"/>
                <a:cs typeface="+mn-lt"/>
              </a:rPr>
              <a:t> ilk iki kantosu yayınlanır. Savaşlardan bıkmış bir neslin hayal kırıklığını ve melankolisini yansıtan şiir, zevkin geçici doğasını, mükemmelliği aramanın nafile olduğunu anlatır. Zevk peşinde koşan genç bir adamın arayışını uzak topraklarda sürdürmesini ele alır. </a:t>
            </a:r>
          </a:p>
          <a:p>
            <a:pPr marL="0" indent="0">
              <a:buNone/>
            </a:pPr>
            <a:endParaRPr lang="tr-TR" sz="1300">
              <a:ea typeface="+mn-lt"/>
              <a:cs typeface="+mn-lt"/>
            </a:endParaRPr>
          </a:p>
          <a:p>
            <a:pPr marL="457200" indent="-457200"/>
            <a:r>
              <a:rPr lang="tr-TR" sz="1300" dirty="0">
                <a:ea typeface="+mn-lt"/>
                <a:cs typeface="+mn-lt"/>
              </a:rPr>
              <a:t>Byron uyandığında kendini meşhur biri olarak bulur.  </a:t>
            </a:r>
          </a:p>
          <a:p>
            <a:pPr marL="0" indent="0">
              <a:buNone/>
            </a:pPr>
            <a:endParaRPr lang="tr-TR" sz="1300">
              <a:ea typeface="+mn-lt"/>
              <a:cs typeface="+mn-lt"/>
            </a:endParaRPr>
          </a:p>
          <a:p>
            <a:pPr marL="457200" indent="-457200"/>
            <a:r>
              <a:rPr lang="tr-TR" sz="1300" dirty="0">
                <a:ea typeface="+mn-lt"/>
                <a:cs typeface="+mn-lt"/>
              </a:rPr>
              <a:t>1812-15 arasında Byron içlerinde üvey kız kardeşi </a:t>
            </a:r>
            <a:r>
              <a:rPr lang="tr-TR" sz="1300" dirty="0" err="1">
                <a:ea typeface="+mn-lt"/>
                <a:cs typeface="+mn-lt"/>
              </a:rPr>
              <a:t>Augusta’nın</a:t>
            </a:r>
            <a:r>
              <a:rPr lang="tr-TR" sz="1300" dirty="0">
                <a:ea typeface="+mn-lt"/>
                <a:cs typeface="+mn-lt"/>
              </a:rPr>
              <a:t> da bulunduğu bir dizi kadınla ilişkiler yaşar. </a:t>
            </a:r>
            <a:r>
              <a:rPr lang="tr-TR" sz="1300" dirty="0" err="1">
                <a:ea typeface="+mn-lt"/>
                <a:cs typeface="+mn-lt"/>
              </a:rPr>
              <a:t>Turkish</a:t>
            </a:r>
            <a:r>
              <a:rPr lang="tr-TR" sz="1300" dirty="0">
                <a:ea typeface="+mn-lt"/>
                <a:cs typeface="+mn-lt"/>
              </a:rPr>
              <a:t> </a:t>
            </a:r>
            <a:r>
              <a:rPr lang="tr-TR" sz="1300" dirty="0" err="1">
                <a:ea typeface="+mn-lt"/>
                <a:cs typeface="+mn-lt"/>
              </a:rPr>
              <a:t>Tales</a:t>
            </a:r>
            <a:r>
              <a:rPr lang="tr-TR" sz="1300" dirty="0">
                <a:ea typeface="+mn-lt"/>
                <a:cs typeface="+mn-lt"/>
              </a:rPr>
              <a:t> olarak anılan </a:t>
            </a:r>
            <a:r>
              <a:rPr lang="tr-TR" sz="1300" dirty="0" err="1">
                <a:ea typeface="+mn-lt"/>
                <a:cs typeface="+mn-lt"/>
              </a:rPr>
              <a:t>The</a:t>
            </a:r>
            <a:r>
              <a:rPr lang="tr-TR" sz="1300" dirty="0">
                <a:ea typeface="+mn-lt"/>
                <a:cs typeface="+mn-lt"/>
              </a:rPr>
              <a:t> </a:t>
            </a:r>
            <a:r>
              <a:rPr lang="tr-TR" sz="1300" dirty="0" err="1">
                <a:ea typeface="+mn-lt"/>
                <a:cs typeface="+mn-lt"/>
              </a:rPr>
              <a:t>Giaour</a:t>
            </a:r>
            <a:r>
              <a:rPr lang="tr-TR" sz="1300" dirty="0">
                <a:ea typeface="+mn-lt"/>
                <a:cs typeface="+mn-lt"/>
              </a:rPr>
              <a:t> (1813), </a:t>
            </a:r>
            <a:r>
              <a:rPr lang="tr-TR" sz="1300" dirty="0" err="1">
                <a:ea typeface="+mn-lt"/>
                <a:cs typeface="+mn-lt"/>
              </a:rPr>
              <a:t>The</a:t>
            </a:r>
            <a:r>
              <a:rPr lang="tr-TR" sz="1300" dirty="0">
                <a:ea typeface="+mn-lt"/>
                <a:cs typeface="+mn-lt"/>
              </a:rPr>
              <a:t> </a:t>
            </a:r>
            <a:r>
              <a:rPr lang="tr-TR" sz="1300" dirty="0" err="1">
                <a:ea typeface="+mn-lt"/>
                <a:cs typeface="+mn-lt"/>
              </a:rPr>
              <a:t>Bride</a:t>
            </a:r>
            <a:r>
              <a:rPr lang="tr-TR" sz="1300" dirty="0">
                <a:ea typeface="+mn-lt"/>
                <a:cs typeface="+mn-lt"/>
              </a:rPr>
              <a:t> of </a:t>
            </a:r>
            <a:r>
              <a:rPr lang="tr-TR" sz="1300" dirty="0" err="1">
                <a:ea typeface="+mn-lt"/>
                <a:cs typeface="+mn-lt"/>
              </a:rPr>
              <a:t>Abydos</a:t>
            </a:r>
            <a:r>
              <a:rPr lang="tr-TR" sz="1300" dirty="0">
                <a:ea typeface="+mn-lt"/>
                <a:cs typeface="+mn-lt"/>
              </a:rPr>
              <a:t> (1813), yayımlandığı gün 10.000 kopya satan </a:t>
            </a:r>
            <a:r>
              <a:rPr lang="tr-TR" sz="1300" dirty="0" err="1">
                <a:ea typeface="+mn-lt"/>
                <a:cs typeface="+mn-lt"/>
              </a:rPr>
              <a:t>The</a:t>
            </a:r>
            <a:r>
              <a:rPr lang="tr-TR" sz="1300" dirty="0">
                <a:ea typeface="+mn-lt"/>
                <a:cs typeface="+mn-lt"/>
              </a:rPr>
              <a:t> </a:t>
            </a:r>
            <a:r>
              <a:rPr lang="tr-TR" sz="1300" dirty="0" err="1">
                <a:ea typeface="+mn-lt"/>
                <a:cs typeface="+mn-lt"/>
              </a:rPr>
              <a:t>Corsair</a:t>
            </a:r>
            <a:r>
              <a:rPr lang="tr-TR" sz="1300" dirty="0">
                <a:ea typeface="+mn-lt"/>
                <a:cs typeface="+mn-lt"/>
              </a:rPr>
              <a:t> (1814) ve Lara (1814) gibi eserler yazar. Bunlar Romantik şiir akımına ait eserlerdir, içlerinde kasvet ve pişmanlık barındırırlar.</a:t>
            </a:r>
          </a:p>
          <a:p>
            <a:pPr marL="457200" indent="-457200"/>
            <a:endParaRPr lang="tr-TR" sz="1300">
              <a:cs typeface="Calibri"/>
            </a:endParaRPr>
          </a:p>
          <a:p>
            <a:endParaRPr lang="tr-TR" sz="1300">
              <a:cs typeface="Calibri"/>
            </a:endParaRPr>
          </a:p>
        </p:txBody>
      </p:sp>
      <p:pic>
        <p:nvPicPr>
          <p:cNvPr id="4" name="Resim 4" descr="kişi içeren bir resim&#10;&#10;Açıklama otomatik olarak oluşturuldu">
            <a:extLst>
              <a:ext uri="{FF2B5EF4-FFF2-40B4-BE49-F238E27FC236}">
                <a16:creationId xmlns:a16="http://schemas.microsoft.com/office/drawing/2014/main" id="{C14FA3D4-0963-0EFC-D993-E0A523848350}"/>
              </a:ext>
            </a:extLst>
          </p:cNvPr>
          <p:cNvPicPr>
            <a:picLocks noChangeAspect="1"/>
          </p:cNvPicPr>
          <p:nvPr/>
        </p:nvPicPr>
        <p:blipFill rotWithShape="1">
          <a:blip r:embed="rId2"/>
          <a:srcRect l="11982" r="29980"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244856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AC6310B-CE45-14ED-92F2-9CEA402849BF}"/>
              </a:ext>
            </a:extLst>
          </p:cNvPr>
          <p:cNvSpPr>
            <a:spLocks noGrp="1"/>
          </p:cNvSpPr>
          <p:nvPr>
            <p:ph type="title"/>
          </p:nvPr>
        </p:nvSpPr>
        <p:spPr>
          <a:xfrm>
            <a:off x="838200" y="631825"/>
            <a:ext cx="10515600" cy="1325563"/>
          </a:xfrm>
        </p:spPr>
        <p:txBody>
          <a:bodyPr>
            <a:normAutofit/>
          </a:bodyPr>
          <a:lstStyle/>
          <a:p>
            <a:pPr algn="ctr"/>
            <a:r>
              <a:rPr lang="tr-TR" dirty="0">
                <a:cs typeface="Calibri Light"/>
              </a:rPr>
              <a:t>Romantizm veya </a:t>
            </a:r>
            <a:r>
              <a:rPr lang="tr-TR" dirty="0" err="1">
                <a:cs typeface="Calibri Light"/>
              </a:rPr>
              <a:t>Coşkuculuk</a:t>
            </a:r>
            <a:endParaRPr lang="tr-TR" err="1"/>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85FA849D-2F71-18CA-86BF-F173E502F135}"/>
              </a:ext>
            </a:extLst>
          </p:cNvPr>
          <p:cNvSpPr>
            <a:spLocks noGrp="1"/>
          </p:cNvSpPr>
          <p:nvPr>
            <p:ph idx="1"/>
          </p:nvPr>
        </p:nvSpPr>
        <p:spPr>
          <a:xfrm>
            <a:off x="749424" y="2165601"/>
            <a:ext cx="10604376" cy="5139598"/>
          </a:xfrm>
        </p:spPr>
        <p:txBody>
          <a:bodyPr vert="horz" lIns="91440" tIns="45720" rIns="91440" bIns="45720" rtlCol="0" anchor="t">
            <a:normAutofit/>
          </a:bodyPr>
          <a:lstStyle/>
          <a:p>
            <a:r>
              <a:rPr lang="tr-TR" sz="2200" dirty="0">
                <a:cs typeface="Calibri"/>
              </a:rPr>
              <a:t>Romantizm akımı genel olarak endüstri devrimine ve bir ölçüde aydınlanma çağına tepki olarak bir çok dalda gelişmiş bir akımdır. Genel karakteristik olarak duygulara ve sanata mantık ve doğal bilimlere göre daha çok yer verir. Sanatta Romantizm ise sanatçının hislerini sonuna kadar özgürce ifade etmesini, belirli kalıplara uymak zorunda olmadığını savunur. Genel olarak 18. Yüzyılın sonundan 19. Yüzyılın ortalarına kadar olan dönemi kapsar. Dehaya ve dahi olanlara özel bir ilgi vardır. </a:t>
            </a:r>
            <a:br>
              <a:rPr lang="tr-TR" sz="2200" dirty="0">
                <a:cs typeface="Calibri"/>
              </a:rPr>
            </a:br>
            <a:endParaRPr lang="tr-TR" sz="2200" dirty="0">
              <a:cs typeface="Calibri"/>
            </a:endParaRPr>
          </a:p>
          <a:p>
            <a:pPr marL="0" indent="0"/>
            <a:r>
              <a:rPr lang="tr-TR" sz="2200" dirty="0">
                <a:cs typeface="Calibri"/>
              </a:rPr>
              <a:t> Şiirde Romantizm duyguları aklın önünde tutar. Klasik dönemden ise Ortaçağ'a ilgi duyar. Romantik şairler garip olan, gizemli olan, egzotik olanı inceler. Zirve dönemini yaşayan İngiliz Romantik Şiir akımının (ki bu dönem 2. Romantik Dönem olarak da </a:t>
            </a:r>
            <a:r>
              <a:rPr lang="tr-TR" sz="2200" dirty="0" err="1">
                <a:cs typeface="Calibri"/>
              </a:rPr>
              <a:t>anlandırılır</a:t>
            </a:r>
            <a:r>
              <a:rPr lang="tr-TR" sz="2200" dirty="0">
                <a:cs typeface="Calibri"/>
              </a:rPr>
              <a:t>) en önde gelenleri Lord Byron; sonrasında ise </a:t>
            </a:r>
            <a:r>
              <a:rPr lang="tr-TR" sz="2200" dirty="0">
                <a:ea typeface="+mn-lt"/>
                <a:cs typeface="+mn-lt"/>
              </a:rPr>
              <a:t>John </a:t>
            </a:r>
            <a:r>
              <a:rPr lang="tr-TR" sz="2200" dirty="0" err="1">
                <a:ea typeface="+mn-lt"/>
                <a:cs typeface="+mn-lt"/>
              </a:rPr>
              <a:t>Keats</a:t>
            </a:r>
            <a:r>
              <a:rPr lang="tr-TR" sz="2200" dirty="0">
                <a:ea typeface="+mn-lt"/>
                <a:cs typeface="+mn-lt"/>
              </a:rPr>
              <a:t>,  Mary </a:t>
            </a:r>
            <a:r>
              <a:rPr lang="tr-TR" sz="2200" dirty="0" err="1">
                <a:ea typeface="+mn-lt"/>
                <a:cs typeface="+mn-lt"/>
              </a:rPr>
              <a:t>Shelley</a:t>
            </a:r>
            <a:r>
              <a:rPr lang="tr-TR" sz="2200" dirty="0">
                <a:ea typeface="+mn-lt"/>
                <a:cs typeface="+mn-lt"/>
              </a:rPr>
              <a:t> (</a:t>
            </a:r>
            <a:r>
              <a:rPr lang="tr-TR" sz="2200" dirty="0" err="1">
                <a:ea typeface="+mn-lt"/>
                <a:cs typeface="+mn-lt"/>
              </a:rPr>
              <a:t>Frankenstein'ın</a:t>
            </a:r>
            <a:r>
              <a:rPr lang="tr-TR" sz="2200" dirty="0">
                <a:ea typeface="+mn-lt"/>
                <a:cs typeface="+mn-lt"/>
              </a:rPr>
              <a:t> yazarı) ve </a:t>
            </a:r>
            <a:r>
              <a:rPr lang="tr-TR" sz="2200" dirty="0" err="1">
                <a:ea typeface="+mn-lt"/>
                <a:cs typeface="+mn-lt"/>
              </a:rPr>
              <a:t>Percy</a:t>
            </a:r>
            <a:r>
              <a:rPr lang="tr-TR" sz="2200" dirty="0">
                <a:ea typeface="+mn-lt"/>
                <a:cs typeface="+mn-lt"/>
              </a:rPr>
              <a:t> </a:t>
            </a:r>
            <a:r>
              <a:rPr lang="tr-TR" sz="2200" dirty="0" err="1">
                <a:ea typeface="+mn-lt"/>
                <a:cs typeface="+mn-lt"/>
              </a:rPr>
              <a:t>Bysshe</a:t>
            </a:r>
            <a:r>
              <a:rPr lang="tr-TR" sz="2200" dirty="0">
                <a:ea typeface="+mn-lt"/>
                <a:cs typeface="+mn-lt"/>
              </a:rPr>
              <a:t> </a:t>
            </a:r>
            <a:r>
              <a:rPr lang="tr-TR" sz="2200" dirty="0" err="1">
                <a:ea typeface="+mn-lt"/>
                <a:cs typeface="+mn-lt"/>
              </a:rPr>
              <a:t>Shelley</a:t>
            </a:r>
            <a:r>
              <a:rPr lang="tr-TR" sz="2200" dirty="0">
                <a:ea typeface="+mn-lt"/>
                <a:cs typeface="+mn-lt"/>
              </a:rPr>
              <a:t> olarak gösterilebilir.  </a:t>
            </a:r>
            <a:endParaRPr lang="tr-TR" sz="2200">
              <a:cs typeface="Calibri"/>
            </a:endParaRPr>
          </a:p>
          <a:p>
            <a:endParaRPr lang="tr-TR" sz="2200" dirty="0">
              <a:cs typeface="Calibri"/>
            </a:endParaRPr>
          </a:p>
          <a:p>
            <a:pPr marL="0" indent="0">
              <a:buNone/>
            </a:pPr>
            <a:endParaRPr lang="tr-TR" sz="2200" dirty="0">
              <a:cs typeface="Calibri"/>
            </a:endParaRPr>
          </a:p>
        </p:txBody>
      </p:sp>
    </p:spTree>
    <p:extLst>
      <p:ext uri="{BB962C8B-B14F-4D97-AF65-F5344CB8AC3E}">
        <p14:creationId xmlns:p14="http://schemas.microsoft.com/office/powerpoint/2010/main" val="2589092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450AC34-CE8E-9000-687B-98F9B3B80409}"/>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Byron ve Romantizm</a:t>
            </a:r>
          </a:p>
        </p:txBody>
      </p:sp>
      <p:sp>
        <p:nvSpPr>
          <p:cNvPr id="3" name="İçerik Yer Tutucusu 2">
            <a:extLst>
              <a:ext uri="{FF2B5EF4-FFF2-40B4-BE49-F238E27FC236}">
                <a16:creationId xmlns:a16="http://schemas.microsoft.com/office/drawing/2014/main" id="{BFA70546-2EB4-6E84-D081-ACB943E76718}"/>
              </a:ext>
            </a:extLst>
          </p:cNvPr>
          <p:cNvSpPr>
            <a:spLocks noGrp="1"/>
          </p:cNvSpPr>
          <p:nvPr>
            <p:ph idx="1"/>
          </p:nvPr>
        </p:nvSpPr>
        <p:spPr>
          <a:xfrm>
            <a:off x="1339362" y="5815698"/>
            <a:ext cx="9144000" cy="420001"/>
          </a:xfrm>
        </p:spPr>
        <p:txBody>
          <a:bodyPr vert="horz" lIns="91440" tIns="45720" rIns="91440" bIns="45720" rtlCol="0">
            <a:normAutofit/>
          </a:bodyPr>
          <a:lstStyle/>
          <a:p>
            <a:pPr marL="0" indent="0" algn="ctr">
              <a:buNone/>
            </a:pPr>
            <a:r>
              <a:rPr lang="en-US" sz="2000">
                <a:solidFill>
                  <a:srgbClr val="E7E6E6"/>
                </a:solidFill>
              </a:rPr>
              <a:t>Byron Romantik Şiir akımının en büyük isimlerinden biridir, belki de en büyüğüdür. </a:t>
            </a:r>
          </a:p>
        </p:txBody>
      </p:sp>
      <p:pic>
        <p:nvPicPr>
          <p:cNvPr id="6" name="Resim 6" descr="metin içeren bir resim&#10;&#10;Açıklama otomatik olarak oluşturuldu">
            <a:extLst>
              <a:ext uri="{FF2B5EF4-FFF2-40B4-BE49-F238E27FC236}">
                <a16:creationId xmlns:a16="http://schemas.microsoft.com/office/drawing/2014/main" id="{C0B42A4D-F116-C3FC-66EE-55D3309DEFFD}"/>
              </a:ext>
            </a:extLst>
          </p:cNvPr>
          <p:cNvPicPr>
            <a:picLocks noChangeAspect="1"/>
          </p:cNvPicPr>
          <p:nvPr/>
        </p:nvPicPr>
        <p:blipFill>
          <a:blip r:embed="rId2"/>
          <a:stretch>
            <a:fillRect/>
          </a:stretch>
        </p:blipFill>
        <p:spPr>
          <a:xfrm>
            <a:off x="320040" y="1137561"/>
            <a:ext cx="3425609" cy="2337977"/>
          </a:xfrm>
          <a:prstGeom prst="rect">
            <a:avLst/>
          </a:prstGeom>
        </p:spPr>
      </p:pic>
      <p:pic>
        <p:nvPicPr>
          <p:cNvPr id="5" name="Resim 5" descr="metin içeren bir resim&#10;&#10;Açıklama otomatik olarak oluşturuldu">
            <a:extLst>
              <a:ext uri="{FF2B5EF4-FFF2-40B4-BE49-F238E27FC236}">
                <a16:creationId xmlns:a16="http://schemas.microsoft.com/office/drawing/2014/main" id="{DE5BB371-60FE-563C-511A-CB1C082354B3}"/>
              </a:ext>
            </a:extLst>
          </p:cNvPr>
          <p:cNvPicPr>
            <a:picLocks noChangeAspect="1"/>
          </p:cNvPicPr>
          <p:nvPr/>
        </p:nvPicPr>
        <p:blipFill>
          <a:blip r:embed="rId3"/>
          <a:stretch>
            <a:fillRect/>
          </a:stretch>
        </p:blipFill>
        <p:spPr>
          <a:xfrm>
            <a:off x="4385729" y="1134928"/>
            <a:ext cx="3433324" cy="2343243"/>
          </a:xfrm>
          <a:prstGeom prst="rect">
            <a:avLst/>
          </a:prstGeom>
        </p:spPr>
      </p:pic>
      <p:cxnSp>
        <p:nvCxnSpPr>
          <p:cNvPr id="15" name="Straight Connector 14">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Resim 4" descr="metin içeren bir resim&#10;&#10;Açıklama otomatik olarak oluşturuldu">
            <a:extLst>
              <a:ext uri="{FF2B5EF4-FFF2-40B4-BE49-F238E27FC236}">
                <a16:creationId xmlns:a16="http://schemas.microsoft.com/office/drawing/2014/main" id="{D4417620-8556-2496-7667-E7D1102199C6}"/>
              </a:ext>
            </a:extLst>
          </p:cNvPr>
          <p:cNvPicPr>
            <a:picLocks noChangeAspect="1"/>
          </p:cNvPicPr>
          <p:nvPr/>
        </p:nvPicPr>
        <p:blipFill>
          <a:blip r:embed="rId4"/>
          <a:stretch>
            <a:fillRect/>
          </a:stretch>
        </p:blipFill>
        <p:spPr>
          <a:xfrm>
            <a:off x="8449725" y="1130493"/>
            <a:ext cx="3423916" cy="2396740"/>
          </a:xfrm>
          <a:prstGeom prst="rect">
            <a:avLst/>
          </a:prstGeom>
        </p:spPr>
      </p:pic>
      <p:cxnSp>
        <p:nvCxnSpPr>
          <p:cNvPr id="17" name="Straight Connector 16">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821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 descr="kişi içeren bir resim&#10;&#10;Açıklama otomatik olarak oluşturuldu">
            <a:extLst>
              <a:ext uri="{FF2B5EF4-FFF2-40B4-BE49-F238E27FC236}">
                <a16:creationId xmlns:a16="http://schemas.microsoft.com/office/drawing/2014/main" id="{69BCFF53-F00C-98CA-0CD3-01394B4F3CFD}"/>
              </a:ext>
            </a:extLst>
          </p:cNvPr>
          <p:cNvPicPr>
            <a:picLocks noChangeAspect="1"/>
          </p:cNvPicPr>
          <p:nvPr/>
        </p:nvPicPr>
        <p:blipFill rotWithShape="1">
          <a:blip r:embed="rId2"/>
          <a:srcRect r="5882"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C21A6C7A-2BDC-5202-75E6-2FE62EA55B55}"/>
              </a:ext>
            </a:extLst>
          </p:cNvPr>
          <p:cNvSpPr>
            <a:spLocks noGrp="1"/>
          </p:cNvSpPr>
          <p:nvPr>
            <p:ph type="title"/>
          </p:nvPr>
        </p:nvSpPr>
        <p:spPr>
          <a:xfrm>
            <a:off x="867792" y="365125"/>
            <a:ext cx="3792597" cy="1899912"/>
          </a:xfrm>
        </p:spPr>
        <p:txBody>
          <a:bodyPr>
            <a:normAutofit/>
          </a:bodyPr>
          <a:lstStyle/>
          <a:p>
            <a:r>
              <a:rPr lang="tr-TR" sz="4000" b="1">
                <a:cs typeface="Calibri Light"/>
              </a:rPr>
              <a:t>Evlilik ve İngiltere'den Ayrılış</a:t>
            </a:r>
          </a:p>
        </p:txBody>
      </p:sp>
      <p:sp>
        <p:nvSpPr>
          <p:cNvPr id="3" name="İçerik Yer Tutucusu 2">
            <a:extLst>
              <a:ext uri="{FF2B5EF4-FFF2-40B4-BE49-F238E27FC236}">
                <a16:creationId xmlns:a16="http://schemas.microsoft.com/office/drawing/2014/main" id="{85C04F1B-1390-55CB-CF70-62EAD97EA3E6}"/>
              </a:ext>
            </a:extLst>
          </p:cNvPr>
          <p:cNvSpPr>
            <a:spLocks noGrp="1"/>
          </p:cNvSpPr>
          <p:nvPr>
            <p:ph idx="1"/>
          </p:nvPr>
        </p:nvSpPr>
        <p:spPr>
          <a:xfrm>
            <a:off x="135384" y="2448997"/>
            <a:ext cx="3822189" cy="3742762"/>
          </a:xfrm>
        </p:spPr>
        <p:txBody>
          <a:bodyPr vert="horz" lIns="91440" tIns="45720" rIns="91440" bIns="45720" rtlCol="0">
            <a:normAutofit/>
          </a:bodyPr>
          <a:lstStyle/>
          <a:p>
            <a:pPr marL="457200" indent="-457200"/>
            <a:r>
              <a:rPr lang="tr-TR" sz="1700">
                <a:ea typeface="+mn-lt"/>
                <a:cs typeface="+mn-lt"/>
              </a:rPr>
              <a:t>1815’te daha düzenli bir yaşantıya geçmek için Byron Anne Isabella (Annabella) Milbanke ile evlenir, ve bir kızları olur. Bu kız, Augusta Ada, meşhur İngiliz matematikçi ve yazar Ada Lovelace’dır. </a:t>
            </a:r>
          </a:p>
          <a:p>
            <a:pPr marL="0" indent="0">
              <a:buNone/>
            </a:pPr>
            <a:endParaRPr lang="tr-TR" sz="1700">
              <a:ea typeface="+mn-lt"/>
              <a:cs typeface="+mn-lt"/>
            </a:endParaRPr>
          </a:p>
          <a:p>
            <a:pPr marL="457200" indent="-457200"/>
            <a:r>
              <a:rPr lang="tr-TR" sz="1700">
                <a:ea typeface="+mn-lt"/>
                <a:cs typeface="+mn-lt"/>
              </a:rPr>
              <a:t>Byron ile Annabella’nın zıt karakterleri, Byron hakkında başka kadınlar ile ilgili çıkan dedikodular ve biseksüel eğilimlerinin etkileriyle ikili yasal olarak boşanırlar. Byron Nisan 1816’da bir daha dönmemek üzere İngiltere’den ayrılır.</a:t>
            </a:r>
            <a:endParaRPr lang="tr-TR" sz="1700">
              <a:cs typeface="Calibri"/>
            </a:endParaRPr>
          </a:p>
          <a:p>
            <a:endParaRPr lang="tr-TR" sz="1700">
              <a:cs typeface="Calibri"/>
            </a:endParaRPr>
          </a:p>
        </p:txBody>
      </p:sp>
    </p:spTree>
    <p:extLst>
      <p:ext uri="{BB962C8B-B14F-4D97-AF65-F5344CB8AC3E}">
        <p14:creationId xmlns:p14="http://schemas.microsoft.com/office/powerpoint/2010/main" val="455054480"/>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1732</Words>
  <Application>Microsoft Office PowerPoint</Application>
  <PresentationFormat>Widescreen</PresentationFormat>
  <Paragraphs>101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Arial,Sans-Serif</vt:lpstr>
      <vt:lpstr>Calibri</vt:lpstr>
      <vt:lpstr>Calibri Light</vt:lpstr>
      <vt:lpstr>Ofis Teması</vt:lpstr>
      <vt:lpstr>LORD BYRON</vt:lpstr>
      <vt:lpstr>George Gordon Byron</vt:lpstr>
      <vt:lpstr>Newstead Abbey Byron Ailesi'ne bizzat 8. Henry tarafından verilmiştir.</vt:lpstr>
      <vt:lpstr>Eğitim Hayatı ve İlkgençlik Yılları</vt:lpstr>
      <vt:lpstr>İlk Büyük Yolculuk</vt:lpstr>
      <vt:lpstr>Şöhret </vt:lpstr>
      <vt:lpstr>Romantizm veya Coşkuculuk</vt:lpstr>
      <vt:lpstr>Byron ve Romantizm</vt:lpstr>
      <vt:lpstr>Evlilik ve İngiltere'den Ayrılış</vt:lpstr>
      <vt:lpstr>Lord Byron ve Shelleyler</vt:lpstr>
      <vt:lpstr>              Don Juan</vt:lpstr>
      <vt:lpstr>Byron ve Osmanlı  - Yunan Savaşı</vt:lpstr>
      <vt:lpstr>Romantizm, Yunan Hayranlığı, Byron</vt:lpstr>
      <vt:lpstr>Romantizm, Oryantalizm ve Byron</vt:lpstr>
      <vt:lpstr>Byron'ın Türk Hikayeleri – Gavur ve Oryantalizm</vt:lpstr>
      <vt:lpstr>Lord Byron'ın Kültürel Mirası ve Etkileri</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Nihat Berker</dc:creator>
  <cp:lastModifiedBy>Nihat Berker</cp:lastModifiedBy>
  <cp:revision>657</cp:revision>
  <dcterms:created xsi:type="dcterms:W3CDTF">2022-11-08T23:26:57Z</dcterms:created>
  <dcterms:modified xsi:type="dcterms:W3CDTF">2022-11-11T14:29:47Z</dcterms:modified>
</cp:coreProperties>
</file>