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sldIdLst>
    <p:sldId id="256" r:id="rId2"/>
    <p:sldId id="257" r:id="rId3"/>
    <p:sldId id="259" r:id="rId4"/>
    <p:sldId id="260" r:id="rId5"/>
    <p:sldId id="261" r:id="rId6"/>
    <p:sldId id="272" r:id="rId7"/>
    <p:sldId id="273" r:id="rId8"/>
    <p:sldId id="274" r:id="rId9"/>
    <p:sldId id="262" r:id="rId10"/>
    <p:sldId id="263" r:id="rId11"/>
    <p:sldId id="264" r:id="rId12"/>
    <p:sldId id="267" r:id="rId13"/>
    <p:sldId id="266" r:id="rId14"/>
    <p:sldId id="268" r:id="rId15"/>
    <p:sldId id="269" r:id="rId16"/>
    <p:sldId id="277" r:id="rId17"/>
    <p:sldId id="276" r:id="rId18"/>
    <p:sldId id="275" r:id="rId19"/>
    <p:sldId id="270" r:id="rId20"/>
    <p:sldId id="26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D04D8B1-18C9-4493-869A-A875E9F6603C}" type="datetimeFigureOut">
              <a:rPr lang="tr-TR" smtClean="0"/>
              <a:t>26.11.2022</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9F349D3-4857-4A15-A333-52EB7D3CC5B5}"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902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D04D8B1-18C9-4493-869A-A875E9F6603C}" type="datetimeFigureOut">
              <a:rPr lang="tr-TR" smtClean="0"/>
              <a:t>26.11.2022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9F349D3-4857-4A15-A333-52EB7D3CC5B5}" type="slidenum">
              <a:rPr lang="tr-TR" smtClean="0"/>
              <a:t>‹#›</a:t>
            </a:fld>
            <a:endParaRPr lang="tr-TR"/>
          </a:p>
        </p:txBody>
      </p:sp>
    </p:spTree>
    <p:extLst>
      <p:ext uri="{BB962C8B-B14F-4D97-AF65-F5344CB8AC3E}">
        <p14:creationId xmlns:p14="http://schemas.microsoft.com/office/powerpoint/2010/main" val="4098097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D04D8B1-18C9-4493-869A-A875E9F6603C}" type="datetimeFigureOut">
              <a:rPr lang="tr-TR" smtClean="0"/>
              <a:t>26.11.2022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F349D3-4857-4A15-A333-52EB7D3CC5B5}"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897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D04D8B1-18C9-4493-869A-A875E9F6603C}" type="datetimeFigureOut">
              <a:rPr lang="tr-TR" smtClean="0"/>
              <a:t>26.11.2022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F349D3-4857-4A15-A333-52EB7D3CC5B5}"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782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D04D8B1-18C9-4493-869A-A875E9F6603C}" type="datetimeFigureOut">
              <a:rPr lang="tr-TR" smtClean="0"/>
              <a:t>26.11.2022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F349D3-4857-4A15-A333-52EB7D3CC5B5}" type="slidenum">
              <a:rPr lang="tr-TR" smtClean="0"/>
              <a:t>‹#›</a:t>
            </a:fld>
            <a:endParaRPr lang="tr-TR"/>
          </a:p>
        </p:txBody>
      </p:sp>
    </p:spTree>
    <p:extLst>
      <p:ext uri="{BB962C8B-B14F-4D97-AF65-F5344CB8AC3E}">
        <p14:creationId xmlns:p14="http://schemas.microsoft.com/office/powerpoint/2010/main" val="2795517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 için tıklatın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D04D8B1-18C9-4493-869A-A875E9F6603C}" type="datetimeFigureOut">
              <a:rPr lang="tr-TR" smtClean="0"/>
              <a:t>26.11.2022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F349D3-4857-4A15-A333-52EB7D3CC5B5}"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536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D04D8B1-18C9-4493-869A-A875E9F6603C}" type="datetimeFigureOut">
              <a:rPr lang="tr-TR" smtClean="0"/>
              <a:t>26.11.2022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F349D3-4857-4A15-A333-52EB7D3CC5B5}"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268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D04D8B1-18C9-4493-869A-A875E9F6603C}" type="datetimeFigureOut">
              <a:rPr lang="tr-TR" smtClean="0"/>
              <a:t>26.11.2022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F349D3-4857-4A15-A333-52EB7D3CC5B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653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D04D8B1-18C9-4493-869A-A875E9F6603C}" type="datetimeFigureOut">
              <a:rPr lang="tr-TR" smtClean="0"/>
              <a:t>26.11.2022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F349D3-4857-4A15-A333-52EB7D3CC5B5}"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99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D04D8B1-18C9-4493-869A-A875E9F6603C}" type="datetimeFigureOut">
              <a:rPr lang="tr-TR" smtClean="0"/>
              <a:t>26.11.2022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F349D3-4857-4A15-A333-52EB7D3CC5B5}" type="slidenum">
              <a:rPr lang="tr-TR" smtClean="0"/>
              <a:t>‹#›</a:t>
            </a:fld>
            <a:endParaRPr lang="tr-TR"/>
          </a:p>
        </p:txBody>
      </p:sp>
    </p:spTree>
    <p:extLst>
      <p:ext uri="{BB962C8B-B14F-4D97-AF65-F5344CB8AC3E}">
        <p14:creationId xmlns:p14="http://schemas.microsoft.com/office/powerpoint/2010/main" val="1439662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D04D8B1-18C9-4493-869A-A875E9F6603C}" type="datetimeFigureOut">
              <a:rPr lang="tr-TR" smtClean="0"/>
              <a:t>26.11.2022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9F349D3-4857-4A15-A333-52EB7D3CC5B5}"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99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D04D8B1-18C9-4493-869A-A875E9F6603C}" type="datetimeFigureOut">
              <a:rPr lang="tr-TR" smtClean="0"/>
              <a:t>26.11.2022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9F349D3-4857-4A15-A333-52EB7D3CC5B5}" type="slidenum">
              <a:rPr lang="tr-TR" smtClean="0"/>
              <a:t>‹#›</a:t>
            </a:fld>
            <a:endParaRPr lang="tr-TR"/>
          </a:p>
        </p:txBody>
      </p:sp>
    </p:spTree>
    <p:extLst>
      <p:ext uri="{BB962C8B-B14F-4D97-AF65-F5344CB8AC3E}">
        <p14:creationId xmlns:p14="http://schemas.microsoft.com/office/powerpoint/2010/main" val="189280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D04D8B1-18C9-4493-869A-A875E9F6603C}" type="datetimeFigureOut">
              <a:rPr lang="tr-TR" smtClean="0"/>
              <a:t>26.11.2022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9F349D3-4857-4A15-A333-52EB7D3CC5B5}"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774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8D04D8B1-18C9-4493-869A-A875E9F6603C}" type="datetimeFigureOut">
              <a:rPr lang="tr-TR" smtClean="0"/>
              <a:t>26.11.2022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9F349D3-4857-4A15-A333-52EB7D3CC5B5}"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05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4D8B1-18C9-4493-869A-A875E9F6603C}" type="datetimeFigureOut">
              <a:rPr lang="tr-TR" smtClean="0"/>
              <a:t>26.11.2022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9F349D3-4857-4A15-A333-52EB7D3CC5B5}" type="slidenum">
              <a:rPr lang="tr-TR" smtClean="0"/>
              <a:t>‹#›</a:t>
            </a:fld>
            <a:endParaRPr lang="tr-TR"/>
          </a:p>
        </p:txBody>
      </p:sp>
    </p:spTree>
    <p:extLst>
      <p:ext uri="{BB962C8B-B14F-4D97-AF65-F5344CB8AC3E}">
        <p14:creationId xmlns:p14="http://schemas.microsoft.com/office/powerpoint/2010/main" val="36440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D04D8B1-18C9-4493-869A-A875E9F6603C}" type="datetimeFigureOut">
              <a:rPr lang="tr-TR" smtClean="0"/>
              <a:t>26.11.2022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9F349D3-4857-4A15-A333-52EB7D3CC5B5}"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700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D04D8B1-18C9-4493-869A-A875E9F6603C}" type="datetimeFigureOut">
              <a:rPr lang="tr-TR" smtClean="0"/>
              <a:t>26.11.2022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9F349D3-4857-4A15-A333-52EB7D3CC5B5}" type="slidenum">
              <a:rPr lang="tr-TR" smtClean="0"/>
              <a:t>‹#›</a:t>
            </a:fld>
            <a:endParaRPr lang="tr-TR"/>
          </a:p>
        </p:txBody>
      </p:sp>
    </p:spTree>
    <p:extLst>
      <p:ext uri="{BB962C8B-B14F-4D97-AF65-F5344CB8AC3E}">
        <p14:creationId xmlns:p14="http://schemas.microsoft.com/office/powerpoint/2010/main" val="161435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04D8B1-18C9-4493-869A-A875E9F6603C}" type="datetimeFigureOut">
              <a:rPr lang="tr-TR" smtClean="0"/>
              <a:t>26.11.2022</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F349D3-4857-4A15-A333-52EB7D3CC5B5}" type="slidenum">
              <a:rPr lang="tr-TR" smtClean="0"/>
              <a:t>‹#›</a:t>
            </a:fld>
            <a:endParaRPr lang="tr-TR"/>
          </a:p>
        </p:txBody>
      </p:sp>
    </p:spTree>
    <p:extLst>
      <p:ext uri="{BB962C8B-B14F-4D97-AF65-F5344CB8AC3E}">
        <p14:creationId xmlns:p14="http://schemas.microsoft.com/office/powerpoint/2010/main" val="316732857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yucelkilic.com/%EF%BB%BFbu-sehr-i-sitanbul-ki-bi-misl-u-behadir/" TargetMode="External"/><Relationship Id="rId2" Type="http://schemas.openxmlformats.org/officeDocument/2006/relationships/hyperlink" Target="https://www.antoloji.com/nedim/hayati/" TargetMode="External"/><Relationship Id="rId1" Type="http://schemas.openxmlformats.org/officeDocument/2006/relationships/slideLayout" Target="../slideLayouts/slideLayout2.xml"/><Relationship Id="rId6" Type="http://schemas.openxmlformats.org/officeDocument/2006/relationships/hyperlink" Target="https://www.turkedebiyati.org/nedim.html" TargetMode="External"/><Relationship Id="rId5" Type="http://schemas.openxmlformats.org/officeDocument/2006/relationships/hyperlink" Target="https://www.edebiyatfakultesi.com/nedim.htm" TargetMode="External"/><Relationship Id="rId4" Type="http://schemas.openxmlformats.org/officeDocument/2006/relationships/hyperlink" Target="https://www.fikriyat.com/galeri/edebiyat/istanbul-sairi-nedimin-biyografi-ve-eserleri/5"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Dikdörtgen 3"/>
          <p:cNvSpPr/>
          <p:nvPr/>
        </p:nvSpPr>
        <p:spPr>
          <a:xfrm>
            <a:off x="5699760" y="994860"/>
            <a:ext cx="6116320" cy="1408006"/>
          </a:xfrm>
          <a:prstGeom prst="rect">
            <a:avLst/>
          </a:prstGeom>
          <a:solidFill>
            <a:schemeClr val="accent2">
              <a:lumMod val="40000"/>
              <a:lumOff val="60000"/>
            </a:schemeClr>
          </a:solidFill>
          <a:ln>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ctrTitle"/>
          </p:nvPr>
        </p:nvSpPr>
        <p:spPr>
          <a:xfrm>
            <a:off x="5364480" y="887334"/>
            <a:ext cx="6786880" cy="1515532"/>
          </a:xfrm>
        </p:spPr>
        <p:txBody>
          <a:bodyPr/>
          <a:lstStyle/>
          <a:p>
            <a:r>
              <a:rPr lang="tr-TR" sz="3600" dirty="0">
                <a:latin typeface="Times New Roman" panose="02020603050405020304" pitchFamily="18" charset="0"/>
                <a:cs typeface="Times New Roman" panose="02020603050405020304" pitchFamily="18" charset="0"/>
              </a:rPr>
              <a:t>LALE DEVRİ’NİN BÜLBÜLÜ</a:t>
            </a:r>
            <a:br>
              <a:rPr lang="tr-TR" sz="4800" dirty="0">
                <a:latin typeface="Times New Roman" panose="02020603050405020304" pitchFamily="18" charset="0"/>
                <a:cs typeface="Times New Roman" panose="02020603050405020304" pitchFamily="18" charset="0"/>
              </a:rPr>
            </a:br>
            <a:r>
              <a:rPr lang="tr-TR" sz="4400" dirty="0">
                <a:latin typeface="Times New Roman" panose="02020603050405020304" pitchFamily="18" charset="0"/>
                <a:cs typeface="Times New Roman" panose="02020603050405020304" pitchFamily="18" charset="0"/>
              </a:rPr>
              <a:t>NEDİM</a:t>
            </a:r>
          </a:p>
        </p:txBody>
      </p:sp>
      <p:sp>
        <p:nvSpPr>
          <p:cNvPr id="5" name="Dikdörtgen 4"/>
          <p:cNvSpPr/>
          <p:nvPr/>
        </p:nvSpPr>
        <p:spPr>
          <a:xfrm>
            <a:off x="7304194" y="2456629"/>
            <a:ext cx="3261360" cy="406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lt Başlık 2"/>
          <p:cNvSpPr>
            <a:spLocks noGrp="1"/>
          </p:cNvSpPr>
          <p:nvPr>
            <p:ph type="subTitle" idx="1"/>
          </p:nvPr>
        </p:nvSpPr>
        <p:spPr>
          <a:xfrm>
            <a:off x="5527039" y="2456629"/>
            <a:ext cx="6815669" cy="1320802"/>
          </a:xfrm>
        </p:spPr>
        <p:txBody>
          <a:bodyPr/>
          <a:lstStyle/>
          <a:p>
            <a:r>
              <a:rPr lang="tr-TR" dirty="0">
                <a:latin typeface="Times New Roman" panose="02020603050405020304" pitchFamily="18" charset="0"/>
                <a:cs typeface="Times New Roman" panose="02020603050405020304" pitchFamily="18" charset="0"/>
              </a:rPr>
              <a:t>Hazırlayan: Simge Kaçar</a:t>
            </a:r>
          </a:p>
        </p:txBody>
      </p:sp>
    </p:spTree>
    <p:extLst>
      <p:ext uri="{BB962C8B-B14F-4D97-AF65-F5344CB8AC3E}">
        <p14:creationId xmlns:p14="http://schemas.microsoft.com/office/powerpoint/2010/main" val="2781950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399" y="1174383"/>
            <a:ext cx="6241816" cy="575589"/>
          </a:xfrm>
        </p:spPr>
        <p:txBody>
          <a:bodyPr/>
          <a:lstStyle/>
          <a:p>
            <a:pPr algn="l"/>
            <a:r>
              <a:rPr lang="tr-TR" b="1" dirty="0">
                <a:solidFill>
                  <a:schemeClr val="tx1"/>
                </a:solidFill>
                <a:latin typeface="Times New Roman" panose="02020603050405020304" pitchFamily="18" charset="0"/>
                <a:cs typeface="Times New Roman" panose="02020603050405020304" pitchFamily="18" charset="0"/>
              </a:rPr>
              <a:t>Ölümü</a:t>
            </a:r>
          </a:p>
        </p:txBody>
      </p:sp>
      <p:sp>
        <p:nvSpPr>
          <p:cNvPr id="3" name="İçerik Yer Tutucusu 2"/>
          <p:cNvSpPr>
            <a:spLocks noGrp="1"/>
          </p:cNvSpPr>
          <p:nvPr>
            <p:ph type="body" sz="half" idx="2"/>
          </p:nvPr>
        </p:nvSpPr>
        <p:spPr>
          <a:xfrm>
            <a:off x="1295399" y="1749972"/>
            <a:ext cx="6241816" cy="4066627"/>
          </a:xfrm>
        </p:spPr>
        <p:txBody>
          <a:bodyPr>
            <a:normAutofit lnSpcReduction="10000"/>
          </a:bodyPr>
          <a:lstStyle/>
          <a:p>
            <a:pPr algn="l"/>
            <a:r>
              <a:rPr lang="tr-TR" dirty="0">
                <a:solidFill>
                  <a:schemeClr val="tx1"/>
                </a:solidFill>
                <a:latin typeface="Times New Roman" panose="02020603050405020304" pitchFamily="18" charset="0"/>
                <a:cs typeface="Times New Roman" panose="02020603050405020304" pitchFamily="18" charset="0"/>
              </a:rPr>
              <a:t>Nedim’in ölümüyle ilgili değişik kaynaklarda birçok rivayet vardır. </a:t>
            </a:r>
          </a:p>
          <a:p>
            <a:pPr algn="l"/>
            <a:r>
              <a:rPr lang="tr-TR" dirty="0">
                <a:solidFill>
                  <a:schemeClr val="tx1"/>
                </a:solidFill>
                <a:latin typeface="Times New Roman" panose="02020603050405020304" pitchFamily="18" charset="0"/>
                <a:cs typeface="Times New Roman" panose="02020603050405020304" pitchFamily="18" charset="0"/>
              </a:rPr>
              <a:t>Hassas bir ruhsal yapısı olduğu, evham hastalığından </a:t>
            </a:r>
            <a:r>
              <a:rPr lang="tr-TR" dirty="0" err="1">
                <a:solidFill>
                  <a:schemeClr val="tx1"/>
                </a:solidFill>
                <a:latin typeface="Times New Roman" panose="02020603050405020304" pitchFamily="18" charset="0"/>
                <a:cs typeface="Times New Roman" panose="02020603050405020304" pitchFamily="18" charset="0"/>
              </a:rPr>
              <a:t>muzdarip</a:t>
            </a:r>
            <a:r>
              <a:rPr lang="tr-TR" dirty="0">
                <a:solidFill>
                  <a:schemeClr val="tx1"/>
                </a:solidFill>
                <a:latin typeface="Times New Roman" panose="02020603050405020304" pitchFamily="18" charset="0"/>
                <a:cs typeface="Times New Roman" panose="02020603050405020304" pitchFamily="18" charset="0"/>
              </a:rPr>
              <a:t> olduğu ve dedesinin linç edilerek öldürüldüğü bilinmektedir. Kaynaklar, </a:t>
            </a:r>
            <a:r>
              <a:rPr lang="tr-TR" dirty="0" err="1">
                <a:solidFill>
                  <a:schemeClr val="tx1"/>
                </a:solidFill>
                <a:latin typeface="Times New Roman" panose="02020603050405020304" pitchFamily="18" charset="0"/>
                <a:cs typeface="Times New Roman" panose="02020603050405020304" pitchFamily="18" charset="0"/>
              </a:rPr>
              <a:t>Nedîm'in</a:t>
            </a:r>
            <a:r>
              <a:rPr lang="tr-TR" dirty="0">
                <a:solidFill>
                  <a:schemeClr val="tx1"/>
                </a:solidFill>
                <a:latin typeface="Times New Roman" panose="02020603050405020304" pitchFamily="18" charset="0"/>
                <a:cs typeface="Times New Roman" panose="02020603050405020304" pitchFamily="18" charset="0"/>
              </a:rPr>
              <a:t> Patrona Halil İsyanı akabinde “illet-i </a:t>
            </a:r>
            <a:r>
              <a:rPr lang="tr-TR" dirty="0" err="1">
                <a:solidFill>
                  <a:schemeClr val="tx1"/>
                </a:solidFill>
                <a:latin typeface="Times New Roman" panose="02020603050405020304" pitchFamily="18" charset="0"/>
                <a:cs typeface="Times New Roman" panose="02020603050405020304" pitchFamily="18" charset="0"/>
              </a:rPr>
              <a:t>vehîme”den</a:t>
            </a:r>
            <a:r>
              <a:rPr lang="tr-TR" dirty="0">
                <a:solidFill>
                  <a:schemeClr val="tx1"/>
                </a:solidFill>
                <a:latin typeface="Times New Roman" panose="02020603050405020304" pitchFamily="18" charset="0"/>
                <a:cs typeface="Times New Roman" panose="02020603050405020304" pitchFamily="18" charset="0"/>
              </a:rPr>
              <a:t> (kuruntu hastalık) veya alkol ya da afyon krizine bağlı olarak öldüğüne dair farklı bilgiler vermektedir. En meşhur rivayet, isyankârlardan kaçarken Beşiktaş'taki evinin çatısından düşerek öldüğü yönündedir. </a:t>
            </a:r>
          </a:p>
          <a:p>
            <a:pPr algn="l"/>
            <a:r>
              <a:rPr lang="tr-TR" dirty="0">
                <a:solidFill>
                  <a:schemeClr val="tx1"/>
                </a:solidFill>
                <a:latin typeface="Times New Roman" panose="02020603050405020304" pitchFamily="18" charset="0"/>
                <a:cs typeface="Times New Roman" panose="02020603050405020304" pitchFamily="18" charset="0"/>
              </a:rPr>
              <a:t>Bir başka rivayet ise, </a:t>
            </a:r>
            <a:r>
              <a:rPr lang="tr-TR" dirty="0" err="1">
                <a:solidFill>
                  <a:schemeClr val="tx1"/>
                </a:solidFill>
                <a:latin typeface="Times New Roman" panose="02020603050405020304" pitchFamily="18" charset="0"/>
                <a:cs typeface="Times New Roman" panose="02020603050405020304" pitchFamily="18" charset="0"/>
              </a:rPr>
              <a:t>Damad</a:t>
            </a:r>
            <a:r>
              <a:rPr lang="tr-TR" dirty="0">
                <a:solidFill>
                  <a:schemeClr val="tx1"/>
                </a:solidFill>
                <a:latin typeface="Times New Roman" panose="02020603050405020304" pitchFamily="18" charset="0"/>
                <a:cs typeface="Times New Roman" panose="02020603050405020304" pitchFamily="18" charset="0"/>
              </a:rPr>
              <a:t> İbrahim Paşa ve şürekâsına yapılan işkenceden ötürü dehşete kapılıp korkudan öldüğü şeklindedir. </a:t>
            </a:r>
          </a:p>
          <a:p>
            <a:pPr algn="l"/>
            <a:r>
              <a:rPr lang="tr-TR" dirty="0">
                <a:solidFill>
                  <a:schemeClr val="tx1"/>
                </a:solidFill>
                <a:latin typeface="Times New Roman" panose="02020603050405020304" pitchFamily="18" charset="0"/>
                <a:cs typeface="Times New Roman" panose="02020603050405020304" pitchFamily="18" charset="0"/>
              </a:rPr>
              <a:t>30 Ekim 1730 ölüm tarihi olduğu düşünülüyor.</a:t>
            </a:r>
          </a:p>
          <a:p>
            <a:pPr algn="l"/>
            <a:r>
              <a:rPr lang="tr-TR" dirty="0" err="1">
                <a:solidFill>
                  <a:schemeClr val="tx1"/>
                </a:solidFill>
                <a:latin typeface="Times New Roman" panose="02020603050405020304" pitchFamily="18" charset="0"/>
                <a:cs typeface="Times New Roman" panose="02020603050405020304" pitchFamily="18" charset="0"/>
              </a:rPr>
              <a:t>Nedîm'in</a:t>
            </a:r>
            <a:r>
              <a:rPr lang="tr-TR" dirty="0">
                <a:solidFill>
                  <a:schemeClr val="tx1"/>
                </a:solidFill>
                <a:latin typeface="Times New Roman" panose="02020603050405020304" pitchFamily="18" charset="0"/>
                <a:cs typeface="Times New Roman" panose="02020603050405020304" pitchFamily="18" charset="0"/>
              </a:rPr>
              <a:t> mezarı, Üsküdar'da </a:t>
            </a:r>
            <a:r>
              <a:rPr lang="tr-TR" dirty="0" err="1">
                <a:solidFill>
                  <a:schemeClr val="tx1"/>
                </a:solidFill>
                <a:latin typeface="Times New Roman" panose="02020603050405020304" pitchFamily="18" charset="0"/>
                <a:cs typeface="Times New Roman" panose="02020603050405020304" pitchFamily="18" charset="0"/>
              </a:rPr>
              <a:t>Karacaahmet</a:t>
            </a:r>
            <a:r>
              <a:rPr lang="tr-TR" dirty="0">
                <a:solidFill>
                  <a:schemeClr val="tx1"/>
                </a:solidFill>
                <a:latin typeface="Times New Roman" panose="02020603050405020304" pitchFamily="18" charset="0"/>
                <a:cs typeface="Times New Roman" panose="02020603050405020304" pitchFamily="18" charset="0"/>
              </a:rPr>
              <a:t> Mezarlığı'ndadır.</a:t>
            </a:r>
          </a:p>
        </p:txBody>
      </p:sp>
      <p:pic>
        <p:nvPicPr>
          <p:cNvPr id="1026" name="Picture 2" descr="Patrona Halil İsyanı - Vikipedi"/>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626" r="662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55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Dikdörtgen 4"/>
          <p:cNvSpPr/>
          <p:nvPr/>
        </p:nvSpPr>
        <p:spPr>
          <a:xfrm>
            <a:off x="1295401" y="1202635"/>
            <a:ext cx="3674164" cy="993913"/>
          </a:xfrm>
          <a:prstGeom prst="rect">
            <a:avLst/>
          </a:prstGeom>
          <a:gradFill>
            <a:gsLst>
              <a:gs pos="5000">
                <a:schemeClr val="accent1">
                  <a:lumMod val="5000"/>
                  <a:lumOff val="95000"/>
                  <a:alpha val="4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p:txBody>
          <a:bodyPr/>
          <a:lstStyle/>
          <a:p>
            <a:pPr algn="l"/>
            <a:r>
              <a:rPr lang="tr-TR" b="1" dirty="0">
                <a:latin typeface="Times New Roman" panose="02020603050405020304" pitchFamily="18" charset="0"/>
                <a:cs typeface="Times New Roman" panose="02020603050405020304" pitchFamily="18" charset="0"/>
              </a:rPr>
              <a:t>Edebi Kişiliği</a:t>
            </a:r>
          </a:p>
        </p:txBody>
      </p:sp>
      <p:sp>
        <p:nvSpPr>
          <p:cNvPr id="3" name="İçerik Yer Tutucusu 2"/>
          <p:cNvSpPr>
            <a:spLocks noGrp="1"/>
          </p:cNvSpPr>
          <p:nvPr>
            <p:ph idx="1"/>
          </p:nvPr>
        </p:nvSpPr>
        <p:spPr>
          <a:gradFill>
            <a:gsLst>
              <a:gs pos="5000">
                <a:schemeClr val="accent1">
                  <a:lumMod val="5000"/>
                  <a:lumOff val="95000"/>
                  <a:alpha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r>
              <a:rPr lang="tr-TR" dirty="0">
                <a:solidFill>
                  <a:schemeClr val="tx1"/>
                </a:solidFill>
                <a:latin typeface="Times New Roman" panose="02020603050405020304" pitchFamily="18" charset="0"/>
                <a:cs typeface="Times New Roman" panose="02020603050405020304" pitchFamily="18" charset="0"/>
              </a:rPr>
              <a:t>Lale Devri şairi olan Nedim, neşeli şarkılar ve gazeller kaleme almış, eserlerinde sık sık aşk, şarap ve zevk kavramlarını işlemiştir. Kuşkusuz bunda dönemin aşk, şarap, zevk ve eğlence ortamlarında bulunmasının etkisi çoktur.</a:t>
            </a:r>
          </a:p>
          <a:p>
            <a:r>
              <a:rPr lang="tr-TR" dirty="0">
                <a:solidFill>
                  <a:schemeClr val="tx1"/>
                </a:solidFill>
                <a:latin typeface="Times New Roman" panose="02020603050405020304" pitchFamily="18" charset="0"/>
                <a:cs typeface="Times New Roman" panose="02020603050405020304" pitchFamily="18" charset="0"/>
              </a:rPr>
              <a:t>Aynı zamanda şiirlerinde İstanbul’a yer vermiş, İstanbul’a olan aşkını sık sık dile getirmiştir. Divan şiirinde İstanbul’u belki de en güzel betimleyen şairdir.</a:t>
            </a:r>
          </a:p>
          <a:p>
            <a:r>
              <a:rPr lang="tr-TR" dirty="0">
                <a:solidFill>
                  <a:schemeClr val="tx1"/>
                </a:solidFill>
                <a:latin typeface="Times New Roman" panose="02020603050405020304" pitchFamily="18" charset="0"/>
                <a:cs typeface="Times New Roman" panose="02020603050405020304" pitchFamily="18" charset="0"/>
              </a:rPr>
              <a:t>Şiirlerini kıvrak ve yalın bir dille kaleme almıştır, aruz kalıplarına bağlı kalmamıştır. Aynı zamanda Divan Edebiyatında şarkı türünün en önemli şairidir.</a:t>
            </a:r>
          </a:p>
          <a:p>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879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2007704"/>
            <a:ext cx="9587947" cy="3868164"/>
          </a:xfrm>
        </p:spPr>
        <p:txBody>
          <a:bodyPr>
            <a:normAutofit/>
          </a:bodyPr>
          <a:lstStyle/>
          <a:p>
            <a:r>
              <a:rPr lang="tr-TR" dirty="0">
                <a:solidFill>
                  <a:schemeClr val="tx1"/>
                </a:solidFill>
                <a:latin typeface="Times New Roman" panose="02020603050405020304" pitchFamily="18" charset="0"/>
                <a:cs typeface="Times New Roman" panose="02020603050405020304" pitchFamily="18" charset="0"/>
              </a:rPr>
              <a:t>Kasidede </a:t>
            </a:r>
            <a:r>
              <a:rPr lang="tr-TR" dirty="0" err="1">
                <a:solidFill>
                  <a:schemeClr val="tx1"/>
                </a:solidFill>
                <a:latin typeface="Times New Roman" panose="02020603050405020304" pitchFamily="18" charset="0"/>
                <a:cs typeface="Times New Roman" panose="02020603050405020304" pitchFamily="18" charset="0"/>
              </a:rPr>
              <a:t>Nef‘î’nin</a:t>
            </a:r>
            <a:r>
              <a:rPr lang="tr-TR" dirty="0">
                <a:solidFill>
                  <a:schemeClr val="tx1"/>
                </a:solidFill>
                <a:latin typeface="Times New Roman" panose="02020603050405020304" pitchFamily="18" charset="0"/>
                <a:cs typeface="Times New Roman" panose="02020603050405020304" pitchFamily="18" charset="0"/>
              </a:rPr>
              <a:t>, gazelde hikemî tarzın büyük temsilcisi </a:t>
            </a:r>
            <a:r>
              <a:rPr lang="tr-TR" dirty="0" err="1">
                <a:solidFill>
                  <a:schemeClr val="tx1"/>
                </a:solidFill>
                <a:latin typeface="Times New Roman" panose="02020603050405020304" pitchFamily="18" charset="0"/>
                <a:cs typeface="Times New Roman" panose="02020603050405020304" pitchFamily="18" charset="0"/>
              </a:rPr>
              <a:t>Nâbî’nin</a:t>
            </a:r>
            <a:r>
              <a:rPr lang="tr-TR" dirty="0">
                <a:solidFill>
                  <a:schemeClr val="tx1"/>
                </a:solidFill>
                <a:latin typeface="Times New Roman" panose="02020603050405020304" pitchFamily="18" charset="0"/>
                <a:cs typeface="Times New Roman" panose="02020603050405020304" pitchFamily="18" charset="0"/>
              </a:rPr>
              <a:t> etkisinin olduğu şiir ortamında yetişen </a:t>
            </a:r>
            <a:r>
              <a:rPr lang="tr-TR" dirty="0" err="1">
                <a:solidFill>
                  <a:schemeClr val="tx1"/>
                </a:solidFill>
                <a:latin typeface="Times New Roman" panose="02020603050405020304" pitchFamily="18" charset="0"/>
                <a:cs typeface="Times New Roman" panose="02020603050405020304" pitchFamily="18" charset="0"/>
              </a:rPr>
              <a:t>Nedîm</a:t>
            </a:r>
            <a:r>
              <a:rPr lang="tr-TR" dirty="0">
                <a:solidFill>
                  <a:schemeClr val="tx1"/>
                </a:solidFill>
                <a:latin typeface="Times New Roman" panose="02020603050405020304" pitchFamily="18" charset="0"/>
                <a:cs typeface="Times New Roman" panose="02020603050405020304" pitchFamily="18" charset="0"/>
              </a:rPr>
              <a:t> çok geçmeden “</a:t>
            </a:r>
            <a:r>
              <a:rPr lang="tr-TR" dirty="0" err="1">
                <a:solidFill>
                  <a:schemeClr val="tx1"/>
                </a:solidFill>
                <a:latin typeface="Times New Roman" panose="02020603050405020304" pitchFamily="18" charset="0"/>
                <a:cs typeface="Times New Roman" panose="02020603050405020304" pitchFamily="18" charset="0"/>
              </a:rPr>
              <a:t>Nedîmane</a:t>
            </a:r>
            <a:r>
              <a:rPr lang="tr-TR" dirty="0">
                <a:solidFill>
                  <a:schemeClr val="tx1"/>
                </a:solidFill>
                <a:latin typeface="Times New Roman" panose="02020603050405020304" pitchFamily="18" charset="0"/>
                <a:cs typeface="Times New Roman" panose="02020603050405020304" pitchFamily="18" charset="0"/>
              </a:rPr>
              <a:t>” denilen yeni bir tarz geliştirmiştir. </a:t>
            </a:r>
          </a:p>
          <a:p>
            <a:r>
              <a:rPr lang="tr-TR" dirty="0">
                <a:solidFill>
                  <a:schemeClr val="tx1"/>
                </a:solidFill>
                <a:latin typeface="Times New Roman" panose="02020603050405020304" pitchFamily="18" charset="0"/>
                <a:cs typeface="Times New Roman" panose="02020603050405020304" pitchFamily="18" charset="0"/>
              </a:rPr>
              <a:t>Bu tarzın esasını; söyleyiş mükemmelliği, yerlilik arzusu ve Nedim'e özgü </a:t>
            </a:r>
            <a:r>
              <a:rPr lang="tr-TR" dirty="0" err="1">
                <a:solidFill>
                  <a:schemeClr val="tx1"/>
                </a:solidFill>
                <a:latin typeface="Times New Roman" panose="02020603050405020304" pitchFamily="18" charset="0"/>
                <a:cs typeface="Times New Roman" panose="02020603050405020304" pitchFamily="18" charset="0"/>
              </a:rPr>
              <a:t>edâ</a:t>
            </a:r>
            <a:r>
              <a:rPr lang="tr-TR" dirty="0">
                <a:solidFill>
                  <a:schemeClr val="tx1"/>
                </a:solidFill>
                <a:latin typeface="Times New Roman" panose="02020603050405020304" pitchFamily="18" charset="0"/>
                <a:cs typeface="Times New Roman" panose="02020603050405020304" pitchFamily="18" charset="0"/>
              </a:rPr>
              <a:t> oluşturur.</a:t>
            </a:r>
          </a:p>
          <a:p>
            <a:r>
              <a:rPr lang="tr-TR" dirty="0">
                <a:solidFill>
                  <a:schemeClr val="tx1"/>
                </a:solidFill>
                <a:latin typeface="Times New Roman" panose="02020603050405020304" pitchFamily="18" charset="0"/>
                <a:cs typeface="Times New Roman" panose="02020603050405020304" pitchFamily="18" charset="0"/>
              </a:rPr>
              <a:t>Kendisi de bir gazelinde; </a:t>
            </a:r>
            <a:r>
              <a:rPr lang="tr-TR" dirty="0" err="1">
                <a:solidFill>
                  <a:schemeClr val="tx1"/>
                </a:solidFill>
                <a:latin typeface="Times New Roman" panose="02020603050405020304" pitchFamily="18" charset="0"/>
                <a:cs typeface="Times New Roman" panose="02020603050405020304" pitchFamily="18" charset="0"/>
              </a:rPr>
              <a:t>Ma'lûmdur</a:t>
            </a:r>
            <a:r>
              <a:rPr lang="tr-TR" dirty="0">
                <a:solidFill>
                  <a:schemeClr val="tx1"/>
                </a:solidFill>
                <a:latin typeface="Times New Roman" panose="02020603050405020304" pitchFamily="18" charset="0"/>
                <a:cs typeface="Times New Roman" panose="02020603050405020304" pitchFamily="18" charset="0"/>
              </a:rPr>
              <a:t> benim </a:t>
            </a:r>
            <a:r>
              <a:rPr lang="tr-TR" dirty="0" err="1">
                <a:solidFill>
                  <a:schemeClr val="tx1"/>
                </a:solidFill>
                <a:latin typeface="Times New Roman" panose="02020603050405020304" pitchFamily="18" charset="0"/>
                <a:cs typeface="Times New Roman" panose="02020603050405020304" pitchFamily="18" charset="0"/>
              </a:rPr>
              <a:t>sühanım</a:t>
            </a:r>
            <a:r>
              <a:rPr lang="tr-TR" dirty="0">
                <a:solidFill>
                  <a:schemeClr val="tx1"/>
                </a:solidFill>
                <a:latin typeface="Times New Roman" panose="02020603050405020304" pitchFamily="18" charset="0"/>
                <a:cs typeface="Times New Roman" panose="02020603050405020304" pitchFamily="18" charset="0"/>
              </a:rPr>
              <a:t> mahlas istemez / Fark eyler onu şehrimizin </a:t>
            </a:r>
            <a:r>
              <a:rPr lang="tr-TR" dirty="0" err="1">
                <a:solidFill>
                  <a:schemeClr val="tx1"/>
                </a:solidFill>
                <a:latin typeface="Times New Roman" panose="02020603050405020304" pitchFamily="18" charset="0"/>
                <a:cs typeface="Times New Roman" panose="02020603050405020304" pitchFamily="18" charset="0"/>
              </a:rPr>
              <a:t>nüktedânları</a:t>
            </a:r>
            <a:r>
              <a:rPr lang="tr-TR" dirty="0">
                <a:solidFill>
                  <a:schemeClr val="tx1"/>
                </a:solidFill>
                <a:latin typeface="Times New Roman" panose="02020603050405020304" pitchFamily="18" charset="0"/>
                <a:cs typeface="Times New Roman" panose="02020603050405020304" pitchFamily="18" charset="0"/>
              </a:rPr>
              <a:t> diyerek üslup sahibi bir şair olduğunu ifade etmiştir.</a:t>
            </a:r>
          </a:p>
          <a:p>
            <a:endParaRPr lang="tr-TR" dirty="0"/>
          </a:p>
        </p:txBody>
      </p:sp>
    </p:spTree>
    <p:extLst>
      <p:ext uri="{BB962C8B-B14F-4D97-AF65-F5344CB8AC3E}">
        <p14:creationId xmlns:p14="http://schemas.microsoft.com/office/powerpoint/2010/main" val="928650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solidFill>
                  <a:schemeClr val="tx1"/>
                </a:solidFill>
              </a:rPr>
              <a:t>Redif ve kafiye kullanımında geleneğe bağlı olan şairin ara sıra Türkçe kelime ve eklerle yaptığı kafiyelerdeki doğallık, daha önceki şairlerde az rastlanan bir özelliktir. </a:t>
            </a:r>
          </a:p>
          <a:p>
            <a:r>
              <a:rPr lang="tr-TR" dirty="0">
                <a:solidFill>
                  <a:schemeClr val="tx1"/>
                </a:solidFill>
              </a:rPr>
              <a:t>Nedim aruzun musikisini yakalayan ve şiirinde âdeta bir ahenk unsuru olarak kullanan divan şairlerinden biridir. Şiirlerinin bestelenmeye elverişli bir yapısı vardır. Onun için şairin yaşadığı dönemden başlayarak </a:t>
            </a:r>
            <a:r>
              <a:rPr lang="tr-TR" dirty="0" err="1">
                <a:solidFill>
                  <a:schemeClr val="tx1"/>
                </a:solidFill>
              </a:rPr>
              <a:t>musammatları</a:t>
            </a:r>
            <a:r>
              <a:rPr lang="tr-TR" dirty="0">
                <a:solidFill>
                  <a:schemeClr val="tx1"/>
                </a:solidFill>
              </a:rPr>
              <a:t> ve gazelleri bestelenmiştir.</a:t>
            </a:r>
          </a:p>
        </p:txBody>
      </p:sp>
    </p:spTree>
    <p:extLst>
      <p:ext uri="{BB962C8B-B14F-4D97-AF65-F5344CB8AC3E}">
        <p14:creationId xmlns:p14="http://schemas.microsoft.com/office/powerpoint/2010/main" val="3553654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err="1">
                <a:solidFill>
                  <a:schemeClr val="tx1"/>
                </a:solidFill>
              </a:rPr>
              <a:t>Nedimane</a:t>
            </a:r>
            <a:r>
              <a:rPr lang="tr-TR" dirty="0">
                <a:solidFill>
                  <a:schemeClr val="tx1"/>
                </a:solidFill>
              </a:rPr>
              <a:t> denilen tarzın önemli özelliklerinden bir diğeri, yerlilik merakıdır. Nedim, divan şiirinde </a:t>
            </a:r>
            <a:r>
              <a:rPr lang="tr-TR" dirty="0" err="1">
                <a:solidFill>
                  <a:schemeClr val="tx1"/>
                </a:solidFill>
              </a:rPr>
              <a:t>Necatî'yle</a:t>
            </a:r>
            <a:r>
              <a:rPr lang="tr-TR" dirty="0">
                <a:solidFill>
                  <a:schemeClr val="tx1"/>
                </a:solidFill>
              </a:rPr>
              <a:t> belirginleşen, </a:t>
            </a:r>
            <a:r>
              <a:rPr lang="tr-TR" dirty="0" err="1">
                <a:solidFill>
                  <a:schemeClr val="tx1"/>
                </a:solidFill>
              </a:rPr>
              <a:t>Bakî</a:t>
            </a:r>
            <a:r>
              <a:rPr lang="tr-TR" dirty="0">
                <a:solidFill>
                  <a:schemeClr val="tx1"/>
                </a:solidFill>
              </a:rPr>
              <a:t> ve Şeyhülislam Yahya gibi şairlerin eserlerinde mükemmelleşen </a:t>
            </a:r>
            <a:r>
              <a:rPr lang="tr-TR" dirty="0" err="1">
                <a:solidFill>
                  <a:schemeClr val="tx1"/>
                </a:solidFill>
              </a:rPr>
              <a:t>mahallîleşme</a:t>
            </a:r>
            <a:r>
              <a:rPr lang="tr-TR" dirty="0">
                <a:solidFill>
                  <a:schemeClr val="tx1"/>
                </a:solidFill>
              </a:rPr>
              <a:t> deneyiminin 18.yüzyıldaki en büyük temsilcisidir. </a:t>
            </a:r>
          </a:p>
          <a:p>
            <a:r>
              <a:rPr lang="tr-TR" dirty="0">
                <a:solidFill>
                  <a:schemeClr val="tx1"/>
                </a:solidFill>
              </a:rPr>
              <a:t>Onun, şiirlerinde halk edebiyatına yakınlaşması, İstanbul hayatından sahneler sunması, gerçek hayattan alınan unsurları kullanması, günlük dilden gelen konuşma kalıplarına ve deyimlere yer vermesi yerlilik arzusunu gösteren unsurlar olarak görülmektedir.</a:t>
            </a:r>
          </a:p>
        </p:txBody>
      </p:sp>
    </p:spTree>
    <p:extLst>
      <p:ext uri="{BB962C8B-B14F-4D97-AF65-F5344CB8AC3E}">
        <p14:creationId xmlns:p14="http://schemas.microsoft.com/office/powerpoint/2010/main" val="245299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dirty="0"/>
              <a:t>Lale Devri’nin eğlence alemlerini, yerlerini, manzaralarını, halkın giyiniş şeklini, adet ve törelerini anlatırken, divan şiirini geniş ölçüde hayata bağlamış, önemli bir yenilik getirmişti. Şarkı ve gazel şöyle dursun, kaside türünü bile hayata bağlamanın bir yolunu bulmuş, tabiat güzelliklerini, aşk ve hayat neşesini bunlara da aşılamıştı.</a:t>
            </a:r>
          </a:p>
          <a:p>
            <a:endParaRPr lang="tr-TR" dirty="0"/>
          </a:p>
        </p:txBody>
      </p:sp>
    </p:spTree>
    <p:extLst>
      <p:ext uri="{BB962C8B-B14F-4D97-AF65-F5344CB8AC3E}">
        <p14:creationId xmlns:p14="http://schemas.microsoft.com/office/powerpoint/2010/main" val="239307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l"/>
            <a:r>
              <a:rPr lang="tr-TR" sz="4800" dirty="0">
                <a:latin typeface="Times New Roman" panose="02020603050405020304" pitchFamily="18" charset="0"/>
                <a:cs typeface="Times New Roman" panose="02020603050405020304" pitchFamily="18" charset="0"/>
              </a:rPr>
              <a:t>Başlıca Eserleri</a:t>
            </a:r>
          </a:p>
        </p:txBody>
      </p:sp>
      <p:sp>
        <p:nvSpPr>
          <p:cNvPr id="3" name="İçerik Yer Tutucusu 2"/>
          <p:cNvSpPr>
            <a:spLocks noGrp="1"/>
          </p:cNvSpPr>
          <p:nvPr>
            <p:ph idx="1"/>
          </p:nvPr>
        </p:nvSpPr>
        <p:spPr/>
        <p:txBody>
          <a:bodyPr/>
          <a:lstStyle/>
          <a:p>
            <a:r>
              <a:rPr lang="tr-TR" dirty="0">
                <a:latin typeface="Times New Roman" panose="02020603050405020304" pitchFamily="18" charset="0"/>
                <a:cs typeface="Times New Roman" panose="02020603050405020304" pitchFamily="18" charset="0"/>
              </a:rPr>
              <a:t>44 kaside, 88 kıta, 3 mesnevi, 1 </a:t>
            </a:r>
            <a:r>
              <a:rPr lang="tr-TR" dirty="0" err="1">
                <a:latin typeface="Times New Roman" panose="02020603050405020304" pitchFamily="18" charset="0"/>
                <a:cs typeface="Times New Roman" panose="02020603050405020304" pitchFamily="18" charset="0"/>
              </a:rPr>
              <a:t>terkib</a:t>
            </a:r>
            <a:r>
              <a:rPr lang="tr-TR" dirty="0">
                <a:latin typeface="Times New Roman" panose="02020603050405020304" pitchFamily="18" charset="0"/>
                <a:cs typeface="Times New Roman" panose="02020603050405020304" pitchFamily="18" charset="0"/>
              </a:rPr>
              <a:t>-bent, 1 terci-bent, 2 </a:t>
            </a:r>
            <a:r>
              <a:rPr lang="tr-TR" dirty="0" err="1">
                <a:latin typeface="Times New Roman" panose="02020603050405020304" pitchFamily="18" charset="0"/>
                <a:cs typeface="Times New Roman" panose="02020603050405020304" pitchFamily="18" charset="0"/>
              </a:rPr>
              <a:t>mütekerrir</a:t>
            </a:r>
            <a:r>
              <a:rPr lang="tr-TR" dirty="0">
                <a:latin typeface="Times New Roman" panose="02020603050405020304" pitchFamily="18" charset="0"/>
                <a:cs typeface="Times New Roman" panose="02020603050405020304" pitchFamily="18" charset="0"/>
              </a:rPr>
              <a:t> müseddes, 1 </a:t>
            </a:r>
            <a:r>
              <a:rPr lang="tr-TR" dirty="0" err="1">
                <a:latin typeface="Times New Roman" panose="02020603050405020304" pitchFamily="18" charset="0"/>
                <a:cs typeface="Times New Roman" panose="02020603050405020304" pitchFamily="18" charset="0"/>
              </a:rPr>
              <a:t>tardiyye</a:t>
            </a:r>
            <a:r>
              <a:rPr lang="tr-TR" dirty="0">
                <a:latin typeface="Times New Roman" panose="02020603050405020304" pitchFamily="18" charset="0"/>
                <a:cs typeface="Times New Roman" panose="02020603050405020304" pitchFamily="18" charset="0"/>
              </a:rPr>
              <a:t>, 5 tahmis, 1 muhammes, 33 murabba, 2 koşma, 166 gazel, 2 </a:t>
            </a:r>
            <a:r>
              <a:rPr lang="tr-TR" dirty="0" err="1">
                <a:latin typeface="Times New Roman" panose="02020603050405020304" pitchFamily="18" charset="0"/>
                <a:cs typeface="Times New Roman" panose="02020603050405020304" pitchFamily="18" charset="0"/>
              </a:rPr>
              <a:t>müstezad</a:t>
            </a:r>
            <a:r>
              <a:rPr lang="tr-TR" dirty="0">
                <a:latin typeface="Times New Roman" panose="02020603050405020304" pitchFamily="18" charset="0"/>
                <a:cs typeface="Times New Roman" panose="02020603050405020304" pitchFamily="18" charset="0"/>
              </a:rPr>
              <a:t>, 11 </a:t>
            </a:r>
            <a:r>
              <a:rPr lang="tr-TR" dirty="0" err="1">
                <a:latin typeface="Times New Roman" panose="02020603050405020304" pitchFamily="18" charset="0"/>
                <a:cs typeface="Times New Roman" panose="02020603050405020304" pitchFamily="18" charset="0"/>
              </a:rPr>
              <a:t>rübai</a:t>
            </a:r>
            <a:r>
              <a:rPr lang="tr-TR" dirty="0">
                <a:latin typeface="Times New Roman" panose="02020603050405020304" pitchFamily="18" charset="0"/>
                <a:cs typeface="Times New Roman" panose="02020603050405020304" pitchFamily="18" charset="0"/>
              </a:rPr>
              <a:t> ve 23 </a:t>
            </a:r>
            <a:r>
              <a:rPr lang="tr-TR" dirty="0" err="1">
                <a:latin typeface="Times New Roman" panose="02020603050405020304" pitchFamily="18" charset="0"/>
                <a:cs typeface="Times New Roman" panose="02020603050405020304" pitchFamily="18" charset="0"/>
              </a:rPr>
              <a:t>müfred</a:t>
            </a:r>
            <a:r>
              <a:rPr lang="tr-TR" dirty="0">
                <a:latin typeface="Times New Roman" panose="02020603050405020304" pitchFamily="18" charset="0"/>
                <a:cs typeface="Times New Roman" panose="02020603050405020304" pitchFamily="18" charset="0"/>
              </a:rPr>
              <a:t> ve matla' ayrıca 5 Arapça, 39 Farsça şiir bulunan "</a:t>
            </a:r>
            <a:r>
              <a:rPr lang="tr-TR" dirty="0" err="1">
                <a:latin typeface="Times New Roman" panose="02020603050405020304" pitchFamily="18" charset="0"/>
                <a:cs typeface="Times New Roman" panose="02020603050405020304" pitchFamily="18" charset="0"/>
              </a:rPr>
              <a:t>Divan"ın</a:t>
            </a:r>
            <a:r>
              <a:rPr lang="tr-TR" dirty="0">
                <a:latin typeface="Times New Roman" panose="02020603050405020304" pitchFamily="18" charset="0"/>
                <a:cs typeface="Times New Roman" panose="02020603050405020304" pitchFamily="18" charset="0"/>
              </a:rPr>
              <a:t> yanı sıra "</a:t>
            </a:r>
            <a:r>
              <a:rPr lang="tr-TR" dirty="0" err="1">
                <a:latin typeface="Times New Roman" panose="02020603050405020304" pitchFamily="18" charset="0"/>
                <a:cs typeface="Times New Roman" panose="02020603050405020304" pitchFamily="18" charset="0"/>
              </a:rPr>
              <a:t>Sahaifü'l-ahbar</a:t>
            </a:r>
            <a:r>
              <a:rPr lang="tr-TR" dirty="0">
                <a:latin typeface="Times New Roman" panose="02020603050405020304" pitchFamily="18" charset="0"/>
                <a:cs typeface="Times New Roman" panose="02020603050405020304" pitchFamily="18" charset="0"/>
              </a:rPr>
              <a:t>" ve "Ayni Tarihi" de yer alıyor. </a:t>
            </a:r>
          </a:p>
        </p:txBody>
      </p:sp>
    </p:spTree>
    <p:extLst>
      <p:ext uri="{BB962C8B-B14F-4D97-AF65-F5344CB8AC3E}">
        <p14:creationId xmlns:p14="http://schemas.microsoft.com/office/powerpoint/2010/main" val="3424761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1245703" y="2474844"/>
            <a:ext cx="6241816" cy="1828800"/>
          </a:xfrm>
        </p:spPr>
        <p:txBody>
          <a:bodyPr>
            <a:normAutofit/>
          </a:bodyPr>
          <a:lstStyle/>
          <a:p>
            <a:pPr algn="l"/>
            <a:r>
              <a:rPr lang="tr-TR" sz="2400" dirty="0">
                <a:latin typeface="Times New Roman" panose="02020603050405020304" pitchFamily="18" charset="0"/>
                <a:cs typeface="Times New Roman" panose="02020603050405020304" pitchFamily="18" charset="0"/>
              </a:rPr>
              <a:t>Nedim’e asıl ününü kazandıran eseri divanıdır. Nedim Divanı’nda 5 Arapça 39 Farsça şiir yer almaktadır.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7519" y="1182757"/>
            <a:ext cx="4011794" cy="4412974"/>
          </a:xfrm>
          <a:prstGeom prst="rect">
            <a:avLst/>
          </a:prstGeom>
        </p:spPr>
      </p:pic>
    </p:spTree>
    <p:extLst>
      <p:ext uri="{BB962C8B-B14F-4D97-AF65-F5344CB8AC3E}">
        <p14:creationId xmlns:p14="http://schemas.microsoft.com/office/powerpoint/2010/main" val="1723212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Dikdörtgen 4"/>
          <p:cNvSpPr/>
          <p:nvPr/>
        </p:nvSpPr>
        <p:spPr>
          <a:xfrm>
            <a:off x="0" y="2276061"/>
            <a:ext cx="12192000" cy="2107095"/>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lstStyle/>
          <a:p>
            <a:r>
              <a:rPr lang="tr-TR" dirty="0"/>
              <a:t>Nedim divanının şarkılar bölümünde koşma vezni ile yazılmış “türkü” vardır. Eğlence hayatının verdiği bir hoşgörü ve istek havası içinde, Nedim’in bestelenmiş şarkıları halk dilinde yayılırken, halk müziği ve şiirinin de yüksek tabaka arasında yayıldığı anlaşılmaktadır. </a:t>
            </a:r>
          </a:p>
        </p:txBody>
      </p:sp>
    </p:spTree>
    <p:extLst>
      <p:ext uri="{BB962C8B-B14F-4D97-AF65-F5344CB8AC3E}">
        <p14:creationId xmlns:p14="http://schemas.microsoft.com/office/powerpoint/2010/main" val="3652622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Dikdörtgen 4"/>
          <p:cNvSpPr/>
          <p:nvPr/>
        </p:nvSpPr>
        <p:spPr>
          <a:xfrm>
            <a:off x="1320247" y="1878497"/>
            <a:ext cx="9929192" cy="3260035"/>
          </a:xfrm>
          <a:prstGeom prst="rect">
            <a:avLst/>
          </a:prstGeom>
          <a:solidFill>
            <a:srgbClr val="FEF0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1484245" y="2109672"/>
            <a:ext cx="9601196" cy="3318936"/>
          </a:xfrm>
        </p:spPr>
        <p:txBody>
          <a:bodyPr/>
          <a:lstStyle/>
          <a:p>
            <a:r>
              <a:rPr lang="tr-TR" dirty="0"/>
              <a:t>Nedim, yaşadığı devirde bazı çağdaş şairleri etkilemiş olmakla birlikte, yine de şairlerin en büyüğü sayılmıyordu. Şairlerin bir bölümü onun değerini biliyordu. Fakat büyükler katında daha çok hoş sohbet bir şair olarak beğeniliyor ve tutuluyordu. Nedim’in asıl değeri Tanzimat’tan sonra anlaşılmış, hele Milli Edebiyat devrinden sonra, Türk edebiyatının en büyük şairlerinden biri olarak kabul edilmiş, pek çok kere divanı basılmış ve aydınlar arasında sevilerek okunmuştur.</a:t>
            </a:r>
          </a:p>
        </p:txBody>
      </p:sp>
    </p:spTree>
    <p:extLst>
      <p:ext uri="{BB962C8B-B14F-4D97-AF65-F5344CB8AC3E}">
        <p14:creationId xmlns:p14="http://schemas.microsoft.com/office/powerpoint/2010/main" val="2887010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295399" y="1204822"/>
            <a:ext cx="5666716" cy="533443"/>
          </a:xfrm>
        </p:spPr>
        <p:txBody>
          <a:bodyPr>
            <a:normAutofit/>
          </a:bodyPr>
          <a:lstStyle/>
          <a:p>
            <a:pPr algn="l"/>
            <a:r>
              <a:rPr lang="tr-TR" b="1" dirty="0">
                <a:latin typeface="Times New Roman" panose="02020603050405020304" pitchFamily="18" charset="0"/>
                <a:cs typeface="Times New Roman" panose="02020603050405020304" pitchFamily="18" charset="0"/>
              </a:rPr>
              <a:t>Yaşamı</a:t>
            </a:r>
            <a:endParaRPr lang="tr-TR" sz="4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type="body" sz="half" idx="2"/>
          </p:nvPr>
        </p:nvSpPr>
        <p:spPr>
          <a:xfrm>
            <a:off x="1295399" y="1937441"/>
            <a:ext cx="6241816" cy="3722379"/>
          </a:xfrm>
        </p:spPr>
        <p:txBody>
          <a:bodyPr>
            <a:normAutofit fontScale="92500"/>
          </a:bodyPr>
          <a:lstStyle/>
          <a:p>
            <a:pPr algn="l"/>
            <a:r>
              <a:rPr lang="tr-TR" dirty="0">
                <a:solidFill>
                  <a:schemeClr val="tx1"/>
                </a:solidFill>
                <a:latin typeface="Times New Roman" panose="02020603050405020304" pitchFamily="18" charset="0"/>
                <a:cs typeface="Times New Roman" panose="02020603050405020304" pitchFamily="18" charset="0"/>
              </a:rPr>
              <a:t>Asıl adı "</a:t>
            </a:r>
            <a:r>
              <a:rPr lang="tr-TR" dirty="0" err="1">
                <a:solidFill>
                  <a:schemeClr val="tx1"/>
                </a:solidFill>
                <a:latin typeface="Times New Roman" panose="02020603050405020304" pitchFamily="18" charset="0"/>
                <a:cs typeface="Times New Roman" panose="02020603050405020304" pitchFamily="18" charset="0"/>
              </a:rPr>
              <a:t>Ahmed</a:t>
            </a:r>
            <a:r>
              <a:rPr lang="tr-TR" dirty="0">
                <a:solidFill>
                  <a:schemeClr val="tx1"/>
                </a:solidFill>
                <a:latin typeface="Times New Roman" panose="02020603050405020304" pitchFamily="18" charset="0"/>
                <a:cs typeface="Times New Roman" panose="02020603050405020304" pitchFamily="18" charset="0"/>
              </a:rPr>
              <a:t>" olan </a:t>
            </a:r>
            <a:r>
              <a:rPr lang="tr-TR" dirty="0" err="1">
                <a:solidFill>
                  <a:schemeClr val="tx1"/>
                </a:solidFill>
                <a:latin typeface="Times New Roman" panose="02020603050405020304" pitchFamily="18" charset="0"/>
                <a:cs typeface="Times New Roman" panose="02020603050405020304" pitchFamily="18" charset="0"/>
              </a:rPr>
              <a:t>Nedîm</a:t>
            </a:r>
            <a:r>
              <a:rPr lang="tr-TR" dirty="0">
                <a:solidFill>
                  <a:schemeClr val="tx1"/>
                </a:solidFill>
                <a:latin typeface="Times New Roman" panose="02020603050405020304" pitchFamily="18" charset="0"/>
                <a:cs typeface="Times New Roman" panose="02020603050405020304" pitchFamily="18" charset="0"/>
              </a:rPr>
              <a:t>, İstanbul'da muhtemelen 1681 yılında doğdu</a:t>
            </a:r>
            <a:r>
              <a:rPr lang="tr-TR" dirty="0">
                <a:solidFill>
                  <a:schemeClr val="tx1"/>
                </a:solidFill>
              </a:rPr>
              <a:t>. </a:t>
            </a:r>
          </a:p>
          <a:p>
            <a:pPr algn="l"/>
            <a:r>
              <a:rPr lang="tr-TR" dirty="0">
                <a:solidFill>
                  <a:schemeClr val="tx1"/>
                </a:solidFill>
                <a:latin typeface="Times New Roman" panose="02020603050405020304" pitchFamily="18" charset="0"/>
                <a:cs typeface="Times New Roman" panose="02020603050405020304" pitchFamily="18" charset="0"/>
              </a:rPr>
              <a:t>Babası </a:t>
            </a:r>
            <a:r>
              <a:rPr lang="tr-TR" dirty="0" err="1">
                <a:solidFill>
                  <a:schemeClr val="tx1"/>
                </a:solidFill>
                <a:latin typeface="Times New Roman" panose="02020603050405020304" pitchFamily="18" charset="0"/>
                <a:cs typeface="Times New Roman" panose="02020603050405020304" pitchFamily="18" charset="0"/>
              </a:rPr>
              <a:t>Mehmed</a:t>
            </a:r>
            <a:r>
              <a:rPr lang="tr-TR" dirty="0">
                <a:solidFill>
                  <a:schemeClr val="tx1"/>
                </a:solidFill>
                <a:latin typeface="Times New Roman" panose="02020603050405020304" pitchFamily="18" charset="0"/>
                <a:cs typeface="Times New Roman" panose="02020603050405020304" pitchFamily="18" charset="0"/>
              </a:rPr>
              <a:t> Efendi, Sultan İbrahim'in iktidarı esnasında kazaskerlik görevinde bulundu.</a:t>
            </a:r>
          </a:p>
          <a:p>
            <a:pPr algn="l"/>
            <a:r>
              <a:rPr lang="tr-TR" dirty="0">
                <a:solidFill>
                  <a:schemeClr val="tx1"/>
                </a:solidFill>
                <a:latin typeface="Times New Roman" panose="02020603050405020304" pitchFamily="18" charset="0"/>
                <a:cs typeface="Times New Roman" panose="02020603050405020304" pitchFamily="18" charset="0"/>
              </a:rPr>
              <a:t>Annesi, İstanbul’un fethinden itibaren devlet hizmetinde bulunan Karaçelebizâdeler (soyu Mevlana’ya dayanır)  ailesinden </a:t>
            </a:r>
            <a:r>
              <a:rPr lang="tr-TR" dirty="0" err="1">
                <a:solidFill>
                  <a:schemeClr val="tx1"/>
                </a:solidFill>
                <a:latin typeface="Times New Roman" panose="02020603050405020304" pitchFamily="18" charset="0"/>
                <a:cs typeface="Times New Roman" panose="02020603050405020304" pitchFamily="18" charset="0"/>
              </a:rPr>
              <a:t>Sâliha</a:t>
            </a:r>
            <a:r>
              <a:rPr lang="tr-TR" dirty="0">
                <a:solidFill>
                  <a:schemeClr val="tx1"/>
                </a:solidFill>
                <a:latin typeface="Times New Roman" panose="02020603050405020304" pitchFamily="18" charset="0"/>
                <a:cs typeface="Times New Roman" panose="02020603050405020304" pitchFamily="18" charset="0"/>
              </a:rPr>
              <a:t> Hatun’dur.</a:t>
            </a:r>
          </a:p>
          <a:p>
            <a:pPr algn="l"/>
            <a:r>
              <a:rPr lang="tr-TR" dirty="0">
                <a:solidFill>
                  <a:schemeClr val="tx1"/>
                </a:solidFill>
                <a:latin typeface="Times New Roman" panose="02020603050405020304" pitchFamily="18" charset="0"/>
                <a:cs typeface="Times New Roman" panose="02020603050405020304" pitchFamily="18" charset="0"/>
              </a:rPr>
              <a:t>Dedesi bazı kötü alışkanlıklarından ötürü ulema ve halk tarafından sevilmediği için kendisine çirkin lakaplar takılmış, </a:t>
            </a:r>
            <a:r>
              <a:rPr lang="tr-TR" dirty="0" err="1">
                <a:solidFill>
                  <a:schemeClr val="tx1"/>
                </a:solidFill>
                <a:latin typeface="Times New Roman" panose="02020603050405020304" pitchFamily="18" charset="0"/>
                <a:cs typeface="Times New Roman" panose="02020603050405020304" pitchFamily="18" charset="0"/>
              </a:rPr>
              <a:t>Mülakkap</a:t>
            </a:r>
            <a:r>
              <a:rPr lang="tr-TR" dirty="0">
                <a:solidFill>
                  <a:schemeClr val="tx1"/>
                </a:solidFill>
                <a:latin typeface="Times New Roman" panose="02020603050405020304" pitchFamily="18" charset="0"/>
                <a:cs typeface="Times New Roman" panose="02020603050405020304" pitchFamily="18" charset="0"/>
              </a:rPr>
              <a:t> Mustafa Efendi diye tanınmıştır. Dedesine takılan lakaplardan ötürü bazı şairler Nedim'den </a:t>
            </a:r>
            <a:r>
              <a:rPr lang="tr-TR" dirty="0" err="1">
                <a:solidFill>
                  <a:schemeClr val="tx1"/>
                </a:solidFill>
                <a:latin typeface="Times New Roman" panose="02020603050405020304" pitchFamily="18" charset="0"/>
                <a:cs typeface="Times New Roman" panose="02020603050405020304" pitchFamily="18" charset="0"/>
              </a:rPr>
              <a:t>mülakkabzade</a:t>
            </a:r>
            <a:r>
              <a:rPr lang="tr-TR" dirty="0">
                <a:solidFill>
                  <a:schemeClr val="tx1"/>
                </a:solidFill>
                <a:latin typeface="Times New Roman" panose="02020603050405020304" pitchFamily="18" charset="0"/>
                <a:cs typeface="Times New Roman" panose="02020603050405020304" pitchFamily="18" charset="0"/>
              </a:rPr>
              <a:t> diye bahsetmişlerdir.</a:t>
            </a:r>
          </a:p>
          <a:p>
            <a:pPr algn="l"/>
            <a:r>
              <a:rPr lang="tr-TR" dirty="0">
                <a:solidFill>
                  <a:schemeClr val="tx1"/>
                </a:solidFill>
                <a:latin typeface="Times New Roman" panose="02020603050405020304" pitchFamily="18" charset="0"/>
                <a:cs typeface="Times New Roman" panose="02020603050405020304" pitchFamily="18" charset="0"/>
              </a:rPr>
              <a:t>Soylu sınıfındadır.</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446" y="1738265"/>
            <a:ext cx="2799687" cy="3345967"/>
          </a:xfrm>
          <a:prstGeom prst="rect">
            <a:avLst/>
          </a:prstGeom>
        </p:spPr>
      </p:pic>
    </p:spTree>
    <p:extLst>
      <p:ext uri="{BB962C8B-B14F-4D97-AF65-F5344CB8AC3E}">
        <p14:creationId xmlns:p14="http://schemas.microsoft.com/office/powerpoint/2010/main" val="370006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dirty="0"/>
              <a:t>Kaynakça</a:t>
            </a:r>
          </a:p>
        </p:txBody>
      </p:sp>
      <p:sp>
        <p:nvSpPr>
          <p:cNvPr id="3" name="İçerik Yer Tutucusu 2"/>
          <p:cNvSpPr>
            <a:spLocks noGrp="1"/>
          </p:cNvSpPr>
          <p:nvPr>
            <p:ph idx="1"/>
          </p:nvPr>
        </p:nvSpPr>
        <p:spPr/>
        <p:txBody>
          <a:bodyPr>
            <a:normAutofit lnSpcReduction="10000"/>
          </a:bodyPr>
          <a:lstStyle/>
          <a:p>
            <a:r>
              <a:rPr lang="tr-TR" dirty="0">
                <a:hlinkClick r:id="rId2"/>
              </a:rPr>
              <a:t>https://www.antoloji.com/nedim/hayati/</a:t>
            </a:r>
            <a:endParaRPr lang="tr-TR" dirty="0"/>
          </a:p>
          <a:p>
            <a:r>
              <a:rPr lang="tr-TR" dirty="0">
                <a:hlinkClick r:id="rId3"/>
              </a:rPr>
              <a:t>https://yucelkilic.com/%EF%BB%BFbu-sehr-i-sitanbul-ki-bi-misl-u-behadir/</a:t>
            </a:r>
            <a:endParaRPr lang="tr-TR" dirty="0"/>
          </a:p>
          <a:p>
            <a:r>
              <a:rPr lang="tr-TR" dirty="0">
                <a:hlinkClick r:id="rId4"/>
              </a:rPr>
              <a:t>https://www.fikriyat.com/galeri/edebiyat/istanbul-sairi-nedimin-biyografi-ve-eserleri/5</a:t>
            </a:r>
            <a:endParaRPr lang="tr-TR" dirty="0"/>
          </a:p>
          <a:p>
            <a:r>
              <a:rPr lang="tr-TR" dirty="0">
                <a:hlinkClick r:id="rId5"/>
              </a:rPr>
              <a:t>https://www.edebiyatfakultesi.com/nedim.htm</a:t>
            </a:r>
            <a:endParaRPr lang="tr-TR" dirty="0"/>
          </a:p>
          <a:p>
            <a:r>
              <a:rPr lang="tr-TR" dirty="0">
                <a:hlinkClick r:id="rId6"/>
              </a:rPr>
              <a:t>https://www.turkedebiyati.org/nedim.html</a:t>
            </a:r>
            <a:endParaRPr lang="tr-TR" dirty="0"/>
          </a:p>
          <a:p>
            <a:endParaRPr lang="tr-TR" dirty="0"/>
          </a:p>
        </p:txBody>
      </p:sp>
    </p:spTree>
    <p:extLst>
      <p:ext uri="{BB962C8B-B14F-4D97-AF65-F5344CB8AC3E}">
        <p14:creationId xmlns:p14="http://schemas.microsoft.com/office/powerpoint/2010/main" val="264709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1000"/>
            <a:lum/>
          </a:blip>
          <a:srcRect/>
          <a:stretch>
            <a:fillRect t="-9000" b="-9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b="1" dirty="0">
                <a:latin typeface="Times New Roman" panose="02020603050405020304" pitchFamily="18" charset="0"/>
                <a:cs typeface="Times New Roman" panose="02020603050405020304" pitchFamily="18" charset="0"/>
              </a:rPr>
              <a:t>Eğitim Hayatı</a:t>
            </a:r>
          </a:p>
        </p:txBody>
      </p:sp>
      <p:sp>
        <p:nvSpPr>
          <p:cNvPr id="3" name="İçerik Yer Tutucusu 2"/>
          <p:cNvSpPr>
            <a:spLocks noGrp="1"/>
          </p:cNvSpPr>
          <p:nvPr>
            <p:ph idx="1"/>
          </p:nvPr>
        </p:nvSpPr>
        <p:spPr>
          <a:xfrm>
            <a:off x="1295400" y="2556932"/>
            <a:ext cx="9601197" cy="3077749"/>
          </a:xfrm>
        </p:spPr>
        <p:txBody>
          <a:bodyPr>
            <a:normAutofit/>
          </a:bodyPr>
          <a:lstStyle/>
          <a:p>
            <a:r>
              <a:rPr lang="tr-TR" dirty="0">
                <a:solidFill>
                  <a:schemeClr val="tx1"/>
                </a:solidFill>
                <a:latin typeface="Times New Roman" panose="02020603050405020304" pitchFamily="18" charset="0"/>
                <a:cs typeface="Times New Roman" panose="02020603050405020304" pitchFamily="18" charset="0"/>
              </a:rPr>
              <a:t>Gazelleri, kasideleri ve şarkılarıyla tanınan Nedim, İstanbul’da yaşamış küçük yaşlardan başlayarak iyi bir eğitim gördü. Dönemin klasik ilimleri yanında Arapça ve Farsça öğrendi. Öğrenimini tamamladıktan sonra Şeyhülislâm </a:t>
            </a:r>
            <a:r>
              <a:rPr lang="tr-TR" dirty="0" err="1">
                <a:solidFill>
                  <a:schemeClr val="tx1"/>
                </a:solidFill>
                <a:latin typeface="Times New Roman" panose="02020603050405020304" pitchFamily="18" charset="0"/>
                <a:cs typeface="Times New Roman" panose="02020603050405020304" pitchFamily="18" charset="0"/>
              </a:rPr>
              <a:t>Ebezâde</a:t>
            </a:r>
            <a:r>
              <a:rPr lang="tr-TR" dirty="0">
                <a:solidFill>
                  <a:schemeClr val="tx1"/>
                </a:solidFill>
                <a:latin typeface="Times New Roman" panose="02020603050405020304" pitchFamily="18" charset="0"/>
                <a:cs typeface="Times New Roman" panose="02020603050405020304" pitchFamily="18" charset="0"/>
              </a:rPr>
              <a:t> Abdullah Efendi’nin de bulunduğu bir jüri tarafından yapılan sınavda başarılı olarak müderris oldu.</a:t>
            </a:r>
          </a:p>
          <a:p>
            <a:r>
              <a:rPr lang="tr-TR" dirty="0">
                <a:solidFill>
                  <a:schemeClr val="tx1"/>
                </a:solidFill>
                <a:latin typeface="Times New Roman" panose="02020603050405020304" pitchFamily="18" charset="0"/>
                <a:cs typeface="Times New Roman" panose="02020603050405020304" pitchFamily="18" charset="0"/>
              </a:rPr>
              <a:t>Tarih manzumesi yazarak çıraklık safhasını 1702-1703 yılları arasında aşmıştır. </a:t>
            </a:r>
          </a:p>
        </p:txBody>
      </p:sp>
    </p:spTree>
    <p:extLst>
      <p:ext uri="{BB962C8B-B14F-4D97-AF65-F5344CB8AC3E}">
        <p14:creationId xmlns:p14="http://schemas.microsoft.com/office/powerpoint/2010/main" val="165596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type="body" sz="half" idx="2"/>
          </p:nvPr>
        </p:nvSpPr>
        <p:spPr>
          <a:xfrm>
            <a:off x="1295399" y="1876260"/>
            <a:ext cx="6241816" cy="3207972"/>
          </a:xfrm>
        </p:spPr>
        <p:txBody>
          <a:bodyPr>
            <a:normAutofit/>
          </a:bodyPr>
          <a:lstStyle/>
          <a:p>
            <a:pPr algn="l"/>
            <a:r>
              <a:rPr lang="tr-TR" sz="2400" dirty="0">
                <a:solidFill>
                  <a:schemeClr val="tx1"/>
                </a:solidFill>
                <a:latin typeface="Times New Roman" panose="02020603050405020304" pitchFamily="18" charset="0"/>
                <a:cs typeface="Times New Roman" panose="02020603050405020304" pitchFamily="18" charset="0"/>
              </a:rPr>
              <a:t>III. </a:t>
            </a:r>
            <a:r>
              <a:rPr lang="tr-TR" sz="2400" dirty="0" err="1">
                <a:solidFill>
                  <a:schemeClr val="tx1"/>
                </a:solidFill>
                <a:latin typeface="Times New Roman" panose="02020603050405020304" pitchFamily="18" charset="0"/>
                <a:cs typeface="Times New Roman" panose="02020603050405020304" pitchFamily="18" charset="0"/>
              </a:rPr>
              <a:t>Ahmed</a:t>
            </a:r>
            <a:r>
              <a:rPr lang="tr-TR" sz="2400" dirty="0">
                <a:solidFill>
                  <a:schemeClr val="tx1"/>
                </a:solidFill>
                <a:latin typeface="Times New Roman" panose="02020603050405020304" pitchFamily="18" charset="0"/>
                <a:cs typeface="Times New Roman" panose="02020603050405020304" pitchFamily="18" charset="0"/>
              </a:rPr>
              <a:t> döneminin (1703-1730) başlarında şiirleriyle tanınmaya başlayan </a:t>
            </a:r>
            <a:r>
              <a:rPr lang="tr-TR" sz="2400" dirty="0" err="1">
                <a:solidFill>
                  <a:schemeClr val="tx1"/>
                </a:solidFill>
                <a:latin typeface="Times New Roman" panose="02020603050405020304" pitchFamily="18" charset="0"/>
                <a:cs typeface="Times New Roman" panose="02020603050405020304" pitchFamily="18" charset="0"/>
              </a:rPr>
              <a:t>Nedîm</a:t>
            </a:r>
            <a:r>
              <a:rPr lang="tr-TR" sz="2400" dirty="0">
                <a:solidFill>
                  <a:schemeClr val="tx1"/>
                </a:solidFill>
                <a:latin typeface="Times New Roman" panose="02020603050405020304" pitchFamily="18" charset="0"/>
                <a:cs typeface="Times New Roman" panose="02020603050405020304" pitchFamily="18" charset="0"/>
              </a:rPr>
              <a:t> daha sonraki yıllarda bazı devlet adamlarının yakın çevresine girdi, kendilerine kasideler sunarak dostluklarını kazandı. </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3031" y="1620652"/>
            <a:ext cx="2770864" cy="3463580"/>
          </a:xfrm>
          <a:prstGeom prst="rect">
            <a:avLst/>
          </a:prstGeom>
        </p:spPr>
      </p:pic>
    </p:spTree>
    <p:extLst>
      <p:ext uri="{BB962C8B-B14F-4D97-AF65-F5344CB8AC3E}">
        <p14:creationId xmlns:p14="http://schemas.microsoft.com/office/powerpoint/2010/main" val="2533956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4" name="Dikdörtgen 3"/>
          <p:cNvSpPr/>
          <p:nvPr/>
        </p:nvSpPr>
        <p:spPr>
          <a:xfrm>
            <a:off x="1295401" y="2395330"/>
            <a:ext cx="9601196" cy="2574235"/>
          </a:xfrm>
          <a:prstGeom prst="rect">
            <a:avLst/>
          </a:prstGeom>
          <a:solidFill>
            <a:schemeClr val="bg1">
              <a:lumMod val="85000"/>
              <a:alpha val="9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lstStyle/>
          <a:p>
            <a:r>
              <a:rPr lang="tr-TR" dirty="0">
                <a:solidFill>
                  <a:schemeClr val="tx1"/>
                </a:solidFill>
              </a:rPr>
              <a:t>Bunlardan biri olan Osmanlı Sadrazamı Ali Paşa'ya birkaç kaside yazdı fakat  Topkapı Sarayı'na girişini sağlayan Ali Paşa'nın halefi olan Nevşehirli Damat İbrahim Paşa'ya yazdığı kasideler oldu. </a:t>
            </a:r>
          </a:p>
          <a:p>
            <a:r>
              <a:rPr lang="tr-TR" dirty="0">
                <a:solidFill>
                  <a:schemeClr val="tx1"/>
                </a:solidFill>
              </a:rPr>
              <a:t>Lale Devri'nin sadrazamı olan Damat İbrahim'in himayesi altında daha sonra kendisini meşhur yapacak olan eserlerini ve yaşam tarzını ortaya koydu</a:t>
            </a:r>
            <a:r>
              <a:rPr lang="tr-TR" dirty="0"/>
              <a:t>. </a:t>
            </a:r>
          </a:p>
        </p:txBody>
      </p:sp>
    </p:spTree>
    <p:extLst>
      <p:ext uri="{BB962C8B-B14F-4D97-AF65-F5344CB8AC3E}">
        <p14:creationId xmlns:p14="http://schemas.microsoft.com/office/powerpoint/2010/main" val="296917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4" name="Dikdörtgen 3"/>
          <p:cNvSpPr/>
          <p:nvPr/>
        </p:nvSpPr>
        <p:spPr>
          <a:xfrm>
            <a:off x="1295402" y="1302026"/>
            <a:ext cx="9601196" cy="775252"/>
          </a:xfrm>
          <a:prstGeom prst="rect">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Unvan 1"/>
          <p:cNvSpPr>
            <a:spLocks noGrp="1"/>
          </p:cNvSpPr>
          <p:nvPr>
            <p:ph type="title"/>
          </p:nvPr>
        </p:nvSpPr>
        <p:spPr>
          <a:xfrm>
            <a:off x="1295402" y="1192696"/>
            <a:ext cx="9601196" cy="1093303"/>
          </a:xfrm>
        </p:spPr>
        <p:txBody>
          <a:bodyPr/>
          <a:lstStyle/>
          <a:p>
            <a:pPr algn="l"/>
            <a:r>
              <a:rPr lang="tr-TR" b="1" dirty="0"/>
              <a:t>Lâle Devri</a:t>
            </a:r>
          </a:p>
        </p:txBody>
      </p:sp>
      <p:sp>
        <p:nvSpPr>
          <p:cNvPr id="3" name="İçerik Yer Tutucusu 2"/>
          <p:cNvSpPr>
            <a:spLocks noGrp="1"/>
          </p:cNvSpPr>
          <p:nvPr>
            <p:ph idx="1"/>
          </p:nvPr>
        </p:nvSpPr>
        <p:spPr>
          <a:xfrm>
            <a:off x="1295400" y="2454965"/>
            <a:ext cx="9601197" cy="3420903"/>
          </a:xfrm>
          <a:pattFill prst="pct5">
            <a:fgClr>
              <a:schemeClr val="bg1"/>
            </a:fgClr>
            <a:bgClr>
              <a:schemeClr val="bg1"/>
            </a:bgClr>
          </a:pattFill>
        </p:spPr>
        <p:txBody>
          <a:bodyPr/>
          <a:lstStyle/>
          <a:p>
            <a:r>
              <a:rPr lang="tr-TR" dirty="0">
                <a:solidFill>
                  <a:schemeClr val="tx1"/>
                </a:solidFill>
              </a:rPr>
              <a:t> </a:t>
            </a:r>
            <a:r>
              <a:rPr lang="tr-TR" dirty="0">
                <a:solidFill>
                  <a:schemeClr val="tx1"/>
                </a:solidFill>
                <a:latin typeface="Times New Roman" panose="02020603050405020304" pitchFamily="18" charset="0"/>
                <a:cs typeface="Times New Roman" panose="02020603050405020304" pitchFamily="18" charset="0"/>
              </a:rPr>
              <a:t>Osmanlı Devleti'nde, 1718 yılında Avusturya ile imzalanan Pasarofça Antlaşması ile başlayıp, 1730 yılındaki Patrona Halil İsyanı ile sona eren dönemdir. Bu dönemin padişahı III. Ahmet, sadrazamı Nevşehirli Damat İbrahim Paşa'dır.</a:t>
            </a:r>
          </a:p>
          <a:p>
            <a:r>
              <a:rPr lang="tr-TR" dirty="0">
                <a:solidFill>
                  <a:schemeClr val="tx1"/>
                </a:solidFill>
                <a:latin typeface="Times New Roman" panose="02020603050405020304" pitchFamily="18" charset="0"/>
                <a:cs typeface="Times New Roman" panose="02020603050405020304" pitchFamily="18" charset="0"/>
              </a:rPr>
              <a:t>Lale devri süresince yenilikler ve eğlence hakim olmuştur. Batı ile olan ilişkiler gelişmiş ve reform hareketleri başlamıştır. Özellikle Avrupa ile olan kültürel etkileşim bu dönemde artmıştır.</a:t>
            </a:r>
          </a:p>
        </p:txBody>
      </p:sp>
    </p:spTree>
    <p:extLst>
      <p:ext uri="{BB962C8B-B14F-4D97-AF65-F5344CB8AC3E}">
        <p14:creationId xmlns:p14="http://schemas.microsoft.com/office/powerpoint/2010/main" val="4128014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b="1" dirty="0"/>
              <a:t>Lale Devri Islahatları ( Yenilikleri )</a:t>
            </a:r>
          </a:p>
        </p:txBody>
      </p:sp>
      <p:sp>
        <p:nvSpPr>
          <p:cNvPr id="3" name="İçerik Yer Tutucusu 2"/>
          <p:cNvSpPr>
            <a:spLocks noGrp="1"/>
          </p:cNvSpPr>
          <p:nvPr>
            <p:ph idx="1"/>
          </p:nvPr>
        </p:nvSpPr>
        <p:spPr/>
        <p:txBody>
          <a:bodyPr>
            <a:normAutofit lnSpcReduction="10000"/>
          </a:bodyPr>
          <a:lstStyle/>
          <a:p>
            <a:r>
              <a:rPr lang="tr-TR" dirty="0"/>
              <a:t>İlk kez Avrupa'da geçici elçilikler açıldı. </a:t>
            </a:r>
          </a:p>
          <a:p>
            <a:r>
              <a:rPr lang="tr-TR" dirty="0"/>
              <a:t>İlk kez çiçek aşısı kullanıldı.</a:t>
            </a:r>
          </a:p>
          <a:p>
            <a:r>
              <a:rPr lang="tr-TR" dirty="0"/>
              <a:t>İlk özel matbaa kuruldu.</a:t>
            </a:r>
          </a:p>
          <a:p>
            <a:r>
              <a:rPr lang="tr-TR" dirty="0"/>
              <a:t>Kütüphaneler açıldı.</a:t>
            </a:r>
          </a:p>
          <a:p>
            <a:r>
              <a:rPr lang="tr-TR" dirty="0"/>
              <a:t>İstanbul'da bahçeler, köşkler, saraylar yapıldı.</a:t>
            </a:r>
          </a:p>
          <a:p>
            <a:r>
              <a:rPr lang="tr-TR" dirty="0"/>
              <a:t>İstanbul'da bir çini atölyesi ve kumaş fabrikası kuruldu. </a:t>
            </a:r>
          </a:p>
          <a:p>
            <a:r>
              <a:rPr lang="tr-TR" dirty="0"/>
              <a:t>Batı ve doğu eserleri tercüme edildi. </a:t>
            </a:r>
          </a:p>
        </p:txBody>
      </p:sp>
    </p:spTree>
    <p:extLst>
      <p:ext uri="{BB962C8B-B14F-4D97-AF65-F5344CB8AC3E}">
        <p14:creationId xmlns:p14="http://schemas.microsoft.com/office/powerpoint/2010/main" val="104289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ctr"/>
            <a:r>
              <a:rPr lang="tr-TR" dirty="0">
                <a:solidFill>
                  <a:schemeClr val="tx1"/>
                </a:solidFill>
                <a:latin typeface="Times New Roman" panose="02020603050405020304" pitchFamily="18" charset="0"/>
                <a:cs typeface="Times New Roman" panose="02020603050405020304" pitchFamily="18" charset="0"/>
              </a:rPr>
              <a:t>Bu </a:t>
            </a:r>
            <a:r>
              <a:rPr lang="tr-TR" dirty="0" err="1">
                <a:solidFill>
                  <a:schemeClr val="tx1"/>
                </a:solidFill>
                <a:latin typeface="Times New Roman" panose="02020603050405020304" pitchFamily="18" charset="0"/>
                <a:cs typeface="Times New Roman" panose="02020603050405020304" pitchFamily="18" charset="0"/>
              </a:rPr>
              <a:t>şehr</a:t>
            </a:r>
            <a:r>
              <a:rPr lang="tr-TR" dirty="0">
                <a:solidFill>
                  <a:schemeClr val="tx1"/>
                </a:solidFill>
                <a:latin typeface="Times New Roman" panose="02020603050405020304" pitchFamily="18" charset="0"/>
                <a:cs typeface="Times New Roman" panose="02020603050405020304" pitchFamily="18" charset="0"/>
              </a:rPr>
              <a:t>-i </a:t>
            </a:r>
            <a:r>
              <a:rPr lang="tr-TR" dirty="0" err="1">
                <a:solidFill>
                  <a:schemeClr val="tx1"/>
                </a:solidFill>
                <a:latin typeface="Times New Roman" panose="02020603050405020304" pitchFamily="18" charset="0"/>
                <a:cs typeface="Times New Roman" panose="02020603050405020304" pitchFamily="18" charset="0"/>
              </a:rPr>
              <a:t>Sitanbul</a:t>
            </a:r>
            <a:r>
              <a:rPr lang="tr-TR" dirty="0">
                <a:solidFill>
                  <a:schemeClr val="tx1"/>
                </a:solidFill>
                <a:latin typeface="Times New Roman" panose="02020603050405020304" pitchFamily="18" charset="0"/>
                <a:cs typeface="Times New Roman" panose="02020603050405020304" pitchFamily="18" charset="0"/>
              </a:rPr>
              <a:t> ki </a:t>
            </a:r>
            <a:r>
              <a:rPr lang="tr-TR" dirty="0" err="1">
                <a:solidFill>
                  <a:schemeClr val="tx1"/>
                </a:solidFill>
                <a:latin typeface="Times New Roman" panose="02020603050405020304" pitchFamily="18" charset="0"/>
                <a:cs typeface="Times New Roman" panose="02020603050405020304" pitchFamily="18" charset="0"/>
              </a:rPr>
              <a:t>bi</a:t>
            </a:r>
            <a:r>
              <a:rPr lang="tr-TR" dirty="0">
                <a:solidFill>
                  <a:schemeClr val="tx1"/>
                </a:solidFill>
                <a:latin typeface="Times New Roman" panose="02020603050405020304" pitchFamily="18" charset="0"/>
                <a:cs typeface="Times New Roman" panose="02020603050405020304" pitchFamily="18" charset="0"/>
              </a:rPr>
              <a:t> </a:t>
            </a:r>
            <a:r>
              <a:rPr lang="tr-TR" dirty="0" err="1">
                <a:solidFill>
                  <a:schemeClr val="tx1"/>
                </a:solidFill>
                <a:latin typeface="Times New Roman" panose="02020603050405020304" pitchFamily="18" charset="0"/>
                <a:cs typeface="Times New Roman" panose="02020603050405020304" pitchFamily="18" charset="0"/>
              </a:rPr>
              <a:t>misl</a:t>
            </a:r>
            <a:r>
              <a:rPr lang="tr-TR" dirty="0">
                <a:solidFill>
                  <a:schemeClr val="tx1"/>
                </a:solidFill>
                <a:latin typeface="Times New Roman" panose="02020603050405020304" pitchFamily="18" charset="0"/>
                <a:cs typeface="Times New Roman" panose="02020603050405020304" pitchFamily="18" charset="0"/>
              </a:rPr>
              <a:t> ü </a:t>
            </a:r>
            <a:r>
              <a:rPr lang="tr-TR" dirty="0" err="1">
                <a:solidFill>
                  <a:schemeClr val="tx1"/>
                </a:solidFill>
                <a:latin typeface="Times New Roman" panose="02020603050405020304" pitchFamily="18" charset="0"/>
                <a:cs typeface="Times New Roman" panose="02020603050405020304" pitchFamily="18" charset="0"/>
              </a:rPr>
              <a:t>behâdır</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Bir </a:t>
            </a:r>
            <a:r>
              <a:rPr lang="tr-TR" dirty="0" err="1">
                <a:solidFill>
                  <a:schemeClr val="tx1"/>
                </a:solidFill>
                <a:latin typeface="Times New Roman" panose="02020603050405020304" pitchFamily="18" charset="0"/>
                <a:cs typeface="Times New Roman" panose="02020603050405020304" pitchFamily="18" charset="0"/>
              </a:rPr>
              <a:t>sengine</a:t>
            </a:r>
            <a:r>
              <a:rPr lang="tr-TR" dirty="0">
                <a:solidFill>
                  <a:schemeClr val="tx1"/>
                </a:solidFill>
                <a:latin typeface="Times New Roman" panose="02020603050405020304" pitchFamily="18" charset="0"/>
                <a:cs typeface="Times New Roman" panose="02020603050405020304" pitchFamily="18" charset="0"/>
              </a:rPr>
              <a:t> yek </a:t>
            </a:r>
            <a:r>
              <a:rPr lang="tr-TR" dirty="0" err="1">
                <a:solidFill>
                  <a:schemeClr val="tx1"/>
                </a:solidFill>
                <a:latin typeface="Times New Roman" panose="02020603050405020304" pitchFamily="18" charset="0"/>
                <a:cs typeface="Times New Roman" panose="02020603050405020304" pitchFamily="18" charset="0"/>
              </a:rPr>
              <a:t>pâre</a:t>
            </a:r>
            <a:r>
              <a:rPr lang="tr-TR" dirty="0">
                <a:solidFill>
                  <a:schemeClr val="tx1"/>
                </a:solidFill>
                <a:latin typeface="Times New Roman" panose="02020603050405020304" pitchFamily="18" charset="0"/>
                <a:cs typeface="Times New Roman" panose="02020603050405020304" pitchFamily="18" charset="0"/>
              </a:rPr>
              <a:t> Acem mülkü </a:t>
            </a:r>
            <a:r>
              <a:rPr lang="tr-TR" dirty="0" err="1">
                <a:solidFill>
                  <a:schemeClr val="tx1"/>
                </a:solidFill>
                <a:latin typeface="Times New Roman" panose="02020603050405020304" pitchFamily="18" charset="0"/>
                <a:cs typeface="Times New Roman" panose="02020603050405020304" pitchFamily="18" charset="0"/>
              </a:rPr>
              <a:t>fedâdır</a:t>
            </a:r>
            <a:br>
              <a:rPr lang="tr-TR" dirty="0">
                <a:solidFill>
                  <a:schemeClr val="tx1"/>
                </a:solidFill>
                <a:latin typeface="Times New Roman" panose="02020603050405020304" pitchFamily="18" charset="0"/>
                <a:cs typeface="Times New Roman" panose="02020603050405020304" pitchFamily="18" charset="0"/>
              </a:rPr>
            </a:br>
            <a:endParaRPr lang="tr-TR" dirty="0">
              <a:solidFill>
                <a:schemeClr val="tx1"/>
              </a:solidFill>
              <a:latin typeface="Times New Roman" panose="02020603050405020304" pitchFamily="18" charset="0"/>
              <a:cs typeface="Times New Roman" panose="02020603050405020304" pitchFamily="18" charset="0"/>
            </a:endParaRPr>
          </a:p>
          <a:p>
            <a:pPr algn="ctr"/>
            <a:r>
              <a:rPr lang="tr-TR" dirty="0">
                <a:solidFill>
                  <a:schemeClr val="tx1"/>
                </a:solidFill>
                <a:latin typeface="Times New Roman" panose="02020603050405020304" pitchFamily="18" charset="0"/>
                <a:cs typeface="Times New Roman" panose="02020603050405020304" pitchFamily="18" charset="0"/>
              </a:rPr>
              <a:t>Bu İstanbul şehri ki, paha biçilmez ona</a:t>
            </a:r>
            <a:br>
              <a:rPr lang="tr-TR" dirty="0">
                <a:solidFill>
                  <a:schemeClr val="tx1"/>
                </a:solidFill>
                <a:latin typeface="Times New Roman" panose="02020603050405020304" pitchFamily="18" charset="0"/>
                <a:cs typeface="Times New Roman" panose="02020603050405020304" pitchFamily="18" charset="0"/>
              </a:rPr>
            </a:br>
            <a:r>
              <a:rPr lang="tr-TR" dirty="0">
                <a:solidFill>
                  <a:schemeClr val="tx1"/>
                </a:solidFill>
                <a:latin typeface="Times New Roman" panose="02020603050405020304" pitchFamily="18" charset="0"/>
                <a:cs typeface="Times New Roman" panose="02020603050405020304" pitchFamily="18" charset="0"/>
              </a:rPr>
              <a:t>Tüm İran mülkü feda olsun tek bir taşına</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46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l"/>
            <a:r>
              <a:rPr lang="tr-TR" b="1" dirty="0">
                <a:latin typeface="Times New Roman" panose="02020603050405020304" pitchFamily="18" charset="0"/>
                <a:cs typeface="Times New Roman" panose="02020603050405020304" pitchFamily="18" charset="0"/>
              </a:rPr>
              <a:t>Meslek Hayatı</a:t>
            </a:r>
          </a:p>
        </p:txBody>
      </p:sp>
      <p:sp>
        <p:nvSpPr>
          <p:cNvPr id="3" name="İçerik Yer Tutucusu 2"/>
          <p:cNvSpPr>
            <a:spLocks noGrp="1"/>
          </p:cNvSpPr>
          <p:nvPr>
            <p:ph idx="1"/>
          </p:nvPr>
        </p:nvSpPr>
        <p:spPr/>
        <p:txBody>
          <a:bodyPr>
            <a:normAutofit fontScale="92500" lnSpcReduction="10000"/>
          </a:bodyPr>
          <a:lstStyle/>
          <a:p>
            <a:r>
              <a:rPr lang="tr-TR" dirty="0">
                <a:solidFill>
                  <a:schemeClr val="tx1"/>
                </a:solidFill>
                <a:latin typeface="Times New Roman" panose="02020603050405020304" pitchFamily="18" charset="0"/>
                <a:cs typeface="Times New Roman" panose="02020603050405020304" pitchFamily="18" charset="0"/>
              </a:rPr>
              <a:t>Kütüphanesinin hâfız-ı </a:t>
            </a:r>
            <a:r>
              <a:rPr lang="tr-TR" dirty="0" err="1">
                <a:solidFill>
                  <a:schemeClr val="tx1"/>
                </a:solidFill>
                <a:latin typeface="Times New Roman" panose="02020603050405020304" pitchFamily="18" charset="0"/>
                <a:cs typeface="Times New Roman" panose="02020603050405020304" pitchFamily="18" charset="0"/>
              </a:rPr>
              <a:t>kütüblüğünü</a:t>
            </a:r>
            <a:r>
              <a:rPr lang="tr-TR" dirty="0">
                <a:solidFill>
                  <a:schemeClr val="tx1"/>
                </a:solidFill>
                <a:latin typeface="Times New Roman" panose="02020603050405020304" pitchFamily="18" charset="0"/>
                <a:cs typeface="Times New Roman" panose="02020603050405020304" pitchFamily="18" charset="0"/>
              </a:rPr>
              <a:t> yaptığı </a:t>
            </a:r>
            <a:r>
              <a:rPr lang="tr-TR" dirty="0" err="1">
                <a:solidFill>
                  <a:schemeClr val="tx1"/>
                </a:solidFill>
                <a:latin typeface="Times New Roman" panose="02020603050405020304" pitchFamily="18" charset="0"/>
                <a:cs typeface="Times New Roman" panose="02020603050405020304" pitchFamily="18" charset="0"/>
              </a:rPr>
              <a:t>İbrâhim</a:t>
            </a:r>
            <a:r>
              <a:rPr lang="tr-TR" dirty="0">
                <a:solidFill>
                  <a:schemeClr val="tx1"/>
                </a:solidFill>
                <a:latin typeface="Times New Roman" panose="02020603050405020304" pitchFamily="18" charset="0"/>
                <a:cs typeface="Times New Roman" panose="02020603050405020304" pitchFamily="18" charset="0"/>
              </a:rPr>
              <a:t> Paşa tarafından kurulan tercüme heyetlerinde görev alan </a:t>
            </a:r>
            <a:r>
              <a:rPr lang="tr-TR" dirty="0" err="1">
                <a:solidFill>
                  <a:schemeClr val="tx1"/>
                </a:solidFill>
                <a:latin typeface="Times New Roman" panose="02020603050405020304" pitchFamily="18" charset="0"/>
                <a:cs typeface="Times New Roman" panose="02020603050405020304" pitchFamily="18" charset="0"/>
              </a:rPr>
              <a:t>Nedîm</a:t>
            </a:r>
            <a:r>
              <a:rPr lang="tr-TR" dirty="0">
                <a:solidFill>
                  <a:schemeClr val="tx1"/>
                </a:solidFill>
                <a:latin typeface="Times New Roman" panose="02020603050405020304" pitchFamily="18" charset="0"/>
                <a:cs typeface="Times New Roman" panose="02020603050405020304" pitchFamily="18" charset="0"/>
              </a:rPr>
              <a:t> meslek hayatında da çabuk ilerledi, 1 1726’da hariç medresesi müderrisliğinden(Medresede eğitim veren) </a:t>
            </a:r>
            <a:r>
              <a:rPr lang="tr-TR" dirty="0" err="1">
                <a:solidFill>
                  <a:schemeClr val="tx1"/>
                </a:solidFill>
                <a:latin typeface="Times New Roman" panose="02020603050405020304" pitchFamily="18" charset="0"/>
                <a:cs typeface="Times New Roman" panose="02020603050405020304" pitchFamily="18" charset="0"/>
              </a:rPr>
              <a:t>Mahmud</a:t>
            </a:r>
            <a:r>
              <a:rPr lang="tr-TR" dirty="0">
                <a:solidFill>
                  <a:schemeClr val="tx1"/>
                </a:solidFill>
                <a:latin typeface="Times New Roman" panose="02020603050405020304" pitchFamily="18" charset="0"/>
                <a:cs typeface="Times New Roman" panose="02020603050405020304" pitchFamily="18" charset="0"/>
              </a:rPr>
              <a:t> Paşa Mahkemesi </a:t>
            </a:r>
            <a:r>
              <a:rPr lang="tr-TR" dirty="0" err="1">
                <a:solidFill>
                  <a:schemeClr val="tx1"/>
                </a:solidFill>
                <a:latin typeface="Times New Roman" panose="02020603050405020304" pitchFamily="18" charset="0"/>
                <a:cs typeface="Times New Roman" panose="02020603050405020304" pitchFamily="18" charset="0"/>
              </a:rPr>
              <a:t>nâibliğine</a:t>
            </a:r>
            <a:r>
              <a:rPr lang="tr-TR" dirty="0">
                <a:solidFill>
                  <a:schemeClr val="tx1"/>
                </a:solidFill>
                <a:latin typeface="Times New Roman" panose="02020603050405020304" pitchFamily="18" charset="0"/>
                <a:cs typeface="Times New Roman" panose="02020603050405020304" pitchFamily="18" charset="0"/>
              </a:rPr>
              <a:t> getirildi. </a:t>
            </a:r>
          </a:p>
          <a:p>
            <a:r>
              <a:rPr lang="tr-TR" dirty="0">
                <a:solidFill>
                  <a:schemeClr val="tx1"/>
                </a:solidFill>
                <a:latin typeface="Times New Roman" panose="02020603050405020304" pitchFamily="18" charset="0"/>
                <a:cs typeface="Times New Roman" panose="02020603050405020304" pitchFamily="18" charset="0"/>
              </a:rPr>
              <a:t>1727’de Molla </a:t>
            </a:r>
            <a:r>
              <a:rPr lang="tr-TR" dirty="0" err="1">
                <a:solidFill>
                  <a:schemeClr val="tx1"/>
                </a:solidFill>
                <a:latin typeface="Times New Roman" panose="02020603050405020304" pitchFamily="18" charset="0"/>
                <a:cs typeface="Times New Roman" panose="02020603050405020304" pitchFamily="18" charset="0"/>
              </a:rPr>
              <a:t>Kırîmî</a:t>
            </a:r>
            <a:r>
              <a:rPr lang="tr-TR" dirty="0">
                <a:solidFill>
                  <a:schemeClr val="tx1"/>
                </a:solidFill>
                <a:latin typeface="Times New Roman" panose="02020603050405020304" pitchFamily="18" charset="0"/>
                <a:cs typeface="Times New Roman" panose="02020603050405020304" pitchFamily="18" charset="0"/>
              </a:rPr>
              <a:t> Medresesi’nde, 1728’de Nişancı Paşa-</a:t>
            </a:r>
            <a:r>
              <a:rPr lang="tr-TR" dirty="0" err="1">
                <a:solidFill>
                  <a:schemeClr val="tx1"/>
                </a:solidFill>
                <a:latin typeface="Times New Roman" panose="02020603050405020304" pitchFamily="18" charset="0"/>
                <a:cs typeface="Times New Roman" panose="02020603050405020304" pitchFamily="18" charset="0"/>
              </a:rPr>
              <a:t>yı</a:t>
            </a:r>
            <a:r>
              <a:rPr lang="tr-TR" dirty="0">
                <a:solidFill>
                  <a:schemeClr val="tx1"/>
                </a:solidFill>
                <a:latin typeface="Times New Roman" panose="02020603050405020304" pitchFamily="18" charset="0"/>
                <a:cs typeface="Times New Roman" panose="02020603050405020304" pitchFamily="18" charset="0"/>
              </a:rPr>
              <a:t> </a:t>
            </a:r>
            <a:r>
              <a:rPr lang="tr-TR" dirty="0" err="1">
                <a:solidFill>
                  <a:schemeClr val="tx1"/>
                </a:solidFill>
                <a:latin typeface="Times New Roman" panose="02020603050405020304" pitchFamily="18" charset="0"/>
                <a:cs typeface="Times New Roman" panose="02020603050405020304" pitchFamily="18" charset="0"/>
              </a:rPr>
              <a:t>Atîk</a:t>
            </a:r>
            <a:r>
              <a:rPr lang="tr-TR" dirty="0">
                <a:solidFill>
                  <a:schemeClr val="tx1"/>
                </a:solidFill>
                <a:latin typeface="Times New Roman" panose="02020603050405020304" pitchFamily="18" charset="0"/>
                <a:cs typeface="Times New Roman" panose="02020603050405020304" pitchFamily="18" charset="0"/>
              </a:rPr>
              <a:t> Medresesi’nde görev yaptı. Bir yıl sonra Sahn-ı </a:t>
            </a:r>
            <a:r>
              <a:rPr lang="tr-TR" dirty="0" err="1">
                <a:solidFill>
                  <a:schemeClr val="tx1"/>
                </a:solidFill>
                <a:latin typeface="Times New Roman" panose="02020603050405020304" pitchFamily="18" charset="0"/>
                <a:cs typeface="Times New Roman" panose="02020603050405020304" pitchFamily="18" charset="0"/>
              </a:rPr>
              <a:t>Semân</a:t>
            </a:r>
            <a:r>
              <a:rPr lang="tr-TR" dirty="0">
                <a:solidFill>
                  <a:schemeClr val="tx1"/>
                </a:solidFill>
                <a:latin typeface="Times New Roman" panose="02020603050405020304" pitchFamily="18" charset="0"/>
                <a:cs typeface="Times New Roman" panose="02020603050405020304" pitchFamily="18" charset="0"/>
              </a:rPr>
              <a:t> medreseleri müderrisliğine yükseldi.</a:t>
            </a:r>
          </a:p>
          <a:p>
            <a:r>
              <a:rPr lang="tr-TR" dirty="0">
                <a:solidFill>
                  <a:schemeClr val="tx1"/>
                </a:solidFill>
                <a:latin typeface="Times New Roman" panose="02020603050405020304" pitchFamily="18" charset="0"/>
                <a:cs typeface="Times New Roman" panose="02020603050405020304" pitchFamily="18" charset="0"/>
              </a:rPr>
              <a:t>Lâle Devri’yle birlikte </a:t>
            </a:r>
            <a:r>
              <a:rPr lang="tr-TR" dirty="0" err="1">
                <a:solidFill>
                  <a:schemeClr val="tx1"/>
                </a:solidFill>
                <a:latin typeface="Times New Roman" panose="02020603050405020304" pitchFamily="18" charset="0"/>
                <a:cs typeface="Times New Roman" panose="02020603050405020304" pitchFamily="18" charset="0"/>
              </a:rPr>
              <a:t>Nedîm’in</a:t>
            </a:r>
            <a:r>
              <a:rPr lang="tr-TR" dirty="0">
                <a:solidFill>
                  <a:schemeClr val="tx1"/>
                </a:solidFill>
                <a:latin typeface="Times New Roman" panose="02020603050405020304" pitchFamily="18" charset="0"/>
                <a:cs typeface="Times New Roman" panose="02020603050405020304" pitchFamily="18" charset="0"/>
              </a:rPr>
              <a:t> de sonunu hazırlayan Patrona Halil İsyanı patlak verdiğinde Sekban Ali Paşa Medresesi’nde müderristi.</a:t>
            </a:r>
          </a:p>
        </p:txBody>
      </p:sp>
    </p:spTree>
    <p:extLst>
      <p:ext uri="{BB962C8B-B14F-4D97-AF65-F5344CB8AC3E}">
        <p14:creationId xmlns:p14="http://schemas.microsoft.com/office/powerpoint/2010/main" val="20154928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401</TotalTime>
  <Words>1171</Words>
  <Application>Microsoft Office PowerPoint</Application>
  <PresentationFormat>Widescreen</PresentationFormat>
  <Paragraphs>60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Garamond</vt:lpstr>
      <vt:lpstr>Times New Roman</vt:lpstr>
      <vt:lpstr>Organik</vt:lpstr>
      <vt:lpstr>LALE DEVRİ’NİN BÜLBÜLÜ NEDİM</vt:lpstr>
      <vt:lpstr>Yaşamı</vt:lpstr>
      <vt:lpstr>Eğitim Hayatı</vt:lpstr>
      <vt:lpstr>PowerPoint Presentation</vt:lpstr>
      <vt:lpstr>PowerPoint Presentation</vt:lpstr>
      <vt:lpstr>Lâle Devri</vt:lpstr>
      <vt:lpstr>Lale Devri Islahatları ( Yenilikleri )</vt:lpstr>
      <vt:lpstr>PowerPoint Presentation</vt:lpstr>
      <vt:lpstr>Meslek Hayatı</vt:lpstr>
      <vt:lpstr>Ölümü</vt:lpstr>
      <vt:lpstr>Edebi Kişiliği</vt:lpstr>
      <vt:lpstr>PowerPoint Presentation</vt:lpstr>
      <vt:lpstr>PowerPoint Presentation</vt:lpstr>
      <vt:lpstr>PowerPoint Presentation</vt:lpstr>
      <vt:lpstr>PowerPoint Presentation</vt:lpstr>
      <vt:lpstr>Başlıca Eserleri</vt:lpstr>
      <vt:lpstr>PowerPoint Presentation</vt:lpstr>
      <vt:lpstr>PowerPoint Presentation</vt:lpstr>
      <vt:lpstr>PowerPoint Presentation</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Lale Devir’nin Aşk Dolu Şairi NEDİM</dc:title>
  <dc:creator>Microsoft hesabı</dc:creator>
  <cp:lastModifiedBy>Nihat Berker</cp:lastModifiedBy>
  <cp:revision>27</cp:revision>
  <dcterms:created xsi:type="dcterms:W3CDTF">2022-11-23T17:23:28Z</dcterms:created>
  <dcterms:modified xsi:type="dcterms:W3CDTF">2022-11-25T23:39:13Z</dcterms:modified>
</cp:coreProperties>
</file>