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1A10-E0DC-4DF2-9460-967485B58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8255A2-F44F-4972-8049-6ECF81AD19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A7882-D8FB-404E-BEA8-DA78466CB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B5BBF-04C9-4091-985E-71EF6A4CB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AA08E-0849-4D98-8C27-2FA27D32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7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F32E-A32D-4E70-9402-DA406575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566D5A-D802-4AEF-8A0E-837104316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5339F-9825-4659-ACB9-C068B94F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F40AB-2018-4765-9C28-73520AFB5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82FDD-AA6E-4042-B556-7B44013D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94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9AD95-69BC-4531-98B0-87BFB49177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CD1F7-3CBD-486A-B938-22445FADF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6C2AD-EFEA-4459-BAE5-007081BC1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87854-025B-4461-8D1C-6834AD446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8FD9F-00CE-4210-A9E8-C86887BC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23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136C2-0550-4A53-A303-57780768C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D1542-E182-4F77-8CF9-344152A99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B75D-F17A-4AAE-BFE1-5A6A891D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E087B-C495-4C89-8130-0F712E8A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AE7FB-FB28-4B6E-A9A4-292E4A887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8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884C0-1A82-4416-ACFC-A17FE5EB8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62A65-AE42-41AE-AED6-D43C15F48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05D6AA-D0F9-4C3A-9D19-E427CA21F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09F1B-804A-47AC-801E-9929478B3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6B63DC-B06A-4633-9437-AA4799F1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5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E476-92D0-4AE7-96AD-B7E4DCF8E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0EB5-5516-41A4-95C3-B4D213D56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81088-258F-46C1-AA44-EA26E7DD5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29707-09D8-4569-846A-AA2B0114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4F783-E309-4F38-AD57-FE7259A8D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FCC75B-0986-4549-A768-A472D1E6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0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211BE-0BDF-4BA8-B307-2C75518C6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965C7-811B-4D42-A179-73F77DDCD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44B0FD-00DF-4B36-9F13-51F502A076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4436C-9747-4ADB-A05A-1472A868F1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7F365E-5D0E-4EDC-A29E-8B5988BC79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ECAA1E-76D4-4965-904B-81B5010A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23321B-DAFC-4F0C-9A5F-E4DE86ED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3EF62-3503-44F8-9B8E-750486D56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45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022D-FF41-428C-BA09-A9408D338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67E5A9-1C82-405D-8F70-AD74E13F8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BFA4E-FAF2-4716-A02A-574F52B13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61A2C8-B163-4CFE-BAC9-2B1253B9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32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B834F4-32BF-4006-BE7E-36669289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D7DECF-1980-4771-852A-A9000FC4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031C4-1BF2-47C1-ABC7-48507827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62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1F57F-6C1F-478F-BC15-B896C806D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E0C7-C941-4DBC-8483-82D028DFB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391BEB-6D68-43DB-993E-4266C5FE3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637BEB-3450-483E-96CE-EA00EA2E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1F4D7-0073-4622-9729-CD91703F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9AFC30-3937-4848-BE63-908B8C05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4034-61D3-4DF8-AF9E-6303A68C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0972BB-E9A2-4548-9608-7C2A5C2D31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2EB07-2C7F-41B8-87E3-5E03B35AC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B2CC5-2E0F-4FFB-91BB-D651693F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05A00-E03F-47C4-A368-8CA8F967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E153C-1C6D-49EF-B53F-D4A6B294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D4DBC1-FBA6-4A97-943A-830B4B6E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F2DF1-24BB-4540-9A90-C102982D5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0991A-6FEF-4593-B553-EC8149764D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826A-DC49-45CC-9AD0-D931056B65E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3A271-D30A-4BD1-BF2C-91C4DC231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2299D-CC5F-4744-B41E-B14E333C82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9C4B0-C674-44A7-9E51-DC1ABD495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84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CA8A-6F36-4EB6-A0B5-E37255AFD6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PAUL VERLAINE </a:t>
            </a:r>
            <a:br>
              <a:rPr lang="tr-TR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4A7B6-72EF-4A58-A757-48F21265E3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(30/03/1844 – 08/01/1896)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54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B239F-EDF4-4371-A864-85CE55C8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0B598-131F-468D-832C-C9E237BBF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Varlıklı bir ailenin tek çocuğu</a:t>
            </a:r>
          </a:p>
          <a:p>
            <a:r>
              <a:rPr lang="tr-TR" dirty="0"/>
              <a:t>- Orta öğrenimi Paris’te </a:t>
            </a:r>
            <a:r>
              <a:rPr lang="tr-TR" dirty="0" err="1"/>
              <a:t>Lycée</a:t>
            </a:r>
            <a:r>
              <a:rPr lang="tr-TR" dirty="0"/>
              <a:t> </a:t>
            </a:r>
            <a:r>
              <a:rPr lang="tr-TR" dirty="0" err="1"/>
              <a:t>Condercet’te</a:t>
            </a:r>
            <a:r>
              <a:rPr lang="tr-TR" dirty="0"/>
              <a:t> bitiriyor. </a:t>
            </a:r>
          </a:p>
          <a:p>
            <a:r>
              <a:rPr lang="tr-TR" dirty="0"/>
              <a:t>- 1862’de mezuniyet ve bir sigorta şirketinde memuriyet</a:t>
            </a:r>
          </a:p>
          <a:p>
            <a:r>
              <a:rPr lang="tr-TR" dirty="0"/>
              <a:t>- Bir yandan şiir yazıyor, edebiyatçıların gittiği kahvehanelere gidiyor.</a:t>
            </a:r>
          </a:p>
          <a:p>
            <a:r>
              <a:rPr lang="tr-TR" dirty="0"/>
              <a:t>- </a:t>
            </a:r>
            <a:r>
              <a:rPr lang="tr-TR" dirty="0" err="1"/>
              <a:t>Parnasçı</a:t>
            </a:r>
            <a:r>
              <a:rPr lang="tr-TR" dirty="0"/>
              <a:t> şairlerin akımını benimsiyor. </a:t>
            </a:r>
            <a:r>
              <a:rPr lang="tr-TR" dirty="0" err="1"/>
              <a:t>Anatole</a:t>
            </a:r>
            <a:r>
              <a:rPr lang="tr-TR" dirty="0"/>
              <a:t> France ile tanışıyor. Şiirleri edebiyat dergilerinde yayımlanıyor.</a:t>
            </a:r>
          </a:p>
          <a:p>
            <a:r>
              <a:rPr lang="tr-TR" dirty="0"/>
              <a:t> 1863 ilk basılan şiiri </a:t>
            </a:r>
            <a:r>
              <a:rPr lang="tr-TR" dirty="0" err="1"/>
              <a:t>Monsieur</a:t>
            </a:r>
            <a:r>
              <a:rPr lang="tr-TR" dirty="0"/>
              <a:t> </a:t>
            </a:r>
            <a:r>
              <a:rPr lang="tr-TR" dirty="0" err="1"/>
              <a:t>Prudhomme</a:t>
            </a:r>
            <a:r>
              <a:rPr lang="tr-TR" dirty="0"/>
              <a:t>. </a:t>
            </a:r>
          </a:p>
          <a:p>
            <a:r>
              <a:rPr lang="tr-TR" dirty="0"/>
              <a:t>1866-1876 3 ciltlik Çağdaş </a:t>
            </a:r>
            <a:r>
              <a:rPr lang="tr-TR" dirty="0" err="1"/>
              <a:t>Parnasçılık</a:t>
            </a:r>
            <a:r>
              <a:rPr lang="tr-TR" dirty="0"/>
              <a:t> Antolojisinin ilk cildinde 8 şiiri bulunuyor.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082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10E41-251D-4799-94CB-9DD8B9DBA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EC909-BF0B-42D1-8369-C2B119AA4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- 1866 İlk şiir kitabı </a:t>
            </a:r>
            <a:r>
              <a:rPr lang="tr-TR" dirty="0" err="1"/>
              <a:t>Pommes</a:t>
            </a:r>
            <a:r>
              <a:rPr lang="tr-TR" dirty="0"/>
              <a:t> </a:t>
            </a:r>
            <a:r>
              <a:rPr lang="tr-TR" dirty="0" err="1"/>
              <a:t>Salumion</a:t>
            </a:r>
            <a:r>
              <a:rPr lang="tr-TR" dirty="0"/>
              <a:t> (Hüzünlü Şiirler)Baudelaire ve </a:t>
            </a:r>
            <a:r>
              <a:rPr lang="tr-TR" dirty="0" err="1"/>
              <a:t>Leconte</a:t>
            </a:r>
            <a:r>
              <a:rPr lang="tr-TR" dirty="0"/>
              <a:t> de </a:t>
            </a:r>
            <a:r>
              <a:rPr lang="tr-TR" dirty="0" err="1"/>
              <a:t>Lisle’i</a:t>
            </a:r>
            <a:r>
              <a:rPr lang="tr-TR" dirty="0"/>
              <a:t> taklit </a:t>
            </a:r>
            <a:r>
              <a:rPr lang="tr-TR" dirty="0" err="1"/>
              <a:t>ediyor.Aşk</a:t>
            </a:r>
            <a:r>
              <a:rPr lang="tr-TR" dirty="0"/>
              <a:t> ve hüznü etkileyici bir biçimde dile getiriyor.</a:t>
            </a:r>
          </a:p>
          <a:p>
            <a:r>
              <a:rPr lang="tr-TR" dirty="0"/>
              <a:t>- 1870’te büyük bir aşkla sevdiği 17 yaşındaki Mathilde </a:t>
            </a:r>
            <a:r>
              <a:rPr lang="tr-TR" dirty="0" err="1"/>
              <a:t>Maule</a:t>
            </a:r>
            <a:r>
              <a:rPr lang="tr-TR" dirty="0"/>
              <a:t> ile </a:t>
            </a:r>
            <a:r>
              <a:rPr lang="tr-TR" dirty="0" err="1"/>
              <a:t>evleniyor.Nişanlıyken</a:t>
            </a:r>
            <a:r>
              <a:rPr lang="tr-TR" dirty="0"/>
              <a:t> ona yazdığı ve sonra La </a:t>
            </a:r>
            <a:r>
              <a:rPr lang="tr-TR" dirty="0" err="1"/>
              <a:t>Bonne</a:t>
            </a:r>
            <a:r>
              <a:rPr lang="tr-TR" dirty="0"/>
              <a:t> </a:t>
            </a:r>
            <a:r>
              <a:rPr lang="tr-TR" dirty="0" err="1"/>
              <a:t>Chanson</a:t>
            </a:r>
            <a:r>
              <a:rPr lang="tr-TR" dirty="0"/>
              <a:t> (Tatlı Şarkılar) da </a:t>
            </a:r>
            <a:r>
              <a:rPr lang="tr-TR" dirty="0" err="1"/>
              <a:t>topladığıaşk</a:t>
            </a:r>
            <a:r>
              <a:rPr lang="tr-TR" dirty="0"/>
              <a:t> şiirlerinde sevgilisini uzun süredir beklediği bir sevgili gibi canlandırıyor.(Victor Hugo’nun izleri görülür bu eserde ve bundan dolayı da Victor Hugo onu över)</a:t>
            </a:r>
          </a:p>
          <a:p>
            <a:r>
              <a:rPr lang="tr-TR" dirty="0"/>
              <a:t>- 1871’de Paris Komünü kuruluyor burada basın görevlisi</a:t>
            </a:r>
          </a:p>
          <a:p>
            <a:r>
              <a:rPr lang="tr-TR" dirty="0"/>
              <a:t>-1871 evlilik hayatına uyum </a:t>
            </a:r>
            <a:r>
              <a:rPr lang="tr-TR" dirty="0" err="1"/>
              <a:t>sağlayamıyor.Evlerine</a:t>
            </a:r>
            <a:r>
              <a:rPr lang="tr-TR" dirty="0"/>
              <a:t> kalmaya gelen kendisinden 10 yaş küçük </a:t>
            </a:r>
            <a:r>
              <a:rPr lang="tr-TR" dirty="0" err="1"/>
              <a:t>Rimbauld’ya</a:t>
            </a:r>
            <a:r>
              <a:rPr lang="tr-TR" dirty="0"/>
              <a:t> duyduğu tutku bu uyumsuzluğu arttırıyor.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86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02B0-B10E-47DE-9005-2A345E63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B7A1-3509-49AB-BF0E-A36C0927E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- 1872’de eşi </a:t>
            </a:r>
            <a:r>
              <a:rPr lang="tr-TR" dirty="0" err="1"/>
              <a:t>Matilde</a:t>
            </a:r>
            <a:r>
              <a:rPr lang="tr-TR" dirty="0"/>
              <a:t> ve oğlu Georges’u terk ederek </a:t>
            </a:r>
            <a:r>
              <a:rPr lang="tr-TR" dirty="0" err="1"/>
              <a:t>Rimbauld</a:t>
            </a:r>
            <a:r>
              <a:rPr lang="tr-TR" dirty="0"/>
              <a:t> ile birlikte Fransa ve Belçika’ya </a:t>
            </a:r>
            <a:r>
              <a:rPr lang="tr-TR" dirty="0" err="1"/>
              <a:t>gidiyor.Bu</a:t>
            </a:r>
            <a:r>
              <a:rPr lang="tr-TR" dirty="0"/>
              <a:t> sırada sonradan </a:t>
            </a:r>
            <a:r>
              <a:rPr lang="tr-TR" dirty="0" err="1"/>
              <a:t>Romances</a:t>
            </a:r>
            <a:r>
              <a:rPr lang="tr-TR" dirty="0"/>
              <a:t> </a:t>
            </a:r>
            <a:r>
              <a:rPr lang="tr-TR" dirty="0" err="1"/>
              <a:t>Sans</a:t>
            </a:r>
            <a:r>
              <a:rPr lang="tr-TR" dirty="0"/>
              <a:t> </a:t>
            </a:r>
            <a:r>
              <a:rPr lang="tr-TR" dirty="0" err="1"/>
              <a:t>Paroles</a:t>
            </a:r>
            <a:r>
              <a:rPr lang="tr-TR" dirty="0"/>
              <a:t> (Sözsüz Romanslar)da toplana İzlenimci Şiirlerini bu sırada </a:t>
            </a:r>
            <a:r>
              <a:rPr lang="tr-TR" dirty="0" err="1"/>
              <a:t>yazıyor.Yeni</a:t>
            </a:r>
            <a:r>
              <a:rPr lang="tr-TR" dirty="0"/>
              <a:t> şiir anlayışı.</a:t>
            </a:r>
          </a:p>
          <a:p>
            <a:r>
              <a:rPr lang="tr-TR" dirty="0"/>
              <a:t>- </a:t>
            </a:r>
            <a:r>
              <a:rPr lang="tr-TR" dirty="0" err="1"/>
              <a:t>Rimbauld</a:t>
            </a:r>
            <a:r>
              <a:rPr lang="tr-TR" dirty="0"/>
              <a:t> ile Londra’ya gidiyorlar- burada yazdığı şiirler Fransız Edebiyatında benzerine az rastlanır müzikalitesi olan </a:t>
            </a:r>
            <a:r>
              <a:rPr lang="tr-TR" dirty="0" err="1"/>
              <a:t>Romance</a:t>
            </a:r>
            <a:r>
              <a:rPr lang="tr-TR" dirty="0"/>
              <a:t>, manzaralar ve pişmanlıklar üzerinedir.</a:t>
            </a:r>
          </a:p>
          <a:p>
            <a:r>
              <a:rPr lang="tr-TR" dirty="0"/>
              <a:t>- 1873’te </a:t>
            </a:r>
            <a:r>
              <a:rPr lang="tr-TR" dirty="0" err="1"/>
              <a:t>Rimbauld</a:t>
            </a:r>
            <a:r>
              <a:rPr lang="tr-TR" dirty="0"/>
              <a:t> le yaşadığı bir tartışma sırasında onu yaralıyor ve 2 yıl hapis yatıyor(Brüksel </a:t>
            </a:r>
            <a:r>
              <a:rPr lang="tr-TR" dirty="0" err="1"/>
              <a:t>Mons</a:t>
            </a:r>
            <a:r>
              <a:rPr lang="tr-TR" dirty="0"/>
              <a:t> Cezaevi)</a:t>
            </a:r>
          </a:p>
          <a:p>
            <a:r>
              <a:rPr lang="tr-TR" dirty="0"/>
              <a:t>- Cezaevinde Shakespeare ve </a:t>
            </a:r>
            <a:r>
              <a:rPr lang="tr-TR" dirty="0" err="1"/>
              <a:t>Dickens’ı</a:t>
            </a:r>
            <a:r>
              <a:rPr lang="tr-TR" dirty="0"/>
              <a:t> </a:t>
            </a:r>
            <a:r>
              <a:rPr lang="tr-TR" dirty="0" err="1"/>
              <a:t>inceliyor.Dinsel</a:t>
            </a:r>
            <a:r>
              <a:rPr lang="tr-TR" dirty="0"/>
              <a:t> kitaplar okuyor ve bunun etkisiyle 1874’te Katolikliğe , 1875’te hapisten çıkınca (1875) </a:t>
            </a:r>
            <a:r>
              <a:rPr lang="tr-TR" dirty="0" err="1"/>
              <a:t>Trappist</a:t>
            </a:r>
            <a:r>
              <a:rPr lang="tr-TR" dirty="0"/>
              <a:t> Tarikatının etkisinde kalıyor.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53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8805-E370-4781-BB24-755996B3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7C566-D755-401A-AA5B-53E5AE356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- 1874’te hapisteyken arkadaşı </a:t>
            </a:r>
            <a:r>
              <a:rPr lang="tr-TR" dirty="0" err="1"/>
              <a:t>Edmond</a:t>
            </a:r>
            <a:r>
              <a:rPr lang="tr-TR" dirty="0"/>
              <a:t> </a:t>
            </a:r>
            <a:r>
              <a:rPr lang="tr-TR" dirty="0" err="1"/>
              <a:t>Lepelletier</a:t>
            </a:r>
            <a:r>
              <a:rPr lang="tr-TR" dirty="0"/>
              <a:t> </a:t>
            </a:r>
            <a:r>
              <a:rPr lang="tr-TR" dirty="0" err="1"/>
              <a:t>Romances’ı</a:t>
            </a:r>
            <a:r>
              <a:rPr lang="tr-TR" dirty="0"/>
              <a:t> </a:t>
            </a:r>
            <a:r>
              <a:rPr lang="tr-TR" dirty="0" err="1"/>
              <a:t>yayınlattırıyor.Boudlaire’in</a:t>
            </a:r>
            <a:r>
              <a:rPr lang="tr-TR" dirty="0"/>
              <a:t> etkisinde kalarak yazdığı </a:t>
            </a:r>
            <a:r>
              <a:rPr lang="tr-TR" dirty="0" err="1"/>
              <a:t>Crimen</a:t>
            </a:r>
            <a:r>
              <a:rPr lang="tr-TR" dirty="0"/>
              <a:t> </a:t>
            </a:r>
            <a:r>
              <a:rPr lang="tr-TR" dirty="0" err="1"/>
              <a:t>Amaris</a:t>
            </a:r>
            <a:r>
              <a:rPr lang="tr-TR" dirty="0"/>
              <a:t> şiirinde </a:t>
            </a:r>
            <a:r>
              <a:rPr lang="tr-TR" dirty="0" err="1"/>
              <a:t>Rimbauld’yu</a:t>
            </a:r>
            <a:r>
              <a:rPr lang="tr-TR" dirty="0"/>
              <a:t> anlatır.</a:t>
            </a:r>
          </a:p>
          <a:p>
            <a:r>
              <a:rPr lang="tr-TR" dirty="0"/>
              <a:t>- Hapisten çıkınca </a:t>
            </a:r>
            <a:r>
              <a:rPr lang="tr-TR" dirty="0" err="1"/>
              <a:t>Rimbauld’yu</a:t>
            </a:r>
            <a:r>
              <a:rPr lang="tr-TR" dirty="0"/>
              <a:t> bulmaya </a:t>
            </a:r>
            <a:r>
              <a:rPr lang="tr-TR" dirty="0" err="1"/>
              <a:t>Stuttgrad’a</a:t>
            </a:r>
            <a:r>
              <a:rPr lang="tr-TR" dirty="0"/>
              <a:t> </a:t>
            </a:r>
            <a:r>
              <a:rPr lang="tr-TR" dirty="0" err="1"/>
              <a:t>gidiyor.Ama</a:t>
            </a:r>
            <a:r>
              <a:rPr lang="tr-TR" dirty="0"/>
              <a:t> </a:t>
            </a:r>
            <a:r>
              <a:rPr lang="tr-TR" dirty="0" err="1"/>
              <a:t>Rimbauld</a:t>
            </a:r>
            <a:r>
              <a:rPr lang="tr-TR" dirty="0"/>
              <a:t> tarafından geri çevriliyor.</a:t>
            </a:r>
          </a:p>
          <a:p>
            <a:r>
              <a:rPr lang="tr-TR" dirty="0"/>
              <a:t>- İngiltere’ye gidiyor Fransızca ve resim dersleri  </a:t>
            </a:r>
            <a:r>
              <a:rPr lang="tr-TR" dirty="0" err="1"/>
              <a:t>veriyor.Oradaki</a:t>
            </a:r>
            <a:r>
              <a:rPr lang="tr-TR" dirty="0"/>
              <a:t> yaşamı ile </a:t>
            </a:r>
            <a:r>
              <a:rPr lang="tr-TR" dirty="0" err="1"/>
              <a:t>Anglikon</a:t>
            </a:r>
            <a:r>
              <a:rPr lang="tr-TR" dirty="0"/>
              <a:t> yazarların hayranlığını kazanıyor.</a:t>
            </a:r>
          </a:p>
          <a:p>
            <a:r>
              <a:rPr lang="tr-TR" dirty="0"/>
              <a:t>-1877’de Fransa’ya dönüyor.</a:t>
            </a:r>
          </a:p>
          <a:p>
            <a:r>
              <a:rPr lang="tr-TR" dirty="0"/>
              <a:t>-1880’de </a:t>
            </a:r>
            <a:r>
              <a:rPr lang="tr-TR" dirty="0" err="1"/>
              <a:t>Sagesse</a:t>
            </a:r>
            <a:r>
              <a:rPr lang="tr-TR" dirty="0"/>
              <a:t> (Bilgelik) şiir kitabını </a:t>
            </a:r>
            <a:r>
              <a:rPr lang="tr-TR" dirty="0" err="1"/>
              <a:t>çıkarıyor.Bu</a:t>
            </a:r>
            <a:r>
              <a:rPr lang="tr-TR" dirty="0"/>
              <a:t> şiirlerde Katolik İnancının şiirsel anlatımı ve kendi duygusal serüveni var.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61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8292-CA5E-40CD-8EE3-874759095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4F4A4-270A-4E9B-A60F-F5AAE8B91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- 1882 Art </a:t>
            </a:r>
            <a:r>
              <a:rPr lang="tr-TR" dirty="0" err="1"/>
              <a:t>Poetigue</a:t>
            </a:r>
            <a:r>
              <a:rPr lang="tr-TR" dirty="0"/>
              <a:t> (Şiir Sanatı) geniş Simgeci </a:t>
            </a:r>
            <a:r>
              <a:rPr lang="tr-TR" dirty="0" err="1"/>
              <a:t>şairrler</a:t>
            </a:r>
            <a:r>
              <a:rPr lang="tr-TR" dirty="0"/>
              <a:t> tarafından </a:t>
            </a:r>
            <a:r>
              <a:rPr lang="tr-TR" dirty="0" err="1"/>
              <a:t>benimseniyor.Ama</a:t>
            </a:r>
            <a:r>
              <a:rPr lang="tr-TR" dirty="0"/>
              <a:t> </a:t>
            </a:r>
            <a:r>
              <a:rPr lang="tr-TR" dirty="0" err="1"/>
              <a:t>Verlaine</a:t>
            </a:r>
            <a:r>
              <a:rPr lang="tr-TR" dirty="0"/>
              <a:t> sonradan Simgeciler ile bağını </a:t>
            </a:r>
            <a:r>
              <a:rPr lang="tr-TR" dirty="0" err="1"/>
              <a:t>koparıyor.Simgeciler</a:t>
            </a:r>
            <a:r>
              <a:rPr lang="tr-TR" dirty="0"/>
              <a:t> </a:t>
            </a:r>
            <a:r>
              <a:rPr lang="tr-TR" dirty="0" err="1"/>
              <a:t>Verlaine’in</a:t>
            </a:r>
            <a:r>
              <a:rPr lang="tr-TR" dirty="0"/>
              <a:t> Fransız Şiirinin vazgeçilmez öğesi saydığı uyağa karşı çıkarlar.</a:t>
            </a:r>
          </a:p>
          <a:p>
            <a:r>
              <a:rPr lang="tr-TR" dirty="0"/>
              <a:t>- 1883’te en sevdiği öğrencisi </a:t>
            </a:r>
            <a:r>
              <a:rPr lang="tr-TR" dirty="0" err="1"/>
              <a:t>Lucien’in</a:t>
            </a:r>
            <a:r>
              <a:rPr lang="tr-TR" dirty="0"/>
              <a:t> ve 1886’da çok sevdiği </a:t>
            </a:r>
            <a:r>
              <a:rPr lang="tr-TR" dirty="0" err="1"/>
              <a:t>annesininin</a:t>
            </a:r>
            <a:r>
              <a:rPr lang="tr-TR" dirty="0"/>
              <a:t> ölümü, eşiyle barışma girişiminin başarısız olması sonucu serseri bir yaşam sürüyor, içki bağımlısı oluyor.</a:t>
            </a:r>
          </a:p>
          <a:p>
            <a:r>
              <a:rPr lang="tr-TR" dirty="0"/>
              <a:t>- 1884 </a:t>
            </a:r>
            <a:r>
              <a:rPr lang="tr-TR" dirty="0" err="1"/>
              <a:t>Les</a:t>
            </a:r>
            <a:r>
              <a:rPr lang="tr-TR" dirty="0"/>
              <a:t> </a:t>
            </a:r>
            <a:r>
              <a:rPr lang="tr-TR" dirty="0" err="1"/>
              <a:t>Poets</a:t>
            </a:r>
            <a:r>
              <a:rPr lang="tr-TR" dirty="0"/>
              <a:t> </a:t>
            </a:r>
            <a:r>
              <a:rPr lang="tr-TR" dirty="0" err="1"/>
              <a:t>Maudits</a:t>
            </a:r>
            <a:r>
              <a:rPr lang="tr-TR" dirty="0"/>
              <a:t> (Lanetli Şiirler) de  </a:t>
            </a:r>
            <a:r>
              <a:rPr lang="tr-TR" dirty="0" err="1"/>
              <a:t>Malorme</a:t>
            </a:r>
            <a:r>
              <a:rPr lang="tr-TR" dirty="0"/>
              <a:t> ve </a:t>
            </a:r>
            <a:r>
              <a:rPr lang="tr-TR" dirty="0" err="1"/>
              <a:t>Rimbauld’un</a:t>
            </a:r>
            <a:r>
              <a:rPr lang="tr-TR" dirty="0"/>
              <a:t> da içinde bulunduğu 6 şairi inceler.</a:t>
            </a:r>
          </a:p>
          <a:p>
            <a:r>
              <a:rPr lang="tr-TR" dirty="0"/>
              <a:t>-1885- 1893 </a:t>
            </a:r>
            <a:r>
              <a:rPr lang="tr-TR" dirty="0" err="1"/>
              <a:t>Les</a:t>
            </a:r>
            <a:r>
              <a:rPr lang="tr-TR" dirty="0"/>
              <a:t> </a:t>
            </a:r>
            <a:r>
              <a:rPr lang="tr-TR" dirty="0" err="1"/>
              <a:t>Hommes</a:t>
            </a:r>
            <a:r>
              <a:rPr lang="tr-TR" dirty="0"/>
              <a:t> </a:t>
            </a:r>
            <a:r>
              <a:rPr lang="tr-TR" dirty="0" err="1"/>
              <a:t>D’Aujord’hui</a:t>
            </a:r>
            <a:r>
              <a:rPr lang="tr-TR" dirty="0"/>
              <a:t> (Bugünün İnsanları)Çağdaş yazarların yaşam öyküleri.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97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28CB5-7AEF-4DBE-8815-24D3D1A39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7F5D8-2656-4206-BAAD-ED40E94B3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- 1892 </a:t>
            </a:r>
            <a:r>
              <a:rPr lang="tr-TR" dirty="0" err="1"/>
              <a:t>Mes</a:t>
            </a:r>
            <a:r>
              <a:rPr lang="tr-TR" dirty="0"/>
              <a:t> </a:t>
            </a:r>
            <a:r>
              <a:rPr lang="tr-TR" dirty="0" err="1"/>
              <a:t>Hopitaux</a:t>
            </a:r>
            <a:r>
              <a:rPr lang="tr-TR" dirty="0"/>
              <a:t> (Hastanelerim)de hastanede geçirdiği günleri anlatıyor.</a:t>
            </a:r>
          </a:p>
          <a:p>
            <a:r>
              <a:rPr lang="tr-TR" dirty="0"/>
              <a:t>- 1893 </a:t>
            </a:r>
            <a:r>
              <a:rPr lang="tr-TR" dirty="0" err="1"/>
              <a:t>Mes</a:t>
            </a:r>
            <a:r>
              <a:rPr lang="tr-TR" dirty="0"/>
              <a:t> </a:t>
            </a:r>
            <a:r>
              <a:rPr lang="tr-TR" dirty="0" err="1"/>
              <a:t>Prisons</a:t>
            </a:r>
            <a:r>
              <a:rPr lang="tr-TR" dirty="0"/>
              <a:t> (Hapishanelerim)</a:t>
            </a:r>
          </a:p>
          <a:p>
            <a:r>
              <a:rPr lang="tr-TR" dirty="0"/>
              <a:t>- 1895 </a:t>
            </a:r>
            <a:r>
              <a:rPr lang="tr-TR" dirty="0" err="1"/>
              <a:t>Confessions</a:t>
            </a:r>
            <a:r>
              <a:rPr lang="tr-TR" dirty="0"/>
              <a:t>, </a:t>
            </a:r>
            <a:r>
              <a:rPr lang="tr-TR" dirty="0" err="1"/>
              <a:t>Notes</a:t>
            </a:r>
            <a:r>
              <a:rPr lang="tr-TR" dirty="0"/>
              <a:t> </a:t>
            </a:r>
            <a:r>
              <a:rPr lang="tr-TR" dirty="0" err="1"/>
              <a:t>Autobiyographigues</a:t>
            </a:r>
            <a:r>
              <a:rPr lang="tr-TR" dirty="0"/>
              <a:t>(İtiraflar, otobiyografik notlar)düzyazı.</a:t>
            </a:r>
          </a:p>
          <a:p>
            <a:pPr marL="0" indent="0">
              <a:buNone/>
            </a:pPr>
            <a:r>
              <a:rPr lang="tr-TR" dirty="0"/>
              <a:t>ŞİİR ESERLERİ;</a:t>
            </a:r>
          </a:p>
          <a:p>
            <a:pPr marL="0" indent="0">
              <a:buNone/>
            </a:pPr>
            <a:r>
              <a:rPr lang="tr-TR" dirty="0"/>
              <a:t>- 1891 </a:t>
            </a:r>
            <a:r>
              <a:rPr lang="tr-TR" dirty="0" err="1"/>
              <a:t>Bonneheur</a:t>
            </a:r>
            <a:r>
              <a:rPr lang="tr-TR" dirty="0"/>
              <a:t> (Mutluluk)</a:t>
            </a:r>
          </a:p>
          <a:p>
            <a:pPr>
              <a:buFontTx/>
              <a:buChar char="-"/>
            </a:pPr>
            <a:r>
              <a:rPr lang="tr-TR" dirty="0"/>
              <a:t>1891 </a:t>
            </a:r>
            <a:r>
              <a:rPr lang="tr-TR" dirty="0" err="1"/>
              <a:t>Chanson</a:t>
            </a:r>
            <a:r>
              <a:rPr lang="tr-TR" dirty="0"/>
              <a:t> </a:t>
            </a:r>
            <a:r>
              <a:rPr lang="tr-TR" dirty="0" err="1"/>
              <a:t>Pour</a:t>
            </a:r>
            <a:r>
              <a:rPr lang="tr-TR" dirty="0"/>
              <a:t> Elle (O Kadına Şarkılar)</a:t>
            </a:r>
          </a:p>
          <a:p>
            <a:pPr>
              <a:buFontTx/>
              <a:buChar char="-"/>
            </a:pPr>
            <a:r>
              <a:rPr lang="tr-TR" dirty="0"/>
              <a:t>1892 </a:t>
            </a:r>
            <a:r>
              <a:rPr lang="tr-TR" dirty="0" err="1"/>
              <a:t>Liturgles</a:t>
            </a:r>
            <a:r>
              <a:rPr lang="tr-TR" dirty="0"/>
              <a:t> </a:t>
            </a:r>
            <a:r>
              <a:rPr lang="tr-TR" dirty="0" err="1"/>
              <a:t>İntimes</a:t>
            </a:r>
            <a:r>
              <a:rPr lang="tr-TR" dirty="0"/>
              <a:t> (İçten Ayinler)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314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36CB6-ED5D-465C-A780-069E1ACE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8C5CF-16DB-4D54-BF82-2FBAE6314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- 1893 </a:t>
            </a:r>
            <a:r>
              <a:rPr lang="tr-TR" dirty="0" err="1"/>
              <a:t>Odes</a:t>
            </a:r>
            <a:r>
              <a:rPr lang="tr-TR" dirty="0"/>
              <a:t> en son </a:t>
            </a:r>
            <a:r>
              <a:rPr lang="tr-TR" dirty="0" err="1"/>
              <a:t>Honneur</a:t>
            </a:r>
            <a:r>
              <a:rPr lang="tr-TR" dirty="0"/>
              <a:t> (Onun Onuruna Şarkılar)</a:t>
            </a:r>
          </a:p>
          <a:p>
            <a:r>
              <a:rPr lang="tr-TR" dirty="0"/>
              <a:t>- 1896 Chair, </a:t>
            </a:r>
            <a:r>
              <a:rPr lang="tr-TR" dirty="0" err="1"/>
              <a:t>Dernieres</a:t>
            </a:r>
            <a:r>
              <a:rPr lang="tr-TR" dirty="0"/>
              <a:t> </a:t>
            </a:r>
            <a:r>
              <a:rPr lang="tr-TR" dirty="0" err="1"/>
              <a:t>Poesies</a:t>
            </a:r>
            <a:r>
              <a:rPr lang="tr-TR" dirty="0"/>
              <a:t>(Son Şiirler)</a:t>
            </a:r>
          </a:p>
          <a:p>
            <a:r>
              <a:rPr lang="tr-TR" dirty="0"/>
              <a:t>- 1896 </a:t>
            </a:r>
            <a:r>
              <a:rPr lang="tr-TR" dirty="0" err="1"/>
              <a:t>Invectives</a:t>
            </a:r>
            <a:endParaRPr lang="tr-TR" dirty="0"/>
          </a:p>
          <a:p>
            <a:r>
              <a:rPr lang="tr-TR" dirty="0"/>
              <a:t>KİŞİLİĞİ</a:t>
            </a:r>
          </a:p>
          <a:p>
            <a:r>
              <a:rPr lang="tr-TR" dirty="0"/>
              <a:t>Talihsiz çocukluğunun temelini annesi ve kuzeni </a:t>
            </a:r>
            <a:r>
              <a:rPr lang="tr-TR" dirty="0" err="1"/>
              <a:t>Elisa</a:t>
            </a:r>
            <a:r>
              <a:rPr lang="tr-TR" dirty="0"/>
              <a:t> atıyor aşırı ilgileri beynindeki baba figürünü </a:t>
            </a:r>
            <a:r>
              <a:rPr lang="tr-TR" dirty="0" err="1"/>
              <a:t>silikleştiriyor.Freud’a</a:t>
            </a:r>
            <a:r>
              <a:rPr lang="tr-TR" dirty="0"/>
              <a:t> göre bu anneye olan derin bağlılık, annenin aşırı sevgisi </a:t>
            </a:r>
            <a:r>
              <a:rPr lang="tr-TR" dirty="0" err="1"/>
              <a:t>babaın</a:t>
            </a:r>
            <a:r>
              <a:rPr lang="tr-TR" dirty="0"/>
              <a:t> çocuğun yaşantısından silinmesi gelecekteki eşcinsel insanı yaratır.</a:t>
            </a:r>
          </a:p>
          <a:p>
            <a:r>
              <a:rPr lang="tr-TR" dirty="0"/>
              <a:t>Gücünün de güçsüzlüğünün de büyüsü dirençsizliğinden geliyor. Aslında yerleşik hayatın savunucularından biri olan </a:t>
            </a:r>
            <a:r>
              <a:rPr lang="tr-TR" dirty="0" err="1"/>
              <a:t>Verlaine</a:t>
            </a:r>
            <a:r>
              <a:rPr lang="tr-TR" dirty="0"/>
              <a:t> dirençsizliği sayesinde </a:t>
            </a:r>
            <a:r>
              <a:rPr lang="tr-TR" dirty="0" err="1"/>
              <a:t>Rimbauld’a</a:t>
            </a:r>
            <a:r>
              <a:rPr lang="tr-TR" dirty="0"/>
              <a:t> meyil etmiş ve ailesinden koparak bohem bir hayat yaşamış alkolik </a:t>
            </a:r>
            <a:r>
              <a:rPr lang="tr-TR" dirty="0" err="1"/>
              <a:t>olmuştur.Hayatı</a:t>
            </a:r>
            <a:r>
              <a:rPr lang="tr-TR" dirty="0"/>
              <a:t> boyunca tekrar yerleşik bir hayata geçebilmenin özlemini duymuş bu şiirlerine de yansımıştır.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60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BF33A-E7D5-4360-8673-0DC3E23C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ŞİİR SANATI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09F39-9E30-4548-A1AC-1DB0E7266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-Sözcüklerin müzikal bir nitelik taşıdığı Modern Şiirin kurucusudur.</a:t>
            </a:r>
          </a:p>
          <a:p>
            <a:r>
              <a:rPr lang="tr-TR" dirty="0"/>
              <a:t>- Sözcükler ancak ses değerleriyle zarif bir müzik yaratmak için kullanıldıklarında günlük değerlerini aşarlar büyülü bir hava kazanırlar anlayışıyla yazmıştır.</a:t>
            </a:r>
          </a:p>
          <a:p>
            <a:r>
              <a:rPr lang="tr-TR" dirty="0"/>
              <a:t>- Bu nedenle eserlerinde açık bir düşünce ya da felsefi içerik </a:t>
            </a:r>
            <a:r>
              <a:rPr lang="tr-TR" dirty="0" err="1"/>
              <a:t>olmaz.Fransızcanın</a:t>
            </a:r>
            <a:r>
              <a:rPr lang="tr-TR" dirty="0"/>
              <a:t> iç müziğini görmüş ve Fransız Şiirinde bir reform yapmaya çalışmıştır.</a:t>
            </a:r>
          </a:p>
          <a:p>
            <a:r>
              <a:rPr lang="tr-TR" dirty="0"/>
              <a:t>-Şiirlerinde doğulu şairler gibi hüzün ve karamsarlık hakimdir.</a:t>
            </a:r>
          </a:p>
          <a:p>
            <a:r>
              <a:rPr lang="tr-TR" dirty="0"/>
              <a:t>- Sembolist </a:t>
            </a:r>
            <a:r>
              <a:rPr lang="tr-TR" dirty="0" err="1"/>
              <a:t>Malerma’nın</a:t>
            </a:r>
            <a:r>
              <a:rPr lang="tr-TR" dirty="0"/>
              <a:t> aksine şiirde biçime ve ustalık gerektirecek şiirsel inceliğe </a:t>
            </a:r>
            <a:r>
              <a:rPr lang="tr-TR" dirty="0" err="1"/>
              <a:t>düşkündür.Sanat</a:t>
            </a:r>
            <a:r>
              <a:rPr lang="tr-TR" dirty="0"/>
              <a:t> sanat içindir görüşündedir.</a:t>
            </a:r>
          </a:p>
          <a:p>
            <a:r>
              <a:rPr lang="tr-TR" dirty="0"/>
              <a:t>- Salt bir ölçüye bağlı kalmaz, dizeyi kırdığını, durakların yerini </a:t>
            </a:r>
            <a:r>
              <a:rPr lang="tr-TR" dirty="0" err="1"/>
              <a:t>değiştirdiğini,dizeleri</a:t>
            </a:r>
            <a:r>
              <a:rPr lang="tr-TR" dirty="0"/>
              <a:t> özgürleştirdiğini savunur.</a:t>
            </a:r>
          </a:p>
          <a:p>
            <a:r>
              <a:rPr lang="tr-TR" dirty="0"/>
              <a:t>- Şiirlerinde sözcüklerin bile yumuşaklarını </a:t>
            </a:r>
            <a:r>
              <a:rPr lang="tr-TR" dirty="0" err="1"/>
              <a:t>seçiyor.Beşik</a:t>
            </a:r>
            <a:r>
              <a:rPr lang="tr-TR" dirty="0"/>
              <a:t> sallamak, nazlanmak, yumuşak, sıcak, ılık …Okuyucuyu </a:t>
            </a:r>
            <a:r>
              <a:rPr lang="tr-TR" dirty="0" err="1"/>
              <a:t>Baudlaire</a:t>
            </a:r>
            <a:r>
              <a:rPr lang="tr-TR" dirty="0"/>
              <a:t> gibi derin düşüncelere götürmez, </a:t>
            </a:r>
            <a:r>
              <a:rPr lang="tr-TR" dirty="0" err="1"/>
              <a:t>Rimbauld</a:t>
            </a:r>
            <a:r>
              <a:rPr lang="tr-TR" dirty="0"/>
              <a:t> gibi bilinçaltının uçurumlarında dolaştırmaz, ılık bir rüzgar gibi saçlarımızı okşar.</a:t>
            </a:r>
          </a:p>
          <a:p>
            <a:r>
              <a:rPr lang="tr-TR" dirty="0"/>
              <a:t>-Yalnız Fransız Modern şiirinin kurucusu değil, uluslararası modern şiirin de öncüsüdür.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09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786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PAUL VERLAINE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ŞİİR SANATI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VERLAINE</dc:title>
  <dc:creator>Erginel, Mehmet (JIST)</dc:creator>
  <cp:lastModifiedBy>Nihat Berker</cp:lastModifiedBy>
  <cp:revision>1</cp:revision>
  <dcterms:created xsi:type="dcterms:W3CDTF">2022-11-01T17:36:49Z</dcterms:created>
  <dcterms:modified xsi:type="dcterms:W3CDTF">2022-11-04T06:56:19Z</dcterms:modified>
</cp:coreProperties>
</file>