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4" r:id="rId5"/>
    <p:sldId id="265" r:id="rId6"/>
    <p:sldId id="266" r:id="rId7"/>
    <p:sldId id="268" r:id="rId8"/>
    <p:sldId id="262" r:id="rId9"/>
    <p:sldId id="263" r:id="rId10"/>
    <p:sldId id="269" r:id="rId11"/>
    <p:sldId id="25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86" autoAdjust="0"/>
    <p:restoredTop sz="94660"/>
  </p:normalViewPr>
  <p:slideViewPr>
    <p:cSldViewPr snapToGrid="0">
      <p:cViewPr varScale="1">
        <p:scale>
          <a:sx n="78" d="100"/>
          <a:sy n="78" d="100"/>
        </p:scale>
        <p:origin x="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A8BC6-0CAB-B660-2917-1C561E1B91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420D41-415F-BD6A-40E1-84FAFB455E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890DCD-C827-0044-2B94-0C977D681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E20A1-6707-4ACD-80EF-CC4769B9BE95}" type="datetimeFigureOut">
              <a:rPr lang="en-GB" smtClean="0"/>
              <a:t>17/11/2022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90A6D1-5254-FE4C-2053-68873250E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22F596-A973-0406-8983-350784C6A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2C2B-AD2D-4252-96ED-0B6AB7342B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740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49D53-4D3A-4BEC-AC10-0D1EB9799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1EAC81-5668-9A0A-5E12-FCC696043F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7DA33-6687-B76D-60FD-3C483D958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E20A1-6707-4ACD-80EF-CC4769B9BE95}" type="datetimeFigureOut">
              <a:rPr lang="en-GB" smtClean="0"/>
              <a:t>17/11/2022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E07E79-C171-4FCA-93AF-7EF17D252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F1281B-7088-0814-BB2B-71FCC21A6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2C2B-AD2D-4252-96ED-0B6AB7342B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899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2C9B3C-7049-3CEB-C35C-2E8AC8C7BA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FA10D9-0653-FA5D-5935-7B537486CD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6A0979-388E-E41A-7E90-27002F688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E20A1-6707-4ACD-80EF-CC4769B9BE95}" type="datetimeFigureOut">
              <a:rPr lang="en-GB" smtClean="0"/>
              <a:t>17/11/2022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FF9315-25DC-BD5B-9A6C-271509E38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9ACA00-1C46-69F3-F374-222C3AA60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2C2B-AD2D-4252-96ED-0B6AB7342B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559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A2592-1182-4980-B31B-EC4F9B48B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23998-0CEE-3FD2-AD60-6FA2517952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2B9A48-E84D-C1E7-0045-E4189866B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E20A1-6707-4ACD-80EF-CC4769B9BE95}" type="datetimeFigureOut">
              <a:rPr lang="en-GB" smtClean="0"/>
              <a:t>17/11/2022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BF6A5C-51FF-46C3-FB09-9D9DD2033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1148BC-75D7-5F9C-FA97-DA8655173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2C2B-AD2D-4252-96ED-0B6AB7342B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897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F3FAF-9089-F6A6-0857-0E26825DC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926EF0-2D45-95BD-ACE2-2BD8314C2F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84D17B-BC5C-F3AE-85B4-C06926066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E20A1-6707-4ACD-80EF-CC4769B9BE95}" type="datetimeFigureOut">
              <a:rPr lang="en-GB" smtClean="0"/>
              <a:t>17/11/2022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C1C26B-C75D-1C68-110B-DFD0F5FEE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98D67D-C6A7-336C-0716-A98A64E31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2C2B-AD2D-4252-96ED-0B6AB7342B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001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863ED-9D88-32BB-9763-529B31A7C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8B3B3-A12B-7471-7EA3-BB5D6A2FD1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4B2930-F0E1-7BB6-66F3-93C219D57F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1EA3DE-5849-6BB2-72A2-F1B81D992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E20A1-6707-4ACD-80EF-CC4769B9BE95}" type="datetimeFigureOut">
              <a:rPr lang="en-GB" smtClean="0"/>
              <a:t>17/11/2022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7C26D6-E9E5-12A4-5030-D6C3AD577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C7B5CF-6E1B-6F2F-E200-5D384D85A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2C2B-AD2D-4252-96ED-0B6AB7342B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218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20C4F-234C-44B0-DBD7-326D87D57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DC6A62-81D3-5F68-C5CA-11DEFF0E2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B4D1DD-6BE0-603E-3919-8B19E9C69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8DD7A2-991C-9F10-4AFB-26E59E5782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ABAB20-7BF4-B5A0-87F8-A14A100F27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084216-00A4-24FA-1536-CBF64A1F3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E20A1-6707-4ACD-80EF-CC4769B9BE95}" type="datetimeFigureOut">
              <a:rPr lang="en-GB" smtClean="0"/>
              <a:t>17/11/2022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585AB0-3FB2-A86D-B5D8-C23FC57FB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9F70D6-7349-5F88-1BBF-00542F96D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2C2B-AD2D-4252-96ED-0B6AB7342B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276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C74CB-D5E1-4DD2-CC19-F9F6E51E3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543204-334F-77A4-EC5F-269EA92D2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E20A1-6707-4ACD-80EF-CC4769B9BE95}" type="datetimeFigureOut">
              <a:rPr lang="en-GB" smtClean="0"/>
              <a:t>17/11/2022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C477D2-DBA8-C9A0-FA42-B69C3DCDA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5B4D05-A529-07BE-949C-DB0920E00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2C2B-AD2D-4252-96ED-0B6AB7342B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57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29C551-0BCB-FBDD-1F48-7C7D85ADB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E20A1-6707-4ACD-80EF-CC4769B9BE95}" type="datetimeFigureOut">
              <a:rPr lang="en-GB" smtClean="0"/>
              <a:t>17/11/2022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4DDEB1-8EE2-D77F-E816-FB3B6CF26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414E3E-69D1-CF21-A2FB-29E20D98E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2C2B-AD2D-4252-96ED-0B6AB7342B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6588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AF192-E92B-7924-1C07-AECE1E9A1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3C7CFA-CB2B-67D0-1254-EEA5F9726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1E3770-3C30-BB8A-6E13-1442D77E81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F5C9D3-1E70-87DA-FEB1-803498B15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E20A1-6707-4ACD-80EF-CC4769B9BE95}" type="datetimeFigureOut">
              <a:rPr lang="en-GB" smtClean="0"/>
              <a:t>17/11/2022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704DF8-EC07-1407-36D6-DA70E0DF1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239F05-76A7-91B4-FB0D-B97694254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2C2B-AD2D-4252-96ED-0B6AB7342B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2081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E227C-4A4B-C31D-C22C-640E317E2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7E02FC-AE1E-93CE-DC27-9037F313FC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CF17F9-7479-D1F3-F4BC-8048A6546B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D48AB7-377D-BAA9-6DED-0989937A2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E20A1-6707-4ACD-80EF-CC4769B9BE95}" type="datetimeFigureOut">
              <a:rPr lang="en-GB" smtClean="0"/>
              <a:t>17/11/2022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B2A33B-14E4-0A46-2F32-E0DC139DB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06FE2-20B5-8FFD-F117-2CB8AFA31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2C2B-AD2D-4252-96ED-0B6AB7342B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880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F3B210-FD85-FB06-A36A-2A80A37FC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16D0E7-117F-C8FB-9381-39A24DCB85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B77981-B8A6-40A7-859C-4E758FB3EF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E20A1-6707-4ACD-80EF-CC4769B9BE95}" type="datetimeFigureOut">
              <a:rPr lang="en-GB" smtClean="0"/>
              <a:t>17/11/2022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8FB5C-B0B6-89C5-230C-BB07BA845B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ACA90-8D6D-EF14-8CCA-260267E21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12C2B-AD2D-4252-96ED-0B6AB7342B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357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tr.wikipedia.org/wiki/Dosya:Giorgos_Seferis_1963.jpg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Giorgos_Seferis" TargetMode="External"/><Relationship Id="rId2" Type="http://schemas.openxmlformats.org/officeDocument/2006/relationships/hyperlink" Target="https://www.msxlabs.org/forum/edebiyat-ww/211622-yorgo-seferis.html#ixzz7kjWpOFgw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nobelprize.org/prizes/literature/1963/seferis/biographical/" TargetMode="External"/><Relationship Id="rId4" Type="http://schemas.openxmlformats.org/officeDocument/2006/relationships/hyperlink" Target="https://www.soylentidergi.com/yorgo-seferis-izmirden-nobele-bir-sair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LjMtuqhv0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3" name="Rectangle 4102">
            <a:extLst>
              <a:ext uri="{FF2B5EF4-FFF2-40B4-BE49-F238E27FC236}">
                <a16:creationId xmlns:a16="http://schemas.microsoft.com/office/drawing/2014/main" id="{1D50F262-343C-4101-AB3C-9DA1072F73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picture containing person, person, wall, suit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3284705B-5F8A-84B4-C0BB-41B8A37CEC9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713" b="-1"/>
          <a:stretch/>
        </p:blipFill>
        <p:spPr bwMode="auto">
          <a:xfrm>
            <a:off x="7816130" y="-2"/>
            <a:ext cx="4375870" cy="6858000"/>
          </a:xfrm>
          <a:custGeom>
            <a:avLst/>
            <a:gdLst/>
            <a:ahLst/>
            <a:cxnLst/>
            <a:rect l="l" t="t" r="r" b="b"/>
            <a:pathLst>
              <a:path w="4375870" h="6858000">
                <a:moveTo>
                  <a:pt x="4441" y="0"/>
                </a:moveTo>
                <a:lnTo>
                  <a:pt x="4375870" y="0"/>
                </a:lnTo>
                <a:lnTo>
                  <a:pt x="4375870" y="23"/>
                </a:lnTo>
                <a:lnTo>
                  <a:pt x="4375870" y="6858000"/>
                </a:lnTo>
                <a:lnTo>
                  <a:pt x="0" y="6858000"/>
                </a:lnTo>
                <a:lnTo>
                  <a:pt x="106674" y="6638378"/>
                </a:lnTo>
                <a:cubicBezTo>
                  <a:pt x="530028" y="5720938"/>
                  <a:pt x="777229" y="4614948"/>
                  <a:pt x="777229" y="3424428"/>
                </a:cubicBezTo>
                <a:cubicBezTo>
                  <a:pt x="777229" y="2233909"/>
                  <a:pt x="530028" y="1127919"/>
                  <a:pt x="106674" y="210478"/>
                </a:cubicBezTo>
                <a:close/>
              </a:path>
            </a:pathLst>
          </a:custGeom>
          <a:noFill/>
        </p:spPr>
      </p:pic>
      <p:pic>
        <p:nvPicPr>
          <p:cNvPr id="4098" name="Picture 2" descr="Giorgos Seferis at age 21 (1921)">
            <a:extLst>
              <a:ext uri="{FF2B5EF4-FFF2-40B4-BE49-F238E27FC236}">
                <a16:creationId xmlns:a16="http://schemas.microsoft.com/office/drawing/2014/main" id="{10EBCACE-39BE-D601-F751-E986B95531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2" r="1" b="10993"/>
          <a:stretch/>
        </p:blipFill>
        <p:spPr bwMode="auto">
          <a:xfrm>
            <a:off x="3595404" y="33"/>
            <a:ext cx="4942298" cy="6857999"/>
          </a:xfrm>
          <a:custGeom>
            <a:avLst/>
            <a:gdLst/>
            <a:ahLst/>
            <a:cxnLst/>
            <a:rect l="l" t="t" r="r" b="b"/>
            <a:pathLst>
              <a:path w="4942298" h="6857999">
                <a:moveTo>
                  <a:pt x="0" y="0"/>
                </a:moveTo>
                <a:lnTo>
                  <a:pt x="4164238" y="0"/>
                </a:lnTo>
                <a:lnTo>
                  <a:pt x="4271743" y="210478"/>
                </a:lnTo>
                <a:cubicBezTo>
                  <a:pt x="4695097" y="1127919"/>
                  <a:pt x="4942298" y="2233909"/>
                  <a:pt x="4942298" y="3424428"/>
                </a:cubicBezTo>
                <a:cubicBezTo>
                  <a:pt x="4942298" y="4614948"/>
                  <a:pt x="4695097" y="5720938"/>
                  <a:pt x="4271743" y="6638378"/>
                </a:cubicBezTo>
                <a:lnTo>
                  <a:pt x="4159568" y="6857999"/>
                </a:lnTo>
                <a:lnTo>
                  <a:pt x="49488" y="6857999"/>
                </a:lnTo>
                <a:lnTo>
                  <a:pt x="119616" y="6721637"/>
                </a:lnTo>
                <a:cubicBezTo>
                  <a:pt x="540124" y="5863919"/>
                  <a:pt x="796416" y="4724528"/>
                  <a:pt x="796416" y="3474162"/>
                </a:cubicBezTo>
                <a:cubicBezTo>
                  <a:pt x="796416" y="2140439"/>
                  <a:pt x="504812" y="932979"/>
                  <a:pt x="33352" y="5895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4105" name="Freeform: Shape 4104">
            <a:extLst>
              <a:ext uri="{FF2B5EF4-FFF2-40B4-BE49-F238E27FC236}">
                <a16:creationId xmlns:a16="http://schemas.microsoft.com/office/drawing/2014/main" id="{6A0924B3-0260-445E-AFD7-9533C0D1B3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397136" cy="6858000"/>
          </a:xfrm>
          <a:custGeom>
            <a:avLst/>
            <a:gdLst>
              <a:gd name="connsiteX0" fmla="*/ 0 w 4397136"/>
              <a:gd name="connsiteY0" fmla="*/ 0 h 6858000"/>
              <a:gd name="connsiteX1" fmla="*/ 3599069 w 4397136"/>
              <a:gd name="connsiteY1" fmla="*/ 0 h 6858000"/>
              <a:gd name="connsiteX2" fmla="*/ 3634072 w 4397136"/>
              <a:gd name="connsiteY2" fmla="*/ 58977 h 6858000"/>
              <a:gd name="connsiteX3" fmla="*/ 4397136 w 4397136"/>
              <a:gd name="connsiteY3" fmla="*/ 3474189 h 6858000"/>
              <a:gd name="connsiteX4" fmla="*/ 3802221 w 4397136"/>
              <a:gd name="connsiteY4" fmla="*/ 6546415 h 6858000"/>
              <a:gd name="connsiteX5" fmla="*/ 3649466 w 4397136"/>
              <a:gd name="connsiteY5" fmla="*/ 6858000 h 6858000"/>
              <a:gd name="connsiteX6" fmla="*/ 0 w 4397136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97136" h="6858000">
                <a:moveTo>
                  <a:pt x="0" y="0"/>
                </a:moveTo>
                <a:lnTo>
                  <a:pt x="3599069" y="0"/>
                </a:lnTo>
                <a:lnTo>
                  <a:pt x="3634072" y="58977"/>
                </a:lnTo>
                <a:cubicBezTo>
                  <a:pt x="4105532" y="933006"/>
                  <a:pt x="4397136" y="2140466"/>
                  <a:pt x="4397136" y="3474189"/>
                </a:cubicBezTo>
                <a:cubicBezTo>
                  <a:pt x="4397136" y="4641197"/>
                  <a:pt x="4173877" y="5711534"/>
                  <a:pt x="3802221" y="6546415"/>
                </a:cubicBezTo>
                <a:lnTo>
                  <a:pt x="3649466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4107" name="Freeform: Shape 4106">
            <a:extLst>
              <a:ext uri="{FF2B5EF4-FFF2-40B4-BE49-F238E27FC236}">
                <a16:creationId xmlns:a16="http://schemas.microsoft.com/office/drawing/2014/main" id="{7C34E8CB-B972-4A94-8469-315C10C2A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386504" cy="6858000"/>
          </a:xfrm>
          <a:custGeom>
            <a:avLst/>
            <a:gdLst>
              <a:gd name="connsiteX0" fmla="*/ 0 w 4386504"/>
              <a:gd name="connsiteY0" fmla="*/ 0 h 6858000"/>
              <a:gd name="connsiteX1" fmla="*/ 3588437 w 4386504"/>
              <a:gd name="connsiteY1" fmla="*/ 0 h 6858000"/>
              <a:gd name="connsiteX2" fmla="*/ 3623440 w 4386504"/>
              <a:gd name="connsiteY2" fmla="*/ 58977 h 6858000"/>
              <a:gd name="connsiteX3" fmla="*/ 4386504 w 4386504"/>
              <a:gd name="connsiteY3" fmla="*/ 3474189 h 6858000"/>
              <a:gd name="connsiteX4" fmla="*/ 3791589 w 4386504"/>
              <a:gd name="connsiteY4" fmla="*/ 6546415 h 6858000"/>
              <a:gd name="connsiteX5" fmla="*/ 3638834 w 4386504"/>
              <a:gd name="connsiteY5" fmla="*/ 6858000 h 6858000"/>
              <a:gd name="connsiteX6" fmla="*/ 0 w 438650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6504" h="6858000">
                <a:moveTo>
                  <a:pt x="0" y="0"/>
                </a:moveTo>
                <a:lnTo>
                  <a:pt x="3588437" y="0"/>
                </a:lnTo>
                <a:lnTo>
                  <a:pt x="3623440" y="58977"/>
                </a:lnTo>
                <a:cubicBezTo>
                  <a:pt x="4094900" y="933006"/>
                  <a:pt x="4386504" y="2140466"/>
                  <a:pt x="4386504" y="3474189"/>
                </a:cubicBezTo>
                <a:cubicBezTo>
                  <a:pt x="4386504" y="4641197"/>
                  <a:pt x="4163245" y="5711534"/>
                  <a:pt x="3791589" y="6546415"/>
                </a:cubicBezTo>
                <a:lnTo>
                  <a:pt x="3638834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15824E-0693-85DD-4A75-BC3E4C97FE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913" y="1511589"/>
            <a:ext cx="3430958" cy="2896432"/>
          </a:xfrm>
        </p:spPr>
        <p:txBody>
          <a:bodyPr anchor="b">
            <a:normAutofit/>
          </a:bodyPr>
          <a:lstStyle/>
          <a:p>
            <a:pPr algn="l"/>
            <a:r>
              <a:rPr lang="en-GB" sz="4000" kern="180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Yorgos Seferis</a:t>
            </a:r>
            <a:br>
              <a:rPr lang="en-GB" sz="4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40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8C1BB5-0ECE-545D-1407-8EE549050C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8911" y="4769996"/>
            <a:ext cx="3430959" cy="1334930"/>
          </a:xfrm>
        </p:spPr>
        <p:txBody>
          <a:bodyPr>
            <a:normAutofit/>
          </a:bodyPr>
          <a:lstStyle/>
          <a:p>
            <a:pPr algn="l"/>
            <a:r>
              <a:rPr lang="tr-TR" sz="1800" dirty="0"/>
              <a:t>Evrensel Şiir, Geniş Zaman ve Geniş Coğrafyada</a:t>
            </a:r>
          </a:p>
          <a:p>
            <a:pPr algn="l"/>
            <a:r>
              <a:rPr lang="en-GB" sz="1800" dirty="0"/>
              <a:t>Sibel </a:t>
            </a:r>
            <a:r>
              <a:rPr lang="en-GB" sz="1800" dirty="0" err="1"/>
              <a:t>Gedikli</a:t>
            </a:r>
            <a:endParaRPr lang="en-GB" sz="1800" dirty="0"/>
          </a:p>
          <a:p>
            <a:pPr algn="l"/>
            <a:r>
              <a:rPr lang="en-GB" sz="1800" dirty="0"/>
              <a:t>16/11/2022</a:t>
            </a:r>
          </a:p>
        </p:txBody>
      </p:sp>
      <p:sp>
        <p:nvSpPr>
          <p:cNvPr id="4109" name="Rectangle 4108">
            <a:extLst>
              <a:ext uri="{FF2B5EF4-FFF2-40B4-BE49-F238E27FC236}">
                <a16:creationId xmlns:a16="http://schemas.microsoft.com/office/drawing/2014/main" id="{114A821F-8663-46BA-8CC0-D4C44F639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67989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"/>
            </a:endParaRPr>
          </a:p>
        </p:txBody>
      </p:sp>
      <p:sp>
        <p:nvSpPr>
          <p:cNvPr id="4111" name="Rectangle 4110">
            <a:extLst>
              <a:ext uri="{FF2B5EF4-FFF2-40B4-BE49-F238E27FC236}">
                <a16:creationId xmlns:a16="http://schemas.microsoft.com/office/drawing/2014/main" id="{67EF550F-47CE-4FB2-9DAC-12AD835C8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912" y="4544568"/>
            <a:ext cx="341496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3284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25B071-9F87-33A4-0BA1-0C88E57FA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endParaRPr lang="en-GB" sz="5400" dirty="0"/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FBEAA-254E-D172-95F4-FE5D06025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tr-TR" sz="2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Nasıl ki</a:t>
            </a:r>
            <a:br>
              <a:rPr lang="tr-TR" sz="2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Kalkar, doğup büyüdüğün şehre</a:t>
            </a:r>
            <a:br>
              <a:rPr lang="tr-TR" sz="2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Gidersin bir gece</a:t>
            </a:r>
            <a:br>
              <a:rPr lang="tr-TR" sz="2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Ve bakarsın temelinden yıkılıp yeniden kurulmuş o şehir</a:t>
            </a:r>
            <a:br>
              <a:rPr lang="tr-TR" sz="2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Ve yakalamaya çalışırsın geçen yılları</a:t>
            </a:r>
            <a:br>
              <a:rPr lang="tr-TR" sz="2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Onları yeniden bulmanın umudu içinde.</a:t>
            </a:r>
          </a:p>
          <a:p>
            <a:pPr marL="0" indent="0">
              <a:buNone/>
            </a:pPr>
            <a:r>
              <a:rPr lang="en-GB" sz="1200" dirty="0">
                <a:effectLst/>
              </a:rPr>
              <a:t>Bir </a:t>
            </a:r>
            <a:r>
              <a:rPr lang="en-GB" sz="1200" dirty="0" err="1">
                <a:effectLst/>
              </a:rPr>
              <a:t>Şairin</a:t>
            </a:r>
            <a:r>
              <a:rPr lang="en-GB" sz="1200" dirty="0">
                <a:effectLst/>
              </a:rPr>
              <a:t> </a:t>
            </a:r>
            <a:r>
              <a:rPr lang="en-GB" sz="1200" dirty="0" err="1">
                <a:effectLst/>
              </a:rPr>
              <a:t>Günlüğü</a:t>
            </a:r>
            <a:r>
              <a:rPr lang="en-GB" sz="1200" dirty="0">
                <a:effectLst/>
              </a:rPr>
              <a:t>, </a:t>
            </a:r>
            <a:r>
              <a:rPr lang="en-GB" sz="1200" dirty="0" err="1">
                <a:effectLst/>
              </a:rPr>
              <a:t>Yorgo</a:t>
            </a:r>
            <a:r>
              <a:rPr lang="en-GB" sz="1200" dirty="0">
                <a:effectLst/>
              </a:rPr>
              <a:t> </a:t>
            </a:r>
            <a:r>
              <a:rPr lang="en-GB" sz="1200" dirty="0" err="1">
                <a:effectLst/>
              </a:rPr>
              <a:t>Seferis</a:t>
            </a:r>
            <a:r>
              <a:rPr lang="en-GB" sz="1200" dirty="0">
                <a:effectLst/>
              </a:rPr>
              <a:t>, </a:t>
            </a:r>
            <a:r>
              <a:rPr lang="en-GB" sz="1200" dirty="0" err="1">
                <a:effectLst/>
              </a:rPr>
              <a:t>Çeviri</a:t>
            </a:r>
            <a:r>
              <a:rPr lang="en-GB" sz="1200" dirty="0">
                <a:effectLst/>
              </a:rPr>
              <a:t>: </a:t>
            </a:r>
            <a:r>
              <a:rPr lang="en-GB" sz="1200" dirty="0" err="1">
                <a:effectLst/>
              </a:rPr>
              <a:t>Erdal</a:t>
            </a:r>
            <a:r>
              <a:rPr lang="en-GB" sz="1200" dirty="0">
                <a:effectLst/>
              </a:rPr>
              <a:t> </a:t>
            </a:r>
            <a:r>
              <a:rPr lang="en-GB" sz="1200" dirty="0" err="1">
                <a:effectLst/>
              </a:rPr>
              <a:t>Alova</a:t>
            </a:r>
            <a:r>
              <a:rPr lang="en-GB" sz="1200" dirty="0">
                <a:effectLst/>
              </a:rPr>
              <a:t>, Can yayınları,2012</a:t>
            </a:r>
            <a:r>
              <a:rPr lang="en-GB" sz="1200" dirty="0">
                <a:effectLst/>
                <a:latin typeface="Raleway" pitchFamily="2" charset="0"/>
              </a:rPr>
              <a:t>.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2200" dirty="0"/>
          </a:p>
        </p:txBody>
      </p:sp>
      <p:pic>
        <p:nvPicPr>
          <p:cNvPr id="1026" name="Picture 2" descr="The photographer George Seferis">
            <a:extLst>
              <a:ext uri="{FF2B5EF4-FFF2-40B4-BE49-F238E27FC236}">
                <a16:creationId xmlns:a16="http://schemas.microsoft.com/office/drawing/2014/main" id="{1B5F14EE-F263-327B-7C0C-A01505971D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3257" y="1911493"/>
            <a:ext cx="3444875" cy="341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7992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B3C997-905D-E8CE-2683-AF4403D0E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sz="5400" dirty="0" err="1"/>
              <a:t>Kaynakca</a:t>
            </a:r>
            <a:endParaRPr lang="en-GB" sz="5400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8FDE6-5C87-5DBF-6191-8A9C544313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GB" sz="2200" b="0" i="0" u="none" strike="noStrike" dirty="0" err="1">
                <a:solidFill>
                  <a:schemeClr val="accent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Yorgo</a:t>
            </a:r>
            <a:r>
              <a:rPr lang="en-GB" sz="2200" b="0" i="0" u="none" strike="noStrike" dirty="0">
                <a:solidFill>
                  <a:schemeClr val="accent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sz="2200" b="0" i="0" u="none" strike="noStrike" dirty="0" err="1">
                <a:solidFill>
                  <a:schemeClr val="accent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Seferis</a:t>
            </a:r>
            <a:r>
              <a:rPr lang="en-GB" sz="2200" b="0" i="0" u="none" strike="noStrike" dirty="0">
                <a:solidFill>
                  <a:schemeClr val="accent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sz="2200" b="0" i="0" u="none" strike="noStrike" dirty="0" err="1">
                <a:solidFill>
                  <a:schemeClr val="accent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Kimdir</a:t>
            </a:r>
            <a:r>
              <a:rPr lang="en-GB" sz="2200" b="0" i="0" u="none" strike="noStrike" dirty="0">
                <a:solidFill>
                  <a:schemeClr val="accent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</a:t>
            </a:r>
            <a:r>
              <a:rPr lang="en-GB" sz="2200" b="0" i="0" u="none" strike="noStrike" dirty="0" err="1">
                <a:solidFill>
                  <a:schemeClr val="accent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Hayatı</a:t>
            </a:r>
            <a:r>
              <a:rPr lang="en-GB" sz="2200" b="0" i="0" u="none" strike="noStrike" dirty="0">
                <a:solidFill>
                  <a:schemeClr val="accent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sz="2200" b="0" i="0" u="none" strike="noStrike" dirty="0" err="1">
                <a:solidFill>
                  <a:schemeClr val="accent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</a:t>
            </a:r>
            <a:r>
              <a:rPr lang="en-GB" sz="2200" b="0" i="0" u="none" strike="noStrike" dirty="0">
                <a:solidFill>
                  <a:schemeClr val="accent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sz="2200" b="0" i="0" u="none" strike="noStrike" dirty="0" err="1">
                <a:solidFill>
                  <a:schemeClr val="accent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Resimleri</a:t>
            </a:r>
            <a:r>
              <a:rPr lang="en-GB" sz="2200" b="0" i="0" dirty="0">
                <a:solidFill>
                  <a:schemeClr val="accent1"/>
                </a:solidFill>
                <a:effectLst/>
              </a:rPr>
              <a:t> </a:t>
            </a:r>
            <a:r>
              <a:rPr lang="en-GB" sz="2200" b="0" i="0" u="none" strike="noStrike" dirty="0">
                <a:solidFill>
                  <a:schemeClr val="accent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https://www.msxlabs.org/forum/edebiyat-ww/211622-yorgo-seferis.html#ixzz7kjWpOFgw</a:t>
            </a:r>
            <a:endParaRPr lang="en-GB" sz="2200" b="0" i="0" u="none" strike="noStrike" dirty="0">
              <a:solidFill>
                <a:schemeClr val="accent1"/>
              </a:solidFill>
              <a:effectLst/>
            </a:endParaRPr>
          </a:p>
          <a:p>
            <a:r>
              <a:rPr lang="en-GB" sz="2200" dirty="0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https://en.wikipedia.org/wiki/Giorgos_Seferis</a:t>
            </a:r>
            <a:endParaRPr lang="en-GB" sz="2200" dirty="0">
              <a:solidFill>
                <a:schemeClr val="accent1"/>
              </a:solidFill>
            </a:endParaRPr>
          </a:p>
          <a:p>
            <a:r>
              <a:rPr lang="en-GB" sz="2200" dirty="0">
                <a:solidFill>
                  <a:schemeClr val="accent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https://www.soylentidergi.com/yorgo-seferis-izmirden-nobele-bir-sair/</a:t>
            </a:r>
            <a:endParaRPr lang="en-GB" sz="2200" dirty="0">
              <a:solidFill>
                <a:schemeClr val="accent1"/>
              </a:solidFill>
            </a:endParaRPr>
          </a:p>
          <a:p>
            <a:r>
              <a:rPr lang="en-GB" sz="2200" dirty="0">
                <a:solidFill>
                  <a:schemeClr val="accent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https://www.nobelprize.org/prizes/literature/1963/seferis/biographical/</a:t>
            </a:r>
            <a:endParaRPr lang="en-GB" sz="2200" dirty="0">
              <a:solidFill>
                <a:schemeClr val="accent1"/>
              </a:solidFill>
            </a:endParaRPr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173208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FB0979-7F4A-F413-9BD1-5A29FE1E9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5941"/>
          </a:xfrm>
        </p:spPr>
        <p:txBody>
          <a:bodyPr>
            <a:normAutofit/>
          </a:bodyPr>
          <a:lstStyle/>
          <a:p>
            <a:r>
              <a:rPr lang="tr-TR" sz="5400" dirty="0"/>
              <a:t>Yaşam Öyküsü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025C2-8536-592F-4126-0249134589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1476"/>
            <a:ext cx="10515600" cy="4464402"/>
          </a:xfrm>
        </p:spPr>
        <p:txBody>
          <a:bodyPr>
            <a:noAutofit/>
          </a:bodyPr>
          <a:lstStyle/>
          <a:p>
            <a:r>
              <a:rPr lang="tr-T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19 Şubat 1900, İzmir </a:t>
            </a:r>
            <a:r>
              <a:rPr lang="tr-TR" sz="2400" dirty="0">
                <a:latin typeface="Arial" panose="020B0604020202020204" pitchFamily="34" charset="0"/>
              </a:rPr>
              <a:t>Urla’da doğmuştur</a:t>
            </a:r>
          </a:p>
          <a:p>
            <a:r>
              <a:rPr lang="tr-T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Babası </a:t>
            </a:r>
            <a:r>
              <a:rPr lang="tr-TR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Stelios</a:t>
            </a:r>
            <a:r>
              <a:rPr lang="tr-T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Seferiadis</a:t>
            </a:r>
            <a:r>
              <a:rPr lang="tr-T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bir avukat ve daha sonra Atina Üniversitesi'nde profesör, ayrıca şair ve çevirmen</a:t>
            </a:r>
            <a:r>
              <a:rPr lang="tr-TR" sz="2400" dirty="0">
                <a:latin typeface="Arial" panose="020B0604020202020204" pitchFamily="34" charset="0"/>
                <a:ea typeface="Times New Roman" panose="02020603050405020304" pitchFamily="18" charset="0"/>
              </a:rPr>
              <a:t>. Venizelos’un fikirlerinden etkilenmiş ve modern Yunanca dil akımına destek vermiştir. </a:t>
            </a:r>
          </a:p>
          <a:p>
            <a:r>
              <a:rPr lang="tr-T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1914'te ailesi, </a:t>
            </a:r>
            <a:r>
              <a:rPr lang="tr-TR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Seferis'in</a:t>
            </a:r>
            <a:r>
              <a:rPr lang="tr-T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ortaokul eğitimini tamamladığı Atina'ya taşındı</a:t>
            </a:r>
            <a:endParaRPr lang="tr-TR" sz="24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tr-T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1918'den 1925'e kadar Sorbonne'da hukuk okudu</a:t>
            </a:r>
          </a:p>
          <a:p>
            <a:endParaRPr lang="en-GB" sz="20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947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66" name="Rectangle 2061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251153-1F1A-46F5-2DBF-4E5CAA265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endParaRPr lang="en-GB" sz="5400"/>
          </a:p>
        </p:txBody>
      </p:sp>
      <p:sp>
        <p:nvSpPr>
          <p:cNvPr id="2067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9A09F-EA9B-270E-6FFD-268850BF1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tr-T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Eylül 1922'de İzmir’in</a:t>
            </a:r>
            <a:r>
              <a:rPr lang="en-GB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Türkiye’nin kontrolüne geçmesinin ardından </a:t>
            </a:r>
            <a:r>
              <a:rPr lang="tr-TR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Seferis'in</a:t>
            </a:r>
            <a:r>
              <a:rPr lang="tr-T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ailesi de dahil olmak üzere birçok Yunan, Anadolu’dan ayrıldı</a:t>
            </a:r>
          </a:p>
          <a:p>
            <a:r>
              <a:rPr lang="tr-TR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Seferis</a:t>
            </a:r>
            <a:r>
              <a:rPr lang="tr-T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1950'ye kadar İzmir'i bir daha ziyaret etmeyecekti</a:t>
            </a:r>
          </a:p>
          <a:p>
            <a:endParaRPr lang="en-GB" sz="2200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E2A7EEF-5A69-5555-072F-0D8B8653F7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09" b="-3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7841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121A55-63A2-A483-3828-6CCE8272B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endParaRPr lang="en-GB" sz="540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297B7-21CD-8DBA-E591-2D9004DFF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5433"/>
            <a:ext cx="10515600" cy="4367814"/>
          </a:xfrm>
        </p:spPr>
        <p:txBody>
          <a:bodyPr>
            <a:normAutofit fontScale="92500"/>
          </a:bodyPr>
          <a:lstStyle/>
          <a:p>
            <a:r>
              <a:rPr lang="tr-T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1925'te Atina'ya döndü ve ertesi yıl Yunanistan Kraliyet Dışişleri Bakanlığı'na kabul edildi</a:t>
            </a:r>
            <a:endParaRPr lang="en-GB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İngiltere'de (1931–1934) ve Arnavutluk'ta (1936–1938)</a:t>
            </a:r>
            <a:r>
              <a:rPr lang="en-GB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diplomat </a:t>
            </a:r>
            <a:r>
              <a:rPr lang="en-GB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lang="tr-T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görev yaptı</a:t>
            </a:r>
            <a:endParaRPr lang="en-GB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 Nisan 1941'de Yunanistan'ın Alman işgali arifesinde Maria Zannou ('Maro') ile evlendi.</a:t>
            </a:r>
            <a:endParaRPr lang="en-GB" sz="2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İkinci Dünya Savaşı sırasında Girit, Mısır, Güney Afrika ve İtalya'ya sürgünde bulunan Özgür Yunan Hükümeti'ne eşlik eden Seferis, 1944'te kurtarılan Atina'ya geri döndü</a:t>
            </a:r>
            <a:endParaRPr lang="en-GB" sz="2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Sava</a:t>
            </a:r>
            <a:r>
              <a:rPr lang="tr-T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en-GB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sonras</a:t>
            </a:r>
            <a:r>
              <a:rPr lang="tr-T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ı</a:t>
            </a:r>
            <a:r>
              <a:rPr lang="en-GB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Dışişleri Bakanlığı'ndaki görevine devam etti ve Ankara'da diplomatik görevlerde bulundu, Türkiye (1948–1950) ve Londra (1951–1953). Lübnan, Suriye, Ürdün ve Irak'a (1953-1956) bakan olarak atandı ve 1957'den 1961'e kadar, Atina'daki emekliliğinden önceki son görev olan Birleşik Krallık Kraliyet Yunan Büyükelçisi oldu</a:t>
            </a:r>
            <a:endParaRPr lang="tr-TR" sz="22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393165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798306-3D6D-C9A9-2B0E-CB693564E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tr-TR" sz="5400" dirty="0"/>
              <a:t>Kıbrıs Günleri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41E19-C2F6-9595-87B9-03C889220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tr-TR" sz="2400" dirty="0"/>
              <a:t>İlk kez Kasım 1953’te Kıbrıs'ı ziyaret etmiştir.</a:t>
            </a:r>
          </a:p>
          <a:p>
            <a:r>
              <a:rPr lang="tr-TR" sz="2400" dirty="0"/>
              <a:t>Kıbrıs sair üzerinde büyük etki bırakmış, çocukluğunun Urla'sına benzeyen doğası ve etnik olarak çok kültürlülüğü ile hayatında önemli bir yer tutmuştur.</a:t>
            </a:r>
          </a:p>
          <a:p>
            <a:r>
              <a:rPr lang="tr-TR" sz="2400" b="0" i="0" dirty="0">
                <a:effectLst/>
                <a:latin typeface="Poppins" panose="020B0502040204020203" pitchFamily="2" charset="0"/>
              </a:rPr>
              <a:t> </a:t>
            </a:r>
            <a:r>
              <a:rPr lang="tr-TR" sz="2400" dirty="0" err="1"/>
              <a:t>İmerolöyion</a:t>
            </a:r>
            <a:r>
              <a:rPr lang="tr-TR" sz="2400" dirty="0"/>
              <a:t> </a:t>
            </a:r>
            <a:r>
              <a:rPr lang="tr-TR" sz="2400" dirty="0" err="1"/>
              <a:t>kataströmâtos</a:t>
            </a:r>
            <a:r>
              <a:rPr lang="tr-TR" sz="2400" dirty="0"/>
              <a:t> (Seyir Defteri) ’</a:t>
            </a:r>
            <a:r>
              <a:rPr lang="tr-TR" sz="2400" dirty="0" err="1"/>
              <a:t>nin</a:t>
            </a:r>
            <a:r>
              <a:rPr lang="tr-TR" sz="2400" dirty="0"/>
              <a:t> 3. cildini, 6-7 yıllık bir suskunluk dönemi sonrası Kibrisin ilhamı ile, çoğunu adada bulunarak yazmıştır.</a:t>
            </a:r>
          </a:p>
          <a:p>
            <a:r>
              <a:rPr lang="tr-TR" sz="2400" dirty="0"/>
              <a:t>Kıbrıs sorununun çözümü için, diplomat kimliği ile caba harcamıştır</a:t>
            </a:r>
          </a:p>
          <a:p>
            <a:endParaRPr lang="en-GB" sz="2200" dirty="0"/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029955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509942-9D39-6934-CB4B-60A4C5E50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tr-TR" sz="5400"/>
              <a:t>Edebiyatı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3235B-57FD-54E2-780B-6589207DD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929383"/>
            <a:ext cx="10772775" cy="4633341"/>
          </a:xfrm>
        </p:spPr>
        <p:txBody>
          <a:bodyPr>
            <a:normAutofit fontScale="92500" lnSpcReduction="20000"/>
          </a:bodyPr>
          <a:lstStyle/>
          <a:p>
            <a:r>
              <a:rPr lang="tr-TR" sz="2400" dirty="0">
                <a:effectLst/>
                <a:ea typeface="Times New Roman" panose="02020603050405020304" pitchFamily="18" charset="0"/>
              </a:rPr>
              <a:t>Çocukluk evinden sürgün edilmiş olma duygusu, </a:t>
            </a:r>
            <a:r>
              <a:rPr lang="tr-TR" sz="2400" dirty="0" err="1">
                <a:effectLst/>
                <a:ea typeface="Times New Roman" panose="02020603050405020304" pitchFamily="18" charset="0"/>
              </a:rPr>
              <a:t>Seferis'in</a:t>
            </a:r>
            <a:r>
              <a:rPr lang="tr-TR" sz="2400" dirty="0">
                <a:effectLst/>
                <a:ea typeface="Times New Roman" panose="02020603050405020304" pitchFamily="18" charset="0"/>
              </a:rPr>
              <a:t> şiirinin çoğunu şekillendirir ve özellikle Odysseus'un hikâyesine duyduğu ilgide kendini gösterir. </a:t>
            </a:r>
            <a:r>
              <a:rPr lang="tr-TR" sz="2400" dirty="0" err="1">
                <a:effectLst/>
                <a:ea typeface="Times New Roman" panose="02020603050405020304" pitchFamily="18" charset="0"/>
              </a:rPr>
              <a:t>Seferis</a:t>
            </a:r>
            <a:r>
              <a:rPr lang="tr-TR" sz="2400" dirty="0">
                <a:effectLst/>
                <a:ea typeface="Times New Roman" panose="02020603050405020304" pitchFamily="18" charset="0"/>
              </a:rPr>
              <a:t> ayrıca </a:t>
            </a:r>
            <a:r>
              <a:rPr lang="tr-TR" sz="2400" dirty="0" err="1">
                <a:effectLst/>
                <a:ea typeface="Times New Roman" panose="02020603050405020304" pitchFamily="18" charset="0"/>
              </a:rPr>
              <a:t>Kavafis</a:t>
            </a:r>
            <a:r>
              <a:rPr lang="tr-TR" sz="2400" dirty="0">
                <a:effectLst/>
                <a:ea typeface="Times New Roman" panose="02020603050405020304" pitchFamily="18" charset="0"/>
              </a:rPr>
              <a:t>, T.S. Eliot ve Ezra </a:t>
            </a:r>
            <a:r>
              <a:rPr lang="tr-TR" sz="2400" dirty="0" err="1">
                <a:effectLst/>
                <a:ea typeface="Times New Roman" panose="02020603050405020304" pitchFamily="18" charset="0"/>
              </a:rPr>
              <a:t>Pound'dan</a:t>
            </a:r>
            <a:r>
              <a:rPr lang="tr-TR" sz="2400" dirty="0">
                <a:effectLst/>
                <a:ea typeface="Times New Roman" panose="02020603050405020304" pitchFamily="18" charset="0"/>
              </a:rPr>
              <a:t> da büyük ölçüde etkilenmiştir.</a:t>
            </a:r>
            <a:endParaRPr lang="tr-TR" sz="2400" dirty="0"/>
          </a:p>
          <a:p>
            <a:endParaRPr lang="en-GB" sz="2400" b="0" i="0" dirty="0">
              <a:effectLst/>
            </a:endParaRPr>
          </a:p>
          <a:p>
            <a:r>
              <a:rPr lang="tr-TR" sz="2400" b="0" i="0" dirty="0">
                <a:effectLst/>
              </a:rPr>
              <a:t>Şiirlerinde o yıllarda edebiyat dünyasında yaygınlık kazanan, ezgisel yanı ağır basan, abartmalı nitelemelerle, benzetmeler­le dolu coşkulu anlatıma ağırlık veren anlayı­şa uzak kalır. </a:t>
            </a:r>
          </a:p>
          <a:p>
            <a:r>
              <a:rPr lang="tr-TR" sz="2400" b="0" i="1" dirty="0">
                <a:effectLst/>
              </a:rPr>
              <a:t>I </a:t>
            </a:r>
            <a:r>
              <a:rPr lang="tr-TR" sz="2400" b="0" i="1" dirty="0" err="1">
                <a:effectLst/>
              </a:rPr>
              <a:t>strofi</a:t>
            </a:r>
            <a:r>
              <a:rPr lang="tr-TR" sz="2400" b="0" i="0" dirty="0">
                <a:effectLst/>
              </a:rPr>
              <a:t> (1931; Dönüm Noktası) adını taşıyan ilk kitabındaki uyaklı dörtlükler­den oluşan aşk şiirlerinde o yıllardaki kalıpla­rı kullanmış, ama dile çok daha belirgin bir düzen kazandırmış, kullanıla </a:t>
            </a:r>
            <a:r>
              <a:rPr lang="tr-TR" sz="2400" b="0" i="0" dirty="0" err="1">
                <a:effectLst/>
              </a:rPr>
              <a:t>kullanıla</a:t>
            </a:r>
            <a:r>
              <a:rPr lang="tr-TR" sz="2400" b="0" i="0" dirty="0">
                <a:effectLst/>
              </a:rPr>
              <a:t> etkisini yitirmiş sıfatlar ile uyaklardan kurtulmayı ba­şarmıştır. </a:t>
            </a:r>
            <a:r>
              <a:rPr lang="tr-TR" sz="2400" b="0" i="0" dirty="0" err="1">
                <a:effectLst/>
              </a:rPr>
              <a:t>Seferis'in</a:t>
            </a:r>
            <a:r>
              <a:rPr lang="tr-TR" sz="2400" b="0" i="0" dirty="0">
                <a:effectLst/>
              </a:rPr>
              <a:t> bu yeniliği o günlerin eleştirmenlerinin tepkisini çek­miştir. </a:t>
            </a:r>
          </a:p>
          <a:p>
            <a:r>
              <a:rPr lang="tr-TR" sz="2400" b="0" i="0" dirty="0">
                <a:effectLst/>
              </a:rPr>
              <a:t>1932'de yayımladığı </a:t>
            </a:r>
            <a:r>
              <a:rPr lang="tr-TR" sz="2400" b="0" i="1" dirty="0" err="1">
                <a:effectLst/>
              </a:rPr>
              <a:t>Sterna</a:t>
            </a:r>
            <a:r>
              <a:rPr lang="tr-TR" sz="2400" b="0" i="0" dirty="0">
                <a:effectLst/>
              </a:rPr>
              <a:t> (Sarnıç) adlı yapıtta ölçülü uyaklı, ama daha yoğun bir şiir dilini denemiştir</a:t>
            </a:r>
          </a:p>
          <a:p>
            <a:pPr marL="0" indent="0">
              <a:buNone/>
            </a:pPr>
            <a:br>
              <a:rPr lang="en-GB" sz="1900" b="0" i="0" dirty="0">
                <a:effectLst/>
                <a:latin typeface="Ubuntu" panose="020B0604020202020204" pitchFamily="34" charset="0"/>
              </a:rPr>
            </a:br>
            <a:endParaRPr lang="en-GB" sz="1900" dirty="0"/>
          </a:p>
        </p:txBody>
      </p:sp>
    </p:spTree>
    <p:extLst>
      <p:ext uri="{BB962C8B-B14F-4D97-AF65-F5344CB8AC3E}">
        <p14:creationId xmlns:p14="http://schemas.microsoft.com/office/powerpoint/2010/main" val="1018560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509942-9D39-6934-CB4B-60A4C5E50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0087"/>
          </a:xfrm>
        </p:spPr>
        <p:txBody>
          <a:bodyPr>
            <a:normAutofit/>
          </a:bodyPr>
          <a:lstStyle/>
          <a:p>
            <a:endParaRPr lang="en-GB" sz="5400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3235B-57FD-54E2-780B-6589207DD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5785"/>
            <a:ext cx="10515600" cy="4844986"/>
          </a:xfrm>
        </p:spPr>
        <p:txBody>
          <a:bodyPr>
            <a:normAutofit fontScale="70000" lnSpcReduction="20000"/>
          </a:bodyPr>
          <a:lstStyle/>
          <a:p>
            <a:r>
              <a:rPr lang="en-GB" sz="3100" b="0" i="0" dirty="0">
                <a:effectLst/>
              </a:rPr>
              <a:t>1935'te </a:t>
            </a:r>
            <a:r>
              <a:rPr lang="en-GB" sz="3100" b="0" i="0" dirty="0" err="1">
                <a:effectLst/>
              </a:rPr>
              <a:t>yayımlanan</a:t>
            </a:r>
            <a:r>
              <a:rPr lang="en-GB" sz="3100" b="0" i="0" dirty="0">
                <a:effectLst/>
              </a:rPr>
              <a:t>,</a:t>
            </a:r>
            <a:r>
              <a:rPr lang="tr-TR" sz="3100" b="1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Odysseia</a:t>
            </a:r>
            <a:r>
              <a:rPr lang="tr-TR" sz="3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’dan ilham alarak  yazdığı </a:t>
            </a:r>
            <a:r>
              <a:rPr lang="en-GB" sz="3100" b="0" i="0" dirty="0">
                <a:effectLst/>
              </a:rPr>
              <a:t> </a:t>
            </a:r>
            <a:r>
              <a:rPr lang="en-GB" sz="3100" b="0" i="1" dirty="0" err="1">
                <a:effectLst/>
              </a:rPr>
              <a:t>Destansı</a:t>
            </a:r>
            <a:r>
              <a:rPr lang="en-GB" sz="3100" b="0" i="1" dirty="0">
                <a:effectLst/>
              </a:rPr>
              <a:t> </a:t>
            </a:r>
            <a:r>
              <a:rPr lang="en-GB" sz="3100" b="0" i="1" dirty="0" err="1">
                <a:effectLst/>
              </a:rPr>
              <a:t>Öykü</a:t>
            </a:r>
            <a:r>
              <a:rPr lang="en-GB" sz="3100" b="0" i="0" dirty="0" err="1">
                <a:effectLst/>
              </a:rPr>
              <a:t>'de</a:t>
            </a:r>
            <a:r>
              <a:rPr lang="en-GB" sz="3100" b="0" i="0" dirty="0">
                <a:effectLst/>
              </a:rPr>
              <a:t> (</a:t>
            </a:r>
            <a:r>
              <a:rPr lang="en-GB" sz="3100" b="0" i="0" dirty="0" err="1">
                <a:effectLst/>
              </a:rPr>
              <a:t>Mithistörima</a:t>
            </a:r>
            <a:r>
              <a:rPr lang="en-GB" sz="3100" b="0" i="0" dirty="0">
                <a:effectLst/>
              </a:rPr>
              <a:t>) </a:t>
            </a:r>
            <a:r>
              <a:rPr lang="en-GB" sz="3100" b="0" i="0" dirty="0" err="1">
                <a:effectLst/>
              </a:rPr>
              <a:t>şiir</a:t>
            </a:r>
            <a:r>
              <a:rPr lang="en-GB" sz="3100" b="0" i="0" dirty="0">
                <a:effectLst/>
              </a:rPr>
              <a:t> </a:t>
            </a:r>
            <a:r>
              <a:rPr lang="en-GB" sz="3100" b="0" i="0" dirty="0" err="1">
                <a:effectLst/>
              </a:rPr>
              <a:t>dilini</a:t>
            </a:r>
            <a:r>
              <a:rPr lang="en-GB" sz="3100" b="0" i="0" dirty="0">
                <a:effectLst/>
              </a:rPr>
              <a:t> </a:t>
            </a:r>
            <a:r>
              <a:rPr lang="en-GB" sz="3100" b="0" i="0" dirty="0" err="1">
                <a:effectLst/>
              </a:rPr>
              <a:t>ve</a:t>
            </a:r>
            <a:r>
              <a:rPr lang="en-GB" sz="3100" b="0" i="0" dirty="0">
                <a:effectLst/>
              </a:rPr>
              <a:t> </a:t>
            </a:r>
            <a:r>
              <a:rPr lang="en-GB" sz="3100" b="0" i="0" dirty="0" err="1">
                <a:effectLst/>
              </a:rPr>
              <a:t>tekniğini</a:t>
            </a:r>
            <a:r>
              <a:rPr lang="en-GB" sz="3100" b="0" i="0" dirty="0">
                <a:effectLst/>
              </a:rPr>
              <a:t> tam </a:t>
            </a:r>
            <a:r>
              <a:rPr lang="en-GB" sz="3100" b="0" i="0" dirty="0" err="1">
                <a:effectLst/>
              </a:rPr>
              <a:t>bir</a:t>
            </a:r>
            <a:r>
              <a:rPr lang="en-GB" sz="3100" b="0" i="0" dirty="0">
                <a:effectLst/>
              </a:rPr>
              <a:t> </a:t>
            </a:r>
            <a:r>
              <a:rPr lang="en-GB" sz="3100" b="0" i="0" dirty="0" err="1">
                <a:effectLst/>
              </a:rPr>
              <a:t>olgunluğa</a:t>
            </a:r>
            <a:r>
              <a:rPr lang="en-GB" sz="3100" b="0" i="0" dirty="0">
                <a:effectLst/>
              </a:rPr>
              <a:t> </a:t>
            </a:r>
            <a:r>
              <a:rPr lang="en-GB" sz="3100" b="0" i="0" dirty="0" err="1">
                <a:effectLst/>
              </a:rPr>
              <a:t>eriştirmiştir</a:t>
            </a:r>
            <a:r>
              <a:rPr lang="en-GB" sz="3100" b="0" i="0" dirty="0">
                <a:effectLst/>
              </a:rPr>
              <a:t>. </a:t>
            </a:r>
            <a:r>
              <a:rPr lang="en-GB" sz="3100" b="0" i="0" dirty="0" err="1">
                <a:effectLst/>
              </a:rPr>
              <a:t>Yu­nan</a:t>
            </a:r>
            <a:r>
              <a:rPr lang="en-GB" sz="3100" b="0" i="0" dirty="0">
                <a:effectLst/>
              </a:rPr>
              <a:t> </a:t>
            </a:r>
            <a:r>
              <a:rPr lang="en-GB" sz="3100" b="0" i="0" dirty="0" err="1">
                <a:effectLst/>
              </a:rPr>
              <a:t>şiirinin</a:t>
            </a:r>
            <a:r>
              <a:rPr lang="en-GB" sz="3100" b="0" i="0" dirty="0">
                <a:effectLst/>
              </a:rPr>
              <a:t> </a:t>
            </a:r>
            <a:r>
              <a:rPr lang="en-GB" sz="3100" b="0" i="0" dirty="0" err="1">
                <a:effectLst/>
              </a:rPr>
              <a:t>evriminde</a:t>
            </a:r>
            <a:r>
              <a:rPr lang="en-GB" sz="3100" b="0" i="0" dirty="0">
                <a:effectLst/>
              </a:rPr>
              <a:t> </a:t>
            </a:r>
            <a:r>
              <a:rPr lang="en-GB" sz="3100" b="0" i="0" dirty="0" err="1">
                <a:effectLst/>
              </a:rPr>
              <a:t>bir</a:t>
            </a:r>
            <a:r>
              <a:rPr lang="en-GB" sz="3100" b="0" i="0" dirty="0">
                <a:effectLst/>
              </a:rPr>
              <a:t> </a:t>
            </a:r>
            <a:r>
              <a:rPr lang="en-GB" sz="3100" b="0" i="0" dirty="0" err="1">
                <a:effectLst/>
              </a:rPr>
              <a:t>dönüm</a:t>
            </a:r>
            <a:r>
              <a:rPr lang="en-GB" sz="3100" b="0" i="0" dirty="0">
                <a:effectLst/>
              </a:rPr>
              <a:t> </a:t>
            </a:r>
            <a:r>
              <a:rPr lang="en-GB" sz="3100" b="0" i="0" dirty="0" err="1">
                <a:effectLst/>
              </a:rPr>
              <a:t>noktası</a:t>
            </a:r>
            <a:r>
              <a:rPr lang="en-GB" sz="3100" b="0" i="0" dirty="0">
                <a:effectLst/>
              </a:rPr>
              <a:t> </a:t>
            </a:r>
            <a:r>
              <a:rPr lang="en-GB" sz="3100" b="0" i="0" dirty="0" err="1">
                <a:effectLst/>
              </a:rPr>
              <a:t>ka­bul</a:t>
            </a:r>
            <a:r>
              <a:rPr lang="en-GB" sz="3100" b="0" i="0" dirty="0">
                <a:effectLst/>
              </a:rPr>
              <a:t> </a:t>
            </a:r>
            <a:r>
              <a:rPr lang="en-GB" sz="3100" b="0" i="0" dirty="0" err="1">
                <a:effectLst/>
              </a:rPr>
              <a:t>edilen</a:t>
            </a:r>
            <a:r>
              <a:rPr lang="en-GB" sz="3100" b="0" i="0" dirty="0">
                <a:effectLst/>
              </a:rPr>
              <a:t> </a:t>
            </a:r>
            <a:r>
              <a:rPr lang="en-GB" sz="3100" b="0" i="0" dirty="0" err="1">
                <a:effectLst/>
              </a:rPr>
              <a:t>bu</a:t>
            </a:r>
            <a:r>
              <a:rPr lang="en-GB" sz="3100" b="0" i="0" dirty="0">
                <a:effectLst/>
              </a:rPr>
              <a:t> </a:t>
            </a:r>
            <a:r>
              <a:rPr lang="en-GB" sz="3100" b="0" i="0" dirty="0" err="1">
                <a:effectLst/>
              </a:rPr>
              <a:t>yapıt</a:t>
            </a:r>
            <a:r>
              <a:rPr lang="en-GB" sz="3100" b="0" i="0" dirty="0">
                <a:effectLst/>
              </a:rPr>
              <a:t> 24 </a:t>
            </a:r>
            <a:r>
              <a:rPr lang="en-GB" sz="3100" b="0" i="0" dirty="0" err="1">
                <a:effectLst/>
              </a:rPr>
              <a:t>şiirden</a:t>
            </a:r>
            <a:r>
              <a:rPr lang="en-GB" sz="3100" b="0" i="0" dirty="0">
                <a:effectLst/>
              </a:rPr>
              <a:t> </a:t>
            </a:r>
            <a:r>
              <a:rPr lang="en-GB" sz="3100" b="0" i="0" dirty="0" err="1">
                <a:effectLst/>
              </a:rPr>
              <a:t>oluşur</a:t>
            </a:r>
            <a:r>
              <a:rPr lang="en-GB" sz="3100" b="0" i="0" dirty="0">
                <a:effectLst/>
              </a:rPr>
              <a:t>. </a:t>
            </a:r>
            <a:r>
              <a:rPr lang="en-GB" sz="3100" b="0" i="0" dirty="0">
                <a:cs typeface="Times New Roman" panose="02020603050405020304" pitchFamily="18" charset="0"/>
              </a:rPr>
              <a:t>E</a:t>
            </a:r>
            <a:r>
              <a:rPr lang="tr-TR" sz="3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debiyat dünyasında büyük ses getirmiştir ve edebiyat eleştirmenlerince oldukça olumlu dönü</a:t>
            </a:r>
            <a:r>
              <a:rPr lang="en-GB" sz="3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ler almıştır. </a:t>
            </a:r>
            <a:endParaRPr lang="en-GB" sz="3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3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3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1936'da </a:t>
            </a:r>
            <a:r>
              <a:rPr lang="tr-TR" sz="3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Seferis</a:t>
            </a:r>
            <a:r>
              <a:rPr lang="tr-TR" sz="3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T. S. </a:t>
            </a:r>
            <a:r>
              <a:rPr lang="tr-TR" sz="3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Eliot’un</a:t>
            </a:r>
            <a:r>
              <a:rPr lang="tr-TR" sz="3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Corak</a:t>
            </a:r>
            <a:r>
              <a:rPr lang="en-GB" sz="3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Ulke’nin</a:t>
            </a:r>
            <a:r>
              <a:rPr lang="en-GB" sz="3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bir çevirisini yayınladı.</a:t>
            </a:r>
            <a:endParaRPr lang="en-GB" sz="3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3100" b="0" i="0" dirty="0">
              <a:effectLst/>
            </a:endParaRPr>
          </a:p>
          <a:p>
            <a:r>
              <a:rPr lang="tr-TR" sz="3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1966 yılında yazmış olduğu </a:t>
            </a:r>
            <a:r>
              <a:rPr lang="tr-TR" sz="3100" b="1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“Üç Gizli Şiir</a:t>
            </a:r>
            <a:r>
              <a:rPr lang="tr-TR" sz="3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” adlı yirmi sekiz kısa şiirden oluşan eseri de gerçeküstü akımın etkisinde yazılmıştır.</a:t>
            </a:r>
            <a:endParaRPr lang="en-GB" sz="3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3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3100" dirty="0" err="1">
                <a:cs typeface="Times New Roman" panose="02020603050405020304" pitchFamily="18" charset="0"/>
              </a:rPr>
              <a:t>Yorgo</a:t>
            </a:r>
            <a:r>
              <a:rPr lang="en-GB" sz="3100" dirty="0">
                <a:cs typeface="Times New Roman" panose="02020603050405020304" pitchFamily="18" charset="0"/>
              </a:rPr>
              <a:t> </a:t>
            </a:r>
            <a:r>
              <a:rPr lang="en-GB" sz="3100" dirty="0" err="1">
                <a:cs typeface="Times New Roman" panose="02020603050405020304" pitchFamily="18" charset="0"/>
              </a:rPr>
              <a:t>Seferis’in</a:t>
            </a:r>
            <a:r>
              <a:rPr lang="en-GB" sz="3100" dirty="0">
                <a:cs typeface="Times New Roman" panose="02020603050405020304" pitchFamily="18" charset="0"/>
              </a:rPr>
              <a:t> </a:t>
            </a:r>
            <a:r>
              <a:rPr lang="en-GB" sz="3100" dirty="0" err="1">
                <a:cs typeface="Times New Roman" panose="02020603050405020304" pitchFamily="18" charset="0"/>
              </a:rPr>
              <a:t>eserlerinde</a:t>
            </a:r>
            <a:r>
              <a:rPr lang="en-GB" sz="3100" dirty="0">
                <a:cs typeface="Times New Roman" panose="02020603050405020304" pitchFamily="18" charset="0"/>
              </a:rPr>
              <a:t> -</a:t>
            </a:r>
            <a:r>
              <a:rPr lang="en-GB" sz="3100" dirty="0" err="1">
                <a:cs typeface="Times New Roman" panose="02020603050405020304" pitchFamily="18" charset="0"/>
              </a:rPr>
              <a:t>kendisinin</a:t>
            </a:r>
            <a:r>
              <a:rPr lang="en-GB" sz="3100" dirty="0">
                <a:cs typeface="Times New Roman" panose="02020603050405020304" pitchFamily="18" charset="0"/>
              </a:rPr>
              <a:t> de </a:t>
            </a:r>
            <a:r>
              <a:rPr lang="en-GB" sz="3100" dirty="0" err="1">
                <a:cs typeface="Times New Roman" panose="02020603050405020304" pitchFamily="18" charset="0"/>
              </a:rPr>
              <a:t>söylediği</a:t>
            </a:r>
            <a:r>
              <a:rPr lang="en-GB" sz="3100" dirty="0">
                <a:cs typeface="Times New Roman" panose="02020603050405020304" pitchFamily="18" charset="0"/>
              </a:rPr>
              <a:t> </a:t>
            </a:r>
            <a:r>
              <a:rPr lang="en-GB" sz="3100" dirty="0" err="1">
                <a:cs typeface="Times New Roman" panose="02020603050405020304" pitchFamily="18" charset="0"/>
              </a:rPr>
              <a:t>gibi</a:t>
            </a:r>
            <a:r>
              <a:rPr lang="en-GB" sz="3100" dirty="0">
                <a:cs typeface="Times New Roman" panose="02020603050405020304" pitchFamily="18" charset="0"/>
              </a:rPr>
              <a:t> -Helen </a:t>
            </a:r>
            <a:r>
              <a:rPr lang="en-GB" sz="3100" dirty="0" err="1">
                <a:cs typeface="Times New Roman" panose="02020603050405020304" pitchFamily="18" charset="0"/>
              </a:rPr>
              <a:t>kültürünün</a:t>
            </a:r>
            <a:r>
              <a:rPr lang="en-GB" sz="3100" dirty="0">
                <a:cs typeface="Times New Roman" panose="02020603050405020304" pitchFamily="18" charset="0"/>
              </a:rPr>
              <a:t>  </a:t>
            </a:r>
            <a:r>
              <a:rPr lang="en-GB" sz="3100" dirty="0" err="1">
                <a:cs typeface="Times New Roman" panose="02020603050405020304" pitchFamily="18" charset="0"/>
              </a:rPr>
              <a:t>şair</a:t>
            </a:r>
            <a:r>
              <a:rPr lang="en-GB" sz="3100" dirty="0">
                <a:cs typeface="Times New Roman" panose="02020603050405020304" pitchFamily="18" charset="0"/>
              </a:rPr>
              <a:t> </a:t>
            </a:r>
            <a:r>
              <a:rPr lang="en-GB" sz="3100" dirty="0" err="1">
                <a:cs typeface="Times New Roman" panose="02020603050405020304" pitchFamily="18" charset="0"/>
              </a:rPr>
              <a:t>üzerindeki</a:t>
            </a:r>
            <a:r>
              <a:rPr lang="en-GB" sz="3100" dirty="0">
                <a:cs typeface="Times New Roman" panose="02020603050405020304" pitchFamily="18" charset="0"/>
              </a:rPr>
              <a:t> </a:t>
            </a:r>
            <a:r>
              <a:rPr lang="en-GB" sz="3100" dirty="0" err="1">
                <a:cs typeface="Times New Roman" panose="02020603050405020304" pitchFamily="18" charset="0"/>
              </a:rPr>
              <a:t>etkisi</a:t>
            </a:r>
            <a:r>
              <a:rPr lang="en-GB" sz="3100" dirty="0">
                <a:cs typeface="Times New Roman" panose="02020603050405020304" pitchFamily="18" charset="0"/>
              </a:rPr>
              <a:t> </a:t>
            </a:r>
            <a:r>
              <a:rPr lang="en-GB" sz="3100" dirty="0" err="1">
                <a:cs typeface="Times New Roman" panose="02020603050405020304" pitchFamily="18" charset="0"/>
              </a:rPr>
              <a:t>yadsınamaz</a:t>
            </a:r>
            <a:r>
              <a:rPr lang="en-GB" sz="3100" dirty="0">
                <a:cs typeface="Times New Roman" panose="02020603050405020304" pitchFamily="18" charset="0"/>
              </a:rPr>
              <a:t> </a:t>
            </a:r>
            <a:r>
              <a:rPr lang="en-GB" sz="3100" dirty="0" err="1">
                <a:cs typeface="Times New Roman" panose="02020603050405020304" pitchFamily="18" charset="0"/>
              </a:rPr>
              <a:t>derecede</a:t>
            </a:r>
            <a:r>
              <a:rPr lang="en-GB" sz="3100" dirty="0">
                <a:cs typeface="Times New Roman" panose="02020603050405020304" pitchFamily="18" charset="0"/>
              </a:rPr>
              <a:t> </a:t>
            </a:r>
            <a:r>
              <a:rPr lang="en-GB" sz="3100" dirty="0" err="1">
                <a:cs typeface="Times New Roman" panose="02020603050405020304" pitchFamily="18" charset="0"/>
              </a:rPr>
              <a:t>ilham</a:t>
            </a:r>
            <a:r>
              <a:rPr lang="en-GB" sz="3100" dirty="0">
                <a:cs typeface="Times New Roman" panose="02020603050405020304" pitchFamily="18" charset="0"/>
              </a:rPr>
              <a:t> </a:t>
            </a:r>
            <a:r>
              <a:rPr lang="en-GB" sz="3100" dirty="0" err="1">
                <a:cs typeface="Times New Roman" panose="02020603050405020304" pitchFamily="18" charset="0"/>
              </a:rPr>
              <a:t>kaynağı</a:t>
            </a:r>
            <a:r>
              <a:rPr lang="en-GB" sz="3100" dirty="0">
                <a:cs typeface="Times New Roman" panose="02020603050405020304" pitchFamily="18" charset="0"/>
              </a:rPr>
              <a:t> </a:t>
            </a:r>
            <a:r>
              <a:rPr lang="en-GB" sz="3100" dirty="0" err="1">
                <a:cs typeface="Times New Roman" panose="02020603050405020304" pitchFamily="18" charset="0"/>
              </a:rPr>
              <a:t>olmuştur</a:t>
            </a:r>
            <a:r>
              <a:rPr lang="en-GB" sz="3100" dirty="0">
                <a:cs typeface="Times New Roman" panose="02020603050405020304" pitchFamily="18" charset="0"/>
              </a:rPr>
              <a:t>. </a:t>
            </a:r>
          </a:p>
          <a:p>
            <a:endParaRPr lang="en-GB" sz="3100" dirty="0">
              <a:cs typeface="Times New Roman" panose="02020603050405020304" pitchFamily="18" charset="0"/>
            </a:endParaRPr>
          </a:p>
          <a:p>
            <a:r>
              <a:rPr lang="tr-TR" sz="3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Şiirlerinde genel olarak “eskiye özlem , arayış, geçmiş ve melankoli” ögeleri göze çarpar. </a:t>
            </a:r>
            <a:endParaRPr lang="en-GB" sz="31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GB" sz="1700" b="0" i="0" dirty="0">
                <a:effectLst/>
                <a:latin typeface="Ubuntu" panose="020B0604020202020204" pitchFamily="34" charset="0"/>
              </a:rPr>
            </a:br>
            <a:endParaRPr lang="en-GB" sz="1700" dirty="0"/>
          </a:p>
        </p:txBody>
      </p:sp>
    </p:spTree>
    <p:extLst>
      <p:ext uri="{BB962C8B-B14F-4D97-AF65-F5344CB8AC3E}">
        <p14:creationId xmlns:p14="http://schemas.microsoft.com/office/powerpoint/2010/main" val="3005080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5" name="Rectangle 1040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D7CFA1-C2CE-CE60-FF6E-668860D78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endParaRPr lang="en-GB" sz="5400" dirty="0"/>
          </a:p>
        </p:txBody>
      </p:sp>
      <p:sp>
        <p:nvSpPr>
          <p:cNvPr id="1046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738D5-E8B8-C1F0-501D-3F4164A77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pPr fontAlgn="base">
              <a:spcAft>
                <a:spcPts val="1950"/>
              </a:spcAft>
            </a:pPr>
            <a:r>
              <a:rPr lang="en-GB" sz="2400" dirty="0" err="1">
                <a:cs typeface="Times New Roman" panose="02020603050405020304" pitchFamily="18" charset="0"/>
              </a:rPr>
              <a:t>Kültüre</a:t>
            </a:r>
            <a:r>
              <a:rPr lang="en-GB" sz="2400" dirty="0"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cs typeface="Times New Roman" panose="02020603050405020304" pitchFamily="18" charset="0"/>
              </a:rPr>
              <a:t>olan</a:t>
            </a:r>
            <a:r>
              <a:rPr lang="en-GB" sz="2400" dirty="0"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cs typeface="Times New Roman" panose="02020603050405020304" pitchFamily="18" charset="0"/>
              </a:rPr>
              <a:t>edebi</a:t>
            </a:r>
            <a:r>
              <a:rPr lang="en-GB" sz="2400" dirty="0"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cs typeface="Times New Roman" panose="02020603050405020304" pitchFamily="18" charset="0"/>
              </a:rPr>
              <a:t>katkılarından</a:t>
            </a:r>
            <a:r>
              <a:rPr lang="en-GB" sz="2400" dirty="0"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cs typeface="Times New Roman" panose="02020603050405020304" pitchFamily="18" charset="0"/>
              </a:rPr>
              <a:t>dolayı</a:t>
            </a:r>
            <a:r>
              <a:rPr lang="en-GB" sz="2400" dirty="0">
                <a:cs typeface="Times New Roman" panose="02020603050405020304" pitchFamily="18" charset="0"/>
              </a:rPr>
              <a:t> 1963 </a:t>
            </a:r>
            <a:r>
              <a:rPr lang="en-GB" sz="2400" dirty="0" err="1">
                <a:cs typeface="Times New Roman" panose="02020603050405020304" pitchFamily="18" charset="0"/>
              </a:rPr>
              <a:t>yılında</a:t>
            </a:r>
            <a:r>
              <a:rPr lang="en-GB" sz="2400" dirty="0">
                <a:cs typeface="Times New Roman" panose="02020603050405020304" pitchFamily="18" charset="0"/>
              </a:rPr>
              <a:t> Nobel </a:t>
            </a:r>
            <a:r>
              <a:rPr lang="en-GB" sz="2400" dirty="0" err="1">
                <a:cs typeface="Times New Roman" panose="02020603050405020304" pitchFamily="18" charset="0"/>
              </a:rPr>
              <a:t>Edebiyat</a:t>
            </a:r>
            <a:r>
              <a:rPr lang="en-GB" sz="2400" dirty="0"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cs typeface="Times New Roman" panose="02020603050405020304" pitchFamily="18" charset="0"/>
              </a:rPr>
              <a:t>Ödülü’ne</a:t>
            </a:r>
            <a:r>
              <a:rPr lang="en-GB" sz="2400" dirty="0"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cs typeface="Times New Roman" panose="02020603050405020304" pitchFamily="18" charset="0"/>
              </a:rPr>
              <a:t>layık</a:t>
            </a:r>
            <a:r>
              <a:rPr lang="en-GB" sz="2400" dirty="0"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cs typeface="Times New Roman" panose="02020603050405020304" pitchFamily="18" charset="0"/>
              </a:rPr>
              <a:t>görülmüştür</a:t>
            </a:r>
            <a:r>
              <a:rPr lang="en-GB" sz="2400" dirty="0">
                <a:cs typeface="Times New Roman" panose="02020603050405020304" pitchFamily="18" charset="0"/>
              </a:rPr>
              <a:t>.</a:t>
            </a:r>
          </a:p>
          <a:p>
            <a:pPr fontAlgn="base">
              <a:spcAft>
                <a:spcPts val="1950"/>
              </a:spcAft>
            </a:pPr>
            <a:r>
              <a:rPr lang="en-GB" sz="2400" b="0" i="0" dirty="0">
                <a:effectLst/>
              </a:rPr>
              <a:t>Cambridge (1960), Oxford (1964), Thessaloniki (1964), and Princeton (1965) </a:t>
            </a:r>
            <a:r>
              <a:rPr lang="en-GB" sz="2400" b="0" i="0" dirty="0" err="1">
                <a:effectLst/>
              </a:rPr>
              <a:t>Universitelerinden</a:t>
            </a:r>
            <a:r>
              <a:rPr lang="en-GB" sz="2400" b="0" i="0" dirty="0">
                <a:effectLst/>
              </a:rPr>
              <a:t> </a:t>
            </a:r>
            <a:r>
              <a:rPr lang="en-GB" sz="2400" b="0" i="0" dirty="0" err="1">
                <a:effectLst/>
              </a:rPr>
              <a:t>fahri</a:t>
            </a:r>
            <a:r>
              <a:rPr lang="en-GB" sz="2400" b="0" i="0" dirty="0">
                <a:effectLst/>
              </a:rPr>
              <a:t> </a:t>
            </a:r>
            <a:r>
              <a:rPr lang="en-GB" sz="2400" b="0" i="0" dirty="0" err="1">
                <a:effectLst/>
              </a:rPr>
              <a:t>doktora</a:t>
            </a:r>
            <a:endParaRPr lang="en-GB" sz="2400" dirty="0">
              <a:cs typeface="Times New Roman" panose="02020603050405020304" pitchFamily="18" charset="0"/>
            </a:endParaRPr>
          </a:p>
          <a:p>
            <a:pPr fontAlgn="base">
              <a:spcAft>
                <a:spcPts val="1950"/>
              </a:spcAft>
            </a:pPr>
            <a:r>
              <a:rPr lang="en-GB" sz="2400" dirty="0" err="1">
                <a:cs typeface="Times New Roman" panose="02020603050405020304" pitchFamily="18" charset="0"/>
              </a:rPr>
              <a:t>Yunan</a:t>
            </a:r>
            <a:r>
              <a:rPr lang="en-GB" sz="2400" dirty="0"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cs typeface="Times New Roman" panose="02020603050405020304" pitchFamily="18" charset="0"/>
              </a:rPr>
              <a:t>edebiyatında</a:t>
            </a:r>
            <a:r>
              <a:rPr lang="en-GB" sz="2400" dirty="0">
                <a:cs typeface="Times New Roman" panose="02020603050405020304" pitchFamily="18" charset="0"/>
              </a:rPr>
              <a:t> hem </a:t>
            </a:r>
            <a:r>
              <a:rPr lang="en-GB" sz="2400" dirty="0" err="1">
                <a:cs typeface="Times New Roman" panose="02020603050405020304" pitchFamily="18" charset="0"/>
              </a:rPr>
              <a:t>Batı</a:t>
            </a:r>
            <a:r>
              <a:rPr lang="en-GB" sz="2400" dirty="0"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cs typeface="Times New Roman" panose="02020603050405020304" pitchFamily="18" charset="0"/>
              </a:rPr>
              <a:t>biçimciliğine</a:t>
            </a:r>
            <a:r>
              <a:rPr lang="en-GB" sz="2400" dirty="0">
                <a:cs typeface="Times New Roman" panose="02020603050405020304" pitchFamily="18" charset="0"/>
              </a:rPr>
              <a:t> hem de </a:t>
            </a:r>
            <a:r>
              <a:rPr lang="en-GB" sz="2400" dirty="0" err="1">
                <a:cs typeface="Times New Roman" panose="02020603050405020304" pitchFamily="18" charset="0"/>
              </a:rPr>
              <a:t>Yunan</a:t>
            </a:r>
            <a:r>
              <a:rPr lang="en-GB" sz="2400" dirty="0"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cs typeface="Times New Roman" panose="02020603050405020304" pitchFamily="18" charset="0"/>
              </a:rPr>
              <a:t>diline</a:t>
            </a:r>
            <a:r>
              <a:rPr lang="en-GB" sz="2400" dirty="0"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cs typeface="Times New Roman" panose="02020603050405020304" pitchFamily="18" charset="0"/>
              </a:rPr>
              <a:t>özgü</a:t>
            </a:r>
            <a:r>
              <a:rPr lang="en-GB" sz="2400" dirty="0">
                <a:cs typeface="Times New Roman" panose="02020603050405020304" pitchFamily="18" charset="0"/>
              </a:rPr>
              <a:t>  yeni </a:t>
            </a:r>
            <a:r>
              <a:rPr lang="en-GB" sz="2400" dirty="0" err="1">
                <a:cs typeface="Times New Roman" panose="02020603050405020304" pitchFamily="18" charset="0"/>
              </a:rPr>
              <a:t>bir</a:t>
            </a:r>
            <a:r>
              <a:rPr lang="en-GB" sz="2400" dirty="0"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cs typeface="Times New Roman" panose="02020603050405020304" pitchFamily="18" charset="0"/>
              </a:rPr>
              <a:t>soluk</a:t>
            </a:r>
            <a:r>
              <a:rPr lang="en-GB" sz="2400" dirty="0"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cs typeface="Times New Roman" panose="02020603050405020304" pitchFamily="18" charset="0"/>
              </a:rPr>
              <a:t>kazandırmıştır</a:t>
            </a:r>
            <a:r>
              <a:rPr lang="en-GB" sz="1200" dirty="0">
                <a:cs typeface="Times New Roman" panose="02020603050405020304" pitchFamily="18" charset="0"/>
              </a:rPr>
              <a:t>.</a:t>
            </a:r>
          </a:p>
          <a:p>
            <a:endParaRPr lang="en-GB" sz="12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2E74277-C8F4-9D6F-E0AA-90F2A68DC4C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26" r="-1" b="-1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2796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3FA9D4-E9E5-6C95-DCDE-25B097EAA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tr-TR" sz="5400" dirty="0"/>
              <a:t>Son Yılları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C2E40-1F45-CF6A-42B8-2241129FD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6713"/>
            <a:ext cx="10515600" cy="4233191"/>
          </a:xfrm>
        </p:spPr>
        <p:txBody>
          <a:bodyPr>
            <a:normAutofit fontScale="92500"/>
          </a:bodyPr>
          <a:lstStyle/>
          <a:p>
            <a:r>
              <a:rPr lang="tr-TR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1967 yılında Albaylar cuntası olarak bilinen, aşırı sağcı grup darbe yaparak Yunanistan’da yönetimi ele geçirdi</a:t>
            </a:r>
          </a:p>
          <a:p>
            <a:r>
              <a:rPr lang="tr-TR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Sonrasında insan hakları ihlali ve işkence ile gündeme gelen rejime karşı bir duruş sergilemiştir.</a:t>
            </a:r>
          </a:p>
          <a:p>
            <a:r>
              <a:rPr lang="tr-TR" dirty="0">
                <a:ea typeface="Times New Roman" panose="02020603050405020304" pitchFamily="18" charset="0"/>
                <a:cs typeface="Times New Roman" panose="02020603050405020304" pitchFamily="18" charset="0"/>
              </a:rPr>
              <a:t>28 Mart 1969’da BBC’de ‘ bu anormallik son bulmalı’ diyerek tüm Atina gazetelerinde de es zamanlı yayınlanan deklarasyonu yapmıştır.</a:t>
            </a:r>
            <a:endParaRPr lang="tr-TR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Seferis</a:t>
            </a:r>
            <a:r>
              <a:rPr lang="tr-TR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20 Eylül 1971 ‘de, Cuntanın devrildiğini görmeden Atina’da dünyaya gözlerini kapatmıştır.</a:t>
            </a:r>
          </a:p>
          <a:p>
            <a:pPr algn="l"/>
            <a:r>
              <a:rPr lang="tr-TR" dirty="0">
                <a:ea typeface="Times New Roman" panose="02020603050405020304" pitchFamily="18" charset="0"/>
                <a:cs typeface="Times New Roman" panose="02020603050405020304" pitchFamily="18" charset="0"/>
              </a:rPr>
              <a:t>Cenazesine binlerce Atinalı kat</a:t>
            </a:r>
            <a:r>
              <a:rPr lang="tr-TR" dirty="0">
                <a:cs typeface="Times New Roman" panose="02020603050405020304" pitchFamily="18" charset="0"/>
              </a:rPr>
              <a:t>ı</a:t>
            </a:r>
            <a:r>
              <a:rPr lang="tr-TR" dirty="0">
                <a:ea typeface="Times New Roman" panose="02020603050405020304" pitchFamily="18" charset="0"/>
                <a:cs typeface="Times New Roman" panose="02020603050405020304" pitchFamily="18" charset="0"/>
              </a:rPr>
              <a:t>lm</a:t>
            </a:r>
            <a:r>
              <a:rPr lang="tr-TR" dirty="0">
                <a:cs typeface="Times New Roman" panose="02020603050405020304" pitchFamily="18" charset="0"/>
              </a:rPr>
              <a:t>ı</a:t>
            </a:r>
            <a:r>
              <a:rPr lang="tr-TR" dirty="0">
                <a:ea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tr-TR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b="1" i="0" dirty="0">
                <a:solidFill>
                  <a:srgbClr val="0F0F0F"/>
                </a:solidFill>
                <a:effectLst/>
                <a:latin typeface="YouTube Sans"/>
              </a:rPr>
              <a:t> </a:t>
            </a:r>
            <a:r>
              <a:rPr lang="tr-TR" dirty="0" err="1">
                <a:cs typeface="Times New Roman" panose="02020603050405020304" pitchFamily="18" charset="0"/>
              </a:rPr>
              <a:t>Mikis</a:t>
            </a:r>
            <a:r>
              <a:rPr lang="tr-TR" dirty="0">
                <a:cs typeface="Times New Roman" panose="02020603050405020304" pitchFamily="18" charset="0"/>
              </a:rPr>
              <a:t> </a:t>
            </a:r>
            <a:r>
              <a:rPr lang="tr-TR" dirty="0" err="1">
                <a:cs typeface="Times New Roman" panose="02020603050405020304" pitchFamily="18" charset="0"/>
              </a:rPr>
              <a:t>Theodorakis</a:t>
            </a:r>
            <a:r>
              <a:rPr lang="tr-TR" dirty="0">
                <a:cs typeface="Times New Roman" panose="02020603050405020304" pitchFamily="18" charset="0"/>
              </a:rPr>
              <a:t> tarafından bestelenen </a:t>
            </a:r>
            <a:r>
              <a:rPr lang="tr-TR" dirty="0" err="1">
                <a:cs typeface="Times New Roman" panose="02020603050405020304" pitchFamily="18" charset="0"/>
              </a:rPr>
              <a:t>Denial</a:t>
            </a:r>
            <a:r>
              <a:rPr lang="tr-TR" dirty="0">
                <a:cs typeface="Times New Roman" panose="02020603050405020304" pitchFamily="18" charset="0"/>
              </a:rPr>
              <a:t> şiiri ile şairi uğurlamıştır.</a:t>
            </a:r>
            <a:r>
              <a:rPr lang="en-GB" dirty="0">
                <a:cs typeface="Times New Roman" panose="02020603050405020304" pitchFamily="18" charset="0"/>
              </a:rPr>
              <a:t> </a:t>
            </a:r>
            <a:r>
              <a:rPr lang="tr-TR" dirty="0" err="1">
                <a:cs typeface="Times New Roman" panose="02020603050405020304" pitchFamily="18" charset="0"/>
                <a:hlinkClick r:id="rId2"/>
              </a:rPr>
              <a:t>Theodorakis-Bithikotsis</a:t>
            </a:r>
            <a:r>
              <a:rPr lang="tr-TR" dirty="0">
                <a:cs typeface="Times New Roman" panose="02020603050405020304" pitchFamily="18" charset="0"/>
                <a:hlinkClick r:id="rId2"/>
              </a:rPr>
              <a:t>: </a:t>
            </a:r>
            <a:r>
              <a:rPr lang="tr-TR" dirty="0" err="1">
                <a:cs typeface="Times New Roman" panose="02020603050405020304" pitchFamily="18" charset="0"/>
                <a:hlinkClick r:id="rId2"/>
              </a:rPr>
              <a:t>Denial</a:t>
            </a:r>
            <a:r>
              <a:rPr lang="tr-TR" dirty="0">
                <a:cs typeface="Times New Roman" panose="02020603050405020304" pitchFamily="18" charset="0"/>
                <a:hlinkClick r:id="rId2"/>
              </a:rPr>
              <a:t> </a:t>
            </a:r>
            <a:endParaRPr lang="tr-TR" dirty="0">
              <a:cs typeface="Times New Roman" panose="02020603050405020304" pitchFamily="18" charset="0"/>
            </a:endParaRPr>
          </a:p>
          <a:p>
            <a:endParaRPr lang="en-GB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4186559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596</TotalTime>
  <Words>811</Words>
  <Application>Microsoft Office PowerPoint</Application>
  <PresentationFormat>Widescreen</PresentationFormat>
  <Paragraphs>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Avenir Next LT Pro</vt:lpstr>
      <vt:lpstr>Calibri</vt:lpstr>
      <vt:lpstr>Calibri Light</vt:lpstr>
      <vt:lpstr>Georgia</vt:lpstr>
      <vt:lpstr>Poppins</vt:lpstr>
      <vt:lpstr>Raleway</vt:lpstr>
      <vt:lpstr>Ubuntu</vt:lpstr>
      <vt:lpstr>YouTube Sans</vt:lpstr>
      <vt:lpstr>Office Theme</vt:lpstr>
      <vt:lpstr>Yorgos Seferis </vt:lpstr>
      <vt:lpstr>Yaşam Öyküsü</vt:lpstr>
      <vt:lpstr>PowerPoint Presentation</vt:lpstr>
      <vt:lpstr>PowerPoint Presentation</vt:lpstr>
      <vt:lpstr>Kıbrıs Günleri</vt:lpstr>
      <vt:lpstr>Edebiyatı</vt:lpstr>
      <vt:lpstr>PowerPoint Presentation</vt:lpstr>
      <vt:lpstr>PowerPoint Presentation</vt:lpstr>
      <vt:lpstr>Son Yılları</vt:lpstr>
      <vt:lpstr>PowerPoint Presentation</vt:lpstr>
      <vt:lpstr>Kaynakca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Yorgos Seferis</dc:title>
  <dc:creator>Sibel Gedikli</dc:creator>
  <cp:lastModifiedBy>Nihat Berker</cp:lastModifiedBy>
  <cp:revision>21</cp:revision>
  <dcterms:created xsi:type="dcterms:W3CDTF">2022-11-15T12:42:46Z</dcterms:created>
  <dcterms:modified xsi:type="dcterms:W3CDTF">2022-11-17T12:10:09Z</dcterms:modified>
</cp:coreProperties>
</file>