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5" r:id="rId10"/>
    <p:sldId id="264" r:id="rId11"/>
    <p:sldId id="265" r:id="rId12"/>
    <p:sldId id="268" r:id="rId13"/>
    <p:sldId id="269" r:id="rId14"/>
    <p:sldId id="273" r:id="rId15"/>
    <p:sldId id="276"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2AAD79-61B3-4992-A55C-CB0D9C2B4D9C}" v="132" dt="2022-12-18T18:22:24.686"/>
    <p1510:client id="{F0B8072D-E549-4EC5-9EFF-AB1AB71466FC}" v="652" dt="2022-12-14T17:49:49.245"/>
    <p1510:client id="{FCDBF655-5083-416C-8353-2D45AD067E61}" v="419" dt="2022-12-18T19:08:44.9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78" d="100"/>
          <a:sy n="78" d="100"/>
        </p:scale>
        <p:origin x="2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18.12.2022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44099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18.12.2022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787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18.12.2022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0485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18.12.2022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94431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18.12.2022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19683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2072480-10DA-4FB4-BEAE-2A1DEA90F248}" type="datetimeFigureOut">
              <a:rPr lang="tr-TR" smtClean="0"/>
              <a:t>18.12.2022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65279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2072480-10DA-4FB4-BEAE-2A1DEA90F248}" type="datetimeFigureOut">
              <a:rPr lang="tr-TR" smtClean="0"/>
              <a:t>18.12.2022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674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2072480-10DA-4FB4-BEAE-2A1DEA90F248}" type="datetimeFigureOut">
              <a:rPr lang="tr-TR" smtClean="0"/>
              <a:t>18.12.2022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86148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2072480-10DA-4FB4-BEAE-2A1DEA90F248}" type="datetimeFigureOut">
              <a:rPr lang="tr-TR" smtClean="0"/>
              <a:t>18.12.2022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19981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18.12.2022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70091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18.12.2022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1817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72480-10DA-4FB4-BEAE-2A1DEA90F248}" type="datetimeFigureOut">
              <a:rPr lang="tr-TR" smtClean="0"/>
              <a:t>18.12.2022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A84BC-3F9E-4B08-9743-FC4E27FA5126}" type="slidenum">
              <a:rPr lang="tr-TR" smtClean="0"/>
              <a:t>‹#›</a:t>
            </a:fld>
            <a:endParaRPr lang="tr-TR"/>
          </a:p>
        </p:txBody>
      </p:sp>
    </p:spTree>
    <p:extLst>
      <p:ext uri="{BB962C8B-B14F-4D97-AF65-F5344CB8AC3E}">
        <p14:creationId xmlns:p14="http://schemas.microsoft.com/office/powerpoint/2010/main" val="3712468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4" descr="adam, kişi, duvar, giyme içeren bir resim&#10;&#10;Açıklama otomatik olarak oluşturuldu">
            <a:extLst>
              <a:ext uri="{FF2B5EF4-FFF2-40B4-BE49-F238E27FC236}">
                <a16:creationId xmlns:a16="http://schemas.microsoft.com/office/drawing/2014/main" id="{5AA399FA-E259-E54C-8CDD-E26A234763BD}"/>
              </a:ext>
            </a:extLst>
          </p:cNvPr>
          <p:cNvPicPr>
            <a:picLocks noChangeAspect="1"/>
          </p:cNvPicPr>
          <p:nvPr/>
        </p:nvPicPr>
        <p:blipFill rotWithShape="1">
          <a:blip r:embed="rId2"/>
          <a:srcRect l="10019" r="575"/>
          <a:stretch/>
        </p:blipFill>
        <p:spPr>
          <a:xfrm>
            <a:off x="20" y="10"/>
            <a:ext cx="4637226" cy="6857990"/>
          </a:xfrm>
          <a:prstGeom prst="rect">
            <a:avLst/>
          </a:prstGeom>
        </p:spPr>
      </p:pic>
      <p:sp>
        <p:nvSpPr>
          <p:cNvPr id="9" name="Rectangle 8">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ctrTitle"/>
          </p:nvPr>
        </p:nvSpPr>
        <p:spPr>
          <a:xfrm>
            <a:off x="5277328" y="640082"/>
            <a:ext cx="6274591" cy="3351602"/>
          </a:xfrm>
        </p:spPr>
        <p:txBody>
          <a:bodyPr>
            <a:normAutofit/>
          </a:bodyPr>
          <a:lstStyle/>
          <a:p>
            <a:pPr algn="l"/>
            <a:r>
              <a:rPr lang="tr-TR">
                <a:solidFill>
                  <a:schemeClr val="bg1"/>
                </a:solidFill>
                <a:cs typeface="Calibri Light"/>
              </a:rPr>
              <a:t>Abdülhak Hamit Tarhan</a:t>
            </a:r>
            <a:endParaRPr lang="tr-TR">
              <a:solidFill>
                <a:schemeClr val="bg1"/>
              </a:solidFill>
            </a:endParaRPr>
          </a:p>
        </p:txBody>
      </p:sp>
      <p:sp>
        <p:nvSpPr>
          <p:cNvPr id="3" name="Alt Başlık 2"/>
          <p:cNvSpPr>
            <a:spLocks noGrp="1"/>
          </p:cNvSpPr>
          <p:nvPr>
            <p:ph type="subTitle" idx="1"/>
          </p:nvPr>
        </p:nvSpPr>
        <p:spPr>
          <a:xfrm>
            <a:off x="5277327" y="4156276"/>
            <a:ext cx="6274592" cy="2061645"/>
          </a:xfrm>
        </p:spPr>
        <p:txBody>
          <a:bodyPr vert="horz" lIns="91440" tIns="45720" rIns="91440" bIns="45720" rtlCol="0" anchor="t">
            <a:normAutofit/>
          </a:bodyPr>
          <a:lstStyle/>
          <a:p>
            <a:pPr algn="l"/>
            <a:r>
              <a:rPr lang="tr-TR" dirty="0">
                <a:solidFill>
                  <a:schemeClr val="bg1"/>
                </a:solidFill>
                <a:cs typeface="Calibri"/>
              </a:rPr>
              <a:t>Hazırlayan: Zeynep Akyüz</a:t>
            </a:r>
            <a:endParaRPr lang="tr-TR" dirty="0">
              <a:solidFill>
                <a:schemeClr val="bg1"/>
              </a:solidFill>
            </a:endParaRPr>
          </a:p>
        </p:txBody>
      </p:sp>
    </p:spTree>
    <p:extLst>
      <p:ext uri="{BB962C8B-B14F-4D97-AF65-F5344CB8AC3E}">
        <p14:creationId xmlns:p14="http://schemas.microsoft.com/office/powerpoint/2010/main" val="167442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0D8B0D1-6F26-A84B-C871-582AE2897068}"/>
              </a:ext>
            </a:extLst>
          </p:cNvPr>
          <p:cNvSpPr>
            <a:spLocks noGrp="1"/>
          </p:cNvSpPr>
          <p:nvPr>
            <p:ph type="title"/>
          </p:nvPr>
        </p:nvSpPr>
        <p:spPr>
          <a:xfrm>
            <a:off x="719959" y="1260752"/>
            <a:ext cx="6140449" cy="1323439"/>
          </a:xfrm>
        </p:spPr>
        <p:txBody>
          <a:bodyPr anchor="t">
            <a:normAutofit/>
          </a:bodyPr>
          <a:lstStyle/>
          <a:p>
            <a:r>
              <a:rPr lang="tr-TR" sz="4000">
                <a:solidFill>
                  <a:schemeClr val="bg1"/>
                </a:solidFill>
                <a:cs typeface="Calibri Light"/>
              </a:rPr>
              <a:t>Üslubu ve Bakış Açısı</a:t>
            </a:r>
          </a:p>
        </p:txBody>
      </p:sp>
      <p:sp>
        <p:nvSpPr>
          <p:cNvPr id="3" name="İçerik Yer Tutucusu 2">
            <a:extLst>
              <a:ext uri="{FF2B5EF4-FFF2-40B4-BE49-F238E27FC236}">
                <a16:creationId xmlns:a16="http://schemas.microsoft.com/office/drawing/2014/main" id="{A351015D-B958-F1A0-E9B7-73B6D1B167AA}"/>
              </a:ext>
            </a:extLst>
          </p:cNvPr>
          <p:cNvSpPr>
            <a:spLocks noGrp="1"/>
          </p:cNvSpPr>
          <p:nvPr>
            <p:ph idx="1"/>
          </p:nvPr>
        </p:nvSpPr>
        <p:spPr>
          <a:xfrm>
            <a:off x="509752" y="2305572"/>
            <a:ext cx="6705380" cy="2862288"/>
          </a:xfrm>
        </p:spPr>
        <p:txBody>
          <a:bodyPr vert="horz" lIns="91440" tIns="45720" rIns="91440" bIns="45720" rtlCol="0" anchor="t">
            <a:noAutofit/>
          </a:bodyPr>
          <a:lstStyle/>
          <a:p>
            <a:r>
              <a:rPr lang="tr-TR" sz="1800" dirty="0">
                <a:solidFill>
                  <a:schemeClr val="bg1">
                    <a:alpha val="80000"/>
                  </a:schemeClr>
                </a:solidFill>
                <a:cs typeface="Calibri"/>
              </a:rPr>
              <a:t>Hamit şairliğinin ilk yıllarında Şinasi, Namık Kemal, Ahmet Vefik Paşa gibi devrin aydınlarının yararcılık anlayışından etkilenmiştir; ancak sonraki dönemlerinde sanat için sanat akımı desteklediği ve içe dönük olanı dışlamadığı görülür.</a:t>
            </a:r>
            <a:endParaRPr lang="tr-TR" sz="1800" dirty="0">
              <a:solidFill>
                <a:srgbClr val="FFFFFF">
                  <a:alpha val="80000"/>
                </a:srgbClr>
              </a:solidFill>
              <a:cs typeface="Calibri"/>
            </a:endParaRPr>
          </a:p>
          <a:p>
            <a:r>
              <a:rPr lang="tr-TR" sz="1800" dirty="0">
                <a:solidFill>
                  <a:schemeClr val="bg1">
                    <a:alpha val="80000"/>
                  </a:schemeClr>
                </a:solidFill>
                <a:cs typeface="Calibri"/>
              </a:rPr>
              <a:t>Hamit’in eserlerindeki dil giderek eskiyen ve zorlaşan bir çizgi takip eder. Bunda diplomatlık mesleği sebebiyle uzun süre yurdundan uzak yaşamasının etkisi olabilir.</a:t>
            </a:r>
            <a:endParaRPr lang="tr-TR" sz="1800" dirty="0">
              <a:solidFill>
                <a:srgbClr val="FFFFFF">
                  <a:alpha val="80000"/>
                </a:srgbClr>
              </a:solidFill>
              <a:cs typeface="Calibri"/>
            </a:endParaRPr>
          </a:p>
          <a:p>
            <a:r>
              <a:rPr lang="tr-TR" sz="1800" dirty="0">
                <a:solidFill>
                  <a:schemeClr val="bg1">
                    <a:alpha val="80000"/>
                  </a:schemeClr>
                </a:solidFill>
                <a:cs typeface="Calibri"/>
              </a:rPr>
              <a:t>Birçok şiiri sansür tarafından, mısraları çıkarıldıktan sonra devrin gazetelerinde yayımlanma imkânına kavuşur. Bu bakımdan </a:t>
            </a:r>
            <a:r>
              <a:rPr lang="tr-TR" sz="1800" dirty="0" err="1">
                <a:solidFill>
                  <a:schemeClr val="bg1">
                    <a:alpha val="80000"/>
                  </a:schemeClr>
                </a:solidFill>
                <a:cs typeface="Calibri"/>
              </a:rPr>
              <a:t>Hâmit'in</a:t>
            </a:r>
            <a:r>
              <a:rPr lang="tr-TR" sz="1800" dirty="0">
                <a:solidFill>
                  <a:schemeClr val="bg1">
                    <a:alpha val="80000"/>
                  </a:schemeClr>
                </a:solidFill>
                <a:cs typeface="Calibri"/>
              </a:rPr>
              <a:t> Cumhuriyet'ten sonra yayımlanan eserleri, onun daha ilk çağlarındaki fikir dünyasını aydınlatmak bakımından da önem taşır. Bu şiirlerde o kuvvetli bir kadın hakları savunucusudur. Taassuba karşıdır. Demokrasi, hürriyet, vatan sevgisi hemen bütün eserlerinde işlenir. (İnci </a:t>
            </a:r>
            <a:r>
              <a:rPr lang="tr-TR" sz="1800" dirty="0" err="1">
                <a:solidFill>
                  <a:schemeClr val="bg1">
                    <a:alpha val="80000"/>
                  </a:schemeClr>
                </a:solidFill>
                <a:cs typeface="Calibri"/>
              </a:rPr>
              <a:t>Enginün</a:t>
            </a:r>
            <a:r>
              <a:rPr lang="tr-TR" sz="1800" dirty="0">
                <a:solidFill>
                  <a:schemeClr val="bg1">
                    <a:alpha val="80000"/>
                  </a:schemeClr>
                </a:solidFill>
                <a:cs typeface="Calibri"/>
              </a:rPr>
              <a:t>)</a:t>
            </a:r>
            <a:endParaRPr lang="tr-TR" sz="1800" dirty="0">
              <a:solidFill>
                <a:srgbClr val="FFFFFF">
                  <a:alpha val="80000"/>
                </a:srgbClr>
              </a:solidFill>
              <a:cs typeface="Calibri"/>
            </a:endParaRPr>
          </a:p>
          <a:p>
            <a:endParaRPr lang="tr-TR" sz="1300">
              <a:solidFill>
                <a:schemeClr val="bg1">
                  <a:alpha val="80000"/>
                </a:schemeClr>
              </a:solidFill>
              <a:cs typeface="Calibri"/>
            </a:endParaRPr>
          </a:p>
        </p:txBody>
      </p:sp>
      <p:grpSp>
        <p:nvGrpSpPr>
          <p:cNvPr id="11" name="Group 10">
            <a:extLst>
              <a:ext uri="{FF2B5EF4-FFF2-40B4-BE49-F238E27FC236}">
                <a16:creationId xmlns:a16="http://schemas.microsoft.com/office/drawing/2014/main" id="{B868920F-3C89-4780-A399-2A0099F45D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4572000" cy="6858001"/>
            <a:chOff x="7620000" y="-1"/>
            <a:chExt cx="4572000" cy="6858001"/>
          </a:xfrm>
          <a:effectLst>
            <a:outerShdw blurRad="381000" dist="152400" dir="10800000" algn="ctr" rotWithShape="0">
              <a:srgbClr val="000000">
                <a:alpha val="10000"/>
              </a:srgbClr>
            </a:outerShdw>
          </a:effectLst>
        </p:grpSpPr>
        <p:grpSp>
          <p:nvGrpSpPr>
            <p:cNvPr id="12" name="Group 11">
              <a:extLst>
                <a:ext uri="{FF2B5EF4-FFF2-40B4-BE49-F238E27FC236}">
                  <a16:creationId xmlns:a16="http://schemas.microsoft.com/office/drawing/2014/main" id="{86BC9098-A1F2-42B4-B3CE-C89D727FAFE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48048" y="0"/>
              <a:ext cx="4543952" cy="6858000"/>
              <a:chOff x="7648048" y="0"/>
              <a:chExt cx="4543952" cy="6858000"/>
            </a:xfrm>
          </p:grpSpPr>
          <p:sp>
            <p:nvSpPr>
              <p:cNvPr id="16" name="Freeform: Shape 15">
                <a:extLst>
                  <a:ext uri="{FF2B5EF4-FFF2-40B4-BE49-F238E27FC236}">
                    <a16:creationId xmlns:a16="http://schemas.microsoft.com/office/drawing/2014/main" id="{421BA563-EEB4-4E92-9277-DBB5C6315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C99245BA-7784-4E0D-ABE1-A4FB596E4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3" name="Group 12">
              <a:extLst>
                <a:ext uri="{FF2B5EF4-FFF2-40B4-BE49-F238E27FC236}">
                  <a16:creationId xmlns:a16="http://schemas.microsoft.com/office/drawing/2014/main" id="{3F442D6D-30A3-40EA-ADD8-5313A3BB973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14" name="Freeform: Shape 13">
                <a:extLst>
                  <a:ext uri="{FF2B5EF4-FFF2-40B4-BE49-F238E27FC236}">
                    <a16:creationId xmlns:a16="http://schemas.microsoft.com/office/drawing/2014/main" id="{29E679B4-D12E-448A-8D8F-7183D6A2E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417E3CDF-0144-4FB2-A798-156EC31042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pic>
        <p:nvPicPr>
          <p:cNvPr id="4" name="Resim 4" descr="metin, siyah içeren bir resim&#10;&#10;Açıklama otomatik olarak oluşturuldu">
            <a:extLst>
              <a:ext uri="{FF2B5EF4-FFF2-40B4-BE49-F238E27FC236}">
                <a16:creationId xmlns:a16="http://schemas.microsoft.com/office/drawing/2014/main" id="{72AF1121-0396-2C15-5E15-91F38544A944}"/>
              </a:ext>
            </a:extLst>
          </p:cNvPr>
          <p:cNvPicPr>
            <a:picLocks noChangeAspect="1"/>
          </p:cNvPicPr>
          <p:nvPr/>
        </p:nvPicPr>
        <p:blipFill>
          <a:blip r:embed="rId3"/>
          <a:stretch>
            <a:fillRect/>
          </a:stretch>
        </p:blipFill>
        <p:spPr>
          <a:xfrm>
            <a:off x="8709025" y="2248052"/>
            <a:ext cx="2663825" cy="2427040"/>
          </a:xfrm>
          <a:prstGeom prst="rect">
            <a:avLst/>
          </a:prstGeom>
        </p:spPr>
      </p:pic>
    </p:spTree>
    <p:extLst>
      <p:ext uri="{BB962C8B-B14F-4D97-AF65-F5344CB8AC3E}">
        <p14:creationId xmlns:p14="http://schemas.microsoft.com/office/powerpoint/2010/main" val="3574157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F5897CCA-486C-491C-B4C1-5E5C95A82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6E8CE5B-99E1-66A1-8A4D-CC71113412B6}"/>
              </a:ext>
            </a:extLst>
          </p:cNvPr>
          <p:cNvSpPr>
            <a:spLocks noGrp="1"/>
          </p:cNvSpPr>
          <p:nvPr>
            <p:ph type="title"/>
          </p:nvPr>
        </p:nvSpPr>
        <p:spPr>
          <a:xfrm>
            <a:off x="577988" y="385473"/>
            <a:ext cx="5285389" cy="540154"/>
          </a:xfrm>
        </p:spPr>
        <p:txBody>
          <a:bodyPr>
            <a:normAutofit fontScale="90000"/>
          </a:bodyPr>
          <a:lstStyle/>
          <a:p>
            <a:r>
              <a:rPr lang="tr-TR" sz="4000">
                <a:cs typeface="Calibri Light"/>
              </a:rPr>
              <a:t>Dine Bakışı</a:t>
            </a:r>
          </a:p>
        </p:txBody>
      </p:sp>
      <p:sp>
        <p:nvSpPr>
          <p:cNvPr id="3" name="İçerik Yer Tutucusu 2">
            <a:extLst>
              <a:ext uri="{FF2B5EF4-FFF2-40B4-BE49-F238E27FC236}">
                <a16:creationId xmlns:a16="http://schemas.microsoft.com/office/drawing/2014/main" id="{CFE0412B-F636-3744-3908-C9BB723F073D}"/>
              </a:ext>
            </a:extLst>
          </p:cNvPr>
          <p:cNvSpPr>
            <a:spLocks noGrp="1"/>
          </p:cNvSpPr>
          <p:nvPr>
            <p:ph idx="1"/>
          </p:nvPr>
        </p:nvSpPr>
        <p:spPr>
          <a:xfrm>
            <a:off x="633204" y="1020037"/>
            <a:ext cx="6358432" cy="3728615"/>
          </a:xfrm>
        </p:spPr>
        <p:txBody>
          <a:bodyPr vert="horz" lIns="91440" tIns="45720" rIns="91440" bIns="45720" rtlCol="0" anchor="t">
            <a:noAutofit/>
          </a:bodyPr>
          <a:lstStyle/>
          <a:p>
            <a:pPr marL="0" indent="0">
              <a:buNone/>
            </a:pPr>
            <a:r>
              <a:rPr lang="tr-TR" sz="1800" dirty="0" err="1">
                <a:cs typeface="Calibri"/>
              </a:rPr>
              <a:t>Hâmit</a:t>
            </a:r>
            <a:r>
              <a:rPr lang="tr-TR" sz="1800" dirty="0">
                <a:cs typeface="Calibri"/>
              </a:rPr>
              <a:t>, </a:t>
            </a:r>
            <a:r>
              <a:rPr lang="tr-TR" sz="1800" dirty="0" err="1">
                <a:cs typeface="Calibri"/>
              </a:rPr>
              <a:t>Duhter</a:t>
            </a:r>
            <a:r>
              <a:rPr lang="tr-TR" sz="1800" dirty="0">
                <a:cs typeface="Calibri"/>
              </a:rPr>
              <a:t>-i Hindu için :</a:t>
            </a:r>
          </a:p>
          <a:p>
            <a:pPr marL="0" indent="0">
              <a:buNone/>
            </a:pPr>
            <a:r>
              <a:rPr lang="tr-TR" sz="1800" dirty="0">
                <a:cs typeface="Calibri"/>
              </a:rPr>
              <a:t>"Bundaki eşhasın iyisi de kötüsü de, </a:t>
            </a:r>
            <a:r>
              <a:rPr lang="tr-TR" sz="1800" dirty="0" err="1">
                <a:cs typeface="Calibri"/>
              </a:rPr>
              <a:t>zâlimi</a:t>
            </a:r>
            <a:r>
              <a:rPr lang="tr-TR" sz="1800" dirty="0">
                <a:cs typeface="Calibri"/>
              </a:rPr>
              <a:t> de âdili de İngiliz ve Hint kılığında çıkmış bizim devlet ve milletimize demektedir.”</a:t>
            </a:r>
          </a:p>
          <a:p>
            <a:pPr marL="0" indent="0">
              <a:buNone/>
            </a:pPr>
            <a:r>
              <a:rPr lang="tr-TR" sz="1800" dirty="0" err="1">
                <a:cs typeface="Calibri"/>
              </a:rPr>
              <a:t>Duhter</a:t>
            </a:r>
            <a:r>
              <a:rPr lang="tr-TR" sz="1800" dirty="0">
                <a:cs typeface="Calibri"/>
              </a:rPr>
              <a:t>-i Hindu’dan </a:t>
            </a:r>
          </a:p>
          <a:p>
            <a:pPr marL="0" indent="0">
              <a:buNone/>
            </a:pPr>
            <a:r>
              <a:rPr lang="tr-TR" sz="1800" dirty="0">
                <a:cs typeface="Calibri"/>
              </a:rPr>
              <a:t>"... Veda, din kitabıdır... Dine dair bir kitap, hangi kavim beyninde muteber ise o kavmin </a:t>
            </a:r>
            <a:r>
              <a:rPr lang="tr-TR" sz="1800" dirty="0" err="1">
                <a:cs typeface="Calibri"/>
              </a:rPr>
              <a:t>lisâniyle</a:t>
            </a:r>
            <a:r>
              <a:rPr lang="tr-TR" sz="1800" dirty="0">
                <a:cs typeface="Calibri"/>
              </a:rPr>
              <a:t> yazılmak lâzımdır. Anlaşılmaz bir lisan ile olunca kimse </a:t>
            </a:r>
            <a:r>
              <a:rPr lang="tr-TR" sz="1800" dirty="0" err="1">
                <a:cs typeface="Calibri"/>
              </a:rPr>
              <a:t>mânâsını</a:t>
            </a:r>
            <a:r>
              <a:rPr lang="tr-TR" sz="1800" dirty="0">
                <a:cs typeface="Calibri"/>
              </a:rPr>
              <a:t> </a:t>
            </a:r>
            <a:r>
              <a:rPr lang="tr-TR" sz="1800" dirty="0" err="1">
                <a:cs typeface="Calibri"/>
              </a:rPr>
              <a:t>anlıyamaz</a:t>
            </a:r>
            <a:r>
              <a:rPr lang="tr-TR" sz="1800" dirty="0">
                <a:cs typeface="Calibri"/>
              </a:rPr>
              <a:t>. </a:t>
            </a:r>
            <a:r>
              <a:rPr lang="tr-TR" sz="1800" dirty="0" err="1">
                <a:cs typeface="Calibri"/>
              </a:rPr>
              <a:t>Mânâsını</a:t>
            </a:r>
            <a:r>
              <a:rPr lang="tr-TR" sz="1800" dirty="0">
                <a:cs typeface="Calibri"/>
              </a:rPr>
              <a:t> </a:t>
            </a:r>
            <a:r>
              <a:rPr lang="tr-TR" sz="1800" dirty="0" err="1">
                <a:cs typeface="Calibri"/>
              </a:rPr>
              <a:t>anlıyamayınca</a:t>
            </a:r>
            <a:r>
              <a:rPr lang="tr-TR" sz="1800" dirty="0">
                <a:cs typeface="Calibri"/>
              </a:rPr>
              <a:t> da dinini bilmez". (D. H: 28).</a:t>
            </a:r>
          </a:p>
          <a:p>
            <a:pPr marL="0" indent="0">
              <a:buNone/>
            </a:pPr>
            <a:r>
              <a:rPr lang="tr-TR" sz="1800" dirty="0">
                <a:ea typeface="+mn-lt"/>
                <a:cs typeface="+mn-lt"/>
              </a:rPr>
              <a:t>"Dinim beni sana nasip etmeyecek" diyen </a:t>
            </a:r>
            <a:r>
              <a:rPr lang="tr-TR" sz="1800" dirty="0" err="1">
                <a:ea typeface="+mn-lt"/>
                <a:cs typeface="+mn-lt"/>
              </a:rPr>
              <a:t>Sürücoy'a</a:t>
            </a:r>
            <a:r>
              <a:rPr lang="tr-TR" sz="1800" dirty="0">
                <a:ea typeface="+mn-lt"/>
                <a:cs typeface="+mn-lt"/>
              </a:rPr>
              <a:t> (D.H 12. sf.) </a:t>
            </a:r>
            <a:r>
              <a:rPr lang="tr-TR" sz="1800" dirty="0" err="1">
                <a:ea typeface="+mn-lt"/>
                <a:cs typeface="+mn-lt"/>
              </a:rPr>
              <a:t>Tomson</a:t>
            </a:r>
            <a:r>
              <a:rPr lang="tr-TR" sz="1800" dirty="0">
                <a:ea typeface="+mn-lt"/>
                <a:cs typeface="+mn-lt"/>
              </a:rPr>
              <a:t> şöyle karşılık verir:</a:t>
            </a:r>
          </a:p>
          <a:p>
            <a:pPr marL="0" indent="0">
              <a:buNone/>
            </a:pPr>
            <a:endParaRPr lang="tr-TR" sz="1800" dirty="0">
              <a:ea typeface="+mn-lt"/>
              <a:cs typeface="+mn-lt"/>
            </a:endParaRPr>
          </a:p>
          <a:p>
            <a:pPr marL="0" indent="0">
              <a:buNone/>
            </a:pPr>
            <a:r>
              <a:rPr lang="tr-TR" sz="1800" dirty="0">
                <a:ea typeface="+mn-lt"/>
                <a:cs typeface="+mn-lt"/>
              </a:rPr>
              <a:t>"- Şurasını bil ki dinlerimiz akla, hikmete, tabiata tevafuk etmeyen ahkâmından ekseri birer </a:t>
            </a:r>
            <a:r>
              <a:rPr lang="tr-TR" sz="1800" err="1">
                <a:ea typeface="+mn-lt"/>
                <a:cs typeface="+mn-lt"/>
              </a:rPr>
              <a:t>sâniadır</a:t>
            </a:r>
            <a:r>
              <a:rPr lang="tr-TR" sz="1800" dirty="0">
                <a:ea typeface="+mn-lt"/>
                <a:cs typeface="+mn-lt"/>
              </a:rPr>
              <a:t> ki bizce bizim rahipler, sizce sizin brahmanlar tarafından mücerret terfi'-i mesnet, </a:t>
            </a:r>
            <a:r>
              <a:rPr lang="tr-TR" sz="1800" err="1">
                <a:ea typeface="+mn-lt"/>
                <a:cs typeface="+mn-lt"/>
              </a:rPr>
              <a:t>istihsâl</a:t>
            </a:r>
            <a:r>
              <a:rPr lang="tr-TR" sz="1800" dirty="0">
                <a:ea typeface="+mn-lt"/>
                <a:cs typeface="+mn-lt"/>
              </a:rPr>
              <a:t>-i menfaat, ipka-</a:t>
            </a:r>
            <a:r>
              <a:rPr lang="tr-TR" sz="1800" err="1">
                <a:ea typeface="+mn-lt"/>
                <a:cs typeface="+mn-lt"/>
              </a:rPr>
              <a:t>yi</a:t>
            </a:r>
            <a:r>
              <a:rPr lang="tr-TR" sz="1800" dirty="0">
                <a:ea typeface="+mn-lt"/>
                <a:cs typeface="+mn-lt"/>
              </a:rPr>
              <a:t> </a:t>
            </a:r>
            <a:r>
              <a:rPr lang="tr-TR" sz="1800" err="1">
                <a:ea typeface="+mn-lt"/>
                <a:cs typeface="+mn-lt"/>
              </a:rPr>
              <a:t>nâm</a:t>
            </a:r>
            <a:r>
              <a:rPr lang="tr-TR" sz="1800" dirty="0">
                <a:ea typeface="+mn-lt"/>
                <a:cs typeface="+mn-lt"/>
              </a:rPr>
              <a:t>, tevsi -i şöhret gibi </a:t>
            </a:r>
            <a:r>
              <a:rPr lang="tr-TR" sz="1800" err="1">
                <a:ea typeface="+mn-lt"/>
                <a:cs typeface="+mn-lt"/>
              </a:rPr>
              <a:t>dâiyelerle</a:t>
            </a:r>
            <a:r>
              <a:rPr lang="tr-TR" sz="1800" dirty="0">
                <a:ea typeface="+mn-lt"/>
                <a:cs typeface="+mn-lt"/>
              </a:rPr>
              <a:t> hakikat-i hâle </a:t>
            </a:r>
            <a:r>
              <a:rPr lang="tr-TR" sz="1800" err="1">
                <a:ea typeface="+mn-lt"/>
                <a:cs typeface="+mn-lt"/>
              </a:rPr>
              <a:t>zeyledilmiştir</a:t>
            </a:r>
            <a:r>
              <a:rPr lang="tr-TR" sz="1800" dirty="0">
                <a:ea typeface="+mn-lt"/>
                <a:cs typeface="+mn-lt"/>
              </a:rPr>
              <a:t>. Yazık ki bulunduğun tarlada bir yılan var; seni koparmağa değil, koklamağa bile meydan vermiyor. O da, benimle birleşmeğe mâni' zannettiğin dinindir".</a:t>
            </a:r>
            <a:endParaRPr lang="tr-TR" sz="1800" dirty="0"/>
          </a:p>
          <a:p>
            <a:pPr marL="0" indent="0">
              <a:buNone/>
            </a:pPr>
            <a:endParaRPr lang="tr-TR" sz="1300">
              <a:cs typeface="Calibri"/>
            </a:endParaRPr>
          </a:p>
          <a:p>
            <a:endParaRPr lang="tr-TR" sz="1300">
              <a:cs typeface="Calibri"/>
            </a:endParaRPr>
          </a:p>
        </p:txBody>
      </p:sp>
      <p:pic>
        <p:nvPicPr>
          <p:cNvPr id="4" name="Resim 4" descr="metin, makbuz içeren bir resim&#10;&#10;Açıklama otomatik olarak oluşturuldu">
            <a:extLst>
              <a:ext uri="{FF2B5EF4-FFF2-40B4-BE49-F238E27FC236}">
                <a16:creationId xmlns:a16="http://schemas.microsoft.com/office/drawing/2014/main" id="{3BCAC573-41B0-86CB-BC27-E00C7F2284EA}"/>
              </a:ext>
            </a:extLst>
          </p:cNvPr>
          <p:cNvPicPr>
            <a:picLocks noChangeAspect="1"/>
          </p:cNvPicPr>
          <p:nvPr/>
        </p:nvPicPr>
        <p:blipFill rotWithShape="1">
          <a:blip r:embed="rId2"/>
          <a:srcRect r="1" b="6101"/>
          <a:stretch/>
        </p:blipFill>
        <p:spPr>
          <a:xfrm>
            <a:off x="7556409" y="557190"/>
            <a:ext cx="3995928" cy="5571896"/>
          </a:xfrm>
          <a:prstGeom prst="rect">
            <a:avLst/>
          </a:prstGeom>
          <a:effectLst/>
        </p:spPr>
      </p:pic>
    </p:spTree>
    <p:extLst>
      <p:ext uri="{BB962C8B-B14F-4D97-AF65-F5344CB8AC3E}">
        <p14:creationId xmlns:p14="http://schemas.microsoft.com/office/powerpoint/2010/main" val="235065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8CA7C88-9826-263A-90B6-41478C69917A}"/>
              </a:ext>
            </a:extLst>
          </p:cNvPr>
          <p:cNvSpPr>
            <a:spLocks noGrp="1"/>
          </p:cNvSpPr>
          <p:nvPr>
            <p:ph type="title"/>
          </p:nvPr>
        </p:nvSpPr>
        <p:spPr>
          <a:xfrm>
            <a:off x="6100207" y="331246"/>
            <a:ext cx="5224523" cy="1578308"/>
          </a:xfrm>
        </p:spPr>
        <p:txBody>
          <a:bodyPr>
            <a:normAutofit/>
          </a:bodyPr>
          <a:lstStyle/>
          <a:p>
            <a:r>
              <a:rPr lang="tr-TR" sz="4000">
                <a:cs typeface="Calibri Light"/>
              </a:rPr>
              <a:t>Kadınlara Bakışı</a:t>
            </a:r>
            <a:endParaRPr lang="tr-TR" sz="4000"/>
          </a:p>
        </p:txBody>
      </p:sp>
      <p:pic>
        <p:nvPicPr>
          <p:cNvPr id="4" name="Resim 4" descr="metin, kişi, poz, dik içeren bir resim&#10;&#10;Açıklama otomatik olarak oluşturuldu">
            <a:extLst>
              <a:ext uri="{FF2B5EF4-FFF2-40B4-BE49-F238E27FC236}">
                <a16:creationId xmlns:a16="http://schemas.microsoft.com/office/drawing/2014/main" id="{8B3CB251-1F06-0ECF-D93C-26EBBF7F1FD7}"/>
              </a:ext>
            </a:extLst>
          </p:cNvPr>
          <p:cNvPicPr>
            <a:picLocks noChangeAspect="1"/>
          </p:cNvPicPr>
          <p:nvPr/>
        </p:nvPicPr>
        <p:blipFill rotWithShape="1">
          <a:blip r:embed="rId2"/>
          <a:srcRect l="4500" r="14872" b="-1"/>
          <a:stretch/>
        </p:blipFill>
        <p:spPr>
          <a:xfrm>
            <a:off x="-1" y="891540"/>
            <a:ext cx="5776079" cy="5071110"/>
          </a:xfrm>
          <a:prstGeom prst="rect">
            <a:avLst/>
          </a:prstGeom>
          <a:effectLst>
            <a:outerShdw blurRad="406400" dist="317500" dir="5400000" sx="89000" sy="89000" rotWithShape="0">
              <a:prstClr val="black">
                <a:alpha val="15000"/>
              </a:prstClr>
            </a:outerShdw>
          </a:effectLst>
        </p:spPr>
      </p:pic>
      <p:sp>
        <p:nvSpPr>
          <p:cNvPr id="3" name="İçerik Yer Tutucusu 2">
            <a:extLst>
              <a:ext uri="{FF2B5EF4-FFF2-40B4-BE49-F238E27FC236}">
                <a16:creationId xmlns:a16="http://schemas.microsoft.com/office/drawing/2014/main" id="{EFD8E0E8-C9F2-B045-DE2E-A9D50975C1F9}"/>
              </a:ext>
            </a:extLst>
          </p:cNvPr>
          <p:cNvSpPr>
            <a:spLocks noGrp="1"/>
          </p:cNvSpPr>
          <p:nvPr>
            <p:ph idx="1"/>
          </p:nvPr>
        </p:nvSpPr>
        <p:spPr>
          <a:xfrm>
            <a:off x="6112874" y="1590287"/>
            <a:ext cx="5224521" cy="3332489"/>
          </a:xfrm>
        </p:spPr>
        <p:txBody>
          <a:bodyPr vert="horz" lIns="91440" tIns="45720" rIns="91440" bIns="45720" rtlCol="0" anchor="t">
            <a:noAutofit/>
          </a:bodyPr>
          <a:lstStyle/>
          <a:p>
            <a:r>
              <a:rPr lang="tr-TR" sz="1600" dirty="0">
                <a:cs typeface="Calibri"/>
              </a:rPr>
              <a:t>“Çünkü bir milletin derece-i terakkisi kadınların halinde </a:t>
            </a:r>
            <a:r>
              <a:rPr lang="tr-TR" sz="1600" dirty="0" err="1">
                <a:cs typeface="Calibri"/>
              </a:rPr>
              <a:t>taayün</a:t>
            </a:r>
            <a:r>
              <a:rPr lang="tr-TR" sz="1600" dirty="0">
                <a:cs typeface="Calibri"/>
              </a:rPr>
              <a:t> eder.” Nazım Hikmete Abdülhak Hamit Tarhan mektupları 1:27 (İçli kız için)</a:t>
            </a:r>
          </a:p>
          <a:p>
            <a:endParaRPr lang="tr-TR" sz="1600" dirty="0">
              <a:cs typeface="Calibri"/>
            </a:endParaRPr>
          </a:p>
          <a:p>
            <a:r>
              <a:rPr lang="tr-TR" sz="1600" dirty="0">
                <a:cs typeface="Calibri"/>
              </a:rPr>
              <a:t>İzzet Bey’in tutucu geleneklerin karşısında durduğunu bilen Yaşmaklı Sabiha’ya İzzet’i anlatır:</a:t>
            </a:r>
          </a:p>
          <a:p>
            <a:r>
              <a:rPr lang="tr-TR" sz="1600" dirty="0">
                <a:cs typeface="Calibri"/>
              </a:rPr>
              <a:t>Yaşmaklı: - Öyle kızım öyle. Sen zamane kızlarından değilsin. (Kendi kendine) Erkek gibi lakırdı ediyor. Pekâlâ. İzzet'in de istediği böylesi değil mi? Bana her vakit niçin bir kız, erkek gibi malumatlı olmasın, niçin adam gibi okuyup yazmak bilmesin, niçin adam sırasında sayılmasın. Niçin on sekiz yaşındaki bir kızın bir erkek kadar kıymeti, ehemmiyeti olmasın diye bağırır dururdu. Niçin alafranga hotoz yapmayı bilsin de hotoz nasıl yazılır bilmesin? Niçin fistan biçmeyi öğrensin de kağıt kesmeyi öğrenmesin? Niçin nâme yazmayı bilsin de bir maslahat </a:t>
            </a:r>
            <a:r>
              <a:rPr lang="tr-TR" sz="1600" dirty="0" err="1">
                <a:cs typeface="Calibri"/>
              </a:rPr>
              <a:t>tahrirâtı</a:t>
            </a:r>
            <a:r>
              <a:rPr lang="tr-TR" sz="1600" dirty="0">
                <a:cs typeface="Calibri"/>
              </a:rPr>
              <a:t> okununca anlamasın? Niçin şarkı söylesin de gazel okumayı bilmesin? Derdi. Sonra da dediğine hiddetlenir, bağıra çağıra çıkar giderdi.</a:t>
            </a:r>
          </a:p>
          <a:p>
            <a:endParaRPr lang="tr-TR" sz="1300">
              <a:cs typeface="Calibri"/>
            </a:endParaRPr>
          </a:p>
        </p:txBody>
      </p:sp>
    </p:spTree>
    <p:extLst>
      <p:ext uri="{BB962C8B-B14F-4D97-AF65-F5344CB8AC3E}">
        <p14:creationId xmlns:p14="http://schemas.microsoft.com/office/powerpoint/2010/main" val="1650004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sim 6" descr="kişi, askeri üniforma, grup, insanlar içeren bir resim&#10;&#10;Açıklama otomatik olarak oluşturuldu">
            <a:extLst>
              <a:ext uri="{FF2B5EF4-FFF2-40B4-BE49-F238E27FC236}">
                <a16:creationId xmlns:a16="http://schemas.microsoft.com/office/drawing/2014/main" id="{A505B29E-D0F9-4015-A5D0-803B613B3D1E}"/>
              </a:ext>
            </a:extLst>
          </p:cNvPr>
          <p:cNvPicPr>
            <a:picLocks noChangeAspect="1"/>
          </p:cNvPicPr>
          <p:nvPr/>
        </p:nvPicPr>
        <p:blipFill rotWithShape="1">
          <a:blip r:embed="rId2"/>
          <a:srcRect r="31908" b="9090"/>
          <a:stretch/>
        </p:blipFill>
        <p:spPr>
          <a:xfrm>
            <a:off x="3522468" y="10"/>
            <a:ext cx="8669532" cy="6857990"/>
          </a:xfrm>
          <a:prstGeom prst="rect">
            <a:avLst/>
          </a:prstGeom>
        </p:spPr>
      </p:pic>
      <p:sp>
        <p:nvSpPr>
          <p:cNvPr id="13" name="Rectangle 1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8C87BB89-EF9B-FC49-8883-DC9DBA212B14}"/>
              </a:ext>
            </a:extLst>
          </p:cNvPr>
          <p:cNvSpPr>
            <a:spLocks noGrp="1"/>
          </p:cNvSpPr>
          <p:nvPr>
            <p:ph type="title"/>
          </p:nvPr>
        </p:nvSpPr>
        <p:spPr>
          <a:xfrm>
            <a:off x="371094" y="648909"/>
            <a:ext cx="3438144" cy="1124712"/>
          </a:xfrm>
        </p:spPr>
        <p:txBody>
          <a:bodyPr anchor="b">
            <a:normAutofit/>
          </a:bodyPr>
          <a:lstStyle/>
          <a:p>
            <a:r>
              <a:rPr lang="tr-TR" sz="4000" dirty="0">
                <a:cs typeface="Calibri Light"/>
              </a:rPr>
              <a:t>Kadınlara Bakışı</a:t>
            </a:r>
            <a:endParaRPr lang="tr-TR" sz="4000" dirty="0"/>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17C29B2E-DC79-62E1-5A44-73D7E328EC96}"/>
              </a:ext>
            </a:extLst>
          </p:cNvPr>
          <p:cNvSpPr>
            <a:spLocks noGrp="1"/>
          </p:cNvSpPr>
          <p:nvPr>
            <p:ph idx="1"/>
          </p:nvPr>
        </p:nvSpPr>
        <p:spPr>
          <a:xfrm>
            <a:off x="371094" y="2718054"/>
            <a:ext cx="5002319" cy="3207258"/>
          </a:xfrm>
        </p:spPr>
        <p:txBody>
          <a:bodyPr vert="horz" lIns="91440" tIns="45720" rIns="91440" bIns="45720" rtlCol="0" anchor="t">
            <a:noAutofit/>
          </a:bodyPr>
          <a:lstStyle/>
          <a:p>
            <a:pPr marL="0" indent="0">
              <a:buNone/>
            </a:pPr>
            <a:r>
              <a:rPr lang="tr-TR" sz="2000" dirty="0">
                <a:cs typeface="Calibri"/>
              </a:rPr>
              <a:t>Tarık’ta İslam çatısı altında birleşmiş aynı safta savaşan kadın ve erkekler arasında bir diyalog:</a:t>
            </a:r>
          </a:p>
          <a:p>
            <a:pPr marL="0" indent="0">
              <a:buNone/>
            </a:pPr>
            <a:r>
              <a:rPr lang="tr-TR" sz="2000" dirty="0">
                <a:cs typeface="Calibri"/>
              </a:rPr>
              <a:t>Eğer o </a:t>
            </a:r>
            <a:r>
              <a:rPr lang="tr-TR" sz="2000" dirty="0" err="1">
                <a:cs typeface="Calibri"/>
              </a:rPr>
              <a:t>rüesâ-yı</a:t>
            </a:r>
            <a:r>
              <a:rPr lang="tr-TR" sz="2000" dirty="0">
                <a:cs typeface="Calibri"/>
              </a:rPr>
              <a:t> </a:t>
            </a:r>
            <a:r>
              <a:rPr lang="tr-TR" sz="2000" dirty="0" err="1">
                <a:cs typeface="Calibri"/>
              </a:rPr>
              <a:t>kirâm</a:t>
            </a:r>
            <a:r>
              <a:rPr lang="tr-TR" sz="2000" dirty="0">
                <a:cs typeface="Calibri"/>
              </a:rPr>
              <a:t> kadınlara da erkeklere olduğu kadar marifet yolu gösterseydiler, erkeklere de olduğu kadar askerlik öğretseydiler, ihtimal ki bugün ben bir muallimenin </a:t>
            </a:r>
            <a:r>
              <a:rPr lang="tr-TR" sz="2000" dirty="0" err="1">
                <a:cs typeface="Calibri"/>
              </a:rPr>
              <a:t>şâkirdi</a:t>
            </a:r>
            <a:r>
              <a:rPr lang="tr-TR" sz="2000" dirty="0">
                <a:cs typeface="Calibri"/>
              </a:rPr>
              <a:t> olurdum, siz de bir </a:t>
            </a:r>
            <a:r>
              <a:rPr lang="tr-TR" sz="2000" dirty="0" err="1">
                <a:cs typeface="Calibri"/>
              </a:rPr>
              <a:t>emirenin</a:t>
            </a:r>
            <a:r>
              <a:rPr lang="tr-TR" sz="2000" dirty="0">
                <a:cs typeface="Calibri"/>
              </a:rPr>
              <a:t> </a:t>
            </a:r>
            <a:r>
              <a:rPr lang="tr-TR" sz="2000" dirty="0" err="1">
                <a:cs typeface="Calibri"/>
              </a:rPr>
              <a:t>maîyetinde</a:t>
            </a:r>
            <a:r>
              <a:rPr lang="tr-TR" sz="2000" dirty="0">
                <a:cs typeface="Calibri"/>
              </a:rPr>
              <a:t> bulunurdunuz. </a:t>
            </a:r>
          </a:p>
          <a:p>
            <a:endParaRPr lang="tr-TR" sz="1700">
              <a:cs typeface="Calibri"/>
            </a:endParaRPr>
          </a:p>
          <a:p>
            <a:endParaRPr lang="tr-TR" sz="1700">
              <a:cs typeface="Calibri"/>
            </a:endParaRPr>
          </a:p>
        </p:txBody>
      </p:sp>
    </p:spTree>
    <p:extLst>
      <p:ext uri="{BB962C8B-B14F-4D97-AF65-F5344CB8AC3E}">
        <p14:creationId xmlns:p14="http://schemas.microsoft.com/office/powerpoint/2010/main" val="365362241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4413FD-B920-2C3E-176E-12D1A27CA148}"/>
              </a:ext>
            </a:extLst>
          </p:cNvPr>
          <p:cNvSpPr>
            <a:spLocks noGrp="1"/>
          </p:cNvSpPr>
          <p:nvPr>
            <p:ph type="title"/>
          </p:nvPr>
        </p:nvSpPr>
        <p:spPr>
          <a:xfrm>
            <a:off x="5069940" y="365124"/>
            <a:ext cx="6921061" cy="1828800"/>
          </a:xfrm>
        </p:spPr>
        <p:txBody>
          <a:bodyPr>
            <a:normAutofit/>
          </a:bodyPr>
          <a:lstStyle/>
          <a:p>
            <a:r>
              <a:rPr lang="tr-TR" sz="4000" dirty="0">
                <a:cs typeface="Calibri Light"/>
              </a:rPr>
              <a:t>Abdülhak Hamit ve Sömürgecilik</a:t>
            </a:r>
            <a:endParaRPr lang="tr-TR" sz="4000" dirty="0"/>
          </a:p>
        </p:txBody>
      </p:sp>
      <p:pic>
        <p:nvPicPr>
          <p:cNvPr id="5" name="Resim 5">
            <a:extLst>
              <a:ext uri="{FF2B5EF4-FFF2-40B4-BE49-F238E27FC236}">
                <a16:creationId xmlns:a16="http://schemas.microsoft.com/office/drawing/2014/main" id="{2C6593C0-7DDF-2EA9-D539-8D42134A0AEA}"/>
              </a:ext>
            </a:extLst>
          </p:cNvPr>
          <p:cNvPicPr>
            <a:picLocks noChangeAspect="1"/>
          </p:cNvPicPr>
          <p:nvPr/>
        </p:nvPicPr>
        <p:blipFill rotWithShape="1">
          <a:blip r:embed="rId2"/>
          <a:srcRect l="16157" r="16188"/>
          <a:stretch/>
        </p:blipFill>
        <p:spPr>
          <a:xfrm>
            <a:off x="20" y="10"/>
            <a:ext cx="4639713" cy="6857990"/>
          </a:xfrm>
          <a:prstGeom prst="rect">
            <a:avLst/>
          </a:prstGeom>
        </p:spPr>
      </p:pic>
      <p:sp>
        <p:nvSpPr>
          <p:cNvPr id="3" name="İçerik Yer Tutucusu 2">
            <a:extLst>
              <a:ext uri="{FF2B5EF4-FFF2-40B4-BE49-F238E27FC236}">
                <a16:creationId xmlns:a16="http://schemas.microsoft.com/office/drawing/2014/main" id="{06D84C81-4CFE-38B4-5856-5BE30883C1D4}"/>
              </a:ext>
            </a:extLst>
          </p:cNvPr>
          <p:cNvSpPr>
            <a:spLocks noGrp="1"/>
          </p:cNvSpPr>
          <p:nvPr>
            <p:ph idx="1"/>
          </p:nvPr>
        </p:nvSpPr>
        <p:spPr>
          <a:xfrm>
            <a:off x="5069940" y="2007266"/>
            <a:ext cx="7121608" cy="5267230"/>
          </a:xfrm>
        </p:spPr>
        <p:txBody>
          <a:bodyPr vert="horz" lIns="91440" tIns="45720" rIns="91440" bIns="45720" rtlCol="0" anchor="t">
            <a:normAutofit fontScale="77500" lnSpcReduction="20000"/>
          </a:bodyPr>
          <a:lstStyle/>
          <a:p>
            <a:pPr marL="0" indent="0">
              <a:buNone/>
            </a:pPr>
            <a:r>
              <a:rPr lang="tr-TR" sz="2000" dirty="0">
                <a:cs typeface="Calibri"/>
              </a:rPr>
              <a:t>(</a:t>
            </a:r>
            <a:r>
              <a:rPr lang="tr-TR" sz="2000" dirty="0" err="1">
                <a:cs typeface="Calibri"/>
              </a:rPr>
              <a:t>Finten</a:t>
            </a:r>
            <a:r>
              <a:rPr lang="tr-TR" sz="2000" dirty="0">
                <a:cs typeface="Calibri"/>
              </a:rPr>
              <a:t> önsözü)</a:t>
            </a:r>
          </a:p>
          <a:p>
            <a:pPr marL="0" indent="0">
              <a:buNone/>
            </a:pPr>
            <a:r>
              <a:rPr lang="tr-TR" sz="2000" dirty="0">
                <a:cs typeface="Calibri"/>
              </a:rPr>
              <a:t>Mesel bu zat pek mükemmeldir, ne çare ki İngiliz değildir!.. Şu adam gayet zenginmiş,</a:t>
            </a:r>
            <a:br>
              <a:rPr lang="tr-TR" sz="2000" dirty="0">
                <a:cs typeface="Calibri"/>
              </a:rPr>
            </a:br>
            <a:r>
              <a:rPr lang="tr-TR" sz="2000" dirty="0">
                <a:cs typeface="Calibri"/>
              </a:rPr>
              <a:t> teessüf olunur ki İngiliz doğmamış. Bu kadın fevkalade güzel, lakin İngiliz değil, derler.</a:t>
            </a:r>
            <a:br>
              <a:rPr lang="tr-TR" sz="2000" dirty="0">
                <a:cs typeface="Calibri"/>
              </a:rPr>
            </a:br>
            <a:r>
              <a:rPr lang="tr-TR" sz="2000" dirty="0">
                <a:cs typeface="Calibri"/>
              </a:rPr>
              <a:t> Siyasiyata gelince, bu centilmenlerin siyaseti adeta can-</a:t>
            </a:r>
            <a:r>
              <a:rPr lang="tr-TR" sz="2000" dirty="0" err="1">
                <a:cs typeface="Calibri"/>
              </a:rPr>
              <a:t>âveranedir</a:t>
            </a:r>
            <a:r>
              <a:rPr lang="tr-TR" sz="2000" dirty="0">
                <a:cs typeface="Calibri"/>
              </a:rPr>
              <a:t>.</a:t>
            </a:r>
          </a:p>
          <a:p>
            <a:pPr marL="0" indent="0">
              <a:buNone/>
            </a:pPr>
            <a:r>
              <a:rPr lang="tr-TR" sz="2000" dirty="0">
                <a:cs typeface="Calibri"/>
              </a:rPr>
              <a:t> British </a:t>
            </a:r>
            <a:r>
              <a:rPr lang="tr-TR" sz="2000" dirty="0" err="1">
                <a:cs typeface="Calibri"/>
              </a:rPr>
              <a:t>Lion</a:t>
            </a:r>
            <a:r>
              <a:rPr lang="tr-TR" sz="2000" dirty="0">
                <a:cs typeface="Calibri"/>
              </a:rPr>
              <a:t> denilen İngiliz </a:t>
            </a:r>
            <a:r>
              <a:rPr lang="tr-TR" sz="2000" dirty="0" err="1">
                <a:cs typeface="Calibri"/>
              </a:rPr>
              <a:t>arslanı</a:t>
            </a:r>
            <a:r>
              <a:rPr lang="tr-TR" sz="2000" dirty="0">
                <a:cs typeface="Calibri"/>
              </a:rPr>
              <a:t> da meydan-ı siyasette büyükleşmiş bir kedidir. O hem başkalarının nimetiyle büyümüş hem de nankördür. Nankörlükle ülfet ve hodbinlikle kesb-i kuvvet etmiştir. Bazen bir milleti ısındırmağa çalışması, onun bilahare memleketini yakarak ziyasıyla İngiltere adalarını tenvir etmek içindir. O siyaset toklukla kanaat etmez. Tokken de yemek ister. Aç gözleri kapandıktan sonra bile görür.</a:t>
            </a:r>
            <a:br>
              <a:rPr lang="tr-TR" sz="2000" dirty="0">
                <a:cs typeface="Calibri"/>
              </a:rPr>
            </a:br>
            <a:r>
              <a:rPr lang="tr-TR" sz="2000" dirty="0">
                <a:cs typeface="Calibri"/>
              </a:rPr>
              <a:t> İngiltere tarih-i siyaseti taşmış, kabarmış, fakat yükselmemiştir.</a:t>
            </a:r>
          </a:p>
          <a:p>
            <a:pPr marL="0" indent="0">
              <a:buNone/>
            </a:pPr>
            <a:endParaRPr lang="tr-TR" sz="2000" dirty="0">
              <a:cs typeface="Calibri"/>
            </a:endParaRPr>
          </a:p>
          <a:p>
            <a:pPr marL="0" indent="0">
              <a:buNone/>
            </a:pPr>
            <a:r>
              <a:rPr lang="tr-TR" sz="2000" dirty="0">
                <a:cs typeface="Calibri"/>
              </a:rPr>
              <a:t>Bu </a:t>
            </a:r>
            <a:r>
              <a:rPr lang="tr-TR" sz="2000" dirty="0" err="1">
                <a:cs typeface="Calibri"/>
              </a:rPr>
              <a:t>hâb</a:t>
            </a:r>
            <a:r>
              <a:rPr lang="tr-TR" sz="2000" dirty="0">
                <a:cs typeface="Calibri"/>
              </a:rPr>
              <a:t>-ı gafletten o kâbus</a:t>
            </a:r>
            <a:br>
              <a:rPr lang="tr-TR" sz="2000" dirty="0">
                <a:cs typeface="Calibri"/>
              </a:rPr>
            </a:br>
            <a:r>
              <a:rPr lang="tr-TR" sz="2000" dirty="0">
                <a:cs typeface="Calibri"/>
              </a:rPr>
              <a:t>kalkacak. Hindistan uyanacak; bu mahpus</a:t>
            </a:r>
            <a:br>
              <a:rPr lang="tr-TR" sz="2000" dirty="0">
                <a:cs typeface="Calibri"/>
              </a:rPr>
            </a:br>
            <a:r>
              <a:rPr lang="tr-TR" sz="2000" dirty="0">
                <a:cs typeface="Calibri"/>
              </a:rPr>
              <a:t>ve esir kavimler azat olacak! Rahat</a:t>
            </a:r>
            <a:br>
              <a:rPr lang="tr-TR" sz="2000" dirty="0">
                <a:cs typeface="Calibri"/>
              </a:rPr>
            </a:br>
            <a:r>
              <a:rPr lang="tr-TR" sz="2000" dirty="0">
                <a:cs typeface="Calibri"/>
              </a:rPr>
              <a:t>nefes alınacak!</a:t>
            </a:r>
          </a:p>
          <a:p>
            <a:pPr marL="0" indent="0">
              <a:buNone/>
            </a:pPr>
            <a:r>
              <a:rPr lang="tr-TR" sz="2000" dirty="0">
                <a:cs typeface="Calibri"/>
              </a:rPr>
              <a:t>(Cünun-i Aşk'tan)</a:t>
            </a:r>
          </a:p>
          <a:p>
            <a:pPr marL="0" indent="0">
              <a:buNone/>
            </a:pPr>
            <a:br>
              <a:rPr lang="tr-TR" sz="1400" dirty="0">
                <a:cs typeface="Calibri"/>
              </a:rPr>
            </a:br>
            <a:endParaRPr lang="tr-TR" sz="1400" dirty="0">
              <a:cs typeface="Calibri"/>
            </a:endParaRPr>
          </a:p>
          <a:p>
            <a:pPr marL="0" indent="0">
              <a:buNone/>
            </a:pPr>
            <a:endParaRPr lang="tr-TR" sz="1400" dirty="0">
              <a:cs typeface="Calibri"/>
            </a:endParaRPr>
          </a:p>
          <a:p>
            <a:pPr marL="0" indent="0">
              <a:buNone/>
            </a:pPr>
            <a:br>
              <a:rPr lang="tr-TR" sz="1400" dirty="0">
                <a:cs typeface="Calibri"/>
              </a:rPr>
            </a:br>
            <a:r>
              <a:rPr lang="tr-TR" sz="1400" dirty="0">
                <a:cs typeface="Calibri"/>
              </a:rPr>
              <a:t> </a:t>
            </a:r>
            <a:br>
              <a:rPr lang="tr-TR" sz="1100" dirty="0">
                <a:cs typeface="Calibri"/>
              </a:rPr>
            </a:br>
            <a:br>
              <a:rPr lang="tr-TR" sz="1100" dirty="0">
                <a:cs typeface="Calibri"/>
              </a:rPr>
            </a:br>
            <a:endParaRPr lang="tr-TR" sz="1100">
              <a:cs typeface="Calibri"/>
            </a:endParaRPr>
          </a:p>
        </p:txBody>
      </p:sp>
    </p:spTree>
    <p:extLst>
      <p:ext uri="{BB962C8B-B14F-4D97-AF65-F5344CB8AC3E}">
        <p14:creationId xmlns:p14="http://schemas.microsoft.com/office/powerpoint/2010/main" val="120822442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00D6C2-0414-CBB0-D8DF-DD208A851A5F}"/>
              </a:ext>
            </a:extLst>
          </p:cNvPr>
          <p:cNvSpPr>
            <a:spLocks noGrp="1"/>
          </p:cNvSpPr>
          <p:nvPr>
            <p:ph type="title"/>
          </p:nvPr>
        </p:nvSpPr>
        <p:spPr/>
        <p:txBody>
          <a:bodyPr/>
          <a:lstStyle/>
          <a:p>
            <a:r>
              <a:rPr lang="tr-TR" dirty="0">
                <a:cs typeface="Calibri Light"/>
              </a:rPr>
              <a:t>Kaynakça</a:t>
            </a:r>
            <a:endParaRPr lang="tr-TR" dirty="0"/>
          </a:p>
        </p:txBody>
      </p:sp>
      <p:sp>
        <p:nvSpPr>
          <p:cNvPr id="3" name="İçerik Yer Tutucusu 2">
            <a:extLst>
              <a:ext uri="{FF2B5EF4-FFF2-40B4-BE49-F238E27FC236}">
                <a16:creationId xmlns:a16="http://schemas.microsoft.com/office/drawing/2014/main" id="{701FFB68-520F-1A92-6AD0-6EFBD60CBBBC}"/>
              </a:ext>
            </a:extLst>
          </p:cNvPr>
          <p:cNvSpPr>
            <a:spLocks noGrp="1"/>
          </p:cNvSpPr>
          <p:nvPr>
            <p:ph idx="1"/>
          </p:nvPr>
        </p:nvSpPr>
        <p:spPr/>
        <p:txBody>
          <a:bodyPr vert="horz" lIns="91440" tIns="45720" rIns="91440" bIns="45720" rtlCol="0" anchor="t">
            <a:normAutofit/>
          </a:bodyPr>
          <a:lstStyle/>
          <a:p>
            <a:r>
              <a:rPr lang="tr-TR" dirty="0">
                <a:cs typeface="Calibri"/>
              </a:rPr>
              <a:t>Abdülhak Hamit Tarhan Hayatı, eserleri ve sanatı (Dr. Gündüz Akıncı)</a:t>
            </a:r>
          </a:p>
          <a:p>
            <a:r>
              <a:rPr lang="tr-TR" dirty="0">
                <a:cs typeface="Calibri"/>
              </a:rPr>
              <a:t>Tanzimat'tan Cumhuriyet'e Aydınlık Bir yüz (Aynur Demircan)</a:t>
            </a:r>
          </a:p>
          <a:p>
            <a:r>
              <a:rPr lang="tr-TR" dirty="0">
                <a:cs typeface="Calibri"/>
              </a:rPr>
              <a:t>Abdülhak Hamit Tarhan: Makaleler-Belgeler (İnci </a:t>
            </a:r>
            <a:r>
              <a:rPr lang="tr-TR" dirty="0" err="1">
                <a:cs typeface="Calibri"/>
              </a:rPr>
              <a:t>Enginün</a:t>
            </a:r>
            <a:r>
              <a:rPr lang="tr-TR" dirty="0">
                <a:cs typeface="Calibri"/>
              </a:rPr>
              <a:t>)</a:t>
            </a:r>
          </a:p>
          <a:p>
            <a:r>
              <a:rPr lang="tr-TR" dirty="0">
                <a:cs typeface="Calibri"/>
              </a:rPr>
              <a:t>Abdülhak Hamid'in Hatıraları (İnci </a:t>
            </a:r>
            <a:r>
              <a:rPr lang="tr-TR" dirty="0" err="1">
                <a:cs typeface="Calibri"/>
              </a:rPr>
              <a:t>Enginün</a:t>
            </a:r>
            <a:r>
              <a:rPr lang="tr-TR" dirty="0">
                <a:cs typeface="Calibri"/>
              </a:rPr>
              <a:t>)</a:t>
            </a:r>
          </a:p>
          <a:p>
            <a:r>
              <a:rPr lang="tr-TR" dirty="0">
                <a:cs typeface="Calibri"/>
              </a:rPr>
              <a:t>https://tr.wikipedia.org/wiki/Abd%C3%BClhak_Hamit_Tarhan</a:t>
            </a:r>
          </a:p>
        </p:txBody>
      </p:sp>
    </p:spTree>
    <p:extLst>
      <p:ext uri="{BB962C8B-B14F-4D97-AF65-F5344CB8AC3E}">
        <p14:creationId xmlns:p14="http://schemas.microsoft.com/office/powerpoint/2010/main" val="1042319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 name="Rectangle 207">
            <a:extLst>
              <a:ext uri="{FF2B5EF4-FFF2-40B4-BE49-F238E27FC236}">
                <a16:creationId xmlns:a16="http://schemas.microsoft.com/office/drawing/2014/main" id="{30A72ABA-326F-47DB-8433-609F1F974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FD989CF-0A5D-E067-4B5D-D790B5B3CDB7}"/>
              </a:ext>
            </a:extLst>
          </p:cNvPr>
          <p:cNvSpPr>
            <a:spLocks noGrp="1"/>
          </p:cNvSpPr>
          <p:nvPr>
            <p:ph type="title"/>
          </p:nvPr>
        </p:nvSpPr>
        <p:spPr>
          <a:xfrm>
            <a:off x="4675697" y="-1111328"/>
            <a:ext cx="6494172" cy="2226021"/>
          </a:xfrm>
        </p:spPr>
        <p:txBody>
          <a:bodyPr anchor="b">
            <a:normAutofit/>
          </a:bodyPr>
          <a:lstStyle/>
          <a:p>
            <a:r>
              <a:rPr lang="tr-TR" sz="4000">
                <a:cs typeface="Calibri Light"/>
              </a:rPr>
              <a:t>Ailesi</a:t>
            </a:r>
            <a:endParaRPr lang="tr-TR" sz="4000"/>
          </a:p>
        </p:txBody>
      </p:sp>
      <p:pic>
        <p:nvPicPr>
          <p:cNvPr id="5" name="Resim 5" descr="metin, işaret içeren bir resim&#10;&#10;Açıklama otomatik olarak oluşturuldu">
            <a:extLst>
              <a:ext uri="{FF2B5EF4-FFF2-40B4-BE49-F238E27FC236}">
                <a16:creationId xmlns:a16="http://schemas.microsoft.com/office/drawing/2014/main" id="{E874950C-763B-1BE1-1A50-545D6B53AD67}"/>
              </a:ext>
            </a:extLst>
          </p:cNvPr>
          <p:cNvPicPr>
            <a:picLocks noChangeAspect="1"/>
          </p:cNvPicPr>
          <p:nvPr/>
        </p:nvPicPr>
        <p:blipFill rotWithShape="1">
          <a:blip r:embed="rId2"/>
          <a:srcRect l="1394" r="4319" b="-4"/>
          <a:stretch/>
        </p:blipFill>
        <p:spPr>
          <a:xfrm>
            <a:off x="5315" y="10"/>
            <a:ext cx="4181791" cy="2783203"/>
          </a:xfrm>
          <a:prstGeom prst="rect">
            <a:avLst/>
          </a:prstGeom>
        </p:spPr>
      </p:pic>
      <p:pic>
        <p:nvPicPr>
          <p:cNvPr id="4" name="Resim 4" descr="metin, kişi, açık hava, eski içeren bir resim&#10;&#10;Açıklama otomatik olarak oluşturuldu">
            <a:extLst>
              <a:ext uri="{FF2B5EF4-FFF2-40B4-BE49-F238E27FC236}">
                <a16:creationId xmlns:a16="http://schemas.microsoft.com/office/drawing/2014/main" id="{3F8A1814-60DC-B5A9-A708-4006A967AB02}"/>
              </a:ext>
            </a:extLst>
          </p:cNvPr>
          <p:cNvPicPr>
            <a:picLocks noChangeAspect="1"/>
          </p:cNvPicPr>
          <p:nvPr/>
        </p:nvPicPr>
        <p:blipFill rotWithShape="1">
          <a:blip r:embed="rId3"/>
          <a:srcRect l="22825"/>
          <a:stretch/>
        </p:blipFill>
        <p:spPr>
          <a:xfrm>
            <a:off x="5319" y="2954935"/>
            <a:ext cx="4181790" cy="3903064"/>
          </a:xfrm>
          <a:prstGeom prst="rect">
            <a:avLst/>
          </a:prstGeom>
        </p:spPr>
      </p:pic>
      <p:sp>
        <p:nvSpPr>
          <p:cNvPr id="3" name="İçerik Yer Tutucusu 2">
            <a:extLst>
              <a:ext uri="{FF2B5EF4-FFF2-40B4-BE49-F238E27FC236}">
                <a16:creationId xmlns:a16="http://schemas.microsoft.com/office/drawing/2014/main" id="{AA99A3DF-2529-9E0E-AFC7-E1D002CE27F8}"/>
              </a:ext>
            </a:extLst>
          </p:cNvPr>
          <p:cNvSpPr>
            <a:spLocks noGrp="1"/>
          </p:cNvSpPr>
          <p:nvPr>
            <p:ph idx="1"/>
          </p:nvPr>
        </p:nvSpPr>
        <p:spPr>
          <a:xfrm>
            <a:off x="4531180" y="1260131"/>
            <a:ext cx="6494172" cy="3226419"/>
          </a:xfrm>
        </p:spPr>
        <p:txBody>
          <a:bodyPr vert="horz" lIns="91440" tIns="45720" rIns="91440" bIns="45720" rtlCol="0" anchor="t">
            <a:noAutofit/>
          </a:bodyPr>
          <a:lstStyle/>
          <a:p>
            <a:r>
              <a:rPr lang="tr-TR" sz="1800" dirty="0">
                <a:cs typeface="Calibri"/>
              </a:rPr>
              <a:t>2 Ocak 1852’de doğan Hamit yüksek tabakadan, kültürlü bir aileye mensuptur. Hekimbaşı ailesinin soyunda padişahın yakınındaki hekimler, alimler, idareciler ve askerler bulunur. Yenilikleri yakından takip eden bu aile Hamit’in dünya görüşünü genişletmesi ve reformist yapı edinmesinde derin bir yere sahip görünüyor. Mesela onun ailesindeki kadınlar bir yılbaşı akşamı bir Frenk ziyafetine katılıp beylerle beraber oturmuştur. Ailesi gelenekleri sorgulayan bir yapıya sahiptir. (Belkıs Gürsoy). Saraya yakınlık derecesi, bir yaz, Hekimbaşıların köşküne Abdülmecit Hanın kadın efendilerinden biri şehzade 5. Mehmet ile misafir gelir.</a:t>
            </a:r>
          </a:p>
          <a:p>
            <a:r>
              <a:rPr lang="tr-TR" sz="1800" dirty="0">
                <a:cs typeface="Calibri"/>
              </a:rPr>
              <a:t>Abisi Nasuhi ilmiyeden orduya geçince Hamit 5 yaşındayken beşik uleması olarak müderrislik görevinden maaş alır. </a:t>
            </a:r>
          </a:p>
          <a:p>
            <a:r>
              <a:rPr lang="tr-TR" sz="1800" dirty="0">
                <a:cs typeface="Calibri"/>
              </a:rPr>
              <a:t>Annesi Münteha Hanım, beş yaşındayken yuvasından koparılıp İstanbul’daki bir konağa satılmış bir esir. Kendisinin yaşamadığı anne sevgisini çocuklarına yaşatmaya çalışan fedakar bir kadındır o. Babası, tarihçi ve diplomat olan Hayrullah Efendi’dir. (</a:t>
            </a:r>
            <a:r>
              <a:rPr lang="tr-TR" sz="1800" dirty="0" err="1">
                <a:cs typeface="Calibri"/>
              </a:rPr>
              <a:t>Sabr</a:t>
            </a:r>
            <a:r>
              <a:rPr lang="tr-TR" sz="1800" dirty="0">
                <a:cs typeface="Calibri"/>
              </a:rPr>
              <a:t> u Sebat oyununda da </a:t>
            </a:r>
            <a:r>
              <a:rPr lang="tr-TR" sz="1800" dirty="0" err="1">
                <a:cs typeface="Calibri"/>
              </a:rPr>
              <a:t>Raksavar</a:t>
            </a:r>
            <a:r>
              <a:rPr lang="tr-TR" sz="1800" dirty="0">
                <a:cs typeface="Calibri"/>
              </a:rPr>
              <a:t> böyle bir köledir ve Hamit esaretinden mahrum kişiyle empati kurar) Hamit dört çocuktan üçüncüsüdür.</a:t>
            </a:r>
          </a:p>
          <a:p>
            <a:endParaRPr lang="tr-TR" sz="1400">
              <a:cs typeface="Calibri"/>
            </a:endParaRPr>
          </a:p>
        </p:txBody>
      </p:sp>
    </p:spTree>
    <p:extLst>
      <p:ext uri="{BB962C8B-B14F-4D97-AF65-F5344CB8AC3E}">
        <p14:creationId xmlns:p14="http://schemas.microsoft.com/office/powerpoint/2010/main" val="462477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descr="kişi, iç mekan içeren bir resim&#10;&#10;Açıklama otomatik olarak oluşturuldu">
            <a:extLst>
              <a:ext uri="{FF2B5EF4-FFF2-40B4-BE49-F238E27FC236}">
                <a16:creationId xmlns:a16="http://schemas.microsoft.com/office/drawing/2014/main" id="{FECD383B-A6B7-EF43-6855-CC4EB46DF583}"/>
              </a:ext>
            </a:extLst>
          </p:cNvPr>
          <p:cNvPicPr>
            <a:picLocks noChangeAspect="1"/>
          </p:cNvPicPr>
          <p:nvPr/>
        </p:nvPicPr>
        <p:blipFill rotWithShape="1">
          <a:blip r:embed="rId2"/>
          <a:srcRect r="5882" b="-1"/>
          <a:stretch/>
        </p:blipFill>
        <p:spPr>
          <a:xfrm>
            <a:off x="1" y="10"/>
            <a:ext cx="9669642" cy="6857990"/>
          </a:xfrm>
          <a:prstGeom prst="rect">
            <a:avLst/>
          </a:prstGeom>
        </p:spPr>
      </p:pic>
      <p:sp>
        <p:nvSpPr>
          <p:cNvPr id="13"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E5CE6715-6B45-0872-5DE3-A74071B2DA59}"/>
              </a:ext>
            </a:extLst>
          </p:cNvPr>
          <p:cNvSpPr>
            <a:spLocks noGrp="1"/>
          </p:cNvSpPr>
          <p:nvPr>
            <p:ph type="title"/>
          </p:nvPr>
        </p:nvSpPr>
        <p:spPr>
          <a:xfrm>
            <a:off x="7505334" y="-107841"/>
            <a:ext cx="3822189" cy="1899912"/>
          </a:xfrm>
        </p:spPr>
        <p:txBody>
          <a:bodyPr>
            <a:normAutofit/>
          </a:bodyPr>
          <a:lstStyle/>
          <a:p>
            <a:r>
              <a:rPr lang="tr-TR" sz="4000" dirty="0">
                <a:cs typeface="Calibri Light"/>
              </a:rPr>
              <a:t>Eğitim Hayatı</a:t>
            </a:r>
            <a:endParaRPr lang="tr-TR" sz="4000" dirty="0"/>
          </a:p>
        </p:txBody>
      </p:sp>
      <p:sp>
        <p:nvSpPr>
          <p:cNvPr id="3" name="İçerik Yer Tutucusu 2">
            <a:extLst>
              <a:ext uri="{FF2B5EF4-FFF2-40B4-BE49-F238E27FC236}">
                <a16:creationId xmlns:a16="http://schemas.microsoft.com/office/drawing/2014/main" id="{B1E4A9D7-0B33-7DA5-FA37-3337B069A7CF}"/>
              </a:ext>
            </a:extLst>
          </p:cNvPr>
          <p:cNvSpPr>
            <a:spLocks noGrp="1"/>
          </p:cNvSpPr>
          <p:nvPr>
            <p:ph idx="1"/>
          </p:nvPr>
        </p:nvSpPr>
        <p:spPr>
          <a:xfrm>
            <a:off x="7347679" y="1383167"/>
            <a:ext cx="4452809" cy="3742762"/>
          </a:xfrm>
        </p:spPr>
        <p:txBody>
          <a:bodyPr vert="horz" lIns="91440" tIns="45720" rIns="91440" bIns="45720" rtlCol="0" anchor="t">
            <a:noAutofit/>
          </a:bodyPr>
          <a:lstStyle/>
          <a:p>
            <a:r>
              <a:rPr lang="tr-TR" sz="1800" dirty="0">
                <a:cs typeface="Calibri"/>
              </a:rPr>
              <a:t>6 yaşlarında Bebek’teki mahalle mektebine gitsin diye annesi Hamit’e bir midilli almıştı. Birkaç ay sonra mektepten canı sıkılınca midillisine binerek gezmelere gitti.</a:t>
            </a:r>
          </a:p>
          <a:p>
            <a:r>
              <a:rPr lang="tr-TR" sz="1800" dirty="0" err="1">
                <a:cs typeface="Calibri"/>
              </a:rPr>
              <a:t>Darülfünun’da</a:t>
            </a:r>
            <a:r>
              <a:rPr lang="tr-TR" sz="1800" dirty="0">
                <a:cs typeface="Calibri"/>
              </a:rPr>
              <a:t> yaptığı deneyler ve gökyüzünün haritasını çizmeye kalkışması yüzünden gericilerin tepkisini çeken Tahsin Efendi yalıda ona özel dersler verdi. Üniversitede fizik okutuyordu. Avrupai bir tarzı var. Hamit’in eğitimi böyle gerçekleşti. Ayrıca babası abisiyle Hamit’i okumaları için Fransa’ya gönderdi. Bu ilk Avrupa seyahatinin Hamit üzerindeki etkisi çok büyüktür. Kendi ülkesinde görmesi mümkün olmayan geniş bir hayat ile daha çocukluk çağında tanışmıştır. Babasının Tahran Büyük </a:t>
            </a:r>
            <a:r>
              <a:rPr lang="tr-TR" sz="1800" dirty="0" err="1">
                <a:cs typeface="Calibri"/>
              </a:rPr>
              <a:t>elçileiğine</a:t>
            </a:r>
            <a:r>
              <a:rPr lang="tr-TR" sz="1800" dirty="0">
                <a:cs typeface="Calibri"/>
              </a:rPr>
              <a:t> atanması üzerine oradaki ne İstanbul ne Avrupa’ya benzer kültürü gözlemleyip Farsça öğrendi ve eserler okudu.</a:t>
            </a:r>
          </a:p>
          <a:p>
            <a:endParaRPr lang="tr-TR" sz="1400">
              <a:cs typeface="Calibri"/>
            </a:endParaRPr>
          </a:p>
        </p:txBody>
      </p:sp>
    </p:spTree>
    <p:extLst>
      <p:ext uri="{BB962C8B-B14F-4D97-AF65-F5344CB8AC3E}">
        <p14:creationId xmlns:p14="http://schemas.microsoft.com/office/powerpoint/2010/main" val="1678133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8DEBEC-12CF-E419-0052-848694C28EFE}"/>
              </a:ext>
            </a:extLst>
          </p:cNvPr>
          <p:cNvSpPr>
            <a:spLocks noGrp="1"/>
          </p:cNvSpPr>
          <p:nvPr>
            <p:ph type="title"/>
          </p:nvPr>
        </p:nvSpPr>
        <p:spPr>
          <a:xfrm>
            <a:off x="6400800" y="484632"/>
            <a:ext cx="5299586" cy="1609344"/>
          </a:xfrm>
          <a:ln>
            <a:noFill/>
          </a:ln>
        </p:spPr>
        <p:txBody>
          <a:bodyPr>
            <a:normAutofit/>
          </a:bodyPr>
          <a:lstStyle/>
          <a:p>
            <a:r>
              <a:rPr lang="tr-TR" sz="4000" dirty="0">
                <a:cs typeface="Calibri Light"/>
              </a:rPr>
              <a:t>Gençlik Yılları</a:t>
            </a:r>
          </a:p>
        </p:txBody>
      </p:sp>
      <p:pic>
        <p:nvPicPr>
          <p:cNvPr id="6" name="Resim 6" descr="metin, kişi, poz, eski içeren bir resim&#10;&#10;Açıklama otomatik olarak oluşturuldu">
            <a:extLst>
              <a:ext uri="{FF2B5EF4-FFF2-40B4-BE49-F238E27FC236}">
                <a16:creationId xmlns:a16="http://schemas.microsoft.com/office/drawing/2014/main" id="{12CDA807-D9CA-AE64-908E-7BA7814E6613}"/>
              </a:ext>
            </a:extLst>
          </p:cNvPr>
          <p:cNvPicPr>
            <a:picLocks noChangeAspect="1"/>
          </p:cNvPicPr>
          <p:nvPr/>
        </p:nvPicPr>
        <p:blipFill rotWithShape="1">
          <a:blip r:embed="rId2"/>
          <a:srcRect l="37123" r="4876" b="2"/>
          <a:stretch/>
        </p:blipFill>
        <p:spPr>
          <a:xfrm>
            <a:off x="20" y="10"/>
            <a:ext cx="2917436" cy="3407764"/>
          </a:xfrm>
          <a:prstGeom prst="rect">
            <a:avLst/>
          </a:prstGeom>
        </p:spPr>
      </p:pic>
      <p:pic>
        <p:nvPicPr>
          <p:cNvPr id="4" name="Resim 4" descr="metin içeren bir resim&#10;&#10;Açıklama otomatik olarak oluşturuldu">
            <a:extLst>
              <a:ext uri="{FF2B5EF4-FFF2-40B4-BE49-F238E27FC236}">
                <a16:creationId xmlns:a16="http://schemas.microsoft.com/office/drawing/2014/main" id="{DB0A0EE3-8A46-F8D6-8EB2-9469FB5B88F8}"/>
              </a:ext>
            </a:extLst>
          </p:cNvPr>
          <p:cNvPicPr>
            <a:picLocks noChangeAspect="1"/>
          </p:cNvPicPr>
          <p:nvPr/>
        </p:nvPicPr>
        <p:blipFill rotWithShape="1">
          <a:blip r:embed="rId3"/>
          <a:srcRect r="1" b="5621"/>
          <a:stretch/>
        </p:blipFill>
        <p:spPr>
          <a:xfrm>
            <a:off x="3008896" y="-2655"/>
            <a:ext cx="2917457" cy="3407774"/>
          </a:xfrm>
          <a:prstGeom prst="rect">
            <a:avLst/>
          </a:prstGeom>
        </p:spPr>
      </p:pic>
      <p:pic>
        <p:nvPicPr>
          <p:cNvPr id="5" name="Resim 5" descr="metin, kişi, eski, siyah içeren bir resim&#10;&#10;Açıklama otomatik olarak oluşturuldu">
            <a:extLst>
              <a:ext uri="{FF2B5EF4-FFF2-40B4-BE49-F238E27FC236}">
                <a16:creationId xmlns:a16="http://schemas.microsoft.com/office/drawing/2014/main" id="{D9804524-60D6-595A-7F1E-FD4226455836}"/>
              </a:ext>
            </a:extLst>
          </p:cNvPr>
          <p:cNvPicPr>
            <a:picLocks noChangeAspect="1"/>
          </p:cNvPicPr>
          <p:nvPr/>
        </p:nvPicPr>
        <p:blipFill rotWithShape="1">
          <a:blip r:embed="rId4"/>
          <a:srcRect t="8401" r="1" b="52152"/>
          <a:stretch/>
        </p:blipFill>
        <p:spPr>
          <a:xfrm>
            <a:off x="20" y="3494314"/>
            <a:ext cx="5926333" cy="3363686"/>
          </a:xfrm>
          <a:prstGeom prst="rect">
            <a:avLst/>
          </a:prstGeom>
        </p:spPr>
      </p:pic>
      <p:sp>
        <p:nvSpPr>
          <p:cNvPr id="3" name="İçerik Yer Tutucusu 2">
            <a:extLst>
              <a:ext uri="{FF2B5EF4-FFF2-40B4-BE49-F238E27FC236}">
                <a16:creationId xmlns:a16="http://schemas.microsoft.com/office/drawing/2014/main" id="{60A0A0F1-8169-EB8E-3CCD-20028E4E5442}"/>
              </a:ext>
            </a:extLst>
          </p:cNvPr>
          <p:cNvSpPr>
            <a:spLocks noGrp="1"/>
          </p:cNvSpPr>
          <p:nvPr>
            <p:ph idx="1"/>
          </p:nvPr>
        </p:nvSpPr>
        <p:spPr>
          <a:xfrm>
            <a:off x="6400800" y="1858649"/>
            <a:ext cx="5118756" cy="4050792"/>
          </a:xfrm>
        </p:spPr>
        <p:txBody>
          <a:bodyPr vert="horz" lIns="91440" tIns="45720" rIns="91440" bIns="45720" rtlCol="0" anchor="t">
            <a:noAutofit/>
          </a:bodyPr>
          <a:lstStyle/>
          <a:p>
            <a:r>
              <a:rPr lang="tr-TR" sz="1600" dirty="0">
                <a:cs typeface="Calibri"/>
              </a:rPr>
              <a:t>Babası İran’daki ilk seneleri ani kalp krizinden hayatını kaybeder (Aralık, 1866) ve Hamitler İstanbul'a döner.</a:t>
            </a:r>
          </a:p>
          <a:p>
            <a:r>
              <a:rPr lang="tr-TR" sz="1600" dirty="0">
                <a:cs typeface="Calibri"/>
              </a:rPr>
              <a:t>Hamit, nişanlandığı Naciye Hanım’ı Fatma Hanım’ın kendisini sevdiğini öğrenince bırakıverir. Bir oğulları bir kızları olur: Hüseyin ve Hamide.  Fatma Hanım Naciye ile Hamit’in nikahlarında ne giyeceği sorulduğunda “Karalar giyeceğim ben!” demiştir.</a:t>
            </a:r>
          </a:p>
          <a:p>
            <a:r>
              <a:rPr lang="tr-TR" sz="1600" dirty="0">
                <a:cs typeface="Calibri"/>
              </a:rPr>
              <a:t>Hamit İstanbul’a dönünce İstanbul’da Devlet Şurası ve Sadaret kalemlerinde çalışır ve devrin edebiyatçılarıyla arkadaşlık eder. </a:t>
            </a:r>
            <a:r>
              <a:rPr lang="tr-TR" sz="1600" dirty="0" err="1">
                <a:cs typeface="Calibri"/>
              </a:rPr>
              <a:t>Ebüzziya</a:t>
            </a:r>
            <a:r>
              <a:rPr lang="tr-TR" sz="1600" dirty="0">
                <a:cs typeface="Calibri"/>
              </a:rPr>
              <a:t> Tevfik, Samipaşazade Sezai bunlar arasındadır. Tahran anılarını içeren Macera-</a:t>
            </a:r>
            <a:r>
              <a:rPr lang="tr-TR" sz="1600" dirty="0" err="1">
                <a:cs typeface="Calibri"/>
              </a:rPr>
              <a:t>yı</a:t>
            </a:r>
            <a:r>
              <a:rPr lang="tr-TR" sz="1600" dirty="0">
                <a:cs typeface="Calibri"/>
              </a:rPr>
              <a:t> Aşk’ı bastırırken ikinci üstadı diyeceği Recaizade Ekrem’le tanışır. </a:t>
            </a:r>
            <a:r>
              <a:rPr lang="tr-TR" sz="1600" dirty="0" err="1">
                <a:cs typeface="Calibri"/>
              </a:rPr>
              <a:t>Garam</a:t>
            </a:r>
            <a:r>
              <a:rPr lang="tr-TR" sz="1600" dirty="0">
                <a:cs typeface="Calibri"/>
              </a:rPr>
              <a:t>, İçli Kız, </a:t>
            </a:r>
            <a:r>
              <a:rPr lang="tr-TR" sz="1600" dirty="0" err="1">
                <a:cs typeface="Calibri"/>
              </a:rPr>
              <a:t>Sabr</a:t>
            </a:r>
            <a:r>
              <a:rPr lang="tr-TR" sz="1600" dirty="0">
                <a:cs typeface="Calibri"/>
              </a:rPr>
              <a:t> u Sebat, </a:t>
            </a:r>
            <a:r>
              <a:rPr lang="tr-TR" sz="1600" dirty="0" err="1">
                <a:cs typeface="Calibri"/>
              </a:rPr>
              <a:t>Sardanapal</a:t>
            </a:r>
            <a:r>
              <a:rPr lang="tr-TR" sz="1600" dirty="0">
                <a:cs typeface="Calibri"/>
              </a:rPr>
              <a:t> gibi tiyatrolar kaleme almıştır.</a:t>
            </a:r>
          </a:p>
          <a:p>
            <a:r>
              <a:rPr lang="tr-TR" sz="1600" dirty="0">
                <a:cs typeface="Calibri"/>
              </a:rPr>
              <a:t>ilk eseri Macera-</a:t>
            </a:r>
            <a:r>
              <a:rPr lang="tr-TR" sz="1600" err="1">
                <a:cs typeface="Calibri"/>
              </a:rPr>
              <a:t>yı</a:t>
            </a:r>
            <a:r>
              <a:rPr lang="tr-TR" sz="1600" dirty="0">
                <a:cs typeface="Calibri"/>
              </a:rPr>
              <a:t> Aşk (1873) oyunudur. Onu sırasıyla </a:t>
            </a:r>
            <a:r>
              <a:rPr lang="tr-TR" sz="1600" err="1">
                <a:cs typeface="Calibri"/>
              </a:rPr>
              <a:t>Sabr</a:t>
            </a:r>
            <a:r>
              <a:rPr lang="tr-TR" sz="1600" dirty="0">
                <a:cs typeface="Calibri"/>
              </a:rPr>
              <a:t> u Sebat (1875) ve İçli Kız (1875) takip eder. Süt kardeşlerin eğer keyfi şekilde emzirildilerse evlenebileceği, evliliklerdeki yaş farkının problemli doğası gibi fikirler ele alınır (İnci </a:t>
            </a:r>
            <a:r>
              <a:rPr lang="tr-TR" sz="1600" dirty="0" err="1">
                <a:cs typeface="Calibri"/>
              </a:rPr>
              <a:t>Enginün</a:t>
            </a:r>
            <a:r>
              <a:rPr lang="tr-TR" sz="1600" dirty="0">
                <a:cs typeface="Calibri"/>
              </a:rPr>
              <a:t>).</a:t>
            </a:r>
          </a:p>
          <a:p>
            <a:endParaRPr lang="tr-TR" sz="1400">
              <a:cs typeface="Calibri"/>
            </a:endParaRPr>
          </a:p>
        </p:txBody>
      </p:sp>
    </p:spTree>
    <p:extLst>
      <p:ext uri="{BB962C8B-B14F-4D97-AF65-F5344CB8AC3E}">
        <p14:creationId xmlns:p14="http://schemas.microsoft.com/office/powerpoint/2010/main" val="130876446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FD4843B-20E3-7123-33FA-762253A8402E}"/>
              </a:ext>
            </a:extLst>
          </p:cNvPr>
          <p:cNvSpPr>
            <a:spLocks noGrp="1"/>
          </p:cNvSpPr>
          <p:nvPr>
            <p:ph type="title"/>
          </p:nvPr>
        </p:nvSpPr>
        <p:spPr>
          <a:xfrm>
            <a:off x="3707607" y="359979"/>
            <a:ext cx="4267200" cy="1351472"/>
          </a:xfrm>
        </p:spPr>
        <p:txBody>
          <a:bodyPr>
            <a:normAutofit/>
          </a:bodyPr>
          <a:lstStyle/>
          <a:p>
            <a:pPr algn="ctr"/>
            <a:r>
              <a:rPr lang="tr-TR" dirty="0">
                <a:solidFill>
                  <a:schemeClr val="tx1">
                    <a:lumMod val="85000"/>
                    <a:lumOff val="15000"/>
                  </a:schemeClr>
                </a:solidFill>
                <a:cs typeface="Calibri Light"/>
              </a:rPr>
              <a:t>Fransa Yılları</a:t>
            </a:r>
          </a:p>
        </p:txBody>
      </p:sp>
      <p:pic>
        <p:nvPicPr>
          <p:cNvPr id="5" name="Resim 5" descr="metin, eski içeren bir resim&#10;&#10;Açıklama otomatik olarak oluşturuldu">
            <a:extLst>
              <a:ext uri="{FF2B5EF4-FFF2-40B4-BE49-F238E27FC236}">
                <a16:creationId xmlns:a16="http://schemas.microsoft.com/office/drawing/2014/main" id="{EBC33CB9-2D6B-320B-1430-C0A1D4118A8F}"/>
              </a:ext>
            </a:extLst>
          </p:cNvPr>
          <p:cNvPicPr>
            <a:picLocks noChangeAspect="1"/>
          </p:cNvPicPr>
          <p:nvPr/>
        </p:nvPicPr>
        <p:blipFill rotWithShape="1">
          <a:blip r:embed="rId2"/>
          <a:srcRect l="7260" r="10780"/>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İçerik Yer Tutucusu 2">
            <a:extLst>
              <a:ext uri="{FF2B5EF4-FFF2-40B4-BE49-F238E27FC236}">
                <a16:creationId xmlns:a16="http://schemas.microsoft.com/office/drawing/2014/main" id="{AB479382-4CF2-A3F9-D4A6-0C917C3AE730}"/>
              </a:ext>
            </a:extLst>
          </p:cNvPr>
          <p:cNvSpPr>
            <a:spLocks noGrp="1"/>
          </p:cNvSpPr>
          <p:nvPr>
            <p:ph idx="1"/>
          </p:nvPr>
        </p:nvSpPr>
        <p:spPr>
          <a:xfrm>
            <a:off x="3555207" y="1490461"/>
            <a:ext cx="4571999" cy="4101042"/>
          </a:xfrm>
        </p:spPr>
        <p:txBody>
          <a:bodyPr vert="horz" lIns="91440" tIns="45720" rIns="91440" bIns="45720" rtlCol="0" anchor="t">
            <a:noAutofit/>
          </a:bodyPr>
          <a:lstStyle/>
          <a:p>
            <a:r>
              <a:rPr lang="tr-TR" sz="1800" dirty="0">
                <a:solidFill>
                  <a:schemeClr val="tx1">
                    <a:lumMod val="85000"/>
                    <a:lumOff val="15000"/>
                  </a:schemeClr>
                </a:solidFill>
                <a:cs typeface="Calibri"/>
              </a:rPr>
              <a:t>1876’da Paris Büyükelçiliği İkinci Kâtip olarak tayin edilen Hamit, orada bu şehrin çapkın bir diplomata verdiği bütün imkanlardan faydalanır ve maceralarının bir kısmını Divaneliklerim başlığı altındaki şiirlerde görürüz. Burada </a:t>
            </a:r>
            <a:r>
              <a:rPr lang="tr-TR" sz="1800" dirty="0" err="1">
                <a:solidFill>
                  <a:schemeClr val="tx1">
                    <a:lumMod val="85000"/>
                    <a:lumOff val="15000"/>
                  </a:schemeClr>
                </a:solidFill>
                <a:cs typeface="Calibri"/>
              </a:rPr>
              <a:t>Nesteren</a:t>
            </a:r>
            <a:r>
              <a:rPr lang="tr-TR" sz="1800" dirty="0">
                <a:solidFill>
                  <a:schemeClr val="tx1">
                    <a:lumMod val="85000"/>
                    <a:lumOff val="15000"/>
                  </a:schemeClr>
                </a:solidFill>
                <a:cs typeface="Calibri"/>
              </a:rPr>
              <a:t> ve Tarık oyunlarını yazar. Oyunda </a:t>
            </a:r>
            <a:r>
              <a:rPr lang="tr-TR" sz="1800" dirty="0" err="1">
                <a:solidFill>
                  <a:schemeClr val="tx1">
                    <a:lumMod val="85000"/>
                    <a:lumOff val="15000"/>
                  </a:schemeClr>
                </a:solidFill>
                <a:cs typeface="Calibri"/>
              </a:rPr>
              <a:t>Nesteren’in</a:t>
            </a:r>
            <a:r>
              <a:rPr lang="tr-TR" sz="1800" dirty="0">
                <a:solidFill>
                  <a:schemeClr val="tx1">
                    <a:lumMod val="85000"/>
                    <a:lumOff val="15000"/>
                  </a:schemeClr>
                </a:solidFill>
                <a:cs typeface="Calibri"/>
              </a:rPr>
              <a:t> babası </a:t>
            </a:r>
            <a:r>
              <a:rPr lang="tr-TR" sz="1800" dirty="0" err="1">
                <a:solidFill>
                  <a:schemeClr val="tx1">
                    <a:lumMod val="85000"/>
                    <a:lumOff val="15000"/>
                  </a:schemeClr>
                </a:solidFill>
                <a:cs typeface="Calibri"/>
              </a:rPr>
              <a:t>Gazenfer</a:t>
            </a:r>
            <a:r>
              <a:rPr lang="tr-TR" sz="1800" dirty="0">
                <a:solidFill>
                  <a:schemeClr val="tx1">
                    <a:lumMod val="85000"/>
                    <a:lumOff val="15000"/>
                  </a:schemeClr>
                </a:solidFill>
                <a:cs typeface="Calibri"/>
              </a:rPr>
              <a:t> Şah yaşça en büyük olduğu için gelenek uyarınca tahta geçmiş ve ordu ve yüksek tabaka tarafından destekleniyor, Behram ise memleketin aydınları tarafından. Ayrıca Behram millete zaferler kazandırmış ve halk tarafından sevilen bir hükümdardır. Bu iki kardeşin çekişmesi eserin önemli bir kısmını oluşturuyor. (</a:t>
            </a:r>
            <a:r>
              <a:rPr lang="tr-TR" sz="1800" dirty="0" err="1">
                <a:solidFill>
                  <a:schemeClr val="tx1">
                    <a:lumMod val="85000"/>
                    <a:lumOff val="15000"/>
                  </a:schemeClr>
                </a:solidFill>
                <a:cs typeface="Calibri"/>
              </a:rPr>
              <a:t>Corneille</a:t>
            </a:r>
            <a:r>
              <a:rPr lang="tr-TR" sz="1800" dirty="0">
                <a:solidFill>
                  <a:schemeClr val="tx1">
                    <a:lumMod val="85000"/>
                    <a:lumOff val="15000"/>
                  </a:schemeClr>
                </a:solidFill>
                <a:cs typeface="Calibri"/>
              </a:rPr>
              <a:t> Le </a:t>
            </a:r>
            <a:r>
              <a:rPr lang="tr-TR" sz="1800" dirty="0" err="1">
                <a:solidFill>
                  <a:schemeClr val="tx1">
                    <a:lumMod val="85000"/>
                    <a:lumOff val="15000"/>
                  </a:schemeClr>
                </a:solidFill>
                <a:cs typeface="Calibri"/>
              </a:rPr>
              <a:t>Cid</a:t>
            </a:r>
            <a:r>
              <a:rPr lang="tr-TR" sz="1800" dirty="0">
                <a:solidFill>
                  <a:schemeClr val="tx1">
                    <a:lumMod val="85000"/>
                    <a:lumOff val="15000"/>
                  </a:schemeClr>
                </a:solidFill>
                <a:cs typeface="Calibri"/>
              </a:rPr>
              <a:t> esinlenmiş) V. Murat ve II. Abdülhamit’in durumuna benzerlik gösterdiği gerekçesiyle Hamit Bey’in Paris’teki görevine son verilir. Göreve alınmadığı iki sene boyunca "Sahra”, “Tezer”, “</a:t>
            </a:r>
            <a:r>
              <a:rPr lang="tr-TR" sz="1800" dirty="0" err="1">
                <a:solidFill>
                  <a:schemeClr val="tx1">
                    <a:lumMod val="85000"/>
                    <a:lumOff val="15000"/>
                  </a:schemeClr>
                </a:solidFill>
                <a:cs typeface="Calibri"/>
              </a:rPr>
              <a:t>Eşber</a:t>
            </a:r>
            <a:r>
              <a:rPr lang="tr-TR" sz="1800" dirty="0">
                <a:solidFill>
                  <a:schemeClr val="tx1">
                    <a:lumMod val="85000"/>
                    <a:lumOff val="15000"/>
                  </a:schemeClr>
                </a:solidFill>
                <a:cs typeface="Calibri"/>
              </a:rPr>
              <a:t>” ve “Bir </a:t>
            </a:r>
            <a:r>
              <a:rPr lang="tr-TR" sz="1800" dirty="0" err="1">
                <a:solidFill>
                  <a:schemeClr val="tx1">
                    <a:lumMod val="85000"/>
                    <a:lumOff val="15000"/>
                  </a:schemeClr>
                </a:solidFill>
                <a:cs typeface="Calibri"/>
              </a:rPr>
              <a:t>Sefilenin</a:t>
            </a:r>
            <a:r>
              <a:rPr lang="tr-TR" sz="1800" dirty="0">
                <a:solidFill>
                  <a:schemeClr val="tx1">
                    <a:lumMod val="85000"/>
                    <a:lumOff val="15000"/>
                  </a:schemeClr>
                </a:solidFill>
                <a:cs typeface="Calibri"/>
              </a:rPr>
              <a:t> Hasbıhâli” gibi eserlerini bitirir.</a:t>
            </a:r>
          </a:p>
          <a:p>
            <a:endParaRPr lang="tr-TR" sz="1400">
              <a:solidFill>
                <a:schemeClr val="tx1">
                  <a:lumMod val="85000"/>
                  <a:lumOff val="15000"/>
                </a:schemeClr>
              </a:solidFill>
              <a:cs typeface="Calibri"/>
            </a:endParaRPr>
          </a:p>
          <a:p>
            <a:endParaRPr lang="tr-TR" sz="1400">
              <a:solidFill>
                <a:schemeClr val="tx1">
                  <a:lumMod val="85000"/>
                  <a:lumOff val="15000"/>
                </a:schemeClr>
              </a:solidFill>
              <a:cs typeface="Calibri"/>
            </a:endParaRPr>
          </a:p>
        </p:txBody>
      </p:sp>
      <p:pic>
        <p:nvPicPr>
          <p:cNvPr id="4" name="Resim 4" descr="metin içeren bir resim&#10;&#10;Açıklama otomatik olarak oluşturuldu">
            <a:extLst>
              <a:ext uri="{FF2B5EF4-FFF2-40B4-BE49-F238E27FC236}">
                <a16:creationId xmlns:a16="http://schemas.microsoft.com/office/drawing/2014/main" id="{86CAABE6-BD11-9F6E-999D-D73F71C7D721}"/>
              </a:ext>
            </a:extLst>
          </p:cNvPr>
          <p:cNvPicPr>
            <a:picLocks noChangeAspect="1"/>
          </p:cNvPicPr>
          <p:nvPr/>
        </p:nvPicPr>
        <p:blipFill rotWithShape="1">
          <a:blip r:embed="rId3"/>
          <a:srcRect r="14124" b="-2"/>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3539479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Resim 3" descr="metin içeren bir resim&#10;&#10;Açıklama otomatik olarak oluşturuldu">
            <a:extLst>
              <a:ext uri="{FF2B5EF4-FFF2-40B4-BE49-F238E27FC236}">
                <a16:creationId xmlns:a16="http://schemas.microsoft.com/office/drawing/2014/main" id="{B54265CC-1C80-2FB7-3360-FF6616F967E9}"/>
              </a:ext>
            </a:extLst>
          </p:cNvPr>
          <p:cNvPicPr>
            <a:picLocks noChangeAspect="1"/>
          </p:cNvPicPr>
          <p:nvPr/>
        </p:nvPicPr>
        <p:blipFill rotWithShape="1">
          <a:blip r:embed="rId2"/>
          <a:srcRect l="14087" r="10181"/>
          <a:stretch/>
        </p:blipFill>
        <p:spPr>
          <a:xfrm>
            <a:off x="1" y="10"/>
            <a:ext cx="4196496" cy="6857990"/>
          </a:xfrm>
          <a:prstGeom prst="rect">
            <a:avLst/>
          </a:prstGeom>
          <a:effectLst/>
        </p:spPr>
      </p:pic>
      <p:sp>
        <p:nvSpPr>
          <p:cNvPr id="4" name="Başlık 3">
            <a:extLst>
              <a:ext uri="{FF2B5EF4-FFF2-40B4-BE49-F238E27FC236}">
                <a16:creationId xmlns:a16="http://schemas.microsoft.com/office/drawing/2014/main" id="{A30D4082-D45C-E71C-AB43-09DEB6E468F7}"/>
              </a:ext>
            </a:extLst>
          </p:cNvPr>
          <p:cNvSpPr>
            <a:spLocks noGrp="1"/>
          </p:cNvSpPr>
          <p:nvPr>
            <p:ph type="title"/>
          </p:nvPr>
        </p:nvSpPr>
        <p:spPr>
          <a:xfrm>
            <a:off x="4293476" y="-2737"/>
            <a:ext cx="10515600" cy="1325563"/>
          </a:xfrm>
        </p:spPr>
        <p:txBody>
          <a:bodyPr/>
          <a:lstStyle/>
          <a:p>
            <a:r>
              <a:rPr lang="tr-TR" dirty="0">
                <a:cs typeface="Calibri Light"/>
              </a:rPr>
              <a:t>Makber Yılları</a:t>
            </a:r>
            <a:endParaRPr lang="tr-TR" dirty="0"/>
          </a:p>
        </p:txBody>
      </p:sp>
      <p:sp>
        <p:nvSpPr>
          <p:cNvPr id="3" name="İçerik Yer Tutucusu 2">
            <a:extLst>
              <a:ext uri="{FF2B5EF4-FFF2-40B4-BE49-F238E27FC236}">
                <a16:creationId xmlns:a16="http://schemas.microsoft.com/office/drawing/2014/main" id="{B848129C-377C-969D-F83B-ED1876B9DEF3}"/>
              </a:ext>
            </a:extLst>
          </p:cNvPr>
          <p:cNvSpPr>
            <a:spLocks noGrp="1"/>
          </p:cNvSpPr>
          <p:nvPr>
            <p:ph idx="4294967295"/>
          </p:nvPr>
        </p:nvSpPr>
        <p:spPr>
          <a:xfrm>
            <a:off x="4420531" y="1575895"/>
            <a:ext cx="6799262" cy="3705225"/>
          </a:xfrm>
        </p:spPr>
        <p:txBody>
          <a:bodyPr vert="horz" lIns="91440" tIns="45720" rIns="91440" bIns="45720" rtlCol="0" anchor="t">
            <a:noAutofit/>
          </a:bodyPr>
          <a:lstStyle/>
          <a:p>
            <a:r>
              <a:rPr lang="en-US" sz="1600" dirty="0"/>
              <a:t>1881’de Poti (</a:t>
            </a:r>
            <a:r>
              <a:rPr lang="en-US" sz="1600" dirty="0" err="1"/>
              <a:t>Rusya</a:t>
            </a:r>
            <a:r>
              <a:rPr lang="en-US" sz="1600" dirty="0"/>
              <a:t>) </a:t>
            </a:r>
            <a:r>
              <a:rPr lang="en-US" sz="1600" dirty="0" err="1"/>
              <a:t>ve</a:t>
            </a:r>
            <a:r>
              <a:rPr lang="en-US" sz="1600" dirty="0"/>
              <a:t> </a:t>
            </a:r>
            <a:r>
              <a:rPr lang="en-US" sz="1600" dirty="0" err="1"/>
              <a:t>Golos’ta</a:t>
            </a:r>
            <a:r>
              <a:rPr lang="en-US" sz="1600" dirty="0"/>
              <a:t> (</a:t>
            </a:r>
            <a:r>
              <a:rPr lang="en-US" sz="1600" dirty="0" err="1"/>
              <a:t>Yunanistan</a:t>
            </a:r>
            <a:r>
              <a:rPr lang="en-US" sz="1600" dirty="0"/>
              <a:t>) </a:t>
            </a:r>
            <a:r>
              <a:rPr lang="en-US" sz="1600" dirty="0" err="1"/>
              <a:t>elçilikler</a:t>
            </a:r>
            <a:r>
              <a:rPr lang="en-US" sz="1600" dirty="0"/>
              <a:t> </a:t>
            </a:r>
            <a:r>
              <a:rPr lang="en-US" sz="1600" dirty="0" err="1"/>
              <a:t>yapar</a:t>
            </a:r>
            <a:r>
              <a:rPr lang="en-US" sz="1600" dirty="0"/>
              <a:t>. Sonra 1883’te Bombay (</a:t>
            </a:r>
            <a:r>
              <a:rPr lang="en-US" sz="1600" dirty="0" err="1"/>
              <a:t>Hindistan</a:t>
            </a:r>
            <a:r>
              <a:rPr lang="en-US" sz="1600" dirty="0"/>
              <a:t>) </a:t>
            </a:r>
            <a:r>
              <a:rPr lang="en-US" sz="1600" dirty="0" err="1"/>
              <a:t>konsolosluğuna</a:t>
            </a:r>
            <a:r>
              <a:rPr lang="en-US" sz="1600" dirty="0"/>
              <a:t> </a:t>
            </a:r>
            <a:r>
              <a:rPr lang="en-US" sz="1600" dirty="0" err="1"/>
              <a:t>atandı</a:t>
            </a:r>
            <a:r>
              <a:rPr lang="en-US" sz="1600" dirty="0"/>
              <a:t>. Hava </a:t>
            </a:r>
            <a:r>
              <a:rPr lang="en-US" sz="1600" dirty="0" err="1"/>
              <a:t>değişiminin</a:t>
            </a:r>
            <a:r>
              <a:rPr lang="en-US" sz="1600" dirty="0"/>
              <a:t> hasta </a:t>
            </a:r>
            <a:r>
              <a:rPr lang="en-US" sz="1600" dirty="0" err="1"/>
              <a:t>eşi</a:t>
            </a:r>
            <a:r>
              <a:rPr lang="en-US" sz="1600" dirty="0"/>
              <a:t> Fatma </a:t>
            </a:r>
            <a:r>
              <a:rPr lang="en-US" sz="1600" dirty="0" err="1"/>
              <a:t>Hanım’a</a:t>
            </a:r>
            <a:r>
              <a:rPr lang="en-US" sz="1600" dirty="0"/>
              <a:t> da iyi </a:t>
            </a:r>
            <a:r>
              <a:rPr lang="en-US" sz="1600" dirty="0" err="1"/>
              <a:t>gelir</a:t>
            </a:r>
            <a:r>
              <a:rPr lang="en-US" sz="1600" dirty="0"/>
              <a:t> </a:t>
            </a:r>
            <a:r>
              <a:rPr lang="en-US" sz="1600" dirty="0" err="1"/>
              <a:t>diye</a:t>
            </a:r>
            <a:r>
              <a:rPr lang="en-US" sz="1600" dirty="0"/>
              <a:t> </a:t>
            </a:r>
            <a:r>
              <a:rPr lang="en-US" sz="1600" dirty="0" err="1"/>
              <a:t>düşündü</a:t>
            </a:r>
            <a:r>
              <a:rPr lang="en-US" sz="1600" dirty="0"/>
              <a:t>. Burada 3 </a:t>
            </a:r>
            <a:r>
              <a:rPr lang="en-US" sz="1600" dirty="0" err="1"/>
              <a:t>sene</a:t>
            </a:r>
            <a:r>
              <a:rPr lang="en-US" sz="1600" dirty="0"/>
              <a:t> </a:t>
            </a:r>
            <a:r>
              <a:rPr lang="en-US" sz="1600" dirty="0" err="1"/>
              <a:t>kadar</a:t>
            </a:r>
            <a:r>
              <a:rPr lang="en-US" sz="1600" dirty="0"/>
              <a:t> </a:t>
            </a:r>
            <a:r>
              <a:rPr lang="en-US" sz="1600" dirty="0" err="1"/>
              <a:t>kaldıktan</a:t>
            </a:r>
            <a:r>
              <a:rPr lang="en-US" sz="1600" dirty="0"/>
              <a:t> </a:t>
            </a:r>
            <a:r>
              <a:rPr lang="en-US" sz="1600" dirty="0" err="1"/>
              <a:t>sonra</a:t>
            </a:r>
            <a:r>
              <a:rPr lang="en-US" sz="1600" dirty="0"/>
              <a:t> Fatma </a:t>
            </a:r>
            <a:r>
              <a:rPr lang="en-US" sz="1600" dirty="0" err="1"/>
              <a:t>Hanım’ın</a:t>
            </a:r>
            <a:r>
              <a:rPr lang="en-US" sz="1600" dirty="0"/>
              <a:t> </a:t>
            </a:r>
            <a:r>
              <a:rPr lang="en-US" sz="1600" dirty="0" err="1"/>
              <a:t>verem</a:t>
            </a:r>
            <a:r>
              <a:rPr lang="en-US" sz="1600" dirty="0"/>
              <a:t> </a:t>
            </a:r>
            <a:r>
              <a:rPr lang="en-US" sz="1600" dirty="0" err="1"/>
              <a:t>olduğu</a:t>
            </a:r>
            <a:r>
              <a:rPr lang="en-US" sz="1600" dirty="0"/>
              <a:t> </a:t>
            </a:r>
            <a:r>
              <a:rPr lang="en-US" sz="1600" dirty="0" err="1"/>
              <a:t>anlaşılınca</a:t>
            </a:r>
            <a:r>
              <a:rPr lang="en-US" sz="1600" dirty="0"/>
              <a:t> </a:t>
            </a:r>
            <a:r>
              <a:rPr lang="en-US" sz="1600" dirty="0" err="1"/>
              <a:t>İstanbul’a</a:t>
            </a:r>
            <a:r>
              <a:rPr lang="en-US" sz="1600" dirty="0"/>
              <a:t> </a:t>
            </a:r>
            <a:r>
              <a:rPr lang="en-US" sz="1600" dirty="0" err="1"/>
              <a:t>yola</a:t>
            </a:r>
            <a:r>
              <a:rPr lang="en-US" sz="1600" dirty="0"/>
              <a:t> </a:t>
            </a:r>
            <a:r>
              <a:rPr lang="en-US" sz="1600" dirty="0" err="1"/>
              <a:t>çıktılar</a:t>
            </a:r>
            <a:r>
              <a:rPr lang="en-US" sz="1600" dirty="0"/>
              <a:t> </a:t>
            </a:r>
            <a:r>
              <a:rPr lang="en-US" sz="1600" dirty="0" err="1"/>
              <a:t>ancak</a:t>
            </a:r>
            <a:r>
              <a:rPr lang="en-US" sz="1600" dirty="0"/>
              <a:t> </a:t>
            </a:r>
            <a:r>
              <a:rPr lang="en-US" sz="1600" dirty="0" err="1"/>
              <a:t>gemi</a:t>
            </a:r>
            <a:r>
              <a:rPr lang="en-US" sz="1600" dirty="0"/>
              <a:t> </a:t>
            </a:r>
            <a:r>
              <a:rPr lang="en-US" sz="1600" dirty="0" err="1"/>
              <a:t>yolculuğunda</a:t>
            </a:r>
            <a:r>
              <a:rPr lang="en-US" sz="1600" dirty="0"/>
              <a:t> </a:t>
            </a:r>
            <a:r>
              <a:rPr lang="en-US" sz="1600" dirty="0" err="1"/>
              <a:t>kötüleşen</a:t>
            </a:r>
            <a:r>
              <a:rPr lang="en-US" sz="1600" dirty="0"/>
              <a:t> Fatma </a:t>
            </a:r>
            <a:r>
              <a:rPr lang="en-US" sz="1600" dirty="0" err="1"/>
              <a:t>Hanım</a:t>
            </a:r>
            <a:r>
              <a:rPr lang="en-US" sz="1600" dirty="0"/>
              <a:t> </a:t>
            </a:r>
            <a:r>
              <a:rPr lang="en-US" sz="1600" dirty="0" err="1"/>
              <a:t>Beyrut’ta</a:t>
            </a:r>
            <a:r>
              <a:rPr lang="en-US" sz="1600" dirty="0"/>
              <a:t> </a:t>
            </a:r>
            <a:r>
              <a:rPr lang="en-US" sz="1600" dirty="0" err="1"/>
              <a:t>vefat</a:t>
            </a:r>
            <a:r>
              <a:rPr lang="en-US" sz="1600" dirty="0"/>
              <a:t> </a:t>
            </a:r>
            <a:r>
              <a:rPr lang="en-US" sz="1600" dirty="0" err="1"/>
              <a:t>etti</a:t>
            </a:r>
            <a:r>
              <a:rPr lang="en-US" sz="1600" dirty="0"/>
              <a:t>.</a:t>
            </a:r>
            <a:endParaRPr lang="en-US" sz="1600" dirty="0">
              <a:cs typeface="Calibri"/>
            </a:endParaRPr>
          </a:p>
          <a:p>
            <a:pPr marL="0" indent="0">
              <a:buNone/>
            </a:pPr>
            <a:r>
              <a:rPr lang="en-US" sz="1600" err="1"/>
              <a:t>Mâderle</a:t>
            </a:r>
            <a:r>
              <a:rPr lang="en-US" sz="1600" dirty="0"/>
              <a:t> </a:t>
            </a:r>
            <a:r>
              <a:rPr lang="en-US" sz="1600" err="1"/>
              <a:t>peder</a:t>
            </a:r>
            <a:r>
              <a:rPr lang="en-US" sz="1600" dirty="0"/>
              <a:t> </a:t>
            </a:r>
            <a:r>
              <a:rPr lang="en-US" sz="1600" err="1"/>
              <a:t>idik</a:t>
            </a:r>
            <a:r>
              <a:rPr lang="en-US" sz="1600" dirty="0"/>
              <a:t> </a:t>
            </a:r>
            <a:r>
              <a:rPr lang="en-US" sz="1600" err="1"/>
              <a:t>beraber</a:t>
            </a:r>
            <a:r>
              <a:rPr lang="en-US" sz="1600" dirty="0"/>
              <a:t>,</a:t>
            </a:r>
            <a:endParaRPr lang="en-US" sz="1600" dirty="0">
              <a:cs typeface="Calibri"/>
            </a:endParaRPr>
          </a:p>
          <a:p>
            <a:pPr marL="0" indent="0">
              <a:buNone/>
            </a:pPr>
            <a:r>
              <a:rPr lang="en-US" sz="1600" dirty="0"/>
              <a:t>Biz </a:t>
            </a:r>
            <a:r>
              <a:rPr lang="en-US" sz="1600" dirty="0" err="1"/>
              <a:t>rahat</a:t>
            </a:r>
            <a:r>
              <a:rPr lang="en-US" sz="1600" dirty="0"/>
              <a:t> </a:t>
            </a:r>
            <a:r>
              <a:rPr lang="en-US" sz="1600" dirty="0" err="1"/>
              <a:t>eder</a:t>
            </a:r>
            <a:r>
              <a:rPr lang="en-US" sz="1600" dirty="0"/>
              <a:t> </a:t>
            </a:r>
            <a:r>
              <a:rPr lang="en-US" sz="1600" dirty="0" err="1"/>
              <a:t>idik</a:t>
            </a:r>
            <a:r>
              <a:rPr lang="en-US" sz="1600" dirty="0"/>
              <a:t> </a:t>
            </a:r>
            <a:r>
              <a:rPr lang="en-US" sz="1600" dirty="0" err="1"/>
              <a:t>beraber</a:t>
            </a:r>
            <a:r>
              <a:rPr lang="en-US" sz="1600" dirty="0"/>
              <a:t>.</a:t>
            </a:r>
            <a:endParaRPr lang="en-US" sz="1600" dirty="0">
              <a:cs typeface="Calibri"/>
            </a:endParaRPr>
          </a:p>
          <a:p>
            <a:pPr marL="0" indent="0">
              <a:buNone/>
            </a:pPr>
            <a:r>
              <a:rPr lang="en-US" sz="1600" err="1"/>
              <a:t>Tenha</a:t>
            </a:r>
            <a:r>
              <a:rPr lang="en-US" sz="1600" dirty="0"/>
              <a:t> </a:t>
            </a:r>
            <a:r>
              <a:rPr lang="en-US" sz="1600" err="1"/>
              <a:t>iki</a:t>
            </a:r>
            <a:r>
              <a:rPr lang="en-US" sz="1600" dirty="0"/>
              <a:t> </a:t>
            </a:r>
            <a:r>
              <a:rPr lang="en-US" sz="1600" err="1"/>
              <a:t>yâr</a:t>
            </a:r>
            <a:r>
              <a:rPr lang="en-US" sz="1600" dirty="0"/>
              <a:t> </a:t>
            </a:r>
            <a:r>
              <a:rPr lang="en-US" sz="1600" err="1"/>
              <a:t>idik</a:t>
            </a:r>
            <a:r>
              <a:rPr lang="en-US" sz="1600" dirty="0"/>
              <a:t> </a:t>
            </a:r>
            <a:r>
              <a:rPr lang="en-US" sz="1600" err="1"/>
              <a:t>cihanda</a:t>
            </a:r>
            <a:endParaRPr lang="en-US" sz="1600" dirty="0">
              <a:cs typeface="Calibri"/>
            </a:endParaRPr>
          </a:p>
          <a:p>
            <a:pPr marL="0" indent="0">
              <a:buNone/>
            </a:pPr>
            <a:r>
              <a:rPr lang="en-US" sz="1600" dirty="0"/>
              <a:t>Bir </a:t>
            </a:r>
            <a:r>
              <a:rPr lang="en-US" sz="1600" dirty="0" err="1"/>
              <a:t>ömr</a:t>
            </a:r>
            <a:r>
              <a:rPr lang="en-US" sz="1600" dirty="0"/>
              <a:t> </a:t>
            </a:r>
            <a:r>
              <a:rPr lang="en-US" sz="1600" dirty="0" err="1"/>
              <a:t>sürer</a:t>
            </a:r>
            <a:r>
              <a:rPr lang="en-US" sz="1600" dirty="0"/>
              <a:t> </a:t>
            </a:r>
            <a:r>
              <a:rPr lang="en-US" sz="1600" dirty="0" err="1"/>
              <a:t>idik</a:t>
            </a:r>
            <a:r>
              <a:rPr lang="en-US" sz="1600" dirty="0"/>
              <a:t> biz </a:t>
            </a:r>
            <a:r>
              <a:rPr lang="en-US" sz="1600" dirty="0" err="1"/>
              <a:t>anda</a:t>
            </a:r>
            <a:r>
              <a:rPr lang="en-US" sz="1600" dirty="0"/>
              <a:t>.</a:t>
            </a:r>
            <a:endParaRPr lang="en-US" sz="1600" dirty="0">
              <a:cs typeface="Calibri"/>
            </a:endParaRPr>
          </a:p>
          <a:p>
            <a:pPr marL="0" indent="0">
              <a:buNone/>
            </a:pPr>
            <a:r>
              <a:rPr lang="en-US" sz="1600" dirty="0"/>
              <a:t>Yek-</a:t>
            </a:r>
            <a:r>
              <a:rPr lang="en-US" sz="1600" dirty="0" err="1"/>
              <a:t>zevk</a:t>
            </a:r>
            <a:r>
              <a:rPr lang="en-US" sz="1600" dirty="0"/>
              <a:t> u </a:t>
            </a:r>
            <a:r>
              <a:rPr lang="en-US" sz="1600" dirty="0" err="1"/>
              <a:t>keder</a:t>
            </a:r>
            <a:r>
              <a:rPr lang="en-US" sz="1600" dirty="0"/>
              <a:t> </a:t>
            </a:r>
            <a:r>
              <a:rPr lang="en-US" sz="1600" dirty="0" err="1"/>
              <a:t>idik</a:t>
            </a:r>
            <a:r>
              <a:rPr lang="en-US" sz="1600" dirty="0"/>
              <a:t> </a:t>
            </a:r>
            <a:r>
              <a:rPr lang="en-US" sz="1600" dirty="0" err="1"/>
              <a:t>beraber</a:t>
            </a:r>
            <a:r>
              <a:rPr lang="en-US" sz="1600" dirty="0"/>
              <a:t>,</a:t>
            </a:r>
            <a:endParaRPr lang="en-US" sz="1600" dirty="0">
              <a:cs typeface="Calibri"/>
            </a:endParaRPr>
          </a:p>
          <a:p>
            <a:pPr marL="0" indent="0">
              <a:buNone/>
            </a:pPr>
            <a:r>
              <a:rPr lang="en-US" sz="1600" dirty="0"/>
              <a:t>Her </a:t>
            </a:r>
            <a:r>
              <a:rPr lang="en-US" sz="1600" dirty="0" err="1"/>
              <a:t>yolda</a:t>
            </a:r>
            <a:r>
              <a:rPr lang="en-US" sz="1600" dirty="0"/>
              <a:t> </a:t>
            </a:r>
            <a:r>
              <a:rPr lang="en-US" sz="1600" dirty="0" err="1"/>
              <a:t>gider</a:t>
            </a:r>
            <a:r>
              <a:rPr lang="en-US" sz="1600" dirty="0"/>
              <a:t> </a:t>
            </a:r>
            <a:r>
              <a:rPr lang="en-US" sz="1600" dirty="0" err="1"/>
              <a:t>idik</a:t>
            </a:r>
            <a:r>
              <a:rPr lang="en-US" sz="1600" dirty="0"/>
              <a:t> </a:t>
            </a:r>
            <a:r>
              <a:rPr lang="en-US" sz="1600" dirty="0" err="1"/>
              <a:t>beraber</a:t>
            </a:r>
            <a:r>
              <a:rPr lang="en-US" sz="1600" dirty="0"/>
              <a:t>.</a:t>
            </a:r>
            <a:endParaRPr lang="en-US" sz="1600" dirty="0">
              <a:cs typeface="Calibri"/>
            </a:endParaRPr>
          </a:p>
          <a:p>
            <a:pPr marL="0" indent="0">
              <a:buNone/>
            </a:pPr>
            <a:r>
              <a:rPr lang="en-US" sz="1600" dirty="0"/>
              <a:t>Bak, </a:t>
            </a:r>
            <a:r>
              <a:rPr lang="en-US" sz="1600" err="1"/>
              <a:t>şimdi</a:t>
            </a:r>
            <a:r>
              <a:rPr lang="en-US" sz="1600" dirty="0"/>
              <a:t> ne </a:t>
            </a:r>
            <a:r>
              <a:rPr lang="en-US" sz="1600" err="1"/>
              <a:t>söylesem</a:t>
            </a:r>
            <a:r>
              <a:rPr lang="en-US" sz="1600" dirty="0"/>
              <a:t> </a:t>
            </a:r>
            <a:r>
              <a:rPr lang="en-US" sz="1600" err="1"/>
              <a:t>ölümdür</a:t>
            </a:r>
            <a:r>
              <a:rPr lang="en-US" sz="1600" dirty="0"/>
              <a:t>,</a:t>
            </a:r>
            <a:endParaRPr lang="en-US" sz="1600" dirty="0">
              <a:cs typeface="Calibri"/>
            </a:endParaRPr>
          </a:p>
          <a:p>
            <a:pPr marL="0" indent="0">
              <a:buNone/>
            </a:pPr>
            <a:r>
              <a:rPr lang="en-US" sz="1600" dirty="0"/>
              <a:t>Biz </a:t>
            </a:r>
            <a:r>
              <a:rPr lang="en-US" sz="1600" err="1"/>
              <a:t>böyle</a:t>
            </a:r>
            <a:r>
              <a:rPr lang="en-US" sz="1600" dirty="0"/>
              <a:t> mi der </a:t>
            </a:r>
            <a:r>
              <a:rPr lang="en-US" sz="1600" err="1"/>
              <a:t>idik</a:t>
            </a:r>
            <a:r>
              <a:rPr lang="en-US" sz="1600" dirty="0"/>
              <a:t> </a:t>
            </a:r>
            <a:r>
              <a:rPr lang="en-US" sz="1600" err="1"/>
              <a:t>beraber</a:t>
            </a:r>
            <a:r>
              <a:rPr lang="en-US" sz="1600" dirty="0"/>
              <a:t>? (94)</a:t>
            </a:r>
            <a:endParaRPr lang="en-US" sz="1600" dirty="0">
              <a:cs typeface="Calibri"/>
            </a:endParaRPr>
          </a:p>
          <a:p>
            <a:endParaRPr lang="en-US" sz="1600" dirty="0">
              <a:cs typeface="Calibri"/>
            </a:endParaRPr>
          </a:p>
          <a:p>
            <a:r>
              <a:rPr lang="en-US" sz="1600" err="1"/>
              <a:t>Şair</a:t>
            </a:r>
            <a:r>
              <a:rPr lang="en-US" sz="1600" dirty="0"/>
              <a:t>, </a:t>
            </a:r>
            <a:r>
              <a:rPr lang="en-US" sz="1600" err="1"/>
              <a:t>Beyrut’ta</a:t>
            </a:r>
            <a:r>
              <a:rPr lang="en-US" sz="1600" dirty="0"/>
              <a:t> </a:t>
            </a:r>
            <a:r>
              <a:rPr lang="en-US" sz="1600" err="1"/>
              <a:t>kaldığı</a:t>
            </a:r>
            <a:r>
              <a:rPr lang="en-US" sz="1600" dirty="0"/>
              <a:t> </a:t>
            </a:r>
            <a:r>
              <a:rPr lang="en-US" sz="1600" err="1"/>
              <a:t>kırk</a:t>
            </a:r>
            <a:r>
              <a:rPr lang="en-US" sz="1600" dirty="0"/>
              <a:t> </a:t>
            </a:r>
            <a:r>
              <a:rPr lang="en-US" sz="1600" err="1"/>
              <a:t>gün</a:t>
            </a:r>
            <a:r>
              <a:rPr lang="en-US" sz="1600" dirty="0"/>
              <a:t> </a:t>
            </a:r>
            <a:r>
              <a:rPr lang="en-US" sz="1600" err="1"/>
              <a:t>boyunca</a:t>
            </a:r>
            <a:r>
              <a:rPr lang="en-US" sz="1600" dirty="0"/>
              <a:t> her </a:t>
            </a:r>
            <a:r>
              <a:rPr lang="en-US" sz="1600" err="1"/>
              <a:t>gün</a:t>
            </a:r>
            <a:r>
              <a:rPr lang="en-US" sz="1600" dirty="0"/>
              <a:t> Fatma </a:t>
            </a:r>
            <a:r>
              <a:rPr lang="en-US" sz="1600" err="1"/>
              <a:t>Hanım’ın</a:t>
            </a:r>
            <a:r>
              <a:rPr lang="en-US" sz="1600" dirty="0"/>
              <a:t> </a:t>
            </a:r>
            <a:r>
              <a:rPr lang="en-US" sz="1600" err="1"/>
              <a:t>mezarını</a:t>
            </a:r>
            <a:r>
              <a:rPr lang="en-US" sz="1600" dirty="0"/>
              <a:t> </a:t>
            </a:r>
            <a:r>
              <a:rPr lang="en-US" sz="1600" err="1"/>
              <a:t>ziyaret</a:t>
            </a:r>
            <a:r>
              <a:rPr lang="en-US" sz="1600" dirty="0"/>
              <a:t> </a:t>
            </a:r>
            <a:r>
              <a:rPr lang="en-US" sz="1600" err="1"/>
              <a:t>etti</a:t>
            </a:r>
            <a:r>
              <a:rPr lang="en-US" sz="1600" dirty="0"/>
              <a:t> </a:t>
            </a:r>
            <a:r>
              <a:rPr lang="en-US" sz="1600" err="1"/>
              <a:t>ve</a:t>
            </a:r>
            <a:r>
              <a:rPr lang="en-US" sz="1600" dirty="0"/>
              <a:t> </a:t>
            </a:r>
            <a:r>
              <a:rPr lang="en-US" sz="1600" err="1"/>
              <a:t>yer</a:t>
            </a:r>
            <a:r>
              <a:rPr lang="en-US" sz="1600" dirty="0"/>
              <a:t> </a:t>
            </a:r>
            <a:r>
              <a:rPr lang="en-US" sz="1600" err="1"/>
              <a:t>katında</a:t>
            </a:r>
            <a:r>
              <a:rPr lang="en-US" sz="1600" dirty="0"/>
              <a:t> </a:t>
            </a:r>
            <a:r>
              <a:rPr lang="en-US" sz="1600" err="1"/>
              <a:t>bir</a:t>
            </a:r>
            <a:r>
              <a:rPr lang="en-US" sz="1600" dirty="0"/>
              <a:t> </a:t>
            </a:r>
            <a:r>
              <a:rPr lang="en-US" sz="1600" err="1"/>
              <a:t>odada</a:t>
            </a:r>
            <a:r>
              <a:rPr lang="en-US" sz="1600" dirty="0"/>
              <a:t> “</a:t>
            </a:r>
            <a:r>
              <a:rPr lang="en-US" sz="1600" err="1"/>
              <a:t>Makber”i</a:t>
            </a:r>
            <a:r>
              <a:rPr lang="en-US" sz="1600" dirty="0"/>
              <a:t> </a:t>
            </a:r>
            <a:r>
              <a:rPr lang="en-US" sz="1600" err="1"/>
              <a:t>yazdı</a:t>
            </a:r>
            <a:r>
              <a:rPr lang="en-US" sz="1600" dirty="0"/>
              <a:t>. </a:t>
            </a:r>
            <a:r>
              <a:rPr lang="en-US" sz="1600" err="1"/>
              <a:t>Kabrin</a:t>
            </a:r>
            <a:r>
              <a:rPr lang="en-US" sz="1600" dirty="0"/>
              <a:t> </a:t>
            </a:r>
            <a:r>
              <a:rPr lang="en-US" sz="1600" err="1"/>
              <a:t>taşı</a:t>
            </a:r>
            <a:r>
              <a:rPr lang="en-US" sz="1600" dirty="0"/>
              <a:t> </a:t>
            </a:r>
            <a:r>
              <a:rPr lang="en-US" sz="1600" err="1"/>
              <a:t>yerleştirilince</a:t>
            </a:r>
            <a:r>
              <a:rPr lang="en-US" sz="1600" dirty="0"/>
              <a:t> </a:t>
            </a:r>
            <a:r>
              <a:rPr lang="en-US" sz="1600" err="1"/>
              <a:t>Beyrut’u</a:t>
            </a:r>
            <a:r>
              <a:rPr lang="en-US" sz="1600" dirty="0"/>
              <a:t> </a:t>
            </a:r>
            <a:r>
              <a:rPr lang="en-US" sz="1600" err="1"/>
              <a:t>terk</a:t>
            </a:r>
            <a:r>
              <a:rPr lang="en-US" sz="1600" dirty="0"/>
              <a:t> </a:t>
            </a:r>
            <a:r>
              <a:rPr lang="en-US" sz="1600" err="1"/>
              <a:t>etti</a:t>
            </a:r>
            <a:r>
              <a:rPr lang="en-US" sz="1600" dirty="0"/>
              <a:t>. Hamit </a:t>
            </a:r>
            <a:r>
              <a:rPr lang="en-US" sz="1600" err="1"/>
              <a:t>sonra</a:t>
            </a:r>
            <a:r>
              <a:rPr lang="en-US" sz="1600" dirty="0"/>
              <a:t> </a:t>
            </a:r>
            <a:r>
              <a:rPr lang="en-US" sz="1600" err="1"/>
              <a:t>yazdığı</a:t>
            </a:r>
            <a:r>
              <a:rPr lang="en-US" sz="1600" dirty="0"/>
              <a:t> </a:t>
            </a:r>
            <a:r>
              <a:rPr lang="en-US" sz="1600" err="1"/>
              <a:t>Hacle</a:t>
            </a:r>
            <a:r>
              <a:rPr lang="en-US" sz="1600" dirty="0"/>
              <a:t> </a:t>
            </a:r>
            <a:r>
              <a:rPr lang="en-US" sz="1600" err="1"/>
              <a:t>ile</a:t>
            </a:r>
            <a:r>
              <a:rPr lang="en-US" sz="1600" dirty="0"/>
              <a:t> </a:t>
            </a:r>
            <a:r>
              <a:rPr lang="en-US" sz="1600" err="1"/>
              <a:t>Makberi</a:t>
            </a:r>
            <a:r>
              <a:rPr lang="en-US" sz="1600" dirty="0"/>
              <a:t> </a:t>
            </a:r>
            <a:r>
              <a:rPr lang="en-US" sz="1600" err="1"/>
              <a:t>zevc</a:t>
            </a:r>
            <a:r>
              <a:rPr lang="en-US" sz="1600" dirty="0"/>
              <a:t> </a:t>
            </a:r>
            <a:r>
              <a:rPr lang="en-US" sz="1600" err="1"/>
              <a:t>ve</a:t>
            </a:r>
            <a:r>
              <a:rPr lang="en-US" sz="1600" dirty="0"/>
              <a:t> </a:t>
            </a:r>
            <a:r>
              <a:rPr lang="en-US" sz="1600" err="1"/>
              <a:t>zevce</a:t>
            </a:r>
            <a:r>
              <a:rPr lang="en-US" sz="1600" dirty="0"/>
              <a:t> </a:t>
            </a:r>
            <a:r>
              <a:rPr lang="en-US" sz="1600" err="1"/>
              <a:t>olarak</a:t>
            </a:r>
            <a:r>
              <a:rPr lang="en-US" sz="1600" dirty="0"/>
              <a:t> </a:t>
            </a:r>
            <a:r>
              <a:rPr lang="en-US" sz="1600" err="1"/>
              <a:t>görür</a:t>
            </a:r>
            <a:r>
              <a:rPr lang="en-US" sz="1600" dirty="0"/>
              <a:t>. </a:t>
            </a:r>
            <a:r>
              <a:rPr lang="en-US" sz="1600" err="1"/>
              <a:t>Ayrıca</a:t>
            </a:r>
            <a:r>
              <a:rPr lang="en-US" sz="1600" dirty="0"/>
              <a:t> </a:t>
            </a:r>
            <a:r>
              <a:rPr lang="en-US" sz="1600" err="1"/>
              <a:t>bu</a:t>
            </a:r>
            <a:r>
              <a:rPr lang="en-US" sz="1600" dirty="0"/>
              <a:t> </a:t>
            </a:r>
            <a:r>
              <a:rPr lang="en-US" sz="1600" err="1"/>
              <a:t>dönemde</a:t>
            </a:r>
            <a:r>
              <a:rPr lang="en-US" sz="1600" dirty="0"/>
              <a:t> </a:t>
            </a:r>
            <a:r>
              <a:rPr lang="en-US" sz="1600" err="1"/>
              <a:t>Ölü</a:t>
            </a:r>
            <a:r>
              <a:rPr lang="en-US" sz="1600" dirty="0"/>
              <a:t>, </a:t>
            </a:r>
            <a:r>
              <a:rPr lang="en-US" sz="1600" err="1"/>
              <a:t>Bunlar</a:t>
            </a:r>
            <a:r>
              <a:rPr lang="en-US" sz="1600" dirty="0"/>
              <a:t> </a:t>
            </a:r>
            <a:r>
              <a:rPr lang="en-US" sz="1600" err="1"/>
              <a:t>O’dur</a:t>
            </a:r>
            <a:r>
              <a:rPr lang="en-US" sz="1600" dirty="0"/>
              <a:t> </a:t>
            </a:r>
            <a:r>
              <a:rPr lang="en-US" sz="1600" err="1"/>
              <a:t>eserlerini</a:t>
            </a:r>
            <a:r>
              <a:rPr lang="en-US" sz="1600" dirty="0"/>
              <a:t> de </a:t>
            </a:r>
            <a:r>
              <a:rPr lang="en-US" sz="1600" err="1"/>
              <a:t>yazar</a:t>
            </a:r>
            <a:r>
              <a:rPr lang="en-US" sz="1600" dirty="0"/>
              <a:t>.</a:t>
            </a:r>
            <a:endParaRPr lang="en-US" sz="1600" dirty="0">
              <a:cs typeface="Calibri"/>
            </a:endParaRPr>
          </a:p>
          <a:p>
            <a:endParaRPr lang="en-US" sz="800"/>
          </a:p>
        </p:txBody>
      </p:sp>
    </p:spTree>
    <p:extLst>
      <p:ext uri="{BB962C8B-B14F-4D97-AF65-F5344CB8AC3E}">
        <p14:creationId xmlns:p14="http://schemas.microsoft.com/office/powerpoint/2010/main" val="3098445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Resim 3">
            <a:extLst>
              <a:ext uri="{FF2B5EF4-FFF2-40B4-BE49-F238E27FC236}">
                <a16:creationId xmlns:a16="http://schemas.microsoft.com/office/drawing/2014/main" id="{9A40ADB9-06BA-E518-BF4C-A7C3CF49E28B}"/>
              </a:ext>
            </a:extLst>
          </p:cNvPr>
          <p:cNvPicPr>
            <a:picLocks noChangeAspect="1"/>
          </p:cNvPicPr>
          <p:nvPr/>
        </p:nvPicPr>
        <p:blipFill rotWithShape="1">
          <a:blip r:embed="rId2"/>
          <a:srcRect l="8822" r="8932" b="-1"/>
          <a:stretch/>
        </p:blipFill>
        <p:spPr>
          <a:xfrm>
            <a:off x="20" y="10"/>
            <a:ext cx="4639713" cy="6857990"/>
          </a:xfrm>
          <a:prstGeom prst="rect">
            <a:avLst/>
          </a:prstGeom>
        </p:spPr>
      </p:pic>
      <p:sp>
        <p:nvSpPr>
          <p:cNvPr id="3" name="İçerik Yer Tutucusu 2">
            <a:extLst>
              <a:ext uri="{FF2B5EF4-FFF2-40B4-BE49-F238E27FC236}">
                <a16:creationId xmlns:a16="http://schemas.microsoft.com/office/drawing/2014/main" id="{5A45095A-177D-5F07-1F1D-02C1845F7C60}"/>
              </a:ext>
            </a:extLst>
          </p:cNvPr>
          <p:cNvSpPr>
            <a:spLocks noGrp="1"/>
          </p:cNvSpPr>
          <p:nvPr>
            <p:ph idx="4294967295"/>
          </p:nvPr>
        </p:nvSpPr>
        <p:spPr>
          <a:xfrm>
            <a:off x="4758449" y="771909"/>
            <a:ext cx="7026275" cy="4541837"/>
          </a:xfrm>
        </p:spPr>
        <p:txBody>
          <a:bodyPr vert="horz" lIns="91440" tIns="45720" rIns="91440" bIns="45720" rtlCol="0" anchor="t">
            <a:noAutofit/>
          </a:bodyPr>
          <a:lstStyle/>
          <a:p>
            <a:r>
              <a:rPr lang="en-US" sz="1600" dirty="0"/>
              <a:t>1886 </a:t>
            </a:r>
            <a:r>
              <a:rPr lang="en-US" sz="1600" dirty="0" err="1"/>
              <a:t>sonunda</a:t>
            </a:r>
            <a:r>
              <a:rPr lang="en-US" sz="1600" dirty="0"/>
              <a:t> yeni </a:t>
            </a:r>
            <a:r>
              <a:rPr lang="en-US" sz="1600" dirty="0" err="1"/>
              <a:t>görev</a:t>
            </a:r>
            <a:r>
              <a:rPr lang="en-US" sz="1600" dirty="0"/>
              <a:t> </a:t>
            </a:r>
            <a:r>
              <a:rPr lang="en-US" sz="1600" dirty="0" err="1"/>
              <a:t>yeri</a:t>
            </a:r>
            <a:r>
              <a:rPr lang="en-US" sz="1600" dirty="0"/>
              <a:t> </a:t>
            </a:r>
            <a:r>
              <a:rPr lang="en-US" sz="1600" dirty="0" err="1"/>
              <a:t>Londra'ya</a:t>
            </a:r>
            <a:r>
              <a:rPr lang="en-US" sz="1600" dirty="0"/>
              <a:t> </a:t>
            </a:r>
            <a:r>
              <a:rPr lang="en-US" sz="1600" dirty="0" err="1"/>
              <a:t>giden</a:t>
            </a:r>
            <a:r>
              <a:rPr lang="en-US" sz="1600" dirty="0"/>
              <a:t> Hamit </a:t>
            </a:r>
            <a:r>
              <a:rPr lang="en-US" sz="1600" dirty="0" err="1"/>
              <a:t>yeniden</a:t>
            </a:r>
            <a:r>
              <a:rPr lang="en-US" sz="1600" dirty="0"/>
              <a:t> </a:t>
            </a:r>
            <a:r>
              <a:rPr lang="en-US" sz="1600" dirty="0" err="1"/>
              <a:t>evlenmeye</a:t>
            </a:r>
            <a:r>
              <a:rPr lang="en-US" sz="1600" dirty="0"/>
              <a:t> </a:t>
            </a:r>
            <a:r>
              <a:rPr lang="en-US" sz="1600" dirty="0" err="1"/>
              <a:t>karar</a:t>
            </a:r>
            <a:r>
              <a:rPr lang="en-US" sz="1600" dirty="0"/>
              <a:t> verse de </a:t>
            </a:r>
            <a:r>
              <a:rPr lang="en-US" sz="1600" dirty="0" err="1"/>
              <a:t>geliri</a:t>
            </a:r>
            <a:r>
              <a:rPr lang="en-US" sz="1600" dirty="0"/>
              <a:t> </a:t>
            </a:r>
            <a:r>
              <a:rPr lang="en-US" sz="1600" dirty="0" err="1"/>
              <a:t>ve</a:t>
            </a:r>
            <a:r>
              <a:rPr lang="en-US" sz="1600" dirty="0"/>
              <a:t> </a:t>
            </a:r>
            <a:r>
              <a:rPr lang="en-US" sz="1600" dirty="0" err="1"/>
              <a:t>sınıfı</a:t>
            </a:r>
            <a:r>
              <a:rPr lang="en-US" sz="1600" dirty="0"/>
              <a:t> </a:t>
            </a:r>
            <a:r>
              <a:rPr lang="en-US" sz="1600" dirty="0" err="1"/>
              <a:t>düşük</a:t>
            </a:r>
            <a:r>
              <a:rPr lang="en-US" sz="1600" dirty="0"/>
              <a:t> </a:t>
            </a:r>
            <a:r>
              <a:rPr lang="en-US" sz="1600" dirty="0" err="1"/>
              <a:t>bulunduğu</a:t>
            </a:r>
            <a:r>
              <a:rPr lang="en-US" sz="1600" dirty="0"/>
              <a:t> </a:t>
            </a:r>
            <a:r>
              <a:rPr lang="en-US" sz="1600" dirty="0" err="1"/>
              <a:t>için</a:t>
            </a:r>
            <a:r>
              <a:rPr lang="en-US" sz="1600" dirty="0"/>
              <a:t> </a:t>
            </a:r>
            <a:r>
              <a:rPr lang="en-US" sz="1600" dirty="0" err="1"/>
              <a:t>iki</a:t>
            </a:r>
            <a:r>
              <a:rPr lang="en-US" sz="1600" dirty="0"/>
              <a:t> </a:t>
            </a:r>
            <a:r>
              <a:rPr lang="en-US" sz="1600" dirty="0" err="1"/>
              <a:t>sevdiği</a:t>
            </a:r>
            <a:r>
              <a:rPr lang="en-US" sz="1600" dirty="0"/>
              <a:t> </a:t>
            </a:r>
            <a:r>
              <a:rPr lang="en-US" sz="1600" dirty="0" err="1"/>
              <a:t>İngiliz</a:t>
            </a:r>
            <a:r>
              <a:rPr lang="en-US" sz="1600" dirty="0"/>
              <a:t> </a:t>
            </a:r>
            <a:r>
              <a:rPr lang="en-US" sz="1600" dirty="0" err="1"/>
              <a:t>kızı</a:t>
            </a:r>
            <a:r>
              <a:rPr lang="en-US" sz="1600" dirty="0"/>
              <a:t> </a:t>
            </a:r>
            <a:r>
              <a:rPr lang="en-US" sz="1600" dirty="0" err="1"/>
              <a:t>ile</a:t>
            </a:r>
            <a:r>
              <a:rPr lang="en-US" sz="1600" dirty="0"/>
              <a:t> de </a:t>
            </a:r>
            <a:r>
              <a:rPr lang="en-US" sz="1600" dirty="0" err="1"/>
              <a:t>evlenmez</a:t>
            </a:r>
            <a:r>
              <a:rPr lang="en-US" sz="1600" dirty="0"/>
              <a:t>. Bu </a:t>
            </a:r>
            <a:r>
              <a:rPr lang="en-US" sz="1600" dirty="0" err="1"/>
              <a:t>dönemde</a:t>
            </a:r>
            <a:r>
              <a:rPr lang="en-US" sz="1600" dirty="0"/>
              <a:t> </a:t>
            </a:r>
            <a:r>
              <a:rPr lang="en-US" sz="1600" dirty="0" err="1"/>
              <a:t>yazdığı</a:t>
            </a:r>
            <a:r>
              <a:rPr lang="en-US" sz="1600" dirty="0"/>
              <a:t> Finten </a:t>
            </a:r>
            <a:r>
              <a:rPr lang="en-US" sz="1600" dirty="0" err="1"/>
              <a:t>ve</a:t>
            </a:r>
            <a:r>
              <a:rPr lang="en-US" sz="1600" dirty="0"/>
              <a:t> </a:t>
            </a:r>
            <a:r>
              <a:rPr lang="en-US" sz="1600" dirty="0" err="1"/>
              <a:t>Cünun-i</a:t>
            </a:r>
            <a:r>
              <a:rPr lang="en-US" sz="1600" dirty="0"/>
              <a:t> </a:t>
            </a:r>
            <a:r>
              <a:rPr lang="en-US" sz="1600" dirty="0" err="1"/>
              <a:t>Aşk</a:t>
            </a:r>
            <a:r>
              <a:rPr lang="en-US" sz="1600" dirty="0"/>
              <a:t> </a:t>
            </a:r>
            <a:r>
              <a:rPr lang="en-US" sz="1600" dirty="0" err="1"/>
              <a:t>adlı</a:t>
            </a:r>
            <a:r>
              <a:rPr lang="en-US" sz="1600" dirty="0"/>
              <a:t> </a:t>
            </a:r>
            <a:r>
              <a:rPr lang="en-US" sz="1600" dirty="0" err="1"/>
              <a:t>tiyatro</a:t>
            </a:r>
            <a:r>
              <a:rPr lang="en-US" sz="1600" dirty="0"/>
              <a:t> </a:t>
            </a:r>
            <a:r>
              <a:rPr lang="en-US" sz="1600" dirty="0" err="1"/>
              <a:t>eselerinde</a:t>
            </a:r>
            <a:r>
              <a:rPr lang="en-US" sz="1600" dirty="0"/>
              <a:t> </a:t>
            </a:r>
            <a:r>
              <a:rPr lang="en-US" sz="1600" dirty="0" err="1"/>
              <a:t>bu</a:t>
            </a:r>
            <a:r>
              <a:rPr lang="en-US" sz="1600" dirty="0"/>
              <a:t> </a:t>
            </a:r>
            <a:r>
              <a:rPr lang="en-US" sz="1600" dirty="0" err="1"/>
              <a:t>meselelere</a:t>
            </a:r>
            <a:r>
              <a:rPr lang="en-US" sz="1600" dirty="0"/>
              <a:t> de </a:t>
            </a:r>
            <a:r>
              <a:rPr lang="en-US" sz="1600" dirty="0" err="1"/>
              <a:t>yer</a:t>
            </a:r>
            <a:r>
              <a:rPr lang="en-US" sz="1600" dirty="0"/>
              <a:t> </a:t>
            </a:r>
            <a:r>
              <a:rPr lang="en-US" sz="1600" dirty="0" err="1"/>
              <a:t>verdi</a:t>
            </a:r>
            <a:r>
              <a:rPr lang="en-US" sz="1600" dirty="0"/>
              <a:t>.</a:t>
            </a:r>
            <a:endParaRPr lang="en-US" sz="1600" dirty="0">
              <a:cs typeface="Calibri"/>
            </a:endParaRPr>
          </a:p>
          <a:p>
            <a:r>
              <a:rPr lang="en-US" sz="1600" dirty="0" err="1"/>
              <a:t>Basılma</a:t>
            </a:r>
            <a:r>
              <a:rPr lang="en-US" sz="1600" dirty="0"/>
              <a:t> </a:t>
            </a:r>
            <a:r>
              <a:rPr lang="en-US" sz="1600" dirty="0" err="1"/>
              <a:t>izni</a:t>
            </a:r>
            <a:r>
              <a:rPr lang="en-US" sz="1600" dirty="0"/>
              <a:t> </a:t>
            </a:r>
            <a:r>
              <a:rPr lang="en-US" sz="1600" dirty="0" err="1"/>
              <a:t>almak</a:t>
            </a:r>
            <a:r>
              <a:rPr lang="en-US" sz="1600" dirty="0"/>
              <a:t> </a:t>
            </a:r>
            <a:r>
              <a:rPr lang="en-US" sz="1600" dirty="0" err="1"/>
              <a:t>üzere</a:t>
            </a:r>
            <a:r>
              <a:rPr lang="en-US" sz="1600" dirty="0"/>
              <a:t> </a:t>
            </a:r>
            <a:r>
              <a:rPr lang="en-US" sz="1600" dirty="0" err="1"/>
              <a:t>İstanbul’a</a:t>
            </a:r>
            <a:r>
              <a:rPr lang="en-US" sz="1600" dirty="0"/>
              <a:t> </a:t>
            </a:r>
            <a:r>
              <a:rPr lang="en-US" sz="1600" dirty="0" err="1"/>
              <a:t>gönderdiği</a:t>
            </a:r>
            <a:r>
              <a:rPr lang="en-US" sz="1600" dirty="0"/>
              <a:t> “Zeynep” </a:t>
            </a:r>
            <a:r>
              <a:rPr lang="en-US" sz="1600" dirty="0" err="1"/>
              <a:t>adlı</a:t>
            </a:r>
            <a:r>
              <a:rPr lang="en-US" sz="1600" dirty="0"/>
              <a:t> </a:t>
            </a:r>
            <a:r>
              <a:rPr lang="en-US" sz="1600" dirty="0" err="1"/>
              <a:t>oyununun</a:t>
            </a:r>
            <a:r>
              <a:rPr lang="en-US" sz="1600" dirty="0"/>
              <a:t> </a:t>
            </a:r>
            <a:r>
              <a:rPr lang="en-US" sz="1600" dirty="0" err="1"/>
              <a:t>bir</a:t>
            </a:r>
            <a:r>
              <a:rPr lang="en-US" sz="1600" dirty="0"/>
              <a:t> </a:t>
            </a:r>
            <a:r>
              <a:rPr lang="en-US" sz="1600" dirty="0" err="1"/>
              <a:t>bölümünde</a:t>
            </a:r>
            <a:r>
              <a:rPr lang="en-US" sz="1600" dirty="0"/>
              <a:t> </a:t>
            </a:r>
            <a:r>
              <a:rPr lang="en-US" sz="1600" dirty="0" err="1"/>
              <a:t>zalim</a:t>
            </a:r>
            <a:r>
              <a:rPr lang="en-US" sz="1600" dirty="0"/>
              <a:t> </a:t>
            </a:r>
            <a:r>
              <a:rPr lang="en-US" sz="1600" dirty="0" err="1"/>
              <a:t>hükümdar</a:t>
            </a:r>
            <a:r>
              <a:rPr lang="en-US" sz="1600" dirty="0"/>
              <a:t> </a:t>
            </a:r>
            <a:r>
              <a:rPr lang="en-US" sz="1600" dirty="0" err="1"/>
              <a:t>Ala’yı</a:t>
            </a:r>
            <a:r>
              <a:rPr lang="en-US" sz="1600" dirty="0"/>
              <a:t> </a:t>
            </a:r>
            <a:r>
              <a:rPr lang="en-US" sz="1600" dirty="0" err="1"/>
              <a:t>kalabalığın</a:t>
            </a:r>
            <a:r>
              <a:rPr lang="en-US" sz="1600" dirty="0"/>
              <a:t> </a:t>
            </a:r>
            <a:r>
              <a:rPr lang="en-US" sz="1600" dirty="0" err="1"/>
              <a:t>toplandığı</a:t>
            </a:r>
            <a:r>
              <a:rPr lang="en-US" sz="1600" dirty="0"/>
              <a:t> </a:t>
            </a:r>
            <a:r>
              <a:rPr lang="en-US" sz="1600" dirty="0" err="1"/>
              <a:t>bir</a:t>
            </a:r>
            <a:r>
              <a:rPr lang="en-US" sz="1600" dirty="0"/>
              <a:t> </a:t>
            </a:r>
            <a:r>
              <a:rPr lang="en-US" sz="1600" dirty="0" err="1"/>
              <a:t>meydanda</a:t>
            </a:r>
            <a:r>
              <a:rPr lang="en-US" sz="1600" dirty="0"/>
              <a:t> </a:t>
            </a:r>
            <a:r>
              <a:rPr lang="en-US" sz="1600" dirty="0" err="1"/>
              <a:t>dar</a:t>
            </a:r>
            <a:r>
              <a:rPr lang="en-US" sz="1600" dirty="0"/>
              <a:t> </a:t>
            </a:r>
            <a:r>
              <a:rPr lang="en-US" sz="1600" dirty="0" err="1"/>
              <a:t>ağacında</a:t>
            </a:r>
            <a:r>
              <a:rPr lang="en-US" sz="1600" dirty="0"/>
              <a:t> </a:t>
            </a:r>
            <a:r>
              <a:rPr lang="en-US" sz="1600" dirty="0" err="1"/>
              <a:t>asılı</a:t>
            </a:r>
            <a:r>
              <a:rPr lang="en-US" sz="1600" dirty="0"/>
              <a:t> </a:t>
            </a:r>
            <a:r>
              <a:rPr lang="en-US" sz="1600" dirty="0" err="1"/>
              <a:t>görürüz</a:t>
            </a:r>
            <a:r>
              <a:rPr lang="en-US" sz="1600" dirty="0"/>
              <a:t>. “Hamit </a:t>
            </a:r>
            <a:r>
              <a:rPr lang="en-US" sz="1600" dirty="0" err="1"/>
              <a:t>burada</a:t>
            </a:r>
            <a:r>
              <a:rPr lang="en-US" sz="1600" dirty="0"/>
              <a:t> </a:t>
            </a:r>
            <a:r>
              <a:rPr lang="en-US" sz="1600" dirty="0" err="1"/>
              <a:t>bir</a:t>
            </a:r>
            <a:r>
              <a:rPr lang="en-US" sz="1600" dirty="0"/>
              <a:t> </a:t>
            </a:r>
            <a:r>
              <a:rPr lang="en-US" sz="1600" dirty="0" err="1"/>
              <a:t>allegorizm</a:t>
            </a:r>
            <a:r>
              <a:rPr lang="en-US" sz="1600" dirty="0"/>
              <a:t> </a:t>
            </a:r>
            <a:r>
              <a:rPr lang="en-US" sz="1600" dirty="0" err="1"/>
              <a:t>ile</a:t>
            </a:r>
            <a:r>
              <a:rPr lang="en-US" sz="1600" dirty="0"/>
              <a:t> </a:t>
            </a:r>
            <a:r>
              <a:rPr lang="en-US" sz="1600" dirty="0" err="1"/>
              <a:t>bütün</a:t>
            </a:r>
            <a:r>
              <a:rPr lang="en-US" sz="1600" dirty="0"/>
              <a:t> </a:t>
            </a:r>
            <a:r>
              <a:rPr lang="en-US" sz="1600" dirty="0" err="1"/>
              <a:t>zalim</a:t>
            </a:r>
            <a:r>
              <a:rPr lang="en-US" sz="1600" dirty="0"/>
              <a:t> </a:t>
            </a:r>
            <a:r>
              <a:rPr lang="en-US" sz="1600" dirty="0" err="1"/>
              <a:t>hükümdarların</a:t>
            </a:r>
            <a:r>
              <a:rPr lang="en-US" sz="1600" dirty="0"/>
              <a:t> </a:t>
            </a:r>
            <a:r>
              <a:rPr lang="en-US" sz="1600" dirty="0" err="1"/>
              <a:t>sonunun</a:t>
            </a:r>
            <a:r>
              <a:rPr lang="en-US" sz="1600" dirty="0"/>
              <a:t> </a:t>
            </a:r>
            <a:r>
              <a:rPr lang="en-US" sz="1600" dirty="0" err="1"/>
              <a:t>böyle</a:t>
            </a:r>
            <a:r>
              <a:rPr lang="en-US" sz="1600" dirty="0"/>
              <a:t> </a:t>
            </a:r>
            <a:r>
              <a:rPr lang="en-US" sz="1600" dirty="0" err="1"/>
              <a:t>biteceğini</a:t>
            </a:r>
            <a:r>
              <a:rPr lang="en-US" sz="1600" dirty="0"/>
              <a:t> </a:t>
            </a:r>
            <a:r>
              <a:rPr lang="en-US" sz="1600" dirty="0" err="1"/>
              <a:t>söylemek</a:t>
            </a:r>
            <a:r>
              <a:rPr lang="en-US" sz="1600" dirty="0"/>
              <a:t> </a:t>
            </a:r>
            <a:r>
              <a:rPr lang="en-US" sz="1600" dirty="0" err="1"/>
              <a:t>ister</a:t>
            </a:r>
            <a:r>
              <a:rPr lang="en-US" sz="1600" dirty="0"/>
              <a:t> </a:t>
            </a:r>
            <a:r>
              <a:rPr lang="en-US" sz="1600" dirty="0" err="1"/>
              <a:t>ve</a:t>
            </a:r>
            <a:r>
              <a:rPr lang="en-US" sz="1600" dirty="0"/>
              <a:t> </a:t>
            </a:r>
            <a:r>
              <a:rPr lang="en-US" sz="1600" dirty="0" err="1"/>
              <a:t>bu</a:t>
            </a:r>
            <a:r>
              <a:rPr lang="en-US" sz="1600" dirty="0"/>
              <a:t> </a:t>
            </a:r>
            <a:r>
              <a:rPr lang="en-US" sz="1600" dirty="0" err="1"/>
              <a:t>yalnız</a:t>
            </a:r>
            <a:r>
              <a:rPr lang="en-US" sz="1600" dirty="0"/>
              <a:t> </a:t>
            </a:r>
            <a:r>
              <a:rPr lang="en-US" sz="1600" dirty="0" err="1"/>
              <a:t>başına</a:t>
            </a:r>
            <a:r>
              <a:rPr lang="en-US" sz="1600" dirty="0"/>
              <a:t>, 2. Abdülhamit </a:t>
            </a:r>
            <a:r>
              <a:rPr lang="en-US" sz="1600" dirty="0" err="1"/>
              <a:t>Han’ı</a:t>
            </a:r>
            <a:r>
              <a:rPr lang="en-US" sz="1600" dirty="0"/>
              <a:t> </a:t>
            </a:r>
            <a:r>
              <a:rPr lang="en-US" sz="1600" dirty="0" err="1"/>
              <a:t>kızdırmaya</a:t>
            </a:r>
            <a:r>
              <a:rPr lang="en-US" sz="1600" dirty="0"/>
              <a:t> </a:t>
            </a:r>
            <a:r>
              <a:rPr lang="en-US" sz="1600" dirty="0" err="1"/>
              <a:t>yetti</a:t>
            </a:r>
            <a:r>
              <a:rPr lang="en-US" sz="1600" dirty="0"/>
              <a:t>.” (Gündüz Akıncı) </a:t>
            </a:r>
            <a:endParaRPr lang="en-US" sz="1600" dirty="0">
              <a:cs typeface="Calibri"/>
            </a:endParaRPr>
          </a:p>
          <a:p>
            <a:r>
              <a:rPr lang="en-US" sz="1600" dirty="0"/>
              <a:t>Hamit, II. </a:t>
            </a:r>
            <a:r>
              <a:rPr lang="en-US" sz="1600" err="1"/>
              <a:t>Abdülhamit’e</a:t>
            </a:r>
            <a:r>
              <a:rPr lang="en-US" sz="1600" dirty="0"/>
              <a:t> </a:t>
            </a:r>
            <a:r>
              <a:rPr lang="en-US" sz="1600" err="1"/>
              <a:t>bir</a:t>
            </a:r>
            <a:r>
              <a:rPr lang="en-US" sz="1600" dirty="0"/>
              <a:t> </a:t>
            </a:r>
            <a:r>
              <a:rPr lang="en-US" sz="1600" err="1"/>
              <a:t>dilekçe</a:t>
            </a:r>
            <a:r>
              <a:rPr lang="en-US" sz="1600" dirty="0"/>
              <a:t> </a:t>
            </a:r>
            <a:r>
              <a:rPr lang="en-US" sz="1600" err="1"/>
              <a:t>yazıp</a:t>
            </a:r>
            <a:r>
              <a:rPr lang="en-US" sz="1600" dirty="0"/>
              <a:t> </a:t>
            </a:r>
            <a:r>
              <a:rPr lang="en-US" sz="1600" err="1"/>
              <a:t>edebiyatla</a:t>
            </a:r>
            <a:r>
              <a:rPr lang="en-US" sz="1600" dirty="0"/>
              <a:t> </a:t>
            </a:r>
            <a:r>
              <a:rPr lang="en-US" sz="1600" err="1"/>
              <a:t>uğraşmayacağına</a:t>
            </a:r>
            <a:r>
              <a:rPr lang="en-US" sz="1600" dirty="0"/>
              <a:t> </a:t>
            </a:r>
            <a:r>
              <a:rPr lang="en-US" sz="1600" err="1"/>
              <a:t>söz</a:t>
            </a:r>
            <a:r>
              <a:rPr lang="en-US" sz="1600" dirty="0"/>
              <a:t> </a:t>
            </a:r>
            <a:r>
              <a:rPr lang="en-US" sz="1600" err="1"/>
              <a:t>verip</a:t>
            </a:r>
            <a:r>
              <a:rPr lang="en-US" sz="1600" dirty="0"/>
              <a:t> de </a:t>
            </a:r>
            <a:r>
              <a:rPr lang="en-US" sz="1600" err="1"/>
              <a:t>araya</a:t>
            </a:r>
            <a:r>
              <a:rPr lang="en-US" sz="1600" dirty="0"/>
              <a:t> </a:t>
            </a:r>
            <a:r>
              <a:rPr lang="en-US" sz="1600" err="1"/>
              <a:t>tanıdıklarını</a:t>
            </a:r>
            <a:r>
              <a:rPr lang="en-US" sz="1600" dirty="0"/>
              <a:t> </a:t>
            </a:r>
            <a:r>
              <a:rPr lang="en-US" sz="1600" err="1"/>
              <a:t>sokunca</a:t>
            </a:r>
            <a:r>
              <a:rPr lang="en-US" sz="1600" dirty="0"/>
              <a:t> </a:t>
            </a:r>
            <a:r>
              <a:rPr lang="en-US" sz="1600" err="1"/>
              <a:t>Londra’daki</a:t>
            </a:r>
            <a:r>
              <a:rPr lang="en-US" sz="1600" dirty="0"/>
              <a:t> </a:t>
            </a:r>
            <a:r>
              <a:rPr lang="en-US" sz="1600" err="1"/>
              <a:t>elçiliğine</a:t>
            </a:r>
            <a:r>
              <a:rPr lang="en-US" sz="1600" dirty="0"/>
              <a:t> </a:t>
            </a:r>
            <a:r>
              <a:rPr lang="en-US" sz="1600" err="1"/>
              <a:t>geri</a:t>
            </a:r>
            <a:r>
              <a:rPr lang="en-US" sz="1600" dirty="0"/>
              <a:t> </a:t>
            </a:r>
            <a:r>
              <a:rPr lang="en-US" sz="1600" err="1"/>
              <a:t>döndü</a:t>
            </a:r>
            <a:r>
              <a:rPr lang="en-US" sz="1600" dirty="0"/>
              <a:t>.  </a:t>
            </a:r>
            <a:endParaRPr lang="en-US" sz="1600" dirty="0">
              <a:cs typeface="Calibri"/>
            </a:endParaRPr>
          </a:p>
          <a:p>
            <a:r>
              <a:rPr lang="en-US" sz="1600" dirty="0"/>
              <a:t> Nelly Clower </a:t>
            </a:r>
            <a:r>
              <a:rPr lang="en-US" sz="1600" err="1"/>
              <a:t>ile</a:t>
            </a:r>
            <a:r>
              <a:rPr lang="en-US" sz="1600" dirty="0"/>
              <a:t> </a:t>
            </a:r>
            <a:r>
              <a:rPr lang="en-US" sz="1600" err="1"/>
              <a:t>evlenir</a:t>
            </a:r>
            <a:r>
              <a:rPr lang="en-US" sz="1600" dirty="0"/>
              <a:t>. Nelly, </a:t>
            </a:r>
            <a:r>
              <a:rPr lang="en-US" sz="1600" err="1"/>
              <a:t>Hamit’e</a:t>
            </a:r>
            <a:r>
              <a:rPr lang="en-US" sz="1600" dirty="0"/>
              <a:t> Fatma </a:t>
            </a:r>
            <a:r>
              <a:rPr lang="en-US" sz="1600" err="1"/>
              <a:t>Hanımı</a:t>
            </a:r>
            <a:r>
              <a:rPr lang="en-US" sz="1600" dirty="0"/>
              <a:t> </a:t>
            </a:r>
            <a:r>
              <a:rPr lang="en-US" sz="1600" err="1"/>
              <a:t>hatırlatır</a:t>
            </a:r>
            <a:r>
              <a:rPr lang="en-US" sz="1600" dirty="0"/>
              <a:t> </a:t>
            </a:r>
            <a:r>
              <a:rPr lang="en-US" sz="1600" err="1"/>
              <a:t>ve</a:t>
            </a:r>
            <a:r>
              <a:rPr lang="en-US" sz="1600" dirty="0"/>
              <a:t> 22 </a:t>
            </a:r>
            <a:r>
              <a:rPr lang="en-US" sz="1600" err="1"/>
              <a:t>sene</a:t>
            </a:r>
            <a:r>
              <a:rPr lang="en-US" sz="1600" dirty="0"/>
              <a:t> </a:t>
            </a:r>
            <a:r>
              <a:rPr lang="en-US" sz="1600" err="1"/>
              <a:t>sonra</a:t>
            </a:r>
            <a:r>
              <a:rPr lang="en-US" sz="1600" dirty="0"/>
              <a:t> o da </a:t>
            </a:r>
            <a:r>
              <a:rPr lang="en-US" sz="1600" err="1"/>
              <a:t>verem</a:t>
            </a:r>
            <a:r>
              <a:rPr lang="en-US" sz="1600" dirty="0"/>
              <a:t> </a:t>
            </a:r>
            <a:r>
              <a:rPr lang="en-US" sz="1600" err="1"/>
              <a:t>olup</a:t>
            </a:r>
            <a:r>
              <a:rPr lang="en-US" sz="1600" dirty="0"/>
              <a:t> </a:t>
            </a:r>
            <a:r>
              <a:rPr lang="en-US" sz="1600" err="1"/>
              <a:t>vefat</a:t>
            </a:r>
            <a:r>
              <a:rPr lang="en-US" sz="1600" dirty="0"/>
              <a:t> </a:t>
            </a:r>
            <a:r>
              <a:rPr lang="en-US" sz="1600" err="1"/>
              <a:t>ettiğinde</a:t>
            </a:r>
            <a:r>
              <a:rPr lang="en-US" sz="1600" dirty="0"/>
              <a:t> Fatma </a:t>
            </a:r>
            <a:r>
              <a:rPr lang="en-US" sz="1600" err="1"/>
              <a:t>Hanım’daki</a:t>
            </a:r>
            <a:r>
              <a:rPr lang="en-US" sz="1600" dirty="0"/>
              <a:t> </a:t>
            </a:r>
            <a:r>
              <a:rPr lang="en-US" sz="1600" err="1"/>
              <a:t>acıyı</a:t>
            </a:r>
            <a:r>
              <a:rPr lang="en-US" sz="1600" dirty="0"/>
              <a:t> </a:t>
            </a:r>
            <a:r>
              <a:rPr lang="en-US" sz="1600" err="1"/>
              <a:t>tekrar</a:t>
            </a:r>
            <a:r>
              <a:rPr lang="en-US" sz="1600" dirty="0"/>
              <a:t> </a:t>
            </a:r>
            <a:r>
              <a:rPr lang="en-US" sz="1600" err="1"/>
              <a:t>yaşamıştır</a:t>
            </a:r>
            <a:r>
              <a:rPr lang="en-US" sz="1600" dirty="0"/>
              <a:t>.</a:t>
            </a:r>
            <a:endParaRPr lang="en-US" sz="1600" dirty="0">
              <a:cs typeface="Calibri"/>
            </a:endParaRPr>
          </a:p>
          <a:p>
            <a:r>
              <a:rPr lang="en-US" sz="1600" dirty="0"/>
              <a:t>Hamit </a:t>
            </a:r>
            <a:r>
              <a:rPr lang="en-US" sz="1600" err="1"/>
              <a:t>evliliği</a:t>
            </a:r>
            <a:r>
              <a:rPr lang="en-US" sz="1600" dirty="0"/>
              <a:t> </a:t>
            </a:r>
            <a:r>
              <a:rPr lang="en-US" sz="1600" err="1"/>
              <a:t>süresince</a:t>
            </a:r>
            <a:r>
              <a:rPr lang="en-US" sz="1600" dirty="0"/>
              <a:t> 20 </a:t>
            </a:r>
            <a:r>
              <a:rPr lang="en-US" sz="1600" err="1"/>
              <a:t>sene</a:t>
            </a:r>
            <a:r>
              <a:rPr lang="en-US" sz="1600" dirty="0"/>
              <a:t> </a:t>
            </a:r>
            <a:r>
              <a:rPr lang="en-US" sz="1600" err="1"/>
              <a:t>boyunca</a:t>
            </a:r>
            <a:r>
              <a:rPr lang="en-US" sz="1600" dirty="0"/>
              <a:t> </a:t>
            </a:r>
            <a:r>
              <a:rPr lang="en-US" sz="1600" err="1"/>
              <a:t>aralıklı</a:t>
            </a:r>
            <a:r>
              <a:rPr lang="en-US" sz="1600" dirty="0"/>
              <a:t> </a:t>
            </a:r>
            <a:r>
              <a:rPr lang="en-US" sz="1600" err="1"/>
              <a:t>olarak</a:t>
            </a:r>
            <a:r>
              <a:rPr lang="en-US" sz="1600" dirty="0"/>
              <a:t> </a:t>
            </a:r>
            <a:r>
              <a:rPr lang="en-US" sz="1600" err="1"/>
              <a:t>görüştüğü</a:t>
            </a:r>
            <a:r>
              <a:rPr lang="en-US" sz="1600" dirty="0"/>
              <a:t> </a:t>
            </a:r>
            <a:r>
              <a:rPr lang="en-US" sz="1600" err="1"/>
              <a:t>başka</a:t>
            </a:r>
            <a:r>
              <a:rPr lang="en-US" sz="1600" dirty="0"/>
              <a:t> </a:t>
            </a:r>
            <a:r>
              <a:rPr lang="en-US" sz="1600" err="1"/>
              <a:t>bir</a:t>
            </a:r>
            <a:r>
              <a:rPr lang="en-US" sz="1600" dirty="0"/>
              <a:t> </a:t>
            </a:r>
            <a:r>
              <a:rPr lang="en-US" sz="1600" err="1"/>
              <a:t>kadını</a:t>
            </a:r>
            <a:r>
              <a:rPr lang="en-US" sz="1600" dirty="0"/>
              <a:t>, Miss </a:t>
            </a:r>
            <a:r>
              <a:rPr lang="en-US" sz="1600" err="1"/>
              <a:t>Ashly’i</a:t>
            </a:r>
            <a:r>
              <a:rPr lang="en-US" sz="1600" dirty="0"/>
              <a:t> de </a:t>
            </a:r>
            <a:r>
              <a:rPr lang="en-US" sz="1600" err="1"/>
              <a:t>aynı</a:t>
            </a:r>
            <a:r>
              <a:rPr lang="en-US" sz="1600" dirty="0"/>
              <a:t> </a:t>
            </a:r>
            <a:r>
              <a:rPr lang="en-US" sz="1600" err="1"/>
              <a:t>anda</a:t>
            </a:r>
            <a:r>
              <a:rPr lang="en-US" sz="1600" dirty="0"/>
              <a:t> </a:t>
            </a:r>
            <a:r>
              <a:rPr lang="en-US" sz="1600" err="1"/>
              <a:t>sevdiğini</a:t>
            </a:r>
            <a:r>
              <a:rPr lang="en-US" sz="1600" dirty="0"/>
              <a:t> </a:t>
            </a:r>
            <a:r>
              <a:rPr lang="en-US" sz="1600" err="1"/>
              <a:t>savunmak</a:t>
            </a:r>
            <a:r>
              <a:rPr lang="en-US" sz="1600" dirty="0"/>
              <a:t> </a:t>
            </a:r>
            <a:r>
              <a:rPr lang="en-US" sz="1600" err="1"/>
              <a:t>için</a:t>
            </a:r>
            <a:r>
              <a:rPr lang="en-US" sz="1600" dirty="0"/>
              <a:t> “Ve </a:t>
            </a:r>
            <a:r>
              <a:rPr lang="en-US" sz="1600" err="1"/>
              <a:t>gülü</a:t>
            </a:r>
            <a:r>
              <a:rPr lang="en-US" sz="1600" dirty="0"/>
              <a:t> seven </a:t>
            </a:r>
            <a:r>
              <a:rPr lang="en-US" sz="1600" err="1"/>
              <a:t>niçin</a:t>
            </a:r>
            <a:r>
              <a:rPr lang="en-US" sz="1600" dirty="0"/>
              <a:t> </a:t>
            </a:r>
            <a:r>
              <a:rPr lang="en-US" sz="1600" err="1"/>
              <a:t>sümbül</a:t>
            </a:r>
            <a:r>
              <a:rPr lang="en-US" sz="1600" dirty="0"/>
              <a:t> </a:t>
            </a:r>
            <a:r>
              <a:rPr lang="en-US" sz="1600" err="1"/>
              <a:t>sevmesin</a:t>
            </a:r>
            <a:r>
              <a:rPr lang="en-US" sz="1600" dirty="0"/>
              <a:t>?” </a:t>
            </a:r>
            <a:r>
              <a:rPr lang="en-US" sz="1600" err="1"/>
              <a:t>diye</a:t>
            </a:r>
            <a:r>
              <a:rPr lang="en-US" sz="1600" dirty="0"/>
              <a:t> </a:t>
            </a:r>
            <a:r>
              <a:rPr lang="en-US" sz="1600" err="1"/>
              <a:t>sorar</a:t>
            </a:r>
            <a:r>
              <a:rPr lang="en-US" sz="1600" dirty="0"/>
              <a:t>. </a:t>
            </a:r>
            <a:r>
              <a:rPr lang="en-US" sz="1600" err="1"/>
              <a:t>Eğer</a:t>
            </a:r>
            <a:r>
              <a:rPr lang="en-US" sz="1600" dirty="0"/>
              <a:t> </a:t>
            </a:r>
            <a:r>
              <a:rPr lang="en-US" sz="1600" err="1"/>
              <a:t>İstnabul’a</a:t>
            </a:r>
            <a:r>
              <a:rPr lang="en-US" sz="1600" dirty="0"/>
              <a:t> </a:t>
            </a:r>
            <a:r>
              <a:rPr lang="en-US" sz="1600" err="1"/>
              <a:t>üvey</a:t>
            </a:r>
            <a:r>
              <a:rPr lang="en-US" sz="1600" dirty="0"/>
              <a:t> </a:t>
            </a:r>
            <a:r>
              <a:rPr lang="en-US" sz="1600" err="1"/>
              <a:t>annesi</a:t>
            </a:r>
            <a:r>
              <a:rPr lang="en-US" sz="1600" dirty="0"/>
              <a:t> </a:t>
            </a:r>
            <a:r>
              <a:rPr lang="en-US" sz="1600" err="1"/>
              <a:t>yerine</a:t>
            </a:r>
            <a:r>
              <a:rPr lang="en-US" sz="1600" dirty="0"/>
              <a:t> </a:t>
            </a:r>
            <a:r>
              <a:rPr lang="en-US" sz="1600" err="1"/>
              <a:t>farklı</a:t>
            </a:r>
            <a:r>
              <a:rPr lang="en-US" sz="1600" dirty="0"/>
              <a:t> </a:t>
            </a:r>
            <a:r>
              <a:rPr lang="en-US" sz="1600" err="1"/>
              <a:t>bir</a:t>
            </a:r>
            <a:r>
              <a:rPr lang="en-US" sz="1600" dirty="0"/>
              <a:t> </a:t>
            </a:r>
            <a:r>
              <a:rPr lang="en-US" sz="1600" err="1"/>
              <a:t>kadın</a:t>
            </a:r>
            <a:r>
              <a:rPr lang="en-US" sz="1600" dirty="0"/>
              <a:t> </a:t>
            </a:r>
            <a:r>
              <a:rPr lang="en-US" sz="1600" err="1"/>
              <a:t>getirdiğini</a:t>
            </a:r>
            <a:r>
              <a:rPr lang="en-US" sz="1600" dirty="0"/>
              <a:t> </a:t>
            </a:r>
            <a:r>
              <a:rPr lang="en-US" sz="1600" err="1"/>
              <a:t>gören</a:t>
            </a:r>
            <a:r>
              <a:rPr lang="en-US" sz="1600" dirty="0"/>
              <a:t> “</a:t>
            </a:r>
            <a:r>
              <a:rPr lang="en-US" sz="1600" err="1"/>
              <a:t>karinden</a:t>
            </a:r>
            <a:r>
              <a:rPr lang="en-US" sz="1600" dirty="0"/>
              <a:t>” </a:t>
            </a:r>
            <a:r>
              <a:rPr lang="en-US" sz="1600" err="1"/>
              <a:t>kişi</a:t>
            </a:r>
            <a:r>
              <a:rPr lang="en-US" sz="1600" dirty="0"/>
              <a:t> </a:t>
            </a:r>
            <a:r>
              <a:rPr lang="en-US" sz="1600" err="1"/>
              <a:t>oğlu</a:t>
            </a:r>
            <a:r>
              <a:rPr lang="en-US" sz="1600" dirty="0"/>
              <a:t> </a:t>
            </a:r>
            <a:r>
              <a:rPr lang="en-US" sz="1600" err="1"/>
              <a:t>haber</a:t>
            </a:r>
            <a:r>
              <a:rPr lang="en-US" sz="1600" dirty="0"/>
              <a:t> </a:t>
            </a:r>
            <a:r>
              <a:rPr lang="en-US" sz="1600" err="1"/>
              <a:t>salmasaydı</a:t>
            </a:r>
            <a:r>
              <a:rPr lang="en-US" sz="1600" dirty="0"/>
              <a:t> </a:t>
            </a:r>
            <a:r>
              <a:rPr lang="en-US" sz="1600" err="1"/>
              <a:t>bu</a:t>
            </a:r>
            <a:r>
              <a:rPr lang="en-US" sz="1600" dirty="0"/>
              <a:t> </a:t>
            </a:r>
            <a:r>
              <a:rPr lang="en-US" sz="1600" err="1"/>
              <a:t>kadınlar</a:t>
            </a:r>
            <a:r>
              <a:rPr lang="en-US" sz="1600" dirty="0"/>
              <a:t> </a:t>
            </a:r>
            <a:r>
              <a:rPr lang="en-US" sz="1600" err="1"/>
              <a:t>ikisiyle</a:t>
            </a:r>
            <a:r>
              <a:rPr lang="en-US" sz="1600" dirty="0"/>
              <a:t> de </a:t>
            </a:r>
            <a:r>
              <a:rPr lang="en-US" sz="1600" err="1"/>
              <a:t>görüşmeye</a:t>
            </a:r>
            <a:r>
              <a:rPr lang="en-US" sz="1600" dirty="0"/>
              <a:t> </a:t>
            </a:r>
            <a:r>
              <a:rPr lang="en-US" sz="1600" err="1"/>
              <a:t>devam</a:t>
            </a:r>
            <a:r>
              <a:rPr lang="en-US" sz="1600" dirty="0"/>
              <a:t> </a:t>
            </a:r>
            <a:r>
              <a:rPr lang="en-US" sz="1600" err="1"/>
              <a:t>edebileceğini</a:t>
            </a:r>
            <a:r>
              <a:rPr lang="en-US" sz="1600" dirty="0"/>
              <a:t> </a:t>
            </a:r>
            <a:r>
              <a:rPr lang="en-US" sz="1600" err="1"/>
              <a:t>söyler</a:t>
            </a:r>
            <a:r>
              <a:rPr lang="en-US" sz="1600" dirty="0"/>
              <a:t>.</a:t>
            </a:r>
            <a:endParaRPr lang="en-US" sz="1600" dirty="0">
              <a:cs typeface="Calibri"/>
            </a:endParaRPr>
          </a:p>
          <a:p>
            <a:r>
              <a:rPr lang="en-US" sz="1600" dirty="0"/>
              <a:t>Nelly </a:t>
            </a:r>
            <a:r>
              <a:rPr lang="en-US" sz="1600" err="1"/>
              <a:t>Hanım</a:t>
            </a:r>
            <a:r>
              <a:rPr lang="en-US" sz="1600" dirty="0"/>
              <a:t> </a:t>
            </a:r>
            <a:r>
              <a:rPr lang="en-US" sz="1600" err="1"/>
              <a:t>öldükten</a:t>
            </a:r>
            <a:r>
              <a:rPr lang="en-US" sz="1600" dirty="0"/>
              <a:t> </a:t>
            </a:r>
            <a:r>
              <a:rPr lang="en-US" sz="1600" err="1"/>
              <a:t>sonra</a:t>
            </a:r>
            <a:r>
              <a:rPr lang="en-US" sz="1600" dirty="0"/>
              <a:t> </a:t>
            </a:r>
            <a:r>
              <a:rPr lang="en-US" sz="1600" err="1"/>
              <a:t>teselli</a:t>
            </a:r>
            <a:r>
              <a:rPr lang="en-US" sz="1600" dirty="0"/>
              <a:t> </a:t>
            </a:r>
            <a:r>
              <a:rPr lang="en-US" sz="1600" err="1"/>
              <a:t>bulması</a:t>
            </a:r>
            <a:r>
              <a:rPr lang="en-US" sz="1600" dirty="0"/>
              <a:t> </a:t>
            </a:r>
            <a:r>
              <a:rPr lang="en-US" sz="1600" err="1"/>
              <a:t>için</a:t>
            </a:r>
            <a:r>
              <a:rPr lang="en-US" sz="1600" dirty="0"/>
              <a:t> </a:t>
            </a:r>
            <a:r>
              <a:rPr lang="en-US" sz="1600" err="1"/>
              <a:t>ailesi</a:t>
            </a:r>
            <a:r>
              <a:rPr lang="en-US" sz="1600" dirty="0"/>
              <a:t> </a:t>
            </a:r>
            <a:r>
              <a:rPr lang="en-US" sz="1600" err="1"/>
              <a:t>evlenmeleri</a:t>
            </a:r>
            <a:r>
              <a:rPr lang="en-US" sz="1600" dirty="0"/>
              <a:t> </a:t>
            </a:r>
            <a:r>
              <a:rPr lang="en-US" sz="1600" err="1"/>
              <a:t>için</a:t>
            </a:r>
            <a:r>
              <a:rPr lang="en-US" sz="1600" dirty="0"/>
              <a:t> Cemile </a:t>
            </a:r>
            <a:r>
              <a:rPr lang="en-US" sz="1600" err="1"/>
              <a:t>Hanım’la</a:t>
            </a:r>
            <a:r>
              <a:rPr lang="en-US" sz="1600" dirty="0"/>
              <a:t> </a:t>
            </a:r>
            <a:r>
              <a:rPr lang="en-US" sz="1600" err="1"/>
              <a:t>aralarını</a:t>
            </a:r>
            <a:r>
              <a:rPr lang="en-US" sz="1600" dirty="0"/>
              <a:t> </a:t>
            </a:r>
            <a:r>
              <a:rPr lang="en-US" sz="1600" err="1"/>
              <a:t>yapar</a:t>
            </a:r>
            <a:r>
              <a:rPr lang="en-US" sz="1600" dirty="0"/>
              <a:t>. </a:t>
            </a:r>
            <a:r>
              <a:rPr lang="en-US" sz="1600" err="1"/>
              <a:t>Sadece</a:t>
            </a:r>
            <a:r>
              <a:rPr lang="en-US" sz="1600" dirty="0"/>
              <a:t> 20 </a:t>
            </a:r>
            <a:r>
              <a:rPr lang="en-US" sz="1600" err="1"/>
              <a:t>gün</a:t>
            </a:r>
            <a:r>
              <a:rPr lang="en-US" sz="1600" dirty="0"/>
              <a:t> </a:t>
            </a:r>
            <a:r>
              <a:rPr lang="en-US" sz="1600" err="1"/>
              <a:t>süren</a:t>
            </a:r>
            <a:r>
              <a:rPr lang="en-US" sz="1600" dirty="0"/>
              <a:t> </a:t>
            </a:r>
            <a:r>
              <a:rPr lang="en-US" sz="1600" err="1"/>
              <a:t>evlilik</a:t>
            </a:r>
            <a:r>
              <a:rPr lang="en-US" sz="1600" dirty="0"/>
              <a:t> </a:t>
            </a:r>
            <a:r>
              <a:rPr lang="en-US" sz="1600" err="1"/>
              <a:t>Hamit’in</a:t>
            </a:r>
            <a:r>
              <a:rPr lang="en-US" sz="1600" dirty="0"/>
              <a:t> </a:t>
            </a:r>
            <a:r>
              <a:rPr lang="en-US" sz="1600" err="1"/>
              <a:t>Cemile’yi</a:t>
            </a:r>
            <a:r>
              <a:rPr lang="en-US" sz="1600" dirty="0"/>
              <a:t> </a:t>
            </a:r>
            <a:r>
              <a:rPr lang="en-US" sz="1600" err="1"/>
              <a:t>kıyafetlerini</a:t>
            </a:r>
            <a:r>
              <a:rPr lang="en-US" sz="1600" dirty="0"/>
              <a:t> </a:t>
            </a:r>
            <a:r>
              <a:rPr lang="en-US" sz="1600" err="1"/>
              <a:t>düzeltirken</a:t>
            </a:r>
            <a:r>
              <a:rPr lang="en-US" sz="1600" dirty="0"/>
              <a:t> </a:t>
            </a:r>
            <a:r>
              <a:rPr lang="en-US" sz="1600" err="1"/>
              <a:t>görüp</a:t>
            </a:r>
            <a:r>
              <a:rPr lang="en-US" sz="1600" dirty="0"/>
              <a:t> </a:t>
            </a:r>
            <a:r>
              <a:rPr lang="en-US" sz="1600" err="1"/>
              <a:t>boşanmak</a:t>
            </a:r>
            <a:r>
              <a:rPr lang="en-US" sz="1600" dirty="0"/>
              <a:t> </a:t>
            </a:r>
            <a:r>
              <a:rPr lang="en-US" sz="1600" err="1"/>
              <a:t>istemesiyle</a:t>
            </a:r>
            <a:r>
              <a:rPr lang="en-US" sz="1600" dirty="0"/>
              <a:t> </a:t>
            </a:r>
            <a:r>
              <a:rPr lang="en-US" sz="1600" err="1"/>
              <a:t>sonlanır</a:t>
            </a:r>
            <a:r>
              <a:rPr lang="en-US" sz="1600" dirty="0"/>
              <a:t>. Hamit </a:t>
            </a:r>
            <a:r>
              <a:rPr lang="en-US" sz="1600" err="1"/>
              <a:t>sonra</a:t>
            </a:r>
            <a:r>
              <a:rPr lang="en-US" sz="1600" dirty="0"/>
              <a:t> Cemile </a:t>
            </a:r>
            <a:r>
              <a:rPr lang="en-US" sz="1600" err="1"/>
              <a:t>Hanım’ın</a:t>
            </a:r>
            <a:r>
              <a:rPr lang="en-US" sz="1600" dirty="0"/>
              <a:t> </a:t>
            </a:r>
            <a:r>
              <a:rPr lang="en-US" sz="1600" err="1"/>
              <a:t>gönlünü</a:t>
            </a:r>
            <a:r>
              <a:rPr lang="en-US" sz="1600" dirty="0"/>
              <a:t> </a:t>
            </a:r>
            <a:r>
              <a:rPr lang="en-US" sz="1600" err="1"/>
              <a:t>almak</a:t>
            </a:r>
            <a:r>
              <a:rPr lang="en-US" sz="1600" dirty="0"/>
              <a:t> </a:t>
            </a:r>
            <a:r>
              <a:rPr lang="en-US" sz="1600" err="1"/>
              <a:t>için</a:t>
            </a:r>
            <a:r>
              <a:rPr lang="en-US" sz="1600" dirty="0"/>
              <a:t> </a:t>
            </a:r>
            <a:r>
              <a:rPr lang="en-US" sz="1600" err="1"/>
              <a:t>ona</a:t>
            </a:r>
            <a:r>
              <a:rPr lang="en-US" sz="1600" dirty="0"/>
              <a:t> para </a:t>
            </a:r>
            <a:r>
              <a:rPr lang="en-US" sz="1600" err="1"/>
              <a:t>gönderir</a:t>
            </a:r>
            <a:r>
              <a:rPr lang="en-US" sz="1600" dirty="0"/>
              <a:t>.</a:t>
            </a:r>
            <a:endParaRPr lang="en-US" sz="1600" dirty="0">
              <a:cs typeface="Calibri"/>
            </a:endParaRPr>
          </a:p>
          <a:p>
            <a:endParaRPr lang="en-US" sz="1100"/>
          </a:p>
        </p:txBody>
      </p:sp>
    </p:spTree>
    <p:extLst>
      <p:ext uri="{BB962C8B-B14F-4D97-AF65-F5344CB8AC3E}">
        <p14:creationId xmlns:p14="http://schemas.microsoft.com/office/powerpoint/2010/main" val="289088197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8F5F83-693F-D26B-9C76-4CFA3783B855}"/>
              </a:ext>
            </a:extLst>
          </p:cNvPr>
          <p:cNvSpPr>
            <a:spLocks noGrp="1"/>
          </p:cNvSpPr>
          <p:nvPr>
            <p:ph type="title"/>
          </p:nvPr>
        </p:nvSpPr>
        <p:spPr>
          <a:xfrm>
            <a:off x="4970109" y="484632"/>
            <a:ext cx="6730277" cy="1609344"/>
          </a:xfrm>
          <a:ln>
            <a:noFill/>
          </a:ln>
        </p:spPr>
        <p:txBody>
          <a:bodyPr>
            <a:normAutofit/>
          </a:bodyPr>
          <a:lstStyle/>
          <a:p>
            <a:r>
              <a:rPr lang="tr-TR" sz="4800" dirty="0">
                <a:cs typeface="Calibri Light"/>
              </a:rPr>
              <a:t>Türkiye'ye Dönüş ve Son Yılları</a:t>
            </a:r>
            <a:endParaRPr lang="tr-TR" sz="4800" dirty="0"/>
          </a:p>
        </p:txBody>
      </p:sp>
      <p:pic>
        <p:nvPicPr>
          <p:cNvPr id="4" name="Resim 4" descr="metin, açık hava, bina, kişi içeren bir resim&#10;&#10;Açıklama otomatik olarak oluşturuldu">
            <a:extLst>
              <a:ext uri="{FF2B5EF4-FFF2-40B4-BE49-F238E27FC236}">
                <a16:creationId xmlns:a16="http://schemas.microsoft.com/office/drawing/2014/main" id="{637FC790-A550-E3DA-CF50-FCD5C2C171B0}"/>
              </a:ext>
            </a:extLst>
          </p:cNvPr>
          <p:cNvPicPr>
            <a:picLocks noChangeAspect="1"/>
          </p:cNvPicPr>
          <p:nvPr/>
        </p:nvPicPr>
        <p:blipFill rotWithShape="1">
          <a:blip r:embed="rId2"/>
          <a:srcRect t="16768" r="1" b="12762"/>
          <a:stretch/>
        </p:blipFill>
        <p:spPr>
          <a:xfrm>
            <a:off x="20" y="10"/>
            <a:ext cx="4475130" cy="2232366"/>
          </a:xfrm>
          <a:prstGeom prst="rect">
            <a:avLst/>
          </a:prstGeom>
        </p:spPr>
      </p:pic>
      <p:pic>
        <p:nvPicPr>
          <p:cNvPr id="6" name="Resim 6" descr="metin, eski, grup, seçkin içeren bir resim&#10;&#10;Açıklama otomatik olarak oluşturuldu">
            <a:extLst>
              <a:ext uri="{FF2B5EF4-FFF2-40B4-BE49-F238E27FC236}">
                <a16:creationId xmlns:a16="http://schemas.microsoft.com/office/drawing/2014/main" id="{F9637DC0-5297-6FF9-BE3E-0649A20A64D7}"/>
              </a:ext>
            </a:extLst>
          </p:cNvPr>
          <p:cNvPicPr>
            <a:picLocks noChangeAspect="1"/>
          </p:cNvPicPr>
          <p:nvPr/>
        </p:nvPicPr>
        <p:blipFill rotWithShape="1">
          <a:blip r:embed="rId3"/>
          <a:srcRect t="13681" r="1" b="3036"/>
          <a:stretch/>
        </p:blipFill>
        <p:spPr>
          <a:xfrm>
            <a:off x="20" y="2325504"/>
            <a:ext cx="4475130" cy="2215527"/>
          </a:xfrm>
          <a:prstGeom prst="rect">
            <a:avLst/>
          </a:prstGeom>
        </p:spPr>
      </p:pic>
      <p:pic>
        <p:nvPicPr>
          <p:cNvPr id="5" name="Resim 5" descr="ağaç, açık hava, zemin, taş içeren bir resim&#10;&#10;Açıklama otomatik olarak oluşturuldu">
            <a:extLst>
              <a:ext uri="{FF2B5EF4-FFF2-40B4-BE49-F238E27FC236}">
                <a16:creationId xmlns:a16="http://schemas.microsoft.com/office/drawing/2014/main" id="{8DA0DCA1-7C35-216B-4ABC-CA95ED416818}"/>
              </a:ext>
            </a:extLst>
          </p:cNvPr>
          <p:cNvPicPr>
            <a:picLocks noChangeAspect="1"/>
          </p:cNvPicPr>
          <p:nvPr/>
        </p:nvPicPr>
        <p:blipFill rotWithShape="1">
          <a:blip r:embed="rId4"/>
          <a:srcRect t="10076" r="4" b="23607"/>
          <a:stretch/>
        </p:blipFill>
        <p:spPr>
          <a:xfrm>
            <a:off x="20" y="4634159"/>
            <a:ext cx="4475130" cy="2223841"/>
          </a:xfrm>
          <a:prstGeom prst="rect">
            <a:avLst/>
          </a:prstGeom>
        </p:spPr>
      </p:pic>
      <p:sp>
        <p:nvSpPr>
          <p:cNvPr id="3" name="İçerik Yer Tutucusu 2">
            <a:extLst>
              <a:ext uri="{FF2B5EF4-FFF2-40B4-BE49-F238E27FC236}">
                <a16:creationId xmlns:a16="http://schemas.microsoft.com/office/drawing/2014/main" id="{9E85F67D-0088-BDC7-0A16-053588C6BDC1}"/>
              </a:ext>
            </a:extLst>
          </p:cNvPr>
          <p:cNvSpPr>
            <a:spLocks noGrp="1"/>
          </p:cNvSpPr>
          <p:nvPr>
            <p:ph idx="1"/>
          </p:nvPr>
        </p:nvSpPr>
        <p:spPr>
          <a:xfrm>
            <a:off x="4970109" y="2121408"/>
            <a:ext cx="6730276" cy="4050792"/>
          </a:xfrm>
        </p:spPr>
        <p:txBody>
          <a:bodyPr vert="horz" lIns="91440" tIns="45720" rIns="91440" bIns="45720" rtlCol="0">
            <a:normAutofit/>
          </a:bodyPr>
          <a:lstStyle/>
          <a:p>
            <a:r>
              <a:rPr lang="tr-TR" sz="1600" dirty="0">
                <a:cs typeface="Calibri"/>
              </a:rPr>
              <a:t>Hamit, 4 Ocak 1914 günü Meclis-i Âyan Üyeliği'ne atanır.</a:t>
            </a:r>
          </a:p>
          <a:p>
            <a:r>
              <a:rPr lang="tr-TR" sz="1600" dirty="0">
                <a:cs typeface="Calibri"/>
              </a:rPr>
              <a:t>1. Dünya Savaşı Osmanlı yenilgisiyle sonuçlanınca pek çok aile gibi Hamit’ler de kaçtılar. Önce Budapeşte ve sonra Viyana’ya. Şair-i Azam şiirini burada yazdı.  Buradaki maddi sıkıntılarını ve 1. Dünya Savaşının ve dönemin derin değişiklerinin ve belirsizliğinin getirdiği bir yere ait olamayışının absürtlüğünü anlattığı (belki?) Şair-i Azam şiirini yazar ve yeni Türkiye’den sempati toplar.</a:t>
            </a:r>
          </a:p>
          <a:p>
            <a:r>
              <a:rPr lang="tr-TR" sz="1600" dirty="0">
                <a:cs typeface="Calibri"/>
              </a:rPr>
              <a:t>1912 yılında </a:t>
            </a:r>
            <a:r>
              <a:rPr lang="tr-TR" sz="1600">
                <a:cs typeface="Calibri"/>
              </a:rPr>
              <a:t>Belçıkalı</a:t>
            </a:r>
            <a:r>
              <a:rPr lang="tr-TR" sz="1600" dirty="0">
                <a:cs typeface="Calibri"/>
              </a:rPr>
              <a:t> </a:t>
            </a:r>
            <a:r>
              <a:rPr lang="tr-TR" sz="1600">
                <a:cs typeface="Calibri"/>
              </a:rPr>
              <a:t>Lüsyen</a:t>
            </a:r>
            <a:r>
              <a:rPr lang="tr-TR" sz="1600" dirty="0">
                <a:cs typeface="Calibri"/>
              </a:rPr>
              <a:t> Hanım ile evlenir. </a:t>
            </a:r>
            <a:r>
              <a:rPr lang="tr-TR" sz="1600">
                <a:cs typeface="Calibri"/>
              </a:rPr>
              <a:t>Lüsiyen</a:t>
            </a:r>
            <a:r>
              <a:rPr lang="tr-TR" sz="1600" dirty="0">
                <a:cs typeface="Calibri"/>
              </a:rPr>
              <a:t> Hanım ve Hamit boşanırlar ve Hamit </a:t>
            </a:r>
            <a:r>
              <a:rPr lang="tr-TR" sz="1600">
                <a:cs typeface="Calibri"/>
              </a:rPr>
              <a:t>Lüsiyen’in</a:t>
            </a:r>
            <a:r>
              <a:rPr lang="tr-TR" sz="1600" dirty="0">
                <a:cs typeface="Calibri"/>
              </a:rPr>
              <a:t> talibi bir İtalyan Kontu ile evlenmesini ister. </a:t>
            </a:r>
            <a:r>
              <a:rPr lang="tr-TR" sz="1600">
                <a:cs typeface="Calibri"/>
              </a:rPr>
              <a:t>Lüsiyen</a:t>
            </a:r>
            <a:r>
              <a:rPr lang="tr-TR" sz="1600" dirty="0">
                <a:cs typeface="Calibri"/>
              </a:rPr>
              <a:t> Hanım yedi yıl sonra Hamit’e döner.</a:t>
            </a:r>
          </a:p>
          <a:p>
            <a:r>
              <a:rPr lang="tr-TR" sz="1600" dirty="0">
                <a:cs typeface="Calibri"/>
              </a:rPr>
              <a:t>İstanbul Belediyesi Hamit’e Maçka Palas’ta bir daire verir.</a:t>
            </a:r>
          </a:p>
          <a:p>
            <a:r>
              <a:rPr lang="tr-TR" sz="1600" dirty="0">
                <a:cs typeface="Calibri"/>
              </a:rPr>
              <a:t>1929’da İstanbul Milletvekili olur ve TBMM’de 3, 4 ve 5. dönemlerde İstanbul milletvekilliği yaptı.</a:t>
            </a:r>
          </a:p>
          <a:p>
            <a:r>
              <a:rPr lang="tr-TR" sz="1600" dirty="0">
                <a:cs typeface="Calibri"/>
              </a:rPr>
              <a:t>13 Nisan 1937’de Maçka Palas’taki odasında zatürree sebebiyle vefat etti ve Zincirlikuyu mezarlığına gömüldü.</a:t>
            </a:r>
          </a:p>
          <a:p>
            <a:endParaRPr lang="tr-TR" sz="1600">
              <a:cs typeface="Calibri"/>
            </a:endParaRPr>
          </a:p>
        </p:txBody>
      </p:sp>
    </p:spTree>
    <p:extLst>
      <p:ext uri="{BB962C8B-B14F-4D97-AF65-F5344CB8AC3E}">
        <p14:creationId xmlns:p14="http://schemas.microsoft.com/office/powerpoint/2010/main" val="242548171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0081FA-8EB8-28C6-8093-1AEA89FF88F5}"/>
              </a:ext>
            </a:extLst>
          </p:cNvPr>
          <p:cNvSpPr>
            <a:spLocks noGrp="1"/>
          </p:cNvSpPr>
          <p:nvPr>
            <p:ph type="title"/>
          </p:nvPr>
        </p:nvSpPr>
        <p:spPr/>
        <p:txBody>
          <a:bodyPr/>
          <a:lstStyle/>
          <a:p>
            <a:r>
              <a:rPr lang="tr-TR" dirty="0">
                <a:cs typeface="Calibri Light"/>
              </a:rPr>
              <a:t>Şair-i Azam şiiri</a:t>
            </a:r>
          </a:p>
        </p:txBody>
      </p:sp>
      <p:sp>
        <p:nvSpPr>
          <p:cNvPr id="3" name="İçerik Yer Tutucusu 2">
            <a:extLst>
              <a:ext uri="{FF2B5EF4-FFF2-40B4-BE49-F238E27FC236}">
                <a16:creationId xmlns:a16="http://schemas.microsoft.com/office/drawing/2014/main" id="{43D4037F-7071-F962-3468-1294042997E4}"/>
              </a:ext>
            </a:extLst>
          </p:cNvPr>
          <p:cNvSpPr>
            <a:spLocks noGrp="1"/>
          </p:cNvSpPr>
          <p:nvPr>
            <p:ph sz="half" idx="1"/>
          </p:nvPr>
        </p:nvSpPr>
        <p:spPr/>
        <p:txBody>
          <a:bodyPr vert="horz" lIns="91440" tIns="45720" rIns="91440" bIns="45720" rtlCol="0" anchor="t">
            <a:normAutofit fontScale="77500" lnSpcReduction="20000"/>
          </a:bodyPr>
          <a:lstStyle/>
          <a:p>
            <a:pPr marL="0" indent="0">
              <a:buNone/>
            </a:pPr>
            <a:r>
              <a:rPr lang="tr-TR" dirty="0">
                <a:cs typeface="Calibri"/>
              </a:rPr>
              <a:t>Mevki Viyana</a:t>
            </a:r>
            <a:br>
              <a:rPr lang="tr-TR" dirty="0">
                <a:cs typeface="Calibri"/>
              </a:rPr>
            </a:br>
            <a:r>
              <a:rPr lang="tr-TR" dirty="0">
                <a:cs typeface="Calibri"/>
              </a:rPr>
              <a:t>Bir darbe-i </a:t>
            </a:r>
            <a:r>
              <a:rPr lang="tr-TR" dirty="0" err="1">
                <a:cs typeface="Calibri"/>
              </a:rPr>
              <a:t>ma'kus</a:t>
            </a:r>
            <a:r>
              <a:rPr lang="tr-TR" dirty="0">
                <a:cs typeface="Calibri"/>
              </a:rPr>
              <a:t> ile düşmüş o yana</a:t>
            </a:r>
            <a:br>
              <a:rPr lang="tr-TR" dirty="0">
                <a:cs typeface="Calibri"/>
              </a:rPr>
            </a:br>
            <a:r>
              <a:rPr lang="tr-TR" dirty="0">
                <a:cs typeface="Calibri"/>
              </a:rPr>
              <a:t>Hep tersine dönmüştür onun giydiği şeyler</a:t>
            </a:r>
            <a:br>
              <a:rPr lang="tr-TR" dirty="0">
                <a:cs typeface="Calibri"/>
              </a:rPr>
            </a:br>
            <a:r>
              <a:rPr lang="tr-TR" dirty="0">
                <a:cs typeface="Calibri"/>
              </a:rPr>
              <a:t>Hem </a:t>
            </a:r>
            <a:r>
              <a:rPr lang="tr-TR" dirty="0" err="1">
                <a:cs typeface="Calibri"/>
              </a:rPr>
              <a:t>bid-defaat</a:t>
            </a:r>
            <a:r>
              <a:rPr lang="tr-TR" dirty="0">
                <a:cs typeface="Calibri"/>
              </a:rPr>
              <a:t>!</a:t>
            </a:r>
            <a:br>
              <a:rPr lang="tr-TR" dirty="0">
                <a:cs typeface="Calibri"/>
              </a:rPr>
            </a:br>
            <a:r>
              <a:rPr lang="tr-TR" dirty="0">
                <a:cs typeface="Calibri"/>
              </a:rPr>
              <a:t>Onlarla yatıp kalkar imiş kendisi söyler</a:t>
            </a:r>
            <a:br>
              <a:rPr lang="tr-TR" dirty="0">
                <a:cs typeface="Calibri"/>
              </a:rPr>
            </a:br>
            <a:r>
              <a:rPr lang="tr-TR" dirty="0">
                <a:cs typeface="Calibri"/>
              </a:rPr>
              <a:t>Vaktiyle bütün Pul'da yapılmışsa da heyhat!</a:t>
            </a:r>
            <a:br>
              <a:rPr lang="tr-TR" dirty="0">
                <a:cs typeface="Calibri"/>
              </a:rPr>
            </a:br>
            <a:r>
              <a:rPr lang="tr-TR" dirty="0">
                <a:cs typeface="Calibri"/>
              </a:rPr>
              <a:t>Cümlesi solmuş.</a:t>
            </a:r>
            <a:br>
              <a:rPr lang="tr-TR" dirty="0">
                <a:cs typeface="Calibri"/>
              </a:rPr>
            </a:br>
            <a:r>
              <a:rPr lang="tr-TR" dirty="0">
                <a:cs typeface="Calibri"/>
              </a:rPr>
              <a:t>Vaktiyle siyah, şimdi fakat yemyeşil olmuş</a:t>
            </a:r>
            <a:br>
              <a:rPr lang="tr-TR" dirty="0">
                <a:cs typeface="Calibri"/>
              </a:rPr>
            </a:br>
            <a:r>
              <a:rPr lang="tr-TR" dirty="0">
                <a:cs typeface="Calibri"/>
              </a:rPr>
              <a:t>Bir paltosu vardır.</a:t>
            </a:r>
            <a:br>
              <a:rPr lang="tr-TR" dirty="0">
                <a:cs typeface="Calibri"/>
              </a:rPr>
            </a:br>
            <a:r>
              <a:rPr lang="tr-TR" dirty="0">
                <a:cs typeface="Calibri"/>
              </a:rPr>
              <a:t>Tek gözlüğü vardır, geceler kandilidir o.</a:t>
            </a:r>
            <a:br>
              <a:rPr lang="tr-TR" dirty="0">
                <a:cs typeface="Calibri"/>
              </a:rPr>
            </a:br>
            <a:r>
              <a:rPr lang="tr-TR" dirty="0">
                <a:cs typeface="Calibri"/>
              </a:rPr>
              <a:t>Ya rab ne hayat!</a:t>
            </a:r>
            <a:br>
              <a:rPr lang="tr-TR" dirty="0">
                <a:cs typeface="Calibri"/>
              </a:rPr>
            </a:br>
            <a:r>
              <a:rPr lang="tr-TR" dirty="0">
                <a:cs typeface="Calibri"/>
              </a:rPr>
              <a:t>Cepler delik az çok</a:t>
            </a:r>
            <a:br>
              <a:rPr lang="tr-TR" dirty="0">
                <a:cs typeface="Calibri"/>
              </a:rPr>
            </a:br>
            <a:r>
              <a:rPr lang="tr-TR" dirty="0">
                <a:cs typeface="Calibri"/>
              </a:rPr>
              <a:t>Lakin ne zarar var ki delikten düşecek yok.</a:t>
            </a:r>
            <a:br>
              <a:rPr lang="tr-TR" dirty="0">
                <a:cs typeface="Calibri"/>
              </a:rPr>
            </a:br>
            <a:r>
              <a:rPr lang="tr-TR" dirty="0">
                <a:cs typeface="Calibri"/>
              </a:rPr>
              <a:t>Bir korkusu vardır</a:t>
            </a:r>
            <a:br>
              <a:rPr lang="tr-TR" dirty="0">
                <a:cs typeface="Calibri"/>
              </a:rPr>
            </a:br>
            <a:r>
              <a:rPr lang="tr-TR" dirty="0">
                <a:cs typeface="Calibri"/>
              </a:rPr>
              <a:t>Meyhanelerin saat-i tatili pek erken...</a:t>
            </a:r>
            <a:br>
              <a:rPr lang="tr-TR" dirty="0">
                <a:cs typeface="Calibri"/>
              </a:rPr>
            </a:br>
            <a:endParaRPr lang="tr-TR" dirty="0">
              <a:cs typeface="Calibri"/>
            </a:endParaRPr>
          </a:p>
        </p:txBody>
      </p:sp>
      <p:sp>
        <p:nvSpPr>
          <p:cNvPr id="4" name="İçerik Yer Tutucusu 3">
            <a:extLst>
              <a:ext uri="{FF2B5EF4-FFF2-40B4-BE49-F238E27FC236}">
                <a16:creationId xmlns:a16="http://schemas.microsoft.com/office/drawing/2014/main" id="{8D3DFC92-61CE-3505-9F5C-2106E5D43139}"/>
              </a:ext>
            </a:extLst>
          </p:cNvPr>
          <p:cNvSpPr>
            <a:spLocks noGrp="1"/>
          </p:cNvSpPr>
          <p:nvPr>
            <p:ph sz="half" idx="2"/>
          </p:nvPr>
        </p:nvSpPr>
        <p:spPr/>
        <p:txBody>
          <a:bodyPr vert="horz" lIns="91440" tIns="45720" rIns="91440" bIns="45720" rtlCol="0" anchor="t">
            <a:normAutofit fontScale="77500" lnSpcReduction="20000"/>
          </a:bodyPr>
          <a:lstStyle/>
          <a:p>
            <a:pPr marL="0" indent="0">
              <a:buNone/>
            </a:pPr>
            <a:r>
              <a:rPr lang="tr-TR" dirty="0">
                <a:cs typeface="Calibri"/>
              </a:rPr>
              <a:t>Bir kirli paçavrayla gezer</a:t>
            </a:r>
            <a:br>
              <a:rPr lang="tr-TR" dirty="0">
                <a:cs typeface="Calibri"/>
              </a:rPr>
            </a:br>
            <a:r>
              <a:rPr lang="tr-TR" dirty="0">
                <a:cs typeface="Calibri"/>
              </a:rPr>
              <a:t>Mendilidir o.</a:t>
            </a:r>
            <a:br>
              <a:rPr lang="tr-TR" dirty="0">
                <a:cs typeface="Calibri"/>
              </a:rPr>
            </a:br>
            <a:r>
              <a:rPr lang="tr-TR" dirty="0">
                <a:cs typeface="Calibri"/>
              </a:rPr>
              <a:t>Lastikleri bir başkasınındır ki yürürken</a:t>
            </a:r>
            <a:br>
              <a:rPr lang="tr-TR" dirty="0">
                <a:cs typeface="Calibri"/>
              </a:rPr>
            </a:br>
            <a:r>
              <a:rPr lang="tr-TR" dirty="0">
                <a:cs typeface="Calibri"/>
              </a:rPr>
              <a:t>Durmaz ayağından çıkar ekser...</a:t>
            </a:r>
            <a:br>
              <a:rPr lang="tr-TR" dirty="0">
                <a:cs typeface="Calibri"/>
              </a:rPr>
            </a:br>
            <a:r>
              <a:rPr lang="tr-TR" dirty="0">
                <a:cs typeface="Calibri"/>
              </a:rPr>
              <a:t>Serpuşu ne festir, ne külahtır, ne sarıktır</a:t>
            </a:r>
            <a:br>
              <a:rPr lang="tr-TR" dirty="0">
                <a:cs typeface="Calibri"/>
              </a:rPr>
            </a:br>
            <a:r>
              <a:rPr lang="tr-TR" dirty="0">
                <a:cs typeface="Calibri"/>
              </a:rPr>
              <a:t>Kalpak da değildir</a:t>
            </a:r>
            <a:br>
              <a:rPr lang="tr-TR" dirty="0">
                <a:cs typeface="Calibri"/>
              </a:rPr>
            </a:br>
            <a:r>
              <a:rPr lang="tr-TR" dirty="0">
                <a:cs typeface="Calibri"/>
              </a:rPr>
              <a:t>Bir şapka mı, haşa. O onun kendine mahsus</a:t>
            </a:r>
            <a:br>
              <a:rPr lang="tr-TR" dirty="0">
                <a:cs typeface="Calibri"/>
              </a:rPr>
            </a:br>
            <a:r>
              <a:rPr lang="tr-TR" dirty="0">
                <a:cs typeface="Calibri"/>
              </a:rPr>
              <a:t>Bir başka şekildir.</a:t>
            </a:r>
            <a:br>
              <a:rPr lang="tr-TR" dirty="0">
                <a:cs typeface="Calibri"/>
              </a:rPr>
            </a:br>
            <a:r>
              <a:rPr lang="tr-TR" dirty="0">
                <a:cs typeface="Calibri"/>
              </a:rPr>
              <a:t>Keşkül gibi bir şey...</a:t>
            </a:r>
            <a:br>
              <a:rPr lang="tr-TR" dirty="0">
                <a:cs typeface="Calibri"/>
              </a:rPr>
            </a:br>
            <a:r>
              <a:rPr lang="tr-TR" dirty="0">
                <a:cs typeface="Calibri"/>
              </a:rPr>
              <a:t>Milliyetini </a:t>
            </a:r>
            <a:r>
              <a:rPr lang="tr-TR" dirty="0" err="1">
                <a:cs typeface="Calibri"/>
              </a:rPr>
              <a:t>farık</a:t>
            </a:r>
            <a:r>
              <a:rPr lang="tr-TR" dirty="0">
                <a:cs typeface="Calibri"/>
              </a:rPr>
              <a:t> olan yok, soruyorlar:</a:t>
            </a:r>
            <a:br>
              <a:rPr lang="tr-TR" dirty="0">
                <a:cs typeface="Calibri"/>
              </a:rPr>
            </a:br>
            <a:r>
              <a:rPr lang="tr-TR" dirty="0">
                <a:cs typeface="Calibri"/>
              </a:rPr>
              <a:t>Kimdir bu alamet, bu musibet, ne kılıktır.</a:t>
            </a:r>
            <a:br>
              <a:rPr lang="tr-TR" dirty="0">
                <a:cs typeface="Calibri"/>
              </a:rPr>
            </a:br>
            <a:r>
              <a:rPr lang="tr-TR" dirty="0">
                <a:cs typeface="Calibri"/>
              </a:rPr>
              <a:t>Ürkütmeyelim sus...</a:t>
            </a:r>
            <a:br>
              <a:rPr lang="tr-TR" dirty="0">
                <a:cs typeface="Calibri"/>
              </a:rPr>
            </a:br>
            <a:r>
              <a:rPr lang="tr-TR" dirty="0">
                <a:cs typeface="Calibri"/>
              </a:rPr>
              <a:t>Bir kahkaha, bir </a:t>
            </a:r>
            <a:r>
              <a:rPr lang="tr-TR" dirty="0" err="1">
                <a:cs typeface="Calibri"/>
              </a:rPr>
              <a:t>av'ava</a:t>
            </a:r>
            <a:r>
              <a:rPr lang="tr-TR" dirty="0">
                <a:cs typeface="Calibri"/>
              </a:rPr>
              <a:t> kopmakta </a:t>
            </a:r>
            <a:r>
              <a:rPr lang="tr-TR" dirty="0" err="1">
                <a:cs typeface="Calibri"/>
              </a:rPr>
              <a:t>peyapey</a:t>
            </a:r>
            <a:br>
              <a:rPr lang="tr-TR" dirty="0">
                <a:cs typeface="Calibri"/>
              </a:rPr>
            </a:br>
            <a:r>
              <a:rPr lang="tr-TR" dirty="0">
                <a:cs typeface="Calibri"/>
              </a:rPr>
              <a:t>Bazen de </a:t>
            </a:r>
            <a:r>
              <a:rPr lang="tr-TR" dirty="0" err="1">
                <a:cs typeface="Calibri"/>
              </a:rPr>
              <a:t>müheyyâ-yı</a:t>
            </a:r>
            <a:r>
              <a:rPr lang="tr-TR" dirty="0">
                <a:cs typeface="Calibri"/>
              </a:rPr>
              <a:t> </a:t>
            </a:r>
            <a:r>
              <a:rPr lang="tr-TR" dirty="0" err="1">
                <a:cs typeface="Calibri"/>
              </a:rPr>
              <a:t>tasadduk</a:t>
            </a:r>
            <a:r>
              <a:rPr lang="tr-TR" dirty="0">
                <a:cs typeface="Calibri"/>
              </a:rPr>
              <a:t> duruyorlar.</a:t>
            </a:r>
            <a:br>
              <a:rPr lang="tr-TR" dirty="0">
                <a:cs typeface="Calibri"/>
              </a:rPr>
            </a:br>
            <a:r>
              <a:rPr lang="tr-TR" dirty="0">
                <a:cs typeface="Calibri"/>
              </a:rPr>
              <a:t>Zül farkına bir zam!</a:t>
            </a:r>
            <a:br>
              <a:rPr lang="tr-TR" dirty="0">
                <a:cs typeface="Calibri"/>
              </a:rPr>
            </a:br>
            <a:r>
              <a:rPr lang="tr-TR" dirty="0">
                <a:cs typeface="Calibri"/>
              </a:rPr>
              <a:t>Ancak biri vardır, ona der: Şair-i Azam!</a:t>
            </a:r>
            <a:endParaRPr lang="tr-TR"/>
          </a:p>
        </p:txBody>
      </p:sp>
    </p:spTree>
    <p:extLst>
      <p:ext uri="{BB962C8B-B14F-4D97-AF65-F5344CB8AC3E}">
        <p14:creationId xmlns:p14="http://schemas.microsoft.com/office/powerpoint/2010/main" val="2144079476"/>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2090</Words>
  <Application>Microsoft Office PowerPoint</Application>
  <PresentationFormat>Widescreen</PresentationFormat>
  <Paragraphs>80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Ofis Teması</vt:lpstr>
      <vt:lpstr>Abdülhak Hamit Tarhan</vt:lpstr>
      <vt:lpstr>Ailesi</vt:lpstr>
      <vt:lpstr>Eğitim Hayatı</vt:lpstr>
      <vt:lpstr>Gençlik Yılları</vt:lpstr>
      <vt:lpstr>Fransa Yılları</vt:lpstr>
      <vt:lpstr>Makber Yılları</vt:lpstr>
      <vt:lpstr>PowerPoint Presentation</vt:lpstr>
      <vt:lpstr>Türkiye'ye Dönüş ve Son Yılları</vt:lpstr>
      <vt:lpstr>Şair-i Azam şiiri</vt:lpstr>
      <vt:lpstr>Üslubu ve Bakış Açısı</vt:lpstr>
      <vt:lpstr>Dine Bakışı</vt:lpstr>
      <vt:lpstr>Kadınlara Bakışı</vt:lpstr>
      <vt:lpstr>Kadınlara Bakışı</vt:lpstr>
      <vt:lpstr>Abdülhak Hamit ve Sömürgecilik</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Nihat Berker</dc:creator>
  <cp:lastModifiedBy>Nihat Berker</cp:lastModifiedBy>
  <cp:revision>544</cp:revision>
  <dcterms:created xsi:type="dcterms:W3CDTF">2022-12-14T15:04:37Z</dcterms:created>
  <dcterms:modified xsi:type="dcterms:W3CDTF">2022-12-18T19:31:40Z</dcterms:modified>
</cp:coreProperties>
</file>