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9" r:id="rId4"/>
    <p:sldId id="260" r:id="rId5"/>
    <p:sldId id="261" r:id="rId6"/>
    <p:sldId id="270" r:id="rId7"/>
    <p:sldId id="262" r:id="rId8"/>
    <p:sldId id="263" r:id="rId9"/>
    <p:sldId id="264" r:id="rId10"/>
    <p:sldId id="265" r:id="rId11"/>
    <p:sldId id="266" r:id="rId12"/>
    <p:sldId id="267" r:id="rId13"/>
    <p:sldId id="268" r:id="rId14"/>
    <p:sldId id="257" r:id="rId15"/>
    <p:sldId id="272" r:id="rId16"/>
    <p:sldId id="277" r:id="rId17"/>
    <p:sldId id="273" r:id="rId18"/>
    <p:sldId id="271"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CDD"/>
    <a:srgbClr val="D1D9FF"/>
    <a:srgbClr val="C0ED97"/>
    <a:srgbClr val="D1C5F3"/>
    <a:srgbClr val="FAE28A"/>
    <a:srgbClr val="D2FBC1"/>
    <a:srgbClr val="A8FAE1"/>
    <a:srgbClr val="BDC8FF"/>
    <a:srgbClr val="E4B9FF"/>
    <a:srgbClr val="F4F5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4" d="100"/>
          <a:sy n="74" d="100"/>
        </p:scale>
        <p:origin x="352" y="48"/>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1FA84D-85CD-423D-B301-A587B577E64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B580101A-E913-4F70-AE2E-DFCB7F0B78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D7F33A9-1BB5-477F-90DC-54C2CD4F946B}"/>
              </a:ext>
            </a:extLst>
          </p:cNvPr>
          <p:cNvSpPr>
            <a:spLocks noGrp="1"/>
          </p:cNvSpPr>
          <p:nvPr>
            <p:ph type="dt" sz="half" idx="10"/>
          </p:nvPr>
        </p:nvSpPr>
        <p:spPr/>
        <p:txBody>
          <a:bodyPr/>
          <a:lstStyle/>
          <a:p>
            <a:fld id="{508D53E1-E308-4128-981B-F9025653B1B8}" type="datetimeFigureOut">
              <a:rPr lang="tr-TR" smtClean="0"/>
              <a:t>10.12.2022</a:t>
            </a:fld>
            <a:endParaRPr lang="tr-TR"/>
          </a:p>
        </p:txBody>
      </p:sp>
      <p:sp>
        <p:nvSpPr>
          <p:cNvPr id="5" name="Alt Bilgi Yer Tutucusu 4">
            <a:extLst>
              <a:ext uri="{FF2B5EF4-FFF2-40B4-BE49-F238E27FC236}">
                <a16:creationId xmlns:a16="http://schemas.microsoft.com/office/drawing/2014/main" id="{101FEF98-2304-4D99-8CA5-92B166A3E40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700F2AC-DB38-48E9-B2ED-A9F1D1059D94}"/>
              </a:ext>
            </a:extLst>
          </p:cNvPr>
          <p:cNvSpPr>
            <a:spLocks noGrp="1"/>
          </p:cNvSpPr>
          <p:nvPr>
            <p:ph type="sldNum" sz="quarter" idx="12"/>
          </p:nvPr>
        </p:nvSpPr>
        <p:spPr/>
        <p:txBody>
          <a:bodyPr/>
          <a:lstStyle/>
          <a:p>
            <a:fld id="{11581921-1035-462E-AA7B-9D2BAD0368DA}" type="slidenum">
              <a:rPr lang="tr-TR" smtClean="0"/>
              <a:t>‹#›</a:t>
            </a:fld>
            <a:endParaRPr lang="tr-TR"/>
          </a:p>
        </p:txBody>
      </p:sp>
    </p:spTree>
    <p:extLst>
      <p:ext uri="{BB962C8B-B14F-4D97-AF65-F5344CB8AC3E}">
        <p14:creationId xmlns:p14="http://schemas.microsoft.com/office/powerpoint/2010/main" val="1936028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2DB095-D922-4A0F-A1D9-D0D8D4D725F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D9A430F-B746-4E7A-89D8-045C07A2A19D}"/>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5B2C833-E324-41BA-8ED8-E34ED29B712B}"/>
              </a:ext>
            </a:extLst>
          </p:cNvPr>
          <p:cNvSpPr>
            <a:spLocks noGrp="1"/>
          </p:cNvSpPr>
          <p:nvPr>
            <p:ph type="dt" sz="half" idx="10"/>
          </p:nvPr>
        </p:nvSpPr>
        <p:spPr/>
        <p:txBody>
          <a:bodyPr/>
          <a:lstStyle/>
          <a:p>
            <a:fld id="{508D53E1-E308-4128-981B-F9025653B1B8}" type="datetimeFigureOut">
              <a:rPr lang="tr-TR" smtClean="0"/>
              <a:t>10.12.2022</a:t>
            </a:fld>
            <a:endParaRPr lang="tr-TR"/>
          </a:p>
        </p:txBody>
      </p:sp>
      <p:sp>
        <p:nvSpPr>
          <p:cNvPr id="5" name="Alt Bilgi Yer Tutucusu 4">
            <a:extLst>
              <a:ext uri="{FF2B5EF4-FFF2-40B4-BE49-F238E27FC236}">
                <a16:creationId xmlns:a16="http://schemas.microsoft.com/office/drawing/2014/main" id="{84839932-B13F-4D71-ABB6-D24AEFC1813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AB8C8AB-4E14-414D-B233-84953528C165}"/>
              </a:ext>
            </a:extLst>
          </p:cNvPr>
          <p:cNvSpPr>
            <a:spLocks noGrp="1"/>
          </p:cNvSpPr>
          <p:nvPr>
            <p:ph type="sldNum" sz="quarter" idx="12"/>
          </p:nvPr>
        </p:nvSpPr>
        <p:spPr/>
        <p:txBody>
          <a:bodyPr/>
          <a:lstStyle/>
          <a:p>
            <a:fld id="{11581921-1035-462E-AA7B-9D2BAD0368DA}" type="slidenum">
              <a:rPr lang="tr-TR" smtClean="0"/>
              <a:t>‹#›</a:t>
            </a:fld>
            <a:endParaRPr lang="tr-TR"/>
          </a:p>
        </p:txBody>
      </p:sp>
    </p:spTree>
    <p:extLst>
      <p:ext uri="{BB962C8B-B14F-4D97-AF65-F5344CB8AC3E}">
        <p14:creationId xmlns:p14="http://schemas.microsoft.com/office/powerpoint/2010/main" val="317869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AC21529-383A-4A55-8CA2-365C4E167BF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5538FB5-9F9A-4028-ACCB-9D4A0C28FA41}"/>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A3276B4-8E6A-428F-8ECD-9117A42763DD}"/>
              </a:ext>
            </a:extLst>
          </p:cNvPr>
          <p:cNvSpPr>
            <a:spLocks noGrp="1"/>
          </p:cNvSpPr>
          <p:nvPr>
            <p:ph type="dt" sz="half" idx="10"/>
          </p:nvPr>
        </p:nvSpPr>
        <p:spPr/>
        <p:txBody>
          <a:bodyPr/>
          <a:lstStyle/>
          <a:p>
            <a:fld id="{508D53E1-E308-4128-981B-F9025653B1B8}" type="datetimeFigureOut">
              <a:rPr lang="tr-TR" smtClean="0"/>
              <a:t>10.12.2022</a:t>
            </a:fld>
            <a:endParaRPr lang="tr-TR"/>
          </a:p>
        </p:txBody>
      </p:sp>
      <p:sp>
        <p:nvSpPr>
          <p:cNvPr id="5" name="Alt Bilgi Yer Tutucusu 4">
            <a:extLst>
              <a:ext uri="{FF2B5EF4-FFF2-40B4-BE49-F238E27FC236}">
                <a16:creationId xmlns:a16="http://schemas.microsoft.com/office/drawing/2014/main" id="{EC00FAF1-D020-423A-A932-19C4610A733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AF3AB62-B08C-4AFB-8473-53C430996674}"/>
              </a:ext>
            </a:extLst>
          </p:cNvPr>
          <p:cNvSpPr>
            <a:spLocks noGrp="1"/>
          </p:cNvSpPr>
          <p:nvPr>
            <p:ph type="sldNum" sz="quarter" idx="12"/>
          </p:nvPr>
        </p:nvSpPr>
        <p:spPr/>
        <p:txBody>
          <a:bodyPr/>
          <a:lstStyle/>
          <a:p>
            <a:fld id="{11581921-1035-462E-AA7B-9D2BAD0368DA}" type="slidenum">
              <a:rPr lang="tr-TR" smtClean="0"/>
              <a:t>‹#›</a:t>
            </a:fld>
            <a:endParaRPr lang="tr-TR"/>
          </a:p>
        </p:txBody>
      </p:sp>
    </p:spTree>
    <p:extLst>
      <p:ext uri="{BB962C8B-B14F-4D97-AF65-F5344CB8AC3E}">
        <p14:creationId xmlns:p14="http://schemas.microsoft.com/office/powerpoint/2010/main" val="1960645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E39025-9035-4CA8-A7D8-3E9956AC602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219C58A-7D31-4465-8737-88FDF16F1FD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0094BAF-9817-4852-B6AF-3F6C1FDB8E19}"/>
              </a:ext>
            </a:extLst>
          </p:cNvPr>
          <p:cNvSpPr>
            <a:spLocks noGrp="1"/>
          </p:cNvSpPr>
          <p:nvPr>
            <p:ph type="dt" sz="half" idx="10"/>
          </p:nvPr>
        </p:nvSpPr>
        <p:spPr/>
        <p:txBody>
          <a:bodyPr/>
          <a:lstStyle/>
          <a:p>
            <a:fld id="{508D53E1-E308-4128-981B-F9025653B1B8}" type="datetimeFigureOut">
              <a:rPr lang="tr-TR" smtClean="0"/>
              <a:t>10.12.2022</a:t>
            </a:fld>
            <a:endParaRPr lang="tr-TR"/>
          </a:p>
        </p:txBody>
      </p:sp>
      <p:sp>
        <p:nvSpPr>
          <p:cNvPr id="5" name="Alt Bilgi Yer Tutucusu 4">
            <a:extLst>
              <a:ext uri="{FF2B5EF4-FFF2-40B4-BE49-F238E27FC236}">
                <a16:creationId xmlns:a16="http://schemas.microsoft.com/office/drawing/2014/main" id="{3026ED29-F2C4-4C28-9378-9D7E6B32113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E41E7FD-B40C-4F05-98E5-E64D70FFCA54}"/>
              </a:ext>
            </a:extLst>
          </p:cNvPr>
          <p:cNvSpPr>
            <a:spLocks noGrp="1"/>
          </p:cNvSpPr>
          <p:nvPr>
            <p:ph type="sldNum" sz="quarter" idx="12"/>
          </p:nvPr>
        </p:nvSpPr>
        <p:spPr/>
        <p:txBody>
          <a:bodyPr/>
          <a:lstStyle/>
          <a:p>
            <a:fld id="{11581921-1035-462E-AA7B-9D2BAD0368DA}" type="slidenum">
              <a:rPr lang="tr-TR" smtClean="0"/>
              <a:t>‹#›</a:t>
            </a:fld>
            <a:endParaRPr lang="tr-TR"/>
          </a:p>
        </p:txBody>
      </p:sp>
    </p:spTree>
    <p:extLst>
      <p:ext uri="{BB962C8B-B14F-4D97-AF65-F5344CB8AC3E}">
        <p14:creationId xmlns:p14="http://schemas.microsoft.com/office/powerpoint/2010/main" val="2316594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EA00D1-54BE-4E9B-B53D-2627DC4EC44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7F24750-D787-43BA-A5AD-32E4E89E55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86D8F39-58F9-4419-8809-08EBE460AC49}"/>
              </a:ext>
            </a:extLst>
          </p:cNvPr>
          <p:cNvSpPr>
            <a:spLocks noGrp="1"/>
          </p:cNvSpPr>
          <p:nvPr>
            <p:ph type="dt" sz="half" idx="10"/>
          </p:nvPr>
        </p:nvSpPr>
        <p:spPr/>
        <p:txBody>
          <a:bodyPr/>
          <a:lstStyle/>
          <a:p>
            <a:fld id="{508D53E1-E308-4128-981B-F9025653B1B8}" type="datetimeFigureOut">
              <a:rPr lang="tr-TR" smtClean="0"/>
              <a:t>10.12.2022</a:t>
            </a:fld>
            <a:endParaRPr lang="tr-TR"/>
          </a:p>
        </p:txBody>
      </p:sp>
      <p:sp>
        <p:nvSpPr>
          <p:cNvPr id="5" name="Alt Bilgi Yer Tutucusu 4">
            <a:extLst>
              <a:ext uri="{FF2B5EF4-FFF2-40B4-BE49-F238E27FC236}">
                <a16:creationId xmlns:a16="http://schemas.microsoft.com/office/drawing/2014/main" id="{6F48E16A-6112-4ED9-832B-F1532704388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8731533-120C-4368-B874-005A33B9E145}"/>
              </a:ext>
            </a:extLst>
          </p:cNvPr>
          <p:cNvSpPr>
            <a:spLocks noGrp="1"/>
          </p:cNvSpPr>
          <p:nvPr>
            <p:ph type="sldNum" sz="quarter" idx="12"/>
          </p:nvPr>
        </p:nvSpPr>
        <p:spPr/>
        <p:txBody>
          <a:bodyPr/>
          <a:lstStyle/>
          <a:p>
            <a:fld id="{11581921-1035-462E-AA7B-9D2BAD0368DA}" type="slidenum">
              <a:rPr lang="tr-TR" smtClean="0"/>
              <a:t>‹#›</a:t>
            </a:fld>
            <a:endParaRPr lang="tr-TR"/>
          </a:p>
        </p:txBody>
      </p:sp>
    </p:spTree>
    <p:extLst>
      <p:ext uri="{BB962C8B-B14F-4D97-AF65-F5344CB8AC3E}">
        <p14:creationId xmlns:p14="http://schemas.microsoft.com/office/powerpoint/2010/main" val="2774601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493FB4-013A-4C1D-8FC1-FAFD81FAD05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9CD8985-B78B-408C-931B-92B2D66E26B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540C7F4-EB3B-4EE5-974F-3A0BB7FF089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D58987A0-8B40-4F71-B70F-45735158C2EA}"/>
              </a:ext>
            </a:extLst>
          </p:cNvPr>
          <p:cNvSpPr>
            <a:spLocks noGrp="1"/>
          </p:cNvSpPr>
          <p:nvPr>
            <p:ph type="dt" sz="half" idx="10"/>
          </p:nvPr>
        </p:nvSpPr>
        <p:spPr/>
        <p:txBody>
          <a:bodyPr/>
          <a:lstStyle/>
          <a:p>
            <a:fld id="{508D53E1-E308-4128-981B-F9025653B1B8}" type="datetimeFigureOut">
              <a:rPr lang="tr-TR" smtClean="0"/>
              <a:t>10.12.2022</a:t>
            </a:fld>
            <a:endParaRPr lang="tr-TR"/>
          </a:p>
        </p:txBody>
      </p:sp>
      <p:sp>
        <p:nvSpPr>
          <p:cNvPr id="6" name="Alt Bilgi Yer Tutucusu 5">
            <a:extLst>
              <a:ext uri="{FF2B5EF4-FFF2-40B4-BE49-F238E27FC236}">
                <a16:creationId xmlns:a16="http://schemas.microsoft.com/office/drawing/2014/main" id="{CD14C6A5-D6D7-4842-8AF5-BBB89215C88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7395A42-FB7A-4EB1-8D72-C9B26514E9CB}"/>
              </a:ext>
            </a:extLst>
          </p:cNvPr>
          <p:cNvSpPr>
            <a:spLocks noGrp="1"/>
          </p:cNvSpPr>
          <p:nvPr>
            <p:ph type="sldNum" sz="quarter" idx="12"/>
          </p:nvPr>
        </p:nvSpPr>
        <p:spPr/>
        <p:txBody>
          <a:bodyPr/>
          <a:lstStyle/>
          <a:p>
            <a:fld id="{11581921-1035-462E-AA7B-9D2BAD0368DA}" type="slidenum">
              <a:rPr lang="tr-TR" smtClean="0"/>
              <a:t>‹#›</a:t>
            </a:fld>
            <a:endParaRPr lang="tr-TR"/>
          </a:p>
        </p:txBody>
      </p:sp>
    </p:spTree>
    <p:extLst>
      <p:ext uri="{BB962C8B-B14F-4D97-AF65-F5344CB8AC3E}">
        <p14:creationId xmlns:p14="http://schemas.microsoft.com/office/powerpoint/2010/main" val="3966570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A09A15-AB6E-4789-A042-16918DE6B1C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8D8CD4E-3A1D-4B58-A291-D8986B1F37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99D9C8F-7895-4D5D-94A4-B1ED0F344991}"/>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06383A0-E356-4D16-A97C-65519AB378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40CDC017-3F7E-4C03-AACA-3A131B3B9CA5}"/>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03583203-446D-4EA6-AB5A-F1761813EC4A}"/>
              </a:ext>
            </a:extLst>
          </p:cNvPr>
          <p:cNvSpPr>
            <a:spLocks noGrp="1"/>
          </p:cNvSpPr>
          <p:nvPr>
            <p:ph type="dt" sz="half" idx="10"/>
          </p:nvPr>
        </p:nvSpPr>
        <p:spPr/>
        <p:txBody>
          <a:bodyPr/>
          <a:lstStyle/>
          <a:p>
            <a:fld id="{508D53E1-E308-4128-981B-F9025653B1B8}" type="datetimeFigureOut">
              <a:rPr lang="tr-TR" smtClean="0"/>
              <a:t>10.12.2022</a:t>
            </a:fld>
            <a:endParaRPr lang="tr-TR"/>
          </a:p>
        </p:txBody>
      </p:sp>
      <p:sp>
        <p:nvSpPr>
          <p:cNvPr id="8" name="Alt Bilgi Yer Tutucusu 7">
            <a:extLst>
              <a:ext uri="{FF2B5EF4-FFF2-40B4-BE49-F238E27FC236}">
                <a16:creationId xmlns:a16="http://schemas.microsoft.com/office/drawing/2014/main" id="{18767739-F059-4B03-9B2C-4C97D3644A0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213D4DC8-EB16-40AA-9D75-D1B89E99D28B}"/>
              </a:ext>
            </a:extLst>
          </p:cNvPr>
          <p:cNvSpPr>
            <a:spLocks noGrp="1"/>
          </p:cNvSpPr>
          <p:nvPr>
            <p:ph type="sldNum" sz="quarter" idx="12"/>
          </p:nvPr>
        </p:nvSpPr>
        <p:spPr/>
        <p:txBody>
          <a:bodyPr/>
          <a:lstStyle/>
          <a:p>
            <a:fld id="{11581921-1035-462E-AA7B-9D2BAD0368DA}" type="slidenum">
              <a:rPr lang="tr-TR" smtClean="0"/>
              <a:t>‹#›</a:t>
            </a:fld>
            <a:endParaRPr lang="tr-TR"/>
          </a:p>
        </p:txBody>
      </p:sp>
    </p:spTree>
    <p:extLst>
      <p:ext uri="{BB962C8B-B14F-4D97-AF65-F5344CB8AC3E}">
        <p14:creationId xmlns:p14="http://schemas.microsoft.com/office/powerpoint/2010/main" val="855758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55D0CF-AA0F-4D27-90B3-CA64594FBE0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F0A61473-6965-4C25-A3B6-646D0F78F751}"/>
              </a:ext>
            </a:extLst>
          </p:cNvPr>
          <p:cNvSpPr>
            <a:spLocks noGrp="1"/>
          </p:cNvSpPr>
          <p:nvPr>
            <p:ph type="dt" sz="half" idx="10"/>
          </p:nvPr>
        </p:nvSpPr>
        <p:spPr/>
        <p:txBody>
          <a:bodyPr/>
          <a:lstStyle/>
          <a:p>
            <a:fld id="{508D53E1-E308-4128-981B-F9025653B1B8}" type="datetimeFigureOut">
              <a:rPr lang="tr-TR" smtClean="0"/>
              <a:t>10.12.2022</a:t>
            </a:fld>
            <a:endParaRPr lang="tr-TR"/>
          </a:p>
        </p:txBody>
      </p:sp>
      <p:sp>
        <p:nvSpPr>
          <p:cNvPr id="4" name="Alt Bilgi Yer Tutucusu 3">
            <a:extLst>
              <a:ext uri="{FF2B5EF4-FFF2-40B4-BE49-F238E27FC236}">
                <a16:creationId xmlns:a16="http://schemas.microsoft.com/office/drawing/2014/main" id="{A5BC0375-D99F-4607-8F54-4AA4CC6B46A5}"/>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3098FAE2-DDA8-4B3A-B2D1-1EC27A537CEB}"/>
              </a:ext>
            </a:extLst>
          </p:cNvPr>
          <p:cNvSpPr>
            <a:spLocks noGrp="1"/>
          </p:cNvSpPr>
          <p:nvPr>
            <p:ph type="sldNum" sz="quarter" idx="12"/>
          </p:nvPr>
        </p:nvSpPr>
        <p:spPr/>
        <p:txBody>
          <a:bodyPr/>
          <a:lstStyle/>
          <a:p>
            <a:fld id="{11581921-1035-462E-AA7B-9D2BAD0368DA}" type="slidenum">
              <a:rPr lang="tr-TR" smtClean="0"/>
              <a:t>‹#›</a:t>
            </a:fld>
            <a:endParaRPr lang="tr-TR"/>
          </a:p>
        </p:txBody>
      </p:sp>
    </p:spTree>
    <p:extLst>
      <p:ext uri="{BB962C8B-B14F-4D97-AF65-F5344CB8AC3E}">
        <p14:creationId xmlns:p14="http://schemas.microsoft.com/office/powerpoint/2010/main" val="3811757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7C4FB91D-1777-472E-B304-A9E159BA4489}"/>
              </a:ext>
            </a:extLst>
          </p:cNvPr>
          <p:cNvSpPr>
            <a:spLocks noGrp="1"/>
          </p:cNvSpPr>
          <p:nvPr>
            <p:ph type="dt" sz="half" idx="10"/>
          </p:nvPr>
        </p:nvSpPr>
        <p:spPr/>
        <p:txBody>
          <a:bodyPr/>
          <a:lstStyle/>
          <a:p>
            <a:fld id="{508D53E1-E308-4128-981B-F9025653B1B8}" type="datetimeFigureOut">
              <a:rPr lang="tr-TR" smtClean="0"/>
              <a:t>10.12.2022</a:t>
            </a:fld>
            <a:endParaRPr lang="tr-TR"/>
          </a:p>
        </p:txBody>
      </p:sp>
      <p:sp>
        <p:nvSpPr>
          <p:cNvPr id="3" name="Alt Bilgi Yer Tutucusu 2">
            <a:extLst>
              <a:ext uri="{FF2B5EF4-FFF2-40B4-BE49-F238E27FC236}">
                <a16:creationId xmlns:a16="http://schemas.microsoft.com/office/drawing/2014/main" id="{F4F2C8A3-9790-40FD-9E56-6B1C3EC9322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20D9FEE-9007-452B-A9C9-324171BC46F8}"/>
              </a:ext>
            </a:extLst>
          </p:cNvPr>
          <p:cNvSpPr>
            <a:spLocks noGrp="1"/>
          </p:cNvSpPr>
          <p:nvPr>
            <p:ph type="sldNum" sz="quarter" idx="12"/>
          </p:nvPr>
        </p:nvSpPr>
        <p:spPr/>
        <p:txBody>
          <a:bodyPr/>
          <a:lstStyle/>
          <a:p>
            <a:fld id="{11581921-1035-462E-AA7B-9D2BAD0368DA}" type="slidenum">
              <a:rPr lang="tr-TR" smtClean="0"/>
              <a:t>‹#›</a:t>
            </a:fld>
            <a:endParaRPr lang="tr-TR"/>
          </a:p>
        </p:txBody>
      </p:sp>
    </p:spTree>
    <p:extLst>
      <p:ext uri="{BB962C8B-B14F-4D97-AF65-F5344CB8AC3E}">
        <p14:creationId xmlns:p14="http://schemas.microsoft.com/office/powerpoint/2010/main" val="1717411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236A49-344D-4CC6-BE14-385958AEC64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83F24F8-F5D9-41AF-80E9-ACE2A06810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16AF755-BF93-4438-8045-3B93286858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A32C8E7-43DB-4540-B9F3-111D15E2E9EC}"/>
              </a:ext>
            </a:extLst>
          </p:cNvPr>
          <p:cNvSpPr>
            <a:spLocks noGrp="1"/>
          </p:cNvSpPr>
          <p:nvPr>
            <p:ph type="dt" sz="half" idx="10"/>
          </p:nvPr>
        </p:nvSpPr>
        <p:spPr/>
        <p:txBody>
          <a:bodyPr/>
          <a:lstStyle/>
          <a:p>
            <a:fld id="{508D53E1-E308-4128-981B-F9025653B1B8}" type="datetimeFigureOut">
              <a:rPr lang="tr-TR" smtClean="0"/>
              <a:t>10.12.2022</a:t>
            </a:fld>
            <a:endParaRPr lang="tr-TR"/>
          </a:p>
        </p:txBody>
      </p:sp>
      <p:sp>
        <p:nvSpPr>
          <p:cNvPr id="6" name="Alt Bilgi Yer Tutucusu 5">
            <a:extLst>
              <a:ext uri="{FF2B5EF4-FFF2-40B4-BE49-F238E27FC236}">
                <a16:creationId xmlns:a16="http://schemas.microsoft.com/office/drawing/2014/main" id="{2DC8D63B-0B82-4544-8AB1-7343D141E91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F379006-FAC3-4158-9370-6903FFFF7D55}"/>
              </a:ext>
            </a:extLst>
          </p:cNvPr>
          <p:cNvSpPr>
            <a:spLocks noGrp="1"/>
          </p:cNvSpPr>
          <p:nvPr>
            <p:ph type="sldNum" sz="quarter" idx="12"/>
          </p:nvPr>
        </p:nvSpPr>
        <p:spPr/>
        <p:txBody>
          <a:bodyPr/>
          <a:lstStyle/>
          <a:p>
            <a:fld id="{11581921-1035-462E-AA7B-9D2BAD0368DA}" type="slidenum">
              <a:rPr lang="tr-TR" smtClean="0"/>
              <a:t>‹#›</a:t>
            </a:fld>
            <a:endParaRPr lang="tr-TR"/>
          </a:p>
        </p:txBody>
      </p:sp>
    </p:spTree>
    <p:extLst>
      <p:ext uri="{BB962C8B-B14F-4D97-AF65-F5344CB8AC3E}">
        <p14:creationId xmlns:p14="http://schemas.microsoft.com/office/powerpoint/2010/main" val="1772661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728E9B-5FB0-4C2B-945C-5141A5D68D6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B6AD90E2-E114-4218-BEF5-AE3E1B70E7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29DFC64-5FAE-48EA-AF10-09E1FA2DF6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DF63929-403D-46E5-B6E0-7D116AD7CC46}"/>
              </a:ext>
            </a:extLst>
          </p:cNvPr>
          <p:cNvSpPr>
            <a:spLocks noGrp="1"/>
          </p:cNvSpPr>
          <p:nvPr>
            <p:ph type="dt" sz="half" idx="10"/>
          </p:nvPr>
        </p:nvSpPr>
        <p:spPr/>
        <p:txBody>
          <a:bodyPr/>
          <a:lstStyle/>
          <a:p>
            <a:fld id="{508D53E1-E308-4128-981B-F9025653B1B8}" type="datetimeFigureOut">
              <a:rPr lang="tr-TR" smtClean="0"/>
              <a:t>10.12.2022</a:t>
            </a:fld>
            <a:endParaRPr lang="tr-TR"/>
          </a:p>
        </p:txBody>
      </p:sp>
      <p:sp>
        <p:nvSpPr>
          <p:cNvPr id="6" name="Alt Bilgi Yer Tutucusu 5">
            <a:extLst>
              <a:ext uri="{FF2B5EF4-FFF2-40B4-BE49-F238E27FC236}">
                <a16:creationId xmlns:a16="http://schemas.microsoft.com/office/drawing/2014/main" id="{04B2804D-1DE0-4391-AA1D-D6AD1A40190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2B3F991-30DD-4D85-991C-257368439CE0}"/>
              </a:ext>
            </a:extLst>
          </p:cNvPr>
          <p:cNvSpPr>
            <a:spLocks noGrp="1"/>
          </p:cNvSpPr>
          <p:nvPr>
            <p:ph type="sldNum" sz="quarter" idx="12"/>
          </p:nvPr>
        </p:nvSpPr>
        <p:spPr/>
        <p:txBody>
          <a:bodyPr/>
          <a:lstStyle/>
          <a:p>
            <a:fld id="{11581921-1035-462E-AA7B-9D2BAD0368DA}" type="slidenum">
              <a:rPr lang="tr-TR" smtClean="0"/>
              <a:t>‹#›</a:t>
            </a:fld>
            <a:endParaRPr lang="tr-TR"/>
          </a:p>
        </p:txBody>
      </p:sp>
    </p:spTree>
    <p:extLst>
      <p:ext uri="{BB962C8B-B14F-4D97-AF65-F5344CB8AC3E}">
        <p14:creationId xmlns:p14="http://schemas.microsoft.com/office/powerpoint/2010/main" val="145829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5E95F7EB-BD41-40FC-8D87-844C0AC2B4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6414998-3848-486B-A3A4-A83232E527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2FE1ADF-C93A-48F2-9DC5-840A7DC1C2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D53E1-E308-4128-981B-F9025653B1B8}" type="datetimeFigureOut">
              <a:rPr lang="tr-TR" smtClean="0"/>
              <a:t>10.12.2022</a:t>
            </a:fld>
            <a:endParaRPr lang="tr-TR"/>
          </a:p>
        </p:txBody>
      </p:sp>
      <p:sp>
        <p:nvSpPr>
          <p:cNvPr id="5" name="Alt Bilgi Yer Tutucusu 4">
            <a:extLst>
              <a:ext uri="{FF2B5EF4-FFF2-40B4-BE49-F238E27FC236}">
                <a16:creationId xmlns:a16="http://schemas.microsoft.com/office/drawing/2014/main" id="{14CCB520-4BE4-434E-B950-B1C377AF4E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9B3AF2F7-422A-417B-87DB-F9618B814C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81921-1035-462E-AA7B-9D2BAD0368DA}" type="slidenum">
              <a:rPr lang="tr-TR" smtClean="0"/>
              <a:t>‹#›</a:t>
            </a:fld>
            <a:endParaRPr lang="tr-TR"/>
          </a:p>
        </p:txBody>
      </p:sp>
    </p:spTree>
    <p:extLst>
      <p:ext uri="{BB962C8B-B14F-4D97-AF65-F5344CB8AC3E}">
        <p14:creationId xmlns:p14="http://schemas.microsoft.com/office/powerpoint/2010/main" val="4062432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tr.wikipedia.org/wiki/Celile_Hikmet#cite_note-gen-4" TargetMode="External"/><Relationship Id="rId3" Type="http://schemas.openxmlformats.org/officeDocument/2006/relationships/hyperlink" Target="https://www.yenisafak.com/hayat/celile-hikmetin-tablolari-muzayedede-3863131" TargetMode="External"/><Relationship Id="rId7" Type="http://schemas.openxmlformats.org/officeDocument/2006/relationships/hyperlink" Target="https://onedio.com/haber/nazim-hikmet-in-yahya-kemal-beyatli-ya-posta-koydugu-ask-hocam-olarak-girdigin-eve-babam-olarak-giremezsin-858785" TargetMode="External"/><Relationship Id="rId2" Type="http://schemas.openxmlformats.org/officeDocument/2006/relationships/hyperlink" Target="http://masadergi.com/celile-hikmet-seydanur-kantoglu-incelemesi/" TargetMode="External"/><Relationship Id="rId1" Type="http://schemas.openxmlformats.org/officeDocument/2006/relationships/slideLayout" Target="../slideLayouts/slideLayout2.xml"/><Relationship Id="rId6" Type="http://schemas.openxmlformats.org/officeDocument/2006/relationships/hyperlink" Target="https://www.birgun.net/haber/celile-hanim-in-hayati-sahnede-341211" TargetMode="External"/><Relationship Id="rId5" Type="http://schemas.openxmlformats.org/officeDocument/2006/relationships/hyperlink" Target="https://www.egegrupmimarlik.com.tr/ilgincb-66-31-----nazim-hikmet-ran-kimdir-----.html" TargetMode="External"/><Relationship Id="rId10" Type="http://schemas.openxmlformats.org/officeDocument/2006/relationships/hyperlink" Target="https://dunyalilar.org/celile.html/" TargetMode="External"/><Relationship Id="rId4" Type="http://schemas.openxmlformats.org/officeDocument/2006/relationships/hyperlink" Target="http://www.leblebitozu.com/iki-sair-arasinda-bir-kadin-celile-hanim/" TargetMode="External"/><Relationship Id="rId9" Type="http://schemas.openxmlformats.org/officeDocument/2006/relationships/hyperlink" Target="https://listelist.com/turk-ressamlar-ve-tablolar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D1DCF0"/>
            </a:gs>
            <a:gs pos="51000">
              <a:srgbClr val="DBEAD4"/>
            </a:gs>
            <a:gs pos="40000">
              <a:srgbClr val="C0DDAD"/>
            </a:gs>
            <a:gs pos="26000">
              <a:schemeClr val="bg1"/>
            </a:gs>
            <a:gs pos="62000">
              <a:srgbClr val="FFE697"/>
            </a:gs>
            <a:gs pos="5000">
              <a:schemeClr val="accent1">
                <a:lumMod val="45000"/>
                <a:lumOff val="55000"/>
              </a:schemeClr>
            </a:gs>
            <a:gs pos="75000">
              <a:schemeClr val="bg1"/>
            </a:gs>
            <a:gs pos="85000">
              <a:srgbClr val="FDCDC5"/>
            </a:gs>
            <a:gs pos="96000">
              <a:srgbClr val="FA9382"/>
            </a:gs>
          </a:gsLst>
          <a:lin ang="8100000" scaled="1"/>
          <a:tileRect/>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B3957B-38D3-455D-AD92-0381B83103B2}"/>
              </a:ext>
            </a:extLst>
          </p:cNvPr>
          <p:cNvSpPr>
            <a:spLocks noGrp="1"/>
          </p:cNvSpPr>
          <p:nvPr>
            <p:ph type="ctrTitle"/>
          </p:nvPr>
        </p:nvSpPr>
        <p:spPr>
          <a:xfrm>
            <a:off x="4414520" y="1448118"/>
            <a:ext cx="7366000" cy="2387600"/>
          </a:xfrm>
        </p:spPr>
        <p:txBody>
          <a:bodyPr>
            <a:normAutofit/>
          </a:bodyPr>
          <a:lstStyle/>
          <a:p>
            <a:r>
              <a:rPr lang="tr-TR" sz="8000" dirty="0">
                <a:solidFill>
                  <a:srgbClr val="6600FF"/>
                </a:solidFill>
                <a:latin typeface="Pristina" panose="03060402040406080204" pitchFamily="66" charset="0"/>
              </a:rPr>
              <a:t>Ayşe Celile Hanım</a:t>
            </a:r>
          </a:p>
        </p:txBody>
      </p:sp>
      <p:sp>
        <p:nvSpPr>
          <p:cNvPr id="3" name="Alt Başlık 2">
            <a:extLst>
              <a:ext uri="{FF2B5EF4-FFF2-40B4-BE49-F238E27FC236}">
                <a16:creationId xmlns:a16="http://schemas.microsoft.com/office/drawing/2014/main" id="{09CDC7A7-6E98-4241-9FD8-E93D2BF3B82E}"/>
              </a:ext>
            </a:extLst>
          </p:cNvPr>
          <p:cNvSpPr>
            <a:spLocks noGrp="1"/>
          </p:cNvSpPr>
          <p:nvPr>
            <p:ph type="subTitle" idx="1"/>
          </p:nvPr>
        </p:nvSpPr>
        <p:spPr>
          <a:xfrm>
            <a:off x="4154172" y="4059238"/>
            <a:ext cx="3459480" cy="604202"/>
          </a:xfrm>
        </p:spPr>
        <p:txBody>
          <a:bodyPr>
            <a:normAutofit/>
          </a:bodyPr>
          <a:lstStyle/>
          <a:p>
            <a:r>
              <a:rPr lang="tr-TR" sz="3600" dirty="0">
                <a:solidFill>
                  <a:srgbClr val="6600FF"/>
                </a:solidFill>
                <a:latin typeface="Pristina" panose="03060402040406080204" pitchFamily="66" charset="0"/>
              </a:rPr>
              <a:t>Sena Ermiş</a:t>
            </a:r>
          </a:p>
        </p:txBody>
      </p:sp>
      <p:pic>
        <p:nvPicPr>
          <p:cNvPr id="1026" name="Picture 2" descr="Ayşe Celile Hanım, İlk Türk kadın ressamlardan... Nâzım Hikmet'in annesi;  Oktay Rıfat'ın teyzesidir. 1880-1956 | Kadın, Ressam, Güzellik">
            <a:extLst>
              <a:ext uri="{FF2B5EF4-FFF2-40B4-BE49-F238E27FC236}">
                <a16:creationId xmlns:a16="http://schemas.microsoft.com/office/drawing/2014/main" id="{C83F8F58-8F84-4009-8E9B-768FCD6104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83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348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D1DCF0"/>
            </a:gs>
            <a:gs pos="51000">
              <a:srgbClr val="DBEAD4"/>
            </a:gs>
            <a:gs pos="40000">
              <a:srgbClr val="C0DDAD"/>
            </a:gs>
            <a:gs pos="26000">
              <a:schemeClr val="bg1"/>
            </a:gs>
            <a:gs pos="62000">
              <a:srgbClr val="FFE697"/>
            </a:gs>
            <a:gs pos="5000">
              <a:schemeClr val="accent1">
                <a:lumMod val="45000"/>
                <a:lumOff val="55000"/>
              </a:schemeClr>
            </a:gs>
            <a:gs pos="75000">
              <a:schemeClr val="bg1"/>
            </a:gs>
            <a:gs pos="85000">
              <a:srgbClr val="FDCDC5"/>
            </a:gs>
            <a:gs pos="96000">
              <a:srgbClr val="FA9382"/>
            </a:gs>
          </a:gsLst>
          <a:lin ang="8100000" scaled="1"/>
          <a:tileRect/>
        </a:gra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E133C777-9C1E-47A9-AC4F-890CD722379D}"/>
              </a:ext>
            </a:extLst>
          </p:cNvPr>
          <p:cNvSpPr>
            <a:spLocks noGrp="1"/>
          </p:cNvSpPr>
          <p:nvPr>
            <p:ph type="title"/>
          </p:nvPr>
        </p:nvSpPr>
        <p:spPr/>
        <p:txBody>
          <a:bodyPr>
            <a:normAutofit/>
          </a:bodyPr>
          <a:lstStyle/>
          <a:p>
            <a:r>
              <a:rPr lang="tr-TR" sz="4800" dirty="0"/>
              <a:t>Celile Hanım ve Yahya Kemal Beyatlı</a:t>
            </a:r>
          </a:p>
        </p:txBody>
      </p:sp>
      <p:sp>
        <p:nvSpPr>
          <p:cNvPr id="5" name="İçerik Yer Tutucusu 4">
            <a:extLst>
              <a:ext uri="{FF2B5EF4-FFF2-40B4-BE49-F238E27FC236}">
                <a16:creationId xmlns:a16="http://schemas.microsoft.com/office/drawing/2014/main" id="{C0A63397-9DB0-4762-8348-9F3B6C1CA12F}"/>
              </a:ext>
            </a:extLst>
          </p:cNvPr>
          <p:cNvSpPr>
            <a:spLocks noGrp="1"/>
          </p:cNvSpPr>
          <p:nvPr>
            <p:ph sz="half" idx="1"/>
          </p:nvPr>
        </p:nvSpPr>
        <p:spPr>
          <a:xfrm>
            <a:off x="838200" y="1987134"/>
            <a:ext cx="5875116" cy="3950680"/>
          </a:xfrm>
          <a:custGeom>
            <a:avLst/>
            <a:gdLst>
              <a:gd name="connsiteX0" fmla="*/ 0 w 5875116"/>
              <a:gd name="connsiteY0" fmla="*/ 0 h 3950680"/>
              <a:gd name="connsiteX1" fmla="*/ 646263 w 5875116"/>
              <a:gd name="connsiteY1" fmla="*/ 0 h 3950680"/>
              <a:gd name="connsiteX2" fmla="*/ 1175023 w 5875116"/>
              <a:gd name="connsiteY2" fmla="*/ 0 h 3950680"/>
              <a:gd name="connsiteX3" fmla="*/ 1762535 w 5875116"/>
              <a:gd name="connsiteY3" fmla="*/ 0 h 3950680"/>
              <a:gd name="connsiteX4" fmla="*/ 2232544 w 5875116"/>
              <a:gd name="connsiteY4" fmla="*/ 0 h 3950680"/>
              <a:gd name="connsiteX5" fmla="*/ 2937558 w 5875116"/>
              <a:gd name="connsiteY5" fmla="*/ 0 h 3950680"/>
              <a:gd name="connsiteX6" fmla="*/ 3407567 w 5875116"/>
              <a:gd name="connsiteY6" fmla="*/ 0 h 3950680"/>
              <a:gd name="connsiteX7" fmla="*/ 4053830 w 5875116"/>
              <a:gd name="connsiteY7" fmla="*/ 0 h 3950680"/>
              <a:gd name="connsiteX8" fmla="*/ 4465088 w 5875116"/>
              <a:gd name="connsiteY8" fmla="*/ 0 h 3950680"/>
              <a:gd name="connsiteX9" fmla="*/ 4935097 w 5875116"/>
              <a:gd name="connsiteY9" fmla="*/ 0 h 3950680"/>
              <a:gd name="connsiteX10" fmla="*/ 5875116 w 5875116"/>
              <a:gd name="connsiteY10" fmla="*/ 0 h 3950680"/>
              <a:gd name="connsiteX11" fmla="*/ 5875116 w 5875116"/>
              <a:gd name="connsiteY11" fmla="*/ 643396 h 3950680"/>
              <a:gd name="connsiteX12" fmla="*/ 5875116 w 5875116"/>
              <a:gd name="connsiteY12" fmla="*/ 1128766 h 3950680"/>
              <a:gd name="connsiteX13" fmla="*/ 5875116 w 5875116"/>
              <a:gd name="connsiteY13" fmla="*/ 1693149 h 3950680"/>
              <a:gd name="connsiteX14" fmla="*/ 5875116 w 5875116"/>
              <a:gd name="connsiteY14" fmla="*/ 2139011 h 3950680"/>
              <a:gd name="connsiteX15" fmla="*/ 5875116 w 5875116"/>
              <a:gd name="connsiteY15" fmla="*/ 2703394 h 3950680"/>
              <a:gd name="connsiteX16" fmla="*/ 5875116 w 5875116"/>
              <a:gd name="connsiteY16" fmla="*/ 3307284 h 3950680"/>
              <a:gd name="connsiteX17" fmla="*/ 5875116 w 5875116"/>
              <a:gd name="connsiteY17" fmla="*/ 3950680 h 3950680"/>
              <a:gd name="connsiteX18" fmla="*/ 5170102 w 5875116"/>
              <a:gd name="connsiteY18" fmla="*/ 3950680 h 3950680"/>
              <a:gd name="connsiteX19" fmla="*/ 4582590 w 5875116"/>
              <a:gd name="connsiteY19" fmla="*/ 3950680 h 3950680"/>
              <a:gd name="connsiteX20" fmla="*/ 3877577 w 5875116"/>
              <a:gd name="connsiteY20" fmla="*/ 3950680 h 3950680"/>
              <a:gd name="connsiteX21" fmla="*/ 3290065 w 5875116"/>
              <a:gd name="connsiteY21" fmla="*/ 3950680 h 3950680"/>
              <a:gd name="connsiteX22" fmla="*/ 2820056 w 5875116"/>
              <a:gd name="connsiteY22" fmla="*/ 3950680 h 3950680"/>
              <a:gd name="connsiteX23" fmla="*/ 2291295 w 5875116"/>
              <a:gd name="connsiteY23" fmla="*/ 3950680 h 3950680"/>
              <a:gd name="connsiteX24" fmla="*/ 1880037 w 5875116"/>
              <a:gd name="connsiteY24" fmla="*/ 3950680 h 3950680"/>
              <a:gd name="connsiteX25" fmla="*/ 1175023 w 5875116"/>
              <a:gd name="connsiteY25" fmla="*/ 3950680 h 3950680"/>
              <a:gd name="connsiteX26" fmla="*/ 0 w 5875116"/>
              <a:gd name="connsiteY26" fmla="*/ 3950680 h 3950680"/>
              <a:gd name="connsiteX27" fmla="*/ 0 w 5875116"/>
              <a:gd name="connsiteY27" fmla="*/ 3307284 h 3950680"/>
              <a:gd name="connsiteX28" fmla="*/ 0 w 5875116"/>
              <a:gd name="connsiteY28" fmla="*/ 2663887 h 3950680"/>
              <a:gd name="connsiteX29" fmla="*/ 0 w 5875116"/>
              <a:gd name="connsiteY29" fmla="*/ 2020491 h 3950680"/>
              <a:gd name="connsiteX30" fmla="*/ 0 w 5875116"/>
              <a:gd name="connsiteY30" fmla="*/ 1495615 h 3950680"/>
              <a:gd name="connsiteX31" fmla="*/ 0 w 5875116"/>
              <a:gd name="connsiteY31" fmla="*/ 852218 h 3950680"/>
              <a:gd name="connsiteX32" fmla="*/ 0 w 5875116"/>
              <a:gd name="connsiteY32" fmla="*/ 0 h 395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875116" h="3950680" fill="none" extrusionOk="0">
                <a:moveTo>
                  <a:pt x="0" y="0"/>
                </a:moveTo>
                <a:cubicBezTo>
                  <a:pt x="247313" y="-38767"/>
                  <a:pt x="486110" y="29450"/>
                  <a:pt x="646263" y="0"/>
                </a:cubicBezTo>
                <a:cubicBezTo>
                  <a:pt x="806416" y="-29450"/>
                  <a:pt x="1012085" y="22747"/>
                  <a:pt x="1175023" y="0"/>
                </a:cubicBezTo>
                <a:cubicBezTo>
                  <a:pt x="1337961" y="-22747"/>
                  <a:pt x="1508619" y="52571"/>
                  <a:pt x="1762535" y="0"/>
                </a:cubicBezTo>
                <a:cubicBezTo>
                  <a:pt x="2016451" y="-52571"/>
                  <a:pt x="2114375" y="15233"/>
                  <a:pt x="2232544" y="0"/>
                </a:cubicBezTo>
                <a:cubicBezTo>
                  <a:pt x="2350713" y="-15233"/>
                  <a:pt x="2708650" y="54161"/>
                  <a:pt x="2937558" y="0"/>
                </a:cubicBezTo>
                <a:cubicBezTo>
                  <a:pt x="3166466" y="-54161"/>
                  <a:pt x="3273829" y="32040"/>
                  <a:pt x="3407567" y="0"/>
                </a:cubicBezTo>
                <a:cubicBezTo>
                  <a:pt x="3541305" y="-32040"/>
                  <a:pt x="3823786" y="50416"/>
                  <a:pt x="4053830" y="0"/>
                </a:cubicBezTo>
                <a:cubicBezTo>
                  <a:pt x="4283874" y="-50416"/>
                  <a:pt x="4379260" y="31231"/>
                  <a:pt x="4465088" y="0"/>
                </a:cubicBezTo>
                <a:cubicBezTo>
                  <a:pt x="4550916" y="-31231"/>
                  <a:pt x="4709430" y="25669"/>
                  <a:pt x="4935097" y="0"/>
                </a:cubicBezTo>
                <a:cubicBezTo>
                  <a:pt x="5160764" y="-25669"/>
                  <a:pt x="5500518" y="31847"/>
                  <a:pt x="5875116" y="0"/>
                </a:cubicBezTo>
                <a:cubicBezTo>
                  <a:pt x="5946835" y="221108"/>
                  <a:pt x="5828042" y="456812"/>
                  <a:pt x="5875116" y="643396"/>
                </a:cubicBezTo>
                <a:cubicBezTo>
                  <a:pt x="5922190" y="829980"/>
                  <a:pt x="5847482" y="931671"/>
                  <a:pt x="5875116" y="1128766"/>
                </a:cubicBezTo>
                <a:cubicBezTo>
                  <a:pt x="5902750" y="1325861"/>
                  <a:pt x="5870766" y="1510003"/>
                  <a:pt x="5875116" y="1693149"/>
                </a:cubicBezTo>
                <a:cubicBezTo>
                  <a:pt x="5879466" y="1876295"/>
                  <a:pt x="5865683" y="1931843"/>
                  <a:pt x="5875116" y="2139011"/>
                </a:cubicBezTo>
                <a:cubicBezTo>
                  <a:pt x="5884549" y="2346179"/>
                  <a:pt x="5813122" y="2515580"/>
                  <a:pt x="5875116" y="2703394"/>
                </a:cubicBezTo>
                <a:cubicBezTo>
                  <a:pt x="5937110" y="2891208"/>
                  <a:pt x="5845110" y="3010965"/>
                  <a:pt x="5875116" y="3307284"/>
                </a:cubicBezTo>
                <a:cubicBezTo>
                  <a:pt x="5905122" y="3603603"/>
                  <a:pt x="5814946" y="3755806"/>
                  <a:pt x="5875116" y="3950680"/>
                </a:cubicBezTo>
                <a:cubicBezTo>
                  <a:pt x="5603246" y="3970470"/>
                  <a:pt x="5370356" y="3927734"/>
                  <a:pt x="5170102" y="3950680"/>
                </a:cubicBezTo>
                <a:cubicBezTo>
                  <a:pt x="4969848" y="3973626"/>
                  <a:pt x="4850826" y="3942386"/>
                  <a:pt x="4582590" y="3950680"/>
                </a:cubicBezTo>
                <a:cubicBezTo>
                  <a:pt x="4314354" y="3958974"/>
                  <a:pt x="4111193" y="3934179"/>
                  <a:pt x="3877577" y="3950680"/>
                </a:cubicBezTo>
                <a:cubicBezTo>
                  <a:pt x="3643961" y="3967181"/>
                  <a:pt x="3426136" y="3919583"/>
                  <a:pt x="3290065" y="3950680"/>
                </a:cubicBezTo>
                <a:cubicBezTo>
                  <a:pt x="3153994" y="3981777"/>
                  <a:pt x="2981725" y="3949920"/>
                  <a:pt x="2820056" y="3950680"/>
                </a:cubicBezTo>
                <a:cubicBezTo>
                  <a:pt x="2658387" y="3951440"/>
                  <a:pt x="2410554" y="3934430"/>
                  <a:pt x="2291295" y="3950680"/>
                </a:cubicBezTo>
                <a:cubicBezTo>
                  <a:pt x="2172036" y="3966930"/>
                  <a:pt x="2081307" y="3948453"/>
                  <a:pt x="1880037" y="3950680"/>
                </a:cubicBezTo>
                <a:cubicBezTo>
                  <a:pt x="1678767" y="3952907"/>
                  <a:pt x="1438418" y="3938133"/>
                  <a:pt x="1175023" y="3950680"/>
                </a:cubicBezTo>
                <a:cubicBezTo>
                  <a:pt x="911628" y="3963227"/>
                  <a:pt x="242647" y="3919056"/>
                  <a:pt x="0" y="3950680"/>
                </a:cubicBezTo>
                <a:cubicBezTo>
                  <a:pt x="-62446" y="3700526"/>
                  <a:pt x="73156" y="3578925"/>
                  <a:pt x="0" y="3307284"/>
                </a:cubicBezTo>
                <a:cubicBezTo>
                  <a:pt x="-73156" y="3035643"/>
                  <a:pt x="36340" y="2837620"/>
                  <a:pt x="0" y="2663887"/>
                </a:cubicBezTo>
                <a:cubicBezTo>
                  <a:pt x="-36340" y="2490154"/>
                  <a:pt x="36161" y="2253117"/>
                  <a:pt x="0" y="2020491"/>
                </a:cubicBezTo>
                <a:cubicBezTo>
                  <a:pt x="-36161" y="1787865"/>
                  <a:pt x="22630" y="1665983"/>
                  <a:pt x="0" y="1495615"/>
                </a:cubicBezTo>
                <a:cubicBezTo>
                  <a:pt x="-22630" y="1325247"/>
                  <a:pt x="36641" y="1014705"/>
                  <a:pt x="0" y="852218"/>
                </a:cubicBezTo>
                <a:cubicBezTo>
                  <a:pt x="-36641" y="689731"/>
                  <a:pt x="47090" y="195844"/>
                  <a:pt x="0" y="0"/>
                </a:cubicBezTo>
                <a:close/>
              </a:path>
              <a:path w="5875116" h="3950680" stroke="0" extrusionOk="0">
                <a:moveTo>
                  <a:pt x="0" y="0"/>
                </a:moveTo>
                <a:cubicBezTo>
                  <a:pt x="173383" y="-4440"/>
                  <a:pt x="313135" y="29435"/>
                  <a:pt x="411258" y="0"/>
                </a:cubicBezTo>
                <a:cubicBezTo>
                  <a:pt x="509381" y="-29435"/>
                  <a:pt x="782293" y="68934"/>
                  <a:pt x="1116272" y="0"/>
                </a:cubicBezTo>
                <a:cubicBezTo>
                  <a:pt x="1450251" y="-68934"/>
                  <a:pt x="1455159" y="42389"/>
                  <a:pt x="1586281" y="0"/>
                </a:cubicBezTo>
                <a:cubicBezTo>
                  <a:pt x="1717403" y="-42389"/>
                  <a:pt x="1854772" y="51403"/>
                  <a:pt x="2056291" y="0"/>
                </a:cubicBezTo>
                <a:cubicBezTo>
                  <a:pt x="2257810" y="-51403"/>
                  <a:pt x="2527549" y="21497"/>
                  <a:pt x="2702553" y="0"/>
                </a:cubicBezTo>
                <a:cubicBezTo>
                  <a:pt x="2877557" y="-21497"/>
                  <a:pt x="2954423" y="14874"/>
                  <a:pt x="3113811" y="0"/>
                </a:cubicBezTo>
                <a:cubicBezTo>
                  <a:pt x="3273199" y="-14874"/>
                  <a:pt x="3492425" y="16789"/>
                  <a:pt x="3701323" y="0"/>
                </a:cubicBezTo>
                <a:cubicBezTo>
                  <a:pt x="3910221" y="-16789"/>
                  <a:pt x="4104243" y="76030"/>
                  <a:pt x="4347586" y="0"/>
                </a:cubicBezTo>
                <a:cubicBezTo>
                  <a:pt x="4590929" y="-76030"/>
                  <a:pt x="4635275" y="5338"/>
                  <a:pt x="4758844" y="0"/>
                </a:cubicBezTo>
                <a:cubicBezTo>
                  <a:pt x="4882413" y="-5338"/>
                  <a:pt x="5082927" y="52607"/>
                  <a:pt x="5287604" y="0"/>
                </a:cubicBezTo>
                <a:cubicBezTo>
                  <a:pt x="5492281" y="-52607"/>
                  <a:pt x="5713621" y="15449"/>
                  <a:pt x="5875116" y="0"/>
                </a:cubicBezTo>
                <a:cubicBezTo>
                  <a:pt x="5882059" y="277021"/>
                  <a:pt x="5862519" y="414069"/>
                  <a:pt x="5875116" y="643396"/>
                </a:cubicBezTo>
                <a:cubicBezTo>
                  <a:pt x="5887713" y="872723"/>
                  <a:pt x="5864339" y="1147813"/>
                  <a:pt x="5875116" y="1286793"/>
                </a:cubicBezTo>
                <a:cubicBezTo>
                  <a:pt x="5885893" y="1425773"/>
                  <a:pt x="5845624" y="1533116"/>
                  <a:pt x="5875116" y="1732655"/>
                </a:cubicBezTo>
                <a:cubicBezTo>
                  <a:pt x="5904608" y="1932194"/>
                  <a:pt x="5870899" y="2180608"/>
                  <a:pt x="5875116" y="2336545"/>
                </a:cubicBezTo>
                <a:cubicBezTo>
                  <a:pt x="5879333" y="2492482"/>
                  <a:pt x="5857684" y="2619852"/>
                  <a:pt x="5875116" y="2900928"/>
                </a:cubicBezTo>
                <a:cubicBezTo>
                  <a:pt x="5892548" y="3182004"/>
                  <a:pt x="5780096" y="3647423"/>
                  <a:pt x="5875116" y="3950680"/>
                </a:cubicBezTo>
                <a:cubicBezTo>
                  <a:pt x="5655304" y="3974415"/>
                  <a:pt x="5532884" y="3907356"/>
                  <a:pt x="5405107" y="3950680"/>
                </a:cubicBezTo>
                <a:cubicBezTo>
                  <a:pt x="5277330" y="3994004"/>
                  <a:pt x="5087527" y="3943695"/>
                  <a:pt x="4993849" y="3950680"/>
                </a:cubicBezTo>
                <a:cubicBezTo>
                  <a:pt x="4900171" y="3957665"/>
                  <a:pt x="4619509" y="3889956"/>
                  <a:pt x="4406337" y="3950680"/>
                </a:cubicBezTo>
                <a:cubicBezTo>
                  <a:pt x="4193165" y="4011404"/>
                  <a:pt x="4110635" y="3928359"/>
                  <a:pt x="3877577" y="3950680"/>
                </a:cubicBezTo>
                <a:cubicBezTo>
                  <a:pt x="3644519" y="3973001"/>
                  <a:pt x="3489915" y="3939726"/>
                  <a:pt x="3172563" y="3950680"/>
                </a:cubicBezTo>
                <a:cubicBezTo>
                  <a:pt x="2855211" y="3961634"/>
                  <a:pt x="2661689" y="3934982"/>
                  <a:pt x="2526300" y="3950680"/>
                </a:cubicBezTo>
                <a:cubicBezTo>
                  <a:pt x="2390911" y="3966378"/>
                  <a:pt x="2303615" y="3946807"/>
                  <a:pt x="2115042" y="3950680"/>
                </a:cubicBezTo>
                <a:cubicBezTo>
                  <a:pt x="1926469" y="3954553"/>
                  <a:pt x="1773923" y="3912130"/>
                  <a:pt x="1586281" y="3950680"/>
                </a:cubicBezTo>
                <a:cubicBezTo>
                  <a:pt x="1398639" y="3989230"/>
                  <a:pt x="1222232" y="3937464"/>
                  <a:pt x="998770" y="3950680"/>
                </a:cubicBezTo>
                <a:cubicBezTo>
                  <a:pt x="775308" y="3963896"/>
                  <a:pt x="721562" y="3894736"/>
                  <a:pt x="528760" y="3950680"/>
                </a:cubicBezTo>
                <a:cubicBezTo>
                  <a:pt x="335958" y="4006624"/>
                  <a:pt x="154698" y="3889275"/>
                  <a:pt x="0" y="3950680"/>
                </a:cubicBezTo>
                <a:cubicBezTo>
                  <a:pt x="-44685" y="3709636"/>
                  <a:pt x="9627" y="3606486"/>
                  <a:pt x="0" y="3425804"/>
                </a:cubicBezTo>
                <a:cubicBezTo>
                  <a:pt x="-9627" y="3245122"/>
                  <a:pt x="12686" y="3139079"/>
                  <a:pt x="0" y="2861421"/>
                </a:cubicBezTo>
                <a:cubicBezTo>
                  <a:pt x="-12686" y="2583763"/>
                  <a:pt x="63686" y="2516007"/>
                  <a:pt x="0" y="2257531"/>
                </a:cubicBezTo>
                <a:cubicBezTo>
                  <a:pt x="-63686" y="1999055"/>
                  <a:pt x="55066" y="1877300"/>
                  <a:pt x="0" y="1732655"/>
                </a:cubicBezTo>
                <a:cubicBezTo>
                  <a:pt x="-55066" y="1588010"/>
                  <a:pt x="47350" y="1461877"/>
                  <a:pt x="0" y="1207779"/>
                </a:cubicBezTo>
                <a:cubicBezTo>
                  <a:pt x="-47350" y="953681"/>
                  <a:pt x="54844" y="887699"/>
                  <a:pt x="0" y="682903"/>
                </a:cubicBezTo>
                <a:cubicBezTo>
                  <a:pt x="-54844" y="478107"/>
                  <a:pt x="28810" y="185966"/>
                  <a:pt x="0" y="0"/>
                </a:cubicBezTo>
                <a:close/>
              </a:path>
            </a:pathLst>
          </a:custGeom>
          <a:solidFill>
            <a:srgbClr val="D1D9FF"/>
          </a:solidFill>
          <a:ln w="38100">
            <a:solidFill>
              <a:schemeClr val="tx1"/>
            </a:solidFill>
            <a:extLst>
              <a:ext uri="{C807C97D-BFC1-408E-A445-0C87EB9F89A2}">
                <ask:lineSketchStyleProps xmlns:ask="http://schemas.microsoft.com/office/drawing/2018/sketchyshapes" sd="2119229038">
                  <ask:type>
                    <ask:lineSketchScribble/>
                  </ask:type>
                </ask:lineSketchStyleProps>
              </a:ext>
            </a:extLst>
          </a:ln>
        </p:spPr>
        <p:txBody>
          <a:bodyPr>
            <a:noAutofit/>
          </a:bodyPr>
          <a:lstStyle/>
          <a:p>
            <a:pPr marL="0" indent="0">
              <a:buNone/>
            </a:pPr>
            <a:endParaRPr lang="tr-TR" sz="1800" i="0" dirty="0">
              <a:effectLst/>
            </a:endParaRPr>
          </a:p>
          <a:p>
            <a:r>
              <a:rPr lang="tr-TR" sz="1800" i="0" dirty="0">
                <a:effectLst/>
              </a:rPr>
              <a:t>Celile Hanım eşi Hikmet Bey'den ayrılmak üzere olduğu dönemde, 1916 yılında, bir dostu aracılığıyla</a:t>
            </a:r>
            <a:r>
              <a:rPr lang="tr-TR" sz="1800" dirty="0"/>
              <a:t> </a:t>
            </a:r>
            <a:r>
              <a:rPr lang="tr-TR" sz="1800" i="0" dirty="0">
                <a:effectLst/>
              </a:rPr>
              <a:t>Bektaşi </a:t>
            </a:r>
            <a:r>
              <a:rPr lang="tr-TR" sz="1800" i="0" dirty="0" err="1">
                <a:effectLst/>
              </a:rPr>
              <a:t>Dergahı’na</a:t>
            </a:r>
            <a:r>
              <a:rPr lang="tr-TR" sz="1800" i="0" dirty="0">
                <a:effectLst/>
              </a:rPr>
              <a:t> götürüldü. </a:t>
            </a:r>
          </a:p>
          <a:p>
            <a:r>
              <a:rPr lang="tr-TR" sz="1800" i="0" dirty="0">
                <a:effectLst/>
              </a:rPr>
              <a:t>Yahya Kemal ise Yakup Kadri aracılığıyla Bektaşi </a:t>
            </a:r>
            <a:r>
              <a:rPr lang="tr-TR" sz="1800" i="0" dirty="0" err="1">
                <a:effectLst/>
              </a:rPr>
              <a:t>Dergahı’na</a:t>
            </a:r>
            <a:r>
              <a:rPr lang="tr-TR" sz="1800" i="0" dirty="0">
                <a:effectLst/>
              </a:rPr>
              <a:t> götürüldü.</a:t>
            </a:r>
          </a:p>
          <a:p>
            <a:r>
              <a:rPr lang="tr-TR" sz="1800" dirty="0"/>
              <a:t>Yahya Kemal o sırada bekardır ve ilk görüşte aşık olurlar.</a:t>
            </a:r>
          </a:p>
          <a:p>
            <a:r>
              <a:rPr lang="tr-TR" sz="1800" i="0" dirty="0">
                <a:effectLst/>
              </a:rPr>
              <a:t>O karşılaşmadan sonra ikili arasında bir aşk başlar. Eşinden boşanan Celile Hanım, kendisinden dört yaş küçük Yahya Kemal'e kaptırmıştır kendisini. Celile Hanım, sevgilisinin Ada'daki eviyle </a:t>
            </a:r>
            <a:r>
              <a:rPr lang="tr-TR" sz="1800" dirty="0"/>
              <a:t>Nişantaşı</a:t>
            </a:r>
            <a:r>
              <a:rPr lang="tr-TR" sz="1800" i="0" dirty="0">
                <a:effectLst/>
              </a:rPr>
              <a:t>’ndaki kendi evi arasında mekik dokuyordu.</a:t>
            </a:r>
            <a:endParaRPr lang="tr-TR" sz="1800" dirty="0"/>
          </a:p>
        </p:txBody>
      </p:sp>
      <p:pic>
        <p:nvPicPr>
          <p:cNvPr id="1026" name="Picture 2" descr="Nazım Hikmet'in Yahya Kemal Beyatlı'ya Posta Koyduğu Aşk: Hocam Olarak  Girdiğin Eve Babam Olarak Giremezsin">
            <a:extLst>
              <a:ext uri="{FF2B5EF4-FFF2-40B4-BE49-F238E27FC236}">
                <a16:creationId xmlns:a16="http://schemas.microsoft.com/office/drawing/2014/main" id="{18012B28-D7B3-435D-A22E-D3A9BF61A8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160" y="1589087"/>
            <a:ext cx="3469640" cy="4795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826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D1DCF0"/>
            </a:gs>
            <a:gs pos="51000">
              <a:srgbClr val="DBEAD4"/>
            </a:gs>
            <a:gs pos="40000">
              <a:srgbClr val="C0DDAD"/>
            </a:gs>
            <a:gs pos="26000">
              <a:schemeClr val="bg1"/>
            </a:gs>
            <a:gs pos="62000">
              <a:srgbClr val="FFE697"/>
            </a:gs>
            <a:gs pos="5000">
              <a:schemeClr val="accent1">
                <a:lumMod val="45000"/>
                <a:lumOff val="55000"/>
              </a:schemeClr>
            </a:gs>
            <a:gs pos="75000">
              <a:schemeClr val="bg1"/>
            </a:gs>
            <a:gs pos="85000">
              <a:srgbClr val="FDCDC5"/>
            </a:gs>
            <a:gs pos="96000">
              <a:srgbClr val="FA9382"/>
            </a:gs>
          </a:gsLst>
          <a:lin ang="8100000" scaled="1"/>
          <a:tileRect/>
        </a:gradFill>
        <a:effectLst/>
      </p:bgPr>
    </p:bg>
    <p:spTree>
      <p:nvGrpSpPr>
        <p:cNvPr id="1" name=""/>
        <p:cNvGrpSpPr/>
        <p:nvPr/>
      </p:nvGrpSpPr>
      <p:grpSpPr>
        <a:xfrm>
          <a:off x="0" y="0"/>
          <a:ext cx="0" cy="0"/>
          <a:chOff x="0" y="0"/>
          <a:chExt cx="0" cy="0"/>
        </a:xfrm>
      </p:grpSpPr>
      <p:sp>
        <p:nvSpPr>
          <p:cNvPr id="5" name="İçerik Yer Tutucusu 4">
            <a:extLst>
              <a:ext uri="{FF2B5EF4-FFF2-40B4-BE49-F238E27FC236}">
                <a16:creationId xmlns:a16="http://schemas.microsoft.com/office/drawing/2014/main" id="{C0A63397-9DB0-4762-8348-9F3B6C1CA12F}"/>
              </a:ext>
            </a:extLst>
          </p:cNvPr>
          <p:cNvSpPr>
            <a:spLocks noGrp="1"/>
          </p:cNvSpPr>
          <p:nvPr>
            <p:ph sz="half" idx="1"/>
          </p:nvPr>
        </p:nvSpPr>
        <p:spPr>
          <a:xfrm>
            <a:off x="441960" y="975786"/>
            <a:ext cx="6070600" cy="4906427"/>
          </a:xfrm>
          <a:solidFill>
            <a:schemeClr val="bg1"/>
          </a:solidFill>
          <a:ln w="38100">
            <a:solidFill>
              <a:schemeClr val="tx1"/>
            </a:solidFill>
            <a:extLst>
              <a:ext uri="{C807C97D-BFC1-408E-A445-0C87EB9F89A2}">
                <ask:lineSketchStyleProps xmlns:ask="http://schemas.microsoft.com/office/drawing/2018/sketchyshapes">
                  <ask:type>
                    <ask:lineSketchScribble/>
                  </ask:type>
                </ask:lineSketchStyleProps>
              </a:ext>
            </a:extLst>
          </a:ln>
        </p:spPr>
        <p:txBody>
          <a:bodyPr>
            <a:noAutofit/>
          </a:bodyPr>
          <a:lstStyle/>
          <a:p>
            <a:pPr marL="0" indent="0">
              <a:buNone/>
            </a:pPr>
            <a:endParaRPr lang="tr-TR" sz="2000" i="0" dirty="0">
              <a:solidFill>
                <a:srgbClr val="424242"/>
              </a:solidFill>
              <a:effectLst/>
            </a:endParaRPr>
          </a:p>
          <a:p>
            <a:r>
              <a:rPr lang="tr-TR" sz="2000" i="0" dirty="0">
                <a:solidFill>
                  <a:srgbClr val="424242"/>
                </a:solidFill>
                <a:effectLst/>
              </a:rPr>
              <a:t>Aslında iki aşık arasında zaten bir bağ vardı. Celile Hanım'ın oğlu Nazım Hikmet, Heybeliada Bahriye Mektebi'nde Yahya Kemal'in öğrencisiydi.</a:t>
            </a:r>
          </a:p>
          <a:p>
            <a:r>
              <a:rPr lang="tr-TR" sz="2000" b="0" i="0" dirty="0">
                <a:solidFill>
                  <a:srgbClr val="444444"/>
                </a:solidFill>
                <a:effectLst/>
              </a:rPr>
              <a:t>“</a:t>
            </a:r>
            <a:r>
              <a:rPr lang="tr-TR" sz="2000" b="0" i="1" dirty="0">
                <a:solidFill>
                  <a:srgbClr val="444444"/>
                </a:solidFill>
                <a:effectLst/>
              </a:rPr>
              <a:t>Hocam, kibrit suyu içerek intihara kalkıştığınızı duyduk… Sınıfın bu durumdan duyduğu derin üzüntüyü size söylemek isterim…”</a:t>
            </a:r>
            <a:r>
              <a:rPr lang="tr-TR" sz="2000" b="0" i="0" dirty="0">
                <a:solidFill>
                  <a:srgbClr val="444444"/>
                </a:solidFill>
                <a:effectLst/>
              </a:rPr>
              <a:t> Necip Fazıl, hocasına sarf ettiği bu sözler sebebiyle kodes adı verilen tahta dolabın içinde cezaya gönderilir.</a:t>
            </a:r>
            <a:endParaRPr lang="tr-TR" sz="2000" i="0" dirty="0">
              <a:solidFill>
                <a:srgbClr val="424242"/>
              </a:solidFill>
              <a:effectLst/>
            </a:endParaRPr>
          </a:p>
          <a:p>
            <a:r>
              <a:rPr lang="tr-TR" sz="2000" i="0" dirty="0">
                <a:solidFill>
                  <a:srgbClr val="424242"/>
                </a:solidFill>
                <a:effectLst/>
              </a:rPr>
              <a:t>Nazım Hikmet hafta sonları annesinin yanına çıktığında Yahya Kemal'den evde özel ders alıyordu. Bu dersler sırasında ikili arasındaki ilişkiyi fark eden Nazım Hikmet, sevgililere ilk darbeyi vurdu. Bir gün ders için eve gelen hocasının cebine şu notu koydu: "Hocam olarak girdiğiniz bu eve babam olarak giremezsiniz!"</a:t>
            </a:r>
            <a:endParaRPr lang="tr-TR" sz="2000" b="0" i="0" dirty="0">
              <a:solidFill>
                <a:srgbClr val="444444"/>
              </a:solidFill>
              <a:effectLst/>
            </a:endParaRPr>
          </a:p>
          <a:p>
            <a:pPr marL="0" indent="0">
              <a:buNone/>
            </a:pPr>
            <a:endParaRPr lang="tr-TR" sz="2000" i="0" dirty="0">
              <a:effectLst/>
            </a:endParaRPr>
          </a:p>
        </p:txBody>
      </p:sp>
      <p:pic>
        <p:nvPicPr>
          <p:cNvPr id="1026" name="Picture 2" descr="Ümran Avcı söyleşisi, Ümran Avcı yazar Aysel Hacır'la yeni romanı üzerine  konuştu">
            <a:extLst>
              <a:ext uri="{FF2B5EF4-FFF2-40B4-BE49-F238E27FC236}">
                <a16:creationId xmlns:a16="http://schemas.microsoft.com/office/drawing/2014/main" id="{89FF84C7-E48D-4291-BF82-088477B8BBB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736248" y="858996"/>
            <a:ext cx="4013792" cy="4140926"/>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a:extLst>
              <a:ext uri="{FF2B5EF4-FFF2-40B4-BE49-F238E27FC236}">
                <a16:creationId xmlns:a16="http://schemas.microsoft.com/office/drawing/2014/main" id="{C5CFA1DF-0438-4527-8B96-090B68084AAD}"/>
              </a:ext>
            </a:extLst>
          </p:cNvPr>
          <p:cNvSpPr txBox="1"/>
          <p:nvPr/>
        </p:nvSpPr>
        <p:spPr>
          <a:xfrm>
            <a:off x="7379004" y="5384939"/>
            <a:ext cx="4794394" cy="738664"/>
          </a:xfrm>
          <a:prstGeom prst="rect">
            <a:avLst/>
          </a:prstGeom>
          <a:noFill/>
        </p:spPr>
        <p:txBody>
          <a:bodyPr wrap="square">
            <a:spAutoFit/>
          </a:bodyPr>
          <a:lstStyle/>
          <a:p>
            <a:r>
              <a:rPr lang="tr-TR" sz="1400" b="0" i="1" dirty="0">
                <a:solidFill>
                  <a:srgbClr val="000000"/>
                </a:solidFill>
                <a:effectLst/>
                <a:latin typeface="Open Sans" panose="020B0606030504020204" pitchFamily="34" charset="0"/>
              </a:rPr>
              <a:t>“Türk şiirine yeni </a:t>
            </a:r>
            <a:r>
              <a:rPr lang="tr-TR" sz="1400" b="0" i="1" dirty="0" err="1">
                <a:solidFill>
                  <a:srgbClr val="000000"/>
                </a:solidFill>
                <a:effectLst/>
                <a:latin typeface="Open Sans" panose="020B0606030504020204" pitchFamily="34" charset="0"/>
              </a:rPr>
              <a:t>poetik</a:t>
            </a:r>
            <a:r>
              <a:rPr lang="tr-TR" sz="1400" b="0" i="1" dirty="0">
                <a:solidFill>
                  <a:srgbClr val="000000"/>
                </a:solidFill>
                <a:effectLst/>
                <a:latin typeface="Open Sans" panose="020B0606030504020204" pitchFamily="34" charset="0"/>
              </a:rPr>
              <a:t> bir dil ve yeni bir şiir anlayışı getiren büyük şair Yahya Kemal Beyatlı galiba anneme aşık olmuştu. Annem evde onun şiirlerini okuyordu.”</a:t>
            </a:r>
            <a:endParaRPr lang="tr-TR" sz="1400" dirty="0"/>
          </a:p>
        </p:txBody>
      </p:sp>
    </p:spTree>
    <p:extLst>
      <p:ext uri="{BB962C8B-B14F-4D97-AF65-F5344CB8AC3E}">
        <p14:creationId xmlns:p14="http://schemas.microsoft.com/office/powerpoint/2010/main" val="128172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D1DCF0"/>
            </a:gs>
            <a:gs pos="51000">
              <a:srgbClr val="DBEAD4"/>
            </a:gs>
            <a:gs pos="40000">
              <a:srgbClr val="C0DDAD"/>
            </a:gs>
            <a:gs pos="26000">
              <a:schemeClr val="bg1"/>
            </a:gs>
            <a:gs pos="62000">
              <a:srgbClr val="FFE697"/>
            </a:gs>
            <a:gs pos="5000">
              <a:schemeClr val="accent1">
                <a:lumMod val="45000"/>
                <a:lumOff val="55000"/>
              </a:schemeClr>
            </a:gs>
            <a:gs pos="75000">
              <a:schemeClr val="bg1"/>
            </a:gs>
            <a:gs pos="85000">
              <a:srgbClr val="FDCDC5"/>
            </a:gs>
            <a:gs pos="96000">
              <a:srgbClr val="FA9382"/>
            </a:gs>
          </a:gsLst>
          <a:lin ang="8100000" scaled="1"/>
          <a:tileRect/>
        </a:gradFill>
        <a:effectLst/>
      </p:bgPr>
    </p:bg>
    <p:spTree>
      <p:nvGrpSpPr>
        <p:cNvPr id="1" name=""/>
        <p:cNvGrpSpPr/>
        <p:nvPr/>
      </p:nvGrpSpPr>
      <p:grpSpPr>
        <a:xfrm>
          <a:off x="0" y="0"/>
          <a:ext cx="0" cy="0"/>
          <a:chOff x="0" y="0"/>
          <a:chExt cx="0" cy="0"/>
        </a:xfrm>
      </p:grpSpPr>
      <p:sp>
        <p:nvSpPr>
          <p:cNvPr id="5" name="İçerik Yer Tutucusu 4">
            <a:extLst>
              <a:ext uri="{FF2B5EF4-FFF2-40B4-BE49-F238E27FC236}">
                <a16:creationId xmlns:a16="http://schemas.microsoft.com/office/drawing/2014/main" id="{C0A63397-9DB0-4762-8348-9F3B6C1CA12F}"/>
              </a:ext>
            </a:extLst>
          </p:cNvPr>
          <p:cNvSpPr>
            <a:spLocks noGrp="1"/>
          </p:cNvSpPr>
          <p:nvPr>
            <p:ph sz="half" idx="1"/>
          </p:nvPr>
        </p:nvSpPr>
        <p:spPr>
          <a:xfrm>
            <a:off x="1071880" y="1024572"/>
            <a:ext cx="5181600" cy="4808855"/>
          </a:xfrm>
          <a:solidFill>
            <a:srgbClr val="D1C5F3"/>
          </a:solidFill>
          <a:ln w="38100">
            <a:solidFill>
              <a:schemeClr val="tx1"/>
            </a:solidFill>
            <a:extLst>
              <a:ext uri="{C807C97D-BFC1-408E-A445-0C87EB9F89A2}">
                <ask:lineSketchStyleProps xmlns:ask="http://schemas.microsoft.com/office/drawing/2018/sketchyshapes">
                  <ask:type>
                    <ask:lineSketchScribble/>
                  </ask:type>
                </ask:lineSketchStyleProps>
              </a:ext>
            </a:extLst>
          </a:ln>
        </p:spPr>
        <p:txBody>
          <a:bodyPr>
            <a:noAutofit/>
          </a:bodyPr>
          <a:lstStyle/>
          <a:p>
            <a:pPr marL="0" indent="0">
              <a:buNone/>
            </a:pPr>
            <a:endParaRPr lang="tr-TR" sz="2000" i="0" dirty="0">
              <a:effectLst/>
            </a:endParaRPr>
          </a:p>
          <a:p>
            <a:r>
              <a:rPr lang="tr-TR" sz="2000" i="0" dirty="0">
                <a:effectLst/>
              </a:rPr>
              <a:t>Bu karşıtlığa rağmen Celile Hanım vazgeçmemiş ve evlilik hazırlıklarını bile tamamlamış. Fakat Yahya Kemal, evlilikten kaçmaya yönelmiş. </a:t>
            </a:r>
          </a:p>
          <a:p>
            <a:r>
              <a:rPr lang="tr-TR" sz="2000" b="0" i="0" dirty="0">
                <a:effectLst/>
              </a:rPr>
              <a:t>Yakup Kadri’ye “bu kadar dile gelmiş bir kadınla ben nasıl evlenebilirim, sonra herkes bana ne der” dediğini bilmeden. </a:t>
            </a:r>
            <a:r>
              <a:rPr lang="tr-TR" sz="2000" dirty="0"/>
              <a:t>O</a:t>
            </a:r>
            <a:r>
              <a:rPr lang="tr-TR" sz="2000" b="0" i="0" dirty="0">
                <a:effectLst/>
              </a:rPr>
              <a:t>ysa Celile’yi kendinden bile sakınırcasına sever delicesine kıskanır.</a:t>
            </a:r>
            <a:endParaRPr lang="tr-TR" sz="2000" i="0" dirty="0">
              <a:effectLst/>
            </a:endParaRPr>
          </a:p>
          <a:p>
            <a:r>
              <a:rPr lang="tr-TR" sz="2000" b="0" i="0" dirty="0">
                <a:effectLst/>
              </a:rPr>
              <a:t>Yahya Kemal sevdiği kadına ‘Sessiz Gemi’ şiiriyle veda eder. Celile bu acıya dayanamaz ve tek yön bir bilet alarak Paris’e gider. Artık resmine odaklanma zamanı gelmiştir. </a:t>
            </a:r>
          </a:p>
          <a:p>
            <a:endParaRPr lang="tr-TR" sz="2000" b="0" i="0" dirty="0">
              <a:effectLst/>
            </a:endParaRPr>
          </a:p>
          <a:p>
            <a:pPr marL="0" indent="0">
              <a:buNone/>
            </a:pPr>
            <a:endParaRPr lang="tr-TR" sz="2000" i="0" dirty="0">
              <a:effectLst/>
            </a:endParaRPr>
          </a:p>
        </p:txBody>
      </p:sp>
      <p:sp>
        <p:nvSpPr>
          <p:cNvPr id="3" name="İçerik Yer Tutucusu 2">
            <a:extLst>
              <a:ext uri="{FF2B5EF4-FFF2-40B4-BE49-F238E27FC236}">
                <a16:creationId xmlns:a16="http://schemas.microsoft.com/office/drawing/2014/main" id="{02F014A2-7C2D-409E-806F-6CDD55B53F0C}"/>
              </a:ext>
            </a:extLst>
          </p:cNvPr>
          <p:cNvSpPr>
            <a:spLocks noGrp="1"/>
          </p:cNvSpPr>
          <p:nvPr>
            <p:ph sz="half" idx="2"/>
          </p:nvPr>
        </p:nvSpPr>
        <p:spPr>
          <a:xfrm>
            <a:off x="7289800" y="1024572"/>
            <a:ext cx="4429760" cy="4808855"/>
          </a:xfrm>
          <a:noFill/>
        </p:spPr>
        <p:txBody>
          <a:bodyPr>
            <a:noAutofit/>
          </a:bodyPr>
          <a:lstStyle/>
          <a:p>
            <a:pPr marL="0" indent="0" algn="l">
              <a:buNone/>
            </a:pPr>
            <a:endParaRPr lang="tr-TR" sz="1800" b="0" i="1" dirty="0">
              <a:solidFill>
                <a:srgbClr val="202124"/>
              </a:solidFill>
              <a:effectLst/>
            </a:endParaRPr>
          </a:p>
          <a:p>
            <a:pPr marL="0" indent="0" algn="l">
              <a:buNone/>
            </a:pPr>
            <a:r>
              <a:rPr lang="tr-TR" sz="1800" b="0" i="1" dirty="0">
                <a:solidFill>
                  <a:srgbClr val="202124"/>
                </a:solidFill>
                <a:effectLst/>
              </a:rPr>
              <a:t>Artık demir almak günü gelmişse zamandan</a:t>
            </a:r>
            <a:br>
              <a:rPr lang="tr-TR" sz="1800" b="0" i="1" dirty="0">
                <a:solidFill>
                  <a:srgbClr val="202124"/>
                </a:solidFill>
                <a:effectLst/>
              </a:rPr>
            </a:br>
            <a:r>
              <a:rPr lang="tr-TR" sz="1800" b="0" i="1" dirty="0">
                <a:solidFill>
                  <a:srgbClr val="202124"/>
                </a:solidFill>
                <a:effectLst/>
              </a:rPr>
              <a:t>Meçhule giden bir gemi kalkar bu limandan</a:t>
            </a:r>
            <a:br>
              <a:rPr lang="tr-TR" sz="1800" b="0" i="1" dirty="0">
                <a:solidFill>
                  <a:srgbClr val="202124"/>
                </a:solidFill>
                <a:effectLst/>
              </a:rPr>
            </a:br>
            <a:r>
              <a:rPr lang="tr-TR" sz="1800" b="0" i="1" dirty="0">
                <a:solidFill>
                  <a:srgbClr val="202124"/>
                </a:solidFill>
                <a:effectLst/>
              </a:rPr>
              <a:t>Hiç yolcusu yokmuş gibi alır yol</a:t>
            </a:r>
            <a:br>
              <a:rPr lang="tr-TR" sz="1800" b="0" i="1" dirty="0">
                <a:solidFill>
                  <a:srgbClr val="202124"/>
                </a:solidFill>
                <a:effectLst/>
              </a:rPr>
            </a:br>
            <a:r>
              <a:rPr lang="tr-TR" sz="1800" b="0" i="1" dirty="0">
                <a:solidFill>
                  <a:srgbClr val="202124"/>
                </a:solidFill>
                <a:effectLst/>
              </a:rPr>
              <a:t>Sallanmaz o kalkışta ne mendil ne de bir kol</a:t>
            </a:r>
          </a:p>
          <a:p>
            <a:pPr marL="0" indent="0" algn="l">
              <a:buNone/>
            </a:pPr>
            <a:r>
              <a:rPr lang="tr-TR" sz="1800" b="0" i="1" dirty="0">
                <a:solidFill>
                  <a:srgbClr val="202124"/>
                </a:solidFill>
                <a:effectLst/>
              </a:rPr>
              <a:t>Birçok giden memnun ki yerinden</a:t>
            </a:r>
            <a:br>
              <a:rPr lang="tr-TR" sz="1800" b="0" i="1" dirty="0">
                <a:solidFill>
                  <a:srgbClr val="202124"/>
                </a:solidFill>
                <a:effectLst/>
              </a:rPr>
            </a:br>
            <a:r>
              <a:rPr lang="tr-TR" sz="1800" b="0" i="1" dirty="0">
                <a:solidFill>
                  <a:srgbClr val="202124"/>
                </a:solidFill>
                <a:effectLst/>
              </a:rPr>
              <a:t>Çok seneler geçti çok seneler geçti</a:t>
            </a:r>
            <a:br>
              <a:rPr lang="tr-TR" sz="1800" b="0" i="1" dirty="0">
                <a:solidFill>
                  <a:srgbClr val="202124"/>
                </a:solidFill>
                <a:effectLst/>
              </a:rPr>
            </a:br>
            <a:r>
              <a:rPr lang="tr-TR" sz="1800" b="0" i="1" dirty="0">
                <a:solidFill>
                  <a:srgbClr val="202124"/>
                </a:solidFill>
                <a:effectLst/>
              </a:rPr>
              <a:t>Dönen yok seferinden</a:t>
            </a:r>
          </a:p>
          <a:p>
            <a:pPr marL="0" indent="0" algn="l">
              <a:buNone/>
            </a:pPr>
            <a:r>
              <a:rPr lang="tr-TR" sz="1800" b="0" i="1" dirty="0">
                <a:solidFill>
                  <a:srgbClr val="202124"/>
                </a:solidFill>
                <a:effectLst/>
              </a:rPr>
              <a:t>Biçare Gönüller</a:t>
            </a:r>
            <a:br>
              <a:rPr lang="tr-TR" sz="1800" b="0" i="1" dirty="0">
                <a:solidFill>
                  <a:srgbClr val="202124"/>
                </a:solidFill>
                <a:effectLst/>
              </a:rPr>
            </a:br>
            <a:r>
              <a:rPr lang="tr-TR" sz="1800" b="0" i="1" dirty="0">
                <a:solidFill>
                  <a:srgbClr val="202124"/>
                </a:solidFill>
                <a:effectLst/>
              </a:rPr>
              <a:t>Ne giden son gemidir bu</a:t>
            </a:r>
            <a:br>
              <a:rPr lang="tr-TR" sz="1800" b="0" i="1" dirty="0">
                <a:solidFill>
                  <a:srgbClr val="202124"/>
                </a:solidFill>
                <a:effectLst/>
              </a:rPr>
            </a:br>
            <a:r>
              <a:rPr lang="tr-TR" sz="1800" b="0" i="1" dirty="0">
                <a:solidFill>
                  <a:srgbClr val="202124"/>
                </a:solidFill>
                <a:effectLst/>
              </a:rPr>
              <a:t>Hicranlı hayatın ne de son matemidir bu</a:t>
            </a:r>
            <a:br>
              <a:rPr lang="tr-TR" sz="1800" b="0" i="1" dirty="0">
                <a:solidFill>
                  <a:srgbClr val="202124"/>
                </a:solidFill>
                <a:effectLst/>
              </a:rPr>
            </a:br>
            <a:r>
              <a:rPr lang="tr-TR" sz="1800" b="0" i="1" dirty="0">
                <a:solidFill>
                  <a:srgbClr val="202124"/>
                </a:solidFill>
                <a:effectLst/>
              </a:rPr>
              <a:t>Dünyada sevilmiş ve seven nafile bekler</a:t>
            </a:r>
            <a:br>
              <a:rPr lang="tr-TR" sz="1800" b="0" i="1" dirty="0">
                <a:solidFill>
                  <a:srgbClr val="202124"/>
                </a:solidFill>
                <a:effectLst/>
              </a:rPr>
            </a:br>
            <a:r>
              <a:rPr lang="tr-TR" sz="1800" b="0" i="1" dirty="0">
                <a:solidFill>
                  <a:srgbClr val="202124"/>
                </a:solidFill>
                <a:effectLst/>
              </a:rPr>
              <a:t>Bilmez ki, giden sevgililer dönmeyecekler</a:t>
            </a:r>
          </a:p>
          <a:p>
            <a:pPr marL="0" indent="0" algn="l">
              <a:buNone/>
            </a:pPr>
            <a:r>
              <a:rPr lang="tr-TR" sz="1800" b="0" i="1" dirty="0">
                <a:solidFill>
                  <a:srgbClr val="202124"/>
                </a:solidFill>
                <a:effectLst/>
              </a:rPr>
              <a:t>Birçok giden memnun ki yerinden</a:t>
            </a:r>
            <a:br>
              <a:rPr lang="tr-TR" sz="1800" b="0" i="1" dirty="0">
                <a:solidFill>
                  <a:srgbClr val="202124"/>
                </a:solidFill>
                <a:effectLst/>
              </a:rPr>
            </a:br>
            <a:r>
              <a:rPr lang="tr-TR" sz="1800" b="0" i="1" dirty="0">
                <a:solidFill>
                  <a:srgbClr val="202124"/>
                </a:solidFill>
                <a:effectLst/>
              </a:rPr>
              <a:t>Çok seneler geçti çok seneler geçti</a:t>
            </a:r>
            <a:br>
              <a:rPr lang="tr-TR" sz="1800" b="0" i="1" dirty="0">
                <a:solidFill>
                  <a:srgbClr val="202124"/>
                </a:solidFill>
                <a:effectLst/>
              </a:rPr>
            </a:br>
            <a:r>
              <a:rPr lang="tr-TR" sz="1800" b="0" i="1" dirty="0">
                <a:solidFill>
                  <a:srgbClr val="202124"/>
                </a:solidFill>
                <a:effectLst/>
              </a:rPr>
              <a:t>Dönen yok seferinden</a:t>
            </a:r>
          </a:p>
        </p:txBody>
      </p:sp>
    </p:spTree>
    <p:extLst>
      <p:ext uri="{BB962C8B-B14F-4D97-AF65-F5344CB8AC3E}">
        <p14:creationId xmlns:p14="http://schemas.microsoft.com/office/powerpoint/2010/main" val="1561531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D1DCF0"/>
            </a:gs>
            <a:gs pos="51000">
              <a:srgbClr val="DBEAD4"/>
            </a:gs>
            <a:gs pos="40000">
              <a:srgbClr val="C0DDAD"/>
            </a:gs>
            <a:gs pos="26000">
              <a:schemeClr val="bg1"/>
            </a:gs>
            <a:gs pos="62000">
              <a:srgbClr val="FFE697"/>
            </a:gs>
            <a:gs pos="5000">
              <a:schemeClr val="accent1">
                <a:lumMod val="45000"/>
                <a:lumOff val="55000"/>
              </a:schemeClr>
            </a:gs>
            <a:gs pos="75000">
              <a:schemeClr val="bg1"/>
            </a:gs>
            <a:gs pos="85000">
              <a:srgbClr val="FDCDC5"/>
            </a:gs>
            <a:gs pos="96000">
              <a:srgbClr val="FA9382"/>
            </a:gs>
          </a:gsLst>
          <a:lin ang="8100000" scaled="1"/>
          <a:tileRect/>
        </a:gradFill>
        <a:effectLst/>
      </p:bgPr>
    </p:bg>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A30381F-C709-B290-05F0-9AEDA87AF7AE}"/>
              </a:ext>
            </a:extLst>
          </p:cNvPr>
          <p:cNvSpPr/>
          <p:nvPr/>
        </p:nvSpPr>
        <p:spPr>
          <a:xfrm>
            <a:off x="838199" y="4302452"/>
            <a:ext cx="5076463" cy="1048286"/>
          </a:xfrm>
          <a:custGeom>
            <a:avLst/>
            <a:gdLst>
              <a:gd name="connsiteX0" fmla="*/ 0 w 5076463"/>
              <a:gd name="connsiteY0" fmla="*/ 0 h 1048286"/>
              <a:gd name="connsiteX1" fmla="*/ 665581 w 5076463"/>
              <a:gd name="connsiteY1" fmla="*/ 0 h 1048286"/>
              <a:gd name="connsiteX2" fmla="*/ 1128103 w 5076463"/>
              <a:gd name="connsiteY2" fmla="*/ 0 h 1048286"/>
              <a:gd name="connsiteX3" fmla="*/ 1793684 w 5076463"/>
              <a:gd name="connsiteY3" fmla="*/ 0 h 1048286"/>
              <a:gd name="connsiteX4" fmla="*/ 2205441 w 5076463"/>
              <a:gd name="connsiteY4" fmla="*/ 0 h 1048286"/>
              <a:gd name="connsiteX5" fmla="*/ 2820257 w 5076463"/>
              <a:gd name="connsiteY5" fmla="*/ 0 h 1048286"/>
              <a:gd name="connsiteX6" fmla="*/ 3282779 w 5076463"/>
              <a:gd name="connsiteY6" fmla="*/ 0 h 1048286"/>
              <a:gd name="connsiteX7" fmla="*/ 3897595 w 5076463"/>
              <a:gd name="connsiteY7" fmla="*/ 0 h 1048286"/>
              <a:gd name="connsiteX8" fmla="*/ 4461647 w 5076463"/>
              <a:gd name="connsiteY8" fmla="*/ 0 h 1048286"/>
              <a:gd name="connsiteX9" fmla="*/ 5076463 w 5076463"/>
              <a:gd name="connsiteY9" fmla="*/ 0 h 1048286"/>
              <a:gd name="connsiteX10" fmla="*/ 5076463 w 5076463"/>
              <a:gd name="connsiteY10" fmla="*/ 534626 h 1048286"/>
              <a:gd name="connsiteX11" fmla="*/ 5076463 w 5076463"/>
              <a:gd name="connsiteY11" fmla="*/ 1048286 h 1048286"/>
              <a:gd name="connsiteX12" fmla="*/ 4613941 w 5076463"/>
              <a:gd name="connsiteY12" fmla="*/ 1048286 h 1048286"/>
              <a:gd name="connsiteX13" fmla="*/ 3948360 w 5076463"/>
              <a:gd name="connsiteY13" fmla="*/ 1048286 h 1048286"/>
              <a:gd name="connsiteX14" fmla="*/ 3282779 w 5076463"/>
              <a:gd name="connsiteY14" fmla="*/ 1048286 h 1048286"/>
              <a:gd name="connsiteX15" fmla="*/ 2617199 w 5076463"/>
              <a:gd name="connsiteY15" fmla="*/ 1048286 h 1048286"/>
              <a:gd name="connsiteX16" fmla="*/ 2205441 w 5076463"/>
              <a:gd name="connsiteY16" fmla="*/ 1048286 h 1048286"/>
              <a:gd name="connsiteX17" fmla="*/ 1742919 w 5076463"/>
              <a:gd name="connsiteY17" fmla="*/ 1048286 h 1048286"/>
              <a:gd name="connsiteX18" fmla="*/ 1178868 w 5076463"/>
              <a:gd name="connsiteY18" fmla="*/ 1048286 h 1048286"/>
              <a:gd name="connsiteX19" fmla="*/ 716345 w 5076463"/>
              <a:gd name="connsiteY19" fmla="*/ 1048286 h 1048286"/>
              <a:gd name="connsiteX20" fmla="*/ 0 w 5076463"/>
              <a:gd name="connsiteY20" fmla="*/ 1048286 h 1048286"/>
              <a:gd name="connsiteX21" fmla="*/ 0 w 5076463"/>
              <a:gd name="connsiteY21" fmla="*/ 555592 h 1048286"/>
              <a:gd name="connsiteX22" fmla="*/ 0 w 5076463"/>
              <a:gd name="connsiteY22" fmla="*/ 0 h 104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76463" h="1048286" fill="none" extrusionOk="0">
                <a:moveTo>
                  <a:pt x="0" y="0"/>
                </a:moveTo>
                <a:cubicBezTo>
                  <a:pt x="200537" y="-55479"/>
                  <a:pt x="407150" y="28516"/>
                  <a:pt x="665581" y="0"/>
                </a:cubicBezTo>
                <a:cubicBezTo>
                  <a:pt x="924012" y="-28516"/>
                  <a:pt x="964808" y="53216"/>
                  <a:pt x="1128103" y="0"/>
                </a:cubicBezTo>
                <a:cubicBezTo>
                  <a:pt x="1291398" y="-53216"/>
                  <a:pt x="1496079" y="78498"/>
                  <a:pt x="1793684" y="0"/>
                </a:cubicBezTo>
                <a:cubicBezTo>
                  <a:pt x="2091289" y="-78498"/>
                  <a:pt x="2056176" y="29030"/>
                  <a:pt x="2205441" y="0"/>
                </a:cubicBezTo>
                <a:cubicBezTo>
                  <a:pt x="2354706" y="-29030"/>
                  <a:pt x="2517383" y="25585"/>
                  <a:pt x="2820257" y="0"/>
                </a:cubicBezTo>
                <a:cubicBezTo>
                  <a:pt x="3123131" y="-25585"/>
                  <a:pt x="3077073" y="42791"/>
                  <a:pt x="3282779" y="0"/>
                </a:cubicBezTo>
                <a:cubicBezTo>
                  <a:pt x="3488485" y="-42791"/>
                  <a:pt x="3677562" y="38832"/>
                  <a:pt x="3897595" y="0"/>
                </a:cubicBezTo>
                <a:cubicBezTo>
                  <a:pt x="4117628" y="-38832"/>
                  <a:pt x="4190261" y="54319"/>
                  <a:pt x="4461647" y="0"/>
                </a:cubicBezTo>
                <a:cubicBezTo>
                  <a:pt x="4733033" y="-54319"/>
                  <a:pt x="4840973" y="14554"/>
                  <a:pt x="5076463" y="0"/>
                </a:cubicBezTo>
                <a:cubicBezTo>
                  <a:pt x="5114398" y="193431"/>
                  <a:pt x="5045659" y="383231"/>
                  <a:pt x="5076463" y="534626"/>
                </a:cubicBezTo>
                <a:cubicBezTo>
                  <a:pt x="5107267" y="686021"/>
                  <a:pt x="5029704" y="822181"/>
                  <a:pt x="5076463" y="1048286"/>
                </a:cubicBezTo>
                <a:cubicBezTo>
                  <a:pt x="4887293" y="1050312"/>
                  <a:pt x="4769239" y="1023730"/>
                  <a:pt x="4613941" y="1048286"/>
                </a:cubicBezTo>
                <a:cubicBezTo>
                  <a:pt x="4458643" y="1072842"/>
                  <a:pt x="4086252" y="979010"/>
                  <a:pt x="3948360" y="1048286"/>
                </a:cubicBezTo>
                <a:cubicBezTo>
                  <a:pt x="3810468" y="1117562"/>
                  <a:pt x="3612695" y="999960"/>
                  <a:pt x="3282779" y="1048286"/>
                </a:cubicBezTo>
                <a:cubicBezTo>
                  <a:pt x="2952863" y="1096612"/>
                  <a:pt x="2894659" y="1028366"/>
                  <a:pt x="2617199" y="1048286"/>
                </a:cubicBezTo>
                <a:cubicBezTo>
                  <a:pt x="2339739" y="1068206"/>
                  <a:pt x="2299257" y="1039158"/>
                  <a:pt x="2205441" y="1048286"/>
                </a:cubicBezTo>
                <a:cubicBezTo>
                  <a:pt x="2111625" y="1057414"/>
                  <a:pt x="1946370" y="1038955"/>
                  <a:pt x="1742919" y="1048286"/>
                </a:cubicBezTo>
                <a:cubicBezTo>
                  <a:pt x="1539468" y="1057617"/>
                  <a:pt x="1419741" y="1007445"/>
                  <a:pt x="1178868" y="1048286"/>
                </a:cubicBezTo>
                <a:cubicBezTo>
                  <a:pt x="937995" y="1089127"/>
                  <a:pt x="934508" y="1013531"/>
                  <a:pt x="716345" y="1048286"/>
                </a:cubicBezTo>
                <a:cubicBezTo>
                  <a:pt x="498182" y="1083041"/>
                  <a:pt x="261498" y="1019180"/>
                  <a:pt x="0" y="1048286"/>
                </a:cubicBezTo>
                <a:cubicBezTo>
                  <a:pt x="-1946" y="907300"/>
                  <a:pt x="34841" y="695731"/>
                  <a:pt x="0" y="555592"/>
                </a:cubicBezTo>
                <a:cubicBezTo>
                  <a:pt x="-34841" y="415453"/>
                  <a:pt x="33762" y="133285"/>
                  <a:pt x="0" y="0"/>
                </a:cubicBezTo>
                <a:close/>
              </a:path>
              <a:path w="5076463" h="1048286" stroke="0" extrusionOk="0">
                <a:moveTo>
                  <a:pt x="0" y="0"/>
                </a:moveTo>
                <a:cubicBezTo>
                  <a:pt x="184568" y="-35386"/>
                  <a:pt x="287471" y="37652"/>
                  <a:pt x="513287" y="0"/>
                </a:cubicBezTo>
                <a:cubicBezTo>
                  <a:pt x="739103" y="-37652"/>
                  <a:pt x="867529" y="1301"/>
                  <a:pt x="1026574" y="0"/>
                </a:cubicBezTo>
                <a:cubicBezTo>
                  <a:pt x="1185619" y="-1301"/>
                  <a:pt x="1304875" y="38126"/>
                  <a:pt x="1539860" y="0"/>
                </a:cubicBezTo>
                <a:cubicBezTo>
                  <a:pt x="1774845" y="-38126"/>
                  <a:pt x="1885622" y="24276"/>
                  <a:pt x="2002383" y="0"/>
                </a:cubicBezTo>
                <a:cubicBezTo>
                  <a:pt x="2119144" y="-24276"/>
                  <a:pt x="2433674" y="24790"/>
                  <a:pt x="2566434" y="0"/>
                </a:cubicBezTo>
                <a:cubicBezTo>
                  <a:pt x="2699194" y="-24790"/>
                  <a:pt x="2896777" y="25601"/>
                  <a:pt x="3079721" y="0"/>
                </a:cubicBezTo>
                <a:cubicBezTo>
                  <a:pt x="3262665" y="-25601"/>
                  <a:pt x="3316026" y="10442"/>
                  <a:pt x="3491478" y="0"/>
                </a:cubicBezTo>
                <a:cubicBezTo>
                  <a:pt x="3666930" y="-10442"/>
                  <a:pt x="3938465" y="1834"/>
                  <a:pt x="4106295" y="0"/>
                </a:cubicBezTo>
                <a:cubicBezTo>
                  <a:pt x="4274125" y="-1834"/>
                  <a:pt x="4721536" y="31647"/>
                  <a:pt x="5076463" y="0"/>
                </a:cubicBezTo>
                <a:cubicBezTo>
                  <a:pt x="5093336" y="186511"/>
                  <a:pt x="5021001" y="373049"/>
                  <a:pt x="5076463" y="545109"/>
                </a:cubicBezTo>
                <a:cubicBezTo>
                  <a:pt x="5131925" y="717169"/>
                  <a:pt x="5072749" y="886383"/>
                  <a:pt x="5076463" y="1048286"/>
                </a:cubicBezTo>
                <a:cubicBezTo>
                  <a:pt x="4860542" y="1060487"/>
                  <a:pt x="4595625" y="1042737"/>
                  <a:pt x="4461647" y="1048286"/>
                </a:cubicBezTo>
                <a:cubicBezTo>
                  <a:pt x="4327669" y="1053835"/>
                  <a:pt x="4229359" y="1004248"/>
                  <a:pt x="4049889" y="1048286"/>
                </a:cubicBezTo>
                <a:cubicBezTo>
                  <a:pt x="3870419" y="1092324"/>
                  <a:pt x="3570208" y="1045458"/>
                  <a:pt x="3435073" y="1048286"/>
                </a:cubicBezTo>
                <a:cubicBezTo>
                  <a:pt x="3299938" y="1051114"/>
                  <a:pt x="2980312" y="1037570"/>
                  <a:pt x="2820257" y="1048286"/>
                </a:cubicBezTo>
                <a:cubicBezTo>
                  <a:pt x="2660202" y="1059002"/>
                  <a:pt x="2472880" y="1030642"/>
                  <a:pt x="2256206" y="1048286"/>
                </a:cubicBezTo>
                <a:cubicBezTo>
                  <a:pt x="2039532" y="1065930"/>
                  <a:pt x="1967752" y="1005855"/>
                  <a:pt x="1742919" y="1048286"/>
                </a:cubicBezTo>
                <a:cubicBezTo>
                  <a:pt x="1518086" y="1090717"/>
                  <a:pt x="1432138" y="1010168"/>
                  <a:pt x="1331161" y="1048286"/>
                </a:cubicBezTo>
                <a:cubicBezTo>
                  <a:pt x="1230184" y="1086404"/>
                  <a:pt x="1011276" y="999729"/>
                  <a:pt x="716345" y="1048286"/>
                </a:cubicBezTo>
                <a:cubicBezTo>
                  <a:pt x="421414" y="1096843"/>
                  <a:pt x="232959" y="989812"/>
                  <a:pt x="0" y="1048286"/>
                </a:cubicBezTo>
                <a:cubicBezTo>
                  <a:pt x="-43556" y="866934"/>
                  <a:pt x="3676" y="684824"/>
                  <a:pt x="0" y="545109"/>
                </a:cubicBezTo>
                <a:cubicBezTo>
                  <a:pt x="-3676" y="405394"/>
                  <a:pt x="40254" y="123530"/>
                  <a:pt x="0" y="0"/>
                </a:cubicBezTo>
                <a:close/>
              </a:path>
            </a:pathLst>
          </a:custGeom>
          <a:solidFill>
            <a:srgbClr val="D1D9FF"/>
          </a:solidFill>
          <a:ln w="38100">
            <a:solidFill>
              <a:schemeClr val="tx1"/>
            </a:solidFill>
            <a:extLst>
              <a:ext uri="{C807C97D-BFC1-408E-A445-0C87EB9F89A2}">
                <ask:lineSketchStyleProps xmlns:ask="http://schemas.microsoft.com/office/drawing/2018/sketchyshapes" sd="371558722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5">
            <a:extLst>
              <a:ext uri="{FF2B5EF4-FFF2-40B4-BE49-F238E27FC236}">
                <a16:creationId xmlns:a16="http://schemas.microsoft.com/office/drawing/2014/main" id="{47DAE0D6-57F2-2D29-8A2F-DFF2BB48DEE8}"/>
              </a:ext>
            </a:extLst>
          </p:cNvPr>
          <p:cNvSpPr txBox="1">
            <a:spLocks/>
          </p:cNvSpPr>
          <p:nvPr/>
        </p:nvSpPr>
        <p:spPr>
          <a:xfrm>
            <a:off x="838200" y="4160321"/>
            <a:ext cx="5181600" cy="1332548"/>
          </a:xfrm>
          <a:solidFill>
            <a:schemeClr val="accent5">
              <a:lumMod val="40000"/>
              <a:lumOff val="60000"/>
            </a:schemeClr>
          </a:solidFill>
          <a:ln w="381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2000" dirty="0">
              <a:solidFill>
                <a:srgbClr val="2C2F34"/>
              </a:solidFill>
            </a:endParaRPr>
          </a:p>
        </p:txBody>
      </p:sp>
      <p:sp>
        <p:nvSpPr>
          <p:cNvPr id="6" name="İçerik Yer Tutucusu 5">
            <a:extLst>
              <a:ext uri="{FF2B5EF4-FFF2-40B4-BE49-F238E27FC236}">
                <a16:creationId xmlns:a16="http://schemas.microsoft.com/office/drawing/2014/main" id="{FB863CF7-6CA7-49D6-A2C5-5D671BFC213B}"/>
              </a:ext>
            </a:extLst>
          </p:cNvPr>
          <p:cNvSpPr>
            <a:spLocks noGrp="1"/>
          </p:cNvSpPr>
          <p:nvPr>
            <p:ph sz="half" idx="1"/>
          </p:nvPr>
        </p:nvSpPr>
        <p:spPr>
          <a:xfrm>
            <a:off x="914400" y="1623536"/>
            <a:ext cx="5181600" cy="1332548"/>
          </a:xfrm>
          <a:solidFill>
            <a:srgbClr val="D2FBC1"/>
          </a:solidFill>
          <a:ln w="38100">
            <a:solidFill>
              <a:schemeClr val="tx1"/>
            </a:solidFill>
            <a:extLst>
              <a:ext uri="{C807C97D-BFC1-408E-A445-0C87EB9F89A2}">
                <ask:lineSketchStyleProps xmlns:ask="http://schemas.microsoft.com/office/drawing/2018/sketchyshapes">
                  <ask:type>
                    <ask:lineSketchScribble/>
                  </ask:type>
                </ask:lineSketchStyleProps>
              </a:ext>
            </a:extLst>
          </a:ln>
        </p:spPr>
        <p:txBody>
          <a:bodyPr>
            <a:normAutofit/>
          </a:bodyPr>
          <a:lstStyle/>
          <a:p>
            <a:pPr marL="0" indent="0">
              <a:buNone/>
            </a:pPr>
            <a:r>
              <a:rPr lang="tr-TR" sz="2000" b="0" i="0" dirty="0">
                <a:solidFill>
                  <a:srgbClr val="444444"/>
                </a:solidFill>
                <a:effectLst/>
              </a:rPr>
              <a:t>Aradan yıllar geçer, Celile Hanım İstanbul’a döner. D</a:t>
            </a:r>
            <a:r>
              <a:rPr lang="tr-TR" sz="2000" b="0" i="0" dirty="0">
                <a:solidFill>
                  <a:srgbClr val="2C2F34"/>
                </a:solidFill>
                <a:effectLst/>
              </a:rPr>
              <a:t>öndükten sonra karma sergilere katıldı; kişisel sergiler açtı. Dönemin en aktif kadın ressamları arasında yer aldı.</a:t>
            </a:r>
          </a:p>
          <a:p>
            <a:pPr marL="0" indent="0">
              <a:buNone/>
            </a:pPr>
            <a:endParaRPr lang="tr-TR" sz="2000" dirty="0">
              <a:solidFill>
                <a:srgbClr val="2C2F34"/>
              </a:solidFill>
            </a:endParaRPr>
          </a:p>
        </p:txBody>
      </p:sp>
      <p:pic>
        <p:nvPicPr>
          <p:cNvPr id="2050" name="Picture 2" descr="Celile - 1 - Dünyalılar">
            <a:extLst>
              <a:ext uri="{FF2B5EF4-FFF2-40B4-BE49-F238E27FC236}">
                <a16:creationId xmlns:a16="http://schemas.microsoft.com/office/drawing/2014/main" id="{ED8855F1-8DC8-45E2-872D-FC15FD0052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4493" y="1623536"/>
            <a:ext cx="4639307" cy="3610927"/>
          </a:xfrm>
          <a:prstGeom prst="rect">
            <a:avLst/>
          </a:prstGeom>
          <a:noFill/>
          <a:extLst>
            <a:ext uri="{909E8E84-426E-40DD-AFC4-6F175D3DCCD1}">
              <a14:hiddenFill xmlns:a14="http://schemas.microsoft.com/office/drawing/2010/main">
                <a:solidFill>
                  <a:srgbClr val="FFFFFF"/>
                </a:solidFill>
              </a14:hiddenFill>
            </a:ext>
          </a:extLst>
        </p:spPr>
      </p:pic>
      <p:sp>
        <p:nvSpPr>
          <p:cNvPr id="2" name="İçerik Yer Tutucusu 5">
            <a:extLst>
              <a:ext uri="{FF2B5EF4-FFF2-40B4-BE49-F238E27FC236}">
                <a16:creationId xmlns:a16="http://schemas.microsoft.com/office/drawing/2014/main" id="{FC9C44E0-3B54-EF43-587B-D61834817235}"/>
              </a:ext>
            </a:extLst>
          </p:cNvPr>
          <p:cNvSpPr txBox="1">
            <a:spLocks/>
          </p:cNvSpPr>
          <p:nvPr/>
        </p:nvSpPr>
        <p:spPr>
          <a:xfrm>
            <a:off x="838200" y="4357091"/>
            <a:ext cx="5181600" cy="1332548"/>
          </a:xfrm>
          <a:solidFill>
            <a:srgbClr val="D2FBC1"/>
          </a:solidFill>
          <a:ln w="381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b="0" i="0" dirty="0">
                <a:solidFill>
                  <a:srgbClr val="2C2F34"/>
                </a:solidFill>
                <a:effectLst/>
              </a:rPr>
              <a:t>İbrahim Bey adında bir kaymakamla kısa süren bir evlilik yaptı. Soyadı Kanunu’ndan sonra “</a:t>
            </a:r>
            <a:r>
              <a:rPr lang="tr-TR" sz="2000" b="0" i="0" dirty="0" err="1">
                <a:solidFill>
                  <a:srgbClr val="2C2F34"/>
                </a:solidFill>
                <a:effectLst/>
              </a:rPr>
              <a:t>Uğuraldım</a:t>
            </a:r>
            <a:r>
              <a:rPr lang="tr-TR" sz="2000" b="0" i="0" dirty="0">
                <a:solidFill>
                  <a:srgbClr val="2C2F34"/>
                </a:solidFill>
                <a:effectLst/>
              </a:rPr>
              <a:t>” soyadını aldı.</a:t>
            </a:r>
          </a:p>
        </p:txBody>
      </p:sp>
    </p:spTree>
    <p:extLst>
      <p:ext uri="{BB962C8B-B14F-4D97-AF65-F5344CB8AC3E}">
        <p14:creationId xmlns:p14="http://schemas.microsoft.com/office/powerpoint/2010/main" val="4250761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3000">
              <a:srgbClr val="E5EBF7"/>
            </a:gs>
            <a:gs pos="51000">
              <a:srgbClr val="DBEAD4"/>
            </a:gs>
            <a:gs pos="40000">
              <a:srgbClr val="C0DDAD"/>
            </a:gs>
            <a:gs pos="26000">
              <a:schemeClr val="bg1"/>
            </a:gs>
            <a:gs pos="62000">
              <a:srgbClr val="FFE697"/>
            </a:gs>
            <a:gs pos="5000">
              <a:schemeClr val="accent1">
                <a:lumMod val="45000"/>
                <a:lumOff val="55000"/>
              </a:schemeClr>
            </a:gs>
            <a:gs pos="75000">
              <a:schemeClr val="bg1"/>
            </a:gs>
            <a:gs pos="85000">
              <a:srgbClr val="FDCDC5"/>
            </a:gs>
            <a:gs pos="96000">
              <a:srgbClr val="FA9382"/>
            </a:gs>
          </a:gsLst>
          <a:lin ang="8100000" scaled="1"/>
        </a:gradFill>
        <a:effectLst/>
      </p:bgPr>
    </p:bg>
    <p:spTree>
      <p:nvGrpSpPr>
        <p:cNvPr id="1" name=""/>
        <p:cNvGrpSpPr/>
        <p:nvPr/>
      </p:nvGrpSpPr>
      <p:grpSpPr>
        <a:xfrm>
          <a:off x="0" y="0"/>
          <a:ext cx="0" cy="0"/>
          <a:chOff x="0" y="0"/>
          <a:chExt cx="0" cy="0"/>
        </a:xfrm>
      </p:grpSpPr>
      <p:sp>
        <p:nvSpPr>
          <p:cNvPr id="5" name="İçerik Yer Tutucusu 4">
            <a:extLst>
              <a:ext uri="{FF2B5EF4-FFF2-40B4-BE49-F238E27FC236}">
                <a16:creationId xmlns:a16="http://schemas.microsoft.com/office/drawing/2014/main" id="{91523E5C-B249-43F5-8773-C9BF2693B22E}"/>
              </a:ext>
            </a:extLst>
          </p:cNvPr>
          <p:cNvSpPr>
            <a:spLocks noGrp="1"/>
          </p:cNvSpPr>
          <p:nvPr>
            <p:ph idx="1"/>
          </p:nvPr>
        </p:nvSpPr>
        <p:spPr>
          <a:xfrm>
            <a:off x="226194" y="1085265"/>
            <a:ext cx="6477000" cy="4687470"/>
          </a:xfrm>
          <a:solidFill>
            <a:srgbClr val="FAE28A"/>
          </a:solidFill>
          <a:ln w="38100">
            <a:solidFill>
              <a:schemeClr val="tx1"/>
            </a:solidFill>
            <a:extLst>
              <a:ext uri="{C807C97D-BFC1-408E-A445-0C87EB9F89A2}">
                <ask:lineSketchStyleProps xmlns:ask="http://schemas.microsoft.com/office/drawing/2018/sketchyshapes">
                  <ask:type>
                    <ask:lineSketchScribble/>
                  </ask:type>
                </ask:lineSketchStyleProps>
              </a:ext>
            </a:extLst>
          </a:ln>
        </p:spPr>
        <p:txBody>
          <a:bodyPr>
            <a:normAutofit lnSpcReduction="10000"/>
          </a:bodyPr>
          <a:lstStyle/>
          <a:p>
            <a:endParaRPr lang="tr-TR" sz="2000" i="0" dirty="0">
              <a:effectLst/>
            </a:endParaRPr>
          </a:p>
          <a:p>
            <a:r>
              <a:rPr lang="tr-TR" sz="2000" i="0" dirty="0">
                <a:effectLst/>
              </a:rPr>
              <a:t>1938'de Celile Hanım, milletvekili Yahya Kemal'e oğlu için bir mektup yazar. Siyasi görüşü nedeniyle tutuklu bulunan Nazım Hikmet için yardım istiyordu. Fakat bu mektuba hiçbir zaman dönüş yapılmadı. Yahya Kemal, eski aşkını yüzüstü bırakmıştı.</a:t>
            </a:r>
          </a:p>
          <a:p>
            <a:r>
              <a:rPr lang="tr-TR" sz="2000" i="0" dirty="0">
                <a:effectLst/>
              </a:rPr>
              <a:t>İkinci olay ise 1950 yılında yaşandı. Celile Hanım, 12 yıldır hapiste olan oğlu için Galata Köprüsü'nde açlık grevine başlamıştı. Önünden geçen Yahya Kemal de onu gördü, fakat görmemezlikten geldi...</a:t>
            </a:r>
          </a:p>
          <a:p>
            <a:r>
              <a:rPr lang="tr-TR" sz="2000" i="0" dirty="0">
                <a:effectLst/>
              </a:rPr>
              <a:t>Celile hanımın Nâzım’ı kurtarma girişimi sadece yarım saat sürebildi. Polisler tarafından emniyete götürüldü, trafiği engellemek gerekçesiyle savcılığa sevk edildi</a:t>
            </a:r>
            <a:r>
              <a:rPr lang="tr-TR" sz="2000" dirty="0"/>
              <a:t>. </a:t>
            </a:r>
            <a:r>
              <a:rPr lang="tr-TR" sz="2000" i="0" dirty="0">
                <a:effectLst/>
              </a:rPr>
              <a:t>Aynı gün şehrin duvarlarında “Nâzım Hikmet Kurtarılmalıdır” yazan afişler var. O afişlerin önünden binlerce insan geçemeden onları asanlar gözaltına alındı.</a:t>
            </a:r>
          </a:p>
          <a:p>
            <a:endParaRPr lang="tr-TR" sz="2000" dirty="0"/>
          </a:p>
        </p:txBody>
      </p:sp>
      <p:pic>
        <p:nvPicPr>
          <p:cNvPr id="1026" name="Picture 2" descr="Kapheros on Twitter: &quot;Galata Köprüsü'nde açlık grevine başlamıştı. Üstelik  gözleri de görmüyordu. Ama o, bu haline aldırmadan, oğlu için mücadele  veriyordu. Tesadüf bu ya; bir gün yolu Galata Köprüsü'ne düşen Yahya  Kemal'in,">
            <a:extLst>
              <a:ext uri="{FF2B5EF4-FFF2-40B4-BE49-F238E27FC236}">
                <a16:creationId xmlns:a16="http://schemas.microsoft.com/office/drawing/2014/main" id="{6341ABDE-6BEB-4107-BD7D-54936E8CA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7080" y="707309"/>
            <a:ext cx="4848726" cy="5443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540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3000">
              <a:srgbClr val="E5EBF7"/>
            </a:gs>
            <a:gs pos="51000">
              <a:srgbClr val="DBEAD4"/>
            </a:gs>
            <a:gs pos="40000">
              <a:srgbClr val="C0DDAD"/>
            </a:gs>
            <a:gs pos="26000">
              <a:schemeClr val="bg1"/>
            </a:gs>
            <a:gs pos="62000">
              <a:srgbClr val="FFE697"/>
            </a:gs>
            <a:gs pos="5000">
              <a:schemeClr val="accent1">
                <a:lumMod val="45000"/>
                <a:lumOff val="55000"/>
              </a:schemeClr>
            </a:gs>
            <a:gs pos="75000">
              <a:schemeClr val="bg1"/>
            </a:gs>
            <a:gs pos="85000">
              <a:srgbClr val="FDCDC5"/>
            </a:gs>
            <a:gs pos="96000">
              <a:srgbClr val="FA9382"/>
            </a:gs>
          </a:gsLst>
          <a:lin ang="8100000" scaled="1"/>
        </a:gra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67F19183-3393-D4CE-72B7-8B7AC0E03FFE}"/>
              </a:ext>
            </a:extLst>
          </p:cNvPr>
          <p:cNvSpPr/>
          <p:nvPr/>
        </p:nvSpPr>
        <p:spPr>
          <a:xfrm>
            <a:off x="416545" y="2121060"/>
            <a:ext cx="5527053" cy="2615878"/>
          </a:xfrm>
          <a:custGeom>
            <a:avLst/>
            <a:gdLst>
              <a:gd name="connsiteX0" fmla="*/ 0 w 5527053"/>
              <a:gd name="connsiteY0" fmla="*/ 0 h 2615878"/>
              <a:gd name="connsiteX1" fmla="*/ 607976 w 5527053"/>
              <a:gd name="connsiteY1" fmla="*/ 0 h 2615878"/>
              <a:gd name="connsiteX2" fmla="*/ 1160681 w 5527053"/>
              <a:gd name="connsiteY2" fmla="*/ 0 h 2615878"/>
              <a:gd name="connsiteX3" fmla="*/ 1547575 w 5527053"/>
              <a:gd name="connsiteY3" fmla="*/ 0 h 2615878"/>
              <a:gd name="connsiteX4" fmla="*/ 2100280 w 5527053"/>
              <a:gd name="connsiteY4" fmla="*/ 0 h 2615878"/>
              <a:gd name="connsiteX5" fmla="*/ 2487174 w 5527053"/>
              <a:gd name="connsiteY5" fmla="*/ 0 h 2615878"/>
              <a:gd name="connsiteX6" fmla="*/ 3150420 w 5527053"/>
              <a:gd name="connsiteY6" fmla="*/ 0 h 2615878"/>
              <a:gd name="connsiteX7" fmla="*/ 3813667 w 5527053"/>
              <a:gd name="connsiteY7" fmla="*/ 0 h 2615878"/>
              <a:gd name="connsiteX8" fmla="*/ 4366372 w 5527053"/>
              <a:gd name="connsiteY8" fmla="*/ 0 h 2615878"/>
              <a:gd name="connsiteX9" fmla="*/ 4974348 w 5527053"/>
              <a:gd name="connsiteY9" fmla="*/ 0 h 2615878"/>
              <a:gd name="connsiteX10" fmla="*/ 5527053 w 5527053"/>
              <a:gd name="connsiteY10" fmla="*/ 0 h 2615878"/>
              <a:gd name="connsiteX11" fmla="*/ 5527053 w 5527053"/>
              <a:gd name="connsiteY11" fmla="*/ 470858 h 2615878"/>
              <a:gd name="connsiteX12" fmla="*/ 5527053 w 5527053"/>
              <a:gd name="connsiteY12" fmla="*/ 941716 h 2615878"/>
              <a:gd name="connsiteX13" fmla="*/ 5527053 w 5527053"/>
              <a:gd name="connsiteY13" fmla="*/ 1464892 h 2615878"/>
              <a:gd name="connsiteX14" fmla="*/ 5527053 w 5527053"/>
              <a:gd name="connsiteY14" fmla="*/ 1988067 h 2615878"/>
              <a:gd name="connsiteX15" fmla="*/ 5527053 w 5527053"/>
              <a:gd name="connsiteY15" fmla="*/ 2615878 h 2615878"/>
              <a:gd name="connsiteX16" fmla="*/ 5084889 w 5527053"/>
              <a:gd name="connsiteY16" fmla="*/ 2615878 h 2615878"/>
              <a:gd name="connsiteX17" fmla="*/ 4476913 w 5527053"/>
              <a:gd name="connsiteY17" fmla="*/ 2615878 h 2615878"/>
              <a:gd name="connsiteX18" fmla="*/ 4090019 w 5527053"/>
              <a:gd name="connsiteY18" fmla="*/ 2615878 h 2615878"/>
              <a:gd name="connsiteX19" fmla="*/ 3703126 w 5527053"/>
              <a:gd name="connsiteY19" fmla="*/ 2615878 h 2615878"/>
              <a:gd name="connsiteX20" fmla="*/ 3095150 w 5527053"/>
              <a:gd name="connsiteY20" fmla="*/ 2615878 h 2615878"/>
              <a:gd name="connsiteX21" fmla="*/ 2542444 w 5527053"/>
              <a:gd name="connsiteY21" fmla="*/ 2615878 h 2615878"/>
              <a:gd name="connsiteX22" fmla="*/ 1989739 w 5527053"/>
              <a:gd name="connsiteY22" fmla="*/ 2615878 h 2615878"/>
              <a:gd name="connsiteX23" fmla="*/ 1547575 w 5527053"/>
              <a:gd name="connsiteY23" fmla="*/ 2615878 h 2615878"/>
              <a:gd name="connsiteX24" fmla="*/ 939599 w 5527053"/>
              <a:gd name="connsiteY24" fmla="*/ 2615878 h 2615878"/>
              <a:gd name="connsiteX25" fmla="*/ 0 w 5527053"/>
              <a:gd name="connsiteY25" fmla="*/ 2615878 h 2615878"/>
              <a:gd name="connsiteX26" fmla="*/ 0 w 5527053"/>
              <a:gd name="connsiteY26" fmla="*/ 2145020 h 2615878"/>
              <a:gd name="connsiteX27" fmla="*/ 0 w 5527053"/>
              <a:gd name="connsiteY27" fmla="*/ 1569527 h 2615878"/>
              <a:gd name="connsiteX28" fmla="*/ 0 w 5527053"/>
              <a:gd name="connsiteY28" fmla="*/ 994034 h 2615878"/>
              <a:gd name="connsiteX29" fmla="*/ 0 w 5527053"/>
              <a:gd name="connsiteY29" fmla="*/ 0 h 261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27053" h="2615878" fill="none" extrusionOk="0">
                <a:moveTo>
                  <a:pt x="0" y="0"/>
                </a:moveTo>
                <a:cubicBezTo>
                  <a:pt x="167090" y="-68805"/>
                  <a:pt x="322852" y="4617"/>
                  <a:pt x="607976" y="0"/>
                </a:cubicBezTo>
                <a:cubicBezTo>
                  <a:pt x="893100" y="-4617"/>
                  <a:pt x="1026487" y="53234"/>
                  <a:pt x="1160681" y="0"/>
                </a:cubicBezTo>
                <a:cubicBezTo>
                  <a:pt x="1294875" y="-53234"/>
                  <a:pt x="1390722" y="13055"/>
                  <a:pt x="1547575" y="0"/>
                </a:cubicBezTo>
                <a:cubicBezTo>
                  <a:pt x="1704428" y="-13055"/>
                  <a:pt x="1968186" y="35189"/>
                  <a:pt x="2100280" y="0"/>
                </a:cubicBezTo>
                <a:cubicBezTo>
                  <a:pt x="2232375" y="-35189"/>
                  <a:pt x="2368064" y="13546"/>
                  <a:pt x="2487174" y="0"/>
                </a:cubicBezTo>
                <a:cubicBezTo>
                  <a:pt x="2606284" y="-13546"/>
                  <a:pt x="2969732" y="18558"/>
                  <a:pt x="3150420" y="0"/>
                </a:cubicBezTo>
                <a:cubicBezTo>
                  <a:pt x="3331108" y="-18558"/>
                  <a:pt x="3568189" y="40581"/>
                  <a:pt x="3813667" y="0"/>
                </a:cubicBezTo>
                <a:cubicBezTo>
                  <a:pt x="4059145" y="-40581"/>
                  <a:pt x="4153938" y="42498"/>
                  <a:pt x="4366372" y="0"/>
                </a:cubicBezTo>
                <a:cubicBezTo>
                  <a:pt x="4578806" y="-42498"/>
                  <a:pt x="4714075" y="70765"/>
                  <a:pt x="4974348" y="0"/>
                </a:cubicBezTo>
                <a:cubicBezTo>
                  <a:pt x="5234621" y="-70765"/>
                  <a:pt x="5372677" y="34377"/>
                  <a:pt x="5527053" y="0"/>
                </a:cubicBezTo>
                <a:cubicBezTo>
                  <a:pt x="5540185" y="166799"/>
                  <a:pt x="5521916" y="360206"/>
                  <a:pt x="5527053" y="470858"/>
                </a:cubicBezTo>
                <a:cubicBezTo>
                  <a:pt x="5532190" y="581510"/>
                  <a:pt x="5487250" y="762358"/>
                  <a:pt x="5527053" y="941716"/>
                </a:cubicBezTo>
                <a:cubicBezTo>
                  <a:pt x="5566856" y="1121074"/>
                  <a:pt x="5478521" y="1335185"/>
                  <a:pt x="5527053" y="1464892"/>
                </a:cubicBezTo>
                <a:cubicBezTo>
                  <a:pt x="5575585" y="1594599"/>
                  <a:pt x="5505320" y="1727593"/>
                  <a:pt x="5527053" y="1988067"/>
                </a:cubicBezTo>
                <a:cubicBezTo>
                  <a:pt x="5548786" y="2248542"/>
                  <a:pt x="5485445" y="2485953"/>
                  <a:pt x="5527053" y="2615878"/>
                </a:cubicBezTo>
                <a:cubicBezTo>
                  <a:pt x="5395974" y="2635629"/>
                  <a:pt x="5276335" y="2570362"/>
                  <a:pt x="5084889" y="2615878"/>
                </a:cubicBezTo>
                <a:cubicBezTo>
                  <a:pt x="4893443" y="2661394"/>
                  <a:pt x="4746245" y="2543936"/>
                  <a:pt x="4476913" y="2615878"/>
                </a:cubicBezTo>
                <a:cubicBezTo>
                  <a:pt x="4207581" y="2687820"/>
                  <a:pt x="4237768" y="2602690"/>
                  <a:pt x="4090019" y="2615878"/>
                </a:cubicBezTo>
                <a:cubicBezTo>
                  <a:pt x="3942270" y="2629066"/>
                  <a:pt x="3837477" y="2571340"/>
                  <a:pt x="3703126" y="2615878"/>
                </a:cubicBezTo>
                <a:cubicBezTo>
                  <a:pt x="3568775" y="2660416"/>
                  <a:pt x="3377029" y="2553115"/>
                  <a:pt x="3095150" y="2615878"/>
                </a:cubicBezTo>
                <a:cubicBezTo>
                  <a:pt x="2813271" y="2678641"/>
                  <a:pt x="2690000" y="2614138"/>
                  <a:pt x="2542444" y="2615878"/>
                </a:cubicBezTo>
                <a:cubicBezTo>
                  <a:pt x="2394888" y="2617618"/>
                  <a:pt x="2182653" y="2581177"/>
                  <a:pt x="1989739" y="2615878"/>
                </a:cubicBezTo>
                <a:cubicBezTo>
                  <a:pt x="1796825" y="2650579"/>
                  <a:pt x="1680128" y="2591536"/>
                  <a:pt x="1547575" y="2615878"/>
                </a:cubicBezTo>
                <a:cubicBezTo>
                  <a:pt x="1415022" y="2640220"/>
                  <a:pt x="1086434" y="2604825"/>
                  <a:pt x="939599" y="2615878"/>
                </a:cubicBezTo>
                <a:cubicBezTo>
                  <a:pt x="792764" y="2626931"/>
                  <a:pt x="238466" y="2570310"/>
                  <a:pt x="0" y="2615878"/>
                </a:cubicBezTo>
                <a:cubicBezTo>
                  <a:pt x="-30986" y="2481273"/>
                  <a:pt x="31074" y="2312504"/>
                  <a:pt x="0" y="2145020"/>
                </a:cubicBezTo>
                <a:cubicBezTo>
                  <a:pt x="-31074" y="1977536"/>
                  <a:pt x="37625" y="1739803"/>
                  <a:pt x="0" y="1569527"/>
                </a:cubicBezTo>
                <a:cubicBezTo>
                  <a:pt x="-37625" y="1399251"/>
                  <a:pt x="29244" y="1214467"/>
                  <a:pt x="0" y="994034"/>
                </a:cubicBezTo>
                <a:cubicBezTo>
                  <a:pt x="-29244" y="773601"/>
                  <a:pt x="80191" y="306745"/>
                  <a:pt x="0" y="0"/>
                </a:cubicBezTo>
                <a:close/>
              </a:path>
              <a:path w="5527053" h="2615878" stroke="0" extrusionOk="0">
                <a:moveTo>
                  <a:pt x="0" y="0"/>
                </a:moveTo>
                <a:cubicBezTo>
                  <a:pt x="215759" y="-32581"/>
                  <a:pt x="225429" y="13896"/>
                  <a:pt x="442164" y="0"/>
                </a:cubicBezTo>
                <a:cubicBezTo>
                  <a:pt x="658899" y="-13896"/>
                  <a:pt x="824782" y="63669"/>
                  <a:pt x="1050140" y="0"/>
                </a:cubicBezTo>
                <a:cubicBezTo>
                  <a:pt x="1275498" y="-63669"/>
                  <a:pt x="1419272" y="3339"/>
                  <a:pt x="1547575" y="0"/>
                </a:cubicBezTo>
                <a:cubicBezTo>
                  <a:pt x="1675879" y="-3339"/>
                  <a:pt x="1848267" y="59437"/>
                  <a:pt x="2045010" y="0"/>
                </a:cubicBezTo>
                <a:cubicBezTo>
                  <a:pt x="2241754" y="-59437"/>
                  <a:pt x="2437025" y="40293"/>
                  <a:pt x="2708256" y="0"/>
                </a:cubicBezTo>
                <a:cubicBezTo>
                  <a:pt x="2979487" y="-40293"/>
                  <a:pt x="2988572" y="17338"/>
                  <a:pt x="3205691" y="0"/>
                </a:cubicBezTo>
                <a:cubicBezTo>
                  <a:pt x="3422810" y="-17338"/>
                  <a:pt x="3636651" y="37526"/>
                  <a:pt x="3868937" y="0"/>
                </a:cubicBezTo>
                <a:cubicBezTo>
                  <a:pt x="4101223" y="-37526"/>
                  <a:pt x="4191905" y="23592"/>
                  <a:pt x="4311101" y="0"/>
                </a:cubicBezTo>
                <a:cubicBezTo>
                  <a:pt x="4430297" y="-23592"/>
                  <a:pt x="4633106" y="42433"/>
                  <a:pt x="4753266" y="0"/>
                </a:cubicBezTo>
                <a:cubicBezTo>
                  <a:pt x="4873426" y="-42433"/>
                  <a:pt x="5272154" y="42435"/>
                  <a:pt x="5527053" y="0"/>
                </a:cubicBezTo>
                <a:cubicBezTo>
                  <a:pt x="5540224" y="116288"/>
                  <a:pt x="5498337" y="298746"/>
                  <a:pt x="5527053" y="497017"/>
                </a:cubicBezTo>
                <a:cubicBezTo>
                  <a:pt x="5555769" y="695288"/>
                  <a:pt x="5509416" y="769081"/>
                  <a:pt x="5527053" y="967875"/>
                </a:cubicBezTo>
                <a:cubicBezTo>
                  <a:pt x="5544690" y="1166669"/>
                  <a:pt x="5526965" y="1237627"/>
                  <a:pt x="5527053" y="1464892"/>
                </a:cubicBezTo>
                <a:cubicBezTo>
                  <a:pt x="5527141" y="1692157"/>
                  <a:pt x="5489504" y="1838558"/>
                  <a:pt x="5527053" y="2014226"/>
                </a:cubicBezTo>
                <a:cubicBezTo>
                  <a:pt x="5564602" y="2189894"/>
                  <a:pt x="5518468" y="2432941"/>
                  <a:pt x="5527053" y="2615878"/>
                </a:cubicBezTo>
                <a:cubicBezTo>
                  <a:pt x="5377018" y="2639207"/>
                  <a:pt x="5197691" y="2610474"/>
                  <a:pt x="5084889" y="2615878"/>
                </a:cubicBezTo>
                <a:cubicBezTo>
                  <a:pt x="4972087" y="2621282"/>
                  <a:pt x="4601446" y="2603731"/>
                  <a:pt x="4421642" y="2615878"/>
                </a:cubicBezTo>
                <a:cubicBezTo>
                  <a:pt x="4241838" y="2628025"/>
                  <a:pt x="4082477" y="2570053"/>
                  <a:pt x="3813667" y="2615878"/>
                </a:cubicBezTo>
                <a:cubicBezTo>
                  <a:pt x="3544857" y="2661703"/>
                  <a:pt x="3513151" y="2580328"/>
                  <a:pt x="3260961" y="2615878"/>
                </a:cubicBezTo>
                <a:cubicBezTo>
                  <a:pt x="3008771" y="2651428"/>
                  <a:pt x="2843768" y="2564793"/>
                  <a:pt x="2708256" y="2615878"/>
                </a:cubicBezTo>
                <a:cubicBezTo>
                  <a:pt x="2572744" y="2666963"/>
                  <a:pt x="2254437" y="2596977"/>
                  <a:pt x="2100280" y="2615878"/>
                </a:cubicBezTo>
                <a:cubicBezTo>
                  <a:pt x="1946123" y="2634779"/>
                  <a:pt x="1835747" y="2586508"/>
                  <a:pt x="1602845" y="2615878"/>
                </a:cubicBezTo>
                <a:cubicBezTo>
                  <a:pt x="1369944" y="2645248"/>
                  <a:pt x="1124121" y="2574699"/>
                  <a:pt x="939599" y="2615878"/>
                </a:cubicBezTo>
                <a:cubicBezTo>
                  <a:pt x="755077" y="2657057"/>
                  <a:pt x="326579" y="2610706"/>
                  <a:pt x="0" y="2615878"/>
                </a:cubicBezTo>
                <a:cubicBezTo>
                  <a:pt x="-20039" y="2471832"/>
                  <a:pt x="35579" y="2211085"/>
                  <a:pt x="0" y="2066544"/>
                </a:cubicBezTo>
                <a:cubicBezTo>
                  <a:pt x="-35579" y="1922003"/>
                  <a:pt x="2555" y="1718073"/>
                  <a:pt x="0" y="1569527"/>
                </a:cubicBezTo>
                <a:cubicBezTo>
                  <a:pt x="-2555" y="1420981"/>
                  <a:pt x="29180" y="1267242"/>
                  <a:pt x="0" y="1072510"/>
                </a:cubicBezTo>
                <a:cubicBezTo>
                  <a:pt x="-29180" y="877778"/>
                  <a:pt x="1450" y="753304"/>
                  <a:pt x="0" y="549334"/>
                </a:cubicBezTo>
                <a:cubicBezTo>
                  <a:pt x="-1450" y="345364"/>
                  <a:pt x="13520" y="226127"/>
                  <a:pt x="0" y="0"/>
                </a:cubicBezTo>
                <a:close/>
              </a:path>
            </a:pathLst>
          </a:custGeom>
          <a:solidFill>
            <a:srgbClr val="C0ED97"/>
          </a:solidFill>
          <a:ln w="38100">
            <a:solidFill>
              <a:schemeClr val="tx1"/>
            </a:solidFill>
            <a:extLst>
              <a:ext uri="{C807C97D-BFC1-408E-A445-0C87EB9F89A2}">
                <ask:lineSketchStyleProps xmlns:ask="http://schemas.microsoft.com/office/drawing/2018/sketchyshapes" sd="3573701736">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122" name="Picture 2" descr="celile hanım otoportresi ile ilgili görsel sonucu">
            <a:extLst>
              <a:ext uri="{FF2B5EF4-FFF2-40B4-BE49-F238E27FC236}">
                <a16:creationId xmlns:a16="http://schemas.microsoft.com/office/drawing/2014/main" id="{415D166E-5D26-4C30-8F27-83D29F2FC8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46402" y="1365747"/>
            <a:ext cx="4670974" cy="4126505"/>
          </a:xfrm>
          <a:prstGeom prst="rect">
            <a:avLst/>
          </a:prstGeom>
          <a:noFill/>
          <a:extLst>
            <a:ext uri="{909E8E84-426E-40DD-AFC4-6F175D3DCCD1}">
              <a14:hiddenFill xmlns:a14="http://schemas.microsoft.com/office/drawing/2010/main">
                <a:solidFill>
                  <a:srgbClr val="FFFFFF"/>
                </a:solidFill>
              </a14:hiddenFill>
            </a:ext>
          </a:extLst>
        </p:spPr>
      </p:pic>
      <p:sp>
        <p:nvSpPr>
          <p:cNvPr id="7" name="İçerik Yer Tutucusu 4">
            <a:extLst>
              <a:ext uri="{FF2B5EF4-FFF2-40B4-BE49-F238E27FC236}">
                <a16:creationId xmlns:a16="http://schemas.microsoft.com/office/drawing/2014/main" id="{988C01F2-1E0D-4672-AE14-237EFAFAED80}"/>
              </a:ext>
            </a:extLst>
          </p:cNvPr>
          <p:cNvSpPr txBox="1">
            <a:spLocks/>
          </p:cNvSpPr>
          <p:nvPr/>
        </p:nvSpPr>
        <p:spPr>
          <a:xfrm>
            <a:off x="545584" y="1983446"/>
            <a:ext cx="5268976" cy="2637746"/>
          </a:xfrm>
          <a:solidFill>
            <a:schemeClr val="bg1">
              <a:lumMod val="95000"/>
            </a:schemeClr>
          </a:solidFill>
          <a:ln w="381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tr-TR" dirty="0"/>
          </a:p>
          <a:p>
            <a:pPr marL="0" indent="0">
              <a:buNone/>
            </a:pPr>
            <a:r>
              <a:rPr lang="tr-TR" dirty="0"/>
              <a:t>Hayatının son döneminde görme yetisini kaybeden Celile </a:t>
            </a:r>
            <a:r>
              <a:rPr lang="tr-TR" dirty="0" err="1"/>
              <a:t>Uğuraldım</a:t>
            </a:r>
            <a:r>
              <a:rPr lang="tr-TR" dirty="0"/>
              <a:t>, 1956 yılında Ankara’da hayata gözlerini yumdu.</a:t>
            </a:r>
          </a:p>
        </p:txBody>
      </p:sp>
      <p:sp>
        <p:nvSpPr>
          <p:cNvPr id="4" name="Metin kutusu 3">
            <a:extLst>
              <a:ext uri="{FF2B5EF4-FFF2-40B4-BE49-F238E27FC236}">
                <a16:creationId xmlns:a16="http://schemas.microsoft.com/office/drawing/2014/main" id="{8392110F-CEE7-DB22-3914-F15E7278DEF3}"/>
              </a:ext>
            </a:extLst>
          </p:cNvPr>
          <p:cNvSpPr txBox="1"/>
          <p:nvPr/>
        </p:nvSpPr>
        <p:spPr>
          <a:xfrm>
            <a:off x="752332" y="534750"/>
            <a:ext cx="6094070" cy="830997"/>
          </a:xfrm>
          <a:prstGeom prst="rect">
            <a:avLst/>
          </a:prstGeom>
          <a:noFill/>
        </p:spPr>
        <p:txBody>
          <a:bodyPr wrap="square">
            <a:spAutoFit/>
          </a:bodyPr>
          <a:lstStyle/>
          <a:p>
            <a:r>
              <a:rPr lang="tr-TR" sz="4800" dirty="0">
                <a:latin typeface="+mj-lt"/>
              </a:rPr>
              <a:t>Vefatı</a:t>
            </a:r>
          </a:p>
        </p:txBody>
      </p:sp>
    </p:spTree>
    <p:extLst>
      <p:ext uri="{BB962C8B-B14F-4D97-AF65-F5344CB8AC3E}">
        <p14:creationId xmlns:p14="http://schemas.microsoft.com/office/powerpoint/2010/main" val="1888992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3000">
              <a:srgbClr val="E5EBF7"/>
            </a:gs>
            <a:gs pos="51000">
              <a:srgbClr val="DBEAD4"/>
            </a:gs>
            <a:gs pos="40000">
              <a:srgbClr val="C0DDAD"/>
            </a:gs>
            <a:gs pos="26000">
              <a:schemeClr val="bg1"/>
            </a:gs>
            <a:gs pos="62000">
              <a:srgbClr val="FFE697"/>
            </a:gs>
            <a:gs pos="5000">
              <a:schemeClr val="accent1">
                <a:lumMod val="45000"/>
                <a:lumOff val="55000"/>
              </a:schemeClr>
            </a:gs>
            <a:gs pos="75000">
              <a:schemeClr val="bg1"/>
            </a:gs>
            <a:gs pos="85000">
              <a:srgbClr val="FDCDC5"/>
            </a:gs>
            <a:gs pos="96000">
              <a:srgbClr val="FA9382"/>
            </a:gs>
          </a:gsLst>
          <a:lin ang="8100000" scaled="1"/>
        </a:gradFill>
        <a:effectLst/>
      </p:bgPr>
    </p:bg>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F8A9853F-EC12-DC61-D6E2-B7E7E0D4E184}"/>
              </a:ext>
            </a:extLst>
          </p:cNvPr>
          <p:cNvSpPr/>
          <p:nvPr/>
        </p:nvSpPr>
        <p:spPr>
          <a:xfrm>
            <a:off x="4166886" y="2071868"/>
            <a:ext cx="3808071" cy="2604304"/>
          </a:xfrm>
          <a:custGeom>
            <a:avLst/>
            <a:gdLst>
              <a:gd name="connsiteX0" fmla="*/ 0 w 3808071"/>
              <a:gd name="connsiteY0" fmla="*/ 0 h 2604304"/>
              <a:gd name="connsiteX1" fmla="*/ 620172 w 3808071"/>
              <a:gd name="connsiteY1" fmla="*/ 0 h 2604304"/>
              <a:gd name="connsiteX2" fmla="*/ 1240343 w 3808071"/>
              <a:gd name="connsiteY2" fmla="*/ 0 h 2604304"/>
              <a:gd name="connsiteX3" fmla="*/ 1822434 w 3808071"/>
              <a:gd name="connsiteY3" fmla="*/ 0 h 2604304"/>
              <a:gd name="connsiteX4" fmla="*/ 2366444 w 3808071"/>
              <a:gd name="connsiteY4" fmla="*/ 0 h 2604304"/>
              <a:gd name="connsiteX5" fmla="*/ 2796212 w 3808071"/>
              <a:gd name="connsiteY5" fmla="*/ 0 h 2604304"/>
              <a:gd name="connsiteX6" fmla="*/ 3264061 w 3808071"/>
              <a:gd name="connsiteY6" fmla="*/ 0 h 2604304"/>
              <a:gd name="connsiteX7" fmla="*/ 3808071 w 3808071"/>
              <a:gd name="connsiteY7" fmla="*/ 0 h 2604304"/>
              <a:gd name="connsiteX8" fmla="*/ 3808071 w 3808071"/>
              <a:gd name="connsiteY8" fmla="*/ 442732 h 2604304"/>
              <a:gd name="connsiteX9" fmla="*/ 3808071 w 3808071"/>
              <a:gd name="connsiteY9" fmla="*/ 937549 h 2604304"/>
              <a:gd name="connsiteX10" fmla="*/ 3808071 w 3808071"/>
              <a:gd name="connsiteY10" fmla="*/ 1432367 h 2604304"/>
              <a:gd name="connsiteX11" fmla="*/ 3808071 w 3808071"/>
              <a:gd name="connsiteY11" fmla="*/ 2005314 h 2604304"/>
              <a:gd name="connsiteX12" fmla="*/ 3808071 w 3808071"/>
              <a:gd name="connsiteY12" fmla="*/ 2604304 h 2604304"/>
              <a:gd name="connsiteX13" fmla="*/ 3378303 w 3808071"/>
              <a:gd name="connsiteY13" fmla="*/ 2604304 h 2604304"/>
              <a:gd name="connsiteX14" fmla="*/ 2758131 w 3808071"/>
              <a:gd name="connsiteY14" fmla="*/ 2604304 h 2604304"/>
              <a:gd name="connsiteX15" fmla="*/ 2252202 w 3808071"/>
              <a:gd name="connsiteY15" fmla="*/ 2604304 h 2604304"/>
              <a:gd name="connsiteX16" fmla="*/ 1670111 w 3808071"/>
              <a:gd name="connsiteY16" fmla="*/ 2604304 h 2604304"/>
              <a:gd name="connsiteX17" fmla="*/ 1240343 w 3808071"/>
              <a:gd name="connsiteY17" fmla="*/ 2604304 h 2604304"/>
              <a:gd name="connsiteX18" fmla="*/ 696333 w 3808071"/>
              <a:gd name="connsiteY18" fmla="*/ 2604304 h 2604304"/>
              <a:gd name="connsiteX19" fmla="*/ 0 w 3808071"/>
              <a:gd name="connsiteY19" fmla="*/ 2604304 h 2604304"/>
              <a:gd name="connsiteX20" fmla="*/ 0 w 3808071"/>
              <a:gd name="connsiteY20" fmla="*/ 2135529 h 2604304"/>
              <a:gd name="connsiteX21" fmla="*/ 0 w 3808071"/>
              <a:gd name="connsiteY21" fmla="*/ 1562582 h 2604304"/>
              <a:gd name="connsiteX22" fmla="*/ 0 w 3808071"/>
              <a:gd name="connsiteY22" fmla="*/ 1119851 h 2604304"/>
              <a:gd name="connsiteX23" fmla="*/ 0 w 3808071"/>
              <a:gd name="connsiteY23" fmla="*/ 625033 h 2604304"/>
              <a:gd name="connsiteX24" fmla="*/ 0 w 3808071"/>
              <a:gd name="connsiteY24" fmla="*/ 0 h 260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08071" h="2604304" fill="none" extrusionOk="0">
                <a:moveTo>
                  <a:pt x="0" y="0"/>
                </a:moveTo>
                <a:cubicBezTo>
                  <a:pt x="135189" y="-42030"/>
                  <a:pt x="405763" y="18942"/>
                  <a:pt x="620172" y="0"/>
                </a:cubicBezTo>
                <a:cubicBezTo>
                  <a:pt x="834581" y="-18942"/>
                  <a:pt x="1089241" y="62772"/>
                  <a:pt x="1240343" y="0"/>
                </a:cubicBezTo>
                <a:cubicBezTo>
                  <a:pt x="1391445" y="-62772"/>
                  <a:pt x="1590903" y="30454"/>
                  <a:pt x="1822434" y="0"/>
                </a:cubicBezTo>
                <a:cubicBezTo>
                  <a:pt x="2053965" y="-30454"/>
                  <a:pt x="2138630" y="31505"/>
                  <a:pt x="2366444" y="0"/>
                </a:cubicBezTo>
                <a:cubicBezTo>
                  <a:pt x="2594258" y="-31505"/>
                  <a:pt x="2620777" y="6211"/>
                  <a:pt x="2796212" y="0"/>
                </a:cubicBezTo>
                <a:cubicBezTo>
                  <a:pt x="2971647" y="-6211"/>
                  <a:pt x="3161167" y="35925"/>
                  <a:pt x="3264061" y="0"/>
                </a:cubicBezTo>
                <a:cubicBezTo>
                  <a:pt x="3366955" y="-35925"/>
                  <a:pt x="3612193" y="1708"/>
                  <a:pt x="3808071" y="0"/>
                </a:cubicBezTo>
                <a:cubicBezTo>
                  <a:pt x="3835597" y="203127"/>
                  <a:pt x="3764926" y="326563"/>
                  <a:pt x="3808071" y="442732"/>
                </a:cubicBezTo>
                <a:cubicBezTo>
                  <a:pt x="3851216" y="558901"/>
                  <a:pt x="3792171" y="816978"/>
                  <a:pt x="3808071" y="937549"/>
                </a:cubicBezTo>
                <a:cubicBezTo>
                  <a:pt x="3823971" y="1058120"/>
                  <a:pt x="3797537" y="1270903"/>
                  <a:pt x="3808071" y="1432367"/>
                </a:cubicBezTo>
                <a:cubicBezTo>
                  <a:pt x="3818605" y="1593831"/>
                  <a:pt x="3765883" y="1862849"/>
                  <a:pt x="3808071" y="2005314"/>
                </a:cubicBezTo>
                <a:cubicBezTo>
                  <a:pt x="3850259" y="2147779"/>
                  <a:pt x="3754139" y="2400289"/>
                  <a:pt x="3808071" y="2604304"/>
                </a:cubicBezTo>
                <a:cubicBezTo>
                  <a:pt x="3614479" y="2612145"/>
                  <a:pt x="3576116" y="2576269"/>
                  <a:pt x="3378303" y="2604304"/>
                </a:cubicBezTo>
                <a:cubicBezTo>
                  <a:pt x="3180490" y="2632339"/>
                  <a:pt x="2910986" y="2578575"/>
                  <a:pt x="2758131" y="2604304"/>
                </a:cubicBezTo>
                <a:cubicBezTo>
                  <a:pt x="2605276" y="2630033"/>
                  <a:pt x="2355321" y="2573889"/>
                  <a:pt x="2252202" y="2604304"/>
                </a:cubicBezTo>
                <a:cubicBezTo>
                  <a:pt x="2149083" y="2634719"/>
                  <a:pt x="1817392" y="2593445"/>
                  <a:pt x="1670111" y="2604304"/>
                </a:cubicBezTo>
                <a:cubicBezTo>
                  <a:pt x="1522830" y="2615163"/>
                  <a:pt x="1432799" y="2601075"/>
                  <a:pt x="1240343" y="2604304"/>
                </a:cubicBezTo>
                <a:cubicBezTo>
                  <a:pt x="1047887" y="2607533"/>
                  <a:pt x="898872" y="2597078"/>
                  <a:pt x="696333" y="2604304"/>
                </a:cubicBezTo>
                <a:cubicBezTo>
                  <a:pt x="493794" y="2611530"/>
                  <a:pt x="226648" y="2552524"/>
                  <a:pt x="0" y="2604304"/>
                </a:cubicBezTo>
                <a:cubicBezTo>
                  <a:pt x="-43469" y="2471701"/>
                  <a:pt x="29606" y="2365951"/>
                  <a:pt x="0" y="2135529"/>
                </a:cubicBezTo>
                <a:cubicBezTo>
                  <a:pt x="-29606" y="1905107"/>
                  <a:pt x="36483" y="1817981"/>
                  <a:pt x="0" y="1562582"/>
                </a:cubicBezTo>
                <a:cubicBezTo>
                  <a:pt x="-36483" y="1307183"/>
                  <a:pt x="40072" y="1212072"/>
                  <a:pt x="0" y="1119851"/>
                </a:cubicBezTo>
                <a:cubicBezTo>
                  <a:pt x="-40072" y="1027630"/>
                  <a:pt x="58129" y="792449"/>
                  <a:pt x="0" y="625033"/>
                </a:cubicBezTo>
                <a:cubicBezTo>
                  <a:pt x="-58129" y="457617"/>
                  <a:pt x="8612" y="172908"/>
                  <a:pt x="0" y="0"/>
                </a:cubicBezTo>
                <a:close/>
              </a:path>
              <a:path w="3808071" h="2604304" stroke="0" extrusionOk="0">
                <a:moveTo>
                  <a:pt x="0" y="0"/>
                </a:moveTo>
                <a:cubicBezTo>
                  <a:pt x="177731" y="-13058"/>
                  <a:pt x="309175" y="50031"/>
                  <a:pt x="429768" y="0"/>
                </a:cubicBezTo>
                <a:cubicBezTo>
                  <a:pt x="550361" y="-50031"/>
                  <a:pt x="710787" y="8715"/>
                  <a:pt x="897617" y="0"/>
                </a:cubicBezTo>
                <a:cubicBezTo>
                  <a:pt x="1084447" y="-8715"/>
                  <a:pt x="1263606" y="51230"/>
                  <a:pt x="1365465" y="0"/>
                </a:cubicBezTo>
                <a:cubicBezTo>
                  <a:pt x="1467324" y="-51230"/>
                  <a:pt x="1673294" y="49826"/>
                  <a:pt x="1909476" y="0"/>
                </a:cubicBezTo>
                <a:cubicBezTo>
                  <a:pt x="2145658" y="-49826"/>
                  <a:pt x="2188004" y="26183"/>
                  <a:pt x="2377324" y="0"/>
                </a:cubicBezTo>
                <a:cubicBezTo>
                  <a:pt x="2566644" y="-26183"/>
                  <a:pt x="2641305" y="31212"/>
                  <a:pt x="2845173" y="0"/>
                </a:cubicBezTo>
                <a:cubicBezTo>
                  <a:pt x="3049041" y="-31212"/>
                  <a:pt x="3392919" y="3319"/>
                  <a:pt x="3808071" y="0"/>
                </a:cubicBezTo>
                <a:cubicBezTo>
                  <a:pt x="3862040" y="151268"/>
                  <a:pt x="3801200" y="343370"/>
                  <a:pt x="3808071" y="468775"/>
                </a:cubicBezTo>
                <a:cubicBezTo>
                  <a:pt x="3814942" y="594180"/>
                  <a:pt x="3749444" y="859877"/>
                  <a:pt x="3808071" y="989636"/>
                </a:cubicBezTo>
                <a:cubicBezTo>
                  <a:pt x="3866698" y="1119395"/>
                  <a:pt x="3796663" y="1373821"/>
                  <a:pt x="3808071" y="1562582"/>
                </a:cubicBezTo>
                <a:cubicBezTo>
                  <a:pt x="3819479" y="1751343"/>
                  <a:pt x="3797810" y="1896013"/>
                  <a:pt x="3808071" y="2109486"/>
                </a:cubicBezTo>
                <a:cubicBezTo>
                  <a:pt x="3818332" y="2322959"/>
                  <a:pt x="3751611" y="2433046"/>
                  <a:pt x="3808071" y="2604304"/>
                </a:cubicBezTo>
                <a:cubicBezTo>
                  <a:pt x="3617112" y="2614053"/>
                  <a:pt x="3505002" y="2598930"/>
                  <a:pt x="3378303" y="2604304"/>
                </a:cubicBezTo>
                <a:cubicBezTo>
                  <a:pt x="3251604" y="2609678"/>
                  <a:pt x="3053950" y="2565713"/>
                  <a:pt x="2948535" y="2604304"/>
                </a:cubicBezTo>
                <a:cubicBezTo>
                  <a:pt x="2843120" y="2642895"/>
                  <a:pt x="2500973" y="2567363"/>
                  <a:pt x="2328363" y="2604304"/>
                </a:cubicBezTo>
                <a:cubicBezTo>
                  <a:pt x="2155753" y="2641245"/>
                  <a:pt x="1910491" y="2595530"/>
                  <a:pt x="1784353" y="2604304"/>
                </a:cubicBezTo>
                <a:cubicBezTo>
                  <a:pt x="1658215" y="2613078"/>
                  <a:pt x="1451705" y="2554051"/>
                  <a:pt x="1240343" y="2604304"/>
                </a:cubicBezTo>
                <a:cubicBezTo>
                  <a:pt x="1028981" y="2654557"/>
                  <a:pt x="892424" y="2598680"/>
                  <a:pt x="772494" y="2604304"/>
                </a:cubicBezTo>
                <a:cubicBezTo>
                  <a:pt x="652564" y="2609928"/>
                  <a:pt x="328542" y="2557805"/>
                  <a:pt x="0" y="2604304"/>
                </a:cubicBezTo>
                <a:cubicBezTo>
                  <a:pt x="-62420" y="2323435"/>
                  <a:pt x="40652" y="2222839"/>
                  <a:pt x="0" y="2031357"/>
                </a:cubicBezTo>
                <a:cubicBezTo>
                  <a:pt x="-40652" y="1839875"/>
                  <a:pt x="56428" y="1701302"/>
                  <a:pt x="0" y="1536539"/>
                </a:cubicBezTo>
                <a:cubicBezTo>
                  <a:pt x="-56428" y="1371776"/>
                  <a:pt x="61823" y="1108771"/>
                  <a:pt x="0" y="989636"/>
                </a:cubicBezTo>
                <a:cubicBezTo>
                  <a:pt x="-61823" y="870501"/>
                  <a:pt x="35517" y="753279"/>
                  <a:pt x="0" y="546904"/>
                </a:cubicBezTo>
                <a:cubicBezTo>
                  <a:pt x="-35517" y="340529"/>
                  <a:pt x="2882" y="209459"/>
                  <a:pt x="0" y="0"/>
                </a:cubicBezTo>
                <a:close/>
              </a:path>
            </a:pathLst>
          </a:custGeom>
          <a:solidFill>
            <a:srgbClr val="FBECDD"/>
          </a:solidFill>
          <a:ln w="38100">
            <a:solidFill>
              <a:schemeClr val="tx1"/>
            </a:solidFill>
            <a:extLst>
              <a:ext uri="{C807C97D-BFC1-408E-A445-0C87EB9F89A2}">
                <ask:lineSketchStyleProps xmlns:ask="http://schemas.microsoft.com/office/drawing/2018/sketchyshapes" sd="287149376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B4ECDF93-D76F-0BCC-9CC2-3323BDCFF424}"/>
              </a:ext>
            </a:extLst>
          </p:cNvPr>
          <p:cNvSpPr txBox="1"/>
          <p:nvPr/>
        </p:nvSpPr>
        <p:spPr>
          <a:xfrm>
            <a:off x="4343402" y="2175991"/>
            <a:ext cx="3511596" cy="2308324"/>
          </a:xfrm>
          <a:prstGeom prst="rect">
            <a:avLst/>
          </a:prstGeom>
          <a:noFill/>
        </p:spPr>
        <p:txBody>
          <a:bodyPr wrap="square">
            <a:spAutoFit/>
          </a:bodyPr>
          <a:lstStyle/>
          <a:p>
            <a:r>
              <a:rPr lang="tr-TR" sz="2400" b="0" i="0" dirty="0">
                <a:solidFill>
                  <a:srgbClr val="202122"/>
                </a:solidFill>
                <a:effectLst/>
              </a:rPr>
              <a:t>Hayatı, </a:t>
            </a:r>
            <a:r>
              <a:rPr lang="tr-TR" sz="2400" b="0" i="1" dirty="0">
                <a:solidFill>
                  <a:srgbClr val="202122"/>
                </a:solidFill>
                <a:effectLst/>
              </a:rPr>
              <a:t>Ela Gözlü Pars Celile</a:t>
            </a:r>
            <a:r>
              <a:rPr lang="tr-TR" sz="2400" b="0" i="0" dirty="0">
                <a:solidFill>
                  <a:srgbClr val="202122"/>
                </a:solidFill>
                <a:effectLst/>
              </a:rPr>
              <a:t> (2016) adıyla Osman </a:t>
            </a:r>
            <a:r>
              <a:rPr lang="tr-TR" sz="2400" b="0" i="0" dirty="0" err="1">
                <a:solidFill>
                  <a:srgbClr val="202122"/>
                </a:solidFill>
                <a:effectLst/>
              </a:rPr>
              <a:t>Balcıgil</a:t>
            </a:r>
            <a:r>
              <a:rPr lang="tr-TR" sz="2400" b="0" i="0" dirty="0">
                <a:solidFill>
                  <a:srgbClr val="202122"/>
                </a:solidFill>
                <a:effectLst/>
              </a:rPr>
              <a:t> tarafından kitaplaştırılmış, Ali Yalçıner tarafından </a:t>
            </a:r>
            <a:r>
              <a:rPr lang="tr-TR" sz="2400" b="0" i="1" dirty="0">
                <a:solidFill>
                  <a:srgbClr val="202122"/>
                </a:solidFill>
                <a:effectLst/>
              </a:rPr>
              <a:t>Celile</a:t>
            </a:r>
            <a:r>
              <a:rPr lang="tr-TR" sz="2400" b="0" i="0" dirty="0">
                <a:solidFill>
                  <a:srgbClr val="202122"/>
                </a:solidFill>
                <a:effectLst/>
              </a:rPr>
              <a:t> adıyla oyunlaştırılmıştır.</a:t>
            </a:r>
            <a:endParaRPr lang="tr-TR" sz="2400" dirty="0"/>
          </a:p>
        </p:txBody>
      </p:sp>
      <p:pic>
        <p:nvPicPr>
          <p:cNvPr id="1026" name="Picture 2" descr="Ela Gözlü Pars Celile - Osman Balcıgil | kitapyurdu.com">
            <a:extLst>
              <a:ext uri="{FF2B5EF4-FFF2-40B4-BE49-F238E27FC236}">
                <a16:creationId xmlns:a16="http://schemas.microsoft.com/office/drawing/2014/main" id="{26EB0DC5-6C3E-8789-7998-D67ECFFEF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267" y="434287"/>
            <a:ext cx="3004896" cy="43386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azım Hikmet'in Annesi 'Celile' Tiyatro Oyunu Bileti - Fırsat Bu Fırsat">
            <a:extLst>
              <a:ext uri="{FF2B5EF4-FFF2-40B4-BE49-F238E27FC236}">
                <a16:creationId xmlns:a16="http://schemas.microsoft.com/office/drawing/2014/main" id="{24A5D501-C115-55A1-4153-1B2D89080E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09" y="3017109"/>
            <a:ext cx="3511595" cy="3511595"/>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id="{016ABD8F-3C82-A36A-9D75-35BD29D44C8A}"/>
              </a:ext>
            </a:extLst>
          </p:cNvPr>
          <p:cNvSpPr txBox="1"/>
          <p:nvPr/>
        </p:nvSpPr>
        <p:spPr>
          <a:xfrm>
            <a:off x="752332" y="534750"/>
            <a:ext cx="6094070" cy="830997"/>
          </a:xfrm>
          <a:prstGeom prst="rect">
            <a:avLst/>
          </a:prstGeom>
          <a:noFill/>
        </p:spPr>
        <p:txBody>
          <a:bodyPr wrap="square">
            <a:spAutoFit/>
          </a:bodyPr>
          <a:lstStyle/>
          <a:p>
            <a:r>
              <a:rPr lang="tr-TR" sz="4800" dirty="0">
                <a:latin typeface="+mj-lt"/>
              </a:rPr>
              <a:t>Onunla İlgili Eserler</a:t>
            </a:r>
          </a:p>
        </p:txBody>
      </p:sp>
    </p:spTree>
    <p:extLst>
      <p:ext uri="{BB962C8B-B14F-4D97-AF65-F5344CB8AC3E}">
        <p14:creationId xmlns:p14="http://schemas.microsoft.com/office/powerpoint/2010/main" val="202522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3000">
              <a:srgbClr val="E5EBF7"/>
            </a:gs>
            <a:gs pos="51000">
              <a:srgbClr val="DBEAD4"/>
            </a:gs>
            <a:gs pos="40000">
              <a:srgbClr val="C0DDAD"/>
            </a:gs>
            <a:gs pos="26000">
              <a:schemeClr val="bg1"/>
            </a:gs>
            <a:gs pos="62000">
              <a:srgbClr val="FFE697"/>
            </a:gs>
            <a:gs pos="5000">
              <a:schemeClr val="accent1">
                <a:lumMod val="45000"/>
                <a:lumOff val="55000"/>
              </a:schemeClr>
            </a:gs>
            <a:gs pos="75000">
              <a:schemeClr val="bg1"/>
            </a:gs>
            <a:gs pos="85000">
              <a:srgbClr val="FDCDC5"/>
            </a:gs>
            <a:gs pos="96000">
              <a:srgbClr val="FA9382"/>
            </a:gs>
          </a:gsLst>
          <a:lin ang="8100000" scaled="1"/>
        </a:gra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C99AAD9-685A-4268-A2E6-FB3B62EC58C3}"/>
              </a:ext>
            </a:extLst>
          </p:cNvPr>
          <p:cNvSpPr>
            <a:spLocks noGrp="1"/>
          </p:cNvSpPr>
          <p:nvPr>
            <p:ph idx="1"/>
          </p:nvPr>
        </p:nvSpPr>
        <p:spPr>
          <a:xfrm>
            <a:off x="838200" y="1558131"/>
            <a:ext cx="10515600" cy="4351338"/>
          </a:xfrm>
        </p:spPr>
        <p:txBody>
          <a:bodyPr>
            <a:normAutofit/>
          </a:bodyPr>
          <a:lstStyle/>
          <a:p>
            <a:pPr marL="0" indent="0" algn="ctr">
              <a:buNone/>
            </a:pPr>
            <a:r>
              <a:rPr lang="tr-TR" sz="8800" dirty="0">
                <a:latin typeface="Ink Free" panose="03080402000500000000" pitchFamily="66" charset="0"/>
              </a:rPr>
              <a:t>DİNLEDİĞİNİZ İÇİN TEŞEKKÜRLER</a:t>
            </a:r>
          </a:p>
        </p:txBody>
      </p:sp>
    </p:spTree>
    <p:extLst>
      <p:ext uri="{BB962C8B-B14F-4D97-AF65-F5344CB8AC3E}">
        <p14:creationId xmlns:p14="http://schemas.microsoft.com/office/powerpoint/2010/main" val="3932044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3000">
              <a:srgbClr val="E5EBF7"/>
            </a:gs>
            <a:gs pos="51000">
              <a:srgbClr val="DBEAD4"/>
            </a:gs>
            <a:gs pos="40000">
              <a:srgbClr val="C0DDAD"/>
            </a:gs>
            <a:gs pos="26000">
              <a:schemeClr val="bg1"/>
            </a:gs>
            <a:gs pos="62000">
              <a:srgbClr val="FFE697"/>
            </a:gs>
            <a:gs pos="5000">
              <a:schemeClr val="accent1">
                <a:lumMod val="45000"/>
                <a:lumOff val="55000"/>
              </a:schemeClr>
            </a:gs>
            <a:gs pos="75000">
              <a:schemeClr val="bg1"/>
            </a:gs>
            <a:gs pos="85000">
              <a:srgbClr val="FDCDC5"/>
            </a:gs>
            <a:gs pos="96000">
              <a:srgbClr val="FA9382"/>
            </a:gs>
          </a:gsLst>
          <a:lin ang="8100000" scaled="1"/>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A601B7-1368-49CA-9CB0-124BBE2D0666}"/>
              </a:ext>
            </a:extLst>
          </p:cNvPr>
          <p:cNvSpPr>
            <a:spLocks noGrp="1"/>
          </p:cNvSpPr>
          <p:nvPr>
            <p:ph type="title"/>
          </p:nvPr>
        </p:nvSpPr>
        <p:spPr/>
        <p:txBody>
          <a:bodyPr/>
          <a:lstStyle/>
          <a:p>
            <a:r>
              <a:rPr lang="tr-TR" dirty="0"/>
              <a:t>Kaynaklar</a:t>
            </a:r>
          </a:p>
        </p:txBody>
      </p:sp>
      <p:sp>
        <p:nvSpPr>
          <p:cNvPr id="3" name="İçerik Yer Tutucusu 2">
            <a:extLst>
              <a:ext uri="{FF2B5EF4-FFF2-40B4-BE49-F238E27FC236}">
                <a16:creationId xmlns:a16="http://schemas.microsoft.com/office/drawing/2014/main" id="{4D6C91AD-7E10-4272-ACC9-EE90CF9F1A36}"/>
              </a:ext>
            </a:extLst>
          </p:cNvPr>
          <p:cNvSpPr>
            <a:spLocks noGrp="1"/>
          </p:cNvSpPr>
          <p:nvPr>
            <p:ph idx="1"/>
          </p:nvPr>
        </p:nvSpPr>
        <p:spPr>
          <a:xfrm>
            <a:off x="838199" y="1825624"/>
            <a:ext cx="10759633" cy="4158487"/>
          </a:xfrm>
          <a:noFill/>
        </p:spPr>
        <p:txBody>
          <a:bodyPr>
            <a:normAutofit fontScale="92500" lnSpcReduction="20000"/>
          </a:bodyPr>
          <a:lstStyle/>
          <a:p>
            <a:r>
              <a:rPr lang="tr-TR" sz="2400" dirty="0">
                <a:hlinkClick r:id="rId2"/>
              </a:rPr>
              <a:t>http://masadergi.com/celile-hikmet-seydanur-kantoglu-incelemesi/</a:t>
            </a:r>
            <a:endParaRPr lang="tr-TR" sz="2400" dirty="0"/>
          </a:p>
          <a:p>
            <a:r>
              <a:rPr lang="tr-TR" sz="2400" dirty="0">
                <a:hlinkClick r:id="rId3"/>
              </a:rPr>
              <a:t>https://www.yenisafak.com/hayat/celile-hikmetin-tablolari-muzayedede-3863131</a:t>
            </a:r>
            <a:endParaRPr lang="tr-TR" sz="2400" dirty="0"/>
          </a:p>
          <a:p>
            <a:r>
              <a:rPr lang="tr-TR" sz="2400" dirty="0">
                <a:hlinkClick r:id="rId4"/>
              </a:rPr>
              <a:t>http://www.leblebitozu.com/iki-sair-arasinda-bir-kadin-celile-hanim/</a:t>
            </a:r>
            <a:endParaRPr lang="tr-TR" sz="2400" dirty="0"/>
          </a:p>
          <a:p>
            <a:r>
              <a:rPr lang="tr-TR" sz="2400" dirty="0">
                <a:hlinkClick r:id="rId5"/>
              </a:rPr>
              <a:t>https://www.egegrupmimarlik.com.tr/ilgincb-66-31-----nazim-hikmet-ran-kimdir-----.html</a:t>
            </a:r>
            <a:endParaRPr lang="tr-TR" sz="2400" dirty="0"/>
          </a:p>
          <a:p>
            <a:r>
              <a:rPr lang="tr-TR" sz="2400" dirty="0">
                <a:hlinkClick r:id="rId6"/>
              </a:rPr>
              <a:t>https://www.birgun.net/haber/celile-hanim-in-hayati-sahnede-341211</a:t>
            </a:r>
            <a:endParaRPr lang="tr-TR" sz="2400" dirty="0"/>
          </a:p>
          <a:p>
            <a:r>
              <a:rPr lang="tr-TR" sz="2400" dirty="0">
                <a:hlinkClick r:id="rId7"/>
              </a:rPr>
              <a:t>https://onedio.com/haber/nazim-hikmet-in-yahya-kemal-beyatli-ya-posta-koydugu-ask-hocam-olarak-girdigin-eve-babam-olarak-giremezsin-858785</a:t>
            </a:r>
            <a:endParaRPr lang="tr-TR" sz="2400" dirty="0"/>
          </a:p>
          <a:p>
            <a:r>
              <a:rPr lang="tr-TR" sz="2400" dirty="0">
                <a:hlinkClick r:id="rId8"/>
              </a:rPr>
              <a:t>https://tr.wikipedia.org/wiki/Celile_Hikmet#cite_note-gen-4</a:t>
            </a:r>
            <a:endParaRPr lang="tr-TR" sz="2400" dirty="0"/>
          </a:p>
          <a:p>
            <a:r>
              <a:rPr lang="tr-TR" sz="2400" dirty="0">
                <a:hlinkClick r:id="rId6"/>
              </a:rPr>
              <a:t>https://www.birgun.net/haber/celile-hanim-in-hayati-sahnede-341211</a:t>
            </a:r>
            <a:endParaRPr lang="tr-TR" sz="2400" dirty="0"/>
          </a:p>
          <a:p>
            <a:r>
              <a:rPr lang="tr-TR" sz="2400" dirty="0">
                <a:hlinkClick r:id="rId9"/>
              </a:rPr>
              <a:t>https://listelist.com/turk-ressamlar-ve-tablolari/</a:t>
            </a:r>
            <a:endParaRPr lang="tr-TR" sz="2400" dirty="0"/>
          </a:p>
          <a:p>
            <a:r>
              <a:rPr lang="tr-TR" sz="2400" dirty="0">
                <a:hlinkClick r:id="rId10"/>
              </a:rPr>
              <a:t>https://dunyalilar.org/celile.html/</a:t>
            </a:r>
            <a:endParaRPr lang="tr-TR" sz="2400" dirty="0"/>
          </a:p>
          <a:p>
            <a:pPr marL="0" indent="0">
              <a:buNone/>
            </a:pPr>
            <a:endParaRPr lang="tr-TR" sz="2400" dirty="0"/>
          </a:p>
        </p:txBody>
      </p:sp>
    </p:spTree>
    <p:extLst>
      <p:ext uri="{BB962C8B-B14F-4D97-AF65-F5344CB8AC3E}">
        <p14:creationId xmlns:p14="http://schemas.microsoft.com/office/powerpoint/2010/main" val="536674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D1DCF0"/>
            </a:gs>
            <a:gs pos="51000">
              <a:srgbClr val="DBEAD4"/>
            </a:gs>
            <a:gs pos="40000">
              <a:srgbClr val="C0DDAD"/>
            </a:gs>
            <a:gs pos="26000">
              <a:schemeClr val="bg1"/>
            </a:gs>
            <a:gs pos="62000">
              <a:srgbClr val="FFE697"/>
            </a:gs>
            <a:gs pos="5000">
              <a:schemeClr val="accent1">
                <a:lumMod val="45000"/>
                <a:lumOff val="55000"/>
              </a:schemeClr>
            </a:gs>
            <a:gs pos="75000">
              <a:schemeClr val="bg1"/>
            </a:gs>
            <a:gs pos="85000">
              <a:srgbClr val="FDCDC5"/>
            </a:gs>
            <a:gs pos="96000">
              <a:srgbClr val="FA9382"/>
            </a:gs>
          </a:gsLst>
          <a:lin ang="8100000" scaled="1"/>
          <a:tileRect/>
        </a:gra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0A5F192A-BDD7-4E63-9989-72B7F4CE02F1}"/>
              </a:ext>
            </a:extLst>
          </p:cNvPr>
          <p:cNvSpPr>
            <a:spLocks noGrp="1"/>
          </p:cNvSpPr>
          <p:nvPr>
            <p:ph type="title"/>
          </p:nvPr>
        </p:nvSpPr>
        <p:spPr/>
        <p:txBody>
          <a:bodyPr>
            <a:normAutofit/>
          </a:bodyPr>
          <a:lstStyle/>
          <a:p>
            <a:r>
              <a:rPr lang="tr-TR" sz="6000" b="1" dirty="0">
                <a:latin typeface="+mn-lt"/>
              </a:rPr>
              <a:t>İçerik</a:t>
            </a:r>
            <a:endParaRPr lang="tr-TR" sz="6600" b="1" dirty="0">
              <a:latin typeface="+mn-lt"/>
            </a:endParaRPr>
          </a:p>
        </p:txBody>
      </p:sp>
      <p:sp>
        <p:nvSpPr>
          <p:cNvPr id="6" name="İçerik Yer Tutucusu 5">
            <a:extLst>
              <a:ext uri="{FF2B5EF4-FFF2-40B4-BE49-F238E27FC236}">
                <a16:creationId xmlns:a16="http://schemas.microsoft.com/office/drawing/2014/main" id="{A6A164DA-FC01-459C-9082-11672BEB2D29}"/>
              </a:ext>
            </a:extLst>
          </p:cNvPr>
          <p:cNvSpPr>
            <a:spLocks noGrp="1"/>
          </p:cNvSpPr>
          <p:nvPr>
            <p:ph sz="half" idx="2"/>
          </p:nvPr>
        </p:nvSpPr>
        <p:spPr>
          <a:xfrm>
            <a:off x="973498" y="1690688"/>
            <a:ext cx="10009134" cy="4247996"/>
          </a:xfrm>
          <a:custGeom>
            <a:avLst/>
            <a:gdLst>
              <a:gd name="connsiteX0" fmla="*/ 0 w 10009134"/>
              <a:gd name="connsiteY0" fmla="*/ 0 h 4247996"/>
              <a:gd name="connsiteX1" fmla="*/ 588773 w 10009134"/>
              <a:gd name="connsiteY1" fmla="*/ 0 h 4247996"/>
              <a:gd name="connsiteX2" fmla="*/ 1377728 w 10009134"/>
              <a:gd name="connsiteY2" fmla="*/ 0 h 4247996"/>
              <a:gd name="connsiteX3" fmla="*/ 2066592 w 10009134"/>
              <a:gd name="connsiteY3" fmla="*/ 0 h 4247996"/>
              <a:gd name="connsiteX4" fmla="*/ 2455182 w 10009134"/>
              <a:gd name="connsiteY4" fmla="*/ 0 h 4247996"/>
              <a:gd name="connsiteX5" fmla="*/ 2943863 w 10009134"/>
              <a:gd name="connsiteY5" fmla="*/ 0 h 4247996"/>
              <a:gd name="connsiteX6" fmla="*/ 3732818 w 10009134"/>
              <a:gd name="connsiteY6" fmla="*/ 0 h 4247996"/>
              <a:gd name="connsiteX7" fmla="*/ 4121408 w 10009134"/>
              <a:gd name="connsiteY7" fmla="*/ 0 h 4247996"/>
              <a:gd name="connsiteX8" fmla="*/ 4610089 w 10009134"/>
              <a:gd name="connsiteY8" fmla="*/ 0 h 4247996"/>
              <a:gd name="connsiteX9" fmla="*/ 5098771 w 10009134"/>
              <a:gd name="connsiteY9" fmla="*/ 0 h 4247996"/>
              <a:gd name="connsiteX10" fmla="*/ 5887726 w 10009134"/>
              <a:gd name="connsiteY10" fmla="*/ 0 h 4247996"/>
              <a:gd name="connsiteX11" fmla="*/ 6676681 w 10009134"/>
              <a:gd name="connsiteY11" fmla="*/ 0 h 4247996"/>
              <a:gd name="connsiteX12" fmla="*/ 7365545 w 10009134"/>
              <a:gd name="connsiteY12" fmla="*/ 0 h 4247996"/>
              <a:gd name="connsiteX13" fmla="*/ 7954318 w 10009134"/>
              <a:gd name="connsiteY13" fmla="*/ 0 h 4247996"/>
              <a:gd name="connsiteX14" fmla="*/ 8743273 w 10009134"/>
              <a:gd name="connsiteY14" fmla="*/ 0 h 4247996"/>
              <a:gd name="connsiteX15" fmla="*/ 9231954 w 10009134"/>
              <a:gd name="connsiteY15" fmla="*/ 0 h 4247996"/>
              <a:gd name="connsiteX16" fmla="*/ 10009134 w 10009134"/>
              <a:gd name="connsiteY16" fmla="*/ 0 h 4247996"/>
              <a:gd name="connsiteX17" fmla="*/ 10009134 w 10009134"/>
              <a:gd name="connsiteY17" fmla="*/ 615959 h 4247996"/>
              <a:gd name="connsiteX18" fmla="*/ 10009134 w 10009134"/>
              <a:gd name="connsiteY18" fmla="*/ 1019519 h 4247996"/>
              <a:gd name="connsiteX19" fmla="*/ 10009134 w 10009134"/>
              <a:gd name="connsiteY19" fmla="*/ 1465559 h 4247996"/>
              <a:gd name="connsiteX20" fmla="*/ 10009134 w 10009134"/>
              <a:gd name="connsiteY20" fmla="*/ 2039038 h 4247996"/>
              <a:gd name="connsiteX21" fmla="*/ 10009134 w 10009134"/>
              <a:gd name="connsiteY21" fmla="*/ 2612518 h 4247996"/>
              <a:gd name="connsiteX22" fmla="*/ 10009134 w 10009134"/>
              <a:gd name="connsiteY22" fmla="*/ 3228477 h 4247996"/>
              <a:gd name="connsiteX23" fmla="*/ 10009134 w 10009134"/>
              <a:gd name="connsiteY23" fmla="*/ 4247996 h 4247996"/>
              <a:gd name="connsiteX24" fmla="*/ 9220179 w 10009134"/>
              <a:gd name="connsiteY24" fmla="*/ 4247996 h 4247996"/>
              <a:gd name="connsiteX25" fmla="*/ 8531315 w 10009134"/>
              <a:gd name="connsiteY25" fmla="*/ 4247996 h 4247996"/>
              <a:gd name="connsiteX26" fmla="*/ 8142725 w 10009134"/>
              <a:gd name="connsiteY26" fmla="*/ 4247996 h 4247996"/>
              <a:gd name="connsiteX27" fmla="*/ 7553952 w 10009134"/>
              <a:gd name="connsiteY27" fmla="*/ 4247996 h 4247996"/>
              <a:gd name="connsiteX28" fmla="*/ 7065271 w 10009134"/>
              <a:gd name="connsiteY28" fmla="*/ 4247996 h 4247996"/>
              <a:gd name="connsiteX29" fmla="*/ 6776772 w 10009134"/>
              <a:gd name="connsiteY29" fmla="*/ 4247996 h 4247996"/>
              <a:gd name="connsiteX30" fmla="*/ 5987817 w 10009134"/>
              <a:gd name="connsiteY30" fmla="*/ 4247996 h 4247996"/>
              <a:gd name="connsiteX31" fmla="*/ 5298953 w 10009134"/>
              <a:gd name="connsiteY31" fmla="*/ 4247996 h 4247996"/>
              <a:gd name="connsiteX32" fmla="*/ 4910363 w 10009134"/>
              <a:gd name="connsiteY32" fmla="*/ 4247996 h 4247996"/>
              <a:gd name="connsiteX33" fmla="*/ 4221499 w 10009134"/>
              <a:gd name="connsiteY33" fmla="*/ 4247996 h 4247996"/>
              <a:gd name="connsiteX34" fmla="*/ 3732818 w 10009134"/>
              <a:gd name="connsiteY34" fmla="*/ 4247996 h 4247996"/>
              <a:gd name="connsiteX35" fmla="*/ 2943863 w 10009134"/>
              <a:gd name="connsiteY35" fmla="*/ 4247996 h 4247996"/>
              <a:gd name="connsiteX36" fmla="*/ 2655364 w 10009134"/>
              <a:gd name="connsiteY36" fmla="*/ 4247996 h 4247996"/>
              <a:gd name="connsiteX37" fmla="*/ 2266774 w 10009134"/>
              <a:gd name="connsiteY37" fmla="*/ 4247996 h 4247996"/>
              <a:gd name="connsiteX38" fmla="*/ 1678002 w 10009134"/>
              <a:gd name="connsiteY38" fmla="*/ 4247996 h 4247996"/>
              <a:gd name="connsiteX39" fmla="*/ 889047 w 10009134"/>
              <a:gd name="connsiteY39" fmla="*/ 4247996 h 4247996"/>
              <a:gd name="connsiteX40" fmla="*/ 0 w 10009134"/>
              <a:gd name="connsiteY40" fmla="*/ 4247996 h 4247996"/>
              <a:gd name="connsiteX41" fmla="*/ 0 w 10009134"/>
              <a:gd name="connsiteY41" fmla="*/ 3844436 h 4247996"/>
              <a:gd name="connsiteX42" fmla="*/ 0 w 10009134"/>
              <a:gd name="connsiteY42" fmla="*/ 3228477 h 4247996"/>
              <a:gd name="connsiteX43" fmla="*/ 0 w 10009134"/>
              <a:gd name="connsiteY43" fmla="*/ 2739957 h 4247996"/>
              <a:gd name="connsiteX44" fmla="*/ 0 w 10009134"/>
              <a:gd name="connsiteY44" fmla="*/ 2208958 h 4247996"/>
              <a:gd name="connsiteX45" fmla="*/ 0 w 10009134"/>
              <a:gd name="connsiteY45" fmla="*/ 1635478 h 4247996"/>
              <a:gd name="connsiteX46" fmla="*/ 0 w 10009134"/>
              <a:gd name="connsiteY46" fmla="*/ 1104479 h 4247996"/>
              <a:gd name="connsiteX47" fmla="*/ 0 w 10009134"/>
              <a:gd name="connsiteY47" fmla="*/ 488520 h 4247996"/>
              <a:gd name="connsiteX48" fmla="*/ 0 w 10009134"/>
              <a:gd name="connsiteY48" fmla="*/ 0 h 424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009134" h="4247996" fill="none" extrusionOk="0">
                <a:moveTo>
                  <a:pt x="0" y="0"/>
                </a:moveTo>
                <a:cubicBezTo>
                  <a:pt x="201817" y="-12501"/>
                  <a:pt x="440198" y="31287"/>
                  <a:pt x="588773" y="0"/>
                </a:cubicBezTo>
                <a:cubicBezTo>
                  <a:pt x="737348" y="-31287"/>
                  <a:pt x="1126312" y="74756"/>
                  <a:pt x="1377728" y="0"/>
                </a:cubicBezTo>
                <a:cubicBezTo>
                  <a:pt x="1629145" y="-74756"/>
                  <a:pt x="1890642" y="41540"/>
                  <a:pt x="2066592" y="0"/>
                </a:cubicBezTo>
                <a:cubicBezTo>
                  <a:pt x="2242542" y="-41540"/>
                  <a:pt x="2345339" y="34362"/>
                  <a:pt x="2455182" y="0"/>
                </a:cubicBezTo>
                <a:cubicBezTo>
                  <a:pt x="2565025" y="-34362"/>
                  <a:pt x="2791215" y="48074"/>
                  <a:pt x="2943863" y="0"/>
                </a:cubicBezTo>
                <a:cubicBezTo>
                  <a:pt x="3096511" y="-48074"/>
                  <a:pt x="3473059" y="61080"/>
                  <a:pt x="3732818" y="0"/>
                </a:cubicBezTo>
                <a:cubicBezTo>
                  <a:pt x="3992578" y="-61080"/>
                  <a:pt x="4024908" y="7797"/>
                  <a:pt x="4121408" y="0"/>
                </a:cubicBezTo>
                <a:cubicBezTo>
                  <a:pt x="4217908" y="-7797"/>
                  <a:pt x="4463589" y="39408"/>
                  <a:pt x="4610089" y="0"/>
                </a:cubicBezTo>
                <a:cubicBezTo>
                  <a:pt x="4756589" y="-39408"/>
                  <a:pt x="4977923" y="42363"/>
                  <a:pt x="5098771" y="0"/>
                </a:cubicBezTo>
                <a:cubicBezTo>
                  <a:pt x="5219619" y="-42363"/>
                  <a:pt x="5715721" y="19007"/>
                  <a:pt x="5887726" y="0"/>
                </a:cubicBezTo>
                <a:cubicBezTo>
                  <a:pt x="6059731" y="-19007"/>
                  <a:pt x="6377934" y="24136"/>
                  <a:pt x="6676681" y="0"/>
                </a:cubicBezTo>
                <a:cubicBezTo>
                  <a:pt x="6975428" y="-24136"/>
                  <a:pt x="7022658" y="71050"/>
                  <a:pt x="7365545" y="0"/>
                </a:cubicBezTo>
                <a:cubicBezTo>
                  <a:pt x="7708432" y="-71050"/>
                  <a:pt x="7693174" y="23569"/>
                  <a:pt x="7954318" y="0"/>
                </a:cubicBezTo>
                <a:cubicBezTo>
                  <a:pt x="8215462" y="-23569"/>
                  <a:pt x="8569508" y="79848"/>
                  <a:pt x="8743273" y="0"/>
                </a:cubicBezTo>
                <a:cubicBezTo>
                  <a:pt x="8917039" y="-79848"/>
                  <a:pt x="9034456" y="11479"/>
                  <a:pt x="9231954" y="0"/>
                </a:cubicBezTo>
                <a:cubicBezTo>
                  <a:pt x="9429452" y="-11479"/>
                  <a:pt x="9787315" y="92835"/>
                  <a:pt x="10009134" y="0"/>
                </a:cubicBezTo>
                <a:cubicBezTo>
                  <a:pt x="10074874" y="252986"/>
                  <a:pt x="9963889" y="382165"/>
                  <a:pt x="10009134" y="615959"/>
                </a:cubicBezTo>
                <a:cubicBezTo>
                  <a:pt x="10054379" y="849753"/>
                  <a:pt x="9987512" y="934931"/>
                  <a:pt x="10009134" y="1019519"/>
                </a:cubicBezTo>
                <a:cubicBezTo>
                  <a:pt x="10030756" y="1104107"/>
                  <a:pt x="9985254" y="1296941"/>
                  <a:pt x="10009134" y="1465559"/>
                </a:cubicBezTo>
                <a:cubicBezTo>
                  <a:pt x="10033014" y="1634177"/>
                  <a:pt x="10005593" y="1853501"/>
                  <a:pt x="10009134" y="2039038"/>
                </a:cubicBezTo>
                <a:cubicBezTo>
                  <a:pt x="10012675" y="2224575"/>
                  <a:pt x="9981028" y="2343994"/>
                  <a:pt x="10009134" y="2612518"/>
                </a:cubicBezTo>
                <a:cubicBezTo>
                  <a:pt x="10037240" y="2881042"/>
                  <a:pt x="9976823" y="3036004"/>
                  <a:pt x="10009134" y="3228477"/>
                </a:cubicBezTo>
                <a:cubicBezTo>
                  <a:pt x="10041445" y="3420950"/>
                  <a:pt x="9974698" y="3990722"/>
                  <a:pt x="10009134" y="4247996"/>
                </a:cubicBezTo>
                <a:cubicBezTo>
                  <a:pt x="9814137" y="4303659"/>
                  <a:pt x="9395659" y="4236346"/>
                  <a:pt x="9220179" y="4247996"/>
                </a:cubicBezTo>
                <a:cubicBezTo>
                  <a:pt x="9044700" y="4259646"/>
                  <a:pt x="8727194" y="4193878"/>
                  <a:pt x="8531315" y="4247996"/>
                </a:cubicBezTo>
                <a:cubicBezTo>
                  <a:pt x="8335436" y="4302114"/>
                  <a:pt x="8267953" y="4244688"/>
                  <a:pt x="8142725" y="4247996"/>
                </a:cubicBezTo>
                <a:cubicBezTo>
                  <a:pt x="8017497" y="4251304"/>
                  <a:pt x="7730424" y="4218580"/>
                  <a:pt x="7553952" y="4247996"/>
                </a:cubicBezTo>
                <a:cubicBezTo>
                  <a:pt x="7377480" y="4277412"/>
                  <a:pt x="7291334" y="4201728"/>
                  <a:pt x="7065271" y="4247996"/>
                </a:cubicBezTo>
                <a:cubicBezTo>
                  <a:pt x="6839208" y="4294264"/>
                  <a:pt x="6885786" y="4222881"/>
                  <a:pt x="6776772" y="4247996"/>
                </a:cubicBezTo>
                <a:cubicBezTo>
                  <a:pt x="6667758" y="4273111"/>
                  <a:pt x="6209505" y="4207950"/>
                  <a:pt x="5987817" y="4247996"/>
                </a:cubicBezTo>
                <a:cubicBezTo>
                  <a:pt x="5766130" y="4288042"/>
                  <a:pt x="5462165" y="4209641"/>
                  <a:pt x="5298953" y="4247996"/>
                </a:cubicBezTo>
                <a:cubicBezTo>
                  <a:pt x="5135741" y="4286351"/>
                  <a:pt x="5085983" y="4204621"/>
                  <a:pt x="4910363" y="4247996"/>
                </a:cubicBezTo>
                <a:cubicBezTo>
                  <a:pt x="4734743" y="4291371"/>
                  <a:pt x="4432285" y="4208200"/>
                  <a:pt x="4221499" y="4247996"/>
                </a:cubicBezTo>
                <a:cubicBezTo>
                  <a:pt x="4010713" y="4287792"/>
                  <a:pt x="3832770" y="4245301"/>
                  <a:pt x="3732818" y="4247996"/>
                </a:cubicBezTo>
                <a:cubicBezTo>
                  <a:pt x="3632866" y="4250691"/>
                  <a:pt x="3253227" y="4180072"/>
                  <a:pt x="2943863" y="4247996"/>
                </a:cubicBezTo>
                <a:cubicBezTo>
                  <a:pt x="2634500" y="4315920"/>
                  <a:pt x="2798597" y="4240873"/>
                  <a:pt x="2655364" y="4247996"/>
                </a:cubicBezTo>
                <a:cubicBezTo>
                  <a:pt x="2512131" y="4255119"/>
                  <a:pt x="2382042" y="4233767"/>
                  <a:pt x="2266774" y="4247996"/>
                </a:cubicBezTo>
                <a:cubicBezTo>
                  <a:pt x="2151506" y="4262225"/>
                  <a:pt x="1940605" y="4185792"/>
                  <a:pt x="1678002" y="4247996"/>
                </a:cubicBezTo>
                <a:cubicBezTo>
                  <a:pt x="1415399" y="4310200"/>
                  <a:pt x="1176831" y="4203697"/>
                  <a:pt x="889047" y="4247996"/>
                </a:cubicBezTo>
                <a:cubicBezTo>
                  <a:pt x="601264" y="4292295"/>
                  <a:pt x="318351" y="4186746"/>
                  <a:pt x="0" y="4247996"/>
                </a:cubicBezTo>
                <a:cubicBezTo>
                  <a:pt x="-32546" y="4070040"/>
                  <a:pt x="47944" y="3986153"/>
                  <a:pt x="0" y="3844436"/>
                </a:cubicBezTo>
                <a:cubicBezTo>
                  <a:pt x="-47944" y="3702719"/>
                  <a:pt x="72779" y="3509986"/>
                  <a:pt x="0" y="3228477"/>
                </a:cubicBezTo>
                <a:cubicBezTo>
                  <a:pt x="-72779" y="2946968"/>
                  <a:pt x="49687" y="2984005"/>
                  <a:pt x="0" y="2739957"/>
                </a:cubicBezTo>
                <a:cubicBezTo>
                  <a:pt x="-49687" y="2495909"/>
                  <a:pt x="46547" y="2464514"/>
                  <a:pt x="0" y="2208958"/>
                </a:cubicBezTo>
                <a:cubicBezTo>
                  <a:pt x="-46547" y="1953402"/>
                  <a:pt x="27867" y="1825692"/>
                  <a:pt x="0" y="1635478"/>
                </a:cubicBezTo>
                <a:cubicBezTo>
                  <a:pt x="-27867" y="1445264"/>
                  <a:pt x="4312" y="1299287"/>
                  <a:pt x="0" y="1104479"/>
                </a:cubicBezTo>
                <a:cubicBezTo>
                  <a:pt x="-4312" y="909671"/>
                  <a:pt x="64129" y="621266"/>
                  <a:pt x="0" y="488520"/>
                </a:cubicBezTo>
                <a:cubicBezTo>
                  <a:pt x="-64129" y="355774"/>
                  <a:pt x="20433" y="161779"/>
                  <a:pt x="0" y="0"/>
                </a:cubicBezTo>
                <a:close/>
              </a:path>
              <a:path w="10009134" h="4247996" stroke="0" extrusionOk="0">
                <a:moveTo>
                  <a:pt x="0" y="0"/>
                </a:moveTo>
                <a:cubicBezTo>
                  <a:pt x="187102" y="-30353"/>
                  <a:pt x="311395" y="31181"/>
                  <a:pt x="588773" y="0"/>
                </a:cubicBezTo>
                <a:cubicBezTo>
                  <a:pt x="866151" y="-31181"/>
                  <a:pt x="922899" y="62060"/>
                  <a:pt x="1177545" y="0"/>
                </a:cubicBezTo>
                <a:cubicBezTo>
                  <a:pt x="1432191" y="-62060"/>
                  <a:pt x="1639671" y="28408"/>
                  <a:pt x="1966500" y="0"/>
                </a:cubicBezTo>
                <a:cubicBezTo>
                  <a:pt x="2293330" y="-28408"/>
                  <a:pt x="2324165" y="10812"/>
                  <a:pt x="2555273" y="0"/>
                </a:cubicBezTo>
                <a:cubicBezTo>
                  <a:pt x="2786381" y="-10812"/>
                  <a:pt x="3111395" y="63724"/>
                  <a:pt x="3344228" y="0"/>
                </a:cubicBezTo>
                <a:cubicBezTo>
                  <a:pt x="3577062" y="-63724"/>
                  <a:pt x="3624441" y="41514"/>
                  <a:pt x="3732818" y="0"/>
                </a:cubicBezTo>
                <a:cubicBezTo>
                  <a:pt x="3841195" y="-41514"/>
                  <a:pt x="4209741" y="51993"/>
                  <a:pt x="4521773" y="0"/>
                </a:cubicBezTo>
                <a:cubicBezTo>
                  <a:pt x="4833805" y="-51993"/>
                  <a:pt x="4686788" y="6969"/>
                  <a:pt x="4810272" y="0"/>
                </a:cubicBezTo>
                <a:cubicBezTo>
                  <a:pt x="4933756" y="-6969"/>
                  <a:pt x="5235748" y="59636"/>
                  <a:pt x="5399045" y="0"/>
                </a:cubicBezTo>
                <a:cubicBezTo>
                  <a:pt x="5562342" y="-59636"/>
                  <a:pt x="5787085" y="23354"/>
                  <a:pt x="5887726" y="0"/>
                </a:cubicBezTo>
                <a:cubicBezTo>
                  <a:pt x="5988367" y="-23354"/>
                  <a:pt x="6237702" y="12868"/>
                  <a:pt x="6476498" y="0"/>
                </a:cubicBezTo>
                <a:cubicBezTo>
                  <a:pt x="6715294" y="-12868"/>
                  <a:pt x="6761179" y="38485"/>
                  <a:pt x="6965180" y="0"/>
                </a:cubicBezTo>
                <a:cubicBezTo>
                  <a:pt x="7169181" y="-38485"/>
                  <a:pt x="7329791" y="33288"/>
                  <a:pt x="7553952" y="0"/>
                </a:cubicBezTo>
                <a:cubicBezTo>
                  <a:pt x="7778113" y="-33288"/>
                  <a:pt x="7739675" y="23929"/>
                  <a:pt x="7842451" y="0"/>
                </a:cubicBezTo>
                <a:cubicBezTo>
                  <a:pt x="7945227" y="-23929"/>
                  <a:pt x="8097277" y="34454"/>
                  <a:pt x="8231041" y="0"/>
                </a:cubicBezTo>
                <a:cubicBezTo>
                  <a:pt x="8364805" y="-34454"/>
                  <a:pt x="8542273" y="25878"/>
                  <a:pt x="8719722" y="0"/>
                </a:cubicBezTo>
                <a:cubicBezTo>
                  <a:pt x="8897171" y="-25878"/>
                  <a:pt x="9020850" y="15200"/>
                  <a:pt x="9308495" y="0"/>
                </a:cubicBezTo>
                <a:cubicBezTo>
                  <a:pt x="9596140" y="-15200"/>
                  <a:pt x="9668452" y="26904"/>
                  <a:pt x="10009134" y="0"/>
                </a:cubicBezTo>
                <a:cubicBezTo>
                  <a:pt x="10013901" y="283477"/>
                  <a:pt x="9994169" y="397405"/>
                  <a:pt x="10009134" y="573479"/>
                </a:cubicBezTo>
                <a:cubicBezTo>
                  <a:pt x="10024099" y="749553"/>
                  <a:pt x="10007505" y="950029"/>
                  <a:pt x="10009134" y="1146959"/>
                </a:cubicBezTo>
                <a:cubicBezTo>
                  <a:pt x="10010763" y="1343889"/>
                  <a:pt x="9978617" y="1568215"/>
                  <a:pt x="10009134" y="1762918"/>
                </a:cubicBezTo>
                <a:cubicBezTo>
                  <a:pt x="10039651" y="1957621"/>
                  <a:pt x="9989768" y="2097609"/>
                  <a:pt x="10009134" y="2251438"/>
                </a:cubicBezTo>
                <a:cubicBezTo>
                  <a:pt x="10028500" y="2405267"/>
                  <a:pt x="9963556" y="2556167"/>
                  <a:pt x="10009134" y="2697477"/>
                </a:cubicBezTo>
                <a:cubicBezTo>
                  <a:pt x="10054712" y="2838787"/>
                  <a:pt x="10007396" y="3176517"/>
                  <a:pt x="10009134" y="3313437"/>
                </a:cubicBezTo>
                <a:cubicBezTo>
                  <a:pt x="10010872" y="3450357"/>
                  <a:pt x="9999165" y="3601831"/>
                  <a:pt x="10009134" y="3716997"/>
                </a:cubicBezTo>
                <a:cubicBezTo>
                  <a:pt x="10019103" y="3832163"/>
                  <a:pt x="9956913" y="4028381"/>
                  <a:pt x="10009134" y="4247996"/>
                </a:cubicBezTo>
                <a:cubicBezTo>
                  <a:pt x="9865676" y="4268118"/>
                  <a:pt x="9572922" y="4191673"/>
                  <a:pt x="9420361" y="4247996"/>
                </a:cubicBezTo>
                <a:cubicBezTo>
                  <a:pt x="9267800" y="4304319"/>
                  <a:pt x="9202572" y="4216933"/>
                  <a:pt x="9031772" y="4247996"/>
                </a:cubicBezTo>
                <a:cubicBezTo>
                  <a:pt x="8860972" y="4279059"/>
                  <a:pt x="8580391" y="4223346"/>
                  <a:pt x="8342908" y="4247996"/>
                </a:cubicBezTo>
                <a:cubicBezTo>
                  <a:pt x="8105425" y="4272646"/>
                  <a:pt x="7814424" y="4195730"/>
                  <a:pt x="7654044" y="4247996"/>
                </a:cubicBezTo>
                <a:cubicBezTo>
                  <a:pt x="7493664" y="4300262"/>
                  <a:pt x="7321355" y="4239289"/>
                  <a:pt x="7165362" y="4247996"/>
                </a:cubicBezTo>
                <a:cubicBezTo>
                  <a:pt x="7009369" y="4256703"/>
                  <a:pt x="7006538" y="4240794"/>
                  <a:pt x="6876864" y="4247996"/>
                </a:cubicBezTo>
                <a:cubicBezTo>
                  <a:pt x="6747190" y="4255198"/>
                  <a:pt x="6687347" y="4217342"/>
                  <a:pt x="6588365" y="4247996"/>
                </a:cubicBezTo>
                <a:cubicBezTo>
                  <a:pt x="6489383" y="4278650"/>
                  <a:pt x="6361949" y="4247388"/>
                  <a:pt x="6299867" y="4247996"/>
                </a:cubicBezTo>
                <a:cubicBezTo>
                  <a:pt x="6237785" y="4248604"/>
                  <a:pt x="5808328" y="4219643"/>
                  <a:pt x="5611003" y="4247996"/>
                </a:cubicBezTo>
                <a:cubicBezTo>
                  <a:pt x="5413678" y="4276349"/>
                  <a:pt x="5312173" y="4242198"/>
                  <a:pt x="5122322" y="4247996"/>
                </a:cubicBezTo>
                <a:cubicBezTo>
                  <a:pt x="4932471" y="4253794"/>
                  <a:pt x="4635290" y="4170134"/>
                  <a:pt x="4333366" y="4247996"/>
                </a:cubicBezTo>
                <a:cubicBezTo>
                  <a:pt x="4031442" y="4325858"/>
                  <a:pt x="4038294" y="4240373"/>
                  <a:pt x="3744594" y="4247996"/>
                </a:cubicBezTo>
                <a:cubicBezTo>
                  <a:pt x="3450894" y="4255619"/>
                  <a:pt x="3429379" y="4204618"/>
                  <a:pt x="3255912" y="4247996"/>
                </a:cubicBezTo>
                <a:cubicBezTo>
                  <a:pt x="3082445" y="4291374"/>
                  <a:pt x="2822497" y="4173592"/>
                  <a:pt x="2567048" y="4247996"/>
                </a:cubicBezTo>
                <a:cubicBezTo>
                  <a:pt x="2311599" y="4322400"/>
                  <a:pt x="2349758" y="4240211"/>
                  <a:pt x="2278550" y="4247996"/>
                </a:cubicBezTo>
                <a:cubicBezTo>
                  <a:pt x="2207342" y="4255781"/>
                  <a:pt x="2028520" y="4228001"/>
                  <a:pt x="1889960" y="4247996"/>
                </a:cubicBezTo>
                <a:cubicBezTo>
                  <a:pt x="1751400" y="4267991"/>
                  <a:pt x="1506490" y="4196698"/>
                  <a:pt x="1301187" y="4247996"/>
                </a:cubicBezTo>
                <a:cubicBezTo>
                  <a:pt x="1095884" y="4299294"/>
                  <a:pt x="1081390" y="4239917"/>
                  <a:pt x="912598" y="4247996"/>
                </a:cubicBezTo>
                <a:cubicBezTo>
                  <a:pt x="743806" y="4256075"/>
                  <a:pt x="307538" y="4212318"/>
                  <a:pt x="0" y="4247996"/>
                </a:cubicBezTo>
                <a:cubicBezTo>
                  <a:pt x="-9748" y="4150110"/>
                  <a:pt x="39964" y="3977012"/>
                  <a:pt x="0" y="3801956"/>
                </a:cubicBezTo>
                <a:cubicBezTo>
                  <a:pt x="-39964" y="3626900"/>
                  <a:pt x="20026" y="3530837"/>
                  <a:pt x="0" y="3398397"/>
                </a:cubicBezTo>
                <a:cubicBezTo>
                  <a:pt x="-20026" y="3265957"/>
                  <a:pt x="56839" y="2980404"/>
                  <a:pt x="0" y="2782437"/>
                </a:cubicBezTo>
                <a:cubicBezTo>
                  <a:pt x="-56839" y="2584470"/>
                  <a:pt x="23189" y="2411055"/>
                  <a:pt x="0" y="2208958"/>
                </a:cubicBezTo>
                <a:cubicBezTo>
                  <a:pt x="-23189" y="2006861"/>
                  <a:pt x="58353" y="1899394"/>
                  <a:pt x="0" y="1720438"/>
                </a:cubicBezTo>
                <a:cubicBezTo>
                  <a:pt x="-58353" y="1541482"/>
                  <a:pt x="25720" y="1356725"/>
                  <a:pt x="0" y="1189439"/>
                </a:cubicBezTo>
                <a:cubicBezTo>
                  <a:pt x="-25720" y="1022153"/>
                  <a:pt x="6057" y="775938"/>
                  <a:pt x="0" y="658439"/>
                </a:cubicBezTo>
                <a:cubicBezTo>
                  <a:pt x="-6057" y="540940"/>
                  <a:pt x="49882" y="151988"/>
                  <a:pt x="0" y="0"/>
                </a:cubicBezTo>
                <a:close/>
              </a:path>
            </a:pathLst>
          </a:custGeom>
          <a:solidFill>
            <a:srgbClr val="EAE7FF"/>
          </a:solidFill>
          <a:ln w="38100">
            <a:solidFill>
              <a:schemeClr val="tx1"/>
            </a:solidFill>
            <a:extLst>
              <a:ext uri="{C807C97D-BFC1-408E-A445-0C87EB9F89A2}">
                <ask:lineSketchStyleProps xmlns:ask="http://schemas.microsoft.com/office/drawing/2018/sketchyshapes" sd="584829729">
                  <ask:type>
                    <ask:lineSketchScribble/>
                  </ask:type>
                </ask:lineSketchStyleProps>
              </a:ext>
            </a:extLst>
          </a:ln>
        </p:spPr>
        <p:txBody>
          <a:bodyPr>
            <a:noAutofit/>
          </a:bodyPr>
          <a:lstStyle/>
          <a:p>
            <a:pPr>
              <a:lnSpc>
                <a:spcPct val="100000"/>
              </a:lnSpc>
            </a:pPr>
            <a:endParaRPr lang="tr-TR" sz="900" dirty="0">
              <a:solidFill>
                <a:srgbClr val="002060"/>
              </a:solidFill>
            </a:endParaRPr>
          </a:p>
          <a:p>
            <a:pPr>
              <a:lnSpc>
                <a:spcPct val="100000"/>
              </a:lnSpc>
            </a:pPr>
            <a:r>
              <a:rPr lang="tr-TR" dirty="0">
                <a:solidFill>
                  <a:srgbClr val="002060"/>
                </a:solidFill>
              </a:rPr>
              <a:t>Kimdir?</a:t>
            </a:r>
          </a:p>
          <a:p>
            <a:pPr>
              <a:lnSpc>
                <a:spcPct val="100000"/>
              </a:lnSpc>
            </a:pPr>
            <a:r>
              <a:rPr lang="tr-TR" dirty="0">
                <a:solidFill>
                  <a:srgbClr val="002060"/>
                </a:solidFill>
              </a:rPr>
              <a:t>Eğitimi</a:t>
            </a:r>
          </a:p>
          <a:p>
            <a:pPr>
              <a:lnSpc>
                <a:spcPct val="100000"/>
              </a:lnSpc>
            </a:pPr>
            <a:r>
              <a:rPr lang="tr-TR" dirty="0">
                <a:solidFill>
                  <a:srgbClr val="002060"/>
                </a:solidFill>
              </a:rPr>
              <a:t>Tarzı ve Eserleri</a:t>
            </a:r>
          </a:p>
          <a:p>
            <a:pPr>
              <a:lnSpc>
                <a:spcPct val="100000"/>
              </a:lnSpc>
            </a:pPr>
            <a:r>
              <a:rPr lang="tr-TR" dirty="0">
                <a:solidFill>
                  <a:srgbClr val="002060"/>
                </a:solidFill>
              </a:rPr>
              <a:t>Celile Hanım ve Hikmet Bey</a:t>
            </a:r>
          </a:p>
          <a:p>
            <a:pPr>
              <a:lnSpc>
                <a:spcPct val="100000"/>
              </a:lnSpc>
            </a:pPr>
            <a:r>
              <a:rPr lang="tr-TR" dirty="0">
                <a:solidFill>
                  <a:srgbClr val="002060"/>
                </a:solidFill>
              </a:rPr>
              <a:t>Celile Hanım ve Yahya Kemal Beyatlı</a:t>
            </a:r>
          </a:p>
          <a:p>
            <a:pPr>
              <a:lnSpc>
                <a:spcPct val="100000"/>
              </a:lnSpc>
            </a:pPr>
            <a:r>
              <a:rPr lang="tr-TR" dirty="0">
                <a:solidFill>
                  <a:srgbClr val="002060"/>
                </a:solidFill>
              </a:rPr>
              <a:t>Vefatı</a:t>
            </a:r>
          </a:p>
          <a:p>
            <a:pPr>
              <a:lnSpc>
                <a:spcPct val="100000"/>
              </a:lnSpc>
            </a:pPr>
            <a:r>
              <a:rPr lang="tr-TR" dirty="0">
                <a:solidFill>
                  <a:srgbClr val="002060"/>
                </a:solidFill>
              </a:rPr>
              <a:t>Onunla İlgili Eserler</a:t>
            </a:r>
          </a:p>
          <a:p>
            <a:pPr marL="0" indent="0">
              <a:buNone/>
            </a:pPr>
            <a:endParaRPr lang="tr-TR" sz="2000" dirty="0"/>
          </a:p>
          <a:p>
            <a:pPr marL="0" indent="0">
              <a:buNone/>
            </a:pPr>
            <a:endParaRPr lang="tr-TR" sz="2000" dirty="0"/>
          </a:p>
        </p:txBody>
      </p:sp>
    </p:spTree>
    <p:extLst>
      <p:ext uri="{BB962C8B-B14F-4D97-AF65-F5344CB8AC3E}">
        <p14:creationId xmlns:p14="http://schemas.microsoft.com/office/powerpoint/2010/main" val="4178996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D1DCF0"/>
            </a:gs>
            <a:gs pos="51000">
              <a:srgbClr val="DBEAD4"/>
            </a:gs>
            <a:gs pos="40000">
              <a:srgbClr val="C0DDAD"/>
            </a:gs>
            <a:gs pos="26000">
              <a:schemeClr val="bg1"/>
            </a:gs>
            <a:gs pos="62000">
              <a:srgbClr val="FFE697"/>
            </a:gs>
            <a:gs pos="5000">
              <a:schemeClr val="accent1">
                <a:lumMod val="45000"/>
                <a:lumOff val="55000"/>
              </a:schemeClr>
            </a:gs>
            <a:gs pos="75000">
              <a:schemeClr val="bg1"/>
            </a:gs>
            <a:gs pos="85000">
              <a:srgbClr val="FDCDC5"/>
            </a:gs>
            <a:gs pos="96000">
              <a:srgbClr val="FA9382"/>
            </a:gs>
          </a:gsLst>
          <a:lin ang="8100000" scaled="1"/>
          <a:tileRect/>
        </a:gra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0A5F192A-BDD7-4E63-9989-72B7F4CE02F1}"/>
              </a:ext>
            </a:extLst>
          </p:cNvPr>
          <p:cNvSpPr>
            <a:spLocks noGrp="1"/>
          </p:cNvSpPr>
          <p:nvPr>
            <p:ph type="title"/>
          </p:nvPr>
        </p:nvSpPr>
        <p:spPr/>
        <p:txBody>
          <a:bodyPr>
            <a:normAutofit/>
          </a:bodyPr>
          <a:lstStyle/>
          <a:p>
            <a:r>
              <a:rPr lang="tr-TR" sz="4800" dirty="0">
                <a:latin typeface="+mn-lt"/>
              </a:rPr>
              <a:t>Kimdir?</a:t>
            </a:r>
          </a:p>
        </p:txBody>
      </p:sp>
      <p:sp>
        <p:nvSpPr>
          <p:cNvPr id="5" name="İçerik Yer Tutucusu 4">
            <a:extLst>
              <a:ext uri="{FF2B5EF4-FFF2-40B4-BE49-F238E27FC236}">
                <a16:creationId xmlns:a16="http://schemas.microsoft.com/office/drawing/2014/main" id="{D8117DD6-0B68-4EB0-9A8E-BEF3254F975B}"/>
              </a:ext>
            </a:extLst>
          </p:cNvPr>
          <p:cNvSpPr>
            <a:spLocks noGrp="1"/>
          </p:cNvSpPr>
          <p:nvPr>
            <p:ph sz="half" idx="1"/>
          </p:nvPr>
        </p:nvSpPr>
        <p:spPr>
          <a:xfrm>
            <a:off x="299848" y="1476505"/>
            <a:ext cx="3996653" cy="1415870"/>
          </a:xfrm>
          <a:solidFill>
            <a:srgbClr val="EAE7FF"/>
          </a:solidFill>
          <a:ln w="38100">
            <a:solidFill>
              <a:schemeClr val="tx1"/>
            </a:solidFill>
            <a:extLst>
              <a:ext uri="{C807C97D-BFC1-408E-A445-0C87EB9F89A2}">
                <ask:lineSketchStyleProps xmlns:ask="http://schemas.microsoft.com/office/drawing/2018/sketchyshapes">
                  <ask:type>
                    <ask:lineSketchScribble/>
                  </ask:type>
                </ask:lineSketchStyleProps>
              </a:ext>
            </a:extLst>
          </a:ln>
        </p:spPr>
        <p:txBody>
          <a:bodyPr>
            <a:noAutofit/>
          </a:bodyPr>
          <a:lstStyle/>
          <a:p>
            <a:pPr marL="0" indent="0">
              <a:buNone/>
            </a:pPr>
            <a:r>
              <a:rPr lang="tr-TR" sz="2000" dirty="0"/>
              <a:t>Bir dedesi Konstantin </a:t>
            </a:r>
            <a:r>
              <a:rPr lang="tr-TR" sz="2000" dirty="0" err="1"/>
              <a:t>Borzecki</a:t>
            </a:r>
            <a:r>
              <a:rPr lang="tr-TR" sz="2000" dirty="0"/>
              <a:t>, Polonya’nın işgaliyle başlayan ayaklanmaya katıldıktan sonra 13 yaşında Osmanlı’ya sığınıp Mustafa </a:t>
            </a:r>
            <a:r>
              <a:rPr lang="tr-TR" sz="2000" dirty="0" err="1"/>
              <a:t>Celaleddin</a:t>
            </a:r>
            <a:r>
              <a:rPr lang="tr-TR" sz="2000" dirty="0"/>
              <a:t> ismini almıştır.</a:t>
            </a:r>
          </a:p>
        </p:txBody>
      </p:sp>
      <p:sp>
        <p:nvSpPr>
          <p:cNvPr id="6" name="İçerik Yer Tutucusu 5">
            <a:extLst>
              <a:ext uri="{FF2B5EF4-FFF2-40B4-BE49-F238E27FC236}">
                <a16:creationId xmlns:a16="http://schemas.microsoft.com/office/drawing/2014/main" id="{A6A164DA-FC01-459C-9082-11672BEB2D29}"/>
              </a:ext>
            </a:extLst>
          </p:cNvPr>
          <p:cNvSpPr>
            <a:spLocks noGrp="1"/>
          </p:cNvSpPr>
          <p:nvPr>
            <p:ph sz="half" idx="2"/>
          </p:nvPr>
        </p:nvSpPr>
        <p:spPr>
          <a:xfrm>
            <a:off x="6165915" y="759193"/>
            <a:ext cx="5577840" cy="3410891"/>
          </a:xfrm>
          <a:solidFill>
            <a:srgbClr val="EAE7FF"/>
          </a:solidFill>
          <a:ln w="38100">
            <a:solidFill>
              <a:schemeClr val="tx1"/>
            </a:solidFill>
            <a:extLst>
              <a:ext uri="{C807C97D-BFC1-408E-A445-0C87EB9F89A2}">
                <ask:lineSketchStyleProps xmlns:ask="http://schemas.microsoft.com/office/drawing/2018/sketchyshapes">
                  <ask:type>
                    <ask:lineSketchScribble/>
                  </ask:type>
                </ask:lineSketchStyleProps>
              </a:ext>
            </a:extLst>
          </a:ln>
        </p:spPr>
        <p:txBody>
          <a:bodyPr>
            <a:noAutofit/>
          </a:bodyPr>
          <a:lstStyle/>
          <a:p>
            <a:pPr marL="0" indent="0">
              <a:buNone/>
            </a:pPr>
            <a:r>
              <a:rPr lang="tr-TR" sz="2000" dirty="0"/>
              <a:t>Diğer dedesi Ludwig Karl </a:t>
            </a:r>
            <a:r>
              <a:rPr lang="tr-TR" sz="2000" dirty="0" err="1"/>
              <a:t>Friedrich</a:t>
            </a:r>
            <a:r>
              <a:rPr lang="tr-TR" sz="2000" dirty="0"/>
              <a:t> Detroit</a:t>
            </a:r>
          </a:p>
          <a:p>
            <a:pPr marL="0" indent="0">
              <a:buNone/>
            </a:pPr>
            <a:r>
              <a:rPr lang="tr-TR" sz="2000" dirty="0"/>
              <a:t>12 yaşında </a:t>
            </a:r>
            <a:r>
              <a:rPr lang="tr-TR" sz="2000" b="0" i="0" dirty="0">
                <a:effectLst/>
              </a:rPr>
              <a:t>Almanya’da büyüdüğü yetimhaneden kaçıp Hamburg’da bir gemide miço olarak çalışır. </a:t>
            </a:r>
          </a:p>
          <a:p>
            <a:pPr marL="0" indent="0">
              <a:buNone/>
            </a:pPr>
            <a:r>
              <a:rPr lang="tr-TR" sz="2000" dirty="0"/>
              <a:t>B</a:t>
            </a:r>
            <a:r>
              <a:rPr lang="tr-TR" sz="2000" b="0" i="0" dirty="0">
                <a:effectLst/>
              </a:rPr>
              <a:t>ir ilkbahar günü İstanbul’a giriş yapar. Gemi, Kız Kulesi yakınlarından geçerken Karl denize atlar ve yakalanarak Osmanlı’nın önde gelen devlet adamlarından </a:t>
            </a:r>
            <a:r>
              <a:rPr lang="tr-TR" sz="2000" b="0" i="0" dirty="0" err="1">
                <a:effectLst/>
              </a:rPr>
              <a:t>Mehmed</a:t>
            </a:r>
            <a:r>
              <a:rPr lang="tr-TR" sz="2000" b="0" i="0" dirty="0">
                <a:effectLst/>
              </a:rPr>
              <a:t> Ali Paşa’nın yanına götürülür. </a:t>
            </a:r>
            <a:r>
              <a:rPr lang="tr-TR" sz="2000" b="0" i="0" dirty="0" err="1">
                <a:effectLst/>
              </a:rPr>
              <a:t>Mehmed</a:t>
            </a:r>
            <a:r>
              <a:rPr lang="tr-TR" sz="2000" b="0" i="0" dirty="0">
                <a:effectLst/>
              </a:rPr>
              <a:t> Ali Paşa çocuğu öyle sever ki, Almanların geri istemelerine karşın çocuğu göndermek istemez ve “artık benim oğlumsun” diyerek ona </a:t>
            </a:r>
            <a:r>
              <a:rPr lang="tr-TR" sz="2000" b="0" i="0" dirty="0" err="1">
                <a:effectLst/>
              </a:rPr>
              <a:t>Mehmed</a:t>
            </a:r>
            <a:r>
              <a:rPr lang="tr-TR" sz="2000" b="0" i="0" dirty="0">
                <a:effectLst/>
              </a:rPr>
              <a:t> Ali ismini verir.</a:t>
            </a:r>
            <a:endParaRPr lang="tr-TR" sz="2000" dirty="0"/>
          </a:p>
        </p:txBody>
      </p:sp>
      <p:sp>
        <p:nvSpPr>
          <p:cNvPr id="8" name="Metin kutusu 7">
            <a:extLst>
              <a:ext uri="{FF2B5EF4-FFF2-40B4-BE49-F238E27FC236}">
                <a16:creationId xmlns:a16="http://schemas.microsoft.com/office/drawing/2014/main" id="{2C29391D-2E4B-4B42-B68C-04DB537D83F7}"/>
              </a:ext>
            </a:extLst>
          </p:cNvPr>
          <p:cNvSpPr txBox="1"/>
          <p:nvPr/>
        </p:nvSpPr>
        <p:spPr>
          <a:xfrm>
            <a:off x="1684666" y="4547987"/>
            <a:ext cx="5447654" cy="1944884"/>
          </a:xfrm>
          <a:custGeom>
            <a:avLst/>
            <a:gdLst>
              <a:gd name="connsiteX0" fmla="*/ 0 w 5447654"/>
              <a:gd name="connsiteY0" fmla="*/ 0 h 1944884"/>
              <a:gd name="connsiteX1" fmla="*/ 435812 w 5447654"/>
              <a:gd name="connsiteY1" fmla="*/ 0 h 1944884"/>
              <a:gd name="connsiteX2" fmla="*/ 871625 w 5447654"/>
              <a:gd name="connsiteY2" fmla="*/ 0 h 1944884"/>
              <a:gd name="connsiteX3" fmla="*/ 1361914 w 5447654"/>
              <a:gd name="connsiteY3" fmla="*/ 0 h 1944884"/>
              <a:gd name="connsiteX4" fmla="*/ 1906679 w 5447654"/>
              <a:gd name="connsiteY4" fmla="*/ 0 h 1944884"/>
              <a:gd name="connsiteX5" fmla="*/ 2396968 w 5447654"/>
              <a:gd name="connsiteY5" fmla="*/ 0 h 1944884"/>
              <a:gd name="connsiteX6" fmla="*/ 2996210 w 5447654"/>
              <a:gd name="connsiteY6" fmla="*/ 0 h 1944884"/>
              <a:gd name="connsiteX7" fmla="*/ 3432022 w 5447654"/>
              <a:gd name="connsiteY7" fmla="*/ 0 h 1944884"/>
              <a:gd name="connsiteX8" fmla="*/ 3867834 w 5447654"/>
              <a:gd name="connsiteY8" fmla="*/ 0 h 1944884"/>
              <a:gd name="connsiteX9" fmla="*/ 4358123 w 5447654"/>
              <a:gd name="connsiteY9" fmla="*/ 0 h 1944884"/>
              <a:gd name="connsiteX10" fmla="*/ 4957365 w 5447654"/>
              <a:gd name="connsiteY10" fmla="*/ 0 h 1944884"/>
              <a:gd name="connsiteX11" fmla="*/ 5447654 w 5447654"/>
              <a:gd name="connsiteY11" fmla="*/ 0 h 1944884"/>
              <a:gd name="connsiteX12" fmla="*/ 5447654 w 5447654"/>
              <a:gd name="connsiteY12" fmla="*/ 447323 h 1944884"/>
              <a:gd name="connsiteX13" fmla="*/ 5447654 w 5447654"/>
              <a:gd name="connsiteY13" fmla="*/ 894647 h 1944884"/>
              <a:gd name="connsiteX14" fmla="*/ 5447654 w 5447654"/>
              <a:gd name="connsiteY14" fmla="*/ 1341970 h 1944884"/>
              <a:gd name="connsiteX15" fmla="*/ 5447654 w 5447654"/>
              <a:gd name="connsiteY15" fmla="*/ 1944884 h 1944884"/>
              <a:gd name="connsiteX16" fmla="*/ 4957365 w 5447654"/>
              <a:gd name="connsiteY16" fmla="*/ 1944884 h 1944884"/>
              <a:gd name="connsiteX17" fmla="*/ 4521553 w 5447654"/>
              <a:gd name="connsiteY17" fmla="*/ 1944884 h 1944884"/>
              <a:gd name="connsiteX18" fmla="*/ 3922311 w 5447654"/>
              <a:gd name="connsiteY18" fmla="*/ 1944884 h 1944884"/>
              <a:gd name="connsiteX19" fmla="*/ 3540975 w 5447654"/>
              <a:gd name="connsiteY19" fmla="*/ 1944884 h 1944884"/>
              <a:gd name="connsiteX20" fmla="*/ 2941733 w 5447654"/>
              <a:gd name="connsiteY20" fmla="*/ 1944884 h 1944884"/>
              <a:gd name="connsiteX21" fmla="*/ 2342491 w 5447654"/>
              <a:gd name="connsiteY21" fmla="*/ 1944884 h 1944884"/>
              <a:gd name="connsiteX22" fmla="*/ 1797726 w 5447654"/>
              <a:gd name="connsiteY22" fmla="*/ 1944884 h 1944884"/>
              <a:gd name="connsiteX23" fmla="*/ 1416390 w 5447654"/>
              <a:gd name="connsiteY23" fmla="*/ 1944884 h 1944884"/>
              <a:gd name="connsiteX24" fmla="*/ 1035054 w 5447654"/>
              <a:gd name="connsiteY24" fmla="*/ 1944884 h 1944884"/>
              <a:gd name="connsiteX25" fmla="*/ 490289 w 5447654"/>
              <a:gd name="connsiteY25" fmla="*/ 1944884 h 1944884"/>
              <a:gd name="connsiteX26" fmla="*/ 0 w 5447654"/>
              <a:gd name="connsiteY26" fmla="*/ 1944884 h 1944884"/>
              <a:gd name="connsiteX27" fmla="*/ 0 w 5447654"/>
              <a:gd name="connsiteY27" fmla="*/ 1497561 h 1944884"/>
              <a:gd name="connsiteX28" fmla="*/ 0 w 5447654"/>
              <a:gd name="connsiteY28" fmla="*/ 1011340 h 1944884"/>
              <a:gd name="connsiteX29" fmla="*/ 0 w 5447654"/>
              <a:gd name="connsiteY29" fmla="*/ 564016 h 1944884"/>
              <a:gd name="connsiteX30" fmla="*/ 0 w 5447654"/>
              <a:gd name="connsiteY30" fmla="*/ 0 h 194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47654" h="1944884" fill="none" extrusionOk="0">
                <a:moveTo>
                  <a:pt x="0" y="0"/>
                </a:moveTo>
                <a:cubicBezTo>
                  <a:pt x="171780" y="-21942"/>
                  <a:pt x="241590" y="6572"/>
                  <a:pt x="435812" y="0"/>
                </a:cubicBezTo>
                <a:cubicBezTo>
                  <a:pt x="630034" y="-6572"/>
                  <a:pt x="754691" y="35880"/>
                  <a:pt x="871625" y="0"/>
                </a:cubicBezTo>
                <a:cubicBezTo>
                  <a:pt x="988559" y="-35880"/>
                  <a:pt x="1188300" y="13432"/>
                  <a:pt x="1361914" y="0"/>
                </a:cubicBezTo>
                <a:cubicBezTo>
                  <a:pt x="1535528" y="-13432"/>
                  <a:pt x="1764023" y="24193"/>
                  <a:pt x="1906679" y="0"/>
                </a:cubicBezTo>
                <a:cubicBezTo>
                  <a:pt x="2049335" y="-24193"/>
                  <a:pt x="2283370" y="53250"/>
                  <a:pt x="2396968" y="0"/>
                </a:cubicBezTo>
                <a:cubicBezTo>
                  <a:pt x="2510566" y="-53250"/>
                  <a:pt x="2698813" y="4961"/>
                  <a:pt x="2996210" y="0"/>
                </a:cubicBezTo>
                <a:cubicBezTo>
                  <a:pt x="3293607" y="-4961"/>
                  <a:pt x="3266365" y="50917"/>
                  <a:pt x="3432022" y="0"/>
                </a:cubicBezTo>
                <a:cubicBezTo>
                  <a:pt x="3597679" y="-50917"/>
                  <a:pt x="3681099" y="42661"/>
                  <a:pt x="3867834" y="0"/>
                </a:cubicBezTo>
                <a:cubicBezTo>
                  <a:pt x="4054569" y="-42661"/>
                  <a:pt x="4216057" y="15452"/>
                  <a:pt x="4358123" y="0"/>
                </a:cubicBezTo>
                <a:cubicBezTo>
                  <a:pt x="4500189" y="-15452"/>
                  <a:pt x="4667412" y="48570"/>
                  <a:pt x="4957365" y="0"/>
                </a:cubicBezTo>
                <a:cubicBezTo>
                  <a:pt x="5247318" y="-48570"/>
                  <a:pt x="5264262" y="47486"/>
                  <a:pt x="5447654" y="0"/>
                </a:cubicBezTo>
                <a:cubicBezTo>
                  <a:pt x="5496643" y="202569"/>
                  <a:pt x="5420593" y="289530"/>
                  <a:pt x="5447654" y="447323"/>
                </a:cubicBezTo>
                <a:cubicBezTo>
                  <a:pt x="5474715" y="605116"/>
                  <a:pt x="5425483" y="800270"/>
                  <a:pt x="5447654" y="894647"/>
                </a:cubicBezTo>
                <a:cubicBezTo>
                  <a:pt x="5469825" y="989024"/>
                  <a:pt x="5419835" y="1125619"/>
                  <a:pt x="5447654" y="1341970"/>
                </a:cubicBezTo>
                <a:cubicBezTo>
                  <a:pt x="5475473" y="1558321"/>
                  <a:pt x="5434272" y="1684805"/>
                  <a:pt x="5447654" y="1944884"/>
                </a:cubicBezTo>
                <a:cubicBezTo>
                  <a:pt x="5329847" y="1961492"/>
                  <a:pt x="5191944" y="1936874"/>
                  <a:pt x="4957365" y="1944884"/>
                </a:cubicBezTo>
                <a:cubicBezTo>
                  <a:pt x="4722786" y="1952894"/>
                  <a:pt x="4657598" y="1906474"/>
                  <a:pt x="4521553" y="1944884"/>
                </a:cubicBezTo>
                <a:cubicBezTo>
                  <a:pt x="4385508" y="1983294"/>
                  <a:pt x="4212636" y="1925489"/>
                  <a:pt x="3922311" y="1944884"/>
                </a:cubicBezTo>
                <a:cubicBezTo>
                  <a:pt x="3631986" y="1964279"/>
                  <a:pt x="3711553" y="1938800"/>
                  <a:pt x="3540975" y="1944884"/>
                </a:cubicBezTo>
                <a:cubicBezTo>
                  <a:pt x="3370397" y="1950968"/>
                  <a:pt x="3145039" y="1918003"/>
                  <a:pt x="2941733" y="1944884"/>
                </a:cubicBezTo>
                <a:cubicBezTo>
                  <a:pt x="2738427" y="1971765"/>
                  <a:pt x="2634716" y="1875585"/>
                  <a:pt x="2342491" y="1944884"/>
                </a:cubicBezTo>
                <a:cubicBezTo>
                  <a:pt x="2050266" y="2014183"/>
                  <a:pt x="1937516" y="1933342"/>
                  <a:pt x="1797726" y="1944884"/>
                </a:cubicBezTo>
                <a:cubicBezTo>
                  <a:pt x="1657937" y="1956426"/>
                  <a:pt x="1522793" y="1912310"/>
                  <a:pt x="1416390" y="1944884"/>
                </a:cubicBezTo>
                <a:cubicBezTo>
                  <a:pt x="1309987" y="1977458"/>
                  <a:pt x="1201302" y="1942797"/>
                  <a:pt x="1035054" y="1944884"/>
                </a:cubicBezTo>
                <a:cubicBezTo>
                  <a:pt x="868806" y="1946971"/>
                  <a:pt x="754847" y="1930408"/>
                  <a:pt x="490289" y="1944884"/>
                </a:cubicBezTo>
                <a:cubicBezTo>
                  <a:pt x="225731" y="1959360"/>
                  <a:pt x="230949" y="1893622"/>
                  <a:pt x="0" y="1944884"/>
                </a:cubicBezTo>
                <a:cubicBezTo>
                  <a:pt x="-21542" y="1796666"/>
                  <a:pt x="26839" y="1644414"/>
                  <a:pt x="0" y="1497561"/>
                </a:cubicBezTo>
                <a:cubicBezTo>
                  <a:pt x="-26839" y="1350708"/>
                  <a:pt x="57792" y="1111151"/>
                  <a:pt x="0" y="1011340"/>
                </a:cubicBezTo>
                <a:cubicBezTo>
                  <a:pt x="-57792" y="911529"/>
                  <a:pt x="39507" y="732488"/>
                  <a:pt x="0" y="564016"/>
                </a:cubicBezTo>
                <a:cubicBezTo>
                  <a:pt x="-39507" y="395544"/>
                  <a:pt x="51345" y="161094"/>
                  <a:pt x="0" y="0"/>
                </a:cubicBezTo>
                <a:close/>
              </a:path>
              <a:path w="5447654" h="1944884" stroke="0" extrusionOk="0">
                <a:moveTo>
                  <a:pt x="0" y="0"/>
                </a:moveTo>
                <a:cubicBezTo>
                  <a:pt x="78672" y="-19247"/>
                  <a:pt x="301318" y="18849"/>
                  <a:pt x="381336" y="0"/>
                </a:cubicBezTo>
                <a:cubicBezTo>
                  <a:pt x="461354" y="-18849"/>
                  <a:pt x="674051" y="39598"/>
                  <a:pt x="871625" y="0"/>
                </a:cubicBezTo>
                <a:cubicBezTo>
                  <a:pt x="1069199" y="-39598"/>
                  <a:pt x="1085549" y="33708"/>
                  <a:pt x="1252960" y="0"/>
                </a:cubicBezTo>
                <a:cubicBezTo>
                  <a:pt x="1420372" y="-33708"/>
                  <a:pt x="1671740" y="2510"/>
                  <a:pt x="1852202" y="0"/>
                </a:cubicBezTo>
                <a:cubicBezTo>
                  <a:pt x="2032664" y="-2510"/>
                  <a:pt x="2193711" y="17644"/>
                  <a:pt x="2505921" y="0"/>
                </a:cubicBezTo>
                <a:cubicBezTo>
                  <a:pt x="2818131" y="-17644"/>
                  <a:pt x="2824311" y="17633"/>
                  <a:pt x="2941733" y="0"/>
                </a:cubicBezTo>
                <a:cubicBezTo>
                  <a:pt x="3059155" y="-17633"/>
                  <a:pt x="3457334" y="76625"/>
                  <a:pt x="3595452" y="0"/>
                </a:cubicBezTo>
                <a:cubicBezTo>
                  <a:pt x="3733570" y="-76625"/>
                  <a:pt x="3921948" y="18503"/>
                  <a:pt x="4031264" y="0"/>
                </a:cubicBezTo>
                <a:cubicBezTo>
                  <a:pt x="4140580" y="-18503"/>
                  <a:pt x="4326118" y="51060"/>
                  <a:pt x="4467076" y="0"/>
                </a:cubicBezTo>
                <a:cubicBezTo>
                  <a:pt x="4608034" y="-51060"/>
                  <a:pt x="5144184" y="85779"/>
                  <a:pt x="5447654" y="0"/>
                </a:cubicBezTo>
                <a:cubicBezTo>
                  <a:pt x="5452916" y="175232"/>
                  <a:pt x="5420692" y="295208"/>
                  <a:pt x="5447654" y="505670"/>
                </a:cubicBezTo>
                <a:cubicBezTo>
                  <a:pt x="5474616" y="716132"/>
                  <a:pt x="5415166" y="752524"/>
                  <a:pt x="5447654" y="933544"/>
                </a:cubicBezTo>
                <a:cubicBezTo>
                  <a:pt x="5480142" y="1114564"/>
                  <a:pt x="5435803" y="1235188"/>
                  <a:pt x="5447654" y="1380868"/>
                </a:cubicBezTo>
                <a:cubicBezTo>
                  <a:pt x="5459505" y="1526548"/>
                  <a:pt x="5403725" y="1676914"/>
                  <a:pt x="5447654" y="1944884"/>
                </a:cubicBezTo>
                <a:cubicBezTo>
                  <a:pt x="5367795" y="1964954"/>
                  <a:pt x="5238458" y="1936280"/>
                  <a:pt x="5066318" y="1944884"/>
                </a:cubicBezTo>
                <a:cubicBezTo>
                  <a:pt x="4894178" y="1953488"/>
                  <a:pt x="4564500" y="1903686"/>
                  <a:pt x="4412600" y="1944884"/>
                </a:cubicBezTo>
                <a:cubicBezTo>
                  <a:pt x="4260700" y="1986082"/>
                  <a:pt x="4084635" y="1935887"/>
                  <a:pt x="3976787" y="1944884"/>
                </a:cubicBezTo>
                <a:cubicBezTo>
                  <a:pt x="3868939" y="1953881"/>
                  <a:pt x="3601907" y="1915235"/>
                  <a:pt x="3432022" y="1944884"/>
                </a:cubicBezTo>
                <a:cubicBezTo>
                  <a:pt x="3262138" y="1974533"/>
                  <a:pt x="3010583" y="1926240"/>
                  <a:pt x="2832780" y="1944884"/>
                </a:cubicBezTo>
                <a:cubicBezTo>
                  <a:pt x="2654977" y="1963528"/>
                  <a:pt x="2567244" y="1926933"/>
                  <a:pt x="2342491" y="1944884"/>
                </a:cubicBezTo>
                <a:cubicBezTo>
                  <a:pt x="2117738" y="1962835"/>
                  <a:pt x="2050966" y="1892905"/>
                  <a:pt x="1906679" y="1944884"/>
                </a:cubicBezTo>
                <a:cubicBezTo>
                  <a:pt x="1762392" y="1996863"/>
                  <a:pt x="1476474" y="1915734"/>
                  <a:pt x="1252960" y="1944884"/>
                </a:cubicBezTo>
                <a:cubicBezTo>
                  <a:pt x="1029446" y="1974034"/>
                  <a:pt x="906976" y="1875788"/>
                  <a:pt x="653718" y="1944884"/>
                </a:cubicBezTo>
                <a:cubicBezTo>
                  <a:pt x="400460" y="2013980"/>
                  <a:pt x="219379" y="1938400"/>
                  <a:pt x="0" y="1944884"/>
                </a:cubicBezTo>
                <a:cubicBezTo>
                  <a:pt x="-25322" y="1783453"/>
                  <a:pt x="43288" y="1568142"/>
                  <a:pt x="0" y="1419765"/>
                </a:cubicBezTo>
                <a:cubicBezTo>
                  <a:pt x="-43288" y="1271388"/>
                  <a:pt x="38981" y="1142470"/>
                  <a:pt x="0" y="991891"/>
                </a:cubicBezTo>
                <a:cubicBezTo>
                  <a:pt x="-38981" y="841312"/>
                  <a:pt x="11143" y="652324"/>
                  <a:pt x="0" y="466772"/>
                </a:cubicBezTo>
                <a:cubicBezTo>
                  <a:pt x="-11143" y="281220"/>
                  <a:pt x="37631" y="157371"/>
                  <a:pt x="0" y="0"/>
                </a:cubicBezTo>
                <a:close/>
              </a:path>
            </a:pathLst>
          </a:custGeom>
          <a:solidFill>
            <a:srgbClr val="B89FF7"/>
          </a:solidFill>
          <a:ln w="38100">
            <a:solidFill>
              <a:schemeClr val="tx1"/>
            </a:solidFill>
          </a:ln>
        </p:spPr>
        <p:txBody>
          <a:bodyPr wrap="square">
            <a:spAutoFit/>
          </a:bodyPr>
          <a:lstStyle/>
          <a:p>
            <a:r>
              <a:rPr lang="tr-TR" sz="2400" b="0" i="0" dirty="0">
                <a:solidFill>
                  <a:srgbClr val="444444"/>
                </a:solidFill>
                <a:effectLst/>
              </a:rPr>
              <a:t>Mustafa </a:t>
            </a:r>
            <a:r>
              <a:rPr lang="tr-TR" sz="2400" b="0" i="0" dirty="0" err="1">
                <a:solidFill>
                  <a:srgbClr val="444444"/>
                </a:solidFill>
                <a:effectLst/>
              </a:rPr>
              <a:t>Celaleddin</a:t>
            </a:r>
            <a:r>
              <a:rPr lang="tr-TR" sz="2400" b="0" i="0" dirty="0">
                <a:solidFill>
                  <a:srgbClr val="444444"/>
                </a:solidFill>
                <a:effectLst/>
              </a:rPr>
              <a:t> Paşa’nın oğlu Hasan Enver Paşa ile </a:t>
            </a:r>
            <a:r>
              <a:rPr lang="tr-TR" sz="2400" b="0" i="0" dirty="0" err="1">
                <a:solidFill>
                  <a:srgbClr val="444444"/>
                </a:solidFill>
                <a:effectLst/>
              </a:rPr>
              <a:t>Mehmed</a:t>
            </a:r>
            <a:r>
              <a:rPr lang="tr-TR" sz="2400" b="0" i="0" dirty="0">
                <a:solidFill>
                  <a:srgbClr val="444444"/>
                </a:solidFill>
                <a:effectLst/>
              </a:rPr>
              <a:t> Ali Paşa’nın kızı Leyla Hanım’ın evliliklerinden doğar ilk Türk kadın ressamlarımızdan olan Celile, 1880 yılında Selanik’te doğdu.</a:t>
            </a:r>
            <a:endParaRPr lang="tr-TR" sz="2400" dirty="0"/>
          </a:p>
        </p:txBody>
      </p:sp>
      <p:pic>
        <p:nvPicPr>
          <p:cNvPr id="1026" name="Picture 2" descr="Selânik - Vikipedi">
            <a:extLst>
              <a:ext uri="{FF2B5EF4-FFF2-40B4-BE49-F238E27FC236}">
                <a16:creationId xmlns:a16="http://schemas.microsoft.com/office/drawing/2014/main" id="{9C8259FD-9108-4854-9581-3025C6DDC7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1055" y="4393361"/>
            <a:ext cx="3865936" cy="219242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Bağlayıcı: Dirsek 10">
            <a:extLst>
              <a:ext uri="{FF2B5EF4-FFF2-40B4-BE49-F238E27FC236}">
                <a16:creationId xmlns:a16="http://schemas.microsoft.com/office/drawing/2014/main" id="{79CB7E3C-A099-4009-96E0-7A0C74347E9A}"/>
              </a:ext>
            </a:extLst>
          </p:cNvPr>
          <p:cNvCxnSpPr/>
          <p:nvPr/>
        </p:nvCxnSpPr>
        <p:spPr>
          <a:xfrm rot="5400000">
            <a:off x="4434386" y="2937768"/>
            <a:ext cx="1624046" cy="933253"/>
          </a:xfrm>
          <a:prstGeom prst="bentConnector3">
            <a:avLst/>
          </a:prstGeom>
          <a:ln w="57150" cmpd="sng">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8" name="Düz Bağlayıcı 17">
            <a:extLst>
              <a:ext uri="{FF2B5EF4-FFF2-40B4-BE49-F238E27FC236}">
                <a16:creationId xmlns:a16="http://schemas.microsoft.com/office/drawing/2014/main" id="{DE0F09B9-5851-4DDC-A30B-746860F37ABA}"/>
              </a:ext>
            </a:extLst>
          </p:cNvPr>
          <p:cNvCxnSpPr>
            <a:cxnSpLocks/>
          </p:cNvCxnSpPr>
          <p:nvPr/>
        </p:nvCxnSpPr>
        <p:spPr>
          <a:xfrm>
            <a:off x="5713036" y="2592371"/>
            <a:ext cx="420750" cy="0"/>
          </a:xfrm>
          <a:prstGeom prst="line">
            <a:avLst/>
          </a:prstGeom>
          <a:ln w="571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2" name="Bağlayıcı: Eğri 21">
            <a:extLst>
              <a:ext uri="{FF2B5EF4-FFF2-40B4-BE49-F238E27FC236}">
                <a16:creationId xmlns:a16="http://schemas.microsoft.com/office/drawing/2014/main" id="{D5600BE9-8C44-4CAB-A9C3-617C2549A5E1}"/>
              </a:ext>
            </a:extLst>
          </p:cNvPr>
          <p:cNvCxnSpPr/>
          <p:nvPr/>
        </p:nvCxnSpPr>
        <p:spPr>
          <a:xfrm rot="16200000" flipH="1">
            <a:off x="2566829" y="3082131"/>
            <a:ext cx="1175703" cy="1127760"/>
          </a:xfrm>
          <a:prstGeom prst="curvedConnector3">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365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D1DCF0"/>
            </a:gs>
            <a:gs pos="51000">
              <a:srgbClr val="DBEAD4"/>
            </a:gs>
            <a:gs pos="40000">
              <a:srgbClr val="C0DDAD"/>
            </a:gs>
            <a:gs pos="26000">
              <a:schemeClr val="bg1"/>
            </a:gs>
            <a:gs pos="62000">
              <a:srgbClr val="FFE697"/>
            </a:gs>
            <a:gs pos="5000">
              <a:schemeClr val="accent1">
                <a:lumMod val="45000"/>
                <a:lumOff val="55000"/>
              </a:schemeClr>
            </a:gs>
            <a:gs pos="75000">
              <a:schemeClr val="bg1"/>
            </a:gs>
            <a:gs pos="85000">
              <a:srgbClr val="FDCDC5"/>
            </a:gs>
            <a:gs pos="96000">
              <a:srgbClr val="FA9382"/>
            </a:gs>
          </a:gsLst>
          <a:lin ang="8100000" scaled="1"/>
          <a:tileRect/>
        </a:gra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7696520E-31D2-4093-A208-91F1C82A9B50}"/>
              </a:ext>
            </a:extLst>
          </p:cNvPr>
          <p:cNvSpPr>
            <a:spLocks noGrp="1"/>
          </p:cNvSpPr>
          <p:nvPr>
            <p:ph type="title"/>
          </p:nvPr>
        </p:nvSpPr>
        <p:spPr/>
        <p:txBody>
          <a:bodyPr>
            <a:normAutofit/>
          </a:bodyPr>
          <a:lstStyle/>
          <a:p>
            <a:r>
              <a:rPr lang="tr-TR" sz="4800" dirty="0">
                <a:latin typeface="+mn-lt"/>
              </a:rPr>
              <a:t>Eğitimi</a:t>
            </a:r>
          </a:p>
        </p:txBody>
      </p:sp>
      <p:sp>
        <p:nvSpPr>
          <p:cNvPr id="5" name="İçerik Yer Tutucusu 4">
            <a:extLst>
              <a:ext uri="{FF2B5EF4-FFF2-40B4-BE49-F238E27FC236}">
                <a16:creationId xmlns:a16="http://schemas.microsoft.com/office/drawing/2014/main" id="{1817E1BF-709A-4048-B146-DE51CD7ACCC5}"/>
              </a:ext>
            </a:extLst>
          </p:cNvPr>
          <p:cNvSpPr>
            <a:spLocks noGrp="1"/>
          </p:cNvSpPr>
          <p:nvPr>
            <p:ph idx="1"/>
          </p:nvPr>
        </p:nvSpPr>
        <p:spPr>
          <a:xfrm>
            <a:off x="5499750" y="1564138"/>
            <a:ext cx="3130048" cy="3729724"/>
          </a:xfrm>
          <a:solidFill>
            <a:srgbClr val="FFD4CD"/>
          </a:solidFill>
          <a:ln w="38100">
            <a:solidFill>
              <a:schemeClr val="tx1"/>
            </a:solidFill>
            <a:extLst>
              <a:ext uri="{C807C97D-BFC1-408E-A445-0C87EB9F89A2}">
                <ask:lineSketchStyleProps xmlns:ask="http://schemas.microsoft.com/office/drawing/2018/sketchyshapes">
                  <ask:type>
                    <ask:lineSketchScribble/>
                  </ask:type>
                </ask:lineSketchStyleProps>
              </a:ext>
            </a:extLst>
          </a:ln>
        </p:spPr>
        <p:txBody>
          <a:bodyPr>
            <a:normAutofit/>
          </a:bodyPr>
          <a:lstStyle/>
          <a:p>
            <a:pPr marL="0" indent="0">
              <a:buNone/>
            </a:pPr>
            <a:r>
              <a:rPr lang="tr-TR" sz="2400" b="0" i="0" dirty="0">
                <a:effectLst/>
              </a:rPr>
              <a:t>Evde özel öğrenim görerek yetiştirildi. Babası </a:t>
            </a:r>
            <a:r>
              <a:rPr lang="tr-TR" sz="2400" dirty="0"/>
              <a:t>Sultan Abdülhamit’</a:t>
            </a:r>
            <a:r>
              <a:rPr lang="tr-TR" sz="2400" b="0" i="0" dirty="0">
                <a:effectLst/>
              </a:rPr>
              <a:t>in yaveri olduğu sırada saray ressamı </a:t>
            </a:r>
            <a:r>
              <a:rPr lang="tr-TR" sz="2400" dirty="0" err="1"/>
              <a:t>Fausto</a:t>
            </a:r>
            <a:r>
              <a:rPr lang="tr-TR" sz="2400" dirty="0"/>
              <a:t> </a:t>
            </a:r>
            <a:r>
              <a:rPr lang="tr-TR" sz="2400" dirty="0" err="1"/>
              <a:t>Zonaro</a:t>
            </a:r>
            <a:r>
              <a:rPr lang="tr-TR" sz="2400" b="0" i="0" dirty="0" err="1">
                <a:effectLst/>
              </a:rPr>
              <a:t>’dan</a:t>
            </a:r>
            <a:r>
              <a:rPr lang="tr-TR" sz="2400" b="0" i="0" dirty="0">
                <a:effectLst/>
              </a:rPr>
              <a:t> resim dersleri alma fırsatı buldu. Berlin, Paris ve Roma’da resim eğitimi görmüştür.</a:t>
            </a:r>
            <a:endParaRPr lang="tr-TR" sz="2400" dirty="0"/>
          </a:p>
        </p:txBody>
      </p:sp>
      <p:pic>
        <p:nvPicPr>
          <p:cNvPr id="3074" name="Picture 2" descr="Fausto Zonaro - Vikipedi">
            <a:extLst>
              <a:ext uri="{FF2B5EF4-FFF2-40B4-BE49-F238E27FC236}">
                <a16:creationId xmlns:a16="http://schemas.microsoft.com/office/drawing/2014/main" id="{1B6C3C1A-9AD1-4550-8242-D07EA9D338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8320" y="459393"/>
            <a:ext cx="3003310" cy="38709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austo zonaro dolmabahçede gezinti">
            <a:extLst>
              <a:ext uri="{FF2B5EF4-FFF2-40B4-BE49-F238E27FC236}">
                <a16:creationId xmlns:a16="http://schemas.microsoft.com/office/drawing/2014/main" id="{66525926-FAEF-4A29-8C27-B768E80459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70" y="2882246"/>
            <a:ext cx="4940858" cy="3230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706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D1DCF0"/>
            </a:gs>
            <a:gs pos="51000">
              <a:srgbClr val="DBEAD4"/>
            </a:gs>
            <a:gs pos="40000">
              <a:srgbClr val="C0DDAD"/>
            </a:gs>
            <a:gs pos="26000">
              <a:schemeClr val="bg1"/>
            </a:gs>
            <a:gs pos="62000">
              <a:srgbClr val="FFE697"/>
            </a:gs>
            <a:gs pos="5000">
              <a:schemeClr val="accent1">
                <a:lumMod val="45000"/>
                <a:lumOff val="55000"/>
              </a:schemeClr>
            </a:gs>
            <a:gs pos="75000">
              <a:schemeClr val="bg1"/>
            </a:gs>
            <a:gs pos="85000">
              <a:srgbClr val="FDCDC5"/>
            </a:gs>
            <a:gs pos="96000">
              <a:srgbClr val="FA9382"/>
            </a:gs>
          </a:gsLst>
          <a:lin ang="8100000" scaled="1"/>
          <a:tileRect/>
        </a:gradFill>
        <a:effectLst/>
      </p:bgPr>
    </p:bg>
    <p:spTree>
      <p:nvGrpSpPr>
        <p:cNvPr id="1" name=""/>
        <p:cNvGrpSpPr/>
        <p:nvPr/>
      </p:nvGrpSpPr>
      <p:grpSpPr>
        <a:xfrm>
          <a:off x="0" y="0"/>
          <a:ext cx="0" cy="0"/>
          <a:chOff x="0" y="0"/>
          <a:chExt cx="0" cy="0"/>
        </a:xfrm>
      </p:grpSpPr>
      <p:sp>
        <p:nvSpPr>
          <p:cNvPr id="5" name="İçerik Yer Tutucusu 4">
            <a:extLst>
              <a:ext uri="{FF2B5EF4-FFF2-40B4-BE49-F238E27FC236}">
                <a16:creationId xmlns:a16="http://schemas.microsoft.com/office/drawing/2014/main" id="{6D5405DE-D747-4893-9029-E6A8C59F231A}"/>
              </a:ext>
            </a:extLst>
          </p:cNvPr>
          <p:cNvSpPr>
            <a:spLocks noGrp="1"/>
          </p:cNvSpPr>
          <p:nvPr>
            <p:ph idx="1"/>
          </p:nvPr>
        </p:nvSpPr>
        <p:spPr>
          <a:xfrm>
            <a:off x="838200" y="2225702"/>
            <a:ext cx="6833308" cy="3879760"/>
          </a:xfrm>
          <a:solidFill>
            <a:srgbClr val="CCFFCC"/>
          </a:solidFill>
          <a:ln w="38100">
            <a:solidFill>
              <a:schemeClr val="tx1"/>
            </a:solidFill>
            <a:extLst>
              <a:ext uri="{C807C97D-BFC1-408E-A445-0C87EB9F89A2}">
                <ask:lineSketchStyleProps xmlns:ask="http://schemas.microsoft.com/office/drawing/2018/sketchyshapes">
                  <ask:type>
                    <ask:lineSketchScribble/>
                  </ask:type>
                </ask:lineSketchStyleProps>
              </a:ext>
            </a:extLst>
          </a:ln>
        </p:spPr>
        <p:txBody>
          <a:bodyPr>
            <a:normAutofit/>
          </a:bodyPr>
          <a:lstStyle/>
          <a:p>
            <a:r>
              <a:rPr lang="tr-TR" sz="2400" dirty="0"/>
              <a:t>İlk resim çalışmalarına 15 yaşında başlayan Celile </a:t>
            </a:r>
            <a:r>
              <a:rPr lang="tr-TR" sz="2400" b="0" i="0" dirty="0">
                <a:effectLst/>
              </a:rPr>
              <a:t>pek çok karma ve kişisel sergiye katılmıştır. </a:t>
            </a:r>
            <a:r>
              <a:rPr lang="tr-TR" sz="2400" dirty="0"/>
              <a:t>Aldığı eğitimle birlikte a</a:t>
            </a:r>
            <a:r>
              <a:rPr lang="tr-TR" sz="2400" b="0" i="0" dirty="0">
                <a:effectLst/>
              </a:rPr>
              <a:t>ilesinin sanat merakı ile de gün geçtikçe adından söz ettirecek kıvama gelir. </a:t>
            </a:r>
          </a:p>
          <a:p>
            <a:r>
              <a:rPr lang="tr-TR" sz="2400" dirty="0"/>
              <a:t>Önce d</a:t>
            </a:r>
            <a:r>
              <a:rPr lang="tr-TR" sz="2400" b="0" i="0" dirty="0">
                <a:effectLst/>
              </a:rPr>
              <a:t>öneminin diğer kadın ressamları gibi portre çalışır. </a:t>
            </a:r>
            <a:r>
              <a:rPr lang="tr-TR" sz="2400" dirty="0"/>
              <a:t>H</a:t>
            </a:r>
            <a:r>
              <a:rPr lang="tr-TR" sz="2400" b="0" i="0" dirty="0">
                <a:effectLst/>
              </a:rPr>
              <a:t>amamlar ve çingeneleri konu alan eserler üretmiştir. Pastel renklerin hâkim olduğu resimler yapmış, daha çok dost ve akrabalarını resmetmiştir. Eserlerinde nü kadın teması üzerinde yoğunlaştığı görülür.</a:t>
            </a:r>
            <a:endParaRPr lang="tr-TR" sz="2400" dirty="0"/>
          </a:p>
        </p:txBody>
      </p:sp>
      <p:pic>
        <p:nvPicPr>
          <p:cNvPr id="4098" name="Picture 2" descr="Celile Hikmet 'Nü Kadın' Tablo TÜYB 36x60cm | Türel Art">
            <a:extLst>
              <a:ext uri="{FF2B5EF4-FFF2-40B4-BE49-F238E27FC236}">
                <a16:creationId xmlns:a16="http://schemas.microsoft.com/office/drawing/2014/main" id="{ED34D570-2673-4F0C-8649-909795035A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74" t="30278" r="16535" b="31090"/>
          <a:stretch/>
        </p:blipFill>
        <p:spPr bwMode="auto">
          <a:xfrm>
            <a:off x="8694551" y="5016629"/>
            <a:ext cx="3051455" cy="175711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elile hikmet - portre">
            <a:extLst>
              <a:ext uri="{FF2B5EF4-FFF2-40B4-BE49-F238E27FC236}">
                <a16:creationId xmlns:a16="http://schemas.microsoft.com/office/drawing/2014/main" id="{4F45157D-8031-4659-81EA-55F3C28A7A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0974" y="271151"/>
            <a:ext cx="2687801" cy="3599733"/>
          </a:xfrm>
          <a:prstGeom prst="rect">
            <a:avLst/>
          </a:prstGeom>
          <a:noFill/>
          <a:extLst>
            <a:ext uri="{909E8E84-426E-40DD-AFC4-6F175D3DCCD1}">
              <a14:hiddenFill xmlns:a14="http://schemas.microsoft.com/office/drawing/2010/main">
                <a:solidFill>
                  <a:srgbClr val="FFFFFF"/>
                </a:solidFill>
              </a14:hiddenFill>
            </a:ext>
          </a:extLst>
        </p:spPr>
      </p:pic>
      <p:sp>
        <p:nvSpPr>
          <p:cNvPr id="7" name="Başlık 3">
            <a:extLst>
              <a:ext uri="{FF2B5EF4-FFF2-40B4-BE49-F238E27FC236}">
                <a16:creationId xmlns:a16="http://schemas.microsoft.com/office/drawing/2014/main" id="{1E5E5ACA-FEB4-4C13-9F1A-90FA1BD312B7}"/>
              </a:ext>
            </a:extLst>
          </p:cNvPr>
          <p:cNvSpPr>
            <a:spLocks noGrp="1"/>
          </p:cNvSpPr>
          <p:nvPr>
            <p:ph type="title"/>
          </p:nvPr>
        </p:nvSpPr>
        <p:spPr>
          <a:xfrm>
            <a:off x="838200" y="365125"/>
            <a:ext cx="10515600" cy="1325563"/>
          </a:xfrm>
        </p:spPr>
        <p:txBody>
          <a:bodyPr>
            <a:normAutofit/>
          </a:bodyPr>
          <a:lstStyle/>
          <a:p>
            <a:r>
              <a:rPr lang="tr-TR" sz="4800" dirty="0">
                <a:latin typeface="+mn-lt"/>
              </a:rPr>
              <a:t>Tarzı ve Eserleri</a:t>
            </a:r>
          </a:p>
        </p:txBody>
      </p:sp>
    </p:spTree>
    <p:extLst>
      <p:ext uri="{BB962C8B-B14F-4D97-AF65-F5344CB8AC3E}">
        <p14:creationId xmlns:p14="http://schemas.microsoft.com/office/powerpoint/2010/main" val="3300368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3000">
              <a:srgbClr val="E5EBF7"/>
            </a:gs>
            <a:gs pos="51000">
              <a:srgbClr val="DBEAD4"/>
            </a:gs>
            <a:gs pos="40000">
              <a:srgbClr val="C0DDAD"/>
            </a:gs>
            <a:gs pos="26000">
              <a:schemeClr val="bg1"/>
            </a:gs>
            <a:gs pos="62000">
              <a:srgbClr val="FFE697"/>
            </a:gs>
            <a:gs pos="5000">
              <a:schemeClr val="accent1">
                <a:lumMod val="45000"/>
                <a:lumOff val="55000"/>
              </a:schemeClr>
            </a:gs>
            <a:gs pos="75000">
              <a:schemeClr val="bg1"/>
            </a:gs>
            <a:gs pos="85000">
              <a:srgbClr val="FDCDC5"/>
            </a:gs>
            <a:gs pos="96000">
              <a:srgbClr val="FA9382"/>
            </a:gs>
          </a:gsLst>
          <a:lin ang="8100000" scaled="1"/>
        </a:gradFill>
        <a:effectLst/>
      </p:bgPr>
    </p:bg>
    <p:spTree>
      <p:nvGrpSpPr>
        <p:cNvPr id="1" name=""/>
        <p:cNvGrpSpPr/>
        <p:nvPr/>
      </p:nvGrpSpPr>
      <p:grpSpPr>
        <a:xfrm>
          <a:off x="0" y="0"/>
          <a:ext cx="0" cy="0"/>
          <a:chOff x="0" y="0"/>
          <a:chExt cx="0" cy="0"/>
        </a:xfrm>
      </p:grpSpPr>
      <p:pic>
        <p:nvPicPr>
          <p:cNvPr id="2050" name="Picture 2" descr="celile hanim tarafindan yapilan nazim hikmet portresi">
            <a:extLst>
              <a:ext uri="{FF2B5EF4-FFF2-40B4-BE49-F238E27FC236}">
                <a16:creationId xmlns:a16="http://schemas.microsoft.com/office/drawing/2014/main" id="{2D0A91BA-6FFF-461F-BC4C-8D8143914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210" y="446052"/>
            <a:ext cx="2075632" cy="26090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elile hanim nazim portresi">
            <a:extLst>
              <a:ext uri="{FF2B5EF4-FFF2-40B4-BE49-F238E27FC236}">
                <a16:creationId xmlns:a16="http://schemas.microsoft.com/office/drawing/2014/main" id="{05F0858C-D4A0-4B75-9D74-2276B40BEF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0320" y="1180435"/>
            <a:ext cx="1767490" cy="23601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elile hanim otoportre">
            <a:extLst>
              <a:ext uri="{FF2B5EF4-FFF2-40B4-BE49-F238E27FC236}">
                <a16:creationId xmlns:a16="http://schemas.microsoft.com/office/drawing/2014/main" id="{03177343-37B1-4A9A-B86D-CD426AD456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7699" y="4427905"/>
            <a:ext cx="1850111" cy="214023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elile hanim sepette kasimpatilar">
            <a:extLst>
              <a:ext uri="{FF2B5EF4-FFF2-40B4-BE49-F238E27FC236}">
                <a16:creationId xmlns:a16="http://schemas.microsoft.com/office/drawing/2014/main" id="{4E4BF4B6-E987-45C5-BBF6-F3FB31B18E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6600" y="3055087"/>
            <a:ext cx="2163576" cy="244625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elile hikmet - nu">
            <a:extLst>
              <a:ext uri="{FF2B5EF4-FFF2-40B4-BE49-F238E27FC236}">
                <a16:creationId xmlns:a16="http://schemas.microsoft.com/office/drawing/2014/main" id="{C2BF2661-1406-4520-A363-15B575D919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2643" y="3645586"/>
            <a:ext cx="1652588"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elile hikmet - nu">
            <a:extLst>
              <a:ext uri="{FF2B5EF4-FFF2-40B4-BE49-F238E27FC236}">
                <a16:creationId xmlns:a16="http://schemas.microsoft.com/office/drawing/2014/main" id="{9637053F-D2B8-40BE-8B0F-42EFE8E84F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1479" y="2813779"/>
            <a:ext cx="1707387" cy="322825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3B55A1EF-CE28-4125-92E2-0CA94425963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4274" b="4272"/>
          <a:stretch/>
        </p:blipFill>
        <p:spPr bwMode="auto">
          <a:xfrm>
            <a:off x="382152" y="4180373"/>
            <a:ext cx="2343356" cy="214312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elile Hikmet'in tabloları müzayedede - Yeni Şafak">
            <a:extLst>
              <a:ext uri="{FF2B5EF4-FFF2-40B4-BE49-F238E27FC236}">
                <a16:creationId xmlns:a16="http://schemas.microsoft.com/office/drawing/2014/main" id="{39C53993-3571-404B-A4B3-0DEADEDC977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7048" y="603380"/>
            <a:ext cx="3261993" cy="1826716"/>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a:extLst>
              <a:ext uri="{FF2B5EF4-FFF2-40B4-BE49-F238E27FC236}">
                <a16:creationId xmlns:a16="http://schemas.microsoft.com/office/drawing/2014/main" id="{848CB0F6-3368-47BF-ACAD-9BC885F45E4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4332"/>
          <a:stretch/>
        </p:blipFill>
        <p:spPr bwMode="auto">
          <a:xfrm>
            <a:off x="7735428" y="603380"/>
            <a:ext cx="1992250" cy="2609035"/>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a:extLst>
              <a:ext uri="{FF2B5EF4-FFF2-40B4-BE49-F238E27FC236}">
                <a16:creationId xmlns:a16="http://schemas.microsoft.com/office/drawing/2014/main" id="{8BECBC96-ABB2-69DD-59B3-AF0E42939C5D}"/>
              </a:ext>
            </a:extLst>
          </p:cNvPr>
          <p:cNvSpPr txBox="1"/>
          <p:nvPr/>
        </p:nvSpPr>
        <p:spPr>
          <a:xfrm>
            <a:off x="451669" y="3171253"/>
            <a:ext cx="1626257" cy="369332"/>
          </a:xfrm>
          <a:prstGeom prst="rect">
            <a:avLst/>
          </a:prstGeom>
          <a:noFill/>
        </p:spPr>
        <p:txBody>
          <a:bodyPr wrap="square">
            <a:spAutoFit/>
          </a:bodyPr>
          <a:lstStyle/>
          <a:p>
            <a:r>
              <a:rPr lang="tr-TR" dirty="0"/>
              <a:t>Nazım Hikmet</a:t>
            </a:r>
          </a:p>
        </p:txBody>
      </p:sp>
      <p:sp>
        <p:nvSpPr>
          <p:cNvPr id="4" name="Metin kutusu 3">
            <a:extLst>
              <a:ext uri="{FF2B5EF4-FFF2-40B4-BE49-F238E27FC236}">
                <a16:creationId xmlns:a16="http://schemas.microsoft.com/office/drawing/2014/main" id="{DC441ABA-B77B-0D6C-5601-524D5104E130}"/>
              </a:ext>
            </a:extLst>
          </p:cNvPr>
          <p:cNvSpPr txBox="1"/>
          <p:nvPr/>
        </p:nvSpPr>
        <p:spPr>
          <a:xfrm>
            <a:off x="7618866" y="3181560"/>
            <a:ext cx="1626257" cy="369332"/>
          </a:xfrm>
          <a:prstGeom prst="rect">
            <a:avLst/>
          </a:prstGeom>
          <a:noFill/>
        </p:spPr>
        <p:txBody>
          <a:bodyPr wrap="square">
            <a:spAutoFit/>
          </a:bodyPr>
          <a:lstStyle/>
          <a:p>
            <a:r>
              <a:rPr lang="tr-TR" dirty="0"/>
              <a:t>Oktay Rıfat</a:t>
            </a:r>
          </a:p>
        </p:txBody>
      </p:sp>
    </p:spTree>
    <p:extLst>
      <p:ext uri="{BB962C8B-B14F-4D97-AF65-F5344CB8AC3E}">
        <p14:creationId xmlns:p14="http://schemas.microsoft.com/office/powerpoint/2010/main" val="1490592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D1DCF0"/>
            </a:gs>
            <a:gs pos="51000">
              <a:srgbClr val="DBEAD4"/>
            </a:gs>
            <a:gs pos="40000">
              <a:srgbClr val="C0DDAD"/>
            </a:gs>
            <a:gs pos="26000">
              <a:schemeClr val="bg1"/>
            </a:gs>
            <a:gs pos="62000">
              <a:srgbClr val="FFE697"/>
            </a:gs>
            <a:gs pos="5000">
              <a:schemeClr val="accent1">
                <a:lumMod val="45000"/>
                <a:lumOff val="55000"/>
              </a:schemeClr>
            </a:gs>
            <a:gs pos="75000">
              <a:schemeClr val="bg1"/>
            </a:gs>
            <a:gs pos="85000">
              <a:srgbClr val="FDCDC5"/>
            </a:gs>
            <a:gs pos="96000">
              <a:srgbClr val="FA9382"/>
            </a:gs>
          </a:gsLst>
          <a:lin ang="8100000" scaled="1"/>
          <a:tileRect/>
        </a:gra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01644D0F-7872-CE2B-7945-2CB975E53491}"/>
              </a:ext>
            </a:extLst>
          </p:cNvPr>
          <p:cNvSpPr/>
          <p:nvPr/>
        </p:nvSpPr>
        <p:spPr>
          <a:xfrm>
            <a:off x="6793465" y="3972347"/>
            <a:ext cx="4955563" cy="2723734"/>
          </a:xfrm>
          <a:custGeom>
            <a:avLst/>
            <a:gdLst>
              <a:gd name="connsiteX0" fmla="*/ 0 w 4955563"/>
              <a:gd name="connsiteY0" fmla="*/ 0 h 2723734"/>
              <a:gd name="connsiteX1" fmla="*/ 451507 w 4955563"/>
              <a:gd name="connsiteY1" fmla="*/ 0 h 2723734"/>
              <a:gd name="connsiteX2" fmla="*/ 1051681 w 4955563"/>
              <a:gd name="connsiteY2" fmla="*/ 0 h 2723734"/>
              <a:gd name="connsiteX3" fmla="*/ 1701410 w 4955563"/>
              <a:gd name="connsiteY3" fmla="*/ 0 h 2723734"/>
              <a:gd name="connsiteX4" fmla="*/ 2103361 w 4955563"/>
              <a:gd name="connsiteY4" fmla="*/ 0 h 2723734"/>
              <a:gd name="connsiteX5" fmla="*/ 2604424 w 4955563"/>
              <a:gd name="connsiteY5" fmla="*/ 0 h 2723734"/>
              <a:gd name="connsiteX6" fmla="*/ 3155042 w 4955563"/>
              <a:gd name="connsiteY6" fmla="*/ 0 h 2723734"/>
              <a:gd name="connsiteX7" fmla="*/ 3755216 w 4955563"/>
              <a:gd name="connsiteY7" fmla="*/ 0 h 2723734"/>
              <a:gd name="connsiteX8" fmla="*/ 4305834 w 4955563"/>
              <a:gd name="connsiteY8" fmla="*/ 0 h 2723734"/>
              <a:gd name="connsiteX9" fmla="*/ 4955563 w 4955563"/>
              <a:gd name="connsiteY9" fmla="*/ 0 h 2723734"/>
              <a:gd name="connsiteX10" fmla="*/ 4955563 w 4955563"/>
              <a:gd name="connsiteY10" fmla="*/ 599221 h 2723734"/>
              <a:gd name="connsiteX11" fmla="*/ 4955563 w 4955563"/>
              <a:gd name="connsiteY11" fmla="*/ 1089494 h 2723734"/>
              <a:gd name="connsiteX12" fmla="*/ 4955563 w 4955563"/>
              <a:gd name="connsiteY12" fmla="*/ 1688715 h 2723734"/>
              <a:gd name="connsiteX13" fmla="*/ 4955563 w 4955563"/>
              <a:gd name="connsiteY13" fmla="*/ 2151750 h 2723734"/>
              <a:gd name="connsiteX14" fmla="*/ 4955563 w 4955563"/>
              <a:gd name="connsiteY14" fmla="*/ 2723734 h 2723734"/>
              <a:gd name="connsiteX15" fmla="*/ 4305834 w 4955563"/>
              <a:gd name="connsiteY15" fmla="*/ 2723734 h 2723734"/>
              <a:gd name="connsiteX16" fmla="*/ 3903882 w 4955563"/>
              <a:gd name="connsiteY16" fmla="*/ 2723734 h 2723734"/>
              <a:gd name="connsiteX17" fmla="*/ 3402820 w 4955563"/>
              <a:gd name="connsiteY17" fmla="*/ 2723734 h 2723734"/>
              <a:gd name="connsiteX18" fmla="*/ 2901757 w 4955563"/>
              <a:gd name="connsiteY18" fmla="*/ 2723734 h 2723734"/>
              <a:gd name="connsiteX19" fmla="*/ 2351139 w 4955563"/>
              <a:gd name="connsiteY19" fmla="*/ 2723734 h 2723734"/>
              <a:gd name="connsiteX20" fmla="*/ 1750966 w 4955563"/>
              <a:gd name="connsiteY20" fmla="*/ 2723734 h 2723734"/>
              <a:gd name="connsiteX21" fmla="*/ 1249903 w 4955563"/>
              <a:gd name="connsiteY21" fmla="*/ 2723734 h 2723734"/>
              <a:gd name="connsiteX22" fmla="*/ 798396 w 4955563"/>
              <a:gd name="connsiteY22" fmla="*/ 2723734 h 2723734"/>
              <a:gd name="connsiteX23" fmla="*/ 0 w 4955563"/>
              <a:gd name="connsiteY23" fmla="*/ 2723734 h 2723734"/>
              <a:gd name="connsiteX24" fmla="*/ 0 w 4955563"/>
              <a:gd name="connsiteY24" fmla="*/ 2206225 h 2723734"/>
              <a:gd name="connsiteX25" fmla="*/ 0 w 4955563"/>
              <a:gd name="connsiteY25" fmla="*/ 1743190 h 2723734"/>
              <a:gd name="connsiteX26" fmla="*/ 0 w 4955563"/>
              <a:gd name="connsiteY26" fmla="*/ 1252918 h 2723734"/>
              <a:gd name="connsiteX27" fmla="*/ 0 w 4955563"/>
              <a:gd name="connsiteY27" fmla="*/ 735408 h 2723734"/>
              <a:gd name="connsiteX28" fmla="*/ 0 w 4955563"/>
              <a:gd name="connsiteY28" fmla="*/ 0 h 272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55563" h="2723734" fill="none" extrusionOk="0">
                <a:moveTo>
                  <a:pt x="0" y="0"/>
                </a:moveTo>
                <a:cubicBezTo>
                  <a:pt x="195460" y="-36984"/>
                  <a:pt x="245909" y="43791"/>
                  <a:pt x="451507" y="0"/>
                </a:cubicBezTo>
                <a:cubicBezTo>
                  <a:pt x="657105" y="-43791"/>
                  <a:pt x="927727" y="49016"/>
                  <a:pt x="1051681" y="0"/>
                </a:cubicBezTo>
                <a:cubicBezTo>
                  <a:pt x="1175635" y="-49016"/>
                  <a:pt x="1540935" y="39036"/>
                  <a:pt x="1701410" y="0"/>
                </a:cubicBezTo>
                <a:cubicBezTo>
                  <a:pt x="1861885" y="-39036"/>
                  <a:pt x="1920344" y="36622"/>
                  <a:pt x="2103361" y="0"/>
                </a:cubicBezTo>
                <a:cubicBezTo>
                  <a:pt x="2286378" y="-36622"/>
                  <a:pt x="2390028" y="24575"/>
                  <a:pt x="2604424" y="0"/>
                </a:cubicBezTo>
                <a:cubicBezTo>
                  <a:pt x="2818820" y="-24575"/>
                  <a:pt x="3015185" y="18505"/>
                  <a:pt x="3155042" y="0"/>
                </a:cubicBezTo>
                <a:cubicBezTo>
                  <a:pt x="3294899" y="-18505"/>
                  <a:pt x="3554465" y="6399"/>
                  <a:pt x="3755216" y="0"/>
                </a:cubicBezTo>
                <a:cubicBezTo>
                  <a:pt x="3955967" y="-6399"/>
                  <a:pt x="4114216" y="3445"/>
                  <a:pt x="4305834" y="0"/>
                </a:cubicBezTo>
                <a:cubicBezTo>
                  <a:pt x="4497452" y="-3445"/>
                  <a:pt x="4728750" y="40457"/>
                  <a:pt x="4955563" y="0"/>
                </a:cubicBezTo>
                <a:cubicBezTo>
                  <a:pt x="4977976" y="130834"/>
                  <a:pt x="4911270" y="372257"/>
                  <a:pt x="4955563" y="599221"/>
                </a:cubicBezTo>
                <a:cubicBezTo>
                  <a:pt x="4999856" y="826185"/>
                  <a:pt x="4907347" y="864465"/>
                  <a:pt x="4955563" y="1089494"/>
                </a:cubicBezTo>
                <a:cubicBezTo>
                  <a:pt x="5003779" y="1314523"/>
                  <a:pt x="4935127" y="1411419"/>
                  <a:pt x="4955563" y="1688715"/>
                </a:cubicBezTo>
                <a:cubicBezTo>
                  <a:pt x="4975999" y="1966011"/>
                  <a:pt x="4930799" y="1961309"/>
                  <a:pt x="4955563" y="2151750"/>
                </a:cubicBezTo>
                <a:cubicBezTo>
                  <a:pt x="4980327" y="2342191"/>
                  <a:pt x="4890793" y="2473508"/>
                  <a:pt x="4955563" y="2723734"/>
                </a:cubicBezTo>
                <a:cubicBezTo>
                  <a:pt x="4665953" y="2778988"/>
                  <a:pt x="4486983" y="2714090"/>
                  <a:pt x="4305834" y="2723734"/>
                </a:cubicBezTo>
                <a:cubicBezTo>
                  <a:pt x="4124685" y="2733378"/>
                  <a:pt x="4103861" y="2696935"/>
                  <a:pt x="3903882" y="2723734"/>
                </a:cubicBezTo>
                <a:cubicBezTo>
                  <a:pt x="3703903" y="2750533"/>
                  <a:pt x="3509807" y="2689762"/>
                  <a:pt x="3402820" y="2723734"/>
                </a:cubicBezTo>
                <a:cubicBezTo>
                  <a:pt x="3295833" y="2757706"/>
                  <a:pt x="3011531" y="2712073"/>
                  <a:pt x="2901757" y="2723734"/>
                </a:cubicBezTo>
                <a:cubicBezTo>
                  <a:pt x="2791983" y="2735395"/>
                  <a:pt x="2565095" y="2698074"/>
                  <a:pt x="2351139" y="2723734"/>
                </a:cubicBezTo>
                <a:cubicBezTo>
                  <a:pt x="2137183" y="2749394"/>
                  <a:pt x="1955471" y="2686768"/>
                  <a:pt x="1750966" y="2723734"/>
                </a:cubicBezTo>
                <a:cubicBezTo>
                  <a:pt x="1546461" y="2760700"/>
                  <a:pt x="1409832" y="2703922"/>
                  <a:pt x="1249903" y="2723734"/>
                </a:cubicBezTo>
                <a:cubicBezTo>
                  <a:pt x="1089974" y="2743546"/>
                  <a:pt x="1017486" y="2711222"/>
                  <a:pt x="798396" y="2723734"/>
                </a:cubicBezTo>
                <a:cubicBezTo>
                  <a:pt x="579306" y="2736246"/>
                  <a:pt x="169712" y="2654848"/>
                  <a:pt x="0" y="2723734"/>
                </a:cubicBezTo>
                <a:cubicBezTo>
                  <a:pt x="-30875" y="2478208"/>
                  <a:pt x="34431" y="2404659"/>
                  <a:pt x="0" y="2206225"/>
                </a:cubicBezTo>
                <a:cubicBezTo>
                  <a:pt x="-34431" y="2007791"/>
                  <a:pt x="47824" y="1941354"/>
                  <a:pt x="0" y="1743190"/>
                </a:cubicBezTo>
                <a:cubicBezTo>
                  <a:pt x="-47824" y="1545026"/>
                  <a:pt x="26070" y="1479505"/>
                  <a:pt x="0" y="1252918"/>
                </a:cubicBezTo>
                <a:cubicBezTo>
                  <a:pt x="-26070" y="1026331"/>
                  <a:pt x="6046" y="872180"/>
                  <a:pt x="0" y="735408"/>
                </a:cubicBezTo>
                <a:cubicBezTo>
                  <a:pt x="-6046" y="598636"/>
                  <a:pt x="3478" y="367381"/>
                  <a:pt x="0" y="0"/>
                </a:cubicBezTo>
                <a:close/>
              </a:path>
              <a:path w="4955563" h="2723734" stroke="0" extrusionOk="0">
                <a:moveTo>
                  <a:pt x="0" y="0"/>
                </a:moveTo>
                <a:cubicBezTo>
                  <a:pt x="120791" y="-38444"/>
                  <a:pt x="228215" y="47872"/>
                  <a:pt x="401951" y="0"/>
                </a:cubicBezTo>
                <a:cubicBezTo>
                  <a:pt x="575687" y="-47872"/>
                  <a:pt x="710867" y="62225"/>
                  <a:pt x="952569" y="0"/>
                </a:cubicBezTo>
                <a:cubicBezTo>
                  <a:pt x="1194271" y="-62225"/>
                  <a:pt x="1316101" y="65073"/>
                  <a:pt x="1503187" y="0"/>
                </a:cubicBezTo>
                <a:cubicBezTo>
                  <a:pt x="1690273" y="-65073"/>
                  <a:pt x="1922604" y="22358"/>
                  <a:pt x="2053806" y="0"/>
                </a:cubicBezTo>
                <a:cubicBezTo>
                  <a:pt x="2185008" y="-22358"/>
                  <a:pt x="2445431" y="14122"/>
                  <a:pt x="2604424" y="0"/>
                </a:cubicBezTo>
                <a:cubicBezTo>
                  <a:pt x="2763417" y="-14122"/>
                  <a:pt x="2907216" y="44993"/>
                  <a:pt x="3006375" y="0"/>
                </a:cubicBezTo>
                <a:cubicBezTo>
                  <a:pt x="3105534" y="-44993"/>
                  <a:pt x="3225643" y="9720"/>
                  <a:pt x="3408326" y="0"/>
                </a:cubicBezTo>
                <a:cubicBezTo>
                  <a:pt x="3591009" y="-9720"/>
                  <a:pt x="3733160" y="4461"/>
                  <a:pt x="3859833" y="0"/>
                </a:cubicBezTo>
                <a:cubicBezTo>
                  <a:pt x="3986506" y="-4461"/>
                  <a:pt x="4674930" y="57633"/>
                  <a:pt x="4955563" y="0"/>
                </a:cubicBezTo>
                <a:cubicBezTo>
                  <a:pt x="5016753" y="135458"/>
                  <a:pt x="4954586" y="371209"/>
                  <a:pt x="4955563" y="599221"/>
                </a:cubicBezTo>
                <a:cubicBezTo>
                  <a:pt x="4956540" y="827233"/>
                  <a:pt x="4934854" y="939948"/>
                  <a:pt x="4955563" y="1089494"/>
                </a:cubicBezTo>
                <a:cubicBezTo>
                  <a:pt x="4976272" y="1239040"/>
                  <a:pt x="4942397" y="1430865"/>
                  <a:pt x="4955563" y="1661478"/>
                </a:cubicBezTo>
                <a:cubicBezTo>
                  <a:pt x="4968729" y="1892091"/>
                  <a:pt x="4894969" y="1946984"/>
                  <a:pt x="4955563" y="2178987"/>
                </a:cubicBezTo>
                <a:cubicBezTo>
                  <a:pt x="5016157" y="2410990"/>
                  <a:pt x="4939142" y="2524477"/>
                  <a:pt x="4955563" y="2723734"/>
                </a:cubicBezTo>
                <a:cubicBezTo>
                  <a:pt x="4809685" y="2767187"/>
                  <a:pt x="4619425" y="2705031"/>
                  <a:pt x="4355389" y="2723734"/>
                </a:cubicBezTo>
                <a:cubicBezTo>
                  <a:pt x="4091353" y="2742437"/>
                  <a:pt x="4088221" y="2710116"/>
                  <a:pt x="3903882" y="2723734"/>
                </a:cubicBezTo>
                <a:cubicBezTo>
                  <a:pt x="3719543" y="2737352"/>
                  <a:pt x="3665330" y="2700556"/>
                  <a:pt x="3501931" y="2723734"/>
                </a:cubicBezTo>
                <a:cubicBezTo>
                  <a:pt x="3338532" y="2746912"/>
                  <a:pt x="3223603" y="2698557"/>
                  <a:pt x="3050424" y="2723734"/>
                </a:cubicBezTo>
                <a:cubicBezTo>
                  <a:pt x="2877245" y="2748911"/>
                  <a:pt x="2620197" y="2705124"/>
                  <a:pt x="2400695" y="2723734"/>
                </a:cubicBezTo>
                <a:cubicBezTo>
                  <a:pt x="2181193" y="2742344"/>
                  <a:pt x="2006039" y="2701525"/>
                  <a:pt x="1850077" y="2723734"/>
                </a:cubicBezTo>
                <a:cubicBezTo>
                  <a:pt x="1694115" y="2745943"/>
                  <a:pt x="1500851" y="2672836"/>
                  <a:pt x="1349014" y="2723734"/>
                </a:cubicBezTo>
                <a:cubicBezTo>
                  <a:pt x="1197177" y="2774632"/>
                  <a:pt x="1085750" y="2713427"/>
                  <a:pt x="947063" y="2723734"/>
                </a:cubicBezTo>
                <a:cubicBezTo>
                  <a:pt x="808376" y="2734041"/>
                  <a:pt x="427702" y="2712031"/>
                  <a:pt x="0" y="2723734"/>
                </a:cubicBezTo>
                <a:cubicBezTo>
                  <a:pt x="-6567" y="2490567"/>
                  <a:pt x="43370" y="2435364"/>
                  <a:pt x="0" y="2178987"/>
                </a:cubicBezTo>
                <a:cubicBezTo>
                  <a:pt x="-43370" y="1922610"/>
                  <a:pt x="45701" y="1805332"/>
                  <a:pt x="0" y="1661478"/>
                </a:cubicBezTo>
                <a:cubicBezTo>
                  <a:pt x="-45701" y="1517624"/>
                  <a:pt x="38902" y="1344088"/>
                  <a:pt x="0" y="1198443"/>
                </a:cubicBezTo>
                <a:cubicBezTo>
                  <a:pt x="-38902" y="1052799"/>
                  <a:pt x="11185" y="873820"/>
                  <a:pt x="0" y="735408"/>
                </a:cubicBezTo>
                <a:cubicBezTo>
                  <a:pt x="-11185" y="596996"/>
                  <a:pt x="77863" y="338812"/>
                  <a:pt x="0" y="0"/>
                </a:cubicBezTo>
                <a:close/>
              </a:path>
            </a:pathLst>
          </a:custGeom>
          <a:solidFill>
            <a:srgbClr val="D1C5F3"/>
          </a:solidFill>
          <a:ln w="38100">
            <a:solidFill>
              <a:schemeClr val="tx1"/>
            </a:solidFill>
            <a:extLst>
              <a:ext uri="{C807C97D-BFC1-408E-A445-0C87EB9F89A2}">
                <ask:lineSketchStyleProps xmlns:ask="http://schemas.microsoft.com/office/drawing/2018/sketchyshapes" sd="237435019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İçerik Yer Tutucusu 4">
            <a:extLst>
              <a:ext uri="{FF2B5EF4-FFF2-40B4-BE49-F238E27FC236}">
                <a16:creationId xmlns:a16="http://schemas.microsoft.com/office/drawing/2014/main" id="{20F1AF01-B268-4AFC-A7EA-827CD2AD05FB}"/>
              </a:ext>
            </a:extLst>
          </p:cNvPr>
          <p:cNvSpPr>
            <a:spLocks noGrp="1"/>
          </p:cNvSpPr>
          <p:nvPr>
            <p:ph idx="1"/>
          </p:nvPr>
        </p:nvSpPr>
        <p:spPr>
          <a:xfrm>
            <a:off x="439874" y="1406866"/>
            <a:ext cx="4955565" cy="2723823"/>
          </a:xfrm>
          <a:solidFill>
            <a:schemeClr val="accent2">
              <a:lumMod val="20000"/>
              <a:lumOff val="80000"/>
            </a:schemeClr>
          </a:solidFill>
          <a:ln w="38100">
            <a:solidFill>
              <a:schemeClr val="tx1"/>
            </a:solidFill>
            <a:extLst>
              <a:ext uri="{C807C97D-BFC1-408E-A445-0C87EB9F89A2}">
                <ask:lineSketchStyleProps xmlns:ask="http://schemas.microsoft.com/office/drawing/2018/sketchyshapes">
                  <ask:type>
                    <ask:lineSketchScribble/>
                  </ask:type>
                </ask:lineSketchStyleProps>
              </a:ext>
            </a:extLst>
          </a:ln>
        </p:spPr>
        <p:txBody>
          <a:bodyPr>
            <a:noAutofit/>
          </a:bodyPr>
          <a:lstStyle/>
          <a:p>
            <a:pPr marL="0" indent="0">
              <a:buNone/>
            </a:pPr>
            <a:endParaRPr lang="tr-TR" sz="1800" dirty="0"/>
          </a:p>
          <a:p>
            <a:pPr marL="0" indent="0">
              <a:buNone/>
            </a:pPr>
            <a:r>
              <a:rPr lang="tr-TR" sz="1800" dirty="0"/>
              <a:t>Ressam Celile Hanım yeteneğiyle birlikte </a:t>
            </a:r>
            <a:r>
              <a:rPr lang="tr-TR" sz="1800" i="0" dirty="0">
                <a:effectLst/>
              </a:rPr>
              <a:t>Osmanlı’nın en güzel kadınlarından biridir. Yaşamı padişah hafiyeleri, Balkan çeteleri, İttihat ve Terakkicilerle geçer. </a:t>
            </a:r>
            <a:r>
              <a:rPr lang="tr-TR" sz="1800" i="0" dirty="0">
                <a:solidFill>
                  <a:srgbClr val="2C2F34"/>
                </a:solidFill>
                <a:effectLst/>
              </a:rPr>
              <a:t>Gençlik yıllarında babasının adı ile Celile Enver </a:t>
            </a:r>
            <a:r>
              <a:rPr lang="tr-TR" sz="1800" dirty="0">
                <a:solidFill>
                  <a:srgbClr val="2C2F34"/>
                </a:solidFill>
              </a:rPr>
              <a:t>olarak</a:t>
            </a:r>
            <a:r>
              <a:rPr lang="tr-TR" sz="1800" i="0" dirty="0">
                <a:solidFill>
                  <a:srgbClr val="2C2F34"/>
                </a:solidFill>
                <a:effectLst/>
              </a:rPr>
              <a:t> tanınmıştır. </a:t>
            </a:r>
            <a:r>
              <a:rPr lang="tr-TR" sz="1800" i="0" dirty="0">
                <a:effectLst/>
              </a:rPr>
              <a:t>Osmanlı’nın tanınan valilerinden Nâzım Paşa’nın oğlu Hikmet Bey ile evlendi v</a:t>
            </a:r>
            <a:r>
              <a:rPr lang="da-DK" sz="1800" i="0" dirty="0">
                <a:solidFill>
                  <a:srgbClr val="2C2F34"/>
                </a:solidFill>
                <a:effectLst/>
              </a:rPr>
              <a:t>e Celile Hikmet adını aldı.</a:t>
            </a:r>
            <a:r>
              <a:rPr lang="tr-TR" sz="1800" i="0" dirty="0">
                <a:solidFill>
                  <a:srgbClr val="2C2F34"/>
                </a:solidFill>
                <a:effectLst/>
              </a:rPr>
              <a:t> </a:t>
            </a:r>
            <a:r>
              <a:rPr lang="tr-TR" sz="1800" i="0" dirty="0">
                <a:effectLst/>
              </a:rPr>
              <a:t>Hikmet Bey, </a:t>
            </a:r>
            <a:r>
              <a:rPr lang="tr-TR" sz="1800" dirty="0"/>
              <a:t>Selânik</a:t>
            </a:r>
            <a:r>
              <a:rPr lang="tr-TR" sz="1800" i="0" dirty="0">
                <a:effectLst/>
              </a:rPr>
              <a:t>’te Hariciye Nezareti’nde memur idi. </a:t>
            </a:r>
            <a:endParaRPr lang="tr-TR" sz="1800" dirty="0"/>
          </a:p>
        </p:txBody>
      </p:sp>
      <p:pic>
        <p:nvPicPr>
          <p:cNvPr id="5122" name="Picture 2" descr="Celile Hikmet - Nazım Hikmet">
            <a:extLst>
              <a:ext uri="{FF2B5EF4-FFF2-40B4-BE49-F238E27FC236}">
                <a16:creationId xmlns:a16="http://schemas.microsoft.com/office/drawing/2014/main" id="{5E3C4525-C800-48B5-97B6-07ADBDC45B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188" y="4464987"/>
            <a:ext cx="3342300" cy="223109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Nâzım Hikmet Ve Ailesi | Yazarlar, Ünlüler, Insan">
            <a:extLst>
              <a:ext uri="{FF2B5EF4-FFF2-40B4-BE49-F238E27FC236}">
                <a16:creationId xmlns:a16="http://schemas.microsoft.com/office/drawing/2014/main" id="{B846843D-5D85-41F1-A8E1-6C63F175E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9488" y="1406866"/>
            <a:ext cx="3633275" cy="2238731"/>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a:extLst>
              <a:ext uri="{FF2B5EF4-FFF2-40B4-BE49-F238E27FC236}">
                <a16:creationId xmlns:a16="http://schemas.microsoft.com/office/drawing/2014/main" id="{5F0A64CC-8CCA-455B-BAC2-92CD7B54F08A}"/>
              </a:ext>
            </a:extLst>
          </p:cNvPr>
          <p:cNvSpPr txBox="1"/>
          <p:nvPr/>
        </p:nvSpPr>
        <p:spPr>
          <a:xfrm>
            <a:off x="6796561" y="3923729"/>
            <a:ext cx="4958663" cy="2723823"/>
          </a:xfrm>
          <a:solidFill>
            <a:schemeClr val="accent1">
              <a:lumMod val="20000"/>
              <a:lumOff val="80000"/>
            </a:schemeClr>
          </a:solidFill>
          <a:ln w="38100">
            <a:solidFill>
              <a:schemeClr val="tx1"/>
            </a:solidFill>
          </a:ln>
        </p:spPr>
        <p:txBody>
          <a:bodyPr wrap="square">
            <a:spAutoFit/>
          </a:bodyPr>
          <a:lstStyle/>
          <a:p>
            <a:endParaRPr lang="tr-TR" sz="1900" b="0" i="0" dirty="0">
              <a:effectLst/>
            </a:endParaRPr>
          </a:p>
          <a:p>
            <a:r>
              <a:rPr lang="tr-TR" sz="1900" b="0" i="0" dirty="0">
                <a:effectLst/>
              </a:rPr>
              <a:t>İleride Türk şiirinin önemli isimlerinden birisi olacak ilk çocukları </a:t>
            </a:r>
            <a:r>
              <a:rPr lang="tr-TR" sz="1900" dirty="0"/>
              <a:t>Nazım</a:t>
            </a:r>
            <a:r>
              <a:rPr lang="tr-TR" sz="1900" b="0" i="0" dirty="0">
                <a:effectLst/>
              </a:rPr>
              <a:t>, 1901’de Selanik’te dünyaya geldi. 1905’te doğan ikinci çocuğu İbrahim Ali, ertesi sene kuşpalazından öldü. Hikmet Bey’in işi nedeniyle ailecek taşındıkları </a:t>
            </a:r>
            <a:r>
              <a:rPr lang="tr-TR" sz="1900" dirty="0"/>
              <a:t>Halep</a:t>
            </a:r>
            <a:r>
              <a:rPr lang="tr-TR" sz="1900" b="0" i="0" dirty="0">
                <a:effectLst/>
              </a:rPr>
              <a:t>’te iken babaannesinin adını alan Samiye isimli kız çocuğu 1907’de dünyaya geldi.</a:t>
            </a:r>
          </a:p>
          <a:p>
            <a:endParaRPr lang="tr-TR" sz="1900" dirty="0"/>
          </a:p>
        </p:txBody>
      </p:sp>
      <p:sp>
        <p:nvSpPr>
          <p:cNvPr id="8" name="Başlık 3">
            <a:extLst>
              <a:ext uri="{FF2B5EF4-FFF2-40B4-BE49-F238E27FC236}">
                <a16:creationId xmlns:a16="http://schemas.microsoft.com/office/drawing/2014/main" id="{AFEF38AB-23EB-4D55-867C-D7EC303F0CB9}"/>
              </a:ext>
            </a:extLst>
          </p:cNvPr>
          <p:cNvSpPr>
            <a:spLocks noGrp="1"/>
          </p:cNvSpPr>
          <p:nvPr>
            <p:ph type="title"/>
          </p:nvPr>
        </p:nvSpPr>
        <p:spPr>
          <a:xfrm>
            <a:off x="467425" y="210448"/>
            <a:ext cx="10515600" cy="1325563"/>
          </a:xfrm>
        </p:spPr>
        <p:txBody>
          <a:bodyPr>
            <a:normAutofit/>
          </a:bodyPr>
          <a:lstStyle/>
          <a:p>
            <a:r>
              <a:rPr lang="tr-TR" sz="4800" b="1" dirty="0"/>
              <a:t>Celile Hanım ve Hikmet Bey  </a:t>
            </a:r>
          </a:p>
        </p:txBody>
      </p:sp>
    </p:spTree>
    <p:extLst>
      <p:ext uri="{BB962C8B-B14F-4D97-AF65-F5344CB8AC3E}">
        <p14:creationId xmlns:p14="http://schemas.microsoft.com/office/powerpoint/2010/main" val="3840947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D1DCF0"/>
            </a:gs>
            <a:gs pos="51000">
              <a:srgbClr val="DBEAD4"/>
            </a:gs>
            <a:gs pos="40000">
              <a:srgbClr val="C0DDAD"/>
            </a:gs>
            <a:gs pos="26000">
              <a:schemeClr val="bg1"/>
            </a:gs>
            <a:gs pos="62000">
              <a:srgbClr val="FFE697"/>
            </a:gs>
            <a:gs pos="5000">
              <a:schemeClr val="accent1">
                <a:lumMod val="45000"/>
                <a:lumOff val="55000"/>
              </a:schemeClr>
            </a:gs>
            <a:gs pos="75000">
              <a:schemeClr val="bg1"/>
            </a:gs>
            <a:gs pos="85000">
              <a:srgbClr val="FDCDC5"/>
            </a:gs>
            <a:gs pos="96000">
              <a:srgbClr val="FA9382"/>
            </a:gs>
          </a:gsLst>
          <a:lin ang="8100000" scaled="1"/>
          <a:tileRect/>
        </a:gradFill>
        <a:effectLst/>
      </p:bgPr>
    </p:bg>
    <p:spTree>
      <p:nvGrpSpPr>
        <p:cNvPr id="1" name=""/>
        <p:cNvGrpSpPr/>
        <p:nvPr/>
      </p:nvGrpSpPr>
      <p:grpSpPr>
        <a:xfrm>
          <a:off x="0" y="0"/>
          <a:ext cx="0" cy="0"/>
          <a:chOff x="0" y="0"/>
          <a:chExt cx="0" cy="0"/>
        </a:xfrm>
      </p:grpSpPr>
      <p:sp>
        <p:nvSpPr>
          <p:cNvPr id="5" name="İçerik Yer Tutucusu 4">
            <a:extLst>
              <a:ext uri="{FF2B5EF4-FFF2-40B4-BE49-F238E27FC236}">
                <a16:creationId xmlns:a16="http://schemas.microsoft.com/office/drawing/2014/main" id="{4A740ECE-9F6E-4DC8-9B09-5D02B9BA1447}"/>
              </a:ext>
            </a:extLst>
          </p:cNvPr>
          <p:cNvSpPr>
            <a:spLocks noGrp="1"/>
          </p:cNvSpPr>
          <p:nvPr>
            <p:ph sz="half" idx="1"/>
          </p:nvPr>
        </p:nvSpPr>
        <p:spPr>
          <a:xfrm>
            <a:off x="412048" y="506111"/>
            <a:ext cx="5647440" cy="5153909"/>
          </a:xfrm>
          <a:solidFill>
            <a:srgbClr val="FED2E8"/>
          </a:solidFill>
          <a:ln w="38100">
            <a:solidFill>
              <a:schemeClr val="tx1"/>
            </a:solidFill>
            <a:extLst>
              <a:ext uri="{C807C97D-BFC1-408E-A445-0C87EB9F89A2}">
                <ask:lineSketchStyleProps xmlns:ask="http://schemas.microsoft.com/office/drawing/2018/sketchyshapes">
                  <ask:type>
                    <ask:lineSketchScribble/>
                  </ask:type>
                </ask:lineSketchStyleProps>
              </a:ext>
            </a:extLst>
          </a:ln>
        </p:spPr>
        <p:txBody>
          <a:bodyPr>
            <a:noAutofit/>
          </a:bodyPr>
          <a:lstStyle/>
          <a:p>
            <a:endParaRPr lang="tr-TR" sz="1800" i="0" dirty="0">
              <a:effectLst/>
            </a:endParaRPr>
          </a:p>
          <a:p>
            <a:r>
              <a:rPr lang="tr-TR" sz="1800" i="0" dirty="0">
                <a:effectLst/>
              </a:rPr>
              <a:t>Hikmet Bey Nâzım'ın çocukluğunda memuriyetten ayrılır ve ailece </a:t>
            </a:r>
            <a:r>
              <a:rPr lang="tr-TR" sz="1800" dirty="0"/>
              <a:t>Halep</a:t>
            </a:r>
            <a:r>
              <a:rPr lang="tr-TR" sz="1800" i="0" dirty="0">
                <a:effectLst/>
              </a:rPr>
              <a:t>’e,</a:t>
            </a:r>
            <a:r>
              <a:rPr lang="tr-TR" sz="1800" dirty="0"/>
              <a:t> </a:t>
            </a:r>
            <a:r>
              <a:rPr lang="tr-TR" sz="1800" i="0" dirty="0">
                <a:effectLst/>
              </a:rPr>
              <a:t>Nâzım'ın dedesinin yanına giderler. </a:t>
            </a:r>
          </a:p>
          <a:p>
            <a:r>
              <a:rPr lang="tr-TR" sz="1800" i="0" dirty="0">
                <a:effectLst/>
              </a:rPr>
              <a:t>Orada yeni bir iş ve hayat kurmaya çalışırlar. Başarısız olunca </a:t>
            </a:r>
            <a:r>
              <a:rPr lang="tr-TR" sz="1800" dirty="0"/>
              <a:t>İstanbul</a:t>
            </a:r>
            <a:r>
              <a:rPr lang="tr-TR" sz="1800" i="0" dirty="0">
                <a:effectLst/>
              </a:rPr>
              <a:t>'a gelirler. Hikmet Bey'in İstanbul'daki iş kurma denemeleri de iflasla neticelenir ve hiç hoşlanmadığı memuriyet hayatına geri döner. Fransızca bildiği için yeniden </a:t>
            </a:r>
            <a:r>
              <a:rPr lang="tr-TR" sz="1800" i="0" dirty="0" err="1">
                <a:effectLst/>
              </a:rPr>
              <a:t>Hariciye’ye</a:t>
            </a:r>
            <a:r>
              <a:rPr lang="tr-TR" sz="1800" i="0" dirty="0">
                <a:effectLst/>
              </a:rPr>
              <a:t> atanır.</a:t>
            </a:r>
          </a:p>
          <a:p>
            <a:r>
              <a:rPr lang="tr-TR" sz="1800" i="0" dirty="0">
                <a:effectLst/>
              </a:rPr>
              <a:t>Celile’nin kayınpederi Nâzım Paşa’yla arası çok iyidir ancak eşiyle, kayınpederiyle yaptığı sohbetlerin hiçbirini yapamaz. Evliliğinde mutsuzdur. Boşanırlar.</a:t>
            </a:r>
          </a:p>
          <a:p>
            <a:r>
              <a:rPr lang="tr-TR" sz="1800" i="0" dirty="0">
                <a:effectLst/>
              </a:rPr>
              <a:t>Sonraları Celile Hanım da başka biriyle evlenir, Hikmet Bey de. Bu boşanmadan önce de Nazım ana şefkati ve baba saygısıyla kurulmuş bir aile içinde yaşamamış. Çocukluğunda Paşa dedesinin yanında büyümesi elbette normal bir aile hayatı sayılmaz.</a:t>
            </a:r>
            <a:endParaRPr lang="tr-TR" sz="1800" dirty="0"/>
          </a:p>
        </p:txBody>
      </p:sp>
      <p:sp>
        <p:nvSpPr>
          <p:cNvPr id="6" name="İçerik Yer Tutucusu 5">
            <a:extLst>
              <a:ext uri="{FF2B5EF4-FFF2-40B4-BE49-F238E27FC236}">
                <a16:creationId xmlns:a16="http://schemas.microsoft.com/office/drawing/2014/main" id="{58968D13-6684-4827-9ED7-C64E8DFFA5A0}"/>
              </a:ext>
            </a:extLst>
          </p:cNvPr>
          <p:cNvSpPr>
            <a:spLocks noGrp="1"/>
          </p:cNvSpPr>
          <p:nvPr>
            <p:ph sz="half" idx="2"/>
          </p:nvPr>
        </p:nvSpPr>
        <p:spPr>
          <a:xfrm>
            <a:off x="6896400" y="3098840"/>
            <a:ext cx="4883552" cy="3452430"/>
          </a:xfrm>
          <a:solidFill>
            <a:srgbClr val="FFFF99"/>
          </a:solidFill>
          <a:ln w="38100">
            <a:solidFill>
              <a:schemeClr val="tx1"/>
            </a:solidFill>
            <a:extLst>
              <a:ext uri="{C807C97D-BFC1-408E-A445-0C87EB9F89A2}">
                <ask:lineSketchStyleProps xmlns:ask="http://schemas.microsoft.com/office/drawing/2018/sketchyshapes">
                  <ask:type>
                    <ask:lineSketchScribble/>
                  </ask:type>
                </ask:lineSketchStyleProps>
              </a:ext>
            </a:extLst>
          </a:ln>
        </p:spPr>
        <p:txBody>
          <a:bodyPr>
            <a:normAutofit/>
          </a:bodyPr>
          <a:lstStyle/>
          <a:p>
            <a:pPr marL="0" indent="0">
              <a:buNone/>
            </a:pPr>
            <a:r>
              <a:rPr lang="tr-TR" sz="2000" b="0" i="1" dirty="0">
                <a:effectLst/>
              </a:rPr>
              <a:t>”Anne. Ben gidiyorum, belki de ebediyen… Çünkü duyduğuma göre ve daha doğrusu söylediklerinize göre babam ile siz ayrılacakmışsınız. Şayet ayrılacak olursanız emin olun ki, ne beni ne de </a:t>
            </a:r>
            <a:r>
              <a:rPr lang="tr-TR" sz="2000" b="0" i="1" dirty="0" err="1">
                <a:effectLst/>
              </a:rPr>
              <a:t>Samiye’yi</a:t>
            </a:r>
            <a:r>
              <a:rPr lang="tr-TR" sz="2000" b="0" i="1" dirty="0">
                <a:effectLst/>
              </a:rPr>
              <a:t> (Nazım’ın küçük kız kardeşi) ebediyen göremeyeceksiniz. Size bütün ruhumla rica edeceğim şey sabretmenizdir. Sizi ne kadar sevdiğimin simgesi olan bu mektubu saklamanızı rica ederim. </a:t>
            </a:r>
            <a:r>
              <a:rPr lang="tr-TR" sz="2000" b="0" i="1" dirty="0" err="1">
                <a:effectLst/>
              </a:rPr>
              <a:t>Mesudiyet</a:t>
            </a:r>
            <a:r>
              <a:rPr lang="tr-TR" sz="2000" b="0" i="1" dirty="0">
                <a:effectLst/>
              </a:rPr>
              <a:t> ve bedbahtlık arasında çırpınan oğlunuz Nazım. 1918.”</a:t>
            </a:r>
            <a:endParaRPr lang="tr-TR" sz="2000" dirty="0"/>
          </a:p>
        </p:txBody>
      </p:sp>
      <p:pic>
        <p:nvPicPr>
          <p:cNvPr id="2050" name="Picture 2" descr="celile_hanm">
            <a:extLst>
              <a:ext uri="{FF2B5EF4-FFF2-40B4-BE49-F238E27FC236}">
                <a16:creationId xmlns:a16="http://schemas.microsoft.com/office/drawing/2014/main" id="{3CCB5C5B-334C-4F4A-8B95-103365D6E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4568" y="306730"/>
            <a:ext cx="1994676" cy="2656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845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D1DCF0"/>
            </a:gs>
            <a:gs pos="51000">
              <a:srgbClr val="DBEAD4"/>
            </a:gs>
            <a:gs pos="40000">
              <a:srgbClr val="C0DDAD"/>
            </a:gs>
            <a:gs pos="26000">
              <a:schemeClr val="bg1"/>
            </a:gs>
            <a:gs pos="62000">
              <a:srgbClr val="FFE697"/>
            </a:gs>
            <a:gs pos="5000">
              <a:schemeClr val="accent1">
                <a:lumMod val="45000"/>
                <a:lumOff val="55000"/>
              </a:schemeClr>
            </a:gs>
            <a:gs pos="75000">
              <a:schemeClr val="bg1"/>
            </a:gs>
            <a:gs pos="85000">
              <a:srgbClr val="FDCDC5"/>
            </a:gs>
            <a:gs pos="96000">
              <a:srgbClr val="FA9382"/>
            </a:gs>
          </a:gsLst>
          <a:lin ang="8100000" scaled="1"/>
          <a:tileRect/>
        </a:gradFill>
        <a:effectLst/>
      </p:bgPr>
    </p:bg>
    <p:spTree>
      <p:nvGrpSpPr>
        <p:cNvPr id="1" name=""/>
        <p:cNvGrpSpPr/>
        <p:nvPr/>
      </p:nvGrpSpPr>
      <p:grpSpPr>
        <a:xfrm>
          <a:off x="0" y="0"/>
          <a:ext cx="0" cy="0"/>
          <a:chOff x="0" y="0"/>
          <a:chExt cx="0" cy="0"/>
        </a:xfrm>
      </p:grpSpPr>
      <p:sp>
        <p:nvSpPr>
          <p:cNvPr id="5" name="İçerik Yer Tutucusu 4">
            <a:extLst>
              <a:ext uri="{FF2B5EF4-FFF2-40B4-BE49-F238E27FC236}">
                <a16:creationId xmlns:a16="http://schemas.microsoft.com/office/drawing/2014/main" id="{BC65427F-F156-4B13-89B6-768BB9770AE6}"/>
              </a:ext>
            </a:extLst>
          </p:cNvPr>
          <p:cNvSpPr>
            <a:spLocks noGrp="1"/>
          </p:cNvSpPr>
          <p:nvPr>
            <p:ph sz="half" idx="1"/>
          </p:nvPr>
        </p:nvSpPr>
        <p:spPr>
          <a:xfrm>
            <a:off x="575688" y="1326999"/>
            <a:ext cx="6774237" cy="3840146"/>
          </a:xfrm>
          <a:custGeom>
            <a:avLst/>
            <a:gdLst>
              <a:gd name="connsiteX0" fmla="*/ 0 w 6774237"/>
              <a:gd name="connsiteY0" fmla="*/ 0 h 3840146"/>
              <a:gd name="connsiteX1" fmla="*/ 700004 w 6774237"/>
              <a:gd name="connsiteY1" fmla="*/ 0 h 3840146"/>
              <a:gd name="connsiteX2" fmla="*/ 1264524 w 6774237"/>
              <a:gd name="connsiteY2" fmla="*/ 0 h 3840146"/>
              <a:gd name="connsiteX3" fmla="*/ 1964529 w 6774237"/>
              <a:gd name="connsiteY3" fmla="*/ 0 h 3840146"/>
              <a:gd name="connsiteX4" fmla="*/ 2461306 w 6774237"/>
              <a:gd name="connsiteY4" fmla="*/ 0 h 3840146"/>
              <a:gd name="connsiteX5" fmla="*/ 3025826 w 6774237"/>
              <a:gd name="connsiteY5" fmla="*/ 0 h 3840146"/>
              <a:gd name="connsiteX6" fmla="*/ 3454861 w 6774237"/>
              <a:gd name="connsiteY6" fmla="*/ 0 h 3840146"/>
              <a:gd name="connsiteX7" fmla="*/ 3883896 w 6774237"/>
              <a:gd name="connsiteY7" fmla="*/ 0 h 3840146"/>
              <a:gd name="connsiteX8" fmla="*/ 4312931 w 6774237"/>
              <a:gd name="connsiteY8" fmla="*/ 0 h 3840146"/>
              <a:gd name="connsiteX9" fmla="*/ 4741966 w 6774237"/>
              <a:gd name="connsiteY9" fmla="*/ 0 h 3840146"/>
              <a:gd name="connsiteX10" fmla="*/ 5306486 w 6774237"/>
              <a:gd name="connsiteY10" fmla="*/ 0 h 3840146"/>
              <a:gd name="connsiteX11" fmla="*/ 5803263 w 6774237"/>
              <a:gd name="connsiteY11" fmla="*/ 0 h 3840146"/>
              <a:gd name="connsiteX12" fmla="*/ 6774237 w 6774237"/>
              <a:gd name="connsiteY12" fmla="*/ 0 h 3840146"/>
              <a:gd name="connsiteX13" fmla="*/ 6774237 w 6774237"/>
              <a:gd name="connsiteY13" fmla="*/ 433388 h 3840146"/>
              <a:gd name="connsiteX14" fmla="*/ 6774237 w 6774237"/>
              <a:gd name="connsiteY14" fmla="*/ 981980 h 3840146"/>
              <a:gd name="connsiteX15" fmla="*/ 6774237 w 6774237"/>
              <a:gd name="connsiteY15" fmla="*/ 1607375 h 3840146"/>
              <a:gd name="connsiteX16" fmla="*/ 6774237 w 6774237"/>
              <a:gd name="connsiteY16" fmla="*/ 2117566 h 3840146"/>
              <a:gd name="connsiteX17" fmla="*/ 6774237 w 6774237"/>
              <a:gd name="connsiteY17" fmla="*/ 2550954 h 3840146"/>
              <a:gd name="connsiteX18" fmla="*/ 6774237 w 6774237"/>
              <a:gd name="connsiteY18" fmla="*/ 3099546 h 3840146"/>
              <a:gd name="connsiteX19" fmla="*/ 6774237 w 6774237"/>
              <a:gd name="connsiteY19" fmla="*/ 3840146 h 3840146"/>
              <a:gd name="connsiteX20" fmla="*/ 6141975 w 6774237"/>
              <a:gd name="connsiteY20" fmla="*/ 3840146 h 3840146"/>
              <a:gd name="connsiteX21" fmla="*/ 5780682 w 6774237"/>
              <a:gd name="connsiteY21" fmla="*/ 3840146 h 3840146"/>
              <a:gd name="connsiteX22" fmla="*/ 5283905 w 6774237"/>
              <a:gd name="connsiteY22" fmla="*/ 3840146 h 3840146"/>
              <a:gd name="connsiteX23" fmla="*/ 4854870 w 6774237"/>
              <a:gd name="connsiteY23" fmla="*/ 3840146 h 3840146"/>
              <a:gd name="connsiteX24" fmla="*/ 4493577 w 6774237"/>
              <a:gd name="connsiteY24" fmla="*/ 3840146 h 3840146"/>
              <a:gd name="connsiteX25" fmla="*/ 3996800 w 6774237"/>
              <a:gd name="connsiteY25" fmla="*/ 3840146 h 3840146"/>
              <a:gd name="connsiteX26" fmla="*/ 3296795 w 6774237"/>
              <a:gd name="connsiteY26" fmla="*/ 3840146 h 3840146"/>
              <a:gd name="connsiteX27" fmla="*/ 2596791 w 6774237"/>
              <a:gd name="connsiteY27" fmla="*/ 3840146 h 3840146"/>
              <a:gd name="connsiteX28" fmla="*/ 2100013 w 6774237"/>
              <a:gd name="connsiteY28" fmla="*/ 3840146 h 3840146"/>
              <a:gd name="connsiteX29" fmla="*/ 1467751 w 6774237"/>
              <a:gd name="connsiteY29" fmla="*/ 3840146 h 3840146"/>
              <a:gd name="connsiteX30" fmla="*/ 767747 w 6774237"/>
              <a:gd name="connsiteY30" fmla="*/ 3840146 h 3840146"/>
              <a:gd name="connsiteX31" fmla="*/ 0 w 6774237"/>
              <a:gd name="connsiteY31" fmla="*/ 3840146 h 3840146"/>
              <a:gd name="connsiteX32" fmla="*/ 0 w 6774237"/>
              <a:gd name="connsiteY32" fmla="*/ 3291554 h 3840146"/>
              <a:gd name="connsiteX33" fmla="*/ 0 w 6774237"/>
              <a:gd name="connsiteY33" fmla="*/ 2742961 h 3840146"/>
              <a:gd name="connsiteX34" fmla="*/ 0 w 6774237"/>
              <a:gd name="connsiteY34" fmla="*/ 2309574 h 3840146"/>
              <a:gd name="connsiteX35" fmla="*/ 0 w 6774237"/>
              <a:gd name="connsiteY35" fmla="*/ 1760981 h 3840146"/>
              <a:gd name="connsiteX36" fmla="*/ 0 w 6774237"/>
              <a:gd name="connsiteY36" fmla="*/ 1289192 h 3840146"/>
              <a:gd name="connsiteX37" fmla="*/ 0 w 6774237"/>
              <a:gd name="connsiteY37" fmla="*/ 779001 h 3840146"/>
              <a:gd name="connsiteX38" fmla="*/ 0 w 6774237"/>
              <a:gd name="connsiteY38" fmla="*/ 0 h 384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774237" h="3840146" fill="none" extrusionOk="0">
                <a:moveTo>
                  <a:pt x="0" y="0"/>
                </a:moveTo>
                <a:cubicBezTo>
                  <a:pt x="232872" y="-68509"/>
                  <a:pt x="365899" y="15754"/>
                  <a:pt x="700004" y="0"/>
                </a:cubicBezTo>
                <a:cubicBezTo>
                  <a:pt x="1034109" y="-15754"/>
                  <a:pt x="1118054" y="38956"/>
                  <a:pt x="1264524" y="0"/>
                </a:cubicBezTo>
                <a:cubicBezTo>
                  <a:pt x="1410994" y="-38956"/>
                  <a:pt x="1737434" y="60716"/>
                  <a:pt x="1964529" y="0"/>
                </a:cubicBezTo>
                <a:cubicBezTo>
                  <a:pt x="2191624" y="-60716"/>
                  <a:pt x="2235828" y="7726"/>
                  <a:pt x="2461306" y="0"/>
                </a:cubicBezTo>
                <a:cubicBezTo>
                  <a:pt x="2686784" y="-7726"/>
                  <a:pt x="2898355" y="40513"/>
                  <a:pt x="3025826" y="0"/>
                </a:cubicBezTo>
                <a:cubicBezTo>
                  <a:pt x="3153297" y="-40513"/>
                  <a:pt x="3283095" y="32851"/>
                  <a:pt x="3454861" y="0"/>
                </a:cubicBezTo>
                <a:cubicBezTo>
                  <a:pt x="3626627" y="-32851"/>
                  <a:pt x="3751949" y="40119"/>
                  <a:pt x="3883896" y="0"/>
                </a:cubicBezTo>
                <a:cubicBezTo>
                  <a:pt x="4015844" y="-40119"/>
                  <a:pt x="4152272" y="46206"/>
                  <a:pt x="4312931" y="0"/>
                </a:cubicBezTo>
                <a:cubicBezTo>
                  <a:pt x="4473590" y="-46206"/>
                  <a:pt x="4615708" y="27553"/>
                  <a:pt x="4741966" y="0"/>
                </a:cubicBezTo>
                <a:cubicBezTo>
                  <a:pt x="4868224" y="-27553"/>
                  <a:pt x="5024318" y="38133"/>
                  <a:pt x="5306486" y="0"/>
                </a:cubicBezTo>
                <a:cubicBezTo>
                  <a:pt x="5588654" y="-38133"/>
                  <a:pt x="5599118" y="11"/>
                  <a:pt x="5803263" y="0"/>
                </a:cubicBezTo>
                <a:cubicBezTo>
                  <a:pt x="6007408" y="-11"/>
                  <a:pt x="6471703" y="98666"/>
                  <a:pt x="6774237" y="0"/>
                </a:cubicBezTo>
                <a:cubicBezTo>
                  <a:pt x="6783794" y="212557"/>
                  <a:pt x="6772738" y="265023"/>
                  <a:pt x="6774237" y="433388"/>
                </a:cubicBezTo>
                <a:cubicBezTo>
                  <a:pt x="6775736" y="601753"/>
                  <a:pt x="6710833" y="710331"/>
                  <a:pt x="6774237" y="981980"/>
                </a:cubicBezTo>
                <a:cubicBezTo>
                  <a:pt x="6837641" y="1253629"/>
                  <a:pt x="6761000" y="1385707"/>
                  <a:pt x="6774237" y="1607375"/>
                </a:cubicBezTo>
                <a:cubicBezTo>
                  <a:pt x="6787474" y="1829043"/>
                  <a:pt x="6756398" y="1904055"/>
                  <a:pt x="6774237" y="2117566"/>
                </a:cubicBezTo>
                <a:cubicBezTo>
                  <a:pt x="6792076" y="2331077"/>
                  <a:pt x="6766904" y="2433531"/>
                  <a:pt x="6774237" y="2550954"/>
                </a:cubicBezTo>
                <a:cubicBezTo>
                  <a:pt x="6781570" y="2668377"/>
                  <a:pt x="6749591" y="2917546"/>
                  <a:pt x="6774237" y="3099546"/>
                </a:cubicBezTo>
                <a:cubicBezTo>
                  <a:pt x="6798883" y="3281546"/>
                  <a:pt x="6739048" y="3685176"/>
                  <a:pt x="6774237" y="3840146"/>
                </a:cubicBezTo>
                <a:cubicBezTo>
                  <a:pt x="6574835" y="3875832"/>
                  <a:pt x="6349346" y="3796367"/>
                  <a:pt x="6141975" y="3840146"/>
                </a:cubicBezTo>
                <a:cubicBezTo>
                  <a:pt x="5934604" y="3883925"/>
                  <a:pt x="5908739" y="3816994"/>
                  <a:pt x="5780682" y="3840146"/>
                </a:cubicBezTo>
                <a:cubicBezTo>
                  <a:pt x="5652625" y="3863298"/>
                  <a:pt x="5406441" y="3829582"/>
                  <a:pt x="5283905" y="3840146"/>
                </a:cubicBezTo>
                <a:cubicBezTo>
                  <a:pt x="5161369" y="3850710"/>
                  <a:pt x="5002057" y="3810485"/>
                  <a:pt x="4854870" y="3840146"/>
                </a:cubicBezTo>
                <a:cubicBezTo>
                  <a:pt x="4707683" y="3869807"/>
                  <a:pt x="4634514" y="3829211"/>
                  <a:pt x="4493577" y="3840146"/>
                </a:cubicBezTo>
                <a:cubicBezTo>
                  <a:pt x="4352640" y="3851081"/>
                  <a:pt x="4172010" y="3828250"/>
                  <a:pt x="3996800" y="3840146"/>
                </a:cubicBezTo>
                <a:cubicBezTo>
                  <a:pt x="3821590" y="3852042"/>
                  <a:pt x="3607746" y="3837586"/>
                  <a:pt x="3296795" y="3840146"/>
                </a:cubicBezTo>
                <a:cubicBezTo>
                  <a:pt x="2985845" y="3842706"/>
                  <a:pt x="2869556" y="3802871"/>
                  <a:pt x="2596791" y="3840146"/>
                </a:cubicBezTo>
                <a:cubicBezTo>
                  <a:pt x="2324026" y="3877421"/>
                  <a:pt x="2200896" y="3833052"/>
                  <a:pt x="2100013" y="3840146"/>
                </a:cubicBezTo>
                <a:cubicBezTo>
                  <a:pt x="1999130" y="3847240"/>
                  <a:pt x="1693580" y="3827973"/>
                  <a:pt x="1467751" y="3840146"/>
                </a:cubicBezTo>
                <a:cubicBezTo>
                  <a:pt x="1241922" y="3852319"/>
                  <a:pt x="1045128" y="3790991"/>
                  <a:pt x="767747" y="3840146"/>
                </a:cubicBezTo>
                <a:cubicBezTo>
                  <a:pt x="490366" y="3889301"/>
                  <a:pt x="214428" y="3751452"/>
                  <a:pt x="0" y="3840146"/>
                </a:cubicBezTo>
                <a:cubicBezTo>
                  <a:pt x="-51392" y="3693610"/>
                  <a:pt x="18128" y="3476999"/>
                  <a:pt x="0" y="3291554"/>
                </a:cubicBezTo>
                <a:cubicBezTo>
                  <a:pt x="-18128" y="3106109"/>
                  <a:pt x="36738" y="2936918"/>
                  <a:pt x="0" y="2742961"/>
                </a:cubicBezTo>
                <a:cubicBezTo>
                  <a:pt x="-36738" y="2549004"/>
                  <a:pt x="20107" y="2441511"/>
                  <a:pt x="0" y="2309574"/>
                </a:cubicBezTo>
                <a:cubicBezTo>
                  <a:pt x="-20107" y="2177637"/>
                  <a:pt x="36817" y="1987658"/>
                  <a:pt x="0" y="1760981"/>
                </a:cubicBezTo>
                <a:cubicBezTo>
                  <a:pt x="-36817" y="1534304"/>
                  <a:pt x="23590" y="1496425"/>
                  <a:pt x="0" y="1289192"/>
                </a:cubicBezTo>
                <a:cubicBezTo>
                  <a:pt x="-23590" y="1081959"/>
                  <a:pt x="227" y="957724"/>
                  <a:pt x="0" y="779001"/>
                </a:cubicBezTo>
                <a:cubicBezTo>
                  <a:pt x="-227" y="600278"/>
                  <a:pt x="7607" y="170708"/>
                  <a:pt x="0" y="0"/>
                </a:cubicBezTo>
                <a:close/>
              </a:path>
              <a:path w="6774237" h="3840146" stroke="0" extrusionOk="0">
                <a:moveTo>
                  <a:pt x="0" y="0"/>
                </a:moveTo>
                <a:cubicBezTo>
                  <a:pt x="147481" y="-39447"/>
                  <a:pt x="273881" y="1131"/>
                  <a:pt x="361293" y="0"/>
                </a:cubicBezTo>
                <a:cubicBezTo>
                  <a:pt x="448705" y="-1131"/>
                  <a:pt x="681588" y="63761"/>
                  <a:pt x="993555" y="0"/>
                </a:cubicBezTo>
                <a:cubicBezTo>
                  <a:pt x="1305522" y="-63761"/>
                  <a:pt x="1274563" y="26481"/>
                  <a:pt x="1354847" y="0"/>
                </a:cubicBezTo>
                <a:cubicBezTo>
                  <a:pt x="1435131" y="-26481"/>
                  <a:pt x="1702162" y="54733"/>
                  <a:pt x="1919367" y="0"/>
                </a:cubicBezTo>
                <a:cubicBezTo>
                  <a:pt x="2136572" y="-54733"/>
                  <a:pt x="2421154" y="48058"/>
                  <a:pt x="2551629" y="0"/>
                </a:cubicBezTo>
                <a:cubicBezTo>
                  <a:pt x="2682104" y="-48058"/>
                  <a:pt x="2933341" y="39101"/>
                  <a:pt x="3116149" y="0"/>
                </a:cubicBezTo>
                <a:cubicBezTo>
                  <a:pt x="3298957" y="-39101"/>
                  <a:pt x="3513510" y="10380"/>
                  <a:pt x="3612926" y="0"/>
                </a:cubicBezTo>
                <a:cubicBezTo>
                  <a:pt x="3712342" y="-10380"/>
                  <a:pt x="4066190" y="19547"/>
                  <a:pt x="4245189" y="0"/>
                </a:cubicBezTo>
                <a:cubicBezTo>
                  <a:pt x="4424188" y="-19547"/>
                  <a:pt x="4509838" y="6992"/>
                  <a:pt x="4606481" y="0"/>
                </a:cubicBezTo>
                <a:cubicBezTo>
                  <a:pt x="4703124" y="-6992"/>
                  <a:pt x="5063185" y="17251"/>
                  <a:pt x="5238743" y="0"/>
                </a:cubicBezTo>
                <a:cubicBezTo>
                  <a:pt x="5414301" y="-17251"/>
                  <a:pt x="5526132" y="55023"/>
                  <a:pt x="5735521" y="0"/>
                </a:cubicBezTo>
                <a:cubicBezTo>
                  <a:pt x="5944910" y="-55023"/>
                  <a:pt x="6339418" y="101973"/>
                  <a:pt x="6774237" y="0"/>
                </a:cubicBezTo>
                <a:cubicBezTo>
                  <a:pt x="6823873" y="176249"/>
                  <a:pt x="6745796" y="354467"/>
                  <a:pt x="6774237" y="510191"/>
                </a:cubicBezTo>
                <a:cubicBezTo>
                  <a:pt x="6802678" y="665915"/>
                  <a:pt x="6722183" y="902170"/>
                  <a:pt x="6774237" y="1097185"/>
                </a:cubicBezTo>
                <a:cubicBezTo>
                  <a:pt x="6826291" y="1292200"/>
                  <a:pt x="6718435" y="1461408"/>
                  <a:pt x="6774237" y="1722580"/>
                </a:cubicBezTo>
                <a:cubicBezTo>
                  <a:pt x="6830039" y="1983753"/>
                  <a:pt x="6748950" y="2136504"/>
                  <a:pt x="6774237" y="2347975"/>
                </a:cubicBezTo>
                <a:cubicBezTo>
                  <a:pt x="6799524" y="2559447"/>
                  <a:pt x="6752041" y="2727176"/>
                  <a:pt x="6774237" y="2896567"/>
                </a:cubicBezTo>
                <a:cubicBezTo>
                  <a:pt x="6796433" y="3065958"/>
                  <a:pt x="6682039" y="3649367"/>
                  <a:pt x="6774237" y="3840146"/>
                </a:cubicBezTo>
                <a:cubicBezTo>
                  <a:pt x="6472883" y="3862850"/>
                  <a:pt x="6390270" y="3832344"/>
                  <a:pt x="6141975" y="3840146"/>
                </a:cubicBezTo>
                <a:cubicBezTo>
                  <a:pt x="5893680" y="3847948"/>
                  <a:pt x="5793851" y="3822768"/>
                  <a:pt x="5577455" y="3840146"/>
                </a:cubicBezTo>
                <a:cubicBezTo>
                  <a:pt x="5361059" y="3857524"/>
                  <a:pt x="5286360" y="3822869"/>
                  <a:pt x="5148420" y="3840146"/>
                </a:cubicBezTo>
                <a:cubicBezTo>
                  <a:pt x="5010480" y="3857423"/>
                  <a:pt x="4751923" y="3795086"/>
                  <a:pt x="4583900" y="3840146"/>
                </a:cubicBezTo>
                <a:cubicBezTo>
                  <a:pt x="4415877" y="3885206"/>
                  <a:pt x="4284513" y="3835740"/>
                  <a:pt x="4087123" y="3840146"/>
                </a:cubicBezTo>
                <a:cubicBezTo>
                  <a:pt x="3889733" y="3844552"/>
                  <a:pt x="3761894" y="3792069"/>
                  <a:pt x="3658088" y="3840146"/>
                </a:cubicBezTo>
                <a:cubicBezTo>
                  <a:pt x="3554283" y="3888223"/>
                  <a:pt x="3280527" y="3780623"/>
                  <a:pt x="3093568" y="3840146"/>
                </a:cubicBezTo>
                <a:cubicBezTo>
                  <a:pt x="2906609" y="3899669"/>
                  <a:pt x="2877603" y="3822946"/>
                  <a:pt x="2664533" y="3840146"/>
                </a:cubicBezTo>
                <a:cubicBezTo>
                  <a:pt x="2451464" y="3857346"/>
                  <a:pt x="2319480" y="3824179"/>
                  <a:pt x="2100013" y="3840146"/>
                </a:cubicBezTo>
                <a:cubicBezTo>
                  <a:pt x="1880546" y="3856113"/>
                  <a:pt x="1804710" y="3835067"/>
                  <a:pt x="1670978" y="3840146"/>
                </a:cubicBezTo>
                <a:cubicBezTo>
                  <a:pt x="1537246" y="3845225"/>
                  <a:pt x="1385403" y="3832804"/>
                  <a:pt x="1241943" y="3840146"/>
                </a:cubicBezTo>
                <a:cubicBezTo>
                  <a:pt x="1098483" y="3847488"/>
                  <a:pt x="1006268" y="3804059"/>
                  <a:pt x="880651" y="3840146"/>
                </a:cubicBezTo>
                <a:cubicBezTo>
                  <a:pt x="755034" y="3876233"/>
                  <a:pt x="430529" y="3816213"/>
                  <a:pt x="0" y="3840146"/>
                </a:cubicBezTo>
                <a:cubicBezTo>
                  <a:pt x="-40996" y="3586171"/>
                  <a:pt x="60948" y="3582786"/>
                  <a:pt x="0" y="3329955"/>
                </a:cubicBezTo>
                <a:cubicBezTo>
                  <a:pt x="-60948" y="3077124"/>
                  <a:pt x="9549" y="3034121"/>
                  <a:pt x="0" y="2819764"/>
                </a:cubicBezTo>
                <a:cubicBezTo>
                  <a:pt x="-9549" y="2605407"/>
                  <a:pt x="41436" y="2513930"/>
                  <a:pt x="0" y="2347975"/>
                </a:cubicBezTo>
                <a:cubicBezTo>
                  <a:pt x="-41436" y="2182020"/>
                  <a:pt x="38432" y="2059007"/>
                  <a:pt x="0" y="1837784"/>
                </a:cubicBezTo>
                <a:cubicBezTo>
                  <a:pt x="-38432" y="1616561"/>
                  <a:pt x="36660" y="1539870"/>
                  <a:pt x="0" y="1327593"/>
                </a:cubicBezTo>
                <a:cubicBezTo>
                  <a:pt x="-36660" y="1115316"/>
                  <a:pt x="13606" y="970547"/>
                  <a:pt x="0" y="740600"/>
                </a:cubicBezTo>
                <a:cubicBezTo>
                  <a:pt x="-13606" y="510653"/>
                  <a:pt x="47702" y="210587"/>
                  <a:pt x="0" y="0"/>
                </a:cubicBezTo>
                <a:close/>
              </a:path>
            </a:pathLst>
          </a:custGeom>
          <a:solidFill>
            <a:srgbClr val="FBECDD"/>
          </a:solidFill>
          <a:ln w="38100">
            <a:solidFill>
              <a:schemeClr val="tx1"/>
            </a:solidFill>
            <a:extLst>
              <a:ext uri="{C807C97D-BFC1-408E-A445-0C87EB9F89A2}">
                <ask:lineSketchStyleProps xmlns:ask="http://schemas.microsoft.com/office/drawing/2018/sketchyshapes" sd="1479961557">
                  <ask:type>
                    <ask:lineSketchScribble/>
                  </ask:type>
                </ask:lineSketchStyleProps>
              </a:ext>
            </a:extLst>
          </a:ln>
        </p:spPr>
        <p:txBody>
          <a:bodyPr>
            <a:normAutofit/>
          </a:bodyPr>
          <a:lstStyle/>
          <a:p>
            <a:pPr marL="0" indent="0">
              <a:buNone/>
            </a:pPr>
            <a:endParaRPr lang="tr-TR" sz="2000" dirty="0"/>
          </a:p>
          <a:p>
            <a:pPr marL="0" indent="0">
              <a:buNone/>
            </a:pPr>
            <a:r>
              <a:rPr lang="tr-TR" sz="2000" dirty="0" err="1"/>
              <a:t>Mekteb</a:t>
            </a:r>
            <a:r>
              <a:rPr lang="tr-TR" sz="2000" dirty="0"/>
              <a:t>-i Sultani </a:t>
            </a:r>
            <a:r>
              <a:rPr lang="tr-TR" sz="2000" i="0" dirty="0">
                <a:effectLst/>
              </a:rPr>
              <a:t>‘de ortaokula başlayan Nazım Hikmet bir aile toplantısında denizciler için yazdığı bir kahramanlık şiirini okur.</a:t>
            </a:r>
          </a:p>
          <a:p>
            <a:pPr marL="0" indent="0">
              <a:buNone/>
            </a:pPr>
            <a:r>
              <a:rPr lang="tr-TR" sz="2000" i="0" dirty="0">
                <a:effectLst/>
              </a:rPr>
              <a:t>Bunun üzerine Bahriye Nazırı </a:t>
            </a:r>
            <a:r>
              <a:rPr lang="tr-TR" sz="2000" dirty="0"/>
              <a:t>Cemal Paşa</a:t>
            </a:r>
            <a:r>
              <a:rPr lang="tr-TR" sz="2000" i="0" dirty="0">
                <a:effectLst/>
              </a:rPr>
              <a:t>'ya okuyunca çocuğun Bahriye Mektebine gitmesine karar verilir.</a:t>
            </a:r>
          </a:p>
          <a:p>
            <a:pPr marL="0" indent="0">
              <a:buNone/>
            </a:pPr>
            <a:r>
              <a:rPr lang="tr-TR" sz="2000" i="0" dirty="0">
                <a:effectLst/>
              </a:rPr>
              <a:t>25 Eylül 1915'te </a:t>
            </a:r>
            <a:r>
              <a:rPr lang="tr-TR" sz="2000" dirty="0"/>
              <a:t>Heybeliada Bahriye Mektebi</a:t>
            </a:r>
            <a:r>
              <a:rPr lang="tr-TR" sz="2000" i="0" dirty="0">
                <a:effectLst/>
              </a:rPr>
              <a:t>'ne girdi, 1918'de 26 kişi içinden 8. olarak mezun oldu. Mezun olduğunda dönemin okul gemisi Hamidiye gemisine güverte stajyer subayı olarak atandı.</a:t>
            </a:r>
          </a:p>
          <a:p>
            <a:pPr marL="0" indent="0">
              <a:buNone/>
            </a:pPr>
            <a:r>
              <a:rPr lang="tr-TR" sz="2000" i="0" dirty="0">
                <a:effectLst/>
              </a:rPr>
              <a:t>Çeşitli nedenlerden ötürü askerlik hayatına devam edemedi.</a:t>
            </a:r>
          </a:p>
          <a:p>
            <a:endParaRPr lang="tr-TR" sz="2000" dirty="0"/>
          </a:p>
        </p:txBody>
      </p:sp>
      <p:pic>
        <p:nvPicPr>
          <p:cNvPr id="3074" name="Picture 2">
            <a:extLst>
              <a:ext uri="{FF2B5EF4-FFF2-40B4-BE49-F238E27FC236}">
                <a16:creationId xmlns:a16="http://schemas.microsoft.com/office/drawing/2014/main" id="{8EECDE42-54DE-417D-B240-A4D2A9A7F95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094982" y="1351063"/>
            <a:ext cx="2924115" cy="4377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79238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TotalTime>
  <Words>1356</Words>
  <Application>Microsoft Office PowerPoint</Application>
  <PresentationFormat>Widescreen</PresentationFormat>
  <Paragraphs>83</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Ink Free</vt:lpstr>
      <vt:lpstr>Open Sans</vt:lpstr>
      <vt:lpstr>Pristina</vt:lpstr>
      <vt:lpstr>Office Teması</vt:lpstr>
      <vt:lpstr>Ayşe Celile Hanım</vt:lpstr>
      <vt:lpstr>İçerik</vt:lpstr>
      <vt:lpstr>Kimdir?</vt:lpstr>
      <vt:lpstr>Eğitimi</vt:lpstr>
      <vt:lpstr>Tarzı ve Eserleri</vt:lpstr>
      <vt:lpstr>PowerPoint Presentation</vt:lpstr>
      <vt:lpstr>Celile Hanım ve Hikmet Bey  </vt:lpstr>
      <vt:lpstr>PowerPoint Presentation</vt:lpstr>
      <vt:lpstr>PowerPoint Presentation</vt:lpstr>
      <vt:lpstr>Celile Hanım ve Yahya Kemal Beyatlı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Ayşe Celile Hikmet</dc:title>
  <dc:creator>sena ermiş</dc:creator>
  <cp:lastModifiedBy>Nihat Berker</cp:lastModifiedBy>
  <cp:revision>34</cp:revision>
  <dcterms:created xsi:type="dcterms:W3CDTF">2022-11-25T18:32:10Z</dcterms:created>
  <dcterms:modified xsi:type="dcterms:W3CDTF">2022-12-10T07:01:24Z</dcterms:modified>
</cp:coreProperties>
</file>