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7"/>
  </p:notesMasterIdLst>
  <p:sldIdLst>
    <p:sldId id="256" r:id="rId2"/>
    <p:sldId id="257" r:id="rId3"/>
    <p:sldId id="258" r:id="rId4"/>
    <p:sldId id="265" r:id="rId5"/>
    <p:sldId id="259" r:id="rId6"/>
    <p:sldId id="260" r:id="rId7"/>
    <p:sldId id="261" r:id="rId8"/>
    <p:sldId id="262" r:id="rId9"/>
    <p:sldId id="263" r:id="rId10"/>
    <p:sldId id="264"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35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AA55E9-EBAB-4C24-AD67-E3717359D23F}" type="datetimeFigureOut">
              <a:rPr lang="tr-TR" smtClean="0"/>
              <a:t>8.12.2022</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6F9623-2AE9-4FAE-AD3C-7D9CCAC23A3D}" type="slidenum">
              <a:rPr lang="tr-TR" smtClean="0"/>
              <a:t>‹#›</a:t>
            </a:fld>
            <a:endParaRPr lang="tr-TR"/>
          </a:p>
        </p:txBody>
      </p:sp>
    </p:spTree>
    <p:extLst>
      <p:ext uri="{BB962C8B-B14F-4D97-AF65-F5344CB8AC3E}">
        <p14:creationId xmlns:p14="http://schemas.microsoft.com/office/powerpoint/2010/main" val="1326502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C76F9623-2AE9-4FAE-AD3C-7D9CCAC23A3D}" type="slidenum">
              <a:rPr lang="tr-TR" smtClean="0"/>
              <a:t>4</a:t>
            </a:fld>
            <a:endParaRPr lang="tr-TR"/>
          </a:p>
        </p:txBody>
      </p:sp>
    </p:spTree>
    <p:extLst>
      <p:ext uri="{BB962C8B-B14F-4D97-AF65-F5344CB8AC3E}">
        <p14:creationId xmlns:p14="http://schemas.microsoft.com/office/powerpoint/2010/main" val="3802169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94504523-0D83-4C7D-87E3-E12CAFA4D141}" type="datetimeFigureOut">
              <a:rPr lang="tr-TR" smtClean="0"/>
              <a:t>8.12.2022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D96E49-6575-4164-A633-4C66B98ADFFF}"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3858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504523-0D83-4C7D-87E3-E12CAFA4D141}" type="datetimeFigureOut">
              <a:rPr lang="tr-TR" smtClean="0"/>
              <a:t>8.12.2022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D96E49-6575-4164-A633-4C66B98ADFFF}" type="slidenum">
              <a:rPr lang="tr-TR" smtClean="0"/>
              <a:t>‹#›</a:t>
            </a:fld>
            <a:endParaRPr lang="tr-TR"/>
          </a:p>
        </p:txBody>
      </p:sp>
    </p:spTree>
    <p:extLst>
      <p:ext uri="{BB962C8B-B14F-4D97-AF65-F5344CB8AC3E}">
        <p14:creationId xmlns:p14="http://schemas.microsoft.com/office/powerpoint/2010/main" val="654218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504523-0D83-4C7D-87E3-E12CAFA4D141}" type="datetimeFigureOut">
              <a:rPr lang="tr-TR" smtClean="0"/>
              <a:t>8.12.2022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D96E49-6575-4164-A633-4C66B98ADFFF}" type="slidenum">
              <a:rPr lang="tr-TR" smtClean="0"/>
              <a:t>‹#›</a:t>
            </a:fld>
            <a:endParaRPr lang="tr-TR"/>
          </a:p>
        </p:txBody>
      </p:sp>
    </p:spTree>
    <p:extLst>
      <p:ext uri="{BB962C8B-B14F-4D97-AF65-F5344CB8AC3E}">
        <p14:creationId xmlns:p14="http://schemas.microsoft.com/office/powerpoint/2010/main" val="250203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504523-0D83-4C7D-87E3-E12CAFA4D141}" type="datetimeFigureOut">
              <a:rPr lang="tr-TR" smtClean="0"/>
              <a:t>8.12.2022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D96E49-6575-4164-A633-4C66B98ADFFF}" type="slidenum">
              <a:rPr lang="tr-TR" smtClean="0"/>
              <a:t>‹#›</a:t>
            </a:fld>
            <a:endParaRPr lang="tr-TR"/>
          </a:p>
        </p:txBody>
      </p:sp>
    </p:spTree>
    <p:extLst>
      <p:ext uri="{BB962C8B-B14F-4D97-AF65-F5344CB8AC3E}">
        <p14:creationId xmlns:p14="http://schemas.microsoft.com/office/powerpoint/2010/main" val="3403685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4504523-0D83-4C7D-87E3-E12CAFA4D141}" type="datetimeFigureOut">
              <a:rPr lang="tr-TR" smtClean="0"/>
              <a:t>8.12.2022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D96E49-6575-4164-A633-4C66B98ADFFF}"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862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4504523-0D83-4C7D-87E3-E12CAFA4D141}" type="datetimeFigureOut">
              <a:rPr lang="tr-TR" smtClean="0"/>
              <a:t>8.12.2022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3D96E49-6575-4164-A633-4C66B98ADFFF}" type="slidenum">
              <a:rPr lang="tr-TR" smtClean="0"/>
              <a:t>‹#›</a:t>
            </a:fld>
            <a:endParaRPr lang="tr-TR"/>
          </a:p>
        </p:txBody>
      </p:sp>
    </p:spTree>
    <p:extLst>
      <p:ext uri="{BB962C8B-B14F-4D97-AF65-F5344CB8AC3E}">
        <p14:creationId xmlns:p14="http://schemas.microsoft.com/office/powerpoint/2010/main" val="249038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97280" y="2582334"/>
            <a:ext cx="4937760" cy="33782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217920" y="2582334"/>
            <a:ext cx="4937760" cy="33782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4504523-0D83-4C7D-87E3-E12CAFA4D141}" type="datetimeFigureOut">
              <a:rPr lang="tr-TR" smtClean="0"/>
              <a:t>8.12.2022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3D96E49-6575-4164-A633-4C66B98ADFFF}" type="slidenum">
              <a:rPr lang="tr-TR" smtClean="0"/>
              <a:t>‹#›</a:t>
            </a:fld>
            <a:endParaRPr lang="tr-TR"/>
          </a:p>
        </p:txBody>
      </p:sp>
    </p:spTree>
    <p:extLst>
      <p:ext uri="{BB962C8B-B14F-4D97-AF65-F5344CB8AC3E}">
        <p14:creationId xmlns:p14="http://schemas.microsoft.com/office/powerpoint/2010/main" val="279777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4504523-0D83-4C7D-87E3-E12CAFA4D141}" type="datetimeFigureOut">
              <a:rPr lang="tr-TR" smtClean="0"/>
              <a:t>8.12.2022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3D96E49-6575-4164-A633-4C66B98ADFFF}" type="slidenum">
              <a:rPr lang="tr-TR" smtClean="0"/>
              <a:t>‹#›</a:t>
            </a:fld>
            <a:endParaRPr lang="tr-TR"/>
          </a:p>
        </p:txBody>
      </p:sp>
    </p:spTree>
    <p:extLst>
      <p:ext uri="{BB962C8B-B14F-4D97-AF65-F5344CB8AC3E}">
        <p14:creationId xmlns:p14="http://schemas.microsoft.com/office/powerpoint/2010/main" val="215345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4504523-0D83-4C7D-87E3-E12CAFA4D141}" type="datetimeFigureOut">
              <a:rPr lang="tr-TR" smtClean="0"/>
              <a:t>8.12.2022</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C3D96E49-6575-4164-A633-4C66B98ADFFF}" type="slidenum">
              <a:rPr lang="tr-TR" smtClean="0"/>
              <a:t>‹#›</a:t>
            </a:fld>
            <a:endParaRPr lang="tr-TR"/>
          </a:p>
        </p:txBody>
      </p:sp>
    </p:spTree>
    <p:extLst>
      <p:ext uri="{BB962C8B-B14F-4D97-AF65-F5344CB8AC3E}">
        <p14:creationId xmlns:p14="http://schemas.microsoft.com/office/powerpoint/2010/main" val="3006035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4504523-0D83-4C7D-87E3-E12CAFA4D141}" type="datetimeFigureOut">
              <a:rPr lang="tr-TR" smtClean="0"/>
              <a:t>8.12.2022</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3D96E49-6575-4164-A633-4C66B98ADFFF}" type="slidenum">
              <a:rPr lang="tr-TR" smtClean="0"/>
              <a:t>‹#›</a:t>
            </a:fld>
            <a:endParaRPr lang="tr-TR"/>
          </a:p>
        </p:txBody>
      </p:sp>
    </p:spTree>
    <p:extLst>
      <p:ext uri="{BB962C8B-B14F-4D97-AF65-F5344CB8AC3E}">
        <p14:creationId xmlns:p14="http://schemas.microsoft.com/office/powerpoint/2010/main" val="906575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504523-0D83-4C7D-87E3-E12CAFA4D141}" type="datetimeFigureOut">
              <a:rPr lang="tr-TR" smtClean="0"/>
              <a:t>8.12.2022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3D96E49-6575-4164-A633-4C66B98ADFFF}" type="slidenum">
              <a:rPr lang="tr-TR" smtClean="0"/>
              <a:t>‹#›</a:t>
            </a:fld>
            <a:endParaRPr lang="tr-TR"/>
          </a:p>
        </p:txBody>
      </p:sp>
    </p:spTree>
    <p:extLst>
      <p:ext uri="{BB962C8B-B14F-4D97-AF65-F5344CB8AC3E}">
        <p14:creationId xmlns:p14="http://schemas.microsoft.com/office/powerpoint/2010/main" val="4192355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4504523-0D83-4C7D-87E3-E12CAFA4D141}" type="datetimeFigureOut">
              <a:rPr lang="tr-TR" smtClean="0"/>
              <a:t>8.12.2022</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3D96E49-6575-4164-A633-4C66B98ADFFF}"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326100"/>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tic2.wikia.nocookie.net/__cb20100502193747/yenisehir/tr/images/e/ef/Bakidivani.pdf" TargetMode="External"/><Relationship Id="rId2" Type="http://schemas.openxmlformats.org/officeDocument/2006/relationships/hyperlink" Target="https://islamansiklopedisi.org.tr/" TargetMode="External"/><Relationship Id="rId1" Type="http://schemas.openxmlformats.org/officeDocument/2006/relationships/slideLayout" Target="../slideLayouts/slideLayout2.xml"/><Relationship Id="rId4" Type="http://schemas.openxmlformats.org/officeDocument/2006/relationships/hyperlink" Target="https://dergipark.org.tr/en/pub/fsmia/issue/6474/85561"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Baki</a:t>
            </a:r>
          </a:p>
        </p:txBody>
      </p:sp>
      <p:sp>
        <p:nvSpPr>
          <p:cNvPr id="3" name="Alt Başlık 2"/>
          <p:cNvSpPr>
            <a:spLocks noGrp="1"/>
          </p:cNvSpPr>
          <p:nvPr>
            <p:ph type="subTitle" idx="1"/>
          </p:nvPr>
        </p:nvSpPr>
        <p:spPr/>
        <p:txBody>
          <a:bodyPr/>
          <a:lstStyle/>
          <a:p>
            <a:r>
              <a:rPr lang="tr-TR" dirty="0"/>
              <a:t>Fatih Selçuk</a:t>
            </a:r>
          </a:p>
        </p:txBody>
      </p:sp>
    </p:spTree>
    <p:extLst>
      <p:ext uri="{BB962C8B-B14F-4D97-AF65-F5344CB8AC3E}">
        <p14:creationId xmlns:p14="http://schemas.microsoft.com/office/powerpoint/2010/main" val="3465987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Eserleri:</a:t>
            </a:r>
          </a:p>
          <a:p>
            <a:r>
              <a:rPr lang="tr-TR" dirty="0" err="1"/>
              <a:t>Dîvân</a:t>
            </a:r>
            <a:r>
              <a:rPr lang="tr-TR" dirty="0"/>
              <a:t>-(4508 beyitlik, en önemli eseri)</a:t>
            </a:r>
          </a:p>
          <a:p>
            <a:r>
              <a:rPr lang="tr-TR" dirty="0" err="1"/>
              <a:t>Fazâ'ilü'l-Cihad</a:t>
            </a:r>
            <a:endParaRPr lang="tr-TR" dirty="0"/>
          </a:p>
          <a:p>
            <a:r>
              <a:rPr lang="tr-TR" dirty="0" err="1"/>
              <a:t>Fazâil'i</a:t>
            </a:r>
            <a:r>
              <a:rPr lang="tr-TR" dirty="0"/>
              <a:t>-Mekke</a:t>
            </a:r>
          </a:p>
          <a:p>
            <a:r>
              <a:rPr lang="tr-TR" dirty="0"/>
              <a:t>Kanuni Mersiyesi,</a:t>
            </a:r>
          </a:p>
          <a:p>
            <a:r>
              <a:rPr lang="tr-TR" dirty="0"/>
              <a:t>…</a:t>
            </a:r>
          </a:p>
          <a:p>
            <a:endParaRPr lang="tr-TR" dirty="0"/>
          </a:p>
        </p:txBody>
      </p:sp>
    </p:spTree>
    <p:extLst>
      <p:ext uri="{BB962C8B-B14F-4D97-AF65-F5344CB8AC3E}">
        <p14:creationId xmlns:p14="http://schemas.microsoft.com/office/powerpoint/2010/main" val="520548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E2809D-85BC-0DE0-CE09-EFCB48AB4A71}"/>
              </a:ext>
            </a:extLst>
          </p:cNvPr>
          <p:cNvSpPr>
            <a:spLocks noGrp="1"/>
          </p:cNvSpPr>
          <p:nvPr>
            <p:ph type="title"/>
          </p:nvPr>
        </p:nvSpPr>
        <p:spPr/>
        <p:txBody>
          <a:bodyPr/>
          <a:lstStyle/>
          <a:p>
            <a:r>
              <a:rPr lang="tr-TR" dirty="0"/>
              <a:t>Divan</a:t>
            </a:r>
          </a:p>
        </p:txBody>
      </p:sp>
      <p:sp>
        <p:nvSpPr>
          <p:cNvPr id="3" name="İçerik Yer Tutucusu 2">
            <a:extLst>
              <a:ext uri="{FF2B5EF4-FFF2-40B4-BE49-F238E27FC236}">
                <a16:creationId xmlns:a16="http://schemas.microsoft.com/office/drawing/2014/main" id="{8C343F92-1C1A-DEF2-72AB-CE299CEFD533}"/>
              </a:ext>
            </a:extLst>
          </p:cNvPr>
          <p:cNvSpPr>
            <a:spLocks noGrp="1"/>
          </p:cNvSpPr>
          <p:nvPr>
            <p:ph idx="1"/>
          </p:nvPr>
        </p:nvSpPr>
        <p:spPr/>
        <p:txBody>
          <a:bodyPr/>
          <a:lstStyle/>
          <a:p>
            <a:r>
              <a:rPr lang="tr-TR" dirty="0"/>
              <a:t>Kanuni Sultan Süleyman döneminde kaleme alınmıştır.</a:t>
            </a:r>
          </a:p>
          <a:p>
            <a:r>
              <a:rPr lang="tr-TR" dirty="0"/>
              <a:t>100’den fazla günümüze ulaşmıştır.</a:t>
            </a:r>
          </a:p>
          <a:p>
            <a:r>
              <a:rPr lang="tr-TR" dirty="0">
                <a:solidFill>
                  <a:srgbClr val="494D55"/>
                </a:solidFill>
                <a:latin typeface="Calibri" panose="020F0502020204030204" pitchFamily="34" charset="0"/>
              </a:rPr>
              <a:t>D</a:t>
            </a:r>
            <a:r>
              <a:rPr lang="tr-TR" b="0" i="0" dirty="0">
                <a:solidFill>
                  <a:srgbClr val="494D55"/>
                </a:solidFill>
                <a:effectLst/>
                <a:latin typeface="Calibri" panose="020F0502020204030204" pitchFamily="34" charset="0"/>
              </a:rPr>
              <a:t>ivanın 10 tanesi İstanbul kütüphanelerinde, ikisi Elazığ Fırat Üniversitesi’nde olmak üzere on iki nüshası şu an Türkiye sınırları içerisinde bulunmaktadır.</a:t>
            </a:r>
            <a:endParaRPr lang="tr-TR" dirty="0"/>
          </a:p>
        </p:txBody>
      </p:sp>
    </p:spTree>
    <p:extLst>
      <p:ext uri="{BB962C8B-B14F-4D97-AF65-F5344CB8AC3E}">
        <p14:creationId xmlns:p14="http://schemas.microsoft.com/office/powerpoint/2010/main" val="2141198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E9B64E-3C83-9B42-E29C-3ED142FB602D}"/>
              </a:ext>
            </a:extLst>
          </p:cNvPr>
          <p:cNvSpPr>
            <a:spLocks noGrp="1"/>
          </p:cNvSpPr>
          <p:nvPr>
            <p:ph type="title"/>
          </p:nvPr>
        </p:nvSpPr>
        <p:spPr/>
        <p:txBody>
          <a:bodyPr/>
          <a:lstStyle/>
          <a:p>
            <a:r>
              <a:rPr lang="tr-TR" dirty="0" err="1"/>
              <a:t>Fezailü’l-Cihad</a:t>
            </a:r>
            <a:r>
              <a:rPr lang="tr-TR" dirty="0"/>
              <a:t>(</a:t>
            </a:r>
            <a:r>
              <a:rPr lang="tr-TR" dirty="0" err="1"/>
              <a:t>Cihad’ın</a:t>
            </a:r>
            <a:r>
              <a:rPr lang="tr-TR" dirty="0"/>
              <a:t> faziletleri)</a:t>
            </a:r>
          </a:p>
        </p:txBody>
      </p:sp>
      <p:sp>
        <p:nvSpPr>
          <p:cNvPr id="3" name="İçerik Yer Tutucusu 2">
            <a:extLst>
              <a:ext uri="{FF2B5EF4-FFF2-40B4-BE49-F238E27FC236}">
                <a16:creationId xmlns:a16="http://schemas.microsoft.com/office/drawing/2014/main" id="{2788439C-1653-62B4-B6D3-56628055BF09}"/>
              </a:ext>
            </a:extLst>
          </p:cNvPr>
          <p:cNvSpPr>
            <a:spLocks noGrp="1"/>
          </p:cNvSpPr>
          <p:nvPr>
            <p:ph idx="1"/>
          </p:nvPr>
        </p:nvSpPr>
        <p:spPr/>
        <p:txBody>
          <a:bodyPr/>
          <a:lstStyle/>
          <a:p>
            <a:r>
              <a:rPr lang="tr-TR" b="0" i="1" dirty="0" err="1">
                <a:solidFill>
                  <a:srgbClr val="494D55"/>
                </a:solidFill>
                <a:effectLst/>
                <a:latin typeface="Calibri" panose="020F0502020204030204" pitchFamily="34" charset="0"/>
              </a:rPr>
              <a:t>Meşâriʿu’l-eşvâḳ</a:t>
            </a:r>
            <a:r>
              <a:rPr lang="tr-TR" b="0" i="1" dirty="0">
                <a:solidFill>
                  <a:srgbClr val="494D55"/>
                </a:solidFill>
                <a:effectLst/>
                <a:latin typeface="Calibri" panose="020F0502020204030204" pitchFamily="34" charset="0"/>
              </a:rPr>
              <a:t> ilâ </a:t>
            </a:r>
            <a:r>
              <a:rPr lang="tr-TR" b="0" i="1" dirty="0" err="1">
                <a:solidFill>
                  <a:srgbClr val="494D55"/>
                </a:solidFill>
                <a:effectLst/>
                <a:latin typeface="Calibri" panose="020F0502020204030204" pitchFamily="34" charset="0"/>
              </a:rPr>
              <a:t>meṣâriʿi’l-ʿuşşâḳ</a:t>
            </a:r>
            <a:r>
              <a:rPr lang="tr-TR" b="0" i="0" dirty="0">
                <a:solidFill>
                  <a:srgbClr val="494D55"/>
                </a:solidFill>
                <a:effectLst/>
                <a:latin typeface="Calibri" panose="020F0502020204030204" pitchFamily="34" charset="0"/>
              </a:rPr>
              <a:t> adlı Arapça eserinin tercümesidir. </a:t>
            </a:r>
          </a:p>
          <a:p>
            <a:r>
              <a:rPr lang="tr-TR" b="0" i="0" dirty="0">
                <a:solidFill>
                  <a:srgbClr val="494D55"/>
                </a:solidFill>
                <a:effectLst/>
                <a:latin typeface="Calibri" panose="020F0502020204030204" pitchFamily="34" charset="0"/>
              </a:rPr>
              <a:t>Cihadın faziletlerinden hareketle </a:t>
            </a:r>
            <a:r>
              <a:rPr lang="tr-TR" b="0" i="0" dirty="0" err="1">
                <a:solidFill>
                  <a:srgbClr val="494D55"/>
                </a:solidFill>
                <a:effectLst/>
                <a:latin typeface="Calibri" panose="020F0502020204030204" pitchFamily="34" charset="0"/>
              </a:rPr>
              <a:t>müslümanları</a:t>
            </a:r>
            <a:r>
              <a:rPr lang="tr-TR" b="0" i="0" dirty="0">
                <a:solidFill>
                  <a:srgbClr val="494D55"/>
                </a:solidFill>
                <a:effectLst/>
                <a:latin typeface="Calibri" panose="020F0502020204030204" pitchFamily="34" charset="0"/>
              </a:rPr>
              <a:t> cihada teşvik eden bu eseri Bâkî Sokullu Mehmed Paşa’nın emriyle 1567</a:t>
            </a:r>
            <a:r>
              <a:rPr lang="tr-TR" dirty="0">
                <a:solidFill>
                  <a:srgbClr val="494D55"/>
                </a:solidFill>
                <a:latin typeface="Calibri" panose="020F0502020204030204" pitchFamily="34" charset="0"/>
              </a:rPr>
              <a:t>’de</a:t>
            </a:r>
            <a:r>
              <a:rPr lang="tr-TR" b="0" i="0" dirty="0">
                <a:solidFill>
                  <a:srgbClr val="494D55"/>
                </a:solidFill>
                <a:effectLst/>
                <a:latin typeface="Calibri" panose="020F0502020204030204" pitchFamily="34" charset="0"/>
              </a:rPr>
              <a:t> </a:t>
            </a:r>
            <a:r>
              <a:rPr lang="tr-TR" b="0" i="0" dirty="0" err="1">
                <a:solidFill>
                  <a:srgbClr val="494D55"/>
                </a:solidFill>
                <a:effectLst/>
                <a:latin typeface="Calibri" panose="020F0502020204030204" pitchFamily="34" charset="0"/>
              </a:rPr>
              <a:t>Türkçe’ye</a:t>
            </a:r>
            <a:r>
              <a:rPr lang="tr-TR" b="0" i="0" dirty="0">
                <a:solidFill>
                  <a:srgbClr val="494D55"/>
                </a:solidFill>
                <a:effectLst/>
                <a:latin typeface="Calibri" panose="020F0502020204030204" pitchFamily="34" charset="0"/>
              </a:rPr>
              <a:t> çevirmiştir.</a:t>
            </a:r>
          </a:p>
          <a:p>
            <a:r>
              <a:rPr lang="tr-TR" b="0" i="0" dirty="0">
                <a:solidFill>
                  <a:srgbClr val="494D55"/>
                </a:solidFill>
                <a:effectLst/>
                <a:latin typeface="Calibri" panose="020F0502020204030204" pitchFamily="34" charset="0"/>
              </a:rPr>
              <a:t>Kendi el yazısıyla bir nüshası Millet Kütüphanesi’nde</a:t>
            </a:r>
            <a:r>
              <a:rPr lang="tr-TR" dirty="0">
                <a:solidFill>
                  <a:srgbClr val="494D55"/>
                </a:solidFill>
                <a:latin typeface="Calibri" panose="020F0502020204030204" pitchFamily="34" charset="0"/>
              </a:rPr>
              <a:t> kayıtlıdır. </a:t>
            </a:r>
            <a:endParaRPr lang="tr-TR" dirty="0"/>
          </a:p>
        </p:txBody>
      </p:sp>
    </p:spTree>
    <p:extLst>
      <p:ext uri="{BB962C8B-B14F-4D97-AF65-F5344CB8AC3E}">
        <p14:creationId xmlns:p14="http://schemas.microsoft.com/office/powerpoint/2010/main" val="4901181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873E8C7-BEAB-E69C-70AD-17553916AAC8}"/>
              </a:ext>
            </a:extLst>
          </p:cNvPr>
          <p:cNvSpPr>
            <a:spLocks noGrp="1"/>
          </p:cNvSpPr>
          <p:nvPr>
            <p:ph type="title"/>
          </p:nvPr>
        </p:nvSpPr>
        <p:spPr/>
        <p:txBody>
          <a:bodyPr>
            <a:normAutofit/>
          </a:bodyPr>
          <a:lstStyle/>
          <a:p>
            <a:r>
              <a:rPr lang="tr-TR" sz="2000" dirty="0"/>
              <a:t>Mealimü’l-yakin fi sireti seyyidi’l-mürselin(</a:t>
            </a:r>
            <a:r>
              <a:rPr lang="tr-TR" sz="2000" b="0" i="0" dirty="0">
                <a:solidFill>
                  <a:srgbClr val="3A3A3A"/>
                </a:solidFill>
                <a:effectLst/>
                <a:latin typeface="rubik"/>
              </a:rPr>
              <a:t>Gönderilmiş (peygamberlerin) efendisi "</a:t>
            </a:r>
            <a:r>
              <a:rPr lang="tr-TR" sz="2000" b="0" i="0" dirty="0" err="1">
                <a:solidFill>
                  <a:srgbClr val="3A3A3A"/>
                </a:solidFill>
                <a:effectLst/>
                <a:latin typeface="rubik"/>
              </a:rPr>
              <a:t>Hz.Muhammed'in</a:t>
            </a:r>
            <a:r>
              <a:rPr lang="tr-TR" sz="2000" b="0" i="0" dirty="0">
                <a:solidFill>
                  <a:srgbClr val="3A3A3A"/>
                </a:solidFill>
                <a:effectLst/>
                <a:latin typeface="rubik"/>
              </a:rPr>
              <a:t> huyunda gerçek bilgi)</a:t>
            </a:r>
            <a:endParaRPr lang="tr-TR" sz="2000" dirty="0"/>
          </a:p>
        </p:txBody>
      </p:sp>
      <p:sp>
        <p:nvSpPr>
          <p:cNvPr id="3" name="İçerik Yer Tutucusu 2">
            <a:extLst>
              <a:ext uri="{FF2B5EF4-FFF2-40B4-BE49-F238E27FC236}">
                <a16:creationId xmlns:a16="http://schemas.microsoft.com/office/drawing/2014/main" id="{D94185C5-4149-16DE-837B-8FA755B66C2D}"/>
              </a:ext>
            </a:extLst>
          </p:cNvPr>
          <p:cNvSpPr>
            <a:spLocks noGrp="1"/>
          </p:cNvSpPr>
          <p:nvPr>
            <p:ph idx="1"/>
          </p:nvPr>
        </p:nvSpPr>
        <p:spPr/>
        <p:txBody>
          <a:bodyPr/>
          <a:lstStyle/>
          <a:p>
            <a:r>
              <a:rPr lang="tr-TR" b="0" i="0" dirty="0" err="1">
                <a:solidFill>
                  <a:srgbClr val="494D55"/>
                </a:solidFill>
                <a:effectLst/>
                <a:latin typeface="Calibri" panose="020F0502020204030204" pitchFamily="34" charset="0"/>
              </a:rPr>
              <a:t>Şehâbeddin</a:t>
            </a:r>
            <a:r>
              <a:rPr lang="tr-TR" b="0" i="0" dirty="0">
                <a:solidFill>
                  <a:srgbClr val="494D55"/>
                </a:solidFill>
                <a:effectLst/>
                <a:latin typeface="Calibri" panose="020F0502020204030204" pitchFamily="34" charset="0"/>
              </a:rPr>
              <a:t> Ahmed b. </a:t>
            </a:r>
            <a:r>
              <a:rPr lang="tr-TR" b="0" i="0" dirty="0" err="1">
                <a:solidFill>
                  <a:srgbClr val="494D55"/>
                </a:solidFill>
                <a:effectLst/>
                <a:latin typeface="Calibri" panose="020F0502020204030204" pitchFamily="34" charset="0"/>
              </a:rPr>
              <a:t>Hatîb</a:t>
            </a:r>
            <a:r>
              <a:rPr lang="tr-TR" b="0" i="0" dirty="0">
                <a:solidFill>
                  <a:srgbClr val="494D55"/>
                </a:solidFill>
                <a:effectLst/>
                <a:latin typeface="Calibri" panose="020F0502020204030204" pitchFamily="34" charset="0"/>
              </a:rPr>
              <a:t> el-</a:t>
            </a:r>
            <a:r>
              <a:rPr lang="tr-TR" b="0" i="0" dirty="0" err="1">
                <a:solidFill>
                  <a:srgbClr val="494D55"/>
                </a:solidFill>
                <a:effectLst/>
                <a:latin typeface="Calibri" panose="020F0502020204030204" pitchFamily="34" charset="0"/>
              </a:rPr>
              <a:t>Kastallânî’nin</a:t>
            </a:r>
            <a:r>
              <a:rPr lang="tr-TR" b="0" i="0" dirty="0">
                <a:solidFill>
                  <a:srgbClr val="494D55"/>
                </a:solidFill>
                <a:effectLst/>
                <a:latin typeface="Calibri" panose="020F0502020204030204" pitchFamily="34" charset="0"/>
              </a:rPr>
              <a:t> siyer kitabının tercümesidir.</a:t>
            </a:r>
          </a:p>
          <a:p>
            <a:r>
              <a:rPr lang="tr-TR" dirty="0"/>
              <a:t>Sokullu Mehmed Paşa’nın emriyle kaleme alınmıştır.</a:t>
            </a:r>
          </a:p>
          <a:p>
            <a:r>
              <a:rPr lang="tr-TR" dirty="0"/>
              <a:t>Şafii mezhebinin belli özellikleri ve yorumlarını </a:t>
            </a:r>
            <a:r>
              <a:rPr lang="tr-TR" dirty="0" err="1"/>
              <a:t>hanefi</a:t>
            </a:r>
            <a:r>
              <a:rPr lang="tr-TR" dirty="0"/>
              <a:t> mezhebi yorumlarına aktarmaya çalışmıştır.</a:t>
            </a:r>
          </a:p>
          <a:p>
            <a:r>
              <a:rPr lang="tr-TR" b="0" i="0" dirty="0">
                <a:solidFill>
                  <a:srgbClr val="494D55"/>
                </a:solidFill>
                <a:effectLst/>
                <a:latin typeface="Calibri" panose="020F0502020204030204" pitchFamily="34" charset="0"/>
              </a:rPr>
              <a:t>Gördüğü rağbet dolayısıyla birçok yazma nüshası olan eserin İstanbul’da üç kez baskıya çıktığı bilinmektedir. (1261, 1313-1316, 1322-1326)</a:t>
            </a:r>
          </a:p>
          <a:p>
            <a:endParaRPr lang="tr-TR" dirty="0"/>
          </a:p>
        </p:txBody>
      </p:sp>
    </p:spTree>
    <p:extLst>
      <p:ext uri="{BB962C8B-B14F-4D97-AF65-F5344CB8AC3E}">
        <p14:creationId xmlns:p14="http://schemas.microsoft.com/office/powerpoint/2010/main" val="31150550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4E0DDC-7883-6F12-A0EA-1A1A762150EA}"/>
              </a:ext>
            </a:extLst>
          </p:cNvPr>
          <p:cNvSpPr>
            <a:spLocks noGrp="1"/>
          </p:cNvSpPr>
          <p:nvPr>
            <p:ph type="title"/>
          </p:nvPr>
        </p:nvSpPr>
        <p:spPr/>
        <p:txBody>
          <a:bodyPr/>
          <a:lstStyle/>
          <a:p>
            <a:r>
              <a:rPr lang="tr-TR" dirty="0" err="1"/>
              <a:t>Fezail</a:t>
            </a:r>
            <a:r>
              <a:rPr lang="tr-TR" dirty="0"/>
              <a:t>-i Mekke(Mekke’nin Faziletleri)</a:t>
            </a:r>
          </a:p>
        </p:txBody>
      </p:sp>
      <p:sp>
        <p:nvSpPr>
          <p:cNvPr id="3" name="İçerik Yer Tutucusu 2">
            <a:extLst>
              <a:ext uri="{FF2B5EF4-FFF2-40B4-BE49-F238E27FC236}">
                <a16:creationId xmlns:a16="http://schemas.microsoft.com/office/drawing/2014/main" id="{CACD26E4-ACEB-A964-02D4-C5FA21C1F8E9}"/>
              </a:ext>
            </a:extLst>
          </p:cNvPr>
          <p:cNvSpPr>
            <a:spLocks noGrp="1"/>
          </p:cNvSpPr>
          <p:nvPr>
            <p:ph idx="1"/>
          </p:nvPr>
        </p:nvSpPr>
        <p:spPr/>
        <p:txBody>
          <a:bodyPr/>
          <a:lstStyle/>
          <a:p>
            <a:r>
              <a:rPr lang="tr-TR" b="0" i="0" dirty="0">
                <a:solidFill>
                  <a:srgbClr val="494D55"/>
                </a:solidFill>
                <a:effectLst/>
                <a:latin typeface="Calibri" panose="020F0502020204030204" pitchFamily="34" charset="0"/>
              </a:rPr>
              <a:t>Yine Sokullu’nun emriyle Mekke kadılığı esnasında, XVI. asır Arap müelliflerinden </a:t>
            </a:r>
            <a:r>
              <a:rPr lang="tr-TR" b="0" i="0" dirty="0" err="1">
                <a:solidFill>
                  <a:srgbClr val="494D55"/>
                </a:solidFill>
                <a:effectLst/>
                <a:latin typeface="Calibri" panose="020F0502020204030204" pitchFamily="34" charset="0"/>
              </a:rPr>
              <a:t>Kutbüddin</a:t>
            </a:r>
            <a:r>
              <a:rPr lang="tr-TR" b="0" i="0" dirty="0">
                <a:solidFill>
                  <a:srgbClr val="494D55"/>
                </a:solidFill>
                <a:effectLst/>
                <a:latin typeface="Calibri" panose="020F0502020204030204" pitchFamily="34" charset="0"/>
              </a:rPr>
              <a:t> Muhammed b. Ahmed el-</a:t>
            </a:r>
            <a:r>
              <a:rPr lang="tr-TR" b="0" i="0" dirty="0" err="1">
                <a:solidFill>
                  <a:srgbClr val="494D55"/>
                </a:solidFill>
                <a:effectLst/>
                <a:latin typeface="Calibri" panose="020F0502020204030204" pitchFamily="34" charset="0"/>
              </a:rPr>
              <a:t>Mekkî’nin</a:t>
            </a:r>
            <a:r>
              <a:rPr lang="tr-TR" b="0" i="0" dirty="0">
                <a:solidFill>
                  <a:srgbClr val="494D55"/>
                </a:solidFill>
                <a:effectLst/>
                <a:latin typeface="Calibri" panose="020F0502020204030204" pitchFamily="34" charset="0"/>
              </a:rPr>
              <a:t> </a:t>
            </a:r>
            <a:r>
              <a:rPr lang="tr-TR" b="0" i="1" dirty="0">
                <a:solidFill>
                  <a:srgbClr val="494D55"/>
                </a:solidFill>
                <a:effectLst/>
                <a:latin typeface="Calibri" panose="020F0502020204030204" pitchFamily="34" charset="0"/>
              </a:rPr>
              <a:t>el-</a:t>
            </a:r>
            <a:r>
              <a:rPr lang="tr-TR" b="0" i="1" dirty="0" err="1">
                <a:solidFill>
                  <a:srgbClr val="494D55"/>
                </a:solidFill>
                <a:effectLst/>
                <a:latin typeface="Calibri" panose="020F0502020204030204" pitchFamily="34" charset="0"/>
              </a:rPr>
              <a:t>İʿlâm</a:t>
            </a:r>
            <a:r>
              <a:rPr lang="tr-TR" b="0" i="1" dirty="0">
                <a:solidFill>
                  <a:srgbClr val="494D55"/>
                </a:solidFill>
                <a:effectLst/>
                <a:latin typeface="Calibri" panose="020F0502020204030204" pitchFamily="34" charset="0"/>
              </a:rPr>
              <a:t> fî </a:t>
            </a:r>
            <a:r>
              <a:rPr lang="tr-TR" b="0" i="1" dirty="0" err="1">
                <a:solidFill>
                  <a:srgbClr val="494D55"/>
                </a:solidFill>
                <a:effectLst/>
                <a:latin typeface="Calibri" panose="020F0502020204030204" pitchFamily="34" charset="0"/>
              </a:rPr>
              <a:t>aḥvâli</a:t>
            </a:r>
            <a:r>
              <a:rPr lang="tr-TR" b="0" i="1" dirty="0">
                <a:solidFill>
                  <a:srgbClr val="494D55"/>
                </a:solidFill>
                <a:effectLst/>
                <a:latin typeface="Calibri" panose="020F0502020204030204" pitchFamily="34" charset="0"/>
              </a:rPr>
              <a:t> </a:t>
            </a:r>
            <a:r>
              <a:rPr lang="tr-TR" b="0" i="1" dirty="0" err="1">
                <a:solidFill>
                  <a:srgbClr val="494D55"/>
                </a:solidFill>
                <a:effectLst/>
                <a:latin typeface="Calibri" panose="020F0502020204030204" pitchFamily="34" charset="0"/>
              </a:rPr>
              <a:t>beledi’llâhi’l-ḥarâm</a:t>
            </a:r>
            <a:r>
              <a:rPr lang="tr-TR" b="0" i="0" dirty="0">
                <a:solidFill>
                  <a:srgbClr val="494D55"/>
                </a:solidFill>
                <a:effectLst/>
                <a:latin typeface="Calibri" panose="020F0502020204030204" pitchFamily="34" charset="0"/>
              </a:rPr>
              <a:t> adlı eserinden yaptığı tercümedir.</a:t>
            </a:r>
          </a:p>
          <a:p>
            <a:r>
              <a:rPr lang="tr-TR" b="0" i="0" dirty="0">
                <a:solidFill>
                  <a:srgbClr val="494D55"/>
                </a:solidFill>
                <a:effectLst/>
                <a:latin typeface="Calibri" panose="020F0502020204030204" pitchFamily="34" charset="0"/>
              </a:rPr>
              <a:t>Eser Mekke’nin tarihinden ve Osmanlı sultanlarının oradaki hayratından bahsetmektedir.</a:t>
            </a:r>
          </a:p>
          <a:p>
            <a:r>
              <a:rPr lang="tr-TR" b="0" i="0" dirty="0">
                <a:solidFill>
                  <a:srgbClr val="494D55"/>
                </a:solidFill>
                <a:effectLst/>
                <a:latin typeface="Calibri" panose="020F0502020204030204" pitchFamily="34" charset="0"/>
              </a:rPr>
              <a:t>Çeşitli kütüphanelerde nüshaları vardır.</a:t>
            </a:r>
            <a:r>
              <a:rPr lang="tr-TR" dirty="0">
                <a:solidFill>
                  <a:srgbClr val="494D55"/>
                </a:solidFill>
                <a:latin typeface="Calibri" panose="020F0502020204030204" pitchFamily="34" charset="0"/>
              </a:rPr>
              <a:t>(Köprülü Kütüphanesi)</a:t>
            </a:r>
          </a:p>
          <a:p>
            <a:endParaRPr lang="tr-TR" dirty="0"/>
          </a:p>
        </p:txBody>
      </p:sp>
    </p:spTree>
    <p:extLst>
      <p:ext uri="{BB962C8B-B14F-4D97-AF65-F5344CB8AC3E}">
        <p14:creationId xmlns:p14="http://schemas.microsoft.com/office/powerpoint/2010/main" val="4778156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C73E86-BD28-0CBF-BDF6-ACD40A7A22B4}"/>
              </a:ext>
            </a:extLst>
          </p:cNvPr>
          <p:cNvSpPr>
            <a:spLocks noGrp="1"/>
          </p:cNvSpPr>
          <p:nvPr>
            <p:ph type="title"/>
          </p:nvPr>
        </p:nvSpPr>
        <p:spPr/>
        <p:txBody>
          <a:bodyPr/>
          <a:lstStyle/>
          <a:p>
            <a:r>
              <a:rPr lang="tr-TR" dirty="0"/>
              <a:t>Kaynakça</a:t>
            </a:r>
          </a:p>
        </p:txBody>
      </p:sp>
      <p:sp>
        <p:nvSpPr>
          <p:cNvPr id="3" name="İçerik Yer Tutucusu 2">
            <a:extLst>
              <a:ext uri="{FF2B5EF4-FFF2-40B4-BE49-F238E27FC236}">
                <a16:creationId xmlns:a16="http://schemas.microsoft.com/office/drawing/2014/main" id="{1460840B-E4D2-4797-47BA-BB308C1BA30C}"/>
              </a:ext>
            </a:extLst>
          </p:cNvPr>
          <p:cNvSpPr>
            <a:spLocks noGrp="1"/>
          </p:cNvSpPr>
          <p:nvPr>
            <p:ph idx="1"/>
          </p:nvPr>
        </p:nvSpPr>
        <p:spPr/>
        <p:txBody>
          <a:bodyPr/>
          <a:lstStyle/>
          <a:p>
            <a:r>
              <a:rPr lang="tr-TR" dirty="0">
                <a:hlinkClick r:id="rId2"/>
              </a:rPr>
              <a:t>https://islamansiklopedisi.org.tr/</a:t>
            </a:r>
            <a:endParaRPr lang="tr-TR" dirty="0"/>
          </a:p>
          <a:p>
            <a:r>
              <a:rPr lang="tr-TR" dirty="0">
                <a:hlinkClick r:id="rId3"/>
              </a:rPr>
              <a:t>http://static2.wikia.nocookie.net/__cb20100502193747/yenisehir/tr/images/e/ef/Bakidivani.pdf</a:t>
            </a:r>
            <a:endParaRPr lang="tr-TR" dirty="0"/>
          </a:p>
          <a:p>
            <a:r>
              <a:rPr lang="tr-TR" dirty="0">
                <a:hlinkClick r:id="rId4"/>
              </a:rPr>
              <a:t>https://dergipark.org.tr/en/pub/fsmia/issue/6474/85561</a:t>
            </a:r>
            <a:endParaRPr lang="tr-TR" dirty="0"/>
          </a:p>
          <a:p>
            <a:endParaRPr lang="tr-TR" dirty="0"/>
          </a:p>
        </p:txBody>
      </p:sp>
    </p:spTree>
    <p:extLst>
      <p:ext uri="{BB962C8B-B14F-4D97-AF65-F5344CB8AC3E}">
        <p14:creationId xmlns:p14="http://schemas.microsoft.com/office/powerpoint/2010/main" val="2031337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26473"/>
            <a:ext cx="10515600" cy="5650490"/>
          </a:xfrm>
        </p:spPr>
        <p:txBody>
          <a:bodyPr/>
          <a:lstStyle/>
          <a:p>
            <a:r>
              <a:rPr lang="tr-TR" dirty="0"/>
              <a:t>Asıl adı </a:t>
            </a:r>
            <a:r>
              <a:rPr lang="tr-TR" dirty="0" err="1"/>
              <a:t>Mahmud</a:t>
            </a:r>
            <a:r>
              <a:rPr lang="tr-TR" dirty="0"/>
              <a:t> </a:t>
            </a:r>
            <a:r>
              <a:rPr lang="tr-TR" dirty="0" err="1"/>
              <a:t>Abdülbâkî</a:t>
            </a:r>
            <a:endParaRPr lang="tr-TR" dirty="0"/>
          </a:p>
          <a:p>
            <a:r>
              <a:rPr lang="tr-TR" dirty="0"/>
              <a:t>1526-1527 İstanbul</a:t>
            </a:r>
          </a:p>
          <a:p>
            <a:r>
              <a:rPr lang="tr-TR" dirty="0"/>
              <a:t>Babası Fatih Camii’nde müezzin.</a:t>
            </a:r>
          </a:p>
          <a:p>
            <a:r>
              <a:rPr lang="tr-TR" dirty="0" err="1"/>
              <a:t>Saraççılık</a:t>
            </a:r>
            <a:r>
              <a:rPr lang="tr-TR" dirty="0"/>
              <a:t>,  </a:t>
            </a:r>
            <a:r>
              <a:rPr lang="tr-TR" dirty="0" err="1"/>
              <a:t>Serraclık</a:t>
            </a:r>
            <a:r>
              <a:rPr lang="tr-TR" dirty="0"/>
              <a:t> farkı.</a:t>
            </a:r>
          </a:p>
          <a:p>
            <a:r>
              <a:rPr lang="tr-TR" dirty="0"/>
              <a:t>Medrese eğitimi gördü.</a:t>
            </a:r>
          </a:p>
          <a:p>
            <a:r>
              <a:rPr lang="tr-TR" dirty="0"/>
              <a:t>Hocası </a:t>
            </a:r>
            <a:r>
              <a:rPr lang="tr-TR" dirty="0" err="1"/>
              <a:t>Karamânîzâde</a:t>
            </a:r>
            <a:r>
              <a:rPr lang="tr-TR" dirty="0"/>
              <a:t> </a:t>
            </a:r>
            <a:r>
              <a:rPr lang="tr-TR" dirty="0" err="1"/>
              <a:t>Mehmed</a:t>
            </a:r>
            <a:r>
              <a:rPr lang="tr-TR" dirty="0"/>
              <a:t> Efendi</a:t>
            </a:r>
          </a:p>
          <a:p>
            <a:r>
              <a:rPr lang="tr-TR" dirty="0"/>
              <a:t>Ders arkadaşları arasında </a:t>
            </a:r>
            <a:r>
              <a:rPr lang="tr-TR" dirty="0" err="1"/>
              <a:t>Nev‘î</a:t>
            </a:r>
            <a:r>
              <a:rPr lang="tr-TR" dirty="0"/>
              <a:t>, Üsküplü </a:t>
            </a:r>
            <a:r>
              <a:rPr lang="tr-TR" dirty="0" err="1"/>
              <a:t>Vâlihî</a:t>
            </a:r>
            <a:r>
              <a:rPr lang="tr-TR" dirty="0"/>
              <a:t>, Edirneli </a:t>
            </a:r>
            <a:r>
              <a:rPr lang="tr-TR" dirty="0" err="1"/>
              <a:t>Mecdî</a:t>
            </a:r>
            <a:r>
              <a:rPr lang="tr-TR" dirty="0"/>
              <a:t>, Hoca </a:t>
            </a:r>
            <a:r>
              <a:rPr lang="tr-TR" dirty="0" err="1"/>
              <a:t>Sâdeddin</a:t>
            </a:r>
            <a:r>
              <a:rPr lang="tr-TR" dirty="0"/>
              <a:t>, Karamanlı </a:t>
            </a:r>
            <a:r>
              <a:rPr lang="tr-TR" dirty="0" err="1"/>
              <a:t>Muhyiddin</a:t>
            </a:r>
            <a:r>
              <a:rPr lang="tr-TR" dirty="0"/>
              <a:t> gibi ileride şair ve âlim olarak ün kazanacak gençler vardı.</a:t>
            </a:r>
          </a:p>
          <a:p>
            <a:r>
              <a:rPr lang="tr-TR" dirty="0"/>
              <a:t>Nazire yazımı, amacı: ilgi çekmek ve değer görmek.</a:t>
            </a:r>
          </a:p>
          <a:p>
            <a:endParaRPr lang="tr-TR" dirty="0"/>
          </a:p>
          <a:p>
            <a:endParaRPr lang="tr-TR" dirty="0"/>
          </a:p>
        </p:txBody>
      </p:sp>
      <p:pic>
        <p:nvPicPr>
          <p:cNvPr id="2" name="Resim 1" descr="metin içeren bir resim&#10;&#10;Açıklama otomatik olarak oluşturuldu">
            <a:extLst>
              <a:ext uri="{FF2B5EF4-FFF2-40B4-BE49-F238E27FC236}">
                <a16:creationId xmlns:a16="http://schemas.microsoft.com/office/drawing/2014/main" id="{0D1476DC-F98E-79F5-1042-35C6AF4030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8806" y="3722914"/>
            <a:ext cx="1458468" cy="2286000"/>
          </a:xfrm>
          <a:prstGeom prst="rect">
            <a:avLst/>
          </a:prstGeom>
        </p:spPr>
      </p:pic>
    </p:spTree>
    <p:extLst>
      <p:ext uri="{BB962C8B-B14F-4D97-AF65-F5344CB8AC3E}">
        <p14:creationId xmlns:p14="http://schemas.microsoft.com/office/powerpoint/2010/main" val="276182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63418"/>
            <a:ext cx="10515600" cy="5613545"/>
          </a:xfrm>
        </p:spPr>
        <p:txBody>
          <a:bodyPr/>
          <a:lstStyle/>
          <a:p>
            <a:r>
              <a:rPr lang="tr-TR" dirty="0" err="1"/>
              <a:t>Zâtî’nin</a:t>
            </a:r>
            <a:r>
              <a:rPr lang="tr-TR" dirty="0"/>
              <a:t> Beyazıt Camii avlusundaki remilci dükkânına sık sık giderek gazellerini onun tenkidine sunuyordu.</a:t>
            </a:r>
          </a:p>
          <a:p>
            <a:endParaRPr lang="tr-TR" b="1" dirty="0"/>
          </a:p>
          <a:p>
            <a:r>
              <a:rPr lang="tr-TR" b="1" dirty="0"/>
              <a:t>Remil</a:t>
            </a:r>
            <a:r>
              <a:rPr lang="tr-TR" dirty="0"/>
              <a:t> falı, kum üzerine parmakla veya kâğıt üzerine kalemle birtakım noktalar sıralanıp çizgi çekilerek gelecekten haber vermeye dair bir ilimdir. Kum falı olarak da bilinmektedir. (</a:t>
            </a:r>
            <a:r>
              <a:rPr lang="tr-TR" dirty="0" err="1"/>
              <a:t>Remilcilik</a:t>
            </a:r>
            <a:r>
              <a:rPr lang="tr-TR" dirty="0"/>
              <a:t>)</a:t>
            </a:r>
          </a:p>
          <a:p>
            <a:r>
              <a:rPr lang="tr-TR" dirty="0"/>
              <a:t>Hocası </a:t>
            </a:r>
            <a:r>
              <a:rPr lang="tr-TR" dirty="0" err="1"/>
              <a:t>Karamânîzâde</a:t>
            </a:r>
            <a:r>
              <a:rPr lang="tr-TR" dirty="0"/>
              <a:t> </a:t>
            </a:r>
            <a:r>
              <a:rPr lang="tr-TR" dirty="0" err="1"/>
              <a:t>Mehmed</a:t>
            </a:r>
            <a:r>
              <a:rPr lang="tr-TR" dirty="0"/>
              <a:t> Efendi’ye yazdığı “</a:t>
            </a:r>
            <a:r>
              <a:rPr lang="tr-TR" dirty="0" err="1"/>
              <a:t>sünbül</a:t>
            </a:r>
            <a:r>
              <a:rPr lang="tr-TR" dirty="0"/>
              <a:t>” redifli kaside ile şiirde kişiliğini artık iyice kabul ettirmişti.</a:t>
            </a:r>
          </a:p>
          <a:p>
            <a:r>
              <a:rPr lang="tr-TR" dirty="0"/>
              <a:t>1552’de yeni açılan Süleymaniye Medresesi’nde Kadızâde Şemseddin </a:t>
            </a:r>
            <a:r>
              <a:rPr lang="tr-TR" dirty="0" err="1"/>
              <a:t>Ahmed</a:t>
            </a:r>
            <a:r>
              <a:rPr lang="tr-TR" dirty="0"/>
              <a:t> Efendi’nin derslerine başladı.</a:t>
            </a:r>
          </a:p>
          <a:p>
            <a:r>
              <a:rPr lang="tr-TR" dirty="0"/>
              <a:t>Ramazan 962’de (Ağustos 1555) </a:t>
            </a:r>
            <a:r>
              <a:rPr lang="tr-TR" dirty="0" err="1"/>
              <a:t>Nahcıvan</a:t>
            </a:r>
            <a:r>
              <a:rPr lang="tr-TR" dirty="0"/>
              <a:t> seferinden dönen </a:t>
            </a:r>
            <a:r>
              <a:rPr lang="tr-TR" dirty="0" err="1"/>
              <a:t>Kanûnî’ye</a:t>
            </a:r>
            <a:r>
              <a:rPr lang="tr-TR" dirty="0"/>
              <a:t> takdim ettiği kasidede üç yıldır medrese odalarında yattığından ve padişahın emriyle bir yıl bina eminliği hizmetinde bulunduğundan söz etmektedir. (Süleymaniye Külliyesi)</a:t>
            </a:r>
          </a:p>
        </p:txBody>
      </p:sp>
    </p:spTree>
    <p:extLst>
      <p:ext uri="{BB962C8B-B14F-4D97-AF65-F5344CB8AC3E}">
        <p14:creationId xmlns:p14="http://schemas.microsoft.com/office/powerpoint/2010/main" val="628733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descr="taş içeren bir resim">
            <a:extLst>
              <a:ext uri="{FF2B5EF4-FFF2-40B4-BE49-F238E27FC236}">
                <a16:creationId xmlns:a16="http://schemas.microsoft.com/office/drawing/2014/main" id="{2F39E310-D708-ABD0-1ABD-35F39F2E6CB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8904" y="139180"/>
            <a:ext cx="11534192" cy="6055451"/>
          </a:xfrm>
          <a:prstGeom prst="rect">
            <a:avLst/>
          </a:prstGeom>
        </p:spPr>
      </p:pic>
    </p:spTree>
    <p:extLst>
      <p:ext uri="{BB962C8B-B14F-4D97-AF65-F5344CB8AC3E}">
        <p14:creationId xmlns:p14="http://schemas.microsoft.com/office/powerpoint/2010/main" val="3691850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a:t>Bina emini: Binaların ne zaman yapıldığını, masrafının ne kadar tuttuğunu, binanın yapımında kaç işçi çalıştığını, ne kadar ücret ödendiğini kayıt altına alan kişi.</a:t>
            </a:r>
          </a:p>
          <a:p>
            <a:r>
              <a:rPr lang="tr-TR" dirty="0"/>
              <a:t>1556 yılında Halep Kadılığında naiplik görevini yerine getirdi.</a:t>
            </a:r>
          </a:p>
          <a:p>
            <a:r>
              <a:rPr lang="tr-TR" dirty="0"/>
              <a:t>Halep Beylerbeyi </a:t>
            </a:r>
            <a:r>
              <a:rPr lang="tr-TR" dirty="0" err="1"/>
              <a:t>Kubad</a:t>
            </a:r>
            <a:r>
              <a:rPr lang="tr-TR" dirty="0"/>
              <a:t> Paşa’ya da “hilâl” redifli birer kaside sundu.</a:t>
            </a:r>
          </a:p>
          <a:p>
            <a:r>
              <a:rPr lang="tr-TR" dirty="0"/>
              <a:t>Bâkî Halep’te 4 yıl yaşıyor.</a:t>
            </a:r>
          </a:p>
          <a:p>
            <a:r>
              <a:rPr lang="tr-TR" dirty="0"/>
              <a:t>1556 yılının Mart ayında, Konya’da Şeyhülislâm </a:t>
            </a:r>
            <a:r>
              <a:rPr lang="tr-TR" dirty="0" err="1"/>
              <a:t>Ebüssuûd’un</a:t>
            </a:r>
            <a:r>
              <a:rPr lang="tr-TR" dirty="0"/>
              <a:t> kadılıkla Şam’a gitmekte olan oğlu Mehmed Çelebi’ye rastladı. Kendisine bir “</a:t>
            </a:r>
            <a:r>
              <a:rPr lang="tr-TR" dirty="0" err="1"/>
              <a:t>nûniyye</a:t>
            </a:r>
            <a:r>
              <a:rPr lang="tr-TR" dirty="0"/>
              <a:t>” kasidesi takdim ederek ondan babasına bir tavsiye mektubu aldı</a:t>
            </a:r>
          </a:p>
        </p:txBody>
      </p:sp>
    </p:spTree>
    <p:extLst>
      <p:ext uri="{BB962C8B-B14F-4D97-AF65-F5344CB8AC3E}">
        <p14:creationId xmlns:p14="http://schemas.microsoft.com/office/powerpoint/2010/main" val="2283951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65018"/>
            <a:ext cx="10515600" cy="5511945"/>
          </a:xfrm>
        </p:spPr>
        <p:txBody>
          <a:bodyPr/>
          <a:lstStyle/>
          <a:p>
            <a:r>
              <a:rPr lang="tr-TR" dirty="0" err="1"/>
              <a:t>Ebüssuûd</a:t>
            </a:r>
            <a:r>
              <a:rPr lang="tr-TR" dirty="0"/>
              <a:t> Efendi’nin çevresine girme imkânını elde etti. </a:t>
            </a:r>
          </a:p>
          <a:p>
            <a:r>
              <a:rPr lang="tr-TR" dirty="0" err="1"/>
              <a:t>Ebusuud</a:t>
            </a:r>
            <a:r>
              <a:rPr lang="tr-TR" dirty="0"/>
              <a:t> efendi (İstanbul Kadısı- Rumeli Kazaskeri- Şeyhülislam)</a:t>
            </a:r>
          </a:p>
          <a:p>
            <a:r>
              <a:rPr lang="tr-TR" dirty="0"/>
              <a:t>Rüstem Paşa detayı. (Kaside)</a:t>
            </a:r>
          </a:p>
          <a:p>
            <a:r>
              <a:rPr lang="tr-TR" dirty="0"/>
              <a:t>Semiz Ali Paşa</a:t>
            </a:r>
          </a:p>
          <a:p>
            <a:r>
              <a:rPr lang="tr-TR" dirty="0"/>
              <a:t>Ekim 1561’de </a:t>
            </a:r>
            <a:r>
              <a:rPr lang="tr-TR" dirty="0" err="1"/>
              <a:t>dânişmend</a:t>
            </a:r>
            <a:r>
              <a:rPr lang="tr-TR" dirty="0"/>
              <a:t>, iki sene sonra da mülâzım oldu.</a:t>
            </a:r>
          </a:p>
          <a:p>
            <a:r>
              <a:rPr lang="tr-TR" dirty="0"/>
              <a:t>1564 Nisanında da yirmi beş akçe ile bir medreseye tayini için ferman çıktı.</a:t>
            </a:r>
          </a:p>
          <a:p>
            <a:r>
              <a:rPr lang="tr-TR" dirty="0"/>
              <a:t>Rivayete göre </a:t>
            </a:r>
            <a:r>
              <a:rPr lang="tr-TR" dirty="0" err="1"/>
              <a:t>Nâmî</a:t>
            </a:r>
            <a:r>
              <a:rPr lang="tr-TR" dirty="0"/>
              <a:t> adlı bir şairin gazelini, mahlas beytindeki ismi </a:t>
            </a:r>
            <a:r>
              <a:rPr lang="tr-TR" dirty="0" err="1"/>
              <a:t>Bâkî’ye</a:t>
            </a:r>
            <a:r>
              <a:rPr lang="tr-TR" dirty="0"/>
              <a:t> çevirmek suretiyle ona isnat ettiler. O gazeldeki, “</a:t>
            </a:r>
            <a:r>
              <a:rPr lang="tr-TR" dirty="0" err="1"/>
              <a:t>Gınâ</a:t>
            </a:r>
            <a:r>
              <a:rPr lang="tr-TR" dirty="0"/>
              <a:t> sadrındaki </a:t>
            </a:r>
            <a:r>
              <a:rPr lang="tr-TR" dirty="0" err="1"/>
              <a:t>mağrûr</a:t>
            </a:r>
            <a:r>
              <a:rPr lang="tr-TR" dirty="0"/>
              <a:t> u </a:t>
            </a:r>
            <a:r>
              <a:rPr lang="tr-TR" dirty="0" err="1"/>
              <a:t>nâ-âsûde</a:t>
            </a:r>
            <a:r>
              <a:rPr lang="tr-TR" dirty="0"/>
              <a:t> </a:t>
            </a:r>
            <a:r>
              <a:rPr lang="tr-TR" dirty="0" err="1"/>
              <a:t>serverden</a:t>
            </a:r>
            <a:r>
              <a:rPr lang="tr-TR" dirty="0"/>
              <a:t> / </a:t>
            </a:r>
            <a:r>
              <a:rPr lang="tr-TR" dirty="0" err="1"/>
              <a:t>Fenâ</a:t>
            </a:r>
            <a:r>
              <a:rPr lang="tr-TR" dirty="0"/>
              <a:t> </a:t>
            </a:r>
            <a:r>
              <a:rPr lang="tr-TR" dirty="0" err="1"/>
              <a:t>bezminde</a:t>
            </a:r>
            <a:r>
              <a:rPr lang="tr-TR" dirty="0"/>
              <a:t> </a:t>
            </a:r>
            <a:r>
              <a:rPr lang="tr-TR" dirty="0" err="1"/>
              <a:t>hâb-âlûd</a:t>
            </a:r>
            <a:r>
              <a:rPr lang="tr-TR" dirty="0"/>
              <a:t> olan </a:t>
            </a:r>
            <a:r>
              <a:rPr lang="tr-TR" dirty="0" err="1"/>
              <a:t>mestânemiz</a:t>
            </a:r>
            <a:r>
              <a:rPr lang="tr-TR" dirty="0"/>
              <a:t> yeğdir” beytinde şair, içkiye düşkünlüğü meşhur olan II. Selim’i oğlu III. Murad’a tercih ettiğini ima ediyor, dediler.</a:t>
            </a:r>
          </a:p>
        </p:txBody>
      </p:sp>
    </p:spTree>
    <p:extLst>
      <p:ext uri="{BB962C8B-B14F-4D97-AF65-F5344CB8AC3E}">
        <p14:creationId xmlns:p14="http://schemas.microsoft.com/office/powerpoint/2010/main" val="1281147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Bu hadisenin yatıştırılmasıyla Kasım 1576’da Edirne’de Selimiye müderrisliğine, Mart 1579’da 1000 altın </a:t>
            </a:r>
            <a:r>
              <a:rPr lang="tr-TR" dirty="0" err="1"/>
              <a:t>terakkî</a:t>
            </a:r>
            <a:r>
              <a:rPr lang="tr-TR" dirty="0"/>
              <a:t> ile Mekke kadılığına tayin edildi. Temmuz 1582’de İstanbul’a geldi. Mekke’de iken tercüme ettiği </a:t>
            </a:r>
            <a:r>
              <a:rPr lang="tr-TR" i="1" dirty="0"/>
              <a:t>el-</a:t>
            </a:r>
            <a:r>
              <a:rPr lang="tr-TR" i="1" dirty="0" err="1"/>
              <a:t>İʿlâm</a:t>
            </a:r>
            <a:r>
              <a:rPr lang="tr-TR" i="1" dirty="0"/>
              <a:t> fî </a:t>
            </a:r>
            <a:r>
              <a:rPr lang="tr-TR" i="1" dirty="0" err="1"/>
              <a:t>aḥvâli</a:t>
            </a:r>
            <a:r>
              <a:rPr lang="tr-TR" i="1" dirty="0"/>
              <a:t> </a:t>
            </a:r>
            <a:r>
              <a:rPr lang="tr-TR" i="1" dirty="0" err="1"/>
              <a:t>beledi’llâhi’l-ḥarâm</a:t>
            </a:r>
            <a:r>
              <a:rPr lang="tr-TR" dirty="0"/>
              <a:t> adlı Mekke tarihini padişaha takdim etti.</a:t>
            </a:r>
          </a:p>
          <a:p>
            <a:r>
              <a:rPr lang="tr-TR" dirty="0"/>
              <a:t>(Ocak 1585) Üsküdar’da oturması emredildi. Temmuz 1586’da tekrar İstanbul kadılığına getirilip kısa bir zaman sonra da Anadolu kazaskeri yapıldı (Ekim 1586). Burada iki sene hizmetten sonra azledilen Bâkî, üç yıl kadar açıkta kalışının ardından Mayıs 1591’de yine bu makama iade edildi.</a:t>
            </a:r>
          </a:p>
        </p:txBody>
      </p:sp>
    </p:spTree>
    <p:extLst>
      <p:ext uri="{BB962C8B-B14F-4D97-AF65-F5344CB8AC3E}">
        <p14:creationId xmlns:p14="http://schemas.microsoft.com/office/powerpoint/2010/main" val="2588774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III. </a:t>
            </a:r>
            <a:r>
              <a:rPr lang="tr-TR" dirty="0" err="1"/>
              <a:t>Mehmed’in</a:t>
            </a:r>
            <a:r>
              <a:rPr lang="tr-TR" dirty="0"/>
              <a:t> </a:t>
            </a:r>
            <a:r>
              <a:rPr lang="tr-TR" dirty="0" err="1"/>
              <a:t>Cemâziyelevvel</a:t>
            </a:r>
            <a:r>
              <a:rPr lang="tr-TR" dirty="0"/>
              <a:t> 1003’te (Aralık 1594) tahta geçişi, bir köşede unutulmuş ve küskün bekleyen </a:t>
            </a:r>
            <a:r>
              <a:rPr lang="tr-TR" dirty="0" err="1"/>
              <a:t>Bâkî’nin</a:t>
            </a:r>
            <a:r>
              <a:rPr lang="tr-TR" dirty="0"/>
              <a:t> içindeki ümitleri canlandırdı. Tekrar bir </a:t>
            </a:r>
            <a:r>
              <a:rPr lang="tr-TR" dirty="0" err="1"/>
              <a:t>mevkiye</a:t>
            </a:r>
            <a:r>
              <a:rPr lang="tr-TR" dirty="0"/>
              <a:t> gelebilmek arzusu ile kendisine kasideler sunduğu hükümdar onun bu dileğini karşılıksız bırakmayarak yaşlı şairi yeniden Rumeli kazaskerliği makamına getirdi. Ancak daha önce kendisinin azline sebep olduğu Şeyhülislâm Bostanzâde’nin oyunu ile altı yedi ay kadar sonra buradan uzaklaştırıldı.</a:t>
            </a:r>
          </a:p>
        </p:txBody>
      </p:sp>
    </p:spTree>
    <p:extLst>
      <p:ext uri="{BB962C8B-B14F-4D97-AF65-F5344CB8AC3E}">
        <p14:creationId xmlns:p14="http://schemas.microsoft.com/office/powerpoint/2010/main" val="2311695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a:t>Bâkî’nin</a:t>
            </a:r>
            <a:r>
              <a:rPr lang="tr-TR" dirty="0"/>
              <a:t>, ileri yaşlarında iken dünyaya gelen ve daha sonra kendisi gibi müderris ve kadı olan iki oğlu vardır. Bunlardan ilki </a:t>
            </a:r>
            <a:r>
              <a:rPr lang="tr-TR" dirty="0" err="1"/>
              <a:t>Şeyhî</a:t>
            </a:r>
            <a:r>
              <a:rPr lang="tr-TR" dirty="0"/>
              <a:t> mahlasıyla şiirler yazan Şeyh </a:t>
            </a:r>
            <a:r>
              <a:rPr lang="tr-TR" dirty="0" err="1"/>
              <a:t>Mehmed</a:t>
            </a:r>
            <a:r>
              <a:rPr lang="tr-TR" dirty="0"/>
              <a:t> (ö. 1039/1630), diğeri Abdurrahman’dır.</a:t>
            </a:r>
          </a:p>
          <a:p>
            <a:endParaRPr lang="tr-TR" dirty="0"/>
          </a:p>
          <a:p>
            <a:r>
              <a:rPr lang="sv-SE" dirty="0"/>
              <a:t>23 Ramazan 1008 (7 Nisan 1600) Cuma günü vefat etti.</a:t>
            </a:r>
            <a:endParaRPr lang="tr-TR" dirty="0"/>
          </a:p>
          <a:p>
            <a:endParaRPr lang="tr-TR" dirty="0"/>
          </a:p>
          <a:p>
            <a:endParaRPr lang="tr-TR" dirty="0"/>
          </a:p>
        </p:txBody>
      </p:sp>
    </p:spTree>
    <p:extLst>
      <p:ext uri="{BB962C8B-B14F-4D97-AF65-F5344CB8AC3E}">
        <p14:creationId xmlns:p14="http://schemas.microsoft.com/office/powerpoint/2010/main" val="3003140961"/>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70</TotalTime>
  <Words>838</Words>
  <Application>Microsoft Office PowerPoint</Application>
  <PresentationFormat>Widescreen</PresentationFormat>
  <Paragraphs>62</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Calibri</vt:lpstr>
      <vt:lpstr>Calibri Light</vt:lpstr>
      <vt:lpstr>rubik</vt:lpstr>
      <vt:lpstr>Geçmişe bakış</vt:lpstr>
      <vt:lpstr>Baki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Divan</vt:lpstr>
      <vt:lpstr>Fezailü’l-Cihad(Cihad’ın faziletleri)</vt:lpstr>
      <vt:lpstr>Mealimü’l-yakin fi sireti seyyidi’l-mürselin(Gönderilmiş (peygamberlerin) efendisi "Hz.Muhammed'in huyunda gerçek bilgi)</vt:lpstr>
      <vt:lpstr>Fezail-i Mekke(Mekke’nin Faziletleri)</vt:lpstr>
      <vt:lpstr>Kaynakça</vt:lpstr>
    </vt:vector>
  </TitlesOfParts>
  <Company>Silentall Unattended Installer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Baki</dc:title>
  <dc:creator>ronaldinho424</dc:creator>
  <cp:lastModifiedBy>Nihat Berker</cp:lastModifiedBy>
  <cp:revision>5</cp:revision>
  <dcterms:created xsi:type="dcterms:W3CDTF">2022-12-06T17:00:49Z</dcterms:created>
  <dcterms:modified xsi:type="dcterms:W3CDTF">2022-12-08T05:28:08Z</dcterms:modified>
</cp:coreProperties>
</file>