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1"/>
  </p:sldMasterIdLst>
  <p:notesMasterIdLst>
    <p:notesMasterId r:id="rId15"/>
  </p:notesMasterIdLst>
  <p:sldIdLst>
    <p:sldId id="256" r:id="rId2"/>
    <p:sldId id="269" r:id="rId3"/>
    <p:sldId id="260" r:id="rId4"/>
    <p:sldId id="270" r:id="rId5"/>
    <p:sldId id="271" r:id="rId6"/>
    <p:sldId id="272" r:id="rId7"/>
    <p:sldId id="273" r:id="rId8"/>
    <p:sldId id="278" r:id="rId9"/>
    <p:sldId id="274" r:id="rId10"/>
    <p:sldId id="276" r:id="rId11"/>
    <p:sldId id="277" r:id="rId12"/>
    <p:sldId id="257"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varScale="1">
        <p:scale>
          <a:sx n="78" d="100"/>
          <a:sy n="78" d="100"/>
        </p:scale>
        <p:origin x="180" y="48"/>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12/17/2022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12/17/2022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12/17/2022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12/17/2022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12/17/2022</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12/17/2022</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12/17/2022</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12/17/2022</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12/17/2022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12/17/2022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12/17/2022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12/17/2022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12/17/2022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12/17/2022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12/17/2022</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12/17/2022</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maksatbilgi.com/can-yuce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tr.wikipedia.org/wiki/F._Scott_Fitzgerald" TargetMode="External"/><Relationship Id="rId13" Type="http://schemas.openxmlformats.org/officeDocument/2006/relationships/hyperlink" Target="https://tr.wikipedia.org/wiki/Bir_Yaz_Gecesi_R%C3%BCyas%C4%B1" TargetMode="External"/><Relationship Id="rId18" Type="http://schemas.openxmlformats.org/officeDocument/2006/relationships/hyperlink" Target="https://tr.wikipedia.org/wiki/Oscar_Wilde" TargetMode="External"/><Relationship Id="rId3" Type="http://schemas.openxmlformats.org/officeDocument/2006/relationships/hyperlink" Target="https://tr.wikipedia.org/w/index.php?title=Georges_Duhamel&amp;action=edit&amp;redlink=1" TargetMode="External"/><Relationship Id="rId21" Type="http://schemas.openxmlformats.org/officeDocument/2006/relationships/image" Target="../media/image9.png"/><Relationship Id="rId7" Type="http://schemas.openxmlformats.org/officeDocument/2006/relationships/hyperlink" Target="https://tr.wikipedia.org/wiki/The_Great_Gatsby" TargetMode="External"/><Relationship Id="rId12" Type="http://schemas.openxmlformats.org/officeDocument/2006/relationships/hyperlink" Target="https://tr.wikipedia.org/wiki/Bertolt_Brecht" TargetMode="External"/><Relationship Id="rId17" Type="http://schemas.openxmlformats.org/officeDocument/2006/relationships/hyperlink" Target="https://tr.wikipedia.org/wiki/William_Shakespeare" TargetMode="External"/><Relationship Id="rId2" Type="http://schemas.openxmlformats.org/officeDocument/2006/relationships/hyperlink" Target="https://tr.wikipedia.org/wiki/Eleanor_Roosevelt" TargetMode="External"/><Relationship Id="rId16" Type="http://schemas.openxmlformats.org/officeDocument/2006/relationships/hyperlink" Target="https://tr.wikipedia.org/wiki/Hamlet" TargetMode="External"/><Relationship Id="rId20"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s://tr.wikipedia.org/wiki/Muhte%C5%9Fem_Gatsby" TargetMode="External"/><Relationship Id="rId11" Type="http://schemas.openxmlformats.org/officeDocument/2006/relationships/hyperlink" Target="https://tr.wikipedia.org/w/index.php?title=Stokely_Carmichael&amp;action=edit&amp;redlink=1" TargetMode="External"/><Relationship Id="rId5" Type="http://schemas.openxmlformats.org/officeDocument/2006/relationships/hyperlink" Target="https://tr.wikipedia.org/w/index.php?title=STANLEY_LANE_POOLE&amp;action=edit&amp;redlink=1" TargetMode="External"/><Relationship Id="rId15" Type="http://schemas.openxmlformats.org/officeDocument/2006/relationships/hyperlink" Target="https://tr.wikipedia.org/wiki/Snoopy" TargetMode="External"/><Relationship Id="rId23" Type="http://schemas.openxmlformats.org/officeDocument/2006/relationships/image" Target="../media/image11.jpeg"/><Relationship Id="rId10" Type="http://schemas.openxmlformats.org/officeDocument/2006/relationships/hyperlink" Target="https://tr.wikipedia.org/wiki/Ernesto_Che_Guevara" TargetMode="External"/><Relationship Id="rId19" Type="http://schemas.openxmlformats.org/officeDocument/2006/relationships/hyperlink" Target="https://tr.wikipedia.org/wiki/%C3%96zel:KitapKaynaklar%C4%B1/9786052955093" TargetMode="External"/><Relationship Id="rId4" Type="http://schemas.openxmlformats.org/officeDocument/2006/relationships/hyperlink" Target="https://tr.wikipedia.org/wiki/Anne_Frank" TargetMode="External"/><Relationship Id="rId9" Type="http://schemas.openxmlformats.org/officeDocument/2006/relationships/hyperlink" Target="https://tr.wikipedia.org/w/index.php?title=EDMUND_WILSON&amp;action=edit&amp;redlink=1" TargetMode="External"/><Relationship Id="rId14" Type="http://schemas.openxmlformats.org/officeDocument/2006/relationships/hyperlink" Target="https://tr.wikipedia.org/wiki/Shakespeare" TargetMode="External"/><Relationship Id="rId22"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hurriyet.com.tr/gundem/can-yucel-kimdir-kac-senesinde-vefat-etmistir-40547834" TargetMode="External"/><Relationship Id="rId3" Type="http://schemas.openxmlformats.org/officeDocument/2006/relationships/hyperlink" Target="https://www.academia.edu/" TargetMode="External"/><Relationship Id="rId7" Type="http://schemas.openxmlformats.org/officeDocument/2006/relationships/hyperlink" Target="https://www.haberler.com/can-yucel/biyografisi/" TargetMode="External"/><Relationship Id="rId2" Type="http://schemas.openxmlformats.org/officeDocument/2006/relationships/hyperlink" Target="https://go.microsoft.com/fwlink/?linkid=2007348" TargetMode="External"/><Relationship Id="rId1" Type="http://schemas.openxmlformats.org/officeDocument/2006/relationships/slideLayout" Target="../slideLayouts/slideLayout15.xml"/><Relationship Id="rId6" Type="http://schemas.openxmlformats.org/officeDocument/2006/relationships/hyperlink" Target="https://slideplayer.biz.tr/slide/9388386/" TargetMode="External"/><Relationship Id="rId5" Type="http://schemas.openxmlformats.org/officeDocument/2006/relationships/hyperlink" Target="https://tr.wikipedia.org/wiki/Can_Y%C3%BCcel" TargetMode="External"/><Relationship Id="rId4" Type="http://schemas.openxmlformats.org/officeDocument/2006/relationships/hyperlink" Target="https://www.canyucel.org/can-yucelin-biyografisi.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maksatbilgi.com/can-yuce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s://maksatbilgi.com/can-yuce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aksatbilgi.com/can-yuce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264197"/>
            <a:ext cx="5670487" cy="4268965"/>
          </a:xfrm>
        </p:spPr>
        <p:txBody>
          <a:bodyPr anchor="ctr">
            <a:normAutofit/>
          </a:bodyPr>
          <a:lstStyle/>
          <a:p>
            <a:r>
              <a:rPr lang="tr-TR" dirty="0"/>
              <a:t>CAN</a:t>
            </a:r>
            <a:br>
              <a:rPr lang="tr-TR" dirty="0"/>
            </a:br>
            <a:r>
              <a:rPr lang="tr-TR" dirty="0"/>
              <a:t>YÜCEL</a:t>
            </a:r>
            <a:endParaRPr lang="en-US"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4151085"/>
            <a:ext cx="4633806" cy="1737987"/>
          </a:xfrm>
        </p:spPr>
        <p:txBody>
          <a:bodyPr anchor="b">
            <a:normAutofit fontScale="92500"/>
          </a:bodyPr>
          <a:lstStyle/>
          <a:p>
            <a:pPr>
              <a:lnSpc>
                <a:spcPct val="90000"/>
              </a:lnSpc>
              <a:spcAft>
                <a:spcPts val="600"/>
              </a:spcAft>
            </a:pPr>
            <a:r>
              <a:rPr lang="en-US" sz="2100" dirty="0" err="1"/>
              <a:t>Onlar</a:t>
            </a:r>
            <a:r>
              <a:rPr lang="en-US" sz="2100" dirty="0"/>
              <a:t> </a:t>
            </a:r>
            <a:r>
              <a:rPr lang="en-US" sz="2100" dirty="0" err="1"/>
              <a:t>belki</a:t>
            </a:r>
            <a:r>
              <a:rPr lang="en-US" sz="2100" dirty="0"/>
              <a:t> </a:t>
            </a:r>
            <a:r>
              <a:rPr lang="en-US" sz="2100" dirty="0" err="1"/>
              <a:t>beni</a:t>
            </a:r>
            <a:r>
              <a:rPr lang="en-US" sz="2100" dirty="0"/>
              <a:t> </a:t>
            </a:r>
            <a:r>
              <a:rPr lang="en-US" sz="2100" dirty="0" err="1"/>
              <a:t>saflıkla</a:t>
            </a:r>
            <a:r>
              <a:rPr lang="en-US" sz="2100" dirty="0"/>
              <a:t> </a:t>
            </a:r>
            <a:r>
              <a:rPr lang="en-US" sz="2100" dirty="0" err="1"/>
              <a:t>yargıladılar</a:t>
            </a:r>
            <a:r>
              <a:rPr lang="en-US" sz="2100" dirty="0"/>
              <a:t>.</a:t>
            </a:r>
            <a:endParaRPr lang="tr-TR" sz="2100" dirty="0"/>
          </a:p>
          <a:p>
            <a:pPr>
              <a:lnSpc>
                <a:spcPct val="90000"/>
              </a:lnSpc>
              <a:spcAft>
                <a:spcPts val="600"/>
              </a:spcAft>
            </a:pPr>
            <a:r>
              <a:rPr lang="en-US" sz="2100" dirty="0" err="1"/>
              <a:t>Belki</a:t>
            </a:r>
            <a:r>
              <a:rPr lang="en-US" sz="2100" dirty="0"/>
              <a:t> de </a:t>
            </a:r>
            <a:r>
              <a:rPr lang="en-US" sz="2100" dirty="0" err="1"/>
              <a:t>içten</a:t>
            </a:r>
            <a:r>
              <a:rPr lang="en-US" sz="2100" dirty="0"/>
              <a:t> </a:t>
            </a:r>
            <a:r>
              <a:rPr lang="en-US" sz="2100" dirty="0" err="1"/>
              <a:t>içe</a:t>
            </a:r>
            <a:r>
              <a:rPr lang="en-US" sz="2100" dirty="0"/>
              <a:t> </a:t>
            </a:r>
            <a:r>
              <a:rPr lang="en-US" sz="2100" dirty="0" err="1"/>
              <a:t>sinsice</a:t>
            </a:r>
            <a:r>
              <a:rPr lang="en-US" sz="2100" dirty="0"/>
              <a:t> </a:t>
            </a:r>
            <a:r>
              <a:rPr lang="en-US" sz="2100" dirty="0" err="1"/>
              <a:t>güldüler</a:t>
            </a:r>
            <a:r>
              <a:rPr lang="en-US" sz="2100" dirty="0"/>
              <a:t>.</a:t>
            </a:r>
          </a:p>
          <a:p>
            <a:pPr>
              <a:lnSpc>
                <a:spcPct val="90000"/>
              </a:lnSpc>
              <a:spcAft>
                <a:spcPts val="600"/>
              </a:spcAft>
            </a:pPr>
            <a:r>
              <a:rPr lang="en-US" sz="2100" dirty="0"/>
              <a:t>Ama </a:t>
            </a:r>
            <a:r>
              <a:rPr lang="en-US" sz="2100" dirty="0" err="1"/>
              <a:t>asıl</a:t>
            </a:r>
            <a:r>
              <a:rPr lang="en-US" sz="2100" dirty="0"/>
              <a:t> </a:t>
            </a:r>
            <a:r>
              <a:rPr lang="en-US" sz="2100" dirty="0" err="1"/>
              <a:t>unuttukları</a:t>
            </a:r>
            <a:r>
              <a:rPr lang="en-US" sz="2100" dirty="0"/>
              <a:t> </a:t>
            </a:r>
            <a:r>
              <a:rPr lang="en-US" sz="2100" dirty="0" err="1"/>
              <a:t>şuydu</a:t>
            </a:r>
            <a:r>
              <a:rPr lang="en-US" sz="2100" dirty="0"/>
              <a:t>. Ben </a:t>
            </a:r>
            <a:r>
              <a:rPr lang="en-US" sz="2100" dirty="0" err="1"/>
              <a:t>aldanmadım</a:t>
            </a:r>
            <a:r>
              <a:rPr lang="en-US" sz="2100" dirty="0"/>
              <a:t>.</a:t>
            </a:r>
          </a:p>
          <a:p>
            <a:pPr>
              <a:lnSpc>
                <a:spcPct val="90000"/>
              </a:lnSpc>
              <a:spcAft>
                <a:spcPts val="600"/>
              </a:spcAft>
            </a:pPr>
            <a:r>
              <a:rPr lang="en-US" sz="2100" dirty="0" err="1"/>
              <a:t>Aldanan</a:t>
            </a:r>
            <a:r>
              <a:rPr lang="en-US" sz="2100" dirty="0"/>
              <a:t> her zaman </a:t>
            </a:r>
            <a:r>
              <a:rPr lang="en-US" sz="2100" dirty="0" err="1"/>
              <a:t>kendileri</a:t>
            </a:r>
            <a:r>
              <a:rPr lang="en-US" sz="2100" dirty="0"/>
              <a:t> </a:t>
            </a:r>
            <a:r>
              <a:rPr lang="en-US" sz="2100" dirty="0" err="1"/>
              <a:t>oldular</a:t>
            </a:r>
            <a:r>
              <a:rPr lang="en-US" sz="2100" dirty="0"/>
              <a:t> ama </a:t>
            </a:r>
            <a:r>
              <a:rPr lang="en-US" sz="2100" dirty="0" err="1"/>
              <a:t>bunu</a:t>
            </a:r>
            <a:r>
              <a:rPr lang="en-US" sz="2100" dirty="0"/>
              <a:t> </a:t>
            </a:r>
            <a:r>
              <a:rPr lang="en-US" sz="2100" dirty="0" err="1"/>
              <a:t>anlayamadılar</a:t>
            </a:r>
            <a:r>
              <a:rPr lang="en-US" sz="2100" dirty="0"/>
              <a:t>.</a:t>
            </a:r>
          </a:p>
        </p:txBody>
      </p:sp>
      <p:pic>
        <p:nvPicPr>
          <p:cNvPr id="53" name="Picture Placeholder 52">
            <a:extLst>
              <a:ext uri="{FF2B5EF4-FFF2-40B4-BE49-F238E27FC236}">
                <a16:creationId xmlns:a16="http://schemas.microsoft.com/office/drawing/2014/main" id="{3A9FE351-A4C6-4292-8E5E-15D6D36A50E2}"/>
              </a:ext>
            </a:extLst>
          </p:cNvPr>
          <p:cNvPicPr>
            <a:picLocks noGrp="1" noChangeAspect="1"/>
          </p:cNvPicPr>
          <p:nvPr>
            <p:ph type="pic" sz="quarter" idx="10"/>
          </p:nvPr>
        </p:nvPicPr>
        <p:blipFill rotWithShape="1">
          <a:blip r:embed="rId2">
            <a:extLst>
              <a:ext uri="{837473B0-CC2E-450A-ABE3-18F120FF3D39}">
                <a1611:picAttrSrcUrl xmlns:a1611="http://schemas.microsoft.com/office/drawing/2016/11/main" r:id="rId3"/>
              </a:ext>
            </a:extLst>
          </a:blip>
          <a:srcRect l="23696" r="21055" b="2"/>
          <a:stretch/>
        </p:blipFill>
        <p:spPr>
          <a:xfrm>
            <a:off x="2571751" y="1195636"/>
            <a:ext cx="2569660" cy="2569660"/>
          </a:xfrm>
          <a:noFill/>
        </p:spPr>
      </p:pic>
      <p:sp>
        <p:nvSpPr>
          <p:cNvPr id="4" name="Title 1">
            <a:extLst>
              <a:ext uri="{FF2B5EF4-FFF2-40B4-BE49-F238E27FC236}">
                <a16:creationId xmlns:a16="http://schemas.microsoft.com/office/drawing/2014/main" id="{2A3DC062-4278-0CD1-34EE-5B88AE559114}"/>
              </a:ext>
            </a:extLst>
          </p:cNvPr>
          <p:cNvSpPr txBox="1">
            <a:spLocks/>
          </p:cNvSpPr>
          <p:nvPr/>
        </p:nvSpPr>
        <p:spPr>
          <a:xfrm>
            <a:off x="3430753" y="6073158"/>
            <a:ext cx="4633806" cy="700952"/>
          </a:xfrm>
          <a:prstGeom prst="rect">
            <a:avLst/>
          </a:prstGeom>
        </p:spPr>
        <p:txBody>
          <a:bodyPr vert="horz" lIns="91440" tIns="45720" rIns="91440" bIns="45720" rtlCol="0" anchor="ctr">
            <a:normAutofit fontScale="92500"/>
          </a:bodyPr>
          <a:lstStyle>
            <a:lvl1pPr algn="l" defTabSz="914400" rtl="0" eaLnBrk="1" latinLnBrk="0" hangingPunct="1">
              <a:lnSpc>
                <a:spcPct val="85000"/>
              </a:lnSpc>
              <a:spcBef>
                <a:spcPct val="0"/>
              </a:spcBef>
              <a:buNone/>
              <a:defRPr sz="6000" b="0" i="1" kern="1200" cap="none" baseline="0">
                <a:solidFill>
                  <a:schemeClr val="tx2"/>
                </a:solidFill>
                <a:latin typeface="+mj-lt"/>
                <a:ea typeface="+mj-ea"/>
                <a:cs typeface="+mj-cs"/>
              </a:defRPr>
            </a:lvl1pPr>
          </a:lstStyle>
          <a:p>
            <a:r>
              <a:rPr lang="tr-TR" sz="3200" dirty="0"/>
              <a:t>Hazırlayan: Rotinda İşik</a:t>
            </a:r>
            <a:endParaRPr lang="en-US" sz="3200" dirty="0"/>
          </a:p>
        </p:txBody>
      </p:sp>
    </p:spTree>
    <p:extLst>
      <p:ext uri="{BB962C8B-B14F-4D97-AF65-F5344CB8AC3E}">
        <p14:creationId xmlns:p14="http://schemas.microsoft.com/office/powerpoint/2010/main" val="119388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F8B12A-E42D-16F3-67BC-87C9F55F6136}"/>
              </a:ext>
            </a:extLst>
          </p:cNvPr>
          <p:cNvSpPr>
            <a:spLocks noGrp="1"/>
          </p:cNvSpPr>
          <p:nvPr>
            <p:ph idx="1"/>
          </p:nvPr>
        </p:nvSpPr>
        <p:spPr>
          <a:xfrm>
            <a:off x="5181600" y="0"/>
            <a:ext cx="6248398" cy="6858000"/>
          </a:xfrm>
        </p:spPr>
        <p:txBody>
          <a:bodyPr anchor="ctr" anchorCtr="0">
            <a:noAutofit/>
          </a:bodyPr>
          <a:lstStyle/>
          <a:p>
            <a:pPr algn="l">
              <a:buFont typeface="Arial" panose="020B0604020202020204" pitchFamily="34" charset="0"/>
              <a:buChar char="•"/>
            </a:pPr>
            <a:r>
              <a:rPr lang="tr-TR" sz="1000" b="0" i="0" dirty="0">
                <a:solidFill>
                  <a:schemeClr val="tx1"/>
                </a:solidFill>
                <a:effectLst/>
                <a:latin typeface="+mj-lt"/>
              </a:rPr>
              <a:t>1953: Hatırladıklarım - </a:t>
            </a:r>
            <a:r>
              <a:rPr lang="tr-TR" sz="1000" b="0" i="0" u="none" strike="noStrike" dirty="0">
                <a:solidFill>
                  <a:schemeClr val="tx1"/>
                </a:solidFill>
                <a:effectLst/>
                <a:latin typeface="+mj-lt"/>
                <a:hlinkClick r:id="rId2" tooltip="Eleanor Roosevelt">
                  <a:extLst>
                    <a:ext uri="{A12FA001-AC4F-418D-AE19-62706E023703}">
                      <ahyp:hlinkClr xmlns:ahyp="http://schemas.microsoft.com/office/drawing/2018/hyperlinkcolor" val="tx"/>
                    </a:ext>
                  </a:extLst>
                </a:hlinkClick>
              </a:rPr>
              <a:t>Eleanor Roosevelt</a:t>
            </a:r>
            <a:r>
              <a:rPr lang="tr-TR" sz="1000" b="0" i="0" dirty="0">
                <a:solidFill>
                  <a:schemeClr val="tx1"/>
                </a:solidFill>
                <a:effectLst/>
                <a:latin typeface="+mj-lt"/>
              </a:rPr>
              <a:t> - SEÇİLMİŞ HİKÂYELER DERGİSİ - Ankara</a:t>
            </a:r>
          </a:p>
          <a:p>
            <a:pPr algn="l">
              <a:buFont typeface="Arial" panose="020B0604020202020204" pitchFamily="34" charset="0"/>
              <a:buChar char="•"/>
            </a:pPr>
            <a:r>
              <a:rPr lang="tr-TR" sz="1000" b="0" i="0" dirty="0">
                <a:solidFill>
                  <a:schemeClr val="tx1"/>
                </a:solidFill>
                <a:effectLst/>
                <a:latin typeface="+mj-lt"/>
              </a:rPr>
              <a:t>1956: Yeni Türkiye Bir Garp Devleti - </a:t>
            </a:r>
            <a:r>
              <a:rPr lang="tr-TR" sz="1000" b="0" i="0" u="none" strike="noStrike" dirty="0">
                <a:solidFill>
                  <a:schemeClr val="tx1"/>
                </a:solidFill>
                <a:effectLst/>
                <a:latin typeface="+mj-lt"/>
                <a:hlinkClick r:id="rId3" tooltip="Georges Duhamel (sayfa mevcut değil)">
                  <a:extLst>
                    <a:ext uri="{A12FA001-AC4F-418D-AE19-62706E023703}">
                      <ahyp:hlinkClr xmlns:ahyp="http://schemas.microsoft.com/office/drawing/2018/hyperlinkcolor" val="tx"/>
                    </a:ext>
                  </a:extLst>
                </a:hlinkClick>
              </a:rPr>
              <a:t>Georges Duhamel</a:t>
            </a:r>
            <a:endParaRPr lang="tr-TR" sz="1000" b="0" i="0" dirty="0">
              <a:solidFill>
                <a:schemeClr val="tx1"/>
              </a:solidFill>
              <a:effectLst/>
              <a:latin typeface="+mj-lt"/>
            </a:endParaRPr>
          </a:p>
          <a:p>
            <a:pPr algn="l">
              <a:buFont typeface="Arial" panose="020B0604020202020204" pitchFamily="34" charset="0"/>
              <a:buChar char="•"/>
            </a:pPr>
            <a:r>
              <a:rPr lang="tr-TR" sz="1000" b="0" i="0" dirty="0">
                <a:solidFill>
                  <a:schemeClr val="tx1"/>
                </a:solidFill>
                <a:effectLst/>
                <a:latin typeface="+mj-lt"/>
              </a:rPr>
              <a:t>1957: </a:t>
            </a:r>
            <a:r>
              <a:rPr lang="tr-TR" sz="1000" b="0" i="0" dirty="0" err="1">
                <a:solidFill>
                  <a:schemeClr val="tx1"/>
                </a:solidFill>
                <a:effectLst/>
                <a:latin typeface="+mj-lt"/>
              </a:rPr>
              <a:t>Herboydan</a:t>
            </a:r>
            <a:r>
              <a:rPr lang="tr-TR" sz="1000" b="0" i="0" dirty="0">
                <a:solidFill>
                  <a:schemeClr val="tx1"/>
                </a:solidFill>
                <a:effectLst/>
                <a:latin typeface="+mj-lt"/>
              </a:rPr>
              <a:t>: Dünya Şiirinden Seçmeler - Seçilmiş Hikâyeler Dergisi</a:t>
            </a:r>
          </a:p>
          <a:p>
            <a:pPr algn="l">
              <a:buFont typeface="Arial" panose="020B0604020202020204" pitchFamily="34" charset="0"/>
              <a:buChar char="•"/>
            </a:pPr>
            <a:r>
              <a:rPr lang="tr-TR" sz="1000" b="0" i="0" dirty="0">
                <a:solidFill>
                  <a:schemeClr val="tx1"/>
                </a:solidFill>
                <a:effectLst/>
                <a:latin typeface="+mj-lt"/>
              </a:rPr>
              <a:t>1958: Anne Frank'ın Hatıra Defteri - </a:t>
            </a:r>
            <a:r>
              <a:rPr lang="tr-TR" sz="1000" b="0" i="0" u="none" strike="noStrike" dirty="0">
                <a:solidFill>
                  <a:schemeClr val="tx1"/>
                </a:solidFill>
                <a:effectLst/>
                <a:latin typeface="+mj-lt"/>
                <a:hlinkClick r:id="rId4" tooltip="Anne Frank">
                  <a:extLst>
                    <a:ext uri="{A12FA001-AC4F-418D-AE19-62706E023703}">
                      <ahyp:hlinkClr xmlns:ahyp="http://schemas.microsoft.com/office/drawing/2018/hyperlinkcolor" val="tx"/>
                    </a:ext>
                  </a:extLst>
                </a:hlinkClick>
              </a:rPr>
              <a:t>Anne Frank</a:t>
            </a:r>
            <a:r>
              <a:rPr lang="tr-TR" sz="1000" b="0" i="0" dirty="0">
                <a:solidFill>
                  <a:schemeClr val="tx1"/>
                </a:solidFill>
                <a:effectLst/>
                <a:latin typeface="+mj-lt"/>
              </a:rPr>
              <a:t> - Dost Yayınları - Ankara</a:t>
            </a:r>
          </a:p>
          <a:p>
            <a:pPr algn="l">
              <a:buFont typeface="Arial" panose="020B0604020202020204" pitchFamily="34" charset="0"/>
              <a:buChar char="•"/>
            </a:pPr>
            <a:r>
              <a:rPr lang="tr-TR" sz="1000" b="0" i="0" dirty="0">
                <a:solidFill>
                  <a:schemeClr val="tx1"/>
                </a:solidFill>
                <a:effectLst/>
                <a:latin typeface="+mj-lt"/>
              </a:rPr>
              <a:t>1959: LORD STRATFORDUN TÜRKİYE HATIRALARI - </a:t>
            </a:r>
            <a:r>
              <a:rPr lang="tr-TR" sz="1000" b="0" i="0" u="none" strike="noStrike" dirty="0">
                <a:solidFill>
                  <a:schemeClr val="tx1"/>
                </a:solidFill>
                <a:effectLst/>
                <a:latin typeface="+mj-lt"/>
                <a:hlinkClick r:id="rId5" tooltip="STANLEY LANE POOLE (sayfa mevcut değil)">
                  <a:extLst>
                    <a:ext uri="{A12FA001-AC4F-418D-AE19-62706E023703}">
                      <ahyp:hlinkClr xmlns:ahyp="http://schemas.microsoft.com/office/drawing/2018/hyperlinkcolor" val="tx"/>
                    </a:ext>
                  </a:extLst>
                </a:hlinkClick>
              </a:rPr>
              <a:t>STANLEY LANE POOLE</a:t>
            </a:r>
            <a:endParaRPr lang="tr-TR" sz="1000" b="0" i="0" dirty="0">
              <a:solidFill>
                <a:schemeClr val="tx1"/>
              </a:solidFill>
              <a:effectLst/>
              <a:latin typeface="+mj-lt"/>
            </a:endParaRPr>
          </a:p>
          <a:p>
            <a:pPr algn="l">
              <a:buFont typeface="Arial" panose="020B0604020202020204" pitchFamily="34" charset="0"/>
              <a:buChar char="•"/>
            </a:pPr>
            <a:r>
              <a:rPr lang="tr-TR" sz="1000" b="0" i="0" dirty="0">
                <a:solidFill>
                  <a:schemeClr val="tx1"/>
                </a:solidFill>
                <a:effectLst/>
                <a:latin typeface="+mj-lt"/>
              </a:rPr>
              <a:t>1964: </a:t>
            </a:r>
            <a:r>
              <a:rPr lang="tr-TR" sz="1000" b="0" i="0" u="none" strike="noStrike" dirty="0">
                <a:solidFill>
                  <a:schemeClr val="tx1"/>
                </a:solidFill>
                <a:effectLst/>
                <a:latin typeface="+mj-lt"/>
                <a:hlinkClick r:id="rId6" tooltip="Muhteşem Gatsby">
                  <a:extLst>
                    <a:ext uri="{A12FA001-AC4F-418D-AE19-62706E023703}">
                      <ahyp:hlinkClr xmlns:ahyp="http://schemas.microsoft.com/office/drawing/2018/hyperlinkcolor" val="tx"/>
                    </a:ext>
                  </a:extLst>
                </a:hlinkClick>
              </a:rPr>
              <a:t>Muhteşem </a:t>
            </a:r>
            <a:r>
              <a:rPr lang="tr-TR" sz="1000" b="0" i="0" u="none" strike="noStrike" dirty="0" err="1">
                <a:solidFill>
                  <a:schemeClr val="tx1"/>
                </a:solidFill>
                <a:effectLst/>
                <a:latin typeface="+mj-lt"/>
                <a:hlinkClick r:id="rId6" tooltip="Muhteşem Gatsby">
                  <a:extLst>
                    <a:ext uri="{A12FA001-AC4F-418D-AE19-62706E023703}">
                      <ahyp:hlinkClr xmlns:ahyp="http://schemas.microsoft.com/office/drawing/2018/hyperlinkcolor" val="tx"/>
                    </a:ext>
                  </a:extLst>
                </a:hlinkClick>
              </a:rPr>
              <a:t>Gatsby</a:t>
            </a:r>
            <a:r>
              <a:rPr lang="tr-TR" sz="1000" b="0" i="0" dirty="0">
                <a:solidFill>
                  <a:schemeClr val="tx1"/>
                </a:solidFill>
                <a:effectLst/>
                <a:latin typeface="+mj-lt"/>
              </a:rPr>
              <a:t> (</a:t>
            </a:r>
            <a:r>
              <a:rPr lang="tr-TR" sz="1000" b="0" i="0" u="none" strike="noStrike" dirty="0" err="1">
                <a:solidFill>
                  <a:schemeClr val="tx1"/>
                </a:solidFill>
                <a:effectLst/>
                <a:latin typeface="+mj-lt"/>
                <a:hlinkClick r:id="rId7" tooltip="The Great Gatsby">
                  <a:extLst>
                    <a:ext uri="{A12FA001-AC4F-418D-AE19-62706E023703}">
                      <ahyp:hlinkClr xmlns:ahyp="http://schemas.microsoft.com/office/drawing/2018/hyperlinkcolor" val="tx"/>
                    </a:ext>
                  </a:extLst>
                </a:hlinkClick>
              </a:rPr>
              <a:t>The</a:t>
            </a:r>
            <a:r>
              <a:rPr lang="tr-TR" sz="1000" b="0" i="0" u="none" strike="noStrike" dirty="0">
                <a:solidFill>
                  <a:schemeClr val="tx1"/>
                </a:solidFill>
                <a:effectLst/>
                <a:latin typeface="+mj-lt"/>
                <a:hlinkClick r:id="rId7" tooltip="The Great Gatsby">
                  <a:extLst>
                    <a:ext uri="{A12FA001-AC4F-418D-AE19-62706E023703}">
                      <ahyp:hlinkClr xmlns:ahyp="http://schemas.microsoft.com/office/drawing/2018/hyperlinkcolor" val="tx"/>
                    </a:ext>
                  </a:extLst>
                </a:hlinkClick>
              </a:rPr>
              <a:t> Great </a:t>
            </a:r>
            <a:r>
              <a:rPr lang="tr-TR" sz="1000" b="0" i="0" u="none" strike="noStrike" dirty="0" err="1">
                <a:solidFill>
                  <a:schemeClr val="tx1"/>
                </a:solidFill>
                <a:effectLst/>
                <a:latin typeface="+mj-lt"/>
                <a:hlinkClick r:id="rId7" tooltip="The Great Gatsby">
                  <a:extLst>
                    <a:ext uri="{A12FA001-AC4F-418D-AE19-62706E023703}">
                      <ahyp:hlinkClr xmlns:ahyp="http://schemas.microsoft.com/office/drawing/2018/hyperlinkcolor" val="tx"/>
                    </a:ext>
                  </a:extLst>
                </a:hlinkClick>
              </a:rPr>
              <a:t>Gatsby</a:t>
            </a:r>
            <a:r>
              <a:rPr lang="tr-TR" sz="1000" b="0" i="0" dirty="0">
                <a:solidFill>
                  <a:schemeClr val="tx1"/>
                </a:solidFill>
                <a:effectLst/>
                <a:latin typeface="+mj-lt"/>
              </a:rPr>
              <a:t>, </a:t>
            </a:r>
            <a:r>
              <a:rPr lang="tr-TR" sz="1000" b="0" i="0" u="none" strike="noStrike" dirty="0">
                <a:solidFill>
                  <a:schemeClr val="tx1"/>
                </a:solidFill>
                <a:effectLst/>
                <a:latin typeface="+mj-lt"/>
                <a:hlinkClick r:id="rId8" tooltip="F. Scott Fitzgerald">
                  <a:extLst>
                    <a:ext uri="{A12FA001-AC4F-418D-AE19-62706E023703}">
                      <ahyp:hlinkClr xmlns:ahyp="http://schemas.microsoft.com/office/drawing/2018/hyperlinkcolor" val="tx"/>
                    </a:ext>
                  </a:extLst>
                </a:hlinkClick>
              </a:rPr>
              <a:t>F. Scott Fitzgerald</a:t>
            </a:r>
            <a:r>
              <a:rPr lang="tr-TR" sz="1000" b="0" i="0" dirty="0">
                <a:solidFill>
                  <a:schemeClr val="tx1"/>
                </a:solidFill>
                <a:effectLst/>
                <a:latin typeface="+mj-lt"/>
              </a:rPr>
              <a:t>), Ağaoğlu Yayınevi</a:t>
            </a:r>
          </a:p>
          <a:p>
            <a:pPr algn="l">
              <a:buFont typeface="Arial" panose="020B0604020202020204" pitchFamily="34" charset="0"/>
              <a:buChar char="•"/>
            </a:pPr>
            <a:r>
              <a:rPr lang="tr-TR" sz="1000" b="0" i="0" dirty="0">
                <a:solidFill>
                  <a:schemeClr val="tx1"/>
                </a:solidFill>
                <a:effectLst/>
                <a:latin typeface="+mj-lt"/>
              </a:rPr>
              <a:t>1967: Lenin </a:t>
            </a:r>
            <a:r>
              <a:rPr lang="tr-TR" sz="1000" b="0" i="0" dirty="0" err="1">
                <a:solidFill>
                  <a:schemeClr val="tx1"/>
                </a:solidFill>
                <a:effectLst/>
                <a:latin typeface="+mj-lt"/>
              </a:rPr>
              <a:t>Petrogirad'da</a:t>
            </a:r>
            <a:r>
              <a:rPr lang="tr-TR" sz="1000" b="0" i="0" dirty="0">
                <a:solidFill>
                  <a:schemeClr val="tx1"/>
                </a:solidFill>
                <a:effectLst/>
                <a:latin typeface="+mj-lt"/>
              </a:rPr>
              <a:t> - Sosyalist Akımın Gelişmesi - </a:t>
            </a:r>
            <a:r>
              <a:rPr lang="tr-TR" sz="1000" b="0" i="0" u="none" strike="noStrike" dirty="0">
                <a:solidFill>
                  <a:schemeClr val="tx1"/>
                </a:solidFill>
                <a:effectLst/>
                <a:latin typeface="+mj-lt"/>
                <a:hlinkClick r:id="rId9" tooltip="EDMUND WILSON (sayfa mevcut değil)">
                  <a:extLst>
                    <a:ext uri="{A12FA001-AC4F-418D-AE19-62706E023703}">
                      <ahyp:hlinkClr xmlns:ahyp="http://schemas.microsoft.com/office/drawing/2018/hyperlinkcolor" val="tx"/>
                    </a:ext>
                  </a:extLst>
                </a:hlinkClick>
              </a:rPr>
              <a:t>EDMUND WILSON</a:t>
            </a:r>
            <a:r>
              <a:rPr lang="tr-TR" sz="1000" b="0" i="0" dirty="0">
                <a:solidFill>
                  <a:schemeClr val="tx1"/>
                </a:solidFill>
                <a:effectLst/>
                <a:latin typeface="+mj-lt"/>
              </a:rPr>
              <a:t> - Ağaoğlu Yayınevi</a:t>
            </a:r>
          </a:p>
          <a:p>
            <a:pPr algn="l">
              <a:buFont typeface="Arial" panose="020B0604020202020204" pitchFamily="34" charset="0"/>
              <a:buChar char="•"/>
            </a:pPr>
            <a:r>
              <a:rPr lang="tr-TR" sz="1000" b="0" i="0" dirty="0">
                <a:solidFill>
                  <a:schemeClr val="tx1"/>
                </a:solidFill>
                <a:effectLst/>
                <a:latin typeface="+mj-lt"/>
              </a:rPr>
              <a:t>1967: Gerilla Harbi - MAO TSE TUNG - </a:t>
            </a:r>
            <a:r>
              <a:rPr lang="tr-TR" sz="1000" b="0" i="0" u="none" strike="noStrike" dirty="0" err="1">
                <a:solidFill>
                  <a:schemeClr val="tx1"/>
                </a:solidFill>
                <a:effectLst/>
                <a:latin typeface="+mj-lt"/>
                <a:hlinkClick r:id="rId10" tooltip="Ernesto Che Guevara">
                  <a:extLst>
                    <a:ext uri="{A12FA001-AC4F-418D-AE19-62706E023703}">
                      <ahyp:hlinkClr xmlns:ahyp="http://schemas.microsoft.com/office/drawing/2018/hyperlinkcolor" val="tx"/>
                    </a:ext>
                  </a:extLst>
                </a:hlinkClick>
              </a:rPr>
              <a:t>Ernesto</a:t>
            </a:r>
            <a:r>
              <a:rPr lang="tr-TR" sz="1000" b="0" i="0" u="none" strike="noStrike" dirty="0">
                <a:solidFill>
                  <a:schemeClr val="tx1"/>
                </a:solidFill>
                <a:effectLst/>
                <a:latin typeface="+mj-lt"/>
                <a:hlinkClick r:id="rId10" tooltip="Ernesto Che Guevara">
                  <a:extLst>
                    <a:ext uri="{A12FA001-AC4F-418D-AE19-62706E023703}">
                      <ahyp:hlinkClr xmlns:ahyp="http://schemas.microsoft.com/office/drawing/2018/hyperlinkcolor" val="tx"/>
                    </a:ext>
                  </a:extLst>
                </a:hlinkClick>
              </a:rPr>
              <a:t> Che Guevara</a:t>
            </a:r>
            <a:r>
              <a:rPr lang="tr-TR" sz="1000" b="0" i="0" dirty="0">
                <a:solidFill>
                  <a:schemeClr val="tx1"/>
                </a:solidFill>
                <a:effectLst/>
                <a:latin typeface="+mj-lt"/>
              </a:rPr>
              <a:t> - </a:t>
            </a:r>
            <a:r>
              <a:rPr lang="tr-TR" sz="1000" b="0" i="0" dirty="0" err="1">
                <a:solidFill>
                  <a:schemeClr val="tx1"/>
                </a:solidFill>
                <a:effectLst/>
                <a:latin typeface="+mj-lt"/>
              </a:rPr>
              <a:t>Payel</a:t>
            </a:r>
            <a:endParaRPr lang="tr-TR" sz="1000" b="0" i="0" dirty="0">
              <a:solidFill>
                <a:schemeClr val="tx1"/>
              </a:solidFill>
              <a:effectLst/>
              <a:latin typeface="+mj-lt"/>
            </a:endParaRPr>
          </a:p>
          <a:p>
            <a:pPr algn="l">
              <a:buFont typeface="Arial" panose="020B0604020202020204" pitchFamily="34" charset="0"/>
              <a:buChar char="•"/>
            </a:pPr>
            <a:r>
              <a:rPr lang="tr-TR" sz="1000" b="0" i="0" dirty="0">
                <a:solidFill>
                  <a:schemeClr val="tx1"/>
                </a:solidFill>
                <a:effectLst/>
                <a:latin typeface="+mj-lt"/>
              </a:rPr>
              <a:t>1967: Küba'da Sosyalizm ve İnsan - </a:t>
            </a:r>
            <a:r>
              <a:rPr lang="tr-TR" sz="1000" b="0" i="0" u="none" strike="noStrike" dirty="0" err="1">
                <a:solidFill>
                  <a:schemeClr val="tx1"/>
                </a:solidFill>
                <a:effectLst/>
                <a:latin typeface="+mj-lt"/>
                <a:hlinkClick r:id="rId10" tooltip="Ernesto Che Guevara">
                  <a:extLst>
                    <a:ext uri="{A12FA001-AC4F-418D-AE19-62706E023703}">
                      <ahyp:hlinkClr xmlns:ahyp="http://schemas.microsoft.com/office/drawing/2018/hyperlinkcolor" val="tx"/>
                    </a:ext>
                  </a:extLst>
                </a:hlinkClick>
              </a:rPr>
              <a:t>Ernesto</a:t>
            </a:r>
            <a:r>
              <a:rPr lang="tr-TR" sz="1000" b="0" i="0" u="none" strike="noStrike" dirty="0">
                <a:solidFill>
                  <a:schemeClr val="tx1"/>
                </a:solidFill>
                <a:effectLst/>
                <a:latin typeface="+mj-lt"/>
                <a:hlinkClick r:id="rId10" tooltip="Ernesto Che Guevara">
                  <a:extLst>
                    <a:ext uri="{A12FA001-AC4F-418D-AE19-62706E023703}">
                      <ahyp:hlinkClr xmlns:ahyp="http://schemas.microsoft.com/office/drawing/2018/hyperlinkcolor" val="tx"/>
                    </a:ext>
                  </a:extLst>
                </a:hlinkClick>
              </a:rPr>
              <a:t> Che Guevara</a:t>
            </a:r>
            <a:r>
              <a:rPr lang="tr-TR" sz="1000" b="0" i="0" dirty="0">
                <a:solidFill>
                  <a:schemeClr val="tx1"/>
                </a:solidFill>
                <a:effectLst/>
                <a:latin typeface="+mj-lt"/>
              </a:rPr>
              <a:t> - </a:t>
            </a:r>
            <a:r>
              <a:rPr lang="tr-TR" sz="1000" b="0" i="0" dirty="0" err="1">
                <a:solidFill>
                  <a:schemeClr val="tx1"/>
                </a:solidFill>
                <a:effectLst/>
                <a:latin typeface="+mj-lt"/>
              </a:rPr>
              <a:t>Payel</a:t>
            </a:r>
            <a:endParaRPr lang="tr-TR" sz="1000" b="0" i="0" dirty="0">
              <a:solidFill>
                <a:schemeClr val="tx1"/>
              </a:solidFill>
              <a:effectLst/>
              <a:latin typeface="+mj-lt"/>
            </a:endParaRPr>
          </a:p>
          <a:p>
            <a:pPr algn="l">
              <a:buFont typeface="Arial" panose="020B0604020202020204" pitchFamily="34" charset="0"/>
              <a:buChar char="•"/>
            </a:pPr>
            <a:r>
              <a:rPr lang="tr-TR" sz="1000" b="0" i="0" dirty="0">
                <a:solidFill>
                  <a:schemeClr val="tx1"/>
                </a:solidFill>
                <a:effectLst/>
                <a:latin typeface="+mj-lt"/>
              </a:rPr>
              <a:t>1968: Siyah İktidar - </a:t>
            </a:r>
            <a:r>
              <a:rPr lang="tr-TR" sz="1000" b="0" i="0" u="none" strike="noStrike" dirty="0" err="1">
                <a:solidFill>
                  <a:schemeClr val="tx1"/>
                </a:solidFill>
                <a:effectLst/>
                <a:latin typeface="+mj-lt"/>
                <a:hlinkClick r:id="rId11" tooltip="Stokely Carmichael (sayfa mevcut değil)">
                  <a:extLst>
                    <a:ext uri="{A12FA001-AC4F-418D-AE19-62706E023703}">
                      <ahyp:hlinkClr xmlns:ahyp="http://schemas.microsoft.com/office/drawing/2018/hyperlinkcolor" val="tx"/>
                    </a:ext>
                  </a:extLst>
                </a:hlinkClick>
              </a:rPr>
              <a:t>Stokely</a:t>
            </a:r>
            <a:r>
              <a:rPr lang="tr-TR" sz="1000" b="0" i="0" u="none" strike="noStrike" dirty="0">
                <a:solidFill>
                  <a:schemeClr val="tx1"/>
                </a:solidFill>
                <a:effectLst/>
                <a:latin typeface="+mj-lt"/>
                <a:hlinkClick r:id="rId11" tooltip="Stokely Carmichael (sayfa mevcut değil)">
                  <a:extLst>
                    <a:ext uri="{A12FA001-AC4F-418D-AE19-62706E023703}">
                      <ahyp:hlinkClr xmlns:ahyp="http://schemas.microsoft.com/office/drawing/2018/hyperlinkcolor" val="tx"/>
                    </a:ext>
                  </a:extLst>
                </a:hlinkClick>
              </a:rPr>
              <a:t> </a:t>
            </a:r>
            <a:r>
              <a:rPr lang="tr-TR" sz="1000" b="0" i="0" u="none" strike="noStrike" dirty="0" err="1">
                <a:solidFill>
                  <a:schemeClr val="tx1"/>
                </a:solidFill>
                <a:effectLst/>
                <a:latin typeface="+mj-lt"/>
                <a:hlinkClick r:id="rId11" tooltip="Stokely Carmichael (sayfa mevcut değil)">
                  <a:extLst>
                    <a:ext uri="{A12FA001-AC4F-418D-AE19-62706E023703}">
                      <ahyp:hlinkClr xmlns:ahyp="http://schemas.microsoft.com/office/drawing/2018/hyperlinkcolor" val="tx"/>
                    </a:ext>
                  </a:extLst>
                </a:hlinkClick>
              </a:rPr>
              <a:t>Carmichael</a:t>
            </a:r>
            <a:r>
              <a:rPr lang="tr-TR" sz="1000" b="0" i="0" dirty="0">
                <a:solidFill>
                  <a:schemeClr val="tx1"/>
                </a:solidFill>
                <a:effectLst/>
                <a:latin typeface="+mj-lt"/>
              </a:rPr>
              <a:t> - Ant Yayınları</a:t>
            </a:r>
          </a:p>
          <a:p>
            <a:pPr algn="l">
              <a:buFont typeface="Arial" panose="020B0604020202020204" pitchFamily="34" charset="0"/>
              <a:buChar char="•"/>
            </a:pPr>
            <a:r>
              <a:rPr lang="tr-TR" sz="1000" b="0" i="0" dirty="0">
                <a:solidFill>
                  <a:schemeClr val="tx1"/>
                </a:solidFill>
                <a:effectLst/>
                <a:latin typeface="+mj-lt"/>
              </a:rPr>
              <a:t>1972: Salozun Mavalı (Peter Weiss) - Yöntem Yayınları</a:t>
            </a:r>
          </a:p>
          <a:p>
            <a:pPr algn="l">
              <a:buFont typeface="Arial" panose="020B0604020202020204" pitchFamily="34" charset="0"/>
              <a:buChar char="•"/>
            </a:pPr>
            <a:r>
              <a:rPr lang="tr-TR" sz="1000" b="0" i="0" dirty="0">
                <a:solidFill>
                  <a:schemeClr val="tx1"/>
                </a:solidFill>
                <a:effectLst/>
                <a:latin typeface="+mj-lt"/>
              </a:rPr>
              <a:t>1977: Yeni Başlayanlar İçin Marks - </a:t>
            </a:r>
            <a:r>
              <a:rPr lang="tr-TR" sz="1000" b="0" i="0" dirty="0" err="1">
                <a:solidFill>
                  <a:schemeClr val="tx1"/>
                </a:solidFill>
                <a:effectLst/>
                <a:latin typeface="+mj-lt"/>
              </a:rPr>
              <a:t>Rius</a:t>
            </a:r>
            <a:r>
              <a:rPr lang="tr-TR" sz="1000" b="0" i="0" dirty="0">
                <a:solidFill>
                  <a:schemeClr val="tx1"/>
                </a:solidFill>
                <a:effectLst/>
                <a:latin typeface="+mj-lt"/>
              </a:rPr>
              <a:t> - Vardiya Yayınları</a:t>
            </a:r>
          </a:p>
          <a:p>
            <a:pPr algn="l">
              <a:buFont typeface="Arial" panose="020B0604020202020204" pitchFamily="34" charset="0"/>
              <a:buChar char="•"/>
            </a:pPr>
            <a:r>
              <a:rPr lang="tr-TR" sz="1000" b="0" i="0" dirty="0">
                <a:solidFill>
                  <a:schemeClr val="tx1"/>
                </a:solidFill>
                <a:effectLst/>
                <a:latin typeface="+mj-lt"/>
              </a:rPr>
              <a:t>1980: Kafkas Tebeşir Dairesi - </a:t>
            </a:r>
            <a:r>
              <a:rPr lang="tr-TR" sz="1000" b="0" i="0" u="none" strike="noStrike" dirty="0" err="1">
                <a:solidFill>
                  <a:schemeClr val="tx1"/>
                </a:solidFill>
                <a:effectLst/>
                <a:latin typeface="+mj-lt"/>
                <a:hlinkClick r:id="rId12" tooltip="Bertolt Brecht">
                  <a:extLst>
                    <a:ext uri="{A12FA001-AC4F-418D-AE19-62706E023703}">
                      <ahyp:hlinkClr xmlns:ahyp="http://schemas.microsoft.com/office/drawing/2018/hyperlinkcolor" val="tx"/>
                    </a:ext>
                  </a:extLst>
                </a:hlinkClick>
              </a:rPr>
              <a:t>Bertolt</a:t>
            </a:r>
            <a:r>
              <a:rPr lang="tr-TR" sz="1000" b="0" i="0" u="none" strike="noStrike" dirty="0">
                <a:solidFill>
                  <a:schemeClr val="tx1"/>
                </a:solidFill>
                <a:effectLst/>
                <a:latin typeface="+mj-lt"/>
                <a:hlinkClick r:id="rId12" tooltip="Bertolt Brecht">
                  <a:extLst>
                    <a:ext uri="{A12FA001-AC4F-418D-AE19-62706E023703}">
                      <ahyp:hlinkClr xmlns:ahyp="http://schemas.microsoft.com/office/drawing/2018/hyperlinkcolor" val="tx"/>
                    </a:ext>
                  </a:extLst>
                </a:hlinkClick>
              </a:rPr>
              <a:t> Brecht</a:t>
            </a:r>
            <a:r>
              <a:rPr lang="tr-TR" sz="1000" b="0" i="0" dirty="0">
                <a:solidFill>
                  <a:schemeClr val="tx1"/>
                </a:solidFill>
                <a:effectLst/>
                <a:latin typeface="+mj-lt"/>
              </a:rPr>
              <a:t> - İzlem Yayınları - İstanbul</a:t>
            </a:r>
          </a:p>
          <a:p>
            <a:pPr algn="l">
              <a:buFont typeface="Arial" panose="020B0604020202020204" pitchFamily="34" charset="0"/>
              <a:buChar char="•"/>
            </a:pPr>
            <a:r>
              <a:rPr lang="tr-TR" sz="1000" b="0" i="0" dirty="0">
                <a:solidFill>
                  <a:schemeClr val="tx1"/>
                </a:solidFill>
                <a:effectLst/>
                <a:latin typeface="+mj-lt"/>
              </a:rPr>
              <a:t>1981: Bahar Noktası (</a:t>
            </a:r>
            <a:r>
              <a:rPr lang="tr-TR" sz="1000" b="0" i="0" u="none" strike="noStrike" dirty="0">
                <a:solidFill>
                  <a:schemeClr val="tx1"/>
                </a:solidFill>
                <a:effectLst/>
                <a:latin typeface="+mj-lt"/>
                <a:hlinkClick r:id="rId13" tooltip="Bir Yaz Gecesi Rüyası">
                  <a:extLst>
                    <a:ext uri="{A12FA001-AC4F-418D-AE19-62706E023703}">
                      <ahyp:hlinkClr xmlns:ahyp="http://schemas.microsoft.com/office/drawing/2018/hyperlinkcolor" val="tx"/>
                    </a:ext>
                  </a:extLst>
                </a:hlinkClick>
              </a:rPr>
              <a:t>Bir Yaz Gecesi </a:t>
            </a:r>
            <a:r>
              <a:rPr lang="tr-TR" sz="1000" b="0" i="0" u="none" strike="noStrike" dirty="0" err="1">
                <a:solidFill>
                  <a:schemeClr val="tx1"/>
                </a:solidFill>
                <a:effectLst/>
                <a:latin typeface="+mj-lt"/>
                <a:hlinkClick r:id="rId13" tooltip="Bir Yaz Gecesi Rüyası">
                  <a:extLst>
                    <a:ext uri="{A12FA001-AC4F-418D-AE19-62706E023703}">
                      <ahyp:hlinkClr xmlns:ahyp="http://schemas.microsoft.com/office/drawing/2018/hyperlinkcolor" val="tx"/>
                    </a:ext>
                  </a:extLst>
                </a:hlinkClick>
              </a:rPr>
              <a:t>Rüyası</a:t>
            </a:r>
            <a:r>
              <a:rPr lang="tr-TR" sz="1000" b="0" i="0" dirty="0" err="1">
                <a:solidFill>
                  <a:schemeClr val="tx1"/>
                </a:solidFill>
                <a:effectLst/>
                <a:latin typeface="+mj-lt"/>
              </a:rPr>
              <a:t>'nın</a:t>
            </a:r>
            <a:r>
              <a:rPr lang="tr-TR" sz="1000" b="0" i="0" dirty="0">
                <a:solidFill>
                  <a:schemeClr val="tx1"/>
                </a:solidFill>
                <a:effectLst/>
                <a:latin typeface="+mj-lt"/>
              </a:rPr>
              <a:t> çevirisi) - </a:t>
            </a:r>
            <a:r>
              <a:rPr lang="tr-TR" sz="1000" b="0" i="0" u="none" strike="noStrike" dirty="0">
                <a:solidFill>
                  <a:schemeClr val="tx1"/>
                </a:solidFill>
                <a:effectLst/>
                <a:latin typeface="+mj-lt"/>
                <a:hlinkClick r:id="rId14" tooltip="Shakespeare">
                  <a:extLst>
                    <a:ext uri="{A12FA001-AC4F-418D-AE19-62706E023703}">
                      <ahyp:hlinkClr xmlns:ahyp="http://schemas.microsoft.com/office/drawing/2018/hyperlinkcolor" val="tx"/>
                    </a:ext>
                  </a:extLst>
                </a:hlinkClick>
              </a:rPr>
              <a:t>Shakespeare</a:t>
            </a:r>
            <a:r>
              <a:rPr lang="tr-TR" sz="1000" b="0" i="0" dirty="0">
                <a:solidFill>
                  <a:schemeClr val="tx1"/>
                </a:solidFill>
                <a:effectLst/>
                <a:latin typeface="+mj-lt"/>
              </a:rPr>
              <a:t> - Ağaoğlu Yayınevi</a:t>
            </a:r>
          </a:p>
          <a:p>
            <a:pPr algn="l">
              <a:buFont typeface="Arial" panose="020B0604020202020204" pitchFamily="34" charset="0"/>
              <a:buChar char="•"/>
            </a:pPr>
            <a:r>
              <a:rPr lang="tr-TR" sz="1000" b="0" i="0" dirty="0">
                <a:solidFill>
                  <a:schemeClr val="tx1"/>
                </a:solidFill>
                <a:effectLst/>
                <a:latin typeface="+mj-lt"/>
              </a:rPr>
              <a:t>1982: </a:t>
            </a:r>
            <a:r>
              <a:rPr lang="tr-TR" sz="1000" b="0" i="0" dirty="0" err="1">
                <a:solidFill>
                  <a:schemeClr val="tx1"/>
                </a:solidFill>
                <a:effectLst/>
                <a:latin typeface="+mj-lt"/>
              </a:rPr>
              <a:t>Şvayk</a:t>
            </a:r>
            <a:r>
              <a:rPr lang="tr-TR" sz="1000" b="0" i="0" dirty="0">
                <a:solidFill>
                  <a:schemeClr val="tx1"/>
                </a:solidFill>
                <a:effectLst/>
                <a:latin typeface="+mj-lt"/>
              </a:rPr>
              <a:t> Hitler'e Karşı - </a:t>
            </a:r>
            <a:r>
              <a:rPr lang="tr-TR" sz="1000" b="0" i="0" u="none" strike="noStrike" dirty="0" err="1">
                <a:solidFill>
                  <a:schemeClr val="tx1"/>
                </a:solidFill>
                <a:effectLst/>
                <a:latin typeface="+mj-lt"/>
                <a:hlinkClick r:id="rId12" tooltip="Bertolt Brecht">
                  <a:extLst>
                    <a:ext uri="{A12FA001-AC4F-418D-AE19-62706E023703}">
                      <ahyp:hlinkClr xmlns:ahyp="http://schemas.microsoft.com/office/drawing/2018/hyperlinkcolor" val="tx"/>
                    </a:ext>
                  </a:extLst>
                </a:hlinkClick>
              </a:rPr>
              <a:t>Bertolt</a:t>
            </a:r>
            <a:r>
              <a:rPr lang="tr-TR" sz="1000" b="0" i="0" u="none" strike="noStrike" dirty="0">
                <a:solidFill>
                  <a:schemeClr val="tx1"/>
                </a:solidFill>
                <a:effectLst/>
                <a:latin typeface="+mj-lt"/>
                <a:hlinkClick r:id="rId12" tooltip="Bertolt Brecht">
                  <a:extLst>
                    <a:ext uri="{A12FA001-AC4F-418D-AE19-62706E023703}">
                      <ahyp:hlinkClr xmlns:ahyp="http://schemas.microsoft.com/office/drawing/2018/hyperlinkcolor" val="tx"/>
                    </a:ext>
                  </a:extLst>
                </a:hlinkClick>
              </a:rPr>
              <a:t> Brecht</a:t>
            </a:r>
            <a:r>
              <a:rPr lang="tr-TR" sz="1000" b="0" i="0" dirty="0">
                <a:solidFill>
                  <a:schemeClr val="tx1"/>
                </a:solidFill>
                <a:effectLst/>
                <a:latin typeface="+mj-lt"/>
              </a:rPr>
              <a:t> - İzlem Yayınları</a:t>
            </a:r>
          </a:p>
          <a:p>
            <a:pPr algn="l">
              <a:buFont typeface="Arial" panose="020B0604020202020204" pitchFamily="34" charset="0"/>
              <a:buChar char="•"/>
            </a:pPr>
            <a:r>
              <a:rPr lang="tr-TR" sz="1000" b="0" i="0" dirty="0">
                <a:solidFill>
                  <a:schemeClr val="tx1"/>
                </a:solidFill>
                <a:effectLst/>
                <a:latin typeface="+mj-lt"/>
              </a:rPr>
              <a:t>1983: </a:t>
            </a:r>
            <a:r>
              <a:rPr lang="tr-TR" sz="1000" b="0" i="0" u="none" strike="noStrike" dirty="0" err="1">
                <a:solidFill>
                  <a:schemeClr val="tx1"/>
                </a:solidFill>
                <a:effectLst/>
                <a:latin typeface="+mj-lt"/>
                <a:hlinkClick r:id="rId15" tooltip="Snoopy">
                  <a:extLst>
                    <a:ext uri="{A12FA001-AC4F-418D-AE19-62706E023703}">
                      <ahyp:hlinkClr xmlns:ahyp="http://schemas.microsoft.com/office/drawing/2018/hyperlinkcolor" val="tx"/>
                    </a:ext>
                  </a:extLst>
                </a:hlinkClick>
              </a:rPr>
              <a:t>Snoopy</a:t>
            </a:r>
            <a:r>
              <a:rPr lang="tr-TR" sz="1000" b="0" i="0" dirty="0">
                <a:solidFill>
                  <a:schemeClr val="tx1"/>
                </a:solidFill>
                <a:effectLst/>
                <a:latin typeface="+mj-lt"/>
              </a:rPr>
              <a:t> - Bir Fıstık Kitabı - Charles M. Schulz - Kaktüs</a:t>
            </a:r>
          </a:p>
          <a:p>
            <a:pPr algn="l">
              <a:buFont typeface="Arial" panose="020B0604020202020204" pitchFamily="34" charset="0"/>
              <a:buChar char="•"/>
            </a:pPr>
            <a:r>
              <a:rPr lang="tr-TR" sz="1000" b="0" i="0" dirty="0">
                <a:solidFill>
                  <a:schemeClr val="tx1"/>
                </a:solidFill>
                <a:effectLst/>
                <a:latin typeface="+mj-lt"/>
              </a:rPr>
              <a:t>1996: </a:t>
            </a:r>
            <a:r>
              <a:rPr lang="tr-TR" sz="1000" b="0" i="0" u="none" strike="noStrike" dirty="0">
                <a:solidFill>
                  <a:schemeClr val="tx1"/>
                </a:solidFill>
                <a:effectLst/>
                <a:latin typeface="+mj-lt"/>
                <a:hlinkClick r:id="rId16" tooltip="Hamlet">
                  <a:extLst>
                    <a:ext uri="{A12FA001-AC4F-418D-AE19-62706E023703}">
                      <ahyp:hlinkClr xmlns:ahyp="http://schemas.microsoft.com/office/drawing/2018/hyperlinkcolor" val="tx"/>
                    </a:ext>
                  </a:extLst>
                </a:hlinkClick>
              </a:rPr>
              <a:t>Hamlet</a:t>
            </a:r>
            <a:r>
              <a:rPr lang="tr-TR" sz="1000" b="0" i="0" dirty="0">
                <a:solidFill>
                  <a:schemeClr val="tx1"/>
                </a:solidFill>
                <a:effectLst/>
                <a:latin typeface="+mj-lt"/>
              </a:rPr>
              <a:t> - </a:t>
            </a:r>
            <a:r>
              <a:rPr lang="tr-TR" sz="1000" b="0" i="0" u="none" strike="noStrike" dirty="0">
                <a:solidFill>
                  <a:schemeClr val="tx1"/>
                </a:solidFill>
                <a:effectLst/>
                <a:latin typeface="+mj-lt"/>
                <a:hlinkClick r:id="rId14" tooltip="Shakespeare">
                  <a:extLst>
                    <a:ext uri="{A12FA001-AC4F-418D-AE19-62706E023703}">
                      <ahyp:hlinkClr xmlns:ahyp="http://schemas.microsoft.com/office/drawing/2018/hyperlinkcolor" val="tx"/>
                    </a:ext>
                  </a:extLst>
                </a:hlinkClick>
              </a:rPr>
              <a:t>Shakespeare</a:t>
            </a:r>
            <a:r>
              <a:rPr lang="tr-TR" sz="1000" b="0" i="0" dirty="0">
                <a:solidFill>
                  <a:schemeClr val="tx1"/>
                </a:solidFill>
                <a:effectLst/>
                <a:latin typeface="+mj-lt"/>
              </a:rPr>
              <a:t> - Papirüs Yayınları</a:t>
            </a:r>
          </a:p>
          <a:p>
            <a:pPr algn="l">
              <a:buFont typeface="Arial" panose="020B0604020202020204" pitchFamily="34" charset="0"/>
              <a:buChar char="•"/>
            </a:pPr>
            <a:r>
              <a:rPr lang="tr-TR" sz="1000" b="0" i="0" dirty="0">
                <a:solidFill>
                  <a:schemeClr val="tx1"/>
                </a:solidFill>
                <a:effectLst/>
                <a:latin typeface="+mj-lt"/>
              </a:rPr>
              <a:t>1988: Batı Yakasının Hikâyesi - ARTHUR LAURENTS - Gözlem Yayıncılık</a:t>
            </a:r>
          </a:p>
          <a:p>
            <a:pPr algn="l">
              <a:buFont typeface="Arial" panose="020B0604020202020204" pitchFamily="34" charset="0"/>
              <a:buChar char="•"/>
            </a:pPr>
            <a:r>
              <a:rPr lang="tr-TR" sz="1000" b="0" i="0" dirty="0">
                <a:solidFill>
                  <a:schemeClr val="tx1"/>
                </a:solidFill>
                <a:effectLst/>
                <a:latin typeface="+mj-lt"/>
              </a:rPr>
              <a:t>1991: Kızıl </a:t>
            </a:r>
            <a:r>
              <a:rPr lang="tr-TR" sz="1000" b="0" i="0" dirty="0" err="1">
                <a:solidFill>
                  <a:schemeClr val="tx1"/>
                </a:solidFill>
                <a:effectLst/>
                <a:latin typeface="+mj-lt"/>
              </a:rPr>
              <a:t>Komser</a:t>
            </a:r>
            <a:r>
              <a:rPr lang="tr-TR" sz="1000" b="0" i="0" dirty="0">
                <a:solidFill>
                  <a:schemeClr val="tx1"/>
                </a:solidFill>
                <a:effectLst/>
                <a:latin typeface="+mj-lt"/>
              </a:rPr>
              <a:t> - </a:t>
            </a:r>
            <a:r>
              <a:rPr lang="tr-TR" sz="1000" b="0" i="0" dirty="0" err="1">
                <a:solidFill>
                  <a:schemeClr val="tx1"/>
                </a:solidFill>
                <a:effectLst/>
                <a:latin typeface="+mj-lt"/>
              </a:rPr>
              <a:t>Yaroslav</a:t>
            </a:r>
            <a:r>
              <a:rPr lang="tr-TR" sz="1000" b="0" i="0" dirty="0">
                <a:solidFill>
                  <a:schemeClr val="tx1"/>
                </a:solidFill>
                <a:effectLst/>
                <a:latin typeface="+mj-lt"/>
              </a:rPr>
              <a:t> </a:t>
            </a:r>
            <a:r>
              <a:rPr lang="tr-TR" sz="1000" b="0" i="0" dirty="0" err="1">
                <a:solidFill>
                  <a:schemeClr val="tx1"/>
                </a:solidFill>
                <a:effectLst/>
                <a:latin typeface="+mj-lt"/>
              </a:rPr>
              <a:t>Haşek</a:t>
            </a:r>
            <a:r>
              <a:rPr lang="tr-TR" sz="1000" b="0" i="0" dirty="0">
                <a:solidFill>
                  <a:schemeClr val="tx1"/>
                </a:solidFill>
                <a:effectLst/>
                <a:latin typeface="+mj-lt"/>
              </a:rPr>
              <a:t> - Cem Yayınevi</a:t>
            </a:r>
          </a:p>
          <a:p>
            <a:pPr algn="l">
              <a:buFont typeface="Arial" panose="020B0604020202020204" pitchFamily="34" charset="0"/>
              <a:buChar char="•"/>
            </a:pPr>
            <a:r>
              <a:rPr lang="tr-TR" sz="1000" b="0" i="0" dirty="0">
                <a:solidFill>
                  <a:schemeClr val="tx1"/>
                </a:solidFill>
                <a:effectLst/>
                <a:latin typeface="+mj-lt"/>
              </a:rPr>
              <a:t>1991: </a:t>
            </a:r>
            <a:r>
              <a:rPr lang="tr-TR" sz="1000" b="0" i="0" dirty="0" err="1">
                <a:solidFill>
                  <a:schemeClr val="tx1"/>
                </a:solidFill>
                <a:effectLst/>
                <a:latin typeface="+mj-lt"/>
              </a:rPr>
              <a:t>Snoopy</a:t>
            </a:r>
            <a:r>
              <a:rPr lang="tr-TR" sz="1000" b="0" i="0" dirty="0">
                <a:solidFill>
                  <a:schemeClr val="tx1"/>
                </a:solidFill>
                <a:effectLst/>
                <a:latin typeface="+mj-lt"/>
              </a:rPr>
              <a:t> Kar Korkusu 2 - Charles M. Schulz - </a:t>
            </a:r>
            <a:r>
              <a:rPr lang="tr-TR" sz="1000" b="0" i="0" dirty="0" err="1">
                <a:solidFill>
                  <a:schemeClr val="tx1"/>
                </a:solidFill>
                <a:effectLst/>
                <a:latin typeface="+mj-lt"/>
              </a:rPr>
              <a:t>Papirus</a:t>
            </a:r>
            <a:r>
              <a:rPr lang="tr-TR" sz="1000" b="0" i="0" dirty="0">
                <a:solidFill>
                  <a:schemeClr val="tx1"/>
                </a:solidFill>
                <a:effectLst/>
                <a:latin typeface="+mj-lt"/>
              </a:rPr>
              <a:t> Yayınları</a:t>
            </a:r>
          </a:p>
          <a:p>
            <a:pPr algn="l">
              <a:buFont typeface="Arial" panose="020B0604020202020204" pitchFamily="34" charset="0"/>
              <a:buChar char="•"/>
            </a:pPr>
            <a:r>
              <a:rPr lang="tr-TR" sz="1000" b="0" i="0" dirty="0">
                <a:solidFill>
                  <a:schemeClr val="tx1"/>
                </a:solidFill>
                <a:effectLst/>
                <a:latin typeface="+mj-lt"/>
              </a:rPr>
              <a:t>1991: Fırtına - </a:t>
            </a:r>
            <a:r>
              <a:rPr lang="tr-TR" sz="1000" b="0" i="0" u="none" strike="noStrike" dirty="0">
                <a:solidFill>
                  <a:schemeClr val="tx1"/>
                </a:solidFill>
                <a:effectLst/>
                <a:latin typeface="+mj-lt"/>
                <a:hlinkClick r:id="rId17" tooltip="William Shakespeare">
                  <a:extLst>
                    <a:ext uri="{A12FA001-AC4F-418D-AE19-62706E023703}">
                      <ahyp:hlinkClr xmlns:ahyp="http://schemas.microsoft.com/office/drawing/2018/hyperlinkcolor" val="tx"/>
                    </a:ext>
                  </a:extLst>
                </a:hlinkClick>
              </a:rPr>
              <a:t>William Shakespeare</a:t>
            </a:r>
            <a:r>
              <a:rPr lang="tr-TR" sz="1000" b="0" i="0" dirty="0">
                <a:solidFill>
                  <a:schemeClr val="tx1"/>
                </a:solidFill>
                <a:effectLst/>
                <a:latin typeface="+mj-lt"/>
              </a:rPr>
              <a:t> - Adam Yayınları</a:t>
            </a:r>
          </a:p>
          <a:p>
            <a:pPr algn="l">
              <a:buFont typeface="Arial" panose="020B0604020202020204" pitchFamily="34" charset="0"/>
              <a:buChar char="•"/>
            </a:pPr>
            <a:r>
              <a:rPr lang="tr-TR" sz="1000" b="0" i="0" dirty="0">
                <a:solidFill>
                  <a:schemeClr val="tx1"/>
                </a:solidFill>
                <a:effectLst/>
                <a:latin typeface="+mj-lt"/>
              </a:rPr>
              <a:t>2018: Maksat Samimiyet (</a:t>
            </a:r>
            <a:r>
              <a:rPr lang="tr-TR" sz="1000" b="0" i="0" u="none" strike="noStrike" dirty="0">
                <a:solidFill>
                  <a:schemeClr val="tx1"/>
                </a:solidFill>
                <a:effectLst/>
                <a:latin typeface="+mj-lt"/>
                <a:hlinkClick r:id="rId18" tooltip="Oscar Wilde">
                  <a:extLst>
                    <a:ext uri="{A12FA001-AC4F-418D-AE19-62706E023703}">
                      <ahyp:hlinkClr xmlns:ahyp="http://schemas.microsoft.com/office/drawing/2018/hyperlinkcolor" val="tx"/>
                    </a:ext>
                  </a:extLst>
                </a:hlinkClick>
              </a:rPr>
              <a:t>Oscar Wilde</a:t>
            </a:r>
            <a:r>
              <a:rPr lang="tr-TR" sz="1000" b="0" i="0" dirty="0">
                <a:solidFill>
                  <a:schemeClr val="tx1"/>
                </a:solidFill>
                <a:effectLst/>
                <a:latin typeface="+mj-lt"/>
              </a:rPr>
              <a:t>) - İş Bankası Yayınları </a:t>
            </a:r>
            <a:r>
              <a:rPr lang="tr-TR" sz="1000" b="0" i="0" u="none" strike="noStrike" dirty="0">
                <a:solidFill>
                  <a:schemeClr val="tx1"/>
                </a:solidFill>
                <a:effectLst/>
                <a:latin typeface="+mj-lt"/>
                <a:hlinkClick r:id="rId19">
                  <a:extLst>
                    <a:ext uri="{A12FA001-AC4F-418D-AE19-62706E023703}">
                      <ahyp:hlinkClr xmlns:ahyp="http://schemas.microsoft.com/office/drawing/2018/hyperlinkcolor" val="tx"/>
                    </a:ext>
                  </a:extLst>
                </a:hlinkClick>
              </a:rPr>
              <a:t>ISBN 978-605-295509-3</a:t>
            </a:r>
            <a:endParaRPr lang="tr-TR" sz="1000" b="0" i="0" dirty="0">
              <a:solidFill>
                <a:schemeClr val="tx1"/>
              </a:solidFill>
              <a:effectLst/>
              <a:latin typeface="+mj-lt"/>
            </a:endParaRPr>
          </a:p>
        </p:txBody>
      </p:sp>
      <p:sp>
        <p:nvSpPr>
          <p:cNvPr id="4" name="Slide Number Placeholder 3">
            <a:extLst>
              <a:ext uri="{FF2B5EF4-FFF2-40B4-BE49-F238E27FC236}">
                <a16:creationId xmlns:a16="http://schemas.microsoft.com/office/drawing/2014/main" id="{D2E3C0C7-FF6B-0EC7-AC41-51A67BADE982}"/>
              </a:ext>
            </a:extLst>
          </p:cNvPr>
          <p:cNvSpPr>
            <a:spLocks noGrp="1"/>
          </p:cNvSpPr>
          <p:nvPr>
            <p:ph type="sldNum" sz="quarter" idx="12"/>
          </p:nvPr>
        </p:nvSpPr>
        <p:spPr/>
        <p:txBody>
          <a:bodyPr/>
          <a:lstStyle/>
          <a:p>
            <a:fld id="{13D2E340-0663-474B-992C-9192B5C45E57}" type="slidenum">
              <a:rPr lang="en-US" noProof="0" smtClean="0"/>
              <a:t>10</a:t>
            </a:fld>
            <a:endParaRPr lang="en-US" noProof="0"/>
          </a:p>
        </p:txBody>
      </p:sp>
      <p:sp>
        <p:nvSpPr>
          <p:cNvPr id="6" name="Title 1">
            <a:extLst>
              <a:ext uri="{FF2B5EF4-FFF2-40B4-BE49-F238E27FC236}">
                <a16:creationId xmlns:a16="http://schemas.microsoft.com/office/drawing/2014/main" id="{4AD7661F-3F10-FE5C-7E87-DFC9DF0BBAE9}"/>
              </a:ext>
            </a:extLst>
          </p:cNvPr>
          <p:cNvSpPr txBox="1">
            <a:spLocks/>
          </p:cNvSpPr>
          <p:nvPr/>
        </p:nvSpPr>
        <p:spPr>
          <a:xfrm>
            <a:off x="0" y="923728"/>
            <a:ext cx="4827587" cy="550273"/>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tr-TR" sz="3200" dirty="0"/>
              <a:t>Çevirileri:</a:t>
            </a:r>
            <a:endParaRPr lang="en-US" sz="3200" dirty="0"/>
          </a:p>
        </p:txBody>
      </p:sp>
      <p:pic>
        <p:nvPicPr>
          <p:cNvPr id="9" name="Picture 2" descr="YENİ BAŞLAYANLAR İÇİN MARKS - Çeviri: CAN YÜCEL - RIUS | Nadir Kitap">
            <a:extLst>
              <a:ext uri="{FF2B5EF4-FFF2-40B4-BE49-F238E27FC236}">
                <a16:creationId xmlns:a16="http://schemas.microsoft.com/office/drawing/2014/main" id="{A2ADAB81-3391-07EF-1D17-1EEAA13A4B69}"/>
              </a:ext>
            </a:extLst>
          </p:cNvPr>
          <p:cNvPicPr>
            <a:picLocks noChangeAspect="1" noChangeArrowheads="1"/>
          </p:cNvPicPr>
          <p:nvPr/>
        </p:nvPicPr>
        <p:blipFill rotWithShape="1">
          <a:blip r:embed="rId20">
            <a:extLst>
              <a:ext uri="{28A0092B-C50C-407E-A947-70E740481C1C}">
                <a14:useLocalDpi xmlns:a14="http://schemas.microsoft.com/office/drawing/2010/main" val="0"/>
              </a:ext>
            </a:extLst>
          </a:blip>
          <a:srcRect l="13034" t="16204" r="10452" b="-1"/>
          <a:stretch/>
        </p:blipFill>
        <p:spPr bwMode="auto">
          <a:xfrm>
            <a:off x="1369423" y="1681296"/>
            <a:ext cx="1278742" cy="181275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Fırtına – Can Yücel Çevirisiyle | Türkiye İş Bankası Kültür Yayınları">
            <a:extLst>
              <a:ext uri="{FF2B5EF4-FFF2-40B4-BE49-F238E27FC236}">
                <a16:creationId xmlns:a16="http://schemas.microsoft.com/office/drawing/2014/main" id="{E4E890F0-534A-2DA0-D397-48A62277214C}"/>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025747" y="1681089"/>
            <a:ext cx="1097064" cy="18117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BAHAR NOKTASI Çeviri CAN YÜCEL - Shakespeare | Nadir Kitap">
            <a:extLst>
              <a:ext uri="{FF2B5EF4-FFF2-40B4-BE49-F238E27FC236}">
                <a16:creationId xmlns:a16="http://schemas.microsoft.com/office/drawing/2014/main" id="{F8140FD3-1D49-0C89-DB22-6E57986DF6F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69422" y="4064678"/>
            <a:ext cx="1272402" cy="187077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a:extLst>
              <a:ext uri="{FF2B5EF4-FFF2-40B4-BE49-F238E27FC236}">
                <a16:creationId xmlns:a16="http://schemas.microsoft.com/office/drawing/2014/main" id="{FC9AC249-6C02-FF19-3049-646168902148}"/>
              </a:ext>
            </a:extLst>
          </p:cNvPr>
          <p:cNvPicPr>
            <a:picLocks noChangeAspect="1" noChangeArrowheads="1"/>
          </p:cNvPicPr>
          <p:nvPr/>
        </p:nvPicPr>
        <p:blipFill rotWithShape="1">
          <a:blip r:embed="rId23">
            <a:extLst>
              <a:ext uri="{28A0092B-C50C-407E-A947-70E740481C1C}">
                <a14:useLocalDpi xmlns:a14="http://schemas.microsoft.com/office/drawing/2010/main" val="0"/>
              </a:ext>
            </a:extLst>
          </a:blip>
          <a:srcRect l="11465" t="9311" r="18921" b="10001"/>
          <a:stretch/>
        </p:blipFill>
        <p:spPr bwMode="auto">
          <a:xfrm>
            <a:off x="3025746" y="4064678"/>
            <a:ext cx="1204306" cy="187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903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F8B12A-E42D-16F3-67BC-87C9F55F6136}"/>
              </a:ext>
            </a:extLst>
          </p:cNvPr>
          <p:cNvSpPr>
            <a:spLocks noGrp="1"/>
          </p:cNvSpPr>
          <p:nvPr>
            <p:ph idx="1"/>
          </p:nvPr>
        </p:nvSpPr>
        <p:spPr>
          <a:xfrm>
            <a:off x="5181600" y="0"/>
            <a:ext cx="6248398" cy="6858000"/>
          </a:xfrm>
        </p:spPr>
        <p:txBody>
          <a:bodyPr anchor="ctr" anchorCtr="0">
            <a:noAutofit/>
          </a:bodyPr>
          <a:lstStyle/>
          <a:p>
            <a:pPr algn="l">
              <a:buFont typeface="Arial" panose="020B0604020202020204" pitchFamily="34" charset="0"/>
              <a:buChar char="•"/>
            </a:pPr>
            <a:r>
              <a:rPr lang="tr-TR" sz="1100" b="0" i="0" dirty="0">
                <a:solidFill>
                  <a:srgbClr val="202122"/>
                </a:solidFill>
                <a:effectLst/>
                <a:latin typeface="+mj-lt"/>
              </a:rPr>
              <a:t>1950: Yazma</a:t>
            </a:r>
          </a:p>
          <a:p>
            <a:pPr algn="l">
              <a:buFont typeface="Arial" panose="020B0604020202020204" pitchFamily="34" charset="0"/>
              <a:buChar char="•"/>
            </a:pPr>
            <a:r>
              <a:rPr lang="tr-TR" sz="1100" b="0" i="0" dirty="0">
                <a:solidFill>
                  <a:srgbClr val="202122"/>
                </a:solidFill>
                <a:effectLst/>
                <a:latin typeface="+mj-lt"/>
              </a:rPr>
              <a:t>1957: Her Boydan (Çeviri Şiirler)</a:t>
            </a:r>
          </a:p>
          <a:p>
            <a:pPr algn="l">
              <a:buFont typeface="Arial" panose="020B0604020202020204" pitchFamily="34" charset="0"/>
              <a:buChar char="•"/>
            </a:pPr>
            <a:r>
              <a:rPr lang="tr-TR" sz="1100" b="0" i="0" dirty="0">
                <a:solidFill>
                  <a:srgbClr val="202122"/>
                </a:solidFill>
                <a:effectLst/>
                <a:latin typeface="+mj-lt"/>
              </a:rPr>
              <a:t>1974: Sevgi Duvarı</a:t>
            </a:r>
          </a:p>
          <a:p>
            <a:pPr algn="l">
              <a:buFont typeface="Arial" panose="020B0604020202020204" pitchFamily="34" charset="0"/>
              <a:buChar char="•"/>
            </a:pPr>
            <a:r>
              <a:rPr lang="tr-TR" sz="1100" b="0" i="0" dirty="0">
                <a:solidFill>
                  <a:srgbClr val="202122"/>
                </a:solidFill>
                <a:effectLst/>
                <a:latin typeface="+mj-lt"/>
              </a:rPr>
              <a:t>1974: Bir Siyasinin Şiirleri</a:t>
            </a:r>
          </a:p>
          <a:p>
            <a:pPr algn="l">
              <a:buFont typeface="Arial" panose="020B0604020202020204" pitchFamily="34" charset="0"/>
              <a:buChar char="•"/>
            </a:pPr>
            <a:r>
              <a:rPr lang="tr-TR" sz="1100" b="0" i="0" dirty="0">
                <a:solidFill>
                  <a:srgbClr val="202122"/>
                </a:solidFill>
                <a:effectLst/>
                <a:latin typeface="+mj-lt"/>
              </a:rPr>
              <a:t>1976: Ölüm ve Oğlum</a:t>
            </a:r>
          </a:p>
          <a:p>
            <a:pPr algn="l">
              <a:buFont typeface="Arial" panose="020B0604020202020204" pitchFamily="34" charset="0"/>
              <a:buChar char="•"/>
            </a:pPr>
            <a:r>
              <a:rPr lang="tr-TR" sz="1100" b="0" i="0" dirty="0">
                <a:solidFill>
                  <a:srgbClr val="202122"/>
                </a:solidFill>
                <a:effectLst/>
                <a:latin typeface="+mj-lt"/>
              </a:rPr>
              <a:t>1981: Şiir Alayı (ilk dört şiir kitabı)</a:t>
            </a:r>
          </a:p>
          <a:p>
            <a:pPr algn="l">
              <a:buFont typeface="Arial" panose="020B0604020202020204" pitchFamily="34" charset="0"/>
              <a:buChar char="•"/>
            </a:pPr>
            <a:r>
              <a:rPr lang="tr-TR" sz="1100" b="0" i="0" dirty="0">
                <a:solidFill>
                  <a:srgbClr val="202122"/>
                </a:solidFill>
                <a:effectLst/>
                <a:latin typeface="+mj-lt"/>
              </a:rPr>
              <a:t>1982: </a:t>
            </a:r>
            <a:r>
              <a:rPr lang="tr-TR" sz="1100" b="0" i="0" dirty="0" err="1">
                <a:solidFill>
                  <a:srgbClr val="202122"/>
                </a:solidFill>
                <a:effectLst/>
                <a:latin typeface="+mj-lt"/>
              </a:rPr>
              <a:t>Rengâhenk</a:t>
            </a:r>
            <a:endParaRPr lang="tr-TR" sz="1100" b="0" i="0" dirty="0">
              <a:solidFill>
                <a:srgbClr val="202122"/>
              </a:solidFill>
              <a:effectLst/>
              <a:latin typeface="+mj-lt"/>
            </a:endParaRPr>
          </a:p>
          <a:p>
            <a:pPr algn="l">
              <a:buFont typeface="Arial" panose="020B0604020202020204" pitchFamily="34" charset="0"/>
              <a:buChar char="•"/>
            </a:pPr>
            <a:r>
              <a:rPr lang="tr-TR" sz="1100" b="0" i="0" dirty="0">
                <a:solidFill>
                  <a:srgbClr val="202122"/>
                </a:solidFill>
                <a:effectLst/>
                <a:latin typeface="+mj-lt"/>
              </a:rPr>
              <a:t>1984: </a:t>
            </a:r>
            <a:r>
              <a:rPr lang="tr-TR" sz="1100" b="0" i="0" dirty="0" err="1">
                <a:solidFill>
                  <a:srgbClr val="202122"/>
                </a:solidFill>
                <a:effectLst/>
                <a:latin typeface="+mj-lt"/>
              </a:rPr>
              <a:t>Gökyokuş</a:t>
            </a:r>
            <a:endParaRPr lang="tr-TR" sz="1100" b="0" i="0" dirty="0">
              <a:solidFill>
                <a:srgbClr val="202122"/>
              </a:solidFill>
              <a:effectLst/>
              <a:latin typeface="+mj-lt"/>
            </a:endParaRPr>
          </a:p>
          <a:p>
            <a:pPr algn="l">
              <a:buFont typeface="Arial" panose="020B0604020202020204" pitchFamily="34" charset="0"/>
              <a:buChar char="•"/>
            </a:pPr>
            <a:r>
              <a:rPr lang="tr-TR" sz="1100" b="0" i="0" dirty="0">
                <a:solidFill>
                  <a:srgbClr val="202122"/>
                </a:solidFill>
                <a:effectLst/>
                <a:latin typeface="+mj-lt"/>
              </a:rPr>
              <a:t>1985: </a:t>
            </a:r>
            <a:r>
              <a:rPr lang="tr-TR" sz="1100" b="0" i="0" dirty="0" err="1">
                <a:solidFill>
                  <a:srgbClr val="202122"/>
                </a:solidFill>
                <a:effectLst/>
                <a:latin typeface="+mj-lt"/>
              </a:rPr>
              <a:t>Beşibiyerde</a:t>
            </a:r>
            <a:r>
              <a:rPr lang="tr-TR" sz="1100" b="0" i="0" dirty="0">
                <a:solidFill>
                  <a:srgbClr val="202122"/>
                </a:solidFill>
                <a:effectLst/>
                <a:latin typeface="+mj-lt"/>
              </a:rPr>
              <a:t> (ilk beş şiir kitabı)</a:t>
            </a:r>
          </a:p>
          <a:p>
            <a:pPr algn="l">
              <a:buFont typeface="Arial" panose="020B0604020202020204" pitchFamily="34" charset="0"/>
              <a:buChar char="•"/>
            </a:pPr>
            <a:r>
              <a:rPr lang="tr-TR" sz="1100" b="0" i="0" dirty="0">
                <a:solidFill>
                  <a:srgbClr val="202122"/>
                </a:solidFill>
                <a:effectLst/>
                <a:latin typeface="+mj-lt"/>
              </a:rPr>
              <a:t>1985: Canfeda</a:t>
            </a:r>
          </a:p>
          <a:p>
            <a:pPr algn="l">
              <a:buFont typeface="Arial" panose="020B0604020202020204" pitchFamily="34" charset="0"/>
              <a:buChar char="•"/>
            </a:pPr>
            <a:r>
              <a:rPr lang="tr-TR" sz="1100" b="0" i="0" dirty="0">
                <a:solidFill>
                  <a:srgbClr val="202122"/>
                </a:solidFill>
                <a:effectLst/>
                <a:latin typeface="+mj-lt"/>
              </a:rPr>
              <a:t>1988: Çok </a:t>
            </a:r>
            <a:r>
              <a:rPr lang="tr-TR" sz="1100" b="0" i="0" dirty="0" err="1">
                <a:solidFill>
                  <a:srgbClr val="202122"/>
                </a:solidFill>
                <a:effectLst/>
                <a:latin typeface="+mj-lt"/>
              </a:rPr>
              <a:t>Bi</a:t>
            </a:r>
            <a:r>
              <a:rPr lang="tr-TR" sz="1100" b="0" i="0" dirty="0">
                <a:solidFill>
                  <a:srgbClr val="202122"/>
                </a:solidFill>
                <a:effectLst/>
                <a:latin typeface="+mj-lt"/>
              </a:rPr>
              <a:t> Çocuk</a:t>
            </a:r>
          </a:p>
          <a:p>
            <a:pPr algn="l">
              <a:buFont typeface="Arial" panose="020B0604020202020204" pitchFamily="34" charset="0"/>
              <a:buChar char="•"/>
            </a:pPr>
            <a:r>
              <a:rPr lang="tr-TR" sz="1100" b="0" i="0" dirty="0">
                <a:solidFill>
                  <a:srgbClr val="202122"/>
                </a:solidFill>
                <a:effectLst/>
                <a:latin typeface="+mj-lt"/>
              </a:rPr>
              <a:t>1990: Kısa Devre</a:t>
            </a:r>
          </a:p>
          <a:p>
            <a:pPr algn="l">
              <a:buFont typeface="Arial" panose="020B0604020202020204" pitchFamily="34" charset="0"/>
              <a:buChar char="•"/>
            </a:pPr>
            <a:r>
              <a:rPr lang="tr-TR" sz="1100" b="0" i="0" dirty="0">
                <a:solidFill>
                  <a:srgbClr val="202122"/>
                </a:solidFill>
                <a:effectLst/>
                <a:latin typeface="+mj-lt"/>
              </a:rPr>
              <a:t>1990: Kuzgunun Yavrusu</a:t>
            </a:r>
          </a:p>
          <a:p>
            <a:pPr algn="l">
              <a:buFont typeface="Arial" panose="020B0604020202020204" pitchFamily="34" charset="0"/>
              <a:buChar char="•"/>
            </a:pPr>
            <a:r>
              <a:rPr lang="tr-TR" sz="1100" b="0" i="0" dirty="0">
                <a:solidFill>
                  <a:srgbClr val="202122"/>
                </a:solidFill>
                <a:effectLst/>
                <a:latin typeface="+mj-lt"/>
              </a:rPr>
              <a:t>1991: Gece Vardiyası</a:t>
            </a:r>
          </a:p>
          <a:p>
            <a:pPr algn="l">
              <a:buFont typeface="Arial" panose="020B0604020202020204" pitchFamily="34" charset="0"/>
              <a:buChar char="•"/>
            </a:pPr>
            <a:r>
              <a:rPr lang="tr-TR" sz="1100" b="0" i="0" dirty="0">
                <a:solidFill>
                  <a:srgbClr val="202122"/>
                </a:solidFill>
                <a:effectLst/>
                <a:latin typeface="+mj-lt"/>
              </a:rPr>
              <a:t>1993: Güle Güle - Seslerin Sessizliği</a:t>
            </a:r>
          </a:p>
          <a:p>
            <a:pPr algn="l">
              <a:buFont typeface="Arial" panose="020B0604020202020204" pitchFamily="34" charset="0"/>
              <a:buChar char="•"/>
            </a:pPr>
            <a:r>
              <a:rPr lang="tr-TR" sz="1100" b="0" i="0" dirty="0">
                <a:solidFill>
                  <a:srgbClr val="202122"/>
                </a:solidFill>
                <a:effectLst/>
                <a:latin typeface="+mj-lt"/>
              </a:rPr>
              <a:t>1994: Gezintiler</a:t>
            </a:r>
          </a:p>
          <a:p>
            <a:pPr algn="l">
              <a:buFont typeface="Arial" panose="020B0604020202020204" pitchFamily="34" charset="0"/>
              <a:buChar char="•"/>
            </a:pPr>
            <a:r>
              <a:rPr lang="tr-TR" sz="1100" b="0" i="0" dirty="0">
                <a:solidFill>
                  <a:srgbClr val="202122"/>
                </a:solidFill>
                <a:effectLst/>
                <a:latin typeface="+mj-lt"/>
              </a:rPr>
              <a:t>1995: Maaile</a:t>
            </a:r>
          </a:p>
          <a:p>
            <a:pPr algn="l">
              <a:buFont typeface="Arial" panose="020B0604020202020204" pitchFamily="34" charset="0"/>
              <a:buChar char="•"/>
            </a:pPr>
            <a:r>
              <a:rPr lang="tr-TR" sz="1100" b="0" i="0" dirty="0">
                <a:solidFill>
                  <a:srgbClr val="202122"/>
                </a:solidFill>
                <a:effectLst/>
                <a:latin typeface="+mj-lt"/>
              </a:rPr>
              <a:t>1997: Seke Seke</a:t>
            </a:r>
          </a:p>
          <a:p>
            <a:pPr algn="l">
              <a:buFont typeface="Arial" panose="020B0604020202020204" pitchFamily="34" charset="0"/>
              <a:buChar char="•"/>
            </a:pPr>
            <a:r>
              <a:rPr lang="tr-TR" sz="1100" b="0" i="0" dirty="0">
                <a:solidFill>
                  <a:srgbClr val="202122"/>
                </a:solidFill>
                <a:effectLst/>
                <a:latin typeface="+mj-lt"/>
              </a:rPr>
              <a:t>1999: </a:t>
            </a:r>
            <a:r>
              <a:rPr lang="tr-TR" sz="1100" b="0" i="0" dirty="0" err="1">
                <a:solidFill>
                  <a:srgbClr val="202122"/>
                </a:solidFill>
                <a:effectLst/>
                <a:latin typeface="+mj-lt"/>
              </a:rPr>
              <a:t>Alavara</a:t>
            </a:r>
            <a:endParaRPr lang="tr-TR" sz="1100" b="0" i="0" dirty="0">
              <a:solidFill>
                <a:srgbClr val="202122"/>
              </a:solidFill>
              <a:effectLst/>
              <a:latin typeface="+mj-lt"/>
            </a:endParaRPr>
          </a:p>
          <a:p>
            <a:pPr algn="l">
              <a:buFont typeface="Arial" panose="020B0604020202020204" pitchFamily="34" charset="0"/>
              <a:buChar char="•"/>
            </a:pPr>
            <a:r>
              <a:rPr lang="tr-TR" sz="1100" b="0" i="0" dirty="0">
                <a:solidFill>
                  <a:srgbClr val="202122"/>
                </a:solidFill>
                <a:effectLst/>
                <a:latin typeface="+mj-lt"/>
              </a:rPr>
              <a:t>1999: Mekânım Datça Olsun</a:t>
            </a:r>
          </a:p>
        </p:txBody>
      </p:sp>
      <p:sp>
        <p:nvSpPr>
          <p:cNvPr id="4" name="Slide Number Placeholder 3">
            <a:extLst>
              <a:ext uri="{FF2B5EF4-FFF2-40B4-BE49-F238E27FC236}">
                <a16:creationId xmlns:a16="http://schemas.microsoft.com/office/drawing/2014/main" id="{D2E3C0C7-FF6B-0EC7-AC41-51A67BADE982}"/>
              </a:ext>
            </a:extLst>
          </p:cNvPr>
          <p:cNvSpPr>
            <a:spLocks noGrp="1"/>
          </p:cNvSpPr>
          <p:nvPr>
            <p:ph type="sldNum" sz="quarter" idx="12"/>
          </p:nvPr>
        </p:nvSpPr>
        <p:spPr/>
        <p:txBody>
          <a:bodyPr/>
          <a:lstStyle/>
          <a:p>
            <a:fld id="{13D2E340-0663-474B-992C-9192B5C45E57}" type="slidenum">
              <a:rPr lang="en-US" noProof="0" smtClean="0"/>
              <a:t>11</a:t>
            </a:fld>
            <a:endParaRPr lang="en-US" noProof="0"/>
          </a:p>
        </p:txBody>
      </p:sp>
      <p:sp>
        <p:nvSpPr>
          <p:cNvPr id="6" name="Title 1">
            <a:extLst>
              <a:ext uri="{FF2B5EF4-FFF2-40B4-BE49-F238E27FC236}">
                <a16:creationId xmlns:a16="http://schemas.microsoft.com/office/drawing/2014/main" id="{4AD7661F-3F10-FE5C-7E87-DFC9DF0BBAE9}"/>
              </a:ext>
            </a:extLst>
          </p:cNvPr>
          <p:cNvSpPr txBox="1">
            <a:spLocks/>
          </p:cNvSpPr>
          <p:nvPr/>
        </p:nvSpPr>
        <p:spPr>
          <a:xfrm>
            <a:off x="0" y="923728"/>
            <a:ext cx="4827587" cy="550273"/>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tr-TR" sz="3200" dirty="0"/>
              <a:t>Eserleri:</a:t>
            </a:r>
            <a:endParaRPr lang="en-US" sz="3200" dirty="0"/>
          </a:p>
        </p:txBody>
      </p:sp>
      <p:pic>
        <p:nvPicPr>
          <p:cNvPr id="5" name="Picture 4">
            <a:extLst>
              <a:ext uri="{FF2B5EF4-FFF2-40B4-BE49-F238E27FC236}">
                <a16:creationId xmlns:a16="http://schemas.microsoft.com/office/drawing/2014/main" id="{CC943F0F-5D11-A65D-753D-794877245A20}"/>
              </a:ext>
            </a:extLst>
          </p:cNvPr>
          <p:cNvPicPr>
            <a:picLocks noChangeAspect="1"/>
          </p:cNvPicPr>
          <p:nvPr/>
        </p:nvPicPr>
        <p:blipFill>
          <a:blip r:embed="rId2"/>
          <a:stretch>
            <a:fillRect/>
          </a:stretch>
        </p:blipFill>
        <p:spPr>
          <a:xfrm>
            <a:off x="620785" y="2873245"/>
            <a:ext cx="3884103" cy="3061027"/>
          </a:xfrm>
          <a:prstGeom prst="rect">
            <a:avLst/>
          </a:prstGeom>
        </p:spPr>
      </p:pic>
    </p:spTree>
    <p:extLst>
      <p:ext uri="{BB962C8B-B14F-4D97-AF65-F5344CB8AC3E}">
        <p14:creationId xmlns:p14="http://schemas.microsoft.com/office/powerpoint/2010/main" val="376717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a:xfrm>
            <a:off x="1265853" y="0"/>
            <a:ext cx="1607976" cy="6195527"/>
          </a:xfrm>
        </p:spPr>
        <p:txBody>
          <a:bodyPr vert="wordArtVert">
            <a:normAutofit/>
          </a:bodyPr>
          <a:lstStyle/>
          <a:p>
            <a:r>
              <a:rPr lang="tr-TR" sz="4000" dirty="0"/>
              <a:t>Kaynakça</a:t>
            </a:r>
            <a:endParaRPr lang="en-US" sz="4000" dirty="0"/>
          </a:p>
        </p:txBody>
      </p:sp>
      <p:sp>
        <p:nvSpPr>
          <p:cNvPr id="8" name="TextBox 7">
            <a:hlinkClick r:id="rId2"/>
            <a:extLst>
              <a:ext uri="{FF2B5EF4-FFF2-40B4-BE49-F238E27FC236}">
                <a16:creationId xmlns:a16="http://schemas.microsoft.com/office/drawing/2014/main" id="{5FC6C278-4035-446A-A94B-030E792FDDF5}"/>
              </a:ext>
            </a:extLst>
          </p:cNvPr>
          <p:cNvSpPr txBox="1"/>
          <p:nvPr/>
        </p:nvSpPr>
        <p:spPr>
          <a:xfrm>
            <a:off x="5181599" y="685800"/>
            <a:ext cx="6248401" cy="4952492"/>
          </a:xfrm>
          <a:prstGeom prst="rect">
            <a:avLst/>
          </a:prstGeom>
          <a:noFill/>
        </p:spPr>
        <p:txBody>
          <a:bodyPr wrap="square" rtlCol="0" anchor="ctr" anchorCtr="0">
            <a:noAutofit/>
          </a:bodyPr>
          <a:lstStyle/>
          <a:p>
            <a:pPr marL="857250" indent="-857250">
              <a:buFont typeface="Arial" panose="020B0604020202020204" pitchFamily="34" charset="0"/>
              <a:buChar char="•"/>
            </a:pPr>
            <a:r>
              <a:rPr lang="en-US" sz="1400" b="1" i="1" dirty="0">
                <a:hlinkClick r:id="rId3">
                  <a:extLst>
                    <a:ext uri="{A12FA001-AC4F-418D-AE19-62706E023703}">
                      <ahyp:hlinkClr xmlns:ahyp="http://schemas.microsoft.com/office/drawing/2018/hyperlinkcolor" val="tx"/>
                    </a:ext>
                  </a:extLst>
                </a:hlinkClick>
              </a:rPr>
              <a:t>https://www.academia.edu/</a:t>
            </a:r>
            <a:endParaRPr lang="tr-TR" sz="1400" b="1" i="1" dirty="0"/>
          </a:p>
          <a:p>
            <a:pPr marL="857250" indent="-857250">
              <a:buFont typeface="Arial" panose="020B0604020202020204" pitchFamily="34" charset="0"/>
              <a:buChar char="•"/>
            </a:pPr>
            <a:endParaRPr lang="tr-TR" sz="1400" b="1" i="1" dirty="0"/>
          </a:p>
          <a:p>
            <a:pPr marL="857250" indent="-857250">
              <a:buFont typeface="Arial" panose="020B0604020202020204" pitchFamily="34" charset="0"/>
              <a:buChar char="•"/>
            </a:pPr>
            <a:r>
              <a:rPr lang="tr-TR" sz="1400" b="1" i="1" dirty="0">
                <a:hlinkClick r:id="rId4">
                  <a:extLst>
                    <a:ext uri="{A12FA001-AC4F-418D-AE19-62706E023703}">
                      <ahyp:hlinkClr xmlns:ahyp="http://schemas.microsoft.com/office/drawing/2018/hyperlinkcolor" val="tx"/>
                    </a:ext>
                  </a:extLst>
                </a:hlinkClick>
              </a:rPr>
              <a:t>https://www.canyucel.org/can-yucelin-biyografisi.html</a:t>
            </a:r>
            <a:endParaRPr lang="tr-TR" sz="1400" b="1" i="1" dirty="0"/>
          </a:p>
          <a:p>
            <a:pPr marL="857250" indent="-857250">
              <a:buFont typeface="Arial" panose="020B0604020202020204" pitchFamily="34" charset="0"/>
              <a:buChar char="•"/>
            </a:pPr>
            <a:endParaRPr lang="tr-TR" sz="1400" b="1" i="1" dirty="0"/>
          </a:p>
          <a:p>
            <a:pPr marL="857250" indent="-857250">
              <a:buFont typeface="Arial" panose="020B0604020202020204" pitchFamily="34" charset="0"/>
              <a:buChar char="•"/>
            </a:pPr>
            <a:r>
              <a:rPr lang="tr-TR" sz="1400" b="1" i="1" dirty="0">
                <a:hlinkClick r:id="rId5">
                  <a:extLst>
                    <a:ext uri="{A12FA001-AC4F-418D-AE19-62706E023703}">
                      <ahyp:hlinkClr xmlns:ahyp="http://schemas.microsoft.com/office/drawing/2018/hyperlinkcolor" val="tx"/>
                    </a:ext>
                  </a:extLst>
                </a:hlinkClick>
              </a:rPr>
              <a:t>https://tr.wikipedia.org/wiki/Can_Y%C3%BCcel</a:t>
            </a:r>
            <a:endParaRPr lang="tr-TR" sz="1400" b="1" i="1" dirty="0"/>
          </a:p>
          <a:p>
            <a:pPr marL="857250" indent="-857250">
              <a:buFont typeface="Arial" panose="020B0604020202020204" pitchFamily="34" charset="0"/>
              <a:buChar char="•"/>
            </a:pPr>
            <a:endParaRPr lang="tr-TR" sz="1400" b="1" i="1" dirty="0"/>
          </a:p>
          <a:p>
            <a:pPr marL="857250" indent="-857250">
              <a:buFont typeface="Arial" panose="020B0604020202020204" pitchFamily="34" charset="0"/>
              <a:buChar char="•"/>
            </a:pPr>
            <a:r>
              <a:rPr lang="tr-TR" sz="1400" b="1" i="1" dirty="0">
                <a:hlinkClick r:id="rId6">
                  <a:extLst>
                    <a:ext uri="{A12FA001-AC4F-418D-AE19-62706E023703}">
                      <ahyp:hlinkClr xmlns:ahyp="http://schemas.microsoft.com/office/drawing/2018/hyperlinkcolor" val="tx"/>
                    </a:ext>
                  </a:extLst>
                </a:hlinkClick>
              </a:rPr>
              <a:t>https://slideplayer.biz.tr/slide/9388386/</a:t>
            </a:r>
            <a:endParaRPr lang="tr-TR" sz="1400" b="1" i="1" dirty="0"/>
          </a:p>
          <a:p>
            <a:pPr marL="857250" indent="-857250">
              <a:buFont typeface="Arial" panose="020B0604020202020204" pitchFamily="34" charset="0"/>
              <a:buChar char="•"/>
            </a:pPr>
            <a:endParaRPr lang="tr-TR" sz="1400" b="1" i="1" dirty="0"/>
          </a:p>
          <a:p>
            <a:pPr marL="857250" indent="-857250">
              <a:buFont typeface="Arial" panose="020B0604020202020204" pitchFamily="34" charset="0"/>
              <a:buChar char="•"/>
            </a:pPr>
            <a:r>
              <a:rPr lang="tr-TR" sz="1400" b="1" i="1" dirty="0">
                <a:hlinkClick r:id="rId7">
                  <a:extLst>
                    <a:ext uri="{A12FA001-AC4F-418D-AE19-62706E023703}">
                      <ahyp:hlinkClr xmlns:ahyp="http://schemas.microsoft.com/office/drawing/2018/hyperlinkcolor" val="tx"/>
                    </a:ext>
                  </a:extLst>
                </a:hlinkClick>
              </a:rPr>
              <a:t>https://www.haberler.com/can-yucel/biyografisi/</a:t>
            </a:r>
            <a:endParaRPr lang="tr-TR" sz="1400" b="1" i="1" dirty="0"/>
          </a:p>
          <a:p>
            <a:pPr marL="857250" indent="-857250">
              <a:buFont typeface="Arial" panose="020B0604020202020204" pitchFamily="34" charset="0"/>
              <a:buChar char="•"/>
            </a:pPr>
            <a:endParaRPr lang="tr-TR" sz="1400" b="1" i="1" dirty="0"/>
          </a:p>
          <a:p>
            <a:pPr marL="857250" indent="-857250">
              <a:buFont typeface="Arial" panose="020B0604020202020204" pitchFamily="34" charset="0"/>
              <a:buChar char="•"/>
            </a:pPr>
            <a:r>
              <a:rPr lang="tr-TR" sz="1400" b="1" i="1" dirty="0">
                <a:hlinkClick r:id="rId8">
                  <a:extLst>
                    <a:ext uri="{A12FA001-AC4F-418D-AE19-62706E023703}">
                      <ahyp:hlinkClr xmlns:ahyp="http://schemas.microsoft.com/office/drawing/2018/hyperlinkcolor" val="tx"/>
                    </a:ext>
                  </a:extLst>
                </a:hlinkClick>
              </a:rPr>
              <a:t>https://www.hurriyet.com.tr/gundem/can-yucel-kimdir-kac-senesinde-vefat-etmistir-40547834</a:t>
            </a:r>
            <a:endParaRPr lang="tr-TR" sz="1400" b="1" i="1" dirty="0"/>
          </a:p>
          <a:p>
            <a:pPr marL="857250" indent="-857250">
              <a:buFont typeface="Arial" panose="020B0604020202020204" pitchFamily="34" charset="0"/>
              <a:buChar char="•"/>
            </a:pPr>
            <a:endParaRPr lang="tr-TR" sz="1400" b="1" i="1" dirty="0"/>
          </a:p>
          <a:p>
            <a:pPr marL="857250" indent="-857250">
              <a:buFont typeface="Arial" panose="020B0604020202020204" pitchFamily="34" charset="0"/>
              <a:buChar char="•"/>
            </a:pPr>
            <a:endParaRPr lang="tr-TR" sz="1400" b="1" i="1" dirty="0"/>
          </a:p>
        </p:txBody>
      </p:sp>
      <p:sp>
        <p:nvSpPr>
          <p:cNvPr id="5" name="Slide Number Placeholder 4">
            <a:extLst>
              <a:ext uri="{FF2B5EF4-FFF2-40B4-BE49-F238E27FC236}">
                <a16:creationId xmlns:a16="http://schemas.microsoft.com/office/drawing/2014/main" id="{C8D30775-E195-4C4C-93B0-0261753A3724}"/>
              </a:ext>
            </a:extLst>
          </p:cNvPr>
          <p:cNvSpPr>
            <a:spLocks noGrp="1"/>
          </p:cNvSpPr>
          <p:nvPr>
            <p:ph type="sldNum" sz="quarter" idx="12"/>
          </p:nvPr>
        </p:nvSpPr>
        <p:spPr/>
        <p:txBody>
          <a:bodyPr/>
          <a:lstStyle/>
          <a:p>
            <a:fld id="{13D2E340-0663-474B-992C-9192B5C45E57}" type="slidenum">
              <a:rPr lang="en-US" smtClean="0"/>
              <a:t>12</a:t>
            </a:fld>
            <a:endParaRPr lang="en-US"/>
          </a:p>
        </p:txBody>
      </p:sp>
    </p:spTree>
    <p:extLst>
      <p:ext uri="{BB962C8B-B14F-4D97-AF65-F5344CB8AC3E}">
        <p14:creationId xmlns:p14="http://schemas.microsoft.com/office/powerpoint/2010/main" val="239459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A25E-0652-1439-C8B3-15AC31024318}"/>
              </a:ext>
            </a:extLst>
          </p:cNvPr>
          <p:cNvSpPr>
            <a:spLocks noGrp="1"/>
          </p:cNvSpPr>
          <p:nvPr>
            <p:ph type="title"/>
          </p:nvPr>
        </p:nvSpPr>
        <p:spPr>
          <a:xfrm>
            <a:off x="1769706" y="2062065"/>
            <a:ext cx="5134947" cy="3728089"/>
          </a:xfrm>
        </p:spPr>
        <p:txBody>
          <a:bodyPr/>
          <a:lstStyle/>
          <a:p>
            <a:r>
              <a:rPr lang="tr-TR" dirty="0"/>
              <a:t>Dinlediğiniz için teşekkürler…</a:t>
            </a:r>
          </a:p>
        </p:txBody>
      </p:sp>
      <p:sp>
        <p:nvSpPr>
          <p:cNvPr id="3" name="Slide Number Placeholder 2">
            <a:extLst>
              <a:ext uri="{FF2B5EF4-FFF2-40B4-BE49-F238E27FC236}">
                <a16:creationId xmlns:a16="http://schemas.microsoft.com/office/drawing/2014/main" id="{183EDCF9-94D5-1400-5E71-B4C2BA42682C}"/>
              </a:ext>
            </a:extLst>
          </p:cNvPr>
          <p:cNvSpPr>
            <a:spLocks noGrp="1"/>
          </p:cNvSpPr>
          <p:nvPr>
            <p:ph type="sldNum" sz="quarter" idx="12"/>
          </p:nvPr>
        </p:nvSpPr>
        <p:spPr/>
        <p:txBody>
          <a:bodyPr/>
          <a:lstStyle/>
          <a:p>
            <a:fld id="{13D2E340-0663-474B-992C-9192B5C45E57}" type="slidenum">
              <a:rPr lang="en-US" noProof="0" smtClean="0"/>
              <a:t>13</a:t>
            </a:fld>
            <a:endParaRPr lang="en-US" noProof="0"/>
          </a:p>
        </p:txBody>
      </p:sp>
    </p:spTree>
    <p:extLst>
      <p:ext uri="{BB962C8B-B14F-4D97-AF65-F5344CB8AC3E}">
        <p14:creationId xmlns:p14="http://schemas.microsoft.com/office/powerpoint/2010/main" val="2924952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F34B-93F5-46C0-9BEC-B1A8D55008B4}"/>
              </a:ext>
            </a:extLst>
          </p:cNvPr>
          <p:cNvSpPr>
            <a:spLocks noGrp="1"/>
          </p:cNvSpPr>
          <p:nvPr>
            <p:ph type="title"/>
          </p:nvPr>
        </p:nvSpPr>
        <p:spPr>
          <a:xfrm>
            <a:off x="762000" y="559678"/>
            <a:ext cx="3833906" cy="1459622"/>
          </a:xfrm>
        </p:spPr>
        <p:txBody>
          <a:bodyPr anchor="b">
            <a:normAutofit/>
          </a:bodyPr>
          <a:lstStyle/>
          <a:p>
            <a:r>
              <a:rPr lang="tr-TR" dirty="0"/>
              <a:t>İçerik</a:t>
            </a:r>
            <a:endParaRPr lang="en-US" dirty="0"/>
          </a:p>
        </p:txBody>
      </p:sp>
      <p:sp>
        <p:nvSpPr>
          <p:cNvPr id="6" name="Text Placeholder 5">
            <a:extLst>
              <a:ext uri="{FF2B5EF4-FFF2-40B4-BE49-F238E27FC236}">
                <a16:creationId xmlns:a16="http://schemas.microsoft.com/office/drawing/2014/main" id="{AC4A7A4E-C192-4A89-A661-72D76FF2F230}"/>
              </a:ext>
            </a:extLst>
          </p:cNvPr>
          <p:cNvSpPr>
            <a:spLocks noGrp="1"/>
          </p:cNvSpPr>
          <p:nvPr>
            <p:ph idx="1"/>
          </p:nvPr>
        </p:nvSpPr>
        <p:spPr>
          <a:xfrm>
            <a:off x="5162550" y="2019300"/>
            <a:ext cx="1944000" cy="2700000"/>
          </a:xfrm>
        </p:spPr>
        <p:txBody>
          <a:bodyPr lIns="72000" rIns="72000">
            <a:normAutofit/>
          </a:bodyPr>
          <a:lstStyle/>
          <a:p>
            <a:r>
              <a:rPr lang="tr-TR" dirty="0"/>
              <a:t>HAYATI</a:t>
            </a:r>
            <a:endParaRPr lang="en-US" dirty="0"/>
          </a:p>
          <a:p>
            <a:endParaRPr lang="en-US" dirty="0"/>
          </a:p>
        </p:txBody>
      </p:sp>
      <p:sp>
        <p:nvSpPr>
          <p:cNvPr id="7" name="Slide Number Placeholder 6">
            <a:extLst>
              <a:ext uri="{FF2B5EF4-FFF2-40B4-BE49-F238E27FC236}">
                <a16:creationId xmlns:a16="http://schemas.microsoft.com/office/drawing/2014/main" id="{C7C944DD-F200-6B48-8A79-099A08992A35}"/>
              </a:ext>
            </a:extLst>
          </p:cNvPr>
          <p:cNvSpPr>
            <a:spLocks noGrp="1"/>
          </p:cNvSpPr>
          <p:nvPr>
            <p:ph type="sldNum" sz="quarter" idx="12"/>
          </p:nvPr>
        </p:nvSpPr>
        <p:spPr>
          <a:xfrm>
            <a:off x="11784011" y="5607592"/>
            <a:ext cx="407988" cy="365125"/>
          </a:xfrm>
        </p:spPr>
        <p:txBody>
          <a:bodyPr anchor="ctr">
            <a:normAutofit/>
          </a:bodyPr>
          <a:lstStyle/>
          <a:p>
            <a:pPr>
              <a:spcAft>
                <a:spcPts val="600"/>
              </a:spcAft>
            </a:pPr>
            <a:fld id="{13D2E340-0663-474B-992C-9192B5C45E57}" type="slidenum">
              <a:rPr lang="en-US" smtClean="0"/>
              <a:pPr>
                <a:spcAft>
                  <a:spcPts val="600"/>
                </a:spcAft>
              </a:pPr>
              <a:t>2</a:t>
            </a:fld>
            <a:endParaRPr lang="en-US"/>
          </a:p>
        </p:txBody>
      </p:sp>
      <p:sp>
        <p:nvSpPr>
          <p:cNvPr id="4" name="Content Placeholder 3">
            <a:extLst>
              <a:ext uri="{FF2B5EF4-FFF2-40B4-BE49-F238E27FC236}">
                <a16:creationId xmlns:a16="http://schemas.microsoft.com/office/drawing/2014/main" id="{E83DB0A1-C484-4D49-BAC3-ABEE82074C4C}"/>
              </a:ext>
            </a:extLst>
          </p:cNvPr>
          <p:cNvSpPr>
            <a:spLocks noGrp="1"/>
          </p:cNvSpPr>
          <p:nvPr>
            <p:ph type="body" sz="quarter" idx="13"/>
          </p:nvPr>
        </p:nvSpPr>
        <p:spPr>
          <a:xfrm>
            <a:off x="7295806" y="2019300"/>
            <a:ext cx="1943100" cy="2700000"/>
          </a:xfrm>
        </p:spPr>
        <p:txBody>
          <a:bodyPr lIns="72000" rIns="72000">
            <a:normAutofit/>
          </a:bodyPr>
          <a:lstStyle/>
          <a:p>
            <a:r>
              <a:rPr lang="tr-TR" dirty="0"/>
              <a:t>EDEBİ KİŞİLİĞİ</a:t>
            </a:r>
            <a:endParaRPr lang="en-US" dirty="0"/>
          </a:p>
        </p:txBody>
      </p:sp>
      <p:sp>
        <p:nvSpPr>
          <p:cNvPr id="5" name="Text Placeholder 4">
            <a:extLst>
              <a:ext uri="{FF2B5EF4-FFF2-40B4-BE49-F238E27FC236}">
                <a16:creationId xmlns:a16="http://schemas.microsoft.com/office/drawing/2014/main" id="{898F5FE2-B28A-4CCD-9910-126A9581F28F}"/>
              </a:ext>
            </a:extLst>
          </p:cNvPr>
          <p:cNvSpPr>
            <a:spLocks noGrp="1"/>
          </p:cNvSpPr>
          <p:nvPr>
            <p:ph type="body" sz="quarter" idx="14"/>
          </p:nvPr>
        </p:nvSpPr>
        <p:spPr>
          <a:xfrm>
            <a:off x="9428163" y="2019300"/>
            <a:ext cx="1943100" cy="2700000"/>
          </a:xfrm>
        </p:spPr>
        <p:txBody>
          <a:bodyPr lIns="72000" rIns="72000">
            <a:normAutofit/>
          </a:bodyPr>
          <a:lstStyle/>
          <a:p>
            <a:r>
              <a:rPr lang="tr-TR" dirty="0"/>
              <a:t>ÇEVİRMENLİK ve ESERLER</a:t>
            </a:r>
            <a:endParaRPr lang="en-US" dirty="0"/>
          </a:p>
        </p:txBody>
      </p:sp>
      <p:sp>
        <p:nvSpPr>
          <p:cNvPr id="12" name="Text Placeholder 6">
            <a:extLst>
              <a:ext uri="{FF2B5EF4-FFF2-40B4-BE49-F238E27FC236}">
                <a16:creationId xmlns:a16="http://schemas.microsoft.com/office/drawing/2014/main" id="{3EEFB354-1D5B-3CAF-CC9E-F6B52297C86C}"/>
              </a:ext>
            </a:extLst>
          </p:cNvPr>
          <p:cNvSpPr>
            <a:spLocks noGrp="1"/>
          </p:cNvSpPr>
          <p:nvPr>
            <p:ph type="body" sz="quarter" idx="15"/>
          </p:nvPr>
        </p:nvSpPr>
        <p:spPr>
          <a:xfrm>
            <a:off x="5720550" y="2324100"/>
            <a:ext cx="828000" cy="828000"/>
          </a:xfrm>
        </p:spPr>
        <p:txBody>
          <a:bodyPr/>
          <a:lstStyle/>
          <a:p>
            <a:r>
              <a:rPr lang="tr-TR" dirty="0"/>
              <a:t>1</a:t>
            </a:r>
            <a:endParaRPr lang="en-US" dirty="0"/>
          </a:p>
        </p:txBody>
      </p:sp>
      <p:sp>
        <p:nvSpPr>
          <p:cNvPr id="14" name="Text Placeholder 7">
            <a:extLst>
              <a:ext uri="{FF2B5EF4-FFF2-40B4-BE49-F238E27FC236}">
                <a16:creationId xmlns:a16="http://schemas.microsoft.com/office/drawing/2014/main" id="{F3E836F5-9074-BF17-DA2A-EBFB837AEB98}"/>
              </a:ext>
            </a:extLst>
          </p:cNvPr>
          <p:cNvSpPr>
            <a:spLocks noGrp="1"/>
          </p:cNvSpPr>
          <p:nvPr>
            <p:ph type="body" sz="quarter" idx="16"/>
          </p:nvPr>
        </p:nvSpPr>
        <p:spPr>
          <a:xfrm>
            <a:off x="7853356" y="2324100"/>
            <a:ext cx="828000" cy="828000"/>
          </a:xfrm>
        </p:spPr>
        <p:txBody>
          <a:bodyPr/>
          <a:lstStyle/>
          <a:p>
            <a:r>
              <a:rPr lang="tr-TR" dirty="0"/>
              <a:t>2</a:t>
            </a:r>
            <a:endParaRPr lang="en-US" dirty="0"/>
          </a:p>
        </p:txBody>
      </p:sp>
      <p:sp>
        <p:nvSpPr>
          <p:cNvPr id="16" name="Text Placeholder 8">
            <a:extLst>
              <a:ext uri="{FF2B5EF4-FFF2-40B4-BE49-F238E27FC236}">
                <a16:creationId xmlns:a16="http://schemas.microsoft.com/office/drawing/2014/main" id="{0F15D809-DD67-8AB7-05F1-72E2FC989AA5}"/>
              </a:ext>
            </a:extLst>
          </p:cNvPr>
          <p:cNvSpPr>
            <a:spLocks noGrp="1"/>
          </p:cNvSpPr>
          <p:nvPr>
            <p:ph type="body" sz="quarter" idx="17"/>
          </p:nvPr>
        </p:nvSpPr>
        <p:spPr>
          <a:xfrm>
            <a:off x="9985713" y="2324100"/>
            <a:ext cx="828000" cy="828000"/>
          </a:xfrm>
        </p:spPr>
        <p:txBody>
          <a:bodyPr/>
          <a:lstStyle/>
          <a:p>
            <a:r>
              <a:rPr lang="tr-TR" dirty="0"/>
              <a:t>3</a:t>
            </a:r>
            <a:endParaRPr lang="en-US" dirty="0"/>
          </a:p>
        </p:txBody>
      </p:sp>
      <p:sp>
        <p:nvSpPr>
          <p:cNvPr id="18" name="Text Placeholder 17">
            <a:extLst>
              <a:ext uri="{FF2B5EF4-FFF2-40B4-BE49-F238E27FC236}">
                <a16:creationId xmlns:a16="http://schemas.microsoft.com/office/drawing/2014/main" id="{8430FCD0-0307-B6CB-DEA5-40377496FE4B}"/>
              </a:ext>
            </a:extLst>
          </p:cNvPr>
          <p:cNvSpPr>
            <a:spLocks noGrp="1"/>
          </p:cNvSpPr>
          <p:nvPr>
            <p:ph type="body" sz="quarter" idx="18"/>
          </p:nvPr>
        </p:nvSpPr>
        <p:spPr/>
        <p:txBody>
          <a:bodyPr>
            <a:normAutofit/>
          </a:bodyPr>
          <a:lstStyle/>
          <a:p>
            <a:r>
              <a:rPr lang="tr-TR" sz="1400" dirty="0"/>
              <a:t>Yerin seni çektiği kadar ağırsın,</a:t>
            </a:r>
          </a:p>
          <a:p>
            <a:r>
              <a:rPr lang="tr-TR" sz="1400" dirty="0"/>
              <a:t>Kanatların çırpındığı kadar hafif..</a:t>
            </a:r>
          </a:p>
          <a:p>
            <a:r>
              <a:rPr lang="tr-TR" sz="1400" dirty="0"/>
              <a:t>Kalbinin attığı kadar canlısın,</a:t>
            </a:r>
          </a:p>
          <a:p>
            <a:r>
              <a:rPr lang="tr-TR" sz="1400" dirty="0"/>
              <a:t>Gözlerinin uzağı gördüğü kadar genç...</a:t>
            </a:r>
          </a:p>
          <a:p>
            <a:r>
              <a:rPr lang="tr-TR" sz="1400" dirty="0"/>
              <a:t>Sevdiklerin kadar iyisin,</a:t>
            </a:r>
          </a:p>
          <a:p>
            <a:r>
              <a:rPr lang="tr-TR" sz="1400" dirty="0"/>
              <a:t>Nefret ettiklerin kadar kötü...</a:t>
            </a:r>
          </a:p>
        </p:txBody>
      </p:sp>
    </p:spTree>
    <p:extLst>
      <p:ext uri="{BB962C8B-B14F-4D97-AF65-F5344CB8AC3E}">
        <p14:creationId xmlns:p14="http://schemas.microsoft.com/office/powerpoint/2010/main" val="170747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45E12-8254-4FAB-AF03-3FA92E2DC3BF}"/>
              </a:ext>
            </a:extLst>
          </p:cNvPr>
          <p:cNvSpPr>
            <a:spLocks noGrp="1"/>
          </p:cNvSpPr>
          <p:nvPr>
            <p:ph idx="1"/>
          </p:nvPr>
        </p:nvSpPr>
        <p:spPr/>
        <p:txBody>
          <a:bodyPr anchor="ctr" anchorCtr="0">
            <a:noAutofit/>
          </a:bodyPr>
          <a:lstStyle/>
          <a:p>
            <a:pPr marL="0" indent="0">
              <a:buNone/>
            </a:pPr>
            <a:r>
              <a:rPr lang="tr-TR" sz="1600" dirty="0">
                <a:latin typeface="+mj-lt"/>
              </a:rPr>
              <a:t>Can Yücel, Köy Enstitüleri’ni kurmuş olan eski milli eğitim bakanlarından Hasan Ali Yücel’in oğludur. 21 Ağustos 1926’da İstanbul’da dünyaya gelmiştir. Canan Yücel </a:t>
            </a:r>
            <a:r>
              <a:rPr lang="tr-TR" sz="1600" dirty="0" err="1">
                <a:latin typeface="+mj-lt"/>
              </a:rPr>
              <a:t>Eronat’ın</a:t>
            </a:r>
            <a:r>
              <a:rPr lang="tr-TR" sz="1600" dirty="0">
                <a:latin typeface="+mj-lt"/>
              </a:rPr>
              <a:t> ikiz kardeşidir. </a:t>
            </a:r>
          </a:p>
          <a:p>
            <a:pPr marL="0" indent="0">
              <a:buNone/>
            </a:pPr>
            <a:r>
              <a:rPr lang="tr-TR" sz="1600" dirty="0">
                <a:latin typeface="+mj-lt"/>
              </a:rPr>
              <a:t>Ankara Atatürk Lisesi’nden 1934’te mezun oldu. Yükseköğrenimini Ankara Üniversitesi DTCF Klasik Filoloji bölümü ile Cambridge Üniversitesi’nde Latince ve Yunanca eğitimiyle tamamladı. 1950 yılında Türkiye’ye döndü. Aynı yıl yayımladığı “Yazma” adlı şiir kitabıyla edebiyat dünyasına girdi. </a:t>
            </a:r>
          </a:p>
          <a:p>
            <a:pPr marL="0" indent="0">
              <a:buNone/>
            </a:pPr>
            <a:r>
              <a:rPr lang="tr-TR" sz="1600" dirty="0">
                <a:latin typeface="+mj-lt"/>
              </a:rPr>
              <a:t>Askerliğini 1953’te Kore Türk Tugayı’nda yaptı. Babası, Can Yücel’i yurtdışına tıp eğitimi için burslu göndermek istiyordu. Ancak gitmek istememiş ve yerine bir arkadaşını göndermiştir. </a:t>
            </a:r>
          </a:p>
          <a:p>
            <a:pPr marL="0" indent="0">
              <a:buNone/>
            </a:pPr>
            <a:r>
              <a:rPr lang="tr-TR" sz="1600" dirty="0">
                <a:latin typeface="+mj-lt"/>
              </a:rPr>
              <a:t>Askerliğinden sonra 1956’da Güler Hanım’la evlenir ve tekrar İngiltere’ye döner. Burada BBC Radyosu’nun Türkçe Yayınlar bölümünde spiker olarak çalışır. </a:t>
            </a:r>
            <a:endParaRPr lang="en-US" sz="1600" dirty="0">
              <a:latin typeface="+mj-lt"/>
            </a:endParaRPr>
          </a:p>
        </p:txBody>
      </p:sp>
      <p:sp>
        <p:nvSpPr>
          <p:cNvPr id="4" name="Slide Number Placeholder 3">
            <a:extLst>
              <a:ext uri="{FF2B5EF4-FFF2-40B4-BE49-F238E27FC236}">
                <a16:creationId xmlns:a16="http://schemas.microsoft.com/office/drawing/2014/main" id="{D0C282D6-6FE9-264F-8985-EBC964197BF5}"/>
              </a:ext>
            </a:extLst>
          </p:cNvPr>
          <p:cNvSpPr>
            <a:spLocks noGrp="1"/>
          </p:cNvSpPr>
          <p:nvPr>
            <p:ph type="sldNum" sz="quarter" idx="12"/>
          </p:nvPr>
        </p:nvSpPr>
        <p:spPr/>
        <p:txBody>
          <a:bodyPr/>
          <a:lstStyle/>
          <a:p>
            <a:fld id="{13D2E340-0663-474B-992C-9192B5C45E57}" type="slidenum">
              <a:rPr lang="en-US" smtClean="0"/>
              <a:t>3</a:t>
            </a:fld>
            <a:endParaRPr lang="en-US"/>
          </a:p>
        </p:txBody>
      </p:sp>
      <p:sp>
        <p:nvSpPr>
          <p:cNvPr id="10" name="Title 1">
            <a:extLst>
              <a:ext uri="{FF2B5EF4-FFF2-40B4-BE49-F238E27FC236}">
                <a16:creationId xmlns:a16="http://schemas.microsoft.com/office/drawing/2014/main" id="{4039338B-6DFE-878F-2637-92B66931A841}"/>
              </a:ext>
            </a:extLst>
          </p:cNvPr>
          <p:cNvSpPr txBox="1">
            <a:spLocks/>
          </p:cNvSpPr>
          <p:nvPr/>
        </p:nvSpPr>
        <p:spPr>
          <a:xfrm>
            <a:off x="762000" y="3077185"/>
            <a:ext cx="3833906" cy="1562638"/>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tr-TR" dirty="0"/>
              <a:t>Hayatı</a:t>
            </a:r>
            <a:endParaRPr lang="en-US" dirty="0"/>
          </a:p>
        </p:txBody>
      </p:sp>
      <p:pic>
        <p:nvPicPr>
          <p:cNvPr id="11" name="Picture Placeholder 52">
            <a:extLst>
              <a:ext uri="{FF2B5EF4-FFF2-40B4-BE49-F238E27FC236}">
                <a16:creationId xmlns:a16="http://schemas.microsoft.com/office/drawing/2014/main" id="{2EEEE0C2-ECDE-5572-C216-7CDFBF01F8B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2309" r="22309"/>
          <a:stretch/>
        </p:blipFill>
        <p:spPr>
          <a:xfrm>
            <a:off x="2414681" y="819859"/>
            <a:ext cx="2181225" cy="2179638"/>
          </a:xfrm>
          <a:prstGeom prst="ellipse">
            <a:avLst/>
          </a:prstGeom>
          <a:noFill/>
        </p:spPr>
      </p:pic>
    </p:spTree>
    <p:extLst>
      <p:ext uri="{BB962C8B-B14F-4D97-AF65-F5344CB8AC3E}">
        <p14:creationId xmlns:p14="http://schemas.microsoft.com/office/powerpoint/2010/main" val="2977379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F1A8A1-FF35-6F5D-6AC5-8AC07F59A2F1}"/>
              </a:ext>
            </a:extLst>
          </p:cNvPr>
          <p:cNvSpPr>
            <a:spLocks noGrp="1"/>
          </p:cNvSpPr>
          <p:nvPr>
            <p:ph idx="1"/>
          </p:nvPr>
        </p:nvSpPr>
        <p:spPr/>
        <p:txBody>
          <a:bodyPr anchor="ctr" anchorCtr="0">
            <a:normAutofit/>
          </a:bodyPr>
          <a:lstStyle/>
          <a:p>
            <a:pPr marL="0" indent="0">
              <a:buNone/>
            </a:pPr>
            <a:r>
              <a:rPr lang="tr-TR" sz="1600" dirty="0">
                <a:latin typeface="+mj-lt"/>
              </a:rPr>
              <a:t>Henüz İngiltere’de olduğu 1962 yılında, 1709’da Latin harfleriyle taş baskısı olarak basılmış bir Türkçe dilbilgisi kitabını bulması edebiyat çevrelerinde geniş yankı uyandırır. </a:t>
            </a:r>
          </a:p>
          <a:p>
            <a:pPr marL="0" indent="0">
              <a:buNone/>
            </a:pPr>
            <a:r>
              <a:rPr lang="tr-TR" sz="1600" dirty="0">
                <a:latin typeface="+mj-lt"/>
              </a:rPr>
              <a:t>1963’te yurda döndükten sonra Marmaris ve Bodrum’da turist rehberliği yapar. Sonra İstanbul’a yerleşir. Çeviriyle uğraşır. Bir ara Süleyman Demirel’in genel müdür olduğu Devlet Su İşleri (DSİ)’</a:t>
            </a:r>
            <a:r>
              <a:rPr lang="tr-TR" sz="1600" dirty="0" err="1">
                <a:latin typeface="+mj-lt"/>
              </a:rPr>
              <a:t>nde</a:t>
            </a:r>
            <a:r>
              <a:rPr lang="tr-TR" sz="1600" dirty="0">
                <a:latin typeface="+mj-lt"/>
              </a:rPr>
              <a:t> genel müdür olduğu dönemde, aynı kurumda çevirmen olarak görev alır.</a:t>
            </a:r>
          </a:p>
          <a:p>
            <a:pPr marL="0" indent="0">
              <a:buNone/>
            </a:pPr>
            <a:r>
              <a:rPr lang="tr-TR" sz="1600" dirty="0">
                <a:latin typeface="+mj-lt"/>
              </a:rPr>
              <a:t>İş dünyasında çok az zaman geçiren şair, meslek olarak hep kendisine şairliği seçtiğini söyler. Shakespeare’den Brecht’e, Weiss’ten </a:t>
            </a:r>
            <a:r>
              <a:rPr lang="tr-TR" sz="1600" dirty="0" err="1">
                <a:latin typeface="+mj-lt"/>
              </a:rPr>
              <a:t>Lorca’ya</a:t>
            </a:r>
            <a:r>
              <a:rPr lang="tr-TR" sz="1600" dirty="0">
                <a:latin typeface="+mj-lt"/>
              </a:rPr>
              <a:t> birçok sanatçıyı </a:t>
            </a:r>
            <a:r>
              <a:rPr lang="tr-TR" sz="1600" dirty="0" err="1">
                <a:latin typeface="+mj-lt"/>
              </a:rPr>
              <a:t>Türkçe’ye</a:t>
            </a:r>
            <a:r>
              <a:rPr lang="tr-TR" sz="1600" dirty="0">
                <a:latin typeface="+mj-lt"/>
              </a:rPr>
              <a:t> çevirir. Yücel’in çevirileri edebiyat dünyasında hep tartışılmış, metinleri neredeyse yeniden yazarak değişik bir çeviri anlayışına sahip oluşu eleştiri görmüştür. </a:t>
            </a:r>
          </a:p>
          <a:p>
            <a:pPr marL="0" indent="0">
              <a:buNone/>
            </a:pPr>
            <a:r>
              <a:rPr lang="tr-TR" sz="1600" dirty="0">
                <a:latin typeface="+mj-lt"/>
              </a:rPr>
              <a:t>Türkiye İşçi Partisi (TİP)’</a:t>
            </a:r>
            <a:r>
              <a:rPr lang="tr-TR" sz="1600" dirty="0" err="1">
                <a:latin typeface="+mj-lt"/>
              </a:rPr>
              <a:t>nin</a:t>
            </a:r>
            <a:r>
              <a:rPr lang="tr-TR" sz="1600" dirty="0">
                <a:latin typeface="+mj-lt"/>
              </a:rPr>
              <a:t> çalışmalarına katılmıştır. 12 Mart 1971 askeri müdahalesi döneminde Mao, Che Guevara ve Amerikan bir generalden yaptığı çevirilerden dolayı on beş yıl hüküm giymiş, Adana’da iki buçuk yıl hapis yatmıştır. </a:t>
            </a:r>
          </a:p>
        </p:txBody>
      </p:sp>
      <p:sp>
        <p:nvSpPr>
          <p:cNvPr id="4" name="Slide Number Placeholder 3">
            <a:extLst>
              <a:ext uri="{FF2B5EF4-FFF2-40B4-BE49-F238E27FC236}">
                <a16:creationId xmlns:a16="http://schemas.microsoft.com/office/drawing/2014/main" id="{E733BE41-BC7A-FF49-56A8-5352B9DE54A7}"/>
              </a:ext>
            </a:extLst>
          </p:cNvPr>
          <p:cNvSpPr>
            <a:spLocks noGrp="1"/>
          </p:cNvSpPr>
          <p:nvPr>
            <p:ph type="sldNum" sz="quarter" idx="12"/>
          </p:nvPr>
        </p:nvSpPr>
        <p:spPr/>
        <p:txBody>
          <a:bodyPr/>
          <a:lstStyle/>
          <a:p>
            <a:fld id="{13D2E340-0663-474B-992C-9192B5C45E57}" type="slidenum">
              <a:rPr lang="en-US" noProof="0" smtClean="0"/>
              <a:t>4</a:t>
            </a:fld>
            <a:endParaRPr lang="en-US" noProof="0"/>
          </a:p>
        </p:txBody>
      </p:sp>
      <p:pic>
        <p:nvPicPr>
          <p:cNvPr id="2058" name="Picture 10" descr="Türkiye İşçi Partisi (2017) - Vikipedi">
            <a:extLst>
              <a:ext uri="{FF2B5EF4-FFF2-40B4-BE49-F238E27FC236}">
                <a16:creationId xmlns:a16="http://schemas.microsoft.com/office/drawing/2014/main" id="{9F42EE04-99DE-BE46-D46B-9719280535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04884">
            <a:off x="637885" y="715346"/>
            <a:ext cx="1674205" cy="1637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01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0FE550-E49B-966D-9692-113EE8A4DA8A}"/>
              </a:ext>
            </a:extLst>
          </p:cNvPr>
          <p:cNvSpPr>
            <a:spLocks noGrp="1"/>
          </p:cNvSpPr>
          <p:nvPr>
            <p:ph idx="1"/>
          </p:nvPr>
        </p:nvSpPr>
        <p:spPr>
          <a:xfrm>
            <a:off x="5181600" y="569066"/>
            <a:ext cx="6248398" cy="5655156"/>
          </a:xfrm>
        </p:spPr>
        <p:txBody>
          <a:bodyPr anchor="ctr" anchorCtr="0">
            <a:normAutofit/>
          </a:bodyPr>
          <a:lstStyle/>
          <a:p>
            <a:pPr marL="0" indent="0">
              <a:buNone/>
            </a:pPr>
            <a:r>
              <a:rPr lang="tr-TR" sz="1600" dirty="0">
                <a:latin typeface="+mj-lt"/>
              </a:rPr>
              <a:t>1974’teki Af Yasası’ndan yararlanarak serbest kaldı. 15-20 senelik bir arayış devresine rastlayan bu cezaevi günlerinde yazdığı şiirlerini “Bir Siyasinin Şiirleri” adlı kitapta toplamış ve edebiyat dünyasındaki asıl şöhretini bu kitaptan sonra toplamıştır.</a:t>
            </a:r>
          </a:p>
          <a:p>
            <a:pPr marL="0" indent="0">
              <a:buNone/>
            </a:pPr>
            <a:r>
              <a:rPr lang="tr-TR" sz="1600" dirty="0">
                <a:latin typeface="+mj-lt"/>
              </a:rPr>
              <a:t>Toplumsal muhalefet kanallarının en tıkalı olduğu dönemlerde, örneğin 1980 askeri darbesinin etkisini sürdürdüğü dönemlerde, cesur çıkışlarıyla adeta duyarlı insanların sesi olur. Hükümet politikalarına en köklü eleştirileri, kara mizahla dile getirir; burjuvaziyi ince zekâsıyla eleştirir. </a:t>
            </a:r>
          </a:p>
          <a:p>
            <a:pPr marL="0" indent="0">
              <a:buNone/>
            </a:pPr>
            <a:r>
              <a:rPr lang="tr-TR" sz="1600" dirty="0">
                <a:latin typeface="+mj-lt"/>
              </a:rPr>
              <a:t>Üzerlerindeki baskıyı protesto etmek için, Taksim’de bir evde açlık grevi yapan travestileri ziyaret eder ve onlarla birlikte Onuncu Yıl Marşı’nı söylemesi kendisinin aykırı ve duyarlı tavrına örnek olarak verilebilir. </a:t>
            </a:r>
          </a:p>
        </p:txBody>
      </p:sp>
      <p:sp>
        <p:nvSpPr>
          <p:cNvPr id="4" name="Slide Number Placeholder 3">
            <a:extLst>
              <a:ext uri="{FF2B5EF4-FFF2-40B4-BE49-F238E27FC236}">
                <a16:creationId xmlns:a16="http://schemas.microsoft.com/office/drawing/2014/main" id="{16EB5B45-54AB-CCA0-D0EF-1974F8DCF6D4}"/>
              </a:ext>
            </a:extLst>
          </p:cNvPr>
          <p:cNvSpPr>
            <a:spLocks noGrp="1"/>
          </p:cNvSpPr>
          <p:nvPr>
            <p:ph type="sldNum" sz="quarter" idx="12"/>
          </p:nvPr>
        </p:nvSpPr>
        <p:spPr/>
        <p:txBody>
          <a:bodyPr/>
          <a:lstStyle/>
          <a:p>
            <a:fld id="{13D2E340-0663-474B-992C-9192B5C45E57}" type="slidenum">
              <a:rPr lang="en-US" noProof="0" smtClean="0"/>
              <a:t>5</a:t>
            </a:fld>
            <a:endParaRPr lang="en-US" noProof="0"/>
          </a:p>
        </p:txBody>
      </p:sp>
      <p:pic>
        <p:nvPicPr>
          <p:cNvPr id="9218" name="Picture 2" descr="BİR SİYASİNİN ŞİİRLERİ, Can Yücel, İstanbul, Konuk , Yayınları, 1974, 167  sayfa. CAN YÜCEL'den | İstanbul Müzayede">
            <a:extLst>
              <a:ext uri="{FF2B5EF4-FFF2-40B4-BE49-F238E27FC236}">
                <a16:creationId xmlns:a16="http://schemas.microsoft.com/office/drawing/2014/main" id="{0C256FA3-AA53-A4EB-13E9-5B0CA16017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031" y="1046294"/>
            <a:ext cx="174307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12 Eylül 1980'de ne oldu? 1980 İhtilali nedir ve neden oldu? İşte 12 Eylül  bilançosu">
            <a:extLst>
              <a:ext uri="{FF2B5EF4-FFF2-40B4-BE49-F238E27FC236}">
                <a16:creationId xmlns:a16="http://schemas.microsoft.com/office/drawing/2014/main" id="{23829847-EF09-06DB-0473-C226FB016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031" y="4050182"/>
            <a:ext cx="3107092" cy="1739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90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5C6C2A-46DB-86CD-136F-06F1A44FE4DF}"/>
              </a:ext>
            </a:extLst>
          </p:cNvPr>
          <p:cNvSpPr>
            <a:spLocks noGrp="1"/>
          </p:cNvSpPr>
          <p:nvPr>
            <p:ph idx="1"/>
          </p:nvPr>
        </p:nvSpPr>
        <p:spPr/>
        <p:txBody>
          <a:bodyPr anchor="ctr" anchorCtr="0">
            <a:normAutofit/>
          </a:bodyPr>
          <a:lstStyle/>
          <a:p>
            <a:pPr marL="0" indent="0">
              <a:buNone/>
            </a:pPr>
            <a:r>
              <a:rPr lang="tr-TR" sz="1600" dirty="0">
                <a:latin typeface="+mj-lt"/>
              </a:rPr>
              <a:t>1997 yılında “Kadın Diye Bir Şiir” adlı şiirinden ötürü yine hâkim karşısındadır. 1998’de adına düzenlenen bir etkinlikte Cumhurbaşkanı Süleyman Demirel’e hakaret ettiği gerekçesiyle, Ankara 14. Asliye Ceza Mahkemesi’nde yargılanmış ve bir yıl iki ay hapis cezasına mahkûm edilmiştir. Yargıtay 9. Ceza Dairesi bu hükmü, “cezanın ertelenmesi gerektiği” görüşüyle bozmuştur. 1999 Genel </a:t>
            </a:r>
            <a:r>
              <a:rPr lang="tr-TR" sz="1600" dirty="0" err="1">
                <a:latin typeface="+mj-lt"/>
              </a:rPr>
              <a:t>Seçimleri’nde</a:t>
            </a:r>
            <a:r>
              <a:rPr lang="tr-TR" sz="1600" dirty="0">
                <a:latin typeface="+mj-lt"/>
              </a:rPr>
              <a:t> Özgürlük ve Dayanışma Partisi’nden İzmir milletvekili adayı olduysa da seçilememiştir.</a:t>
            </a:r>
          </a:p>
          <a:p>
            <a:pPr marL="0" indent="0">
              <a:buNone/>
            </a:pPr>
            <a:r>
              <a:rPr lang="tr-TR" sz="1600" dirty="0">
                <a:latin typeface="+mj-lt"/>
              </a:rPr>
              <a:t>Eşi Güler Hanım’ın evi terk edişi Cemal </a:t>
            </a:r>
            <a:r>
              <a:rPr lang="tr-TR" sz="1600" dirty="0" err="1">
                <a:latin typeface="+mj-lt"/>
              </a:rPr>
              <a:t>Süreya’nın</a:t>
            </a:r>
            <a:r>
              <a:rPr lang="tr-TR" sz="1600" dirty="0">
                <a:latin typeface="+mj-lt"/>
              </a:rPr>
              <a:t> ölümü onu derinden sarsar. 24 saati aşkın bir süre hiç uyumadan içer. “Aşk yok gayri memlekette Cemal </a:t>
            </a:r>
            <a:r>
              <a:rPr lang="tr-TR" sz="1600" dirty="0" err="1">
                <a:latin typeface="+mj-lt"/>
              </a:rPr>
              <a:t>Süreya</a:t>
            </a:r>
            <a:r>
              <a:rPr lang="tr-TR" sz="1600" dirty="0">
                <a:latin typeface="+mj-lt"/>
              </a:rPr>
              <a:t> beri gideli” der.</a:t>
            </a:r>
          </a:p>
          <a:p>
            <a:pPr marL="0" indent="0">
              <a:buNone/>
            </a:pPr>
            <a:r>
              <a:rPr lang="tr-TR" sz="1600" dirty="0">
                <a:latin typeface="+mj-lt"/>
              </a:rPr>
              <a:t>İstanbul Kuzguncuk ve son yıllarında Datça (Muğla)’da yaşamını sürdürmüştür. İzmir’de Dokuz Eylül Üniversitesi Tıp Fakültesi Hastanesi’nde bademcik kanseri tedavisi görürken 12 Ağustos 1999 gecesi öldü ve Datça’da toprağa verilir.</a:t>
            </a:r>
          </a:p>
        </p:txBody>
      </p:sp>
      <p:sp>
        <p:nvSpPr>
          <p:cNvPr id="4" name="Slide Number Placeholder 3">
            <a:extLst>
              <a:ext uri="{FF2B5EF4-FFF2-40B4-BE49-F238E27FC236}">
                <a16:creationId xmlns:a16="http://schemas.microsoft.com/office/drawing/2014/main" id="{BC0E7649-66D6-7ECD-48AC-2BA4F453512D}"/>
              </a:ext>
            </a:extLst>
          </p:cNvPr>
          <p:cNvSpPr>
            <a:spLocks noGrp="1"/>
          </p:cNvSpPr>
          <p:nvPr>
            <p:ph type="sldNum" sz="quarter" idx="12"/>
          </p:nvPr>
        </p:nvSpPr>
        <p:spPr/>
        <p:txBody>
          <a:bodyPr/>
          <a:lstStyle/>
          <a:p>
            <a:fld id="{13D2E340-0663-474B-992C-9192B5C45E57}" type="slidenum">
              <a:rPr lang="en-US" noProof="0" smtClean="0"/>
              <a:t>6</a:t>
            </a:fld>
            <a:endParaRPr lang="en-US" noProof="0"/>
          </a:p>
        </p:txBody>
      </p:sp>
      <p:pic>
        <p:nvPicPr>
          <p:cNvPr id="4098" name="Picture 2" descr="Sol Parti (Türkiye) - Vikipedi">
            <a:extLst>
              <a:ext uri="{FF2B5EF4-FFF2-40B4-BE49-F238E27FC236}">
                <a16:creationId xmlns:a16="http://schemas.microsoft.com/office/drawing/2014/main" id="{CFA59E8F-0EE4-ED81-D1A7-30E3A38C1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98455">
            <a:off x="821161" y="1320371"/>
            <a:ext cx="3098064" cy="100647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emal Süreya - Vikipedi">
            <a:extLst>
              <a:ext uri="{FF2B5EF4-FFF2-40B4-BE49-F238E27FC236}">
                <a16:creationId xmlns:a16="http://schemas.microsoft.com/office/drawing/2014/main" id="{839CCDC7-C5E9-A0A5-5E87-07AF025D3A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38556">
            <a:off x="517854" y="3197893"/>
            <a:ext cx="1425764" cy="214254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an Yücel mezarını türbe ettiler! Mezar taşının manası ne? - Internet Haber">
            <a:extLst>
              <a:ext uri="{FF2B5EF4-FFF2-40B4-BE49-F238E27FC236}">
                <a16:creationId xmlns:a16="http://schemas.microsoft.com/office/drawing/2014/main" id="{9AFC3779-B45C-98DA-7A2A-EACEE7B157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0194" y="2810128"/>
            <a:ext cx="2242116" cy="2989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2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3284FF-6A2D-1F44-0D84-BF88A66EFC54}"/>
              </a:ext>
            </a:extLst>
          </p:cNvPr>
          <p:cNvSpPr>
            <a:spLocks noGrp="1"/>
          </p:cNvSpPr>
          <p:nvPr>
            <p:ph idx="1"/>
          </p:nvPr>
        </p:nvSpPr>
        <p:spPr/>
        <p:txBody>
          <a:bodyPr>
            <a:normAutofit/>
          </a:bodyPr>
          <a:lstStyle/>
          <a:p>
            <a:pPr marL="0" indent="0">
              <a:buNone/>
            </a:pPr>
            <a:r>
              <a:rPr lang="tr-TR" sz="1600" b="0" i="0" dirty="0">
                <a:solidFill>
                  <a:schemeClr val="tx1"/>
                </a:solidFill>
                <a:effectLst/>
                <a:latin typeface="+mj-lt"/>
              </a:rPr>
              <a:t>Edebiyata şiirle başladı. Çeşitli dergilerde yayınlanan şiirlerini ilk şiir kitabı "</a:t>
            </a:r>
            <a:r>
              <a:rPr lang="tr-TR" sz="1600" b="0" i="0" dirty="0" err="1">
                <a:solidFill>
                  <a:schemeClr val="tx1"/>
                </a:solidFill>
                <a:effectLst/>
                <a:latin typeface="+mj-lt"/>
              </a:rPr>
              <a:t>Yazma"da</a:t>
            </a:r>
            <a:r>
              <a:rPr lang="tr-TR" sz="1600" b="0" i="0" dirty="0">
                <a:solidFill>
                  <a:schemeClr val="tx1"/>
                </a:solidFill>
                <a:effectLst/>
                <a:latin typeface="+mj-lt"/>
              </a:rPr>
              <a:t> topladı (1950). Bu kitabın ardından uzun süre biçim arayışlarıyla uğraştı. İlk şiirlerinde uyaklı söyleyiş, coşkulu anlatım, geleceğe umut ve güvenle bakış belirgin özelliklerdi. </a:t>
            </a:r>
          </a:p>
          <a:p>
            <a:pPr marL="0" indent="0">
              <a:buNone/>
            </a:pPr>
            <a:r>
              <a:rPr lang="tr-TR" sz="1600" b="0" i="0" dirty="0">
                <a:solidFill>
                  <a:schemeClr val="tx1"/>
                </a:solidFill>
                <a:effectLst/>
                <a:latin typeface="+mj-lt"/>
              </a:rPr>
              <a:t>1973'te basılan ikinci şiir kitabı "Sevgi </a:t>
            </a:r>
            <a:r>
              <a:rPr lang="tr-TR" sz="1600" b="0" i="0" dirty="0" err="1">
                <a:solidFill>
                  <a:schemeClr val="tx1"/>
                </a:solidFill>
                <a:effectLst/>
                <a:latin typeface="+mj-lt"/>
              </a:rPr>
              <a:t>Duvarı"nda</a:t>
            </a:r>
            <a:r>
              <a:rPr lang="tr-TR" sz="1600" b="0" i="0" dirty="0">
                <a:solidFill>
                  <a:schemeClr val="tx1"/>
                </a:solidFill>
                <a:effectLst/>
                <a:latin typeface="+mj-lt"/>
              </a:rPr>
              <a:t> imge-sözcük-anlam üçlüsünün birbiriyle dengelendiği insan-doğa ilişkilerini konu alan şiirleri dikkat çekti. Kara mizah öğeleri taşıyan siyasal içerikli bazı şiirlerinde tarihsel ve günlük olayları iç içe işledi.</a:t>
            </a:r>
            <a:br>
              <a:rPr lang="tr-TR" sz="1600" b="0" i="0" dirty="0">
                <a:solidFill>
                  <a:schemeClr val="tx1"/>
                </a:solidFill>
                <a:effectLst/>
                <a:latin typeface="+mj-lt"/>
              </a:rPr>
            </a:br>
            <a:endParaRPr lang="tr-TR" sz="1600" b="0" i="0" dirty="0">
              <a:solidFill>
                <a:schemeClr val="tx1"/>
              </a:solidFill>
              <a:effectLst/>
              <a:latin typeface="+mj-lt"/>
            </a:endParaRPr>
          </a:p>
          <a:p>
            <a:pPr marL="0" indent="0">
              <a:buNone/>
            </a:pPr>
            <a:r>
              <a:rPr lang="tr-TR" sz="1600" b="0" i="0" dirty="0">
                <a:solidFill>
                  <a:schemeClr val="tx1"/>
                </a:solidFill>
                <a:effectLst/>
                <a:latin typeface="+mj-lt"/>
              </a:rPr>
              <a:t>1974'te çıkan üçüncü kitabı "Bir Siyasinin Şiirleri", önceki dönemlerin bileşkesiydi. Bu şiirlerde cezaevinden dışarıya dönük gözlemlerini, izlenimlerini, duygu ve düşüncelerini politik kimliğini de sorgulayarak yansıttı. Hiciv gücü ve sözcük oyunlarıyla eriştiği dil ustalığı, geniş kültürüyle beslenen şiirini yeni boyutlara ulaştırdı. Halk ağzı, türküleri ve deyişlerinden de yararlandı. 12 Eylül sonrasında müstehcen olduğu iddiasıyla "</a:t>
            </a:r>
            <a:r>
              <a:rPr lang="tr-TR" sz="1600" b="0" i="0" dirty="0" err="1">
                <a:solidFill>
                  <a:schemeClr val="tx1"/>
                </a:solidFill>
                <a:effectLst/>
                <a:latin typeface="+mj-lt"/>
              </a:rPr>
              <a:t>Rengahenk</a:t>
            </a:r>
            <a:r>
              <a:rPr lang="tr-TR" sz="1600" b="0" i="0" dirty="0">
                <a:solidFill>
                  <a:schemeClr val="tx1"/>
                </a:solidFill>
                <a:effectLst/>
                <a:latin typeface="+mj-lt"/>
              </a:rPr>
              <a:t>" adlı kitabı toplatıldı.</a:t>
            </a:r>
          </a:p>
          <a:p>
            <a:pPr marL="0" indent="0">
              <a:buNone/>
            </a:pPr>
            <a:endParaRPr lang="tr-TR" sz="1600" b="0" i="0" dirty="0">
              <a:solidFill>
                <a:schemeClr val="tx1"/>
              </a:solidFill>
              <a:effectLst/>
              <a:latin typeface="+mj-lt"/>
            </a:endParaRPr>
          </a:p>
          <a:p>
            <a:pPr marL="0" indent="0">
              <a:buNone/>
            </a:pPr>
            <a:endParaRPr lang="tr-TR" sz="1600" dirty="0">
              <a:solidFill>
                <a:schemeClr val="tx1"/>
              </a:solidFill>
              <a:latin typeface="+mj-lt"/>
            </a:endParaRPr>
          </a:p>
        </p:txBody>
      </p:sp>
      <p:sp>
        <p:nvSpPr>
          <p:cNvPr id="4" name="Slide Number Placeholder 3">
            <a:extLst>
              <a:ext uri="{FF2B5EF4-FFF2-40B4-BE49-F238E27FC236}">
                <a16:creationId xmlns:a16="http://schemas.microsoft.com/office/drawing/2014/main" id="{B36B3B51-D103-32BB-884C-BC9F21F9359A}"/>
              </a:ext>
            </a:extLst>
          </p:cNvPr>
          <p:cNvSpPr>
            <a:spLocks noGrp="1"/>
          </p:cNvSpPr>
          <p:nvPr>
            <p:ph type="sldNum" sz="quarter" idx="12"/>
          </p:nvPr>
        </p:nvSpPr>
        <p:spPr/>
        <p:txBody>
          <a:bodyPr/>
          <a:lstStyle/>
          <a:p>
            <a:fld id="{13D2E340-0663-474B-992C-9192B5C45E57}" type="slidenum">
              <a:rPr lang="en-US" noProof="0" smtClean="0"/>
              <a:t>7</a:t>
            </a:fld>
            <a:endParaRPr lang="en-US" noProof="0"/>
          </a:p>
        </p:txBody>
      </p:sp>
      <p:sp>
        <p:nvSpPr>
          <p:cNvPr id="6" name="Title 1">
            <a:extLst>
              <a:ext uri="{FF2B5EF4-FFF2-40B4-BE49-F238E27FC236}">
                <a16:creationId xmlns:a16="http://schemas.microsoft.com/office/drawing/2014/main" id="{689926B2-A7D2-88FD-7D42-787A6AE6977F}"/>
              </a:ext>
            </a:extLst>
          </p:cNvPr>
          <p:cNvSpPr txBox="1">
            <a:spLocks/>
          </p:cNvSpPr>
          <p:nvPr/>
        </p:nvSpPr>
        <p:spPr>
          <a:xfrm>
            <a:off x="317241" y="3077185"/>
            <a:ext cx="4278665" cy="1562638"/>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tr-TR" dirty="0"/>
              <a:t>Edebi Kişiliği</a:t>
            </a:r>
            <a:endParaRPr lang="en-US" dirty="0"/>
          </a:p>
        </p:txBody>
      </p:sp>
      <p:pic>
        <p:nvPicPr>
          <p:cNvPr id="7" name="Picture Placeholder 52">
            <a:extLst>
              <a:ext uri="{FF2B5EF4-FFF2-40B4-BE49-F238E27FC236}">
                <a16:creationId xmlns:a16="http://schemas.microsoft.com/office/drawing/2014/main" id="{D88EEA00-0E3B-975A-3687-BD4B5B261C61}"/>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2309" r="22309"/>
          <a:stretch/>
        </p:blipFill>
        <p:spPr>
          <a:xfrm>
            <a:off x="2414681" y="819859"/>
            <a:ext cx="2181225" cy="2179638"/>
          </a:xfrm>
          <a:prstGeom prst="ellipse">
            <a:avLst/>
          </a:prstGeom>
          <a:noFill/>
        </p:spPr>
      </p:pic>
    </p:spTree>
    <p:extLst>
      <p:ext uri="{BB962C8B-B14F-4D97-AF65-F5344CB8AC3E}">
        <p14:creationId xmlns:p14="http://schemas.microsoft.com/office/powerpoint/2010/main" val="865494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3D8EF1-0909-EAC7-AC40-4BA036629F3E}"/>
              </a:ext>
            </a:extLst>
          </p:cNvPr>
          <p:cNvSpPr>
            <a:spLocks noGrp="1"/>
          </p:cNvSpPr>
          <p:nvPr>
            <p:ph type="body" sz="quarter" idx="18"/>
          </p:nvPr>
        </p:nvSpPr>
        <p:spPr>
          <a:xfrm>
            <a:off x="762000" y="2088859"/>
            <a:ext cx="3842550" cy="3662655"/>
          </a:xfrm>
        </p:spPr>
        <p:txBody>
          <a:bodyPr>
            <a:normAutofit fontScale="70000" lnSpcReduction="20000"/>
          </a:bodyPr>
          <a:lstStyle/>
          <a:p>
            <a:pPr marL="0" indent="0">
              <a:buNone/>
            </a:pPr>
            <a:r>
              <a:rPr lang="tr-TR" sz="2000" dirty="0">
                <a:latin typeface="+mj-lt"/>
              </a:rPr>
              <a:t>Selâhattin </a:t>
            </a:r>
            <a:r>
              <a:rPr lang="tr-TR" sz="2000" dirty="0" err="1">
                <a:latin typeface="+mj-lt"/>
              </a:rPr>
              <a:t>Hilâvv</a:t>
            </a:r>
            <a:r>
              <a:rPr lang="tr-TR" sz="2000" dirty="0">
                <a:latin typeface="+mj-lt"/>
              </a:rPr>
              <a:t> “Bir Felsefecinin Notları: Can Yücel Üzerine” başlıklı yazısında, Can Yücel'in şiirinin temel ögelerini şöyle belirler:</a:t>
            </a:r>
          </a:p>
          <a:p>
            <a:pPr marL="0" indent="0">
              <a:buNone/>
            </a:pPr>
            <a:r>
              <a:rPr lang="tr-TR" sz="2000" dirty="0">
                <a:latin typeface="+mj-lt"/>
              </a:rPr>
              <a:t>“Kendisinden başkasına gönderme yapmayan imgenin ya da nesne/sözcük ’ün kullanılması, “dil simyası”, töresel/resmi dil anlayışının çarpıttığı sözsel dünyaya karsı çıkış ve şiirsel dağarcığın pervasızca genişletilmesi; mizah, alay, yergi, öfke, sevecenlik, lirizm ve bunlara alt yapılık eden kapsayıcı bir kültür ve bilgi, her an isleyen bir eleştirel dünya görüşü, siyasal bilinç ve kendini durmadan sorgulayıp desen bir öznellik, Can’ın şiirinin temel ögeleri.”</a:t>
            </a:r>
          </a:p>
          <a:p>
            <a:pPr algn="l"/>
            <a:endParaRPr lang="tr-TR" dirty="0"/>
          </a:p>
        </p:txBody>
      </p:sp>
      <p:sp>
        <p:nvSpPr>
          <p:cNvPr id="3" name="Content Placeholder 2">
            <a:extLst>
              <a:ext uri="{FF2B5EF4-FFF2-40B4-BE49-F238E27FC236}">
                <a16:creationId xmlns:a16="http://schemas.microsoft.com/office/drawing/2014/main" id="{6BC87F16-68B3-698A-12B0-05B29BD8EBFF}"/>
              </a:ext>
            </a:extLst>
          </p:cNvPr>
          <p:cNvSpPr>
            <a:spLocks noGrp="1"/>
          </p:cNvSpPr>
          <p:nvPr>
            <p:ph idx="1"/>
          </p:nvPr>
        </p:nvSpPr>
        <p:spPr/>
        <p:txBody>
          <a:bodyPr anchor="ctr" anchorCtr="0">
            <a:normAutofit/>
          </a:bodyPr>
          <a:lstStyle/>
          <a:p>
            <a:pPr marL="0" indent="0">
              <a:buNone/>
            </a:pPr>
            <a:r>
              <a:rPr lang="tr-TR" sz="1600" dirty="0">
                <a:latin typeface="+mj-lt"/>
              </a:rPr>
              <a:t>Başta ironi olmak üzere mizahın her türlü tekniği onun şiirine nüfuz etmiştir. Hangi konuyu ele alırsa alsın derinden derine insanı zaman zaman gülümseten zaman zaman da kahkahalara boğan bir söyleyişi vardır. </a:t>
            </a:r>
          </a:p>
          <a:p>
            <a:pPr marL="0" indent="0">
              <a:buNone/>
            </a:pPr>
            <a:r>
              <a:rPr lang="tr-TR" sz="1600" dirty="0">
                <a:latin typeface="+mj-lt"/>
              </a:rPr>
              <a:t>En ciddi duyguların işlendiği şiirlerden en alelade konuların işlendiği şiirlere kadar durum böyledir. Şairin bu yönünü kuşkusuz Garip şiirine temellendirmek mümkündür. </a:t>
            </a:r>
          </a:p>
          <a:p>
            <a:pPr marL="0" indent="0">
              <a:buNone/>
            </a:pPr>
            <a:r>
              <a:rPr lang="tr-TR" sz="1600" dirty="0">
                <a:latin typeface="+mj-lt"/>
              </a:rPr>
              <a:t>Başta Orhan Veli’ninkiler olmak üzere mizah ve ironinin derin yapıyı oluşturduğu </a:t>
            </a:r>
            <a:r>
              <a:rPr lang="tr-TR" sz="1600" dirty="0" err="1">
                <a:latin typeface="+mj-lt"/>
              </a:rPr>
              <a:t>Garipçilerin</a:t>
            </a:r>
            <a:r>
              <a:rPr lang="tr-TR" sz="1600" dirty="0">
                <a:latin typeface="+mj-lt"/>
              </a:rPr>
              <a:t> şiirlerinden farklı olarak bu şiirlerde, Nazım Hikmet etkisiyle daha toplumcu bir yan vardır. </a:t>
            </a:r>
          </a:p>
          <a:p>
            <a:pPr marL="0" indent="0">
              <a:buNone/>
            </a:pPr>
            <a:r>
              <a:rPr lang="tr-TR" sz="1600" dirty="0">
                <a:latin typeface="+mj-lt"/>
              </a:rPr>
              <a:t>Otoriteye, iktidara karşı çok daha sert ve alaycı tutum içindedir. Bu şiirler, siyasi bir duruşu olan, korkusuz şiirlerdir.</a:t>
            </a:r>
          </a:p>
        </p:txBody>
      </p:sp>
      <p:sp>
        <p:nvSpPr>
          <p:cNvPr id="4" name="Slide Number Placeholder 3">
            <a:extLst>
              <a:ext uri="{FF2B5EF4-FFF2-40B4-BE49-F238E27FC236}">
                <a16:creationId xmlns:a16="http://schemas.microsoft.com/office/drawing/2014/main" id="{8078CC11-EF23-61FF-99E8-8579B5640948}"/>
              </a:ext>
            </a:extLst>
          </p:cNvPr>
          <p:cNvSpPr>
            <a:spLocks noGrp="1"/>
          </p:cNvSpPr>
          <p:nvPr>
            <p:ph type="sldNum" sz="quarter" idx="12"/>
          </p:nvPr>
        </p:nvSpPr>
        <p:spPr/>
        <p:txBody>
          <a:bodyPr/>
          <a:lstStyle/>
          <a:p>
            <a:fld id="{13D2E340-0663-474B-992C-9192B5C45E57}" type="slidenum">
              <a:rPr lang="en-US" noProof="0" smtClean="0"/>
              <a:t>8</a:t>
            </a:fld>
            <a:endParaRPr lang="en-US" noProof="0"/>
          </a:p>
        </p:txBody>
      </p:sp>
    </p:spTree>
    <p:extLst>
      <p:ext uri="{BB962C8B-B14F-4D97-AF65-F5344CB8AC3E}">
        <p14:creationId xmlns:p14="http://schemas.microsoft.com/office/powerpoint/2010/main" val="356029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2A2C7F-2298-5FFB-6349-0A6DCC596175}"/>
              </a:ext>
            </a:extLst>
          </p:cNvPr>
          <p:cNvSpPr>
            <a:spLocks noGrp="1"/>
          </p:cNvSpPr>
          <p:nvPr>
            <p:ph idx="1"/>
          </p:nvPr>
        </p:nvSpPr>
        <p:spPr/>
        <p:txBody>
          <a:bodyPr anchor="ctr" anchorCtr="0">
            <a:normAutofit/>
          </a:bodyPr>
          <a:lstStyle/>
          <a:p>
            <a:pPr marL="0" indent="0">
              <a:buNone/>
            </a:pPr>
            <a:r>
              <a:rPr lang="tr-TR" sz="1600" dirty="0">
                <a:latin typeface="+mj-lt"/>
              </a:rPr>
              <a:t>Can Yücel, Türkçe ’ye birçok çeviri ve eser kazandırmıştır. Shakespeare, Peter Weiss, </a:t>
            </a:r>
            <a:r>
              <a:rPr lang="tr-TR" sz="1600" dirty="0" err="1">
                <a:latin typeface="+mj-lt"/>
              </a:rPr>
              <a:t>Rius</a:t>
            </a:r>
            <a:r>
              <a:rPr lang="tr-TR" sz="1600" dirty="0">
                <a:latin typeface="+mj-lt"/>
              </a:rPr>
              <a:t>, Eleanor Roosevelt, </a:t>
            </a:r>
            <a:r>
              <a:rPr lang="tr-TR" sz="1600" dirty="0" err="1">
                <a:latin typeface="+mj-lt"/>
              </a:rPr>
              <a:t>Ernesto</a:t>
            </a:r>
            <a:r>
              <a:rPr lang="tr-TR" sz="1600" dirty="0">
                <a:latin typeface="+mj-lt"/>
              </a:rPr>
              <a:t> Che Guevara, Edmund Wilson gibi önemli yazar, şair ve dönemin büyük isimlerinin eserlerini çevirmiştir. Siyasi çevirileri genellikle sol görüş etrafında toplanmaktadır.</a:t>
            </a:r>
          </a:p>
          <a:p>
            <a:pPr marL="0" indent="0">
              <a:buNone/>
            </a:pPr>
            <a:endParaRPr lang="tr-TR" sz="1600" dirty="0">
              <a:latin typeface="+mj-lt"/>
            </a:endParaRPr>
          </a:p>
        </p:txBody>
      </p:sp>
      <p:sp>
        <p:nvSpPr>
          <p:cNvPr id="4" name="Slide Number Placeholder 3">
            <a:extLst>
              <a:ext uri="{FF2B5EF4-FFF2-40B4-BE49-F238E27FC236}">
                <a16:creationId xmlns:a16="http://schemas.microsoft.com/office/drawing/2014/main" id="{5D7B78D1-646A-6B98-2110-E3FF4C090C76}"/>
              </a:ext>
            </a:extLst>
          </p:cNvPr>
          <p:cNvSpPr>
            <a:spLocks noGrp="1"/>
          </p:cNvSpPr>
          <p:nvPr>
            <p:ph type="sldNum" sz="quarter" idx="12"/>
          </p:nvPr>
        </p:nvSpPr>
        <p:spPr/>
        <p:txBody>
          <a:bodyPr/>
          <a:lstStyle/>
          <a:p>
            <a:fld id="{13D2E340-0663-474B-992C-9192B5C45E57}" type="slidenum">
              <a:rPr lang="en-US" noProof="0" smtClean="0"/>
              <a:t>9</a:t>
            </a:fld>
            <a:endParaRPr lang="en-US" noProof="0"/>
          </a:p>
        </p:txBody>
      </p:sp>
      <p:sp>
        <p:nvSpPr>
          <p:cNvPr id="6" name="Title 1">
            <a:extLst>
              <a:ext uri="{FF2B5EF4-FFF2-40B4-BE49-F238E27FC236}">
                <a16:creationId xmlns:a16="http://schemas.microsoft.com/office/drawing/2014/main" id="{C4628316-98CB-F612-B969-2C25CEC7E8F9}"/>
              </a:ext>
            </a:extLst>
          </p:cNvPr>
          <p:cNvSpPr txBox="1">
            <a:spLocks/>
          </p:cNvSpPr>
          <p:nvPr/>
        </p:nvSpPr>
        <p:spPr>
          <a:xfrm>
            <a:off x="317241" y="3335700"/>
            <a:ext cx="4278665" cy="1562638"/>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tr-TR" dirty="0"/>
              <a:t>Çevirmenlik ve Eserler</a:t>
            </a:r>
            <a:endParaRPr lang="en-US" dirty="0"/>
          </a:p>
        </p:txBody>
      </p:sp>
      <p:pic>
        <p:nvPicPr>
          <p:cNvPr id="7" name="Picture Placeholder 52">
            <a:extLst>
              <a:ext uri="{FF2B5EF4-FFF2-40B4-BE49-F238E27FC236}">
                <a16:creationId xmlns:a16="http://schemas.microsoft.com/office/drawing/2014/main" id="{F829EFEC-0494-3B8B-EAB3-B01C61AE2944}"/>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2309" r="22309"/>
          <a:stretch/>
        </p:blipFill>
        <p:spPr>
          <a:xfrm>
            <a:off x="2414681" y="819859"/>
            <a:ext cx="2181225" cy="2179638"/>
          </a:xfrm>
          <a:prstGeom prst="ellipse">
            <a:avLst/>
          </a:prstGeom>
          <a:noFill/>
        </p:spPr>
      </p:pic>
    </p:spTree>
    <p:extLst>
      <p:ext uri="{BB962C8B-B14F-4D97-AF65-F5344CB8AC3E}">
        <p14:creationId xmlns:p14="http://schemas.microsoft.com/office/powerpoint/2010/main" val="884568974"/>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win32_fixed.potx" id="{CF094E1D-DD3F-4B88-853B-B22D3B2DB0B1}" vid="{887934D9-778B-4E95-9B07-31F217C0A1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Biography presentation</Template>
  <TotalTime>163</TotalTime>
  <Words>1467</Words>
  <Application>Microsoft Office PowerPoint</Application>
  <PresentationFormat>Widescreen</PresentationFormat>
  <Paragraphs>115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Schoolbook</vt:lpstr>
      <vt:lpstr>Corbel</vt:lpstr>
      <vt:lpstr>Headlines</vt:lpstr>
      <vt:lpstr>CAN YÜCEL</vt:lpstr>
      <vt:lpstr>İçerik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Kaynakça</vt:lpstr>
      <vt:lpstr>Dinlediğiniz için 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YÜCEL</dc:title>
  <dc:creator>Rotinda İşik</dc:creator>
  <cp:lastModifiedBy>Nihat Berker</cp:lastModifiedBy>
  <cp:revision>8</cp:revision>
  <dcterms:created xsi:type="dcterms:W3CDTF">2022-12-15T21:38:42Z</dcterms:created>
  <dcterms:modified xsi:type="dcterms:W3CDTF">2022-12-17T05:02:23Z</dcterms:modified>
</cp:coreProperties>
</file>