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2" r:id="rId1"/>
  </p:sldMasterIdLst>
  <p:sldIdLst>
    <p:sldId id="276" r:id="rId2"/>
    <p:sldId id="278" r:id="rId3"/>
    <p:sldId id="257" r:id="rId4"/>
    <p:sldId id="258" r:id="rId5"/>
    <p:sldId id="259" r:id="rId6"/>
    <p:sldId id="260" r:id="rId7"/>
    <p:sldId id="268" r:id="rId8"/>
    <p:sldId id="267" r:id="rId9"/>
    <p:sldId id="270" r:id="rId10"/>
    <p:sldId id="262" r:id="rId11"/>
    <p:sldId id="261" r:id="rId12"/>
    <p:sldId id="275" r:id="rId13"/>
    <p:sldId id="266" r:id="rId14"/>
    <p:sldId id="272" r:id="rId15"/>
    <p:sldId id="271" r:id="rId16"/>
    <p:sldId id="273" r:id="rId17"/>
    <p:sldId id="277" r:id="rId18"/>
    <p:sldId id="280" r:id="rId19"/>
    <p:sldId id="279" r:id="rId20"/>
    <p:sldId id="281"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4" d="100"/>
          <a:sy n="74" d="100"/>
        </p:scale>
        <p:origin x="352"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CDC13-2320-4532-9DEC-8ED8B1703B86}" type="doc">
      <dgm:prSet loTypeId="urn:microsoft.com/office/officeart/2005/8/layout/cycle3" loCatId="cycle" qsTypeId="urn:microsoft.com/office/officeart/2005/8/quickstyle/simple1" qsCatId="simple" csTypeId="urn:microsoft.com/office/officeart/2005/8/colors/colorful1" csCatId="colorful" phldr="1"/>
      <dgm:spPr/>
      <dgm:t>
        <a:bodyPr/>
        <a:lstStyle/>
        <a:p>
          <a:endParaRPr lang="en-US"/>
        </a:p>
      </dgm:t>
    </dgm:pt>
    <dgm:pt modelId="{525F186B-C77E-4F24-BF85-0AC9A48D6619}">
      <dgm:prSet/>
      <dgm:spPr/>
      <dgm:t>
        <a:bodyPr/>
        <a:lstStyle/>
        <a:p>
          <a:r>
            <a:rPr lang="tr-TR"/>
            <a:t>Çocukluk ve Eğitim</a:t>
          </a:r>
          <a:endParaRPr lang="en-US"/>
        </a:p>
      </dgm:t>
    </dgm:pt>
    <dgm:pt modelId="{EB1E820D-BE5D-496D-A9FE-4C903B220798}" type="parTrans" cxnId="{36708544-5B7C-4C02-BEF8-B04A587CD91E}">
      <dgm:prSet/>
      <dgm:spPr/>
      <dgm:t>
        <a:bodyPr/>
        <a:lstStyle/>
        <a:p>
          <a:endParaRPr lang="en-US"/>
        </a:p>
      </dgm:t>
    </dgm:pt>
    <dgm:pt modelId="{9823866E-19DA-4CB5-9A4F-3EDAAEB105F0}" type="sibTrans" cxnId="{36708544-5B7C-4C02-BEF8-B04A587CD91E}">
      <dgm:prSet/>
      <dgm:spPr/>
      <dgm:t>
        <a:bodyPr/>
        <a:lstStyle/>
        <a:p>
          <a:endParaRPr lang="en-US"/>
        </a:p>
      </dgm:t>
    </dgm:pt>
    <dgm:pt modelId="{AE0822C8-28BA-4423-88A2-049C1367DA5C}">
      <dgm:prSet/>
      <dgm:spPr/>
      <dgm:t>
        <a:bodyPr/>
        <a:lstStyle/>
        <a:p>
          <a:r>
            <a:rPr lang="tr-TR"/>
            <a:t>Paris Günleri</a:t>
          </a:r>
          <a:endParaRPr lang="en-US"/>
        </a:p>
      </dgm:t>
    </dgm:pt>
    <dgm:pt modelId="{27DD190F-B1D3-4080-879B-97C216A4FECC}" type="parTrans" cxnId="{B84764F0-EBEF-45EC-B0AF-F066CA0DF88E}">
      <dgm:prSet/>
      <dgm:spPr/>
      <dgm:t>
        <a:bodyPr/>
        <a:lstStyle/>
        <a:p>
          <a:endParaRPr lang="en-US"/>
        </a:p>
      </dgm:t>
    </dgm:pt>
    <dgm:pt modelId="{C20B1A9D-A459-4917-AF07-7FECF5B4D8EC}" type="sibTrans" cxnId="{B84764F0-EBEF-45EC-B0AF-F066CA0DF88E}">
      <dgm:prSet/>
      <dgm:spPr/>
      <dgm:t>
        <a:bodyPr/>
        <a:lstStyle/>
        <a:p>
          <a:endParaRPr lang="en-US"/>
        </a:p>
      </dgm:t>
    </dgm:pt>
    <dgm:pt modelId="{9D337067-1972-4CE8-88A2-E0A369E119B9}">
      <dgm:prSet/>
      <dgm:spPr/>
      <dgm:t>
        <a:bodyPr/>
        <a:lstStyle/>
        <a:p>
          <a:r>
            <a:rPr lang="tr-TR"/>
            <a:t>İstibdat Dönemi</a:t>
          </a:r>
          <a:endParaRPr lang="en-US"/>
        </a:p>
      </dgm:t>
    </dgm:pt>
    <dgm:pt modelId="{82A68B93-FCE5-446E-AD62-51D8A7B63CD0}" type="parTrans" cxnId="{447EA265-ABC2-4095-B55D-8266C313C88F}">
      <dgm:prSet/>
      <dgm:spPr/>
      <dgm:t>
        <a:bodyPr/>
        <a:lstStyle/>
        <a:p>
          <a:endParaRPr lang="en-US"/>
        </a:p>
      </dgm:t>
    </dgm:pt>
    <dgm:pt modelId="{D93ABFBE-275A-4507-B886-920A8F8D258E}" type="sibTrans" cxnId="{447EA265-ABC2-4095-B55D-8266C313C88F}">
      <dgm:prSet/>
      <dgm:spPr/>
      <dgm:t>
        <a:bodyPr/>
        <a:lstStyle/>
        <a:p>
          <a:endParaRPr lang="en-US"/>
        </a:p>
      </dgm:t>
    </dgm:pt>
    <dgm:pt modelId="{8AC944E2-DC72-4799-8C3A-BE71508651C3}">
      <dgm:prSet/>
      <dgm:spPr/>
      <dgm:t>
        <a:bodyPr/>
        <a:lstStyle/>
        <a:p>
          <a:r>
            <a:rPr lang="tr-TR"/>
            <a:t>Servet-i Fünun</a:t>
          </a:r>
          <a:endParaRPr lang="en-US"/>
        </a:p>
      </dgm:t>
    </dgm:pt>
    <dgm:pt modelId="{2EE7A7D2-074B-48A8-8D0C-D7B24DFA2510}" type="parTrans" cxnId="{A0209985-6E17-41FD-9BA6-96BA3C9B498C}">
      <dgm:prSet/>
      <dgm:spPr/>
      <dgm:t>
        <a:bodyPr/>
        <a:lstStyle/>
        <a:p>
          <a:endParaRPr lang="en-US"/>
        </a:p>
      </dgm:t>
    </dgm:pt>
    <dgm:pt modelId="{1969EF1E-6D25-4B85-AF23-853D4C87B878}" type="sibTrans" cxnId="{A0209985-6E17-41FD-9BA6-96BA3C9B498C}">
      <dgm:prSet/>
      <dgm:spPr/>
      <dgm:t>
        <a:bodyPr/>
        <a:lstStyle/>
        <a:p>
          <a:endParaRPr lang="en-US"/>
        </a:p>
      </dgm:t>
    </dgm:pt>
    <dgm:pt modelId="{03A1DF50-E0AD-4B88-B76B-374B40F77262}">
      <dgm:prSet/>
      <dgm:spPr/>
      <dgm:t>
        <a:bodyPr/>
        <a:lstStyle/>
        <a:p>
          <a:r>
            <a:rPr lang="tr-TR"/>
            <a:t>Çalışma Hayatı</a:t>
          </a:r>
          <a:endParaRPr lang="en-US"/>
        </a:p>
      </dgm:t>
    </dgm:pt>
    <dgm:pt modelId="{B8981727-A4DB-4DF9-A34D-EB5A0C1E95D0}" type="parTrans" cxnId="{50026D53-AD78-4C0A-A4AC-72903ED22BBC}">
      <dgm:prSet/>
      <dgm:spPr/>
      <dgm:t>
        <a:bodyPr/>
        <a:lstStyle/>
        <a:p>
          <a:endParaRPr lang="en-US"/>
        </a:p>
      </dgm:t>
    </dgm:pt>
    <dgm:pt modelId="{6E7844CF-8C7D-4FF2-B431-99EB507B477E}" type="sibTrans" cxnId="{50026D53-AD78-4C0A-A4AC-72903ED22BBC}">
      <dgm:prSet/>
      <dgm:spPr/>
      <dgm:t>
        <a:bodyPr/>
        <a:lstStyle/>
        <a:p>
          <a:endParaRPr lang="en-US"/>
        </a:p>
      </dgm:t>
    </dgm:pt>
    <dgm:pt modelId="{7527B811-00E9-4C4D-A025-643C574C9E46}">
      <dgm:prSet/>
      <dgm:spPr/>
      <dgm:t>
        <a:bodyPr/>
        <a:lstStyle/>
        <a:p>
          <a:r>
            <a:rPr lang="tr-TR"/>
            <a:t>Edebi Tarzı</a:t>
          </a:r>
          <a:endParaRPr lang="en-US"/>
        </a:p>
      </dgm:t>
    </dgm:pt>
    <dgm:pt modelId="{E3A6B94D-57A6-482B-AE5B-6BCAF54E9C28}" type="parTrans" cxnId="{B7143BE9-0B9F-4227-A576-456A79F74E60}">
      <dgm:prSet/>
      <dgm:spPr/>
      <dgm:t>
        <a:bodyPr/>
        <a:lstStyle/>
        <a:p>
          <a:endParaRPr lang="en-US"/>
        </a:p>
      </dgm:t>
    </dgm:pt>
    <dgm:pt modelId="{B587A8CD-8BB0-4358-820C-AA822897C406}" type="sibTrans" cxnId="{B7143BE9-0B9F-4227-A576-456A79F74E60}">
      <dgm:prSet/>
      <dgm:spPr/>
      <dgm:t>
        <a:bodyPr/>
        <a:lstStyle/>
        <a:p>
          <a:endParaRPr lang="en-US"/>
        </a:p>
      </dgm:t>
    </dgm:pt>
    <dgm:pt modelId="{319030DE-6A3E-423C-9360-A8C66B167F84}">
      <dgm:prSet/>
      <dgm:spPr/>
      <dgm:t>
        <a:bodyPr/>
        <a:lstStyle/>
        <a:p>
          <a:r>
            <a:rPr lang="tr-TR"/>
            <a:t>Dekadanlık Tartışması</a:t>
          </a:r>
          <a:endParaRPr lang="en-US"/>
        </a:p>
      </dgm:t>
    </dgm:pt>
    <dgm:pt modelId="{9957EC64-9557-43B3-BFA1-A8C21B53BAB1}" type="parTrans" cxnId="{97D47904-9F55-40AC-AD61-0BCEF494099B}">
      <dgm:prSet/>
      <dgm:spPr/>
      <dgm:t>
        <a:bodyPr/>
        <a:lstStyle/>
        <a:p>
          <a:endParaRPr lang="en-US"/>
        </a:p>
      </dgm:t>
    </dgm:pt>
    <dgm:pt modelId="{D2A05092-B18D-4373-B8F5-BFCC61A7D0A8}" type="sibTrans" cxnId="{97D47904-9F55-40AC-AD61-0BCEF494099B}">
      <dgm:prSet/>
      <dgm:spPr/>
      <dgm:t>
        <a:bodyPr/>
        <a:lstStyle/>
        <a:p>
          <a:endParaRPr lang="en-US"/>
        </a:p>
      </dgm:t>
    </dgm:pt>
    <dgm:pt modelId="{86E034B1-FE60-446B-A5F6-E8B976088D8E}">
      <dgm:prSet/>
      <dgm:spPr/>
      <dgm:t>
        <a:bodyPr/>
        <a:lstStyle/>
        <a:p>
          <a:r>
            <a:rPr lang="tr-TR"/>
            <a:t>Eserleri</a:t>
          </a:r>
          <a:endParaRPr lang="en-US"/>
        </a:p>
      </dgm:t>
    </dgm:pt>
    <dgm:pt modelId="{5A397AAA-D733-4217-A4E0-BED1EF8CE10A}" type="parTrans" cxnId="{23531B9D-0493-4B03-BB50-AD093C55A7E0}">
      <dgm:prSet/>
      <dgm:spPr/>
      <dgm:t>
        <a:bodyPr/>
        <a:lstStyle/>
        <a:p>
          <a:endParaRPr lang="en-US"/>
        </a:p>
      </dgm:t>
    </dgm:pt>
    <dgm:pt modelId="{D647BDE6-5653-417C-B9AF-3C80A0E071C8}" type="sibTrans" cxnId="{23531B9D-0493-4B03-BB50-AD093C55A7E0}">
      <dgm:prSet/>
      <dgm:spPr/>
      <dgm:t>
        <a:bodyPr/>
        <a:lstStyle/>
        <a:p>
          <a:endParaRPr lang="en-US"/>
        </a:p>
      </dgm:t>
    </dgm:pt>
    <dgm:pt modelId="{AA688F44-BDB2-4767-B96C-E05A463BEF22}">
      <dgm:prSet/>
      <dgm:spPr/>
      <dgm:t>
        <a:bodyPr/>
        <a:lstStyle/>
        <a:p>
          <a:r>
            <a:rPr lang="tr-TR"/>
            <a:t>Gazeteciliği</a:t>
          </a:r>
          <a:endParaRPr lang="en-US"/>
        </a:p>
      </dgm:t>
    </dgm:pt>
    <dgm:pt modelId="{31E984BA-D1A1-4295-8E82-3B68628F3501}" type="parTrans" cxnId="{97FCC5CE-3EA1-4B73-83E3-2B1F1B8BE8CB}">
      <dgm:prSet/>
      <dgm:spPr/>
      <dgm:t>
        <a:bodyPr/>
        <a:lstStyle/>
        <a:p>
          <a:endParaRPr lang="en-US"/>
        </a:p>
      </dgm:t>
    </dgm:pt>
    <dgm:pt modelId="{C7CA8F1C-8AFB-433F-8594-00E35A16B066}" type="sibTrans" cxnId="{97FCC5CE-3EA1-4B73-83E3-2B1F1B8BE8CB}">
      <dgm:prSet/>
      <dgm:spPr/>
      <dgm:t>
        <a:bodyPr/>
        <a:lstStyle/>
        <a:p>
          <a:endParaRPr lang="en-US"/>
        </a:p>
      </dgm:t>
    </dgm:pt>
    <dgm:pt modelId="{941462F7-D86E-4B61-B798-97EA4BC39B6E}">
      <dgm:prSet/>
      <dgm:spPr/>
      <dgm:t>
        <a:bodyPr/>
        <a:lstStyle/>
        <a:p>
          <a:r>
            <a:rPr lang="tr-TR" dirty="0"/>
            <a:t>Tiyatro</a:t>
          </a:r>
          <a:endParaRPr lang="en-US" dirty="0"/>
        </a:p>
      </dgm:t>
    </dgm:pt>
    <dgm:pt modelId="{0D54C227-6593-40DF-A20A-547923B5D323}" type="parTrans" cxnId="{5D77717D-CE5F-4F1F-BD13-749B83F2596C}">
      <dgm:prSet/>
      <dgm:spPr/>
      <dgm:t>
        <a:bodyPr/>
        <a:lstStyle/>
        <a:p>
          <a:endParaRPr lang="en-US"/>
        </a:p>
      </dgm:t>
    </dgm:pt>
    <dgm:pt modelId="{5F1C591C-ACEE-41A7-9DD4-995DAEAADA48}" type="sibTrans" cxnId="{5D77717D-CE5F-4F1F-BD13-749B83F2596C}">
      <dgm:prSet/>
      <dgm:spPr/>
      <dgm:t>
        <a:bodyPr/>
        <a:lstStyle/>
        <a:p>
          <a:endParaRPr lang="en-US"/>
        </a:p>
      </dgm:t>
    </dgm:pt>
    <dgm:pt modelId="{249CBBFF-EED9-4ECA-B7CB-0F53CA79E24E}">
      <dgm:prSet/>
      <dgm:spPr>
        <a:solidFill>
          <a:schemeClr val="accent1">
            <a:lumMod val="60000"/>
            <a:lumOff val="40000"/>
          </a:schemeClr>
        </a:solidFill>
      </dgm:spPr>
      <dgm:t>
        <a:bodyPr/>
        <a:lstStyle/>
        <a:p>
          <a:r>
            <a:rPr lang="tr-TR" dirty="0"/>
            <a:t>Vefatı</a:t>
          </a:r>
        </a:p>
      </dgm:t>
    </dgm:pt>
    <dgm:pt modelId="{EC29D9E3-69A0-4BD8-9622-541069D52C08}" type="parTrans" cxnId="{DB8799AC-28F4-4DB8-8292-BB9A963F47E2}">
      <dgm:prSet/>
      <dgm:spPr/>
      <dgm:t>
        <a:bodyPr/>
        <a:lstStyle/>
        <a:p>
          <a:endParaRPr lang="tr-TR"/>
        </a:p>
      </dgm:t>
    </dgm:pt>
    <dgm:pt modelId="{AB4A5370-563C-4E09-BD85-D23AA6BC3CFC}" type="sibTrans" cxnId="{DB8799AC-28F4-4DB8-8292-BB9A963F47E2}">
      <dgm:prSet/>
      <dgm:spPr/>
      <dgm:t>
        <a:bodyPr/>
        <a:lstStyle/>
        <a:p>
          <a:endParaRPr lang="tr-TR"/>
        </a:p>
      </dgm:t>
    </dgm:pt>
    <dgm:pt modelId="{C72D51AA-1946-45C4-82C9-20582B36C63C}" type="pres">
      <dgm:prSet presAssocID="{820CDC13-2320-4532-9DEC-8ED8B1703B86}" presName="Name0" presStyleCnt="0">
        <dgm:presLayoutVars>
          <dgm:dir/>
          <dgm:resizeHandles val="exact"/>
        </dgm:presLayoutVars>
      </dgm:prSet>
      <dgm:spPr/>
    </dgm:pt>
    <dgm:pt modelId="{DDEE159F-B75C-4182-895D-6CC9FE0F64B6}" type="pres">
      <dgm:prSet presAssocID="{820CDC13-2320-4532-9DEC-8ED8B1703B86}" presName="cycle" presStyleCnt="0"/>
      <dgm:spPr/>
    </dgm:pt>
    <dgm:pt modelId="{84F1F03B-A597-4115-8A92-E4480A389CBB}" type="pres">
      <dgm:prSet presAssocID="{525F186B-C77E-4F24-BF85-0AC9A48D6619}" presName="nodeFirstNode" presStyleLbl="node1" presStyleIdx="0" presStyleCnt="11">
        <dgm:presLayoutVars>
          <dgm:bulletEnabled val="1"/>
        </dgm:presLayoutVars>
      </dgm:prSet>
      <dgm:spPr/>
    </dgm:pt>
    <dgm:pt modelId="{38E32FC0-CC32-446E-95A3-E220701EC9D4}" type="pres">
      <dgm:prSet presAssocID="{9823866E-19DA-4CB5-9A4F-3EDAAEB105F0}" presName="sibTransFirstNode" presStyleLbl="bgShp" presStyleIdx="0" presStyleCnt="1"/>
      <dgm:spPr/>
    </dgm:pt>
    <dgm:pt modelId="{1FE301BA-31DC-4981-98F9-777890AA972C}" type="pres">
      <dgm:prSet presAssocID="{AE0822C8-28BA-4423-88A2-049C1367DA5C}" presName="nodeFollowingNodes" presStyleLbl="node1" presStyleIdx="1" presStyleCnt="11">
        <dgm:presLayoutVars>
          <dgm:bulletEnabled val="1"/>
        </dgm:presLayoutVars>
      </dgm:prSet>
      <dgm:spPr/>
    </dgm:pt>
    <dgm:pt modelId="{F8520883-C43F-41F0-B4D2-6E34841A9FF2}" type="pres">
      <dgm:prSet presAssocID="{9D337067-1972-4CE8-88A2-E0A369E119B9}" presName="nodeFollowingNodes" presStyleLbl="node1" presStyleIdx="2" presStyleCnt="11">
        <dgm:presLayoutVars>
          <dgm:bulletEnabled val="1"/>
        </dgm:presLayoutVars>
      </dgm:prSet>
      <dgm:spPr/>
    </dgm:pt>
    <dgm:pt modelId="{E321AF3C-98A1-4F9A-BE61-1B7E4477D1F6}" type="pres">
      <dgm:prSet presAssocID="{8AC944E2-DC72-4799-8C3A-BE71508651C3}" presName="nodeFollowingNodes" presStyleLbl="node1" presStyleIdx="3" presStyleCnt="11">
        <dgm:presLayoutVars>
          <dgm:bulletEnabled val="1"/>
        </dgm:presLayoutVars>
      </dgm:prSet>
      <dgm:spPr/>
    </dgm:pt>
    <dgm:pt modelId="{33E568D4-E081-4147-81FE-7DB1CD7C3D08}" type="pres">
      <dgm:prSet presAssocID="{03A1DF50-E0AD-4B88-B76B-374B40F77262}" presName="nodeFollowingNodes" presStyleLbl="node1" presStyleIdx="4" presStyleCnt="11">
        <dgm:presLayoutVars>
          <dgm:bulletEnabled val="1"/>
        </dgm:presLayoutVars>
      </dgm:prSet>
      <dgm:spPr/>
    </dgm:pt>
    <dgm:pt modelId="{B718E0A4-BD66-4A01-82B9-9597CB55CEF0}" type="pres">
      <dgm:prSet presAssocID="{7527B811-00E9-4C4D-A025-643C574C9E46}" presName="nodeFollowingNodes" presStyleLbl="node1" presStyleIdx="5" presStyleCnt="11">
        <dgm:presLayoutVars>
          <dgm:bulletEnabled val="1"/>
        </dgm:presLayoutVars>
      </dgm:prSet>
      <dgm:spPr/>
    </dgm:pt>
    <dgm:pt modelId="{606888C4-0591-4469-BF71-0A1A02B022FB}" type="pres">
      <dgm:prSet presAssocID="{319030DE-6A3E-423C-9360-A8C66B167F84}" presName="nodeFollowingNodes" presStyleLbl="node1" presStyleIdx="6" presStyleCnt="11">
        <dgm:presLayoutVars>
          <dgm:bulletEnabled val="1"/>
        </dgm:presLayoutVars>
      </dgm:prSet>
      <dgm:spPr/>
    </dgm:pt>
    <dgm:pt modelId="{5486CD0A-F5F9-4D6E-B5AF-5A6E5B933226}" type="pres">
      <dgm:prSet presAssocID="{86E034B1-FE60-446B-A5F6-E8B976088D8E}" presName="nodeFollowingNodes" presStyleLbl="node1" presStyleIdx="7" presStyleCnt="11">
        <dgm:presLayoutVars>
          <dgm:bulletEnabled val="1"/>
        </dgm:presLayoutVars>
      </dgm:prSet>
      <dgm:spPr/>
    </dgm:pt>
    <dgm:pt modelId="{A92188D6-4B59-4296-96D0-B09D83B96905}" type="pres">
      <dgm:prSet presAssocID="{AA688F44-BDB2-4767-B96C-E05A463BEF22}" presName="nodeFollowingNodes" presStyleLbl="node1" presStyleIdx="8" presStyleCnt="11">
        <dgm:presLayoutVars>
          <dgm:bulletEnabled val="1"/>
        </dgm:presLayoutVars>
      </dgm:prSet>
      <dgm:spPr/>
    </dgm:pt>
    <dgm:pt modelId="{2949C40A-FB9D-4FE3-B026-C23DA860FF4C}" type="pres">
      <dgm:prSet presAssocID="{941462F7-D86E-4B61-B798-97EA4BC39B6E}" presName="nodeFollowingNodes" presStyleLbl="node1" presStyleIdx="9" presStyleCnt="11">
        <dgm:presLayoutVars>
          <dgm:bulletEnabled val="1"/>
        </dgm:presLayoutVars>
      </dgm:prSet>
      <dgm:spPr/>
    </dgm:pt>
    <dgm:pt modelId="{5C2B0A99-B351-40E3-9A0B-1A5FDF96A14B}" type="pres">
      <dgm:prSet presAssocID="{249CBBFF-EED9-4ECA-B7CB-0F53CA79E24E}" presName="nodeFollowingNodes" presStyleLbl="node1" presStyleIdx="10" presStyleCnt="11">
        <dgm:presLayoutVars>
          <dgm:bulletEnabled val="1"/>
        </dgm:presLayoutVars>
      </dgm:prSet>
      <dgm:spPr/>
    </dgm:pt>
  </dgm:ptLst>
  <dgm:cxnLst>
    <dgm:cxn modelId="{97D47904-9F55-40AC-AD61-0BCEF494099B}" srcId="{820CDC13-2320-4532-9DEC-8ED8B1703B86}" destId="{319030DE-6A3E-423C-9360-A8C66B167F84}" srcOrd="6" destOrd="0" parTransId="{9957EC64-9557-43B3-BFA1-A8C21B53BAB1}" sibTransId="{D2A05092-B18D-4373-B8F5-BFCC61A7D0A8}"/>
    <dgm:cxn modelId="{B5613D27-9543-4969-9CF3-175786556D8D}" type="presOf" srcId="{9D337067-1972-4CE8-88A2-E0A369E119B9}" destId="{F8520883-C43F-41F0-B4D2-6E34841A9FF2}" srcOrd="0" destOrd="0" presId="urn:microsoft.com/office/officeart/2005/8/layout/cycle3"/>
    <dgm:cxn modelId="{64456B34-8E4F-4DE3-BEB6-3865265FB383}" type="presOf" srcId="{8AC944E2-DC72-4799-8C3A-BE71508651C3}" destId="{E321AF3C-98A1-4F9A-BE61-1B7E4477D1F6}" srcOrd="0" destOrd="0" presId="urn:microsoft.com/office/officeart/2005/8/layout/cycle3"/>
    <dgm:cxn modelId="{D0108D3E-B609-43B9-B016-3533A6922614}" type="presOf" srcId="{AE0822C8-28BA-4423-88A2-049C1367DA5C}" destId="{1FE301BA-31DC-4981-98F9-777890AA972C}" srcOrd="0" destOrd="0" presId="urn:microsoft.com/office/officeart/2005/8/layout/cycle3"/>
    <dgm:cxn modelId="{36708544-5B7C-4C02-BEF8-B04A587CD91E}" srcId="{820CDC13-2320-4532-9DEC-8ED8B1703B86}" destId="{525F186B-C77E-4F24-BF85-0AC9A48D6619}" srcOrd="0" destOrd="0" parTransId="{EB1E820D-BE5D-496D-A9FE-4C903B220798}" sibTransId="{9823866E-19DA-4CB5-9A4F-3EDAAEB105F0}"/>
    <dgm:cxn modelId="{447EA265-ABC2-4095-B55D-8266C313C88F}" srcId="{820CDC13-2320-4532-9DEC-8ED8B1703B86}" destId="{9D337067-1972-4CE8-88A2-E0A369E119B9}" srcOrd="2" destOrd="0" parTransId="{82A68B93-FCE5-446E-AD62-51D8A7B63CD0}" sibTransId="{D93ABFBE-275A-4507-B886-920A8F8D258E}"/>
    <dgm:cxn modelId="{29B44948-E982-42F4-A4FA-5AA02F419918}" type="presOf" srcId="{86E034B1-FE60-446B-A5F6-E8B976088D8E}" destId="{5486CD0A-F5F9-4D6E-B5AF-5A6E5B933226}" srcOrd="0" destOrd="0" presId="urn:microsoft.com/office/officeart/2005/8/layout/cycle3"/>
    <dgm:cxn modelId="{50026D53-AD78-4C0A-A4AC-72903ED22BBC}" srcId="{820CDC13-2320-4532-9DEC-8ED8B1703B86}" destId="{03A1DF50-E0AD-4B88-B76B-374B40F77262}" srcOrd="4" destOrd="0" parTransId="{B8981727-A4DB-4DF9-A34D-EB5A0C1E95D0}" sibTransId="{6E7844CF-8C7D-4FF2-B431-99EB507B477E}"/>
    <dgm:cxn modelId="{64F5F754-3BBB-42E3-91AE-582016EFC4A6}" type="presOf" srcId="{319030DE-6A3E-423C-9360-A8C66B167F84}" destId="{606888C4-0591-4469-BF71-0A1A02B022FB}" srcOrd="0" destOrd="0" presId="urn:microsoft.com/office/officeart/2005/8/layout/cycle3"/>
    <dgm:cxn modelId="{5D77717D-CE5F-4F1F-BD13-749B83F2596C}" srcId="{820CDC13-2320-4532-9DEC-8ED8B1703B86}" destId="{941462F7-D86E-4B61-B798-97EA4BC39B6E}" srcOrd="9" destOrd="0" parTransId="{0D54C227-6593-40DF-A20A-547923B5D323}" sibTransId="{5F1C591C-ACEE-41A7-9DD4-995DAEAADA48}"/>
    <dgm:cxn modelId="{A0209985-6E17-41FD-9BA6-96BA3C9B498C}" srcId="{820CDC13-2320-4532-9DEC-8ED8B1703B86}" destId="{8AC944E2-DC72-4799-8C3A-BE71508651C3}" srcOrd="3" destOrd="0" parTransId="{2EE7A7D2-074B-48A8-8D0C-D7B24DFA2510}" sibTransId="{1969EF1E-6D25-4B85-AF23-853D4C87B878}"/>
    <dgm:cxn modelId="{02734B94-4965-4B68-9B5A-A22EA978BAFF}" type="presOf" srcId="{820CDC13-2320-4532-9DEC-8ED8B1703B86}" destId="{C72D51AA-1946-45C4-82C9-20582B36C63C}" srcOrd="0" destOrd="0" presId="urn:microsoft.com/office/officeart/2005/8/layout/cycle3"/>
    <dgm:cxn modelId="{23531B9D-0493-4B03-BB50-AD093C55A7E0}" srcId="{820CDC13-2320-4532-9DEC-8ED8B1703B86}" destId="{86E034B1-FE60-446B-A5F6-E8B976088D8E}" srcOrd="7" destOrd="0" parTransId="{5A397AAA-D733-4217-A4E0-BED1EF8CE10A}" sibTransId="{D647BDE6-5653-417C-B9AF-3C80A0E071C8}"/>
    <dgm:cxn modelId="{DB8799AC-28F4-4DB8-8292-BB9A963F47E2}" srcId="{820CDC13-2320-4532-9DEC-8ED8B1703B86}" destId="{249CBBFF-EED9-4ECA-B7CB-0F53CA79E24E}" srcOrd="10" destOrd="0" parTransId="{EC29D9E3-69A0-4BD8-9622-541069D52C08}" sibTransId="{AB4A5370-563C-4E09-BD85-D23AA6BC3CFC}"/>
    <dgm:cxn modelId="{00283CBC-013B-45CF-BFE2-504BE3034CF2}" type="presOf" srcId="{941462F7-D86E-4B61-B798-97EA4BC39B6E}" destId="{2949C40A-FB9D-4FE3-B026-C23DA860FF4C}" srcOrd="0" destOrd="0" presId="urn:microsoft.com/office/officeart/2005/8/layout/cycle3"/>
    <dgm:cxn modelId="{2E24C2CB-BDA1-4108-A805-5CFBE865DB1B}" type="presOf" srcId="{249CBBFF-EED9-4ECA-B7CB-0F53CA79E24E}" destId="{5C2B0A99-B351-40E3-9A0B-1A5FDF96A14B}" srcOrd="0" destOrd="0" presId="urn:microsoft.com/office/officeart/2005/8/layout/cycle3"/>
    <dgm:cxn modelId="{97FCC5CE-3EA1-4B73-83E3-2B1F1B8BE8CB}" srcId="{820CDC13-2320-4532-9DEC-8ED8B1703B86}" destId="{AA688F44-BDB2-4767-B96C-E05A463BEF22}" srcOrd="8" destOrd="0" parTransId="{31E984BA-D1A1-4295-8E82-3B68628F3501}" sibTransId="{C7CA8F1C-8AFB-433F-8594-00E35A16B066}"/>
    <dgm:cxn modelId="{99165DE6-828E-4750-BAAF-73E6DE37FAE5}" type="presOf" srcId="{03A1DF50-E0AD-4B88-B76B-374B40F77262}" destId="{33E568D4-E081-4147-81FE-7DB1CD7C3D08}" srcOrd="0" destOrd="0" presId="urn:microsoft.com/office/officeart/2005/8/layout/cycle3"/>
    <dgm:cxn modelId="{B7143BE9-0B9F-4227-A576-456A79F74E60}" srcId="{820CDC13-2320-4532-9DEC-8ED8B1703B86}" destId="{7527B811-00E9-4C4D-A025-643C574C9E46}" srcOrd="5" destOrd="0" parTransId="{E3A6B94D-57A6-482B-AE5B-6BCAF54E9C28}" sibTransId="{B587A8CD-8BB0-4358-820C-AA822897C406}"/>
    <dgm:cxn modelId="{2DE502ED-3BF1-4100-B37D-C4E847B8A33C}" type="presOf" srcId="{AA688F44-BDB2-4767-B96C-E05A463BEF22}" destId="{A92188D6-4B59-4296-96D0-B09D83B96905}" srcOrd="0" destOrd="0" presId="urn:microsoft.com/office/officeart/2005/8/layout/cycle3"/>
    <dgm:cxn modelId="{B84764F0-EBEF-45EC-B0AF-F066CA0DF88E}" srcId="{820CDC13-2320-4532-9DEC-8ED8B1703B86}" destId="{AE0822C8-28BA-4423-88A2-049C1367DA5C}" srcOrd="1" destOrd="0" parTransId="{27DD190F-B1D3-4080-879B-97C216A4FECC}" sibTransId="{C20B1A9D-A459-4917-AF07-7FECF5B4D8EC}"/>
    <dgm:cxn modelId="{E4E4FBF5-5F2D-4999-B490-042B7B51C99A}" type="presOf" srcId="{9823866E-19DA-4CB5-9A4F-3EDAAEB105F0}" destId="{38E32FC0-CC32-446E-95A3-E220701EC9D4}" srcOrd="0" destOrd="0" presId="urn:microsoft.com/office/officeart/2005/8/layout/cycle3"/>
    <dgm:cxn modelId="{D34A0FF8-1D01-4724-BE56-CB2489CDA9F6}" type="presOf" srcId="{7527B811-00E9-4C4D-A025-643C574C9E46}" destId="{B718E0A4-BD66-4A01-82B9-9597CB55CEF0}" srcOrd="0" destOrd="0" presId="urn:microsoft.com/office/officeart/2005/8/layout/cycle3"/>
    <dgm:cxn modelId="{7D321AFA-87B2-4352-A0F8-1929298A0D29}" type="presOf" srcId="{525F186B-C77E-4F24-BF85-0AC9A48D6619}" destId="{84F1F03B-A597-4115-8A92-E4480A389CBB}" srcOrd="0" destOrd="0" presId="urn:microsoft.com/office/officeart/2005/8/layout/cycle3"/>
    <dgm:cxn modelId="{70BD438E-B39F-4CCC-B488-55B28EFBA2B2}" type="presParOf" srcId="{C72D51AA-1946-45C4-82C9-20582B36C63C}" destId="{DDEE159F-B75C-4182-895D-6CC9FE0F64B6}" srcOrd="0" destOrd="0" presId="urn:microsoft.com/office/officeart/2005/8/layout/cycle3"/>
    <dgm:cxn modelId="{BF1D6D8A-97F7-46F1-8DF6-025495374168}" type="presParOf" srcId="{DDEE159F-B75C-4182-895D-6CC9FE0F64B6}" destId="{84F1F03B-A597-4115-8A92-E4480A389CBB}" srcOrd="0" destOrd="0" presId="urn:microsoft.com/office/officeart/2005/8/layout/cycle3"/>
    <dgm:cxn modelId="{F02CA65D-063C-43E4-9C15-E506A1E44F4D}" type="presParOf" srcId="{DDEE159F-B75C-4182-895D-6CC9FE0F64B6}" destId="{38E32FC0-CC32-446E-95A3-E220701EC9D4}" srcOrd="1" destOrd="0" presId="urn:microsoft.com/office/officeart/2005/8/layout/cycle3"/>
    <dgm:cxn modelId="{DD658D67-49A2-42D9-AD0E-EED7BC4F124F}" type="presParOf" srcId="{DDEE159F-B75C-4182-895D-6CC9FE0F64B6}" destId="{1FE301BA-31DC-4981-98F9-777890AA972C}" srcOrd="2" destOrd="0" presId="urn:microsoft.com/office/officeart/2005/8/layout/cycle3"/>
    <dgm:cxn modelId="{4848FBD8-EBED-4A2B-A4CC-56182810198E}" type="presParOf" srcId="{DDEE159F-B75C-4182-895D-6CC9FE0F64B6}" destId="{F8520883-C43F-41F0-B4D2-6E34841A9FF2}" srcOrd="3" destOrd="0" presId="urn:microsoft.com/office/officeart/2005/8/layout/cycle3"/>
    <dgm:cxn modelId="{E9CBAF59-1FA8-463E-BA0E-601288522DFD}" type="presParOf" srcId="{DDEE159F-B75C-4182-895D-6CC9FE0F64B6}" destId="{E321AF3C-98A1-4F9A-BE61-1B7E4477D1F6}" srcOrd="4" destOrd="0" presId="urn:microsoft.com/office/officeart/2005/8/layout/cycle3"/>
    <dgm:cxn modelId="{88C83374-DF8D-410E-831E-01F14F25795A}" type="presParOf" srcId="{DDEE159F-B75C-4182-895D-6CC9FE0F64B6}" destId="{33E568D4-E081-4147-81FE-7DB1CD7C3D08}" srcOrd="5" destOrd="0" presId="urn:microsoft.com/office/officeart/2005/8/layout/cycle3"/>
    <dgm:cxn modelId="{B06C0563-5411-4B79-A404-7150FE228FAF}" type="presParOf" srcId="{DDEE159F-B75C-4182-895D-6CC9FE0F64B6}" destId="{B718E0A4-BD66-4A01-82B9-9597CB55CEF0}" srcOrd="6" destOrd="0" presId="urn:microsoft.com/office/officeart/2005/8/layout/cycle3"/>
    <dgm:cxn modelId="{0B40B7CB-3CC6-479C-B917-4F5B75779E6F}" type="presParOf" srcId="{DDEE159F-B75C-4182-895D-6CC9FE0F64B6}" destId="{606888C4-0591-4469-BF71-0A1A02B022FB}" srcOrd="7" destOrd="0" presId="urn:microsoft.com/office/officeart/2005/8/layout/cycle3"/>
    <dgm:cxn modelId="{94B0BA59-C13B-4108-9FDB-94C894D0A3D7}" type="presParOf" srcId="{DDEE159F-B75C-4182-895D-6CC9FE0F64B6}" destId="{5486CD0A-F5F9-4D6E-B5AF-5A6E5B933226}" srcOrd="8" destOrd="0" presId="urn:microsoft.com/office/officeart/2005/8/layout/cycle3"/>
    <dgm:cxn modelId="{209CFCCD-2448-4B0C-A05E-D03AFEC5FFEB}" type="presParOf" srcId="{DDEE159F-B75C-4182-895D-6CC9FE0F64B6}" destId="{A92188D6-4B59-4296-96D0-B09D83B96905}" srcOrd="9" destOrd="0" presId="urn:microsoft.com/office/officeart/2005/8/layout/cycle3"/>
    <dgm:cxn modelId="{59E53C34-FA84-42D8-9080-25B5ABC4A033}" type="presParOf" srcId="{DDEE159F-B75C-4182-895D-6CC9FE0F64B6}" destId="{2949C40A-FB9D-4FE3-B026-C23DA860FF4C}" srcOrd="10" destOrd="0" presId="urn:microsoft.com/office/officeart/2005/8/layout/cycle3"/>
    <dgm:cxn modelId="{571D19AA-3012-43C7-8E29-A50D3DBD6E5B}" type="presParOf" srcId="{DDEE159F-B75C-4182-895D-6CC9FE0F64B6}" destId="{5C2B0A99-B351-40E3-9A0B-1A5FDF96A14B}" srcOrd="11"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BF978B-3F31-4EEA-9A46-F78A1470FC9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tr-TR"/>
        </a:p>
      </dgm:t>
    </dgm:pt>
    <dgm:pt modelId="{897E9BC7-7F0C-4EDE-B461-7A083B6E95EF}">
      <dgm:prSet phldrT="[Metin]"/>
      <dgm:spPr/>
      <dgm:t>
        <a:bodyPr/>
        <a:lstStyle/>
        <a:p>
          <a:r>
            <a:rPr lang="tr-TR" dirty="0"/>
            <a:t>İlk Evre</a:t>
          </a:r>
        </a:p>
      </dgm:t>
    </dgm:pt>
    <dgm:pt modelId="{56CA1760-629B-4641-865E-AD3A091A5506}" type="parTrans" cxnId="{F3740489-34A0-43D9-9FF0-38A2ECF792D4}">
      <dgm:prSet/>
      <dgm:spPr/>
      <dgm:t>
        <a:bodyPr/>
        <a:lstStyle/>
        <a:p>
          <a:endParaRPr lang="tr-TR"/>
        </a:p>
      </dgm:t>
    </dgm:pt>
    <dgm:pt modelId="{01B8EF63-DFC5-40F1-9C77-B12E995C9C9E}" type="sibTrans" cxnId="{F3740489-34A0-43D9-9FF0-38A2ECF792D4}">
      <dgm:prSet/>
      <dgm:spPr/>
      <dgm:t>
        <a:bodyPr/>
        <a:lstStyle/>
        <a:p>
          <a:endParaRPr lang="tr-TR"/>
        </a:p>
      </dgm:t>
    </dgm:pt>
    <dgm:pt modelId="{DC1AA7DC-3577-450D-82EC-5187259B8AF6}">
      <dgm:prSet phldrT="[Metin]"/>
      <dgm:spPr/>
      <dgm:t>
        <a:bodyPr/>
        <a:lstStyle/>
        <a:p>
          <a:r>
            <a:rPr lang="tr-TR" dirty="0"/>
            <a:t>Gazel türü</a:t>
          </a:r>
        </a:p>
      </dgm:t>
    </dgm:pt>
    <dgm:pt modelId="{D42A6EBA-6CDC-4C35-B93D-AE13CDCB262C}" type="parTrans" cxnId="{1EA0FA36-D532-432B-B437-C04BFA86C53E}">
      <dgm:prSet/>
      <dgm:spPr/>
      <dgm:t>
        <a:bodyPr/>
        <a:lstStyle/>
        <a:p>
          <a:endParaRPr lang="tr-TR"/>
        </a:p>
      </dgm:t>
    </dgm:pt>
    <dgm:pt modelId="{5878517C-1F6C-4FEE-9BB0-62FD6CC73A05}" type="sibTrans" cxnId="{1EA0FA36-D532-432B-B437-C04BFA86C53E}">
      <dgm:prSet/>
      <dgm:spPr/>
      <dgm:t>
        <a:bodyPr/>
        <a:lstStyle/>
        <a:p>
          <a:endParaRPr lang="tr-TR"/>
        </a:p>
      </dgm:t>
    </dgm:pt>
    <dgm:pt modelId="{7799FCF0-89F3-4E07-A8E8-3C4B26032452}">
      <dgm:prSet phldrT="[Metin]"/>
      <dgm:spPr/>
      <dgm:t>
        <a:bodyPr/>
        <a:lstStyle/>
        <a:p>
          <a:r>
            <a:rPr lang="tr-TR" dirty="0"/>
            <a:t>Aruz, Kafiye, Dil Hakimiyetinde Gelişim</a:t>
          </a:r>
        </a:p>
      </dgm:t>
    </dgm:pt>
    <dgm:pt modelId="{A74272A7-1D28-4A43-A2A5-83DCD9E87D28}" type="parTrans" cxnId="{33D751C6-4DD2-457B-A9F8-486339F02C4F}">
      <dgm:prSet/>
      <dgm:spPr/>
      <dgm:t>
        <a:bodyPr/>
        <a:lstStyle/>
        <a:p>
          <a:endParaRPr lang="tr-TR"/>
        </a:p>
      </dgm:t>
    </dgm:pt>
    <dgm:pt modelId="{F73F5F41-2718-49DF-A26F-19CB015FB5FE}" type="sibTrans" cxnId="{33D751C6-4DD2-457B-A9F8-486339F02C4F}">
      <dgm:prSet/>
      <dgm:spPr/>
      <dgm:t>
        <a:bodyPr/>
        <a:lstStyle/>
        <a:p>
          <a:endParaRPr lang="tr-TR"/>
        </a:p>
      </dgm:t>
    </dgm:pt>
    <dgm:pt modelId="{DF45E073-5086-4250-A3E3-147039BD0A4B}">
      <dgm:prSet phldrT="[Metin]"/>
      <dgm:spPr/>
      <dgm:t>
        <a:bodyPr/>
        <a:lstStyle/>
        <a:p>
          <a:r>
            <a:rPr lang="tr-TR" dirty="0"/>
            <a:t>İkinci Evre</a:t>
          </a:r>
        </a:p>
      </dgm:t>
    </dgm:pt>
    <dgm:pt modelId="{3A31F390-0279-4945-8DEC-140434D36AA8}" type="parTrans" cxnId="{F09CE83F-9C9D-4BD0-B12F-D2966EFD9900}">
      <dgm:prSet/>
      <dgm:spPr/>
      <dgm:t>
        <a:bodyPr/>
        <a:lstStyle/>
        <a:p>
          <a:endParaRPr lang="tr-TR"/>
        </a:p>
      </dgm:t>
    </dgm:pt>
    <dgm:pt modelId="{AD4C8F05-98A4-4A4E-90FE-ED8074ACE2FB}" type="sibTrans" cxnId="{F09CE83F-9C9D-4BD0-B12F-D2966EFD9900}">
      <dgm:prSet/>
      <dgm:spPr/>
      <dgm:t>
        <a:bodyPr/>
        <a:lstStyle/>
        <a:p>
          <a:endParaRPr lang="tr-TR"/>
        </a:p>
      </dgm:t>
    </dgm:pt>
    <dgm:pt modelId="{D0163023-ADFD-4E2F-8CC6-FD8969AC0076}">
      <dgm:prSet phldrT="[Metin]" custT="1"/>
      <dgm:spPr/>
      <dgm:t>
        <a:bodyPr/>
        <a:lstStyle/>
        <a:p>
          <a:r>
            <a:rPr lang="tr-TR" sz="2800" dirty="0"/>
            <a:t>Recaizade Mahmut Ekrem ve Abdülhak Hamit Tarhan</a:t>
          </a:r>
        </a:p>
      </dgm:t>
    </dgm:pt>
    <dgm:pt modelId="{C870F16C-0EC6-4D9F-BE89-F48F49EC7F01}" type="parTrans" cxnId="{2E2A8FC0-CFA2-4D7A-9E94-B53856613B15}">
      <dgm:prSet/>
      <dgm:spPr/>
      <dgm:t>
        <a:bodyPr/>
        <a:lstStyle/>
        <a:p>
          <a:endParaRPr lang="tr-TR"/>
        </a:p>
      </dgm:t>
    </dgm:pt>
    <dgm:pt modelId="{C34109F2-E0D4-48A1-A9F9-F0D9E3042332}" type="sibTrans" cxnId="{2E2A8FC0-CFA2-4D7A-9E94-B53856613B15}">
      <dgm:prSet/>
      <dgm:spPr/>
      <dgm:t>
        <a:bodyPr/>
        <a:lstStyle/>
        <a:p>
          <a:endParaRPr lang="tr-TR"/>
        </a:p>
      </dgm:t>
    </dgm:pt>
    <dgm:pt modelId="{53E48459-9CF0-4827-A43B-A9E96FB5D36E}">
      <dgm:prSet phldrT="[Metin]" custT="1"/>
      <dgm:spPr/>
      <dgm:t>
        <a:bodyPr/>
        <a:lstStyle/>
        <a:p>
          <a:r>
            <a:rPr lang="tr-TR" sz="2800" dirty="0" err="1"/>
            <a:t>Tamat</a:t>
          </a:r>
          <a:r>
            <a:rPr lang="tr-TR" sz="2800" dirty="0"/>
            <a:t> Eseri</a:t>
          </a:r>
        </a:p>
      </dgm:t>
    </dgm:pt>
    <dgm:pt modelId="{D6270F16-E6A4-4717-8B30-55BB33B5B8D3}" type="parTrans" cxnId="{6B81DC69-5D64-4CEC-B574-3FFFA7D44E0B}">
      <dgm:prSet/>
      <dgm:spPr/>
      <dgm:t>
        <a:bodyPr/>
        <a:lstStyle/>
        <a:p>
          <a:endParaRPr lang="tr-TR"/>
        </a:p>
      </dgm:t>
    </dgm:pt>
    <dgm:pt modelId="{0E7E7E9D-B435-49AA-9640-9E672ABC9E12}" type="sibTrans" cxnId="{6B81DC69-5D64-4CEC-B574-3FFFA7D44E0B}">
      <dgm:prSet/>
      <dgm:spPr/>
      <dgm:t>
        <a:bodyPr/>
        <a:lstStyle/>
        <a:p>
          <a:endParaRPr lang="tr-TR"/>
        </a:p>
      </dgm:t>
    </dgm:pt>
    <dgm:pt modelId="{1DAB028D-050C-40B5-B73F-7C544EEEE6D8}">
      <dgm:prSet phldrT="[Metin]"/>
      <dgm:spPr/>
      <dgm:t>
        <a:bodyPr/>
        <a:lstStyle/>
        <a:p>
          <a:r>
            <a:rPr lang="tr-TR" dirty="0"/>
            <a:t>Üçüncü Evre</a:t>
          </a:r>
        </a:p>
      </dgm:t>
    </dgm:pt>
    <dgm:pt modelId="{D5E1D058-A6E2-44F3-ABC5-DCE71A9EBFB7}" type="parTrans" cxnId="{2593B796-B7B3-474C-AA35-2A67AD940DE3}">
      <dgm:prSet/>
      <dgm:spPr/>
      <dgm:t>
        <a:bodyPr/>
        <a:lstStyle/>
        <a:p>
          <a:endParaRPr lang="tr-TR"/>
        </a:p>
      </dgm:t>
    </dgm:pt>
    <dgm:pt modelId="{B13885DA-321D-420A-963E-2883737700D7}" type="sibTrans" cxnId="{2593B796-B7B3-474C-AA35-2A67AD940DE3}">
      <dgm:prSet/>
      <dgm:spPr/>
      <dgm:t>
        <a:bodyPr/>
        <a:lstStyle/>
        <a:p>
          <a:endParaRPr lang="tr-TR"/>
        </a:p>
      </dgm:t>
    </dgm:pt>
    <dgm:pt modelId="{89F9F31E-F5B4-4263-AEED-7293BFB969A2}">
      <dgm:prSet phldrT="[Metin]"/>
      <dgm:spPr/>
      <dgm:t>
        <a:bodyPr/>
        <a:lstStyle/>
        <a:p>
          <a:r>
            <a:rPr lang="tr-TR" dirty="0"/>
            <a:t>Fransa yılları</a:t>
          </a:r>
        </a:p>
      </dgm:t>
    </dgm:pt>
    <dgm:pt modelId="{5A5C41AF-3CDC-43DE-8AFD-2F668B888674}" type="parTrans" cxnId="{DBC63735-5195-4D11-B601-838F95BE0659}">
      <dgm:prSet/>
      <dgm:spPr/>
      <dgm:t>
        <a:bodyPr/>
        <a:lstStyle/>
        <a:p>
          <a:endParaRPr lang="tr-TR"/>
        </a:p>
      </dgm:t>
    </dgm:pt>
    <dgm:pt modelId="{DE647505-8BB3-4C7A-BF87-B20FBAF378EC}" type="sibTrans" cxnId="{DBC63735-5195-4D11-B601-838F95BE0659}">
      <dgm:prSet/>
      <dgm:spPr/>
      <dgm:t>
        <a:bodyPr/>
        <a:lstStyle/>
        <a:p>
          <a:endParaRPr lang="tr-TR"/>
        </a:p>
      </dgm:t>
    </dgm:pt>
    <dgm:pt modelId="{EA762538-DACA-458A-A7BC-DA96335237AA}">
      <dgm:prSet phldrT="[Metin]"/>
      <dgm:spPr/>
      <dgm:t>
        <a:bodyPr/>
        <a:lstStyle/>
        <a:p>
          <a:r>
            <a:rPr lang="tr-TR" dirty="0"/>
            <a:t>Sembolizm ve Parnasizm</a:t>
          </a:r>
        </a:p>
      </dgm:t>
    </dgm:pt>
    <dgm:pt modelId="{40FA84D0-D795-476C-B346-C19A114E2604}" type="parTrans" cxnId="{397568B5-0E12-4087-A39D-27ED92FA2999}">
      <dgm:prSet/>
      <dgm:spPr/>
      <dgm:t>
        <a:bodyPr/>
        <a:lstStyle/>
        <a:p>
          <a:endParaRPr lang="tr-TR"/>
        </a:p>
      </dgm:t>
    </dgm:pt>
    <dgm:pt modelId="{A11D86E4-B5A4-4DEA-AD4B-FEFE4389491E}" type="sibTrans" cxnId="{397568B5-0E12-4087-A39D-27ED92FA2999}">
      <dgm:prSet/>
      <dgm:spPr/>
      <dgm:t>
        <a:bodyPr/>
        <a:lstStyle/>
        <a:p>
          <a:endParaRPr lang="tr-TR"/>
        </a:p>
      </dgm:t>
    </dgm:pt>
    <dgm:pt modelId="{45835B08-3A0F-45FB-A677-22AA527FD96D}">
      <dgm:prSet phldrT="[Metin]"/>
      <dgm:spPr/>
      <dgm:t>
        <a:bodyPr/>
        <a:lstStyle/>
        <a:p>
          <a:r>
            <a:rPr lang="tr-TR" dirty="0"/>
            <a:t>Muallim Naci, Şeyh Vasfi</a:t>
          </a:r>
        </a:p>
      </dgm:t>
    </dgm:pt>
    <dgm:pt modelId="{F3022BC6-7DBF-4B41-8D0E-A4CEEB374D9B}" type="parTrans" cxnId="{BC5040CA-250A-45D9-9849-7F46FF863069}">
      <dgm:prSet/>
      <dgm:spPr/>
      <dgm:t>
        <a:bodyPr/>
        <a:lstStyle/>
        <a:p>
          <a:endParaRPr lang="tr-TR"/>
        </a:p>
      </dgm:t>
    </dgm:pt>
    <dgm:pt modelId="{D22D4689-CC6E-48EE-84FE-03D80F6A80CD}" type="sibTrans" cxnId="{BC5040CA-250A-45D9-9849-7F46FF863069}">
      <dgm:prSet/>
      <dgm:spPr/>
      <dgm:t>
        <a:bodyPr/>
        <a:lstStyle/>
        <a:p>
          <a:endParaRPr lang="tr-TR"/>
        </a:p>
      </dgm:t>
    </dgm:pt>
    <dgm:pt modelId="{CC3EE578-C820-4990-AC6C-215B67C22F6E}">
      <dgm:prSet phldrT="[Metin]"/>
      <dgm:spPr/>
      <dgm:t>
        <a:bodyPr/>
        <a:lstStyle/>
        <a:p>
          <a:r>
            <a:rPr lang="tr-TR" dirty="0" err="1"/>
            <a:t>Verlaine</a:t>
          </a:r>
          <a:r>
            <a:rPr lang="tr-TR" dirty="0"/>
            <a:t> </a:t>
          </a:r>
        </a:p>
      </dgm:t>
    </dgm:pt>
    <dgm:pt modelId="{5E88E3B4-437B-46FB-A2CF-0AB967FC157E}" type="parTrans" cxnId="{CF3B2B92-092E-4F84-803D-A2929BF8EED9}">
      <dgm:prSet/>
      <dgm:spPr/>
    </dgm:pt>
    <dgm:pt modelId="{094AE6F3-0C04-4468-A206-43330C7AADD1}" type="sibTrans" cxnId="{CF3B2B92-092E-4F84-803D-A2929BF8EED9}">
      <dgm:prSet/>
      <dgm:spPr/>
    </dgm:pt>
    <dgm:pt modelId="{63749F04-5720-4279-AB16-0530E6464471}" type="pres">
      <dgm:prSet presAssocID="{AFBF978B-3F31-4EEA-9A46-F78A1470FC9A}" presName="Name0" presStyleCnt="0">
        <dgm:presLayoutVars>
          <dgm:dir/>
          <dgm:animLvl val="lvl"/>
          <dgm:resizeHandles val="exact"/>
        </dgm:presLayoutVars>
      </dgm:prSet>
      <dgm:spPr/>
    </dgm:pt>
    <dgm:pt modelId="{74967486-64ED-4B1E-B8E1-A27A6141E1D1}" type="pres">
      <dgm:prSet presAssocID="{897E9BC7-7F0C-4EDE-B461-7A083B6E95EF}" presName="composite" presStyleCnt="0"/>
      <dgm:spPr/>
    </dgm:pt>
    <dgm:pt modelId="{175A60F8-493A-41A8-A85E-FF163F1C4A5B}" type="pres">
      <dgm:prSet presAssocID="{897E9BC7-7F0C-4EDE-B461-7A083B6E95EF}" presName="parTx" presStyleLbl="alignNode1" presStyleIdx="0" presStyleCnt="3">
        <dgm:presLayoutVars>
          <dgm:chMax val="0"/>
          <dgm:chPref val="0"/>
          <dgm:bulletEnabled val="1"/>
        </dgm:presLayoutVars>
      </dgm:prSet>
      <dgm:spPr/>
    </dgm:pt>
    <dgm:pt modelId="{2CFC0522-B2F5-40C7-ACE7-C9EEB882AF0D}" type="pres">
      <dgm:prSet presAssocID="{897E9BC7-7F0C-4EDE-B461-7A083B6E95EF}" presName="desTx" presStyleLbl="alignAccFollowNode1" presStyleIdx="0" presStyleCnt="3">
        <dgm:presLayoutVars>
          <dgm:bulletEnabled val="1"/>
        </dgm:presLayoutVars>
      </dgm:prSet>
      <dgm:spPr/>
    </dgm:pt>
    <dgm:pt modelId="{E1B8E9B7-6B6B-4EFC-90A7-8979C622966C}" type="pres">
      <dgm:prSet presAssocID="{01B8EF63-DFC5-40F1-9C77-B12E995C9C9E}" presName="space" presStyleCnt="0"/>
      <dgm:spPr/>
    </dgm:pt>
    <dgm:pt modelId="{452CF644-AC95-40E3-9704-3A57C37B0FA0}" type="pres">
      <dgm:prSet presAssocID="{DF45E073-5086-4250-A3E3-147039BD0A4B}" presName="composite" presStyleCnt="0"/>
      <dgm:spPr/>
    </dgm:pt>
    <dgm:pt modelId="{2F58B0EC-0A9C-4179-9459-7FE92ED1CC10}" type="pres">
      <dgm:prSet presAssocID="{DF45E073-5086-4250-A3E3-147039BD0A4B}" presName="parTx" presStyleLbl="alignNode1" presStyleIdx="1" presStyleCnt="3">
        <dgm:presLayoutVars>
          <dgm:chMax val="0"/>
          <dgm:chPref val="0"/>
          <dgm:bulletEnabled val="1"/>
        </dgm:presLayoutVars>
      </dgm:prSet>
      <dgm:spPr/>
    </dgm:pt>
    <dgm:pt modelId="{524C2088-3902-4C20-8B27-638639F48887}" type="pres">
      <dgm:prSet presAssocID="{DF45E073-5086-4250-A3E3-147039BD0A4B}" presName="desTx" presStyleLbl="alignAccFollowNode1" presStyleIdx="1" presStyleCnt="3">
        <dgm:presLayoutVars>
          <dgm:bulletEnabled val="1"/>
        </dgm:presLayoutVars>
      </dgm:prSet>
      <dgm:spPr/>
    </dgm:pt>
    <dgm:pt modelId="{8EAE323D-0DAE-4945-A275-138887F4C0B6}" type="pres">
      <dgm:prSet presAssocID="{AD4C8F05-98A4-4A4E-90FE-ED8074ACE2FB}" presName="space" presStyleCnt="0"/>
      <dgm:spPr/>
    </dgm:pt>
    <dgm:pt modelId="{3B287D9B-F2F8-414B-B535-B04D1AC3DEC9}" type="pres">
      <dgm:prSet presAssocID="{1DAB028D-050C-40B5-B73F-7C544EEEE6D8}" presName="composite" presStyleCnt="0"/>
      <dgm:spPr/>
    </dgm:pt>
    <dgm:pt modelId="{DDC18CB9-D9FD-4441-A162-725DE37700C3}" type="pres">
      <dgm:prSet presAssocID="{1DAB028D-050C-40B5-B73F-7C544EEEE6D8}" presName="parTx" presStyleLbl="alignNode1" presStyleIdx="2" presStyleCnt="3">
        <dgm:presLayoutVars>
          <dgm:chMax val="0"/>
          <dgm:chPref val="0"/>
          <dgm:bulletEnabled val="1"/>
        </dgm:presLayoutVars>
      </dgm:prSet>
      <dgm:spPr/>
    </dgm:pt>
    <dgm:pt modelId="{8992CCA1-C568-4DCD-8492-75DD4500EDB8}" type="pres">
      <dgm:prSet presAssocID="{1DAB028D-050C-40B5-B73F-7C544EEEE6D8}" presName="desTx" presStyleLbl="alignAccFollowNode1" presStyleIdx="2" presStyleCnt="3">
        <dgm:presLayoutVars>
          <dgm:bulletEnabled val="1"/>
        </dgm:presLayoutVars>
      </dgm:prSet>
      <dgm:spPr/>
    </dgm:pt>
  </dgm:ptLst>
  <dgm:cxnLst>
    <dgm:cxn modelId="{218E2D07-CBB6-4CB9-9E60-4889615B9F24}" type="presOf" srcId="{EA762538-DACA-458A-A7BC-DA96335237AA}" destId="{8992CCA1-C568-4DCD-8492-75DD4500EDB8}" srcOrd="0" destOrd="1" presId="urn:microsoft.com/office/officeart/2005/8/layout/hList1"/>
    <dgm:cxn modelId="{8761A525-CAE7-4948-80E7-76CCC1417CDC}" type="presOf" srcId="{45835B08-3A0F-45FB-A677-22AA527FD96D}" destId="{2CFC0522-B2F5-40C7-ACE7-C9EEB882AF0D}" srcOrd="0" destOrd="0" presId="urn:microsoft.com/office/officeart/2005/8/layout/hList1"/>
    <dgm:cxn modelId="{DBC63735-5195-4D11-B601-838F95BE0659}" srcId="{1DAB028D-050C-40B5-B73F-7C544EEEE6D8}" destId="{89F9F31E-F5B4-4263-AEED-7293BFB969A2}" srcOrd="0" destOrd="0" parTransId="{5A5C41AF-3CDC-43DE-8AFD-2F668B888674}" sibTransId="{DE647505-8BB3-4C7A-BF87-B20FBAF378EC}"/>
    <dgm:cxn modelId="{1EA0FA36-D532-432B-B437-C04BFA86C53E}" srcId="{897E9BC7-7F0C-4EDE-B461-7A083B6E95EF}" destId="{DC1AA7DC-3577-450D-82EC-5187259B8AF6}" srcOrd="1" destOrd="0" parTransId="{D42A6EBA-6CDC-4C35-B93D-AE13CDCB262C}" sibTransId="{5878517C-1F6C-4FEE-9BB0-62FD6CC73A05}"/>
    <dgm:cxn modelId="{F09CE83F-9C9D-4BD0-B12F-D2966EFD9900}" srcId="{AFBF978B-3F31-4EEA-9A46-F78A1470FC9A}" destId="{DF45E073-5086-4250-A3E3-147039BD0A4B}" srcOrd="1" destOrd="0" parTransId="{3A31F390-0279-4945-8DEC-140434D36AA8}" sibTransId="{AD4C8F05-98A4-4A4E-90FE-ED8074ACE2FB}"/>
    <dgm:cxn modelId="{6B81DC69-5D64-4CEC-B574-3FFFA7D44E0B}" srcId="{DF45E073-5086-4250-A3E3-147039BD0A4B}" destId="{53E48459-9CF0-4827-A43B-A9E96FB5D36E}" srcOrd="1" destOrd="0" parTransId="{D6270F16-E6A4-4717-8B30-55BB33B5B8D3}" sibTransId="{0E7E7E9D-B435-49AA-9640-9E672ABC9E12}"/>
    <dgm:cxn modelId="{831CEF53-EF2F-4F99-A22C-884BD366C00C}" type="presOf" srcId="{53E48459-9CF0-4827-A43B-A9E96FB5D36E}" destId="{524C2088-3902-4C20-8B27-638639F48887}" srcOrd="0" destOrd="1" presId="urn:microsoft.com/office/officeart/2005/8/layout/hList1"/>
    <dgm:cxn modelId="{83A19C7F-B744-4EAC-8247-4EDED34F0706}" type="presOf" srcId="{DC1AA7DC-3577-450D-82EC-5187259B8AF6}" destId="{2CFC0522-B2F5-40C7-ACE7-C9EEB882AF0D}" srcOrd="0" destOrd="1" presId="urn:microsoft.com/office/officeart/2005/8/layout/hList1"/>
    <dgm:cxn modelId="{7B873B85-E066-4EE0-BF10-3D7113AFB3C8}" type="presOf" srcId="{DF45E073-5086-4250-A3E3-147039BD0A4B}" destId="{2F58B0EC-0A9C-4179-9459-7FE92ED1CC10}" srcOrd="0" destOrd="0" presId="urn:microsoft.com/office/officeart/2005/8/layout/hList1"/>
    <dgm:cxn modelId="{F3740489-34A0-43D9-9FF0-38A2ECF792D4}" srcId="{AFBF978B-3F31-4EEA-9A46-F78A1470FC9A}" destId="{897E9BC7-7F0C-4EDE-B461-7A083B6E95EF}" srcOrd="0" destOrd="0" parTransId="{56CA1760-629B-4641-865E-AD3A091A5506}" sibTransId="{01B8EF63-DFC5-40F1-9C77-B12E995C9C9E}"/>
    <dgm:cxn modelId="{CF3B2B92-092E-4F84-803D-A2929BF8EED9}" srcId="{1DAB028D-050C-40B5-B73F-7C544EEEE6D8}" destId="{CC3EE578-C820-4990-AC6C-215B67C22F6E}" srcOrd="2" destOrd="0" parTransId="{5E88E3B4-437B-46FB-A2CF-0AB967FC157E}" sibTransId="{094AE6F3-0C04-4468-A206-43330C7AADD1}"/>
    <dgm:cxn modelId="{2593B796-B7B3-474C-AA35-2A67AD940DE3}" srcId="{AFBF978B-3F31-4EEA-9A46-F78A1470FC9A}" destId="{1DAB028D-050C-40B5-B73F-7C544EEEE6D8}" srcOrd="2" destOrd="0" parTransId="{D5E1D058-A6E2-44F3-ABC5-DCE71A9EBFB7}" sibTransId="{B13885DA-321D-420A-963E-2883737700D7}"/>
    <dgm:cxn modelId="{D6819AB0-E9E8-45BF-AD09-01242000CB36}" type="presOf" srcId="{7799FCF0-89F3-4E07-A8E8-3C4B26032452}" destId="{2CFC0522-B2F5-40C7-ACE7-C9EEB882AF0D}" srcOrd="0" destOrd="2" presId="urn:microsoft.com/office/officeart/2005/8/layout/hList1"/>
    <dgm:cxn modelId="{397568B5-0E12-4087-A39D-27ED92FA2999}" srcId="{1DAB028D-050C-40B5-B73F-7C544EEEE6D8}" destId="{EA762538-DACA-458A-A7BC-DA96335237AA}" srcOrd="1" destOrd="0" parTransId="{40FA84D0-D795-476C-B346-C19A114E2604}" sibTransId="{A11D86E4-B5A4-4DEA-AD4B-FEFE4389491E}"/>
    <dgm:cxn modelId="{F1B580B7-1DEC-449A-8C14-8C0B0E121876}" type="presOf" srcId="{D0163023-ADFD-4E2F-8CC6-FD8969AC0076}" destId="{524C2088-3902-4C20-8B27-638639F48887}" srcOrd="0" destOrd="0" presId="urn:microsoft.com/office/officeart/2005/8/layout/hList1"/>
    <dgm:cxn modelId="{2E2A8FC0-CFA2-4D7A-9E94-B53856613B15}" srcId="{DF45E073-5086-4250-A3E3-147039BD0A4B}" destId="{D0163023-ADFD-4E2F-8CC6-FD8969AC0076}" srcOrd="0" destOrd="0" parTransId="{C870F16C-0EC6-4D9F-BE89-F48F49EC7F01}" sibTransId="{C34109F2-E0D4-48A1-A9F9-F0D9E3042332}"/>
    <dgm:cxn modelId="{33D751C6-4DD2-457B-A9F8-486339F02C4F}" srcId="{897E9BC7-7F0C-4EDE-B461-7A083B6E95EF}" destId="{7799FCF0-89F3-4E07-A8E8-3C4B26032452}" srcOrd="2" destOrd="0" parTransId="{A74272A7-1D28-4A43-A2A5-83DCD9E87D28}" sibTransId="{F73F5F41-2718-49DF-A26F-19CB015FB5FE}"/>
    <dgm:cxn modelId="{BC5040CA-250A-45D9-9849-7F46FF863069}" srcId="{897E9BC7-7F0C-4EDE-B461-7A083B6E95EF}" destId="{45835B08-3A0F-45FB-A677-22AA527FD96D}" srcOrd="0" destOrd="0" parTransId="{F3022BC6-7DBF-4B41-8D0E-A4CEEB374D9B}" sibTransId="{D22D4689-CC6E-48EE-84FE-03D80F6A80CD}"/>
    <dgm:cxn modelId="{57BDE7D3-2AD1-452F-97B0-B7A462C79B40}" type="presOf" srcId="{89F9F31E-F5B4-4263-AEED-7293BFB969A2}" destId="{8992CCA1-C568-4DCD-8492-75DD4500EDB8}" srcOrd="0" destOrd="0" presId="urn:microsoft.com/office/officeart/2005/8/layout/hList1"/>
    <dgm:cxn modelId="{721CB3DA-B555-46B1-8B66-73AFA09965D3}" type="presOf" srcId="{CC3EE578-C820-4990-AC6C-215B67C22F6E}" destId="{8992CCA1-C568-4DCD-8492-75DD4500EDB8}" srcOrd="0" destOrd="2" presId="urn:microsoft.com/office/officeart/2005/8/layout/hList1"/>
    <dgm:cxn modelId="{E6F43EE2-741B-4B99-9E9E-080EA386CA7A}" type="presOf" srcId="{AFBF978B-3F31-4EEA-9A46-F78A1470FC9A}" destId="{63749F04-5720-4279-AB16-0530E6464471}" srcOrd="0" destOrd="0" presId="urn:microsoft.com/office/officeart/2005/8/layout/hList1"/>
    <dgm:cxn modelId="{67B269E5-8DE7-49D7-88B5-11D3BCE0B8A2}" type="presOf" srcId="{1DAB028D-050C-40B5-B73F-7C544EEEE6D8}" destId="{DDC18CB9-D9FD-4441-A162-725DE37700C3}" srcOrd="0" destOrd="0" presId="urn:microsoft.com/office/officeart/2005/8/layout/hList1"/>
    <dgm:cxn modelId="{24C67DEB-8FFF-4C92-9891-BACB48FF2CE2}" type="presOf" srcId="{897E9BC7-7F0C-4EDE-B461-7A083B6E95EF}" destId="{175A60F8-493A-41A8-A85E-FF163F1C4A5B}" srcOrd="0" destOrd="0" presId="urn:microsoft.com/office/officeart/2005/8/layout/hList1"/>
    <dgm:cxn modelId="{77AAE580-6308-4F15-AD15-71FCE036C704}" type="presParOf" srcId="{63749F04-5720-4279-AB16-0530E6464471}" destId="{74967486-64ED-4B1E-B8E1-A27A6141E1D1}" srcOrd="0" destOrd="0" presId="urn:microsoft.com/office/officeart/2005/8/layout/hList1"/>
    <dgm:cxn modelId="{53F39F9C-5737-4ECA-9D8A-517AB177285D}" type="presParOf" srcId="{74967486-64ED-4B1E-B8E1-A27A6141E1D1}" destId="{175A60F8-493A-41A8-A85E-FF163F1C4A5B}" srcOrd="0" destOrd="0" presId="urn:microsoft.com/office/officeart/2005/8/layout/hList1"/>
    <dgm:cxn modelId="{ECD1F74E-B6C6-4B3B-9155-A111E57AAE1D}" type="presParOf" srcId="{74967486-64ED-4B1E-B8E1-A27A6141E1D1}" destId="{2CFC0522-B2F5-40C7-ACE7-C9EEB882AF0D}" srcOrd="1" destOrd="0" presId="urn:microsoft.com/office/officeart/2005/8/layout/hList1"/>
    <dgm:cxn modelId="{E575D8FC-AD8F-4DC4-A318-4E0EC8B0653F}" type="presParOf" srcId="{63749F04-5720-4279-AB16-0530E6464471}" destId="{E1B8E9B7-6B6B-4EFC-90A7-8979C622966C}" srcOrd="1" destOrd="0" presId="urn:microsoft.com/office/officeart/2005/8/layout/hList1"/>
    <dgm:cxn modelId="{45151D90-218C-4362-B8F7-5D19C4611C75}" type="presParOf" srcId="{63749F04-5720-4279-AB16-0530E6464471}" destId="{452CF644-AC95-40E3-9704-3A57C37B0FA0}" srcOrd="2" destOrd="0" presId="urn:microsoft.com/office/officeart/2005/8/layout/hList1"/>
    <dgm:cxn modelId="{6C4B86D3-BF14-413E-9215-5CDAA3D21927}" type="presParOf" srcId="{452CF644-AC95-40E3-9704-3A57C37B0FA0}" destId="{2F58B0EC-0A9C-4179-9459-7FE92ED1CC10}" srcOrd="0" destOrd="0" presId="urn:microsoft.com/office/officeart/2005/8/layout/hList1"/>
    <dgm:cxn modelId="{922D694D-11ED-474E-8F12-75B0421B302D}" type="presParOf" srcId="{452CF644-AC95-40E3-9704-3A57C37B0FA0}" destId="{524C2088-3902-4C20-8B27-638639F48887}" srcOrd="1" destOrd="0" presId="urn:microsoft.com/office/officeart/2005/8/layout/hList1"/>
    <dgm:cxn modelId="{821326EE-6F66-4117-ABE7-6441096A7799}" type="presParOf" srcId="{63749F04-5720-4279-AB16-0530E6464471}" destId="{8EAE323D-0DAE-4945-A275-138887F4C0B6}" srcOrd="3" destOrd="0" presId="urn:microsoft.com/office/officeart/2005/8/layout/hList1"/>
    <dgm:cxn modelId="{00D2EDB8-49E6-46F6-9BEB-3FE3971F9666}" type="presParOf" srcId="{63749F04-5720-4279-AB16-0530E6464471}" destId="{3B287D9B-F2F8-414B-B535-B04D1AC3DEC9}" srcOrd="4" destOrd="0" presId="urn:microsoft.com/office/officeart/2005/8/layout/hList1"/>
    <dgm:cxn modelId="{2C3BACDD-631F-4BAC-9A28-F67E1FE42BF9}" type="presParOf" srcId="{3B287D9B-F2F8-414B-B535-B04D1AC3DEC9}" destId="{DDC18CB9-D9FD-4441-A162-725DE37700C3}" srcOrd="0" destOrd="0" presId="urn:microsoft.com/office/officeart/2005/8/layout/hList1"/>
    <dgm:cxn modelId="{F802D9DB-29CB-4968-ABBF-129860220B22}" type="presParOf" srcId="{3B287D9B-F2F8-414B-B535-B04D1AC3DEC9}" destId="{8992CCA1-C568-4DCD-8492-75DD4500EDB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E32FC0-CC32-446E-95A3-E220701EC9D4}">
      <dsp:nvSpPr>
        <dsp:cNvPr id="0" name=""/>
        <dsp:cNvSpPr/>
      </dsp:nvSpPr>
      <dsp:spPr>
        <a:xfrm>
          <a:off x="161027" y="-58679"/>
          <a:ext cx="5672344" cy="5672344"/>
        </a:xfrm>
        <a:prstGeom prst="circularArrow">
          <a:avLst>
            <a:gd name="adj1" fmla="val 5544"/>
            <a:gd name="adj2" fmla="val 330680"/>
            <a:gd name="adj3" fmla="val 14957129"/>
            <a:gd name="adj4" fmla="val 16701214"/>
            <a:gd name="adj5" fmla="val 575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4F1F03B-A597-4115-8A92-E4480A389CBB}">
      <dsp:nvSpPr>
        <dsp:cNvPr id="0" name=""/>
        <dsp:cNvSpPr/>
      </dsp:nvSpPr>
      <dsp:spPr>
        <a:xfrm>
          <a:off x="2395711" y="34047"/>
          <a:ext cx="1202977" cy="601488"/>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Çocukluk ve Eğitim</a:t>
          </a:r>
          <a:endParaRPr lang="en-US" sz="1500" kern="1200"/>
        </a:p>
      </dsp:txBody>
      <dsp:txXfrm>
        <a:off x="2425073" y="63409"/>
        <a:ext cx="1144253" cy="542764"/>
      </dsp:txXfrm>
    </dsp:sp>
    <dsp:sp modelId="{1FE301BA-31DC-4981-98F9-777890AA972C}">
      <dsp:nvSpPr>
        <dsp:cNvPr id="0" name=""/>
        <dsp:cNvSpPr/>
      </dsp:nvSpPr>
      <dsp:spPr>
        <a:xfrm>
          <a:off x="3703472" y="418040"/>
          <a:ext cx="1202977" cy="601488"/>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Paris Günleri</a:t>
          </a:r>
          <a:endParaRPr lang="en-US" sz="1500" kern="1200"/>
        </a:p>
      </dsp:txBody>
      <dsp:txXfrm>
        <a:off x="3732834" y="447402"/>
        <a:ext cx="1144253" cy="542764"/>
      </dsp:txXfrm>
    </dsp:sp>
    <dsp:sp modelId="{F8520883-C43F-41F0-B4D2-6E34841A9FF2}">
      <dsp:nvSpPr>
        <dsp:cNvPr id="0" name=""/>
        <dsp:cNvSpPr/>
      </dsp:nvSpPr>
      <dsp:spPr>
        <a:xfrm>
          <a:off x="4596029" y="1448105"/>
          <a:ext cx="1202977" cy="601488"/>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İstibdat Dönemi</a:t>
          </a:r>
          <a:endParaRPr lang="en-US" sz="1500" kern="1200"/>
        </a:p>
      </dsp:txBody>
      <dsp:txXfrm>
        <a:off x="4625391" y="1477467"/>
        <a:ext cx="1144253" cy="542764"/>
      </dsp:txXfrm>
    </dsp:sp>
    <dsp:sp modelId="{E321AF3C-98A1-4F9A-BE61-1B7E4477D1F6}">
      <dsp:nvSpPr>
        <dsp:cNvPr id="0" name=""/>
        <dsp:cNvSpPr/>
      </dsp:nvSpPr>
      <dsp:spPr>
        <a:xfrm>
          <a:off x="4790000" y="2797204"/>
          <a:ext cx="1202977" cy="601488"/>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Servet-i Fünun</a:t>
          </a:r>
          <a:endParaRPr lang="en-US" sz="1500" kern="1200"/>
        </a:p>
      </dsp:txBody>
      <dsp:txXfrm>
        <a:off x="4819362" y="2826566"/>
        <a:ext cx="1144253" cy="542764"/>
      </dsp:txXfrm>
    </dsp:sp>
    <dsp:sp modelId="{33E568D4-E081-4147-81FE-7DB1CD7C3D08}">
      <dsp:nvSpPr>
        <dsp:cNvPr id="0" name=""/>
        <dsp:cNvSpPr/>
      </dsp:nvSpPr>
      <dsp:spPr>
        <a:xfrm>
          <a:off x="4223801" y="4037006"/>
          <a:ext cx="1202977" cy="601488"/>
        </a:xfrm>
        <a:prstGeom prst="roundRect">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Çalışma Hayatı</a:t>
          </a:r>
          <a:endParaRPr lang="en-US" sz="1500" kern="1200"/>
        </a:p>
      </dsp:txBody>
      <dsp:txXfrm>
        <a:off x="4253163" y="4066368"/>
        <a:ext cx="1144253" cy="542764"/>
      </dsp:txXfrm>
    </dsp:sp>
    <dsp:sp modelId="{B718E0A4-BD66-4A01-82B9-9597CB55CEF0}">
      <dsp:nvSpPr>
        <dsp:cNvPr id="0" name=""/>
        <dsp:cNvSpPr/>
      </dsp:nvSpPr>
      <dsp:spPr>
        <a:xfrm>
          <a:off x="3077196" y="4773884"/>
          <a:ext cx="1202977" cy="601488"/>
        </a:xfrm>
        <a:prstGeom prst="roundRect">
          <a:avLst/>
        </a:prstGeom>
        <a:solidFill>
          <a:schemeClr val="accent2">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Edebi Tarzı</a:t>
          </a:r>
          <a:endParaRPr lang="en-US" sz="1500" kern="1200"/>
        </a:p>
      </dsp:txBody>
      <dsp:txXfrm>
        <a:off x="3106558" y="4803246"/>
        <a:ext cx="1144253" cy="542764"/>
      </dsp:txXfrm>
    </dsp:sp>
    <dsp:sp modelId="{606888C4-0591-4469-BF71-0A1A02B022FB}">
      <dsp:nvSpPr>
        <dsp:cNvPr id="0" name=""/>
        <dsp:cNvSpPr/>
      </dsp:nvSpPr>
      <dsp:spPr>
        <a:xfrm>
          <a:off x="1714225" y="4773884"/>
          <a:ext cx="1202977" cy="601488"/>
        </a:xfrm>
        <a:prstGeom prst="roundRect">
          <a:avLst/>
        </a:prstGeom>
        <a:solidFill>
          <a:schemeClr val="accent3">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Dekadanlık Tartışması</a:t>
          </a:r>
          <a:endParaRPr lang="en-US" sz="1500" kern="1200"/>
        </a:p>
      </dsp:txBody>
      <dsp:txXfrm>
        <a:off x="1743587" y="4803246"/>
        <a:ext cx="1144253" cy="542764"/>
      </dsp:txXfrm>
    </dsp:sp>
    <dsp:sp modelId="{5486CD0A-F5F9-4D6E-B5AF-5A6E5B933226}">
      <dsp:nvSpPr>
        <dsp:cNvPr id="0" name=""/>
        <dsp:cNvSpPr/>
      </dsp:nvSpPr>
      <dsp:spPr>
        <a:xfrm>
          <a:off x="567620" y="4037006"/>
          <a:ext cx="1202977" cy="601488"/>
        </a:xfrm>
        <a:prstGeom prst="roundRect">
          <a:avLst/>
        </a:prstGeom>
        <a:solidFill>
          <a:schemeClr val="accent4">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Eserleri</a:t>
          </a:r>
          <a:endParaRPr lang="en-US" sz="1500" kern="1200"/>
        </a:p>
      </dsp:txBody>
      <dsp:txXfrm>
        <a:off x="596982" y="4066368"/>
        <a:ext cx="1144253" cy="542764"/>
      </dsp:txXfrm>
    </dsp:sp>
    <dsp:sp modelId="{A92188D6-4B59-4296-96D0-B09D83B96905}">
      <dsp:nvSpPr>
        <dsp:cNvPr id="0" name=""/>
        <dsp:cNvSpPr/>
      </dsp:nvSpPr>
      <dsp:spPr>
        <a:xfrm>
          <a:off x="1422" y="2797204"/>
          <a:ext cx="1202977" cy="601488"/>
        </a:xfrm>
        <a:prstGeom prst="roundRect">
          <a:avLst/>
        </a:prstGeom>
        <a:solidFill>
          <a:schemeClr val="accent5">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a:t>Gazeteciliği</a:t>
          </a:r>
          <a:endParaRPr lang="en-US" sz="1500" kern="1200"/>
        </a:p>
      </dsp:txBody>
      <dsp:txXfrm>
        <a:off x="30784" y="2826566"/>
        <a:ext cx="1144253" cy="542764"/>
      </dsp:txXfrm>
    </dsp:sp>
    <dsp:sp modelId="{2949C40A-FB9D-4FE3-B026-C23DA860FF4C}">
      <dsp:nvSpPr>
        <dsp:cNvPr id="0" name=""/>
        <dsp:cNvSpPr/>
      </dsp:nvSpPr>
      <dsp:spPr>
        <a:xfrm>
          <a:off x="195393" y="1448105"/>
          <a:ext cx="1202977" cy="601488"/>
        </a:xfrm>
        <a:prstGeom prst="roundRect">
          <a:avLst/>
        </a:prstGeom>
        <a:solidFill>
          <a:schemeClr val="accent6">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dirty="0"/>
            <a:t>Tiyatro</a:t>
          </a:r>
          <a:endParaRPr lang="en-US" sz="1500" kern="1200" dirty="0"/>
        </a:p>
      </dsp:txBody>
      <dsp:txXfrm>
        <a:off x="224755" y="1477467"/>
        <a:ext cx="1144253" cy="542764"/>
      </dsp:txXfrm>
    </dsp:sp>
    <dsp:sp modelId="{5C2B0A99-B351-40E3-9A0B-1A5FDF96A14B}">
      <dsp:nvSpPr>
        <dsp:cNvPr id="0" name=""/>
        <dsp:cNvSpPr/>
      </dsp:nvSpPr>
      <dsp:spPr>
        <a:xfrm>
          <a:off x="1087949" y="418040"/>
          <a:ext cx="1202977" cy="601488"/>
        </a:xfrm>
        <a:prstGeom prst="roundRect">
          <a:avLst/>
        </a:prstGeom>
        <a:solidFill>
          <a:schemeClr val="accent1">
            <a:lumMod val="60000"/>
            <a:lumOff val="4000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tr-TR" sz="1500" kern="1200" dirty="0"/>
            <a:t>Vefatı</a:t>
          </a:r>
        </a:p>
      </dsp:txBody>
      <dsp:txXfrm>
        <a:off x="1117311" y="447402"/>
        <a:ext cx="1144253" cy="5427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5A60F8-493A-41A8-A85E-FF163F1C4A5B}">
      <dsp:nvSpPr>
        <dsp:cNvPr id="0" name=""/>
        <dsp:cNvSpPr/>
      </dsp:nvSpPr>
      <dsp:spPr>
        <a:xfrm>
          <a:off x="2840" y="1277027"/>
          <a:ext cx="2769036" cy="806400"/>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tr-TR" sz="2800" kern="1200" dirty="0"/>
            <a:t>İlk Evre</a:t>
          </a:r>
        </a:p>
      </dsp:txBody>
      <dsp:txXfrm>
        <a:off x="2840" y="1277027"/>
        <a:ext cx="2769036" cy="806400"/>
      </dsp:txXfrm>
    </dsp:sp>
    <dsp:sp modelId="{2CFC0522-B2F5-40C7-ACE7-C9EEB882AF0D}">
      <dsp:nvSpPr>
        <dsp:cNvPr id="0" name=""/>
        <dsp:cNvSpPr/>
      </dsp:nvSpPr>
      <dsp:spPr>
        <a:xfrm>
          <a:off x="2840" y="2083427"/>
          <a:ext cx="2769036" cy="3151260"/>
        </a:xfrm>
        <a:prstGeom prst="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a:t>Muallim Naci, Şeyh Vasfi</a:t>
          </a:r>
        </a:p>
        <a:p>
          <a:pPr marL="285750" lvl="1" indent="-285750" algn="l" defTabSz="1244600">
            <a:lnSpc>
              <a:spcPct val="90000"/>
            </a:lnSpc>
            <a:spcBef>
              <a:spcPct val="0"/>
            </a:spcBef>
            <a:spcAft>
              <a:spcPct val="15000"/>
            </a:spcAft>
            <a:buChar char="•"/>
          </a:pPr>
          <a:r>
            <a:rPr lang="tr-TR" sz="2800" kern="1200" dirty="0"/>
            <a:t>Gazel türü</a:t>
          </a:r>
        </a:p>
        <a:p>
          <a:pPr marL="285750" lvl="1" indent="-285750" algn="l" defTabSz="1244600">
            <a:lnSpc>
              <a:spcPct val="90000"/>
            </a:lnSpc>
            <a:spcBef>
              <a:spcPct val="0"/>
            </a:spcBef>
            <a:spcAft>
              <a:spcPct val="15000"/>
            </a:spcAft>
            <a:buChar char="•"/>
          </a:pPr>
          <a:r>
            <a:rPr lang="tr-TR" sz="2800" kern="1200" dirty="0"/>
            <a:t>Aruz, Kafiye, Dil Hakimiyetinde Gelişim</a:t>
          </a:r>
        </a:p>
      </dsp:txBody>
      <dsp:txXfrm>
        <a:off x="2840" y="2083427"/>
        <a:ext cx="2769036" cy="3151260"/>
      </dsp:txXfrm>
    </dsp:sp>
    <dsp:sp modelId="{2F58B0EC-0A9C-4179-9459-7FE92ED1CC10}">
      <dsp:nvSpPr>
        <dsp:cNvPr id="0" name=""/>
        <dsp:cNvSpPr/>
      </dsp:nvSpPr>
      <dsp:spPr>
        <a:xfrm>
          <a:off x="3159541" y="1277027"/>
          <a:ext cx="2769036" cy="806400"/>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tr-TR" sz="2800" kern="1200" dirty="0"/>
            <a:t>İkinci Evre</a:t>
          </a:r>
        </a:p>
      </dsp:txBody>
      <dsp:txXfrm>
        <a:off x="3159541" y="1277027"/>
        <a:ext cx="2769036" cy="806400"/>
      </dsp:txXfrm>
    </dsp:sp>
    <dsp:sp modelId="{524C2088-3902-4C20-8B27-638639F48887}">
      <dsp:nvSpPr>
        <dsp:cNvPr id="0" name=""/>
        <dsp:cNvSpPr/>
      </dsp:nvSpPr>
      <dsp:spPr>
        <a:xfrm>
          <a:off x="3159541" y="2083427"/>
          <a:ext cx="2769036" cy="3151260"/>
        </a:xfrm>
        <a:prstGeom prst="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a:t>Recaizade Mahmut Ekrem ve Abdülhak Hamit Tarhan</a:t>
          </a:r>
        </a:p>
        <a:p>
          <a:pPr marL="285750" lvl="1" indent="-285750" algn="l" defTabSz="1244600">
            <a:lnSpc>
              <a:spcPct val="90000"/>
            </a:lnSpc>
            <a:spcBef>
              <a:spcPct val="0"/>
            </a:spcBef>
            <a:spcAft>
              <a:spcPct val="15000"/>
            </a:spcAft>
            <a:buChar char="•"/>
          </a:pPr>
          <a:r>
            <a:rPr lang="tr-TR" sz="2800" kern="1200" dirty="0" err="1"/>
            <a:t>Tamat</a:t>
          </a:r>
          <a:r>
            <a:rPr lang="tr-TR" sz="2800" kern="1200" dirty="0"/>
            <a:t> Eseri</a:t>
          </a:r>
        </a:p>
      </dsp:txBody>
      <dsp:txXfrm>
        <a:off x="3159541" y="2083427"/>
        <a:ext cx="2769036" cy="3151260"/>
      </dsp:txXfrm>
    </dsp:sp>
    <dsp:sp modelId="{DDC18CB9-D9FD-4441-A162-725DE37700C3}">
      <dsp:nvSpPr>
        <dsp:cNvPr id="0" name=""/>
        <dsp:cNvSpPr/>
      </dsp:nvSpPr>
      <dsp:spPr>
        <a:xfrm>
          <a:off x="6316243" y="1277027"/>
          <a:ext cx="2769036" cy="806400"/>
        </a:xfrm>
        <a:prstGeom prst="rect">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tr-TR" sz="2800" kern="1200" dirty="0"/>
            <a:t>Üçüncü Evre</a:t>
          </a:r>
        </a:p>
      </dsp:txBody>
      <dsp:txXfrm>
        <a:off x="6316243" y="1277027"/>
        <a:ext cx="2769036" cy="806400"/>
      </dsp:txXfrm>
    </dsp:sp>
    <dsp:sp modelId="{8992CCA1-C568-4DCD-8492-75DD4500EDB8}">
      <dsp:nvSpPr>
        <dsp:cNvPr id="0" name=""/>
        <dsp:cNvSpPr/>
      </dsp:nvSpPr>
      <dsp:spPr>
        <a:xfrm>
          <a:off x="6316243" y="2083427"/>
          <a:ext cx="2769036" cy="3151260"/>
        </a:xfrm>
        <a:prstGeom prst="rect">
          <a:avLst/>
        </a:prstGeom>
        <a:solidFill>
          <a:schemeClr val="accent1">
            <a:alpha val="90000"/>
            <a:tint val="40000"/>
            <a:hueOff val="0"/>
            <a:satOff val="0"/>
            <a:lumOff val="0"/>
            <a:alphaOff val="0"/>
          </a:schemeClr>
        </a:solidFill>
        <a:ln w="12700" cap="flat" cmpd="sng" algn="in">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ct val="15000"/>
            </a:spcAft>
            <a:buChar char="•"/>
          </a:pPr>
          <a:r>
            <a:rPr lang="tr-TR" sz="2800" kern="1200" dirty="0"/>
            <a:t>Fransa yılları</a:t>
          </a:r>
        </a:p>
        <a:p>
          <a:pPr marL="285750" lvl="1" indent="-285750" algn="l" defTabSz="1244600">
            <a:lnSpc>
              <a:spcPct val="90000"/>
            </a:lnSpc>
            <a:spcBef>
              <a:spcPct val="0"/>
            </a:spcBef>
            <a:spcAft>
              <a:spcPct val="15000"/>
            </a:spcAft>
            <a:buChar char="•"/>
          </a:pPr>
          <a:r>
            <a:rPr lang="tr-TR" sz="2800" kern="1200" dirty="0"/>
            <a:t>Sembolizm ve Parnasizm</a:t>
          </a:r>
        </a:p>
        <a:p>
          <a:pPr marL="285750" lvl="1" indent="-285750" algn="l" defTabSz="1244600">
            <a:lnSpc>
              <a:spcPct val="90000"/>
            </a:lnSpc>
            <a:spcBef>
              <a:spcPct val="0"/>
            </a:spcBef>
            <a:spcAft>
              <a:spcPct val="15000"/>
            </a:spcAft>
            <a:buChar char="•"/>
          </a:pPr>
          <a:r>
            <a:rPr lang="tr-TR" sz="2800" kern="1200" dirty="0" err="1"/>
            <a:t>Verlaine</a:t>
          </a:r>
          <a:r>
            <a:rPr lang="tr-TR" sz="2800" kern="1200" dirty="0"/>
            <a:t> </a:t>
          </a:r>
        </a:p>
      </dsp:txBody>
      <dsp:txXfrm>
        <a:off x="6316243" y="2083427"/>
        <a:ext cx="2769036" cy="3151260"/>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A4C59C6A-E4CA-4B38-8639-0D406F42BCC3}" type="datetimeFigureOut">
              <a:rPr lang="tr-TR" smtClean="0"/>
              <a:t>3.12.2022</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C78B48-43C9-47C6-9296-A7AFE4082ED0}"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1578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4C59C6A-E4CA-4B38-8639-0D406F42BCC3}" type="datetimeFigureOut">
              <a:rPr lang="tr-TR" smtClean="0"/>
              <a:t>3.12.2022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C78B48-43C9-47C6-9296-A7AFE4082ED0}" type="slidenum">
              <a:rPr lang="tr-TR" smtClean="0"/>
              <a:t>‹#›</a:t>
            </a:fld>
            <a:endParaRPr lang="tr-TR"/>
          </a:p>
        </p:txBody>
      </p:sp>
    </p:spTree>
    <p:extLst>
      <p:ext uri="{BB962C8B-B14F-4D97-AF65-F5344CB8AC3E}">
        <p14:creationId xmlns:p14="http://schemas.microsoft.com/office/powerpoint/2010/main" val="2805376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4C59C6A-E4CA-4B38-8639-0D406F42BCC3}" type="datetimeFigureOut">
              <a:rPr lang="tr-TR" smtClean="0"/>
              <a:t>3.12.2022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C78B48-43C9-47C6-9296-A7AFE4082ED0}" type="slidenum">
              <a:rPr lang="tr-TR" smtClean="0"/>
              <a:t>‹#›</a:t>
            </a:fld>
            <a:endParaRPr lang="tr-TR"/>
          </a:p>
        </p:txBody>
      </p:sp>
    </p:spTree>
    <p:extLst>
      <p:ext uri="{BB962C8B-B14F-4D97-AF65-F5344CB8AC3E}">
        <p14:creationId xmlns:p14="http://schemas.microsoft.com/office/powerpoint/2010/main" val="1816937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4C59C6A-E4CA-4B38-8639-0D406F42BCC3}" type="datetimeFigureOut">
              <a:rPr lang="tr-TR" smtClean="0"/>
              <a:t>3.12.2022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1C78B48-43C9-47C6-9296-A7AFE4082ED0}" type="slidenum">
              <a:rPr lang="tr-TR" smtClean="0"/>
              <a:t>‹#›</a:t>
            </a:fld>
            <a:endParaRPr lang="tr-TR"/>
          </a:p>
        </p:txBody>
      </p:sp>
    </p:spTree>
    <p:extLst>
      <p:ext uri="{BB962C8B-B14F-4D97-AF65-F5344CB8AC3E}">
        <p14:creationId xmlns:p14="http://schemas.microsoft.com/office/powerpoint/2010/main" val="703366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A4C59C6A-E4CA-4B38-8639-0D406F42BCC3}" type="datetimeFigureOut">
              <a:rPr lang="tr-TR" smtClean="0"/>
              <a:t>3.12.2022</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C78B48-43C9-47C6-9296-A7AFE4082ED0}"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0106417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4C59C6A-E4CA-4B38-8639-0D406F42BCC3}" type="datetimeFigureOut">
              <a:rPr lang="tr-TR" smtClean="0"/>
              <a:t>3.12.2022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1C78B48-43C9-47C6-9296-A7AFE4082ED0}" type="slidenum">
              <a:rPr lang="tr-TR" smtClean="0"/>
              <a:t>‹#›</a:t>
            </a:fld>
            <a:endParaRPr lang="tr-TR"/>
          </a:p>
        </p:txBody>
      </p:sp>
    </p:spTree>
    <p:extLst>
      <p:ext uri="{BB962C8B-B14F-4D97-AF65-F5344CB8AC3E}">
        <p14:creationId xmlns:p14="http://schemas.microsoft.com/office/powerpoint/2010/main" val="335739296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4C59C6A-E4CA-4B38-8639-0D406F42BCC3}" type="datetimeFigureOut">
              <a:rPr lang="tr-TR" smtClean="0"/>
              <a:t>3.12.2022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1C78B48-43C9-47C6-9296-A7AFE4082ED0}" type="slidenum">
              <a:rPr lang="tr-TR" smtClean="0"/>
              <a:t>‹#›</a:t>
            </a:fld>
            <a:endParaRPr lang="tr-TR"/>
          </a:p>
        </p:txBody>
      </p:sp>
    </p:spTree>
    <p:extLst>
      <p:ext uri="{BB962C8B-B14F-4D97-AF65-F5344CB8AC3E}">
        <p14:creationId xmlns:p14="http://schemas.microsoft.com/office/powerpoint/2010/main" val="6759634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4C59C6A-E4CA-4B38-8639-0D406F42BCC3}" type="datetimeFigureOut">
              <a:rPr lang="tr-TR" smtClean="0"/>
              <a:t>3.12.2022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1C78B48-43C9-47C6-9296-A7AFE4082ED0}" type="slidenum">
              <a:rPr lang="tr-TR" smtClean="0"/>
              <a:t>‹#›</a:t>
            </a:fld>
            <a:endParaRPr lang="tr-TR"/>
          </a:p>
        </p:txBody>
      </p:sp>
    </p:spTree>
    <p:extLst>
      <p:ext uri="{BB962C8B-B14F-4D97-AF65-F5344CB8AC3E}">
        <p14:creationId xmlns:p14="http://schemas.microsoft.com/office/powerpoint/2010/main" val="2902624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C59C6A-E4CA-4B38-8639-0D406F42BCC3}" type="datetimeFigureOut">
              <a:rPr lang="tr-TR" smtClean="0"/>
              <a:t>3.12.2022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1C78B48-43C9-47C6-9296-A7AFE4082ED0}" type="slidenum">
              <a:rPr lang="tr-TR" smtClean="0"/>
              <a:t>‹#›</a:t>
            </a:fld>
            <a:endParaRPr lang="tr-TR"/>
          </a:p>
        </p:txBody>
      </p:sp>
    </p:spTree>
    <p:extLst>
      <p:ext uri="{BB962C8B-B14F-4D97-AF65-F5344CB8AC3E}">
        <p14:creationId xmlns:p14="http://schemas.microsoft.com/office/powerpoint/2010/main" val="2394593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A4C59C6A-E4CA-4B38-8639-0D406F42BCC3}" type="datetimeFigureOut">
              <a:rPr lang="tr-TR" smtClean="0"/>
              <a:t>3.12.2022</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71C78B48-43C9-47C6-9296-A7AFE4082ED0}"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8547434"/>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A4C59C6A-E4CA-4B38-8639-0D406F42BCC3}" type="datetimeFigureOut">
              <a:rPr lang="tr-TR" smtClean="0"/>
              <a:t>3.12.2022</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C78B48-43C9-47C6-9296-A7AFE4082ED0}" type="slidenum">
              <a:rPr lang="tr-TR" smtClean="0"/>
              <a:t>‹#›</a:t>
            </a:fld>
            <a:endParaRPr lang="tr-TR"/>
          </a:p>
        </p:txBody>
      </p:sp>
    </p:spTree>
    <p:extLst>
      <p:ext uri="{BB962C8B-B14F-4D97-AF65-F5344CB8AC3E}">
        <p14:creationId xmlns:p14="http://schemas.microsoft.com/office/powerpoint/2010/main" val="2904477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A4C59C6A-E4CA-4B38-8639-0D406F42BCC3}" type="datetimeFigureOut">
              <a:rPr lang="tr-TR" smtClean="0"/>
              <a:t>3.12.2022</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C78B48-43C9-47C6-9296-A7AFE4082ED0}"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18197050"/>
      </p:ext>
    </p:extLst>
  </p:cSld>
  <p:clrMap bg1="lt1" tx1="dk1" bg2="lt2" tx2="dk2" accent1="accent1" accent2="accent2" accent3="accent3" accent4="accent4" accent5="accent5" accent6="accent6" hlink="hlink" folHlink="folHlink"/>
  <p:sldLayoutIdLst>
    <p:sldLayoutId id="2147484213" r:id="rId1"/>
    <p:sldLayoutId id="2147484214" r:id="rId2"/>
    <p:sldLayoutId id="2147484215" r:id="rId3"/>
    <p:sldLayoutId id="2147484216" r:id="rId4"/>
    <p:sldLayoutId id="2147484217" r:id="rId5"/>
    <p:sldLayoutId id="2147484218" r:id="rId6"/>
    <p:sldLayoutId id="2147484219" r:id="rId7"/>
    <p:sldLayoutId id="2147484220" r:id="rId8"/>
    <p:sldLayoutId id="2147484221" r:id="rId9"/>
    <p:sldLayoutId id="2147484222" r:id="rId10"/>
    <p:sldLayoutId id="214748422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http://teis.yesevi.edu.tr/madde-detay/cenap-sahabettin" TargetMode="External"/><Relationship Id="rId7" Type="http://schemas.openxmlformats.org/officeDocument/2006/relationships/hyperlink" Target="https://www.turkedebiyati.org/cenap-sahabettin/" TargetMode="External"/><Relationship Id="rId2" Type="http://schemas.openxmlformats.org/officeDocument/2006/relationships/hyperlink" Target="https://www.biyografya.com/biyografi/1700" TargetMode="External"/><Relationship Id="rId1" Type="http://schemas.openxmlformats.org/officeDocument/2006/relationships/slideLayout" Target="../slideLayouts/slideLayout2.xml"/><Relationship Id="rId6" Type="http://schemas.openxmlformats.org/officeDocument/2006/relationships/hyperlink" Target="https://tr.wikipedia.org/wiki/Cenap_%C5%9Eahabettin" TargetMode="External"/><Relationship Id="rId5" Type="http://schemas.openxmlformats.org/officeDocument/2006/relationships/hyperlink" Target="https://islamansiklopedisi.org.tr/cenab-sahabeddin" TargetMode="External"/><Relationship Id="rId4" Type="http://schemas.openxmlformats.org/officeDocument/2006/relationships/hyperlink" Target="https://www.aa.com.tr/tr/kultur-sanat/turk-edebiyatinda-sembolizmin-oncusu-cenap-sahabettin/1389071"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a:extLst>
              <a:ext uri="{FF2B5EF4-FFF2-40B4-BE49-F238E27FC236}">
                <a16:creationId xmlns:a16="http://schemas.microsoft.com/office/drawing/2014/main" id="{7BA2B955-0575-482B-B6BF-1AE9485D7D38}"/>
              </a:ext>
            </a:extLst>
          </p:cNvPr>
          <p:cNvSpPr>
            <a:spLocks noGrp="1"/>
          </p:cNvSpPr>
          <p:nvPr>
            <p:ph type="subTitle" idx="1"/>
          </p:nvPr>
        </p:nvSpPr>
        <p:spPr/>
        <p:txBody>
          <a:bodyPr/>
          <a:lstStyle/>
          <a:p>
            <a:r>
              <a:rPr lang="tr-TR" dirty="0"/>
              <a:t>Sena ERMİŞ</a:t>
            </a:r>
          </a:p>
        </p:txBody>
      </p:sp>
      <p:pic>
        <p:nvPicPr>
          <p:cNvPr id="1028" name="Picture 4" descr="Türk edebiyatında bir portre: Cenap Şahabettin">
            <a:extLst>
              <a:ext uri="{FF2B5EF4-FFF2-40B4-BE49-F238E27FC236}">
                <a16:creationId xmlns:a16="http://schemas.microsoft.com/office/drawing/2014/main" id="{7AADEE1B-2B53-4A87-B3E0-26B8561F8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24138" y="1215896"/>
            <a:ext cx="4143724" cy="4016504"/>
          </a:xfrm>
          <a:prstGeom prst="rect">
            <a:avLst/>
          </a:prstGeom>
          <a:noFill/>
          <a:ln w="47625">
            <a:solidFill>
              <a:schemeClr val="accent1">
                <a:alpha val="82000"/>
              </a:schemeClr>
            </a:solidFill>
          </a:ln>
          <a:effectLst>
            <a:softEdge rad="431800"/>
          </a:effectLst>
          <a:extLst>
            <a:ext uri="{909E8E84-426E-40DD-AFC4-6F175D3DCCD1}">
              <a14:hiddenFill xmlns:a14="http://schemas.microsoft.com/office/drawing/2010/main">
                <a:solidFill>
                  <a:srgbClr val="FFFFFF"/>
                </a:solidFill>
              </a14:hiddenFill>
            </a:ext>
          </a:extLst>
        </p:spPr>
      </p:pic>
      <p:sp>
        <p:nvSpPr>
          <p:cNvPr id="2" name="Başlık 1">
            <a:extLst>
              <a:ext uri="{FF2B5EF4-FFF2-40B4-BE49-F238E27FC236}">
                <a16:creationId xmlns:a16="http://schemas.microsoft.com/office/drawing/2014/main" id="{DA4AEB48-BFC1-4FF2-9DA3-D76536049BB3}"/>
              </a:ext>
            </a:extLst>
          </p:cNvPr>
          <p:cNvSpPr>
            <a:spLocks noGrp="1"/>
          </p:cNvSpPr>
          <p:nvPr>
            <p:ph type="ctrTitle"/>
          </p:nvPr>
        </p:nvSpPr>
        <p:spPr>
          <a:xfrm>
            <a:off x="1257300" y="-1065692"/>
            <a:ext cx="10318418" cy="4394988"/>
          </a:xfrm>
        </p:spPr>
        <p:txBody>
          <a:bodyPr>
            <a:normAutofit/>
          </a:bodyPr>
          <a:lstStyle/>
          <a:p>
            <a:r>
              <a:rPr lang="tr-TR" sz="4000" b="1" dirty="0" err="1">
                <a:solidFill>
                  <a:schemeClr val="tx1"/>
                </a:solidFill>
                <a:latin typeface="Bookman Old Style" panose="02050604050505020204" pitchFamily="18" charset="0"/>
              </a:rPr>
              <a:t>Cenab</a:t>
            </a:r>
            <a:r>
              <a:rPr lang="tr-TR" sz="4000" b="1" dirty="0">
                <a:solidFill>
                  <a:schemeClr val="tx1"/>
                </a:solidFill>
                <a:latin typeface="Bookman Old Style" panose="02050604050505020204" pitchFamily="18" charset="0"/>
              </a:rPr>
              <a:t> ŞAHABETTİN</a:t>
            </a:r>
          </a:p>
        </p:txBody>
      </p:sp>
    </p:spTree>
    <p:extLst>
      <p:ext uri="{BB962C8B-B14F-4D97-AF65-F5344CB8AC3E}">
        <p14:creationId xmlns:p14="http://schemas.microsoft.com/office/powerpoint/2010/main" val="397380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B30B37D-AEDE-4396-B6BE-B5A5CC2DF5B0}"/>
              </a:ext>
            </a:extLst>
          </p:cNvPr>
          <p:cNvSpPr>
            <a:spLocks noGrp="1"/>
          </p:cNvSpPr>
          <p:nvPr>
            <p:ph sz="half" idx="1"/>
          </p:nvPr>
        </p:nvSpPr>
        <p:spPr>
          <a:xfrm>
            <a:off x="999180" y="1030526"/>
            <a:ext cx="4243382" cy="5050234"/>
          </a:xfrm>
        </p:spPr>
        <p:txBody>
          <a:bodyPr>
            <a:noAutofit/>
          </a:bodyPr>
          <a:lstStyle/>
          <a:p>
            <a:r>
              <a:rPr lang="tr-TR" sz="1600" dirty="0" err="1">
                <a:solidFill>
                  <a:schemeClr val="tx1"/>
                </a:solidFill>
              </a:rPr>
              <a:t>Peyam</a:t>
            </a:r>
            <a:r>
              <a:rPr lang="tr-TR" sz="1600" dirty="0">
                <a:solidFill>
                  <a:schemeClr val="tx1"/>
                </a:solidFill>
              </a:rPr>
              <a:t> ve Sabah gazetelerinde çıkan yazıda I. Dünya Savaşı’nın basiretsiz komutanlar yüzünden yenilgiyle sonuçlandığını yazdılar. Askerin moralini bozması nedeniyle Anadolu hükümeti ile arası bozuldu.</a:t>
            </a:r>
          </a:p>
          <a:p>
            <a:r>
              <a:rPr lang="tr-TR" sz="1600" dirty="0">
                <a:solidFill>
                  <a:schemeClr val="tx1"/>
                </a:solidFill>
              </a:rPr>
              <a:t>Milli Mücadele Dönemi’nde üniversite dersinde </a:t>
            </a:r>
          </a:p>
          <a:p>
            <a:pPr marL="0" indent="0">
              <a:buNone/>
            </a:pPr>
            <a:r>
              <a:rPr lang="tr-TR" sz="1600" b="0" i="0" dirty="0">
                <a:solidFill>
                  <a:schemeClr val="tx1"/>
                </a:solidFill>
                <a:effectLst/>
              </a:rPr>
              <a:t> </a:t>
            </a:r>
            <a:r>
              <a:rPr lang="tr-TR" sz="1600" b="1" i="0" dirty="0">
                <a:solidFill>
                  <a:schemeClr val="tx1"/>
                </a:solidFill>
                <a:effectLst/>
              </a:rPr>
              <a:t>''Üzülmeyin efendiler, tersine mutlu olun. Çünkü Yunanlar bizim lehimize çalışıyor. Memleketi milliyetçi denilen haydutlardan, serserilerden temizliyorlar.‘’ </a:t>
            </a:r>
            <a:r>
              <a:rPr lang="tr-TR" sz="1600" b="1" dirty="0">
                <a:solidFill>
                  <a:schemeClr val="tx1"/>
                </a:solidFill>
              </a:rPr>
              <a:t>dedi</a:t>
            </a:r>
            <a:r>
              <a:rPr lang="tr-TR" sz="1600" dirty="0">
                <a:solidFill>
                  <a:schemeClr val="tx1"/>
                </a:solidFill>
              </a:rPr>
              <a:t>. </a:t>
            </a:r>
          </a:p>
          <a:p>
            <a:pPr marL="0" indent="0">
              <a:buNone/>
            </a:pPr>
            <a:r>
              <a:rPr lang="tr-TR" sz="1600" dirty="0">
                <a:solidFill>
                  <a:schemeClr val="tx1"/>
                </a:solidFill>
              </a:rPr>
              <a:t>Bunun üzerine üniversite öğrencilerin protestosuyla Cenap Şahabettin ve bazı öğretmenler istifaya zorlandı. Söylediklerine kanıt bulunamadıysa da önceki siyasi yazıları suçlu bulunmasına yeterli oldu.</a:t>
            </a:r>
          </a:p>
        </p:txBody>
      </p:sp>
      <p:sp>
        <p:nvSpPr>
          <p:cNvPr id="4" name="İçerik Yer Tutucusu 3">
            <a:extLst>
              <a:ext uri="{FF2B5EF4-FFF2-40B4-BE49-F238E27FC236}">
                <a16:creationId xmlns:a16="http://schemas.microsoft.com/office/drawing/2014/main" id="{516A7DE0-6D70-427E-9E02-7A3868376C2D}"/>
              </a:ext>
            </a:extLst>
          </p:cNvPr>
          <p:cNvSpPr>
            <a:spLocks noGrp="1"/>
          </p:cNvSpPr>
          <p:nvPr>
            <p:ph sz="half" idx="2"/>
          </p:nvPr>
        </p:nvSpPr>
        <p:spPr>
          <a:xfrm>
            <a:off x="6949440" y="550386"/>
            <a:ext cx="4480560" cy="4351337"/>
          </a:xfrm>
        </p:spPr>
        <p:txBody>
          <a:bodyPr>
            <a:noAutofit/>
          </a:bodyPr>
          <a:lstStyle/>
          <a:p>
            <a:r>
              <a:rPr lang="tr-TR" sz="1600" b="0" i="0" dirty="0">
                <a:solidFill>
                  <a:schemeClr val="tx1"/>
                </a:solidFill>
                <a:effectLst/>
              </a:rPr>
              <a:t>Dilde muhafazakârlığı savunması, </a:t>
            </a:r>
            <a:r>
              <a:rPr lang="tr-TR" sz="1600" b="0" i="0" dirty="0" err="1">
                <a:solidFill>
                  <a:schemeClr val="tx1"/>
                </a:solidFill>
                <a:effectLst/>
              </a:rPr>
              <a:t>Türkçüler’le</a:t>
            </a:r>
            <a:r>
              <a:rPr lang="tr-TR" sz="1600" b="0" i="0" dirty="0">
                <a:solidFill>
                  <a:schemeClr val="tx1"/>
                </a:solidFill>
                <a:effectLst/>
              </a:rPr>
              <a:t> giriştiği tartışmalar, kadın hakları aleyhindeki yazıları, yeni kurulan cumhuriyetin ileri gelenleri tarafından affedilmedi. Falih Rıfkı Atay ve Yakup Kadri Karaosmanoğlu gibi önde gelen şairler </a:t>
            </a:r>
            <a:r>
              <a:rPr lang="tr-TR" sz="1600" b="0" i="0" dirty="0" err="1">
                <a:solidFill>
                  <a:schemeClr val="tx1"/>
                </a:solidFill>
                <a:effectLst/>
              </a:rPr>
              <a:t>Cenab</a:t>
            </a:r>
            <a:r>
              <a:rPr lang="tr-TR" sz="1600" b="0" i="0" dirty="0">
                <a:solidFill>
                  <a:schemeClr val="tx1"/>
                </a:solidFill>
                <a:effectLst/>
              </a:rPr>
              <a:t> </a:t>
            </a:r>
            <a:r>
              <a:rPr lang="tr-TR" sz="1600" b="0" i="0" dirty="0" err="1">
                <a:solidFill>
                  <a:schemeClr val="tx1"/>
                </a:solidFill>
                <a:effectLst/>
              </a:rPr>
              <a:t>Şahabeddin’e</a:t>
            </a:r>
            <a:r>
              <a:rPr lang="tr-TR" sz="1600" b="0" i="0" dirty="0">
                <a:solidFill>
                  <a:schemeClr val="tx1"/>
                </a:solidFill>
                <a:effectLst/>
              </a:rPr>
              <a:t> karşı tavır aldı.</a:t>
            </a:r>
          </a:p>
          <a:p>
            <a:r>
              <a:rPr lang="tr-TR" sz="1600" b="0" i="0" dirty="0">
                <a:solidFill>
                  <a:schemeClr val="tx1"/>
                </a:solidFill>
                <a:effectLst/>
              </a:rPr>
              <a:t>Cenap </a:t>
            </a:r>
            <a:r>
              <a:rPr lang="tr-TR" sz="1600" b="0" i="0" dirty="0" err="1">
                <a:solidFill>
                  <a:schemeClr val="tx1"/>
                </a:solidFill>
                <a:effectLst/>
              </a:rPr>
              <a:t>Şahabeddin</a:t>
            </a:r>
            <a:r>
              <a:rPr lang="tr-TR" sz="1600" b="0" i="0" dirty="0">
                <a:solidFill>
                  <a:schemeClr val="tx1"/>
                </a:solidFill>
                <a:effectLst/>
              </a:rPr>
              <a:t>, ölümüne yakın yıllara kadar zaman zaman Cumhuriyet inkılâplarını benimseyen yazılar kaleme aldıysa da daima önceki yazıları hatırlatılarak suçlamalara devam edilmiştir.</a:t>
            </a:r>
            <a:endParaRPr lang="tr-TR" sz="1600" dirty="0">
              <a:solidFill>
                <a:schemeClr val="tx1"/>
              </a:solidFill>
            </a:endParaRPr>
          </a:p>
          <a:p>
            <a:pPr marL="0" indent="0">
              <a:buNone/>
            </a:pPr>
            <a:endParaRPr lang="tr-TR" sz="1600" dirty="0">
              <a:solidFill>
                <a:schemeClr val="tx1"/>
              </a:solidFill>
            </a:endParaRPr>
          </a:p>
          <a:p>
            <a:endParaRPr lang="tr-TR" sz="1600" dirty="0">
              <a:solidFill>
                <a:schemeClr val="tx1"/>
              </a:solidFill>
            </a:endParaRPr>
          </a:p>
        </p:txBody>
      </p:sp>
      <p:pic>
        <p:nvPicPr>
          <p:cNvPr id="4098" name="Picture 2" descr="MİLLİ MÜCADELE DÖNEMİ'NİN ÖNEMLİ İSİMLERİ AYNI KAREDE - Son Dakika Haberleri">
            <a:extLst>
              <a:ext uri="{FF2B5EF4-FFF2-40B4-BE49-F238E27FC236}">
                <a16:creationId xmlns:a16="http://schemas.microsoft.com/office/drawing/2014/main" id="{5C494EC1-71C7-531D-BF25-C4C0F16A29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766185"/>
            <a:ext cx="4975871" cy="27260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042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9DBA3C2-C92B-4CEB-868F-52A62295B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B4776CB3-3857-4B9B-8BA3-09B4ED263029}"/>
              </a:ext>
            </a:extLst>
          </p:cNvPr>
          <p:cNvSpPr>
            <a:spLocks noGrp="1"/>
          </p:cNvSpPr>
          <p:nvPr>
            <p:ph type="title"/>
          </p:nvPr>
        </p:nvSpPr>
        <p:spPr>
          <a:xfrm>
            <a:off x="761996" y="382385"/>
            <a:ext cx="10668004" cy="1113295"/>
          </a:xfrm>
        </p:spPr>
        <p:txBody>
          <a:bodyPr anchor="b">
            <a:normAutofit/>
          </a:bodyPr>
          <a:lstStyle/>
          <a:p>
            <a:pPr algn="ctr"/>
            <a:r>
              <a:rPr lang="tr-TR" dirty="0">
                <a:latin typeface="+mn-lt"/>
              </a:rPr>
              <a:t>Edebi Tarzı</a:t>
            </a:r>
          </a:p>
        </p:txBody>
      </p:sp>
      <p:sp>
        <p:nvSpPr>
          <p:cNvPr id="15" name="Freeform: Shape 9">
            <a:extLst>
              <a:ext uri="{FF2B5EF4-FFF2-40B4-BE49-F238E27FC236}">
                <a16:creationId xmlns:a16="http://schemas.microsoft.com/office/drawing/2014/main" id="{0A5C11C9-65D2-491A-A266-6ADBD2CB44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06736"/>
            <a:ext cx="12191998" cy="851265"/>
          </a:xfrm>
          <a:custGeom>
            <a:avLst/>
            <a:gdLst>
              <a:gd name="connsiteX0" fmla="*/ 619389 w 12191998"/>
              <a:gd name="connsiteY0" fmla="*/ 0 h 851265"/>
              <a:gd name="connsiteX1" fmla="*/ 687652 w 12191998"/>
              <a:gd name="connsiteY1" fmla="*/ 3175 h 851265"/>
              <a:gd name="connsiteX2" fmla="*/ 747977 w 12191998"/>
              <a:gd name="connsiteY2" fmla="*/ 9525 h 851265"/>
              <a:gd name="connsiteX3" fmla="*/ 800364 w 12191998"/>
              <a:gd name="connsiteY3" fmla="*/ 20637 h 851265"/>
              <a:gd name="connsiteX4" fmla="*/ 846402 w 12191998"/>
              <a:gd name="connsiteY4" fmla="*/ 36512 h 851265"/>
              <a:gd name="connsiteX5" fmla="*/ 887677 w 12191998"/>
              <a:gd name="connsiteY5" fmla="*/ 52387 h 851265"/>
              <a:gd name="connsiteX6" fmla="*/ 924189 w 12191998"/>
              <a:gd name="connsiteY6" fmla="*/ 68262 h 851265"/>
              <a:gd name="connsiteX7" fmla="*/ 962289 w 12191998"/>
              <a:gd name="connsiteY7" fmla="*/ 87312 h 851265"/>
              <a:gd name="connsiteX8" fmla="*/ 1000389 w 12191998"/>
              <a:gd name="connsiteY8" fmla="*/ 106362 h 851265"/>
              <a:gd name="connsiteX9" fmla="*/ 1036902 w 12191998"/>
              <a:gd name="connsiteY9" fmla="*/ 125412 h 851265"/>
              <a:gd name="connsiteX10" fmla="*/ 1078177 w 12191998"/>
              <a:gd name="connsiteY10" fmla="*/ 141287 h 851265"/>
              <a:gd name="connsiteX11" fmla="*/ 1124214 w 12191998"/>
              <a:gd name="connsiteY11" fmla="*/ 155575 h 851265"/>
              <a:gd name="connsiteX12" fmla="*/ 1176602 w 12191998"/>
              <a:gd name="connsiteY12" fmla="*/ 166687 h 851265"/>
              <a:gd name="connsiteX13" fmla="*/ 1236927 w 12191998"/>
              <a:gd name="connsiteY13" fmla="*/ 174625 h 851265"/>
              <a:gd name="connsiteX14" fmla="*/ 1305189 w 12191998"/>
              <a:gd name="connsiteY14" fmla="*/ 176212 h 851265"/>
              <a:gd name="connsiteX15" fmla="*/ 1373452 w 12191998"/>
              <a:gd name="connsiteY15" fmla="*/ 174625 h 851265"/>
              <a:gd name="connsiteX16" fmla="*/ 1433777 w 12191998"/>
              <a:gd name="connsiteY16" fmla="*/ 166687 h 851265"/>
              <a:gd name="connsiteX17" fmla="*/ 1486164 w 12191998"/>
              <a:gd name="connsiteY17" fmla="*/ 155575 h 851265"/>
              <a:gd name="connsiteX18" fmla="*/ 1532202 w 12191998"/>
              <a:gd name="connsiteY18" fmla="*/ 141287 h 851265"/>
              <a:gd name="connsiteX19" fmla="*/ 1573477 w 12191998"/>
              <a:gd name="connsiteY19" fmla="*/ 125412 h 851265"/>
              <a:gd name="connsiteX20" fmla="*/ 1609989 w 12191998"/>
              <a:gd name="connsiteY20" fmla="*/ 106362 h 851265"/>
              <a:gd name="connsiteX21" fmla="*/ 1648089 w 12191998"/>
              <a:gd name="connsiteY21" fmla="*/ 87312 h 851265"/>
              <a:gd name="connsiteX22" fmla="*/ 1686189 w 12191998"/>
              <a:gd name="connsiteY22" fmla="*/ 68262 h 851265"/>
              <a:gd name="connsiteX23" fmla="*/ 1722702 w 12191998"/>
              <a:gd name="connsiteY23" fmla="*/ 52387 h 851265"/>
              <a:gd name="connsiteX24" fmla="*/ 1763977 w 12191998"/>
              <a:gd name="connsiteY24" fmla="*/ 36512 h 851265"/>
              <a:gd name="connsiteX25" fmla="*/ 1810014 w 12191998"/>
              <a:gd name="connsiteY25" fmla="*/ 20637 h 851265"/>
              <a:gd name="connsiteX26" fmla="*/ 1862402 w 12191998"/>
              <a:gd name="connsiteY26" fmla="*/ 9525 h 851265"/>
              <a:gd name="connsiteX27" fmla="*/ 1922727 w 12191998"/>
              <a:gd name="connsiteY27" fmla="*/ 3175 h 851265"/>
              <a:gd name="connsiteX28" fmla="*/ 1990989 w 12191998"/>
              <a:gd name="connsiteY28" fmla="*/ 0 h 851265"/>
              <a:gd name="connsiteX29" fmla="*/ 2059252 w 12191998"/>
              <a:gd name="connsiteY29" fmla="*/ 3175 h 851265"/>
              <a:gd name="connsiteX30" fmla="*/ 2119577 w 12191998"/>
              <a:gd name="connsiteY30" fmla="*/ 9525 h 851265"/>
              <a:gd name="connsiteX31" fmla="*/ 2171964 w 12191998"/>
              <a:gd name="connsiteY31" fmla="*/ 20637 h 851265"/>
              <a:gd name="connsiteX32" fmla="*/ 2218002 w 12191998"/>
              <a:gd name="connsiteY32" fmla="*/ 36512 h 851265"/>
              <a:gd name="connsiteX33" fmla="*/ 2259277 w 12191998"/>
              <a:gd name="connsiteY33" fmla="*/ 52387 h 851265"/>
              <a:gd name="connsiteX34" fmla="*/ 2295789 w 12191998"/>
              <a:gd name="connsiteY34" fmla="*/ 68262 h 851265"/>
              <a:gd name="connsiteX35" fmla="*/ 2333889 w 12191998"/>
              <a:gd name="connsiteY35" fmla="*/ 87312 h 851265"/>
              <a:gd name="connsiteX36" fmla="*/ 2371989 w 12191998"/>
              <a:gd name="connsiteY36" fmla="*/ 106362 h 851265"/>
              <a:gd name="connsiteX37" fmla="*/ 2408502 w 12191998"/>
              <a:gd name="connsiteY37" fmla="*/ 125412 h 851265"/>
              <a:gd name="connsiteX38" fmla="*/ 2449777 w 12191998"/>
              <a:gd name="connsiteY38" fmla="*/ 141287 h 851265"/>
              <a:gd name="connsiteX39" fmla="*/ 2495814 w 12191998"/>
              <a:gd name="connsiteY39" fmla="*/ 155575 h 851265"/>
              <a:gd name="connsiteX40" fmla="*/ 2548202 w 12191998"/>
              <a:gd name="connsiteY40" fmla="*/ 166687 h 851265"/>
              <a:gd name="connsiteX41" fmla="*/ 2608527 w 12191998"/>
              <a:gd name="connsiteY41" fmla="*/ 174625 h 851265"/>
              <a:gd name="connsiteX42" fmla="*/ 2676789 w 12191998"/>
              <a:gd name="connsiteY42" fmla="*/ 176212 h 851265"/>
              <a:gd name="connsiteX43" fmla="*/ 2745052 w 12191998"/>
              <a:gd name="connsiteY43" fmla="*/ 174625 h 851265"/>
              <a:gd name="connsiteX44" fmla="*/ 2805377 w 12191998"/>
              <a:gd name="connsiteY44" fmla="*/ 166687 h 851265"/>
              <a:gd name="connsiteX45" fmla="*/ 2857764 w 12191998"/>
              <a:gd name="connsiteY45" fmla="*/ 155575 h 851265"/>
              <a:gd name="connsiteX46" fmla="*/ 2903802 w 12191998"/>
              <a:gd name="connsiteY46" fmla="*/ 141287 h 851265"/>
              <a:gd name="connsiteX47" fmla="*/ 2945077 w 12191998"/>
              <a:gd name="connsiteY47" fmla="*/ 125412 h 851265"/>
              <a:gd name="connsiteX48" fmla="*/ 2981589 w 12191998"/>
              <a:gd name="connsiteY48" fmla="*/ 106362 h 851265"/>
              <a:gd name="connsiteX49" fmla="*/ 3019689 w 12191998"/>
              <a:gd name="connsiteY49" fmla="*/ 87312 h 851265"/>
              <a:gd name="connsiteX50" fmla="*/ 3057789 w 12191998"/>
              <a:gd name="connsiteY50" fmla="*/ 68262 h 851265"/>
              <a:gd name="connsiteX51" fmla="*/ 3094302 w 12191998"/>
              <a:gd name="connsiteY51" fmla="*/ 52387 h 851265"/>
              <a:gd name="connsiteX52" fmla="*/ 3135577 w 12191998"/>
              <a:gd name="connsiteY52" fmla="*/ 36512 h 851265"/>
              <a:gd name="connsiteX53" fmla="*/ 3181614 w 12191998"/>
              <a:gd name="connsiteY53" fmla="*/ 20637 h 851265"/>
              <a:gd name="connsiteX54" fmla="*/ 3234002 w 12191998"/>
              <a:gd name="connsiteY54" fmla="*/ 9525 h 851265"/>
              <a:gd name="connsiteX55" fmla="*/ 3294327 w 12191998"/>
              <a:gd name="connsiteY55" fmla="*/ 3175 h 851265"/>
              <a:gd name="connsiteX56" fmla="*/ 3361002 w 12191998"/>
              <a:gd name="connsiteY56" fmla="*/ 0 h 851265"/>
              <a:gd name="connsiteX57" fmla="*/ 3430852 w 12191998"/>
              <a:gd name="connsiteY57" fmla="*/ 3175 h 851265"/>
              <a:gd name="connsiteX58" fmla="*/ 3491177 w 12191998"/>
              <a:gd name="connsiteY58" fmla="*/ 9525 h 851265"/>
              <a:gd name="connsiteX59" fmla="*/ 3543564 w 12191998"/>
              <a:gd name="connsiteY59" fmla="*/ 20637 h 851265"/>
              <a:gd name="connsiteX60" fmla="*/ 3589602 w 12191998"/>
              <a:gd name="connsiteY60" fmla="*/ 36512 h 851265"/>
              <a:gd name="connsiteX61" fmla="*/ 3630877 w 12191998"/>
              <a:gd name="connsiteY61" fmla="*/ 52387 h 851265"/>
              <a:gd name="connsiteX62" fmla="*/ 3667389 w 12191998"/>
              <a:gd name="connsiteY62" fmla="*/ 68262 h 851265"/>
              <a:gd name="connsiteX63" fmla="*/ 3705489 w 12191998"/>
              <a:gd name="connsiteY63" fmla="*/ 87312 h 851265"/>
              <a:gd name="connsiteX64" fmla="*/ 3743589 w 12191998"/>
              <a:gd name="connsiteY64" fmla="*/ 106362 h 851265"/>
              <a:gd name="connsiteX65" fmla="*/ 3780102 w 12191998"/>
              <a:gd name="connsiteY65" fmla="*/ 125412 h 851265"/>
              <a:gd name="connsiteX66" fmla="*/ 3821377 w 12191998"/>
              <a:gd name="connsiteY66" fmla="*/ 141287 h 851265"/>
              <a:gd name="connsiteX67" fmla="*/ 3867414 w 12191998"/>
              <a:gd name="connsiteY67" fmla="*/ 155575 h 851265"/>
              <a:gd name="connsiteX68" fmla="*/ 3919802 w 12191998"/>
              <a:gd name="connsiteY68" fmla="*/ 166687 h 851265"/>
              <a:gd name="connsiteX69" fmla="*/ 3980127 w 12191998"/>
              <a:gd name="connsiteY69" fmla="*/ 174625 h 851265"/>
              <a:gd name="connsiteX70" fmla="*/ 4048389 w 12191998"/>
              <a:gd name="connsiteY70" fmla="*/ 176212 h 851265"/>
              <a:gd name="connsiteX71" fmla="*/ 4116652 w 12191998"/>
              <a:gd name="connsiteY71" fmla="*/ 174625 h 851265"/>
              <a:gd name="connsiteX72" fmla="*/ 4176977 w 12191998"/>
              <a:gd name="connsiteY72" fmla="*/ 166687 h 851265"/>
              <a:gd name="connsiteX73" fmla="*/ 4229364 w 12191998"/>
              <a:gd name="connsiteY73" fmla="*/ 155575 h 851265"/>
              <a:gd name="connsiteX74" fmla="*/ 4275402 w 12191998"/>
              <a:gd name="connsiteY74" fmla="*/ 141287 h 851265"/>
              <a:gd name="connsiteX75" fmla="*/ 4316677 w 12191998"/>
              <a:gd name="connsiteY75" fmla="*/ 125412 h 851265"/>
              <a:gd name="connsiteX76" fmla="*/ 4353189 w 12191998"/>
              <a:gd name="connsiteY76" fmla="*/ 106362 h 851265"/>
              <a:gd name="connsiteX77" fmla="*/ 4429389 w 12191998"/>
              <a:gd name="connsiteY77" fmla="*/ 68262 h 851265"/>
              <a:gd name="connsiteX78" fmla="*/ 4465902 w 12191998"/>
              <a:gd name="connsiteY78" fmla="*/ 52387 h 851265"/>
              <a:gd name="connsiteX79" fmla="*/ 4507177 w 12191998"/>
              <a:gd name="connsiteY79" fmla="*/ 36512 h 851265"/>
              <a:gd name="connsiteX80" fmla="*/ 4553216 w 12191998"/>
              <a:gd name="connsiteY80" fmla="*/ 20637 h 851265"/>
              <a:gd name="connsiteX81" fmla="*/ 4605602 w 12191998"/>
              <a:gd name="connsiteY81" fmla="*/ 9525 h 851265"/>
              <a:gd name="connsiteX82" fmla="*/ 4665928 w 12191998"/>
              <a:gd name="connsiteY82" fmla="*/ 3175 h 851265"/>
              <a:gd name="connsiteX83" fmla="*/ 4734189 w 12191998"/>
              <a:gd name="connsiteY83" fmla="*/ 0 h 851265"/>
              <a:gd name="connsiteX84" fmla="*/ 4802453 w 12191998"/>
              <a:gd name="connsiteY84" fmla="*/ 3175 h 851265"/>
              <a:gd name="connsiteX85" fmla="*/ 4862777 w 12191998"/>
              <a:gd name="connsiteY85" fmla="*/ 9525 h 851265"/>
              <a:gd name="connsiteX86" fmla="*/ 4915165 w 12191998"/>
              <a:gd name="connsiteY86" fmla="*/ 20637 h 851265"/>
              <a:gd name="connsiteX87" fmla="*/ 4961202 w 12191998"/>
              <a:gd name="connsiteY87" fmla="*/ 36512 h 851265"/>
              <a:gd name="connsiteX88" fmla="*/ 5002478 w 12191998"/>
              <a:gd name="connsiteY88" fmla="*/ 52387 h 851265"/>
              <a:gd name="connsiteX89" fmla="*/ 5038989 w 12191998"/>
              <a:gd name="connsiteY89" fmla="*/ 68262 h 851265"/>
              <a:gd name="connsiteX90" fmla="*/ 5077091 w 12191998"/>
              <a:gd name="connsiteY90" fmla="*/ 87312 h 851265"/>
              <a:gd name="connsiteX91" fmla="*/ 5115189 w 12191998"/>
              <a:gd name="connsiteY91" fmla="*/ 106362 h 851265"/>
              <a:gd name="connsiteX92" fmla="*/ 5151702 w 12191998"/>
              <a:gd name="connsiteY92" fmla="*/ 125412 h 851265"/>
              <a:gd name="connsiteX93" fmla="*/ 5192978 w 12191998"/>
              <a:gd name="connsiteY93" fmla="*/ 141287 h 851265"/>
              <a:gd name="connsiteX94" fmla="*/ 5239014 w 12191998"/>
              <a:gd name="connsiteY94" fmla="*/ 155575 h 851265"/>
              <a:gd name="connsiteX95" fmla="*/ 5291401 w 12191998"/>
              <a:gd name="connsiteY95" fmla="*/ 166687 h 851265"/>
              <a:gd name="connsiteX96" fmla="*/ 5351727 w 12191998"/>
              <a:gd name="connsiteY96" fmla="*/ 174625 h 851265"/>
              <a:gd name="connsiteX97" fmla="*/ 5410199 w 12191998"/>
              <a:gd name="connsiteY97" fmla="*/ 175985 h 851265"/>
              <a:gd name="connsiteX98" fmla="*/ 5468671 w 12191998"/>
              <a:gd name="connsiteY98" fmla="*/ 174625 h 851265"/>
              <a:gd name="connsiteX99" fmla="*/ 5528996 w 12191998"/>
              <a:gd name="connsiteY99" fmla="*/ 166687 h 851265"/>
              <a:gd name="connsiteX100" fmla="*/ 5581383 w 12191998"/>
              <a:gd name="connsiteY100" fmla="*/ 155575 h 851265"/>
              <a:gd name="connsiteX101" fmla="*/ 5627421 w 12191998"/>
              <a:gd name="connsiteY101" fmla="*/ 141287 h 851265"/>
              <a:gd name="connsiteX102" fmla="*/ 5668696 w 12191998"/>
              <a:gd name="connsiteY102" fmla="*/ 125412 h 851265"/>
              <a:gd name="connsiteX103" fmla="*/ 5705210 w 12191998"/>
              <a:gd name="connsiteY103" fmla="*/ 106362 h 851265"/>
              <a:gd name="connsiteX104" fmla="*/ 5743308 w 12191998"/>
              <a:gd name="connsiteY104" fmla="*/ 87312 h 851265"/>
              <a:gd name="connsiteX105" fmla="*/ 5781408 w 12191998"/>
              <a:gd name="connsiteY105" fmla="*/ 68262 h 851265"/>
              <a:gd name="connsiteX106" fmla="*/ 5817921 w 12191998"/>
              <a:gd name="connsiteY106" fmla="*/ 52387 h 851265"/>
              <a:gd name="connsiteX107" fmla="*/ 5859196 w 12191998"/>
              <a:gd name="connsiteY107" fmla="*/ 36512 h 851265"/>
              <a:gd name="connsiteX108" fmla="*/ 5905234 w 12191998"/>
              <a:gd name="connsiteY108" fmla="*/ 20637 h 851265"/>
              <a:gd name="connsiteX109" fmla="*/ 5957621 w 12191998"/>
              <a:gd name="connsiteY109" fmla="*/ 9525 h 851265"/>
              <a:gd name="connsiteX110" fmla="*/ 6017948 w 12191998"/>
              <a:gd name="connsiteY110" fmla="*/ 3175 h 851265"/>
              <a:gd name="connsiteX111" fmla="*/ 6086210 w 12191998"/>
              <a:gd name="connsiteY111" fmla="*/ 0 h 851265"/>
              <a:gd name="connsiteX112" fmla="*/ 6095999 w 12191998"/>
              <a:gd name="connsiteY112" fmla="*/ 455 h 851265"/>
              <a:gd name="connsiteX113" fmla="*/ 6105789 w 12191998"/>
              <a:gd name="connsiteY113" fmla="*/ 0 h 851265"/>
              <a:gd name="connsiteX114" fmla="*/ 6174052 w 12191998"/>
              <a:gd name="connsiteY114" fmla="*/ 3175 h 851265"/>
              <a:gd name="connsiteX115" fmla="*/ 6234377 w 12191998"/>
              <a:gd name="connsiteY115" fmla="*/ 9525 h 851265"/>
              <a:gd name="connsiteX116" fmla="*/ 6286764 w 12191998"/>
              <a:gd name="connsiteY116" fmla="*/ 20637 h 851265"/>
              <a:gd name="connsiteX117" fmla="*/ 6332802 w 12191998"/>
              <a:gd name="connsiteY117" fmla="*/ 36512 h 851265"/>
              <a:gd name="connsiteX118" fmla="*/ 6374077 w 12191998"/>
              <a:gd name="connsiteY118" fmla="*/ 52387 h 851265"/>
              <a:gd name="connsiteX119" fmla="*/ 6410589 w 12191998"/>
              <a:gd name="connsiteY119" fmla="*/ 68262 h 851265"/>
              <a:gd name="connsiteX120" fmla="*/ 6448689 w 12191998"/>
              <a:gd name="connsiteY120" fmla="*/ 87312 h 851265"/>
              <a:gd name="connsiteX121" fmla="*/ 6486789 w 12191998"/>
              <a:gd name="connsiteY121" fmla="*/ 106362 h 851265"/>
              <a:gd name="connsiteX122" fmla="*/ 6523302 w 12191998"/>
              <a:gd name="connsiteY122" fmla="*/ 125412 h 851265"/>
              <a:gd name="connsiteX123" fmla="*/ 6564577 w 12191998"/>
              <a:gd name="connsiteY123" fmla="*/ 141287 h 851265"/>
              <a:gd name="connsiteX124" fmla="*/ 6610614 w 12191998"/>
              <a:gd name="connsiteY124" fmla="*/ 155575 h 851265"/>
              <a:gd name="connsiteX125" fmla="*/ 6663002 w 12191998"/>
              <a:gd name="connsiteY125" fmla="*/ 166687 h 851265"/>
              <a:gd name="connsiteX126" fmla="*/ 6723327 w 12191998"/>
              <a:gd name="connsiteY126" fmla="*/ 174625 h 851265"/>
              <a:gd name="connsiteX127" fmla="*/ 6781799 w 12191998"/>
              <a:gd name="connsiteY127" fmla="*/ 175985 h 851265"/>
              <a:gd name="connsiteX128" fmla="*/ 6840271 w 12191998"/>
              <a:gd name="connsiteY128" fmla="*/ 174625 h 851265"/>
              <a:gd name="connsiteX129" fmla="*/ 6900596 w 12191998"/>
              <a:gd name="connsiteY129" fmla="*/ 166687 h 851265"/>
              <a:gd name="connsiteX130" fmla="*/ 6952983 w 12191998"/>
              <a:gd name="connsiteY130" fmla="*/ 155575 h 851265"/>
              <a:gd name="connsiteX131" fmla="*/ 6999021 w 12191998"/>
              <a:gd name="connsiteY131" fmla="*/ 141287 h 851265"/>
              <a:gd name="connsiteX132" fmla="*/ 7040296 w 12191998"/>
              <a:gd name="connsiteY132" fmla="*/ 125412 h 851265"/>
              <a:gd name="connsiteX133" fmla="*/ 7076808 w 12191998"/>
              <a:gd name="connsiteY133" fmla="*/ 106362 h 851265"/>
              <a:gd name="connsiteX134" fmla="*/ 7114908 w 12191998"/>
              <a:gd name="connsiteY134" fmla="*/ 87312 h 851265"/>
              <a:gd name="connsiteX135" fmla="*/ 7153008 w 12191998"/>
              <a:gd name="connsiteY135" fmla="*/ 68262 h 851265"/>
              <a:gd name="connsiteX136" fmla="*/ 7189521 w 12191998"/>
              <a:gd name="connsiteY136" fmla="*/ 52387 h 851265"/>
              <a:gd name="connsiteX137" fmla="*/ 7230796 w 12191998"/>
              <a:gd name="connsiteY137" fmla="*/ 36512 h 851265"/>
              <a:gd name="connsiteX138" fmla="*/ 7276833 w 12191998"/>
              <a:gd name="connsiteY138" fmla="*/ 20637 h 851265"/>
              <a:gd name="connsiteX139" fmla="*/ 7329221 w 12191998"/>
              <a:gd name="connsiteY139" fmla="*/ 9525 h 851265"/>
              <a:gd name="connsiteX140" fmla="*/ 7389546 w 12191998"/>
              <a:gd name="connsiteY140" fmla="*/ 3175 h 851265"/>
              <a:gd name="connsiteX141" fmla="*/ 7457808 w 12191998"/>
              <a:gd name="connsiteY141" fmla="*/ 0 h 851265"/>
              <a:gd name="connsiteX142" fmla="*/ 7526071 w 12191998"/>
              <a:gd name="connsiteY142" fmla="*/ 3175 h 851265"/>
              <a:gd name="connsiteX143" fmla="*/ 7586396 w 12191998"/>
              <a:gd name="connsiteY143" fmla="*/ 9525 h 851265"/>
              <a:gd name="connsiteX144" fmla="*/ 7638783 w 12191998"/>
              <a:gd name="connsiteY144" fmla="*/ 20637 h 851265"/>
              <a:gd name="connsiteX145" fmla="*/ 7684821 w 12191998"/>
              <a:gd name="connsiteY145" fmla="*/ 36512 h 851265"/>
              <a:gd name="connsiteX146" fmla="*/ 7726096 w 12191998"/>
              <a:gd name="connsiteY146" fmla="*/ 52387 h 851265"/>
              <a:gd name="connsiteX147" fmla="*/ 7762608 w 12191998"/>
              <a:gd name="connsiteY147" fmla="*/ 68262 h 851265"/>
              <a:gd name="connsiteX148" fmla="*/ 7800708 w 12191998"/>
              <a:gd name="connsiteY148" fmla="*/ 87312 h 851265"/>
              <a:gd name="connsiteX149" fmla="*/ 7838808 w 12191998"/>
              <a:gd name="connsiteY149" fmla="*/ 106362 h 851265"/>
              <a:gd name="connsiteX150" fmla="*/ 7875321 w 12191998"/>
              <a:gd name="connsiteY150" fmla="*/ 125412 h 851265"/>
              <a:gd name="connsiteX151" fmla="*/ 7916596 w 12191998"/>
              <a:gd name="connsiteY151" fmla="*/ 141287 h 851265"/>
              <a:gd name="connsiteX152" fmla="*/ 7962633 w 12191998"/>
              <a:gd name="connsiteY152" fmla="*/ 155575 h 851265"/>
              <a:gd name="connsiteX153" fmla="*/ 8015021 w 12191998"/>
              <a:gd name="connsiteY153" fmla="*/ 166687 h 851265"/>
              <a:gd name="connsiteX154" fmla="*/ 8075346 w 12191998"/>
              <a:gd name="connsiteY154" fmla="*/ 174625 h 851265"/>
              <a:gd name="connsiteX155" fmla="*/ 8143608 w 12191998"/>
              <a:gd name="connsiteY155" fmla="*/ 176212 h 851265"/>
              <a:gd name="connsiteX156" fmla="*/ 8211871 w 12191998"/>
              <a:gd name="connsiteY156" fmla="*/ 174625 h 851265"/>
              <a:gd name="connsiteX157" fmla="*/ 8272196 w 12191998"/>
              <a:gd name="connsiteY157" fmla="*/ 166687 h 851265"/>
              <a:gd name="connsiteX158" fmla="*/ 8324583 w 12191998"/>
              <a:gd name="connsiteY158" fmla="*/ 155575 h 851265"/>
              <a:gd name="connsiteX159" fmla="*/ 8370621 w 12191998"/>
              <a:gd name="connsiteY159" fmla="*/ 141287 h 851265"/>
              <a:gd name="connsiteX160" fmla="*/ 8411896 w 12191998"/>
              <a:gd name="connsiteY160" fmla="*/ 125412 h 851265"/>
              <a:gd name="connsiteX161" fmla="*/ 8448408 w 12191998"/>
              <a:gd name="connsiteY161" fmla="*/ 106362 h 851265"/>
              <a:gd name="connsiteX162" fmla="*/ 8486508 w 12191998"/>
              <a:gd name="connsiteY162" fmla="*/ 87312 h 851265"/>
              <a:gd name="connsiteX163" fmla="*/ 8524608 w 12191998"/>
              <a:gd name="connsiteY163" fmla="*/ 68262 h 851265"/>
              <a:gd name="connsiteX164" fmla="*/ 8561120 w 12191998"/>
              <a:gd name="connsiteY164" fmla="*/ 52387 h 851265"/>
              <a:gd name="connsiteX165" fmla="*/ 8602396 w 12191998"/>
              <a:gd name="connsiteY165" fmla="*/ 36512 h 851265"/>
              <a:gd name="connsiteX166" fmla="*/ 8648432 w 12191998"/>
              <a:gd name="connsiteY166" fmla="*/ 20637 h 851265"/>
              <a:gd name="connsiteX167" fmla="*/ 8700820 w 12191998"/>
              <a:gd name="connsiteY167" fmla="*/ 9525 h 851265"/>
              <a:gd name="connsiteX168" fmla="*/ 8761146 w 12191998"/>
              <a:gd name="connsiteY168" fmla="*/ 3175 h 851265"/>
              <a:gd name="connsiteX169" fmla="*/ 8827820 w 12191998"/>
              <a:gd name="connsiteY169" fmla="*/ 0 h 851265"/>
              <a:gd name="connsiteX170" fmla="*/ 8897670 w 12191998"/>
              <a:gd name="connsiteY170" fmla="*/ 3175 h 851265"/>
              <a:gd name="connsiteX171" fmla="*/ 8957996 w 12191998"/>
              <a:gd name="connsiteY171" fmla="*/ 9525 h 851265"/>
              <a:gd name="connsiteX172" fmla="*/ 9010382 w 12191998"/>
              <a:gd name="connsiteY172" fmla="*/ 20637 h 851265"/>
              <a:gd name="connsiteX173" fmla="*/ 9056420 w 12191998"/>
              <a:gd name="connsiteY173" fmla="*/ 36512 h 851265"/>
              <a:gd name="connsiteX174" fmla="*/ 9097696 w 12191998"/>
              <a:gd name="connsiteY174" fmla="*/ 52387 h 851265"/>
              <a:gd name="connsiteX175" fmla="*/ 9134208 w 12191998"/>
              <a:gd name="connsiteY175" fmla="*/ 68262 h 851265"/>
              <a:gd name="connsiteX176" fmla="*/ 9172308 w 12191998"/>
              <a:gd name="connsiteY176" fmla="*/ 87312 h 851265"/>
              <a:gd name="connsiteX177" fmla="*/ 9210408 w 12191998"/>
              <a:gd name="connsiteY177" fmla="*/ 106362 h 851265"/>
              <a:gd name="connsiteX178" fmla="*/ 9246920 w 12191998"/>
              <a:gd name="connsiteY178" fmla="*/ 125412 h 851265"/>
              <a:gd name="connsiteX179" fmla="*/ 9288196 w 12191998"/>
              <a:gd name="connsiteY179" fmla="*/ 141287 h 851265"/>
              <a:gd name="connsiteX180" fmla="*/ 9334232 w 12191998"/>
              <a:gd name="connsiteY180" fmla="*/ 155575 h 851265"/>
              <a:gd name="connsiteX181" fmla="*/ 9386620 w 12191998"/>
              <a:gd name="connsiteY181" fmla="*/ 166687 h 851265"/>
              <a:gd name="connsiteX182" fmla="*/ 9446946 w 12191998"/>
              <a:gd name="connsiteY182" fmla="*/ 174625 h 851265"/>
              <a:gd name="connsiteX183" fmla="*/ 9515208 w 12191998"/>
              <a:gd name="connsiteY183" fmla="*/ 176212 h 851265"/>
              <a:gd name="connsiteX184" fmla="*/ 9583470 w 12191998"/>
              <a:gd name="connsiteY184" fmla="*/ 174625 h 851265"/>
              <a:gd name="connsiteX185" fmla="*/ 9643796 w 12191998"/>
              <a:gd name="connsiteY185" fmla="*/ 166687 h 851265"/>
              <a:gd name="connsiteX186" fmla="*/ 9696182 w 12191998"/>
              <a:gd name="connsiteY186" fmla="*/ 155575 h 851265"/>
              <a:gd name="connsiteX187" fmla="*/ 9742220 w 12191998"/>
              <a:gd name="connsiteY187" fmla="*/ 141287 h 851265"/>
              <a:gd name="connsiteX188" fmla="*/ 9783496 w 12191998"/>
              <a:gd name="connsiteY188" fmla="*/ 125412 h 851265"/>
              <a:gd name="connsiteX189" fmla="*/ 9820008 w 12191998"/>
              <a:gd name="connsiteY189" fmla="*/ 106362 h 851265"/>
              <a:gd name="connsiteX190" fmla="*/ 9896208 w 12191998"/>
              <a:gd name="connsiteY190" fmla="*/ 68262 h 851265"/>
              <a:gd name="connsiteX191" fmla="*/ 9932720 w 12191998"/>
              <a:gd name="connsiteY191" fmla="*/ 52387 h 851265"/>
              <a:gd name="connsiteX192" fmla="*/ 9973996 w 12191998"/>
              <a:gd name="connsiteY192" fmla="*/ 36512 h 851265"/>
              <a:gd name="connsiteX193" fmla="*/ 10020032 w 12191998"/>
              <a:gd name="connsiteY193" fmla="*/ 20637 h 851265"/>
              <a:gd name="connsiteX194" fmla="*/ 10072420 w 12191998"/>
              <a:gd name="connsiteY194" fmla="*/ 9525 h 851265"/>
              <a:gd name="connsiteX195" fmla="*/ 10132746 w 12191998"/>
              <a:gd name="connsiteY195" fmla="*/ 3175 h 851265"/>
              <a:gd name="connsiteX196" fmla="*/ 10201008 w 12191998"/>
              <a:gd name="connsiteY196" fmla="*/ 0 h 851265"/>
              <a:gd name="connsiteX197" fmla="*/ 10269270 w 12191998"/>
              <a:gd name="connsiteY197" fmla="*/ 3175 h 851265"/>
              <a:gd name="connsiteX198" fmla="*/ 10329596 w 12191998"/>
              <a:gd name="connsiteY198" fmla="*/ 9525 h 851265"/>
              <a:gd name="connsiteX199" fmla="*/ 10381982 w 12191998"/>
              <a:gd name="connsiteY199" fmla="*/ 20637 h 851265"/>
              <a:gd name="connsiteX200" fmla="*/ 10428020 w 12191998"/>
              <a:gd name="connsiteY200" fmla="*/ 36512 h 851265"/>
              <a:gd name="connsiteX201" fmla="*/ 10469296 w 12191998"/>
              <a:gd name="connsiteY201" fmla="*/ 52387 h 851265"/>
              <a:gd name="connsiteX202" fmla="*/ 10505808 w 12191998"/>
              <a:gd name="connsiteY202" fmla="*/ 68262 h 851265"/>
              <a:gd name="connsiteX203" fmla="*/ 10543908 w 12191998"/>
              <a:gd name="connsiteY203" fmla="*/ 87312 h 851265"/>
              <a:gd name="connsiteX204" fmla="*/ 10582008 w 12191998"/>
              <a:gd name="connsiteY204" fmla="*/ 106362 h 851265"/>
              <a:gd name="connsiteX205" fmla="*/ 10618520 w 12191998"/>
              <a:gd name="connsiteY205" fmla="*/ 125412 h 851265"/>
              <a:gd name="connsiteX206" fmla="*/ 10659796 w 12191998"/>
              <a:gd name="connsiteY206" fmla="*/ 141287 h 851265"/>
              <a:gd name="connsiteX207" fmla="*/ 10705832 w 12191998"/>
              <a:gd name="connsiteY207" fmla="*/ 155575 h 851265"/>
              <a:gd name="connsiteX208" fmla="*/ 10758220 w 12191998"/>
              <a:gd name="connsiteY208" fmla="*/ 166687 h 851265"/>
              <a:gd name="connsiteX209" fmla="*/ 10818546 w 12191998"/>
              <a:gd name="connsiteY209" fmla="*/ 174625 h 851265"/>
              <a:gd name="connsiteX210" fmla="*/ 10886808 w 12191998"/>
              <a:gd name="connsiteY210" fmla="*/ 176212 h 851265"/>
              <a:gd name="connsiteX211" fmla="*/ 10955070 w 12191998"/>
              <a:gd name="connsiteY211" fmla="*/ 174625 h 851265"/>
              <a:gd name="connsiteX212" fmla="*/ 11015396 w 12191998"/>
              <a:gd name="connsiteY212" fmla="*/ 166687 h 851265"/>
              <a:gd name="connsiteX213" fmla="*/ 11067782 w 12191998"/>
              <a:gd name="connsiteY213" fmla="*/ 155575 h 851265"/>
              <a:gd name="connsiteX214" fmla="*/ 11113820 w 12191998"/>
              <a:gd name="connsiteY214" fmla="*/ 141287 h 851265"/>
              <a:gd name="connsiteX215" fmla="*/ 11155096 w 12191998"/>
              <a:gd name="connsiteY215" fmla="*/ 125412 h 851265"/>
              <a:gd name="connsiteX216" fmla="*/ 11191608 w 12191998"/>
              <a:gd name="connsiteY216" fmla="*/ 106362 h 851265"/>
              <a:gd name="connsiteX217" fmla="*/ 11229708 w 12191998"/>
              <a:gd name="connsiteY217" fmla="*/ 87312 h 851265"/>
              <a:gd name="connsiteX218" fmla="*/ 11267808 w 12191998"/>
              <a:gd name="connsiteY218" fmla="*/ 68262 h 851265"/>
              <a:gd name="connsiteX219" fmla="*/ 11304320 w 12191998"/>
              <a:gd name="connsiteY219" fmla="*/ 52387 h 851265"/>
              <a:gd name="connsiteX220" fmla="*/ 11345596 w 12191998"/>
              <a:gd name="connsiteY220" fmla="*/ 36512 h 851265"/>
              <a:gd name="connsiteX221" fmla="*/ 11391632 w 12191998"/>
              <a:gd name="connsiteY221" fmla="*/ 20637 h 851265"/>
              <a:gd name="connsiteX222" fmla="*/ 11444020 w 12191998"/>
              <a:gd name="connsiteY222" fmla="*/ 9525 h 851265"/>
              <a:gd name="connsiteX223" fmla="*/ 11504346 w 12191998"/>
              <a:gd name="connsiteY223" fmla="*/ 3175 h 851265"/>
              <a:gd name="connsiteX224" fmla="*/ 11572608 w 12191998"/>
              <a:gd name="connsiteY224" fmla="*/ 0 h 851265"/>
              <a:gd name="connsiteX225" fmla="*/ 11640870 w 12191998"/>
              <a:gd name="connsiteY225" fmla="*/ 3175 h 851265"/>
              <a:gd name="connsiteX226" fmla="*/ 11701196 w 12191998"/>
              <a:gd name="connsiteY226" fmla="*/ 9525 h 851265"/>
              <a:gd name="connsiteX227" fmla="*/ 11753582 w 12191998"/>
              <a:gd name="connsiteY227" fmla="*/ 20637 h 851265"/>
              <a:gd name="connsiteX228" fmla="*/ 11799620 w 12191998"/>
              <a:gd name="connsiteY228" fmla="*/ 36512 h 851265"/>
              <a:gd name="connsiteX229" fmla="*/ 11840896 w 12191998"/>
              <a:gd name="connsiteY229" fmla="*/ 52387 h 851265"/>
              <a:gd name="connsiteX230" fmla="*/ 11877408 w 12191998"/>
              <a:gd name="connsiteY230" fmla="*/ 68262 h 851265"/>
              <a:gd name="connsiteX231" fmla="*/ 11915508 w 12191998"/>
              <a:gd name="connsiteY231" fmla="*/ 87312 h 851265"/>
              <a:gd name="connsiteX232" fmla="*/ 11953608 w 12191998"/>
              <a:gd name="connsiteY232" fmla="*/ 106362 h 851265"/>
              <a:gd name="connsiteX233" fmla="*/ 11990120 w 12191998"/>
              <a:gd name="connsiteY233" fmla="*/ 125412 h 851265"/>
              <a:gd name="connsiteX234" fmla="*/ 12031396 w 12191998"/>
              <a:gd name="connsiteY234" fmla="*/ 141287 h 851265"/>
              <a:gd name="connsiteX235" fmla="*/ 12077432 w 12191998"/>
              <a:gd name="connsiteY235" fmla="*/ 155575 h 851265"/>
              <a:gd name="connsiteX236" fmla="*/ 12129820 w 12191998"/>
              <a:gd name="connsiteY236" fmla="*/ 166688 h 851265"/>
              <a:gd name="connsiteX237" fmla="*/ 12190146 w 12191998"/>
              <a:gd name="connsiteY237" fmla="*/ 174625 h 851265"/>
              <a:gd name="connsiteX238" fmla="*/ 12191998 w 12191998"/>
              <a:gd name="connsiteY238" fmla="*/ 174668 h 851265"/>
              <a:gd name="connsiteX239" fmla="*/ 12191998 w 12191998"/>
              <a:gd name="connsiteY239" fmla="*/ 851265 h 851265"/>
              <a:gd name="connsiteX240" fmla="*/ 0 w 12191998"/>
              <a:gd name="connsiteY240" fmla="*/ 851265 h 851265"/>
              <a:gd name="connsiteX241" fmla="*/ 0 w 12191998"/>
              <a:gd name="connsiteY241" fmla="*/ 174668 h 851265"/>
              <a:gd name="connsiteX242" fmla="*/ 1852 w 12191998"/>
              <a:gd name="connsiteY242" fmla="*/ 174625 h 851265"/>
              <a:gd name="connsiteX243" fmla="*/ 62177 w 12191998"/>
              <a:gd name="connsiteY243" fmla="*/ 166687 h 851265"/>
              <a:gd name="connsiteX244" fmla="*/ 114564 w 12191998"/>
              <a:gd name="connsiteY244" fmla="*/ 155575 h 851265"/>
              <a:gd name="connsiteX245" fmla="*/ 160602 w 12191998"/>
              <a:gd name="connsiteY245" fmla="*/ 141287 h 851265"/>
              <a:gd name="connsiteX246" fmla="*/ 201877 w 12191998"/>
              <a:gd name="connsiteY246" fmla="*/ 125412 h 851265"/>
              <a:gd name="connsiteX247" fmla="*/ 238389 w 12191998"/>
              <a:gd name="connsiteY247" fmla="*/ 106362 h 851265"/>
              <a:gd name="connsiteX248" fmla="*/ 276489 w 12191998"/>
              <a:gd name="connsiteY248" fmla="*/ 87312 h 851265"/>
              <a:gd name="connsiteX249" fmla="*/ 314589 w 12191998"/>
              <a:gd name="connsiteY249" fmla="*/ 68262 h 851265"/>
              <a:gd name="connsiteX250" fmla="*/ 351102 w 12191998"/>
              <a:gd name="connsiteY250" fmla="*/ 52387 h 851265"/>
              <a:gd name="connsiteX251" fmla="*/ 392377 w 12191998"/>
              <a:gd name="connsiteY251" fmla="*/ 36512 h 851265"/>
              <a:gd name="connsiteX252" fmla="*/ 438414 w 12191998"/>
              <a:gd name="connsiteY252" fmla="*/ 20637 h 851265"/>
              <a:gd name="connsiteX253" fmla="*/ 490802 w 12191998"/>
              <a:gd name="connsiteY253" fmla="*/ 9525 h 851265"/>
              <a:gd name="connsiteX254" fmla="*/ 551127 w 12191998"/>
              <a:gd name="connsiteY254" fmla="*/ 3175 h 85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1998" h="851265">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6" y="20637"/>
                </a:lnTo>
                <a:lnTo>
                  <a:pt x="4605602" y="9525"/>
                </a:lnTo>
                <a:lnTo>
                  <a:pt x="4665928" y="3175"/>
                </a:lnTo>
                <a:lnTo>
                  <a:pt x="4734189" y="0"/>
                </a:lnTo>
                <a:lnTo>
                  <a:pt x="4802453" y="3175"/>
                </a:lnTo>
                <a:lnTo>
                  <a:pt x="4862777" y="9525"/>
                </a:lnTo>
                <a:lnTo>
                  <a:pt x="4915165" y="20637"/>
                </a:lnTo>
                <a:lnTo>
                  <a:pt x="4961202" y="36512"/>
                </a:lnTo>
                <a:lnTo>
                  <a:pt x="5002478" y="52387"/>
                </a:lnTo>
                <a:lnTo>
                  <a:pt x="5038989" y="68262"/>
                </a:lnTo>
                <a:lnTo>
                  <a:pt x="5077091" y="87312"/>
                </a:lnTo>
                <a:lnTo>
                  <a:pt x="5115189" y="106362"/>
                </a:lnTo>
                <a:lnTo>
                  <a:pt x="5151702" y="125412"/>
                </a:lnTo>
                <a:lnTo>
                  <a:pt x="5192978"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10" y="106362"/>
                </a:lnTo>
                <a:lnTo>
                  <a:pt x="5743308" y="87312"/>
                </a:lnTo>
                <a:lnTo>
                  <a:pt x="5781408" y="68262"/>
                </a:lnTo>
                <a:lnTo>
                  <a:pt x="5817921" y="52387"/>
                </a:lnTo>
                <a:lnTo>
                  <a:pt x="5859196" y="36512"/>
                </a:lnTo>
                <a:lnTo>
                  <a:pt x="5905234" y="20637"/>
                </a:lnTo>
                <a:lnTo>
                  <a:pt x="5957621" y="9525"/>
                </a:lnTo>
                <a:lnTo>
                  <a:pt x="6017948" y="3175"/>
                </a:lnTo>
                <a:lnTo>
                  <a:pt x="6086210"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1998" y="174668"/>
                </a:lnTo>
                <a:lnTo>
                  <a:pt x="12191998" y="851265"/>
                </a:lnTo>
                <a:lnTo>
                  <a:pt x="0" y="851265"/>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Diyagram 3">
            <a:extLst>
              <a:ext uri="{FF2B5EF4-FFF2-40B4-BE49-F238E27FC236}">
                <a16:creationId xmlns:a16="http://schemas.microsoft.com/office/drawing/2014/main" id="{79976AD9-457F-0DFC-8FD3-EDD531A34CA9}"/>
              </a:ext>
            </a:extLst>
          </p:cNvPr>
          <p:cNvGraphicFramePr/>
          <p:nvPr>
            <p:extLst>
              <p:ext uri="{D42A27DB-BD31-4B8C-83A1-F6EECF244321}">
                <p14:modId xmlns:p14="http://schemas.microsoft.com/office/powerpoint/2010/main" val="4085579412"/>
              </p:ext>
            </p:extLst>
          </p:nvPr>
        </p:nvGraphicFramePr>
        <p:xfrm>
          <a:off x="1427480" y="382385"/>
          <a:ext cx="9088120" cy="6511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7386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CF2A88-0BD5-4E79-94DA-5BD45B7B7839}"/>
              </a:ext>
            </a:extLst>
          </p:cNvPr>
          <p:cNvSpPr>
            <a:spLocks noGrp="1"/>
          </p:cNvSpPr>
          <p:nvPr>
            <p:ph idx="1"/>
          </p:nvPr>
        </p:nvSpPr>
        <p:spPr>
          <a:xfrm>
            <a:off x="1387417" y="1643863"/>
            <a:ext cx="5302749" cy="3230642"/>
          </a:xfrm>
        </p:spPr>
        <p:txBody>
          <a:bodyPr>
            <a:noAutofit/>
          </a:bodyPr>
          <a:lstStyle/>
          <a:p>
            <a:pPr marL="0" indent="0">
              <a:buNone/>
            </a:pPr>
            <a:r>
              <a:rPr lang="tr-TR" sz="1800" dirty="0">
                <a:solidFill>
                  <a:schemeClr val="tx1"/>
                </a:solidFill>
              </a:rPr>
              <a:t>Sone nazım biçimi</a:t>
            </a:r>
            <a:r>
              <a:rPr lang="tr-TR" sz="1800" dirty="0">
                <a:solidFill>
                  <a:schemeClr val="tx1"/>
                </a:solidFill>
                <a:effectLst/>
              </a:rPr>
              <a:t>nin, sembolizmin ülkemizdeki önemli temsilcisi</a:t>
            </a:r>
          </a:p>
          <a:p>
            <a:pPr marL="0" indent="0">
              <a:buNone/>
            </a:pPr>
            <a:r>
              <a:rPr lang="tr-TR" sz="1800" dirty="0">
                <a:solidFill>
                  <a:schemeClr val="tx1"/>
                </a:solidFill>
                <a:effectLst/>
                <a:ea typeface="Calibri" panose="020F0502020204030204" pitchFamily="34" charset="0"/>
              </a:rPr>
              <a:t>Tasvir ön plandadır</a:t>
            </a:r>
          </a:p>
          <a:p>
            <a:pPr marL="0" indent="0">
              <a:buNone/>
            </a:pPr>
            <a:r>
              <a:rPr lang="tr-TR" sz="1800" dirty="0">
                <a:solidFill>
                  <a:schemeClr val="tx1"/>
                </a:solidFill>
                <a:effectLst/>
                <a:ea typeface="Calibri" panose="020F0502020204030204" pitchFamily="34" charset="0"/>
              </a:rPr>
              <a:t>Varlığı bir fotoğraf gibi idrak ettirir, renk ve şekilleri canlı tutar</a:t>
            </a:r>
          </a:p>
          <a:p>
            <a:pPr marL="0" indent="0">
              <a:buNone/>
            </a:pPr>
            <a:r>
              <a:rPr lang="tr-TR" sz="1800" dirty="0">
                <a:solidFill>
                  <a:schemeClr val="tx1"/>
                </a:solidFill>
                <a:ea typeface="Calibri" panose="020F0502020204030204" pitchFamily="34" charset="0"/>
              </a:rPr>
              <a:t>G</a:t>
            </a:r>
            <a:r>
              <a:rPr lang="tr-TR" sz="1800" dirty="0">
                <a:solidFill>
                  <a:schemeClr val="tx1"/>
                </a:solidFill>
                <a:effectLst/>
                <a:ea typeface="Calibri" panose="020F0502020204030204" pitchFamily="34" charset="0"/>
              </a:rPr>
              <a:t>erçeklik duygusu yaratır</a:t>
            </a:r>
          </a:p>
          <a:p>
            <a:pPr marL="0" indent="0">
              <a:buNone/>
            </a:pPr>
            <a:r>
              <a:rPr lang="tr-TR" sz="1800" dirty="0">
                <a:solidFill>
                  <a:srgbClr val="000000"/>
                </a:solidFill>
                <a:effectLst/>
                <a:ea typeface="Calibri" panose="020F0502020204030204" pitchFamily="34" charset="0"/>
              </a:rPr>
              <a:t>Okuyucu zihninde yeni imajlar uyandıracak kavramlar, ibareler, isim ve sıfat tamlamaları aramaya çaba sarfetmiştir</a:t>
            </a:r>
          </a:p>
        </p:txBody>
      </p:sp>
      <p:sp>
        <p:nvSpPr>
          <p:cNvPr id="5" name="Metin kutusu 4">
            <a:extLst>
              <a:ext uri="{FF2B5EF4-FFF2-40B4-BE49-F238E27FC236}">
                <a16:creationId xmlns:a16="http://schemas.microsoft.com/office/drawing/2014/main" id="{3DDE277F-7A09-4BB8-B8D7-B551CBCD3405}"/>
              </a:ext>
            </a:extLst>
          </p:cNvPr>
          <p:cNvSpPr txBox="1"/>
          <p:nvPr/>
        </p:nvSpPr>
        <p:spPr>
          <a:xfrm>
            <a:off x="7364694" y="1545387"/>
            <a:ext cx="4065306" cy="2862322"/>
          </a:xfrm>
          <a:prstGeom prst="rect">
            <a:avLst/>
          </a:prstGeom>
          <a:noFill/>
        </p:spPr>
        <p:txBody>
          <a:bodyPr wrap="square">
            <a:spAutoFit/>
          </a:bodyPr>
          <a:lstStyle/>
          <a:p>
            <a:endParaRPr lang="tr-TR" dirty="0">
              <a:solidFill>
                <a:schemeClr val="tx1"/>
              </a:solidFill>
              <a:effectLst/>
              <a:ea typeface="Times New Roman" panose="02020603050405020304" pitchFamily="18" charset="0"/>
            </a:endParaRPr>
          </a:p>
          <a:p>
            <a:r>
              <a:rPr lang="tr-TR" dirty="0">
                <a:solidFill>
                  <a:schemeClr val="tx1"/>
                </a:solidFill>
                <a:effectLst/>
                <a:ea typeface="Times New Roman" panose="02020603050405020304" pitchFamily="18" charset="0"/>
              </a:rPr>
              <a:t>Şiirlerinde ve sanat yazılarında sakinliğine rağmen politik yazılarında, hatta başladıktan bir süre sonra politik bir karakter kazanan edebî tartışmalarında </a:t>
            </a:r>
            <a:r>
              <a:rPr lang="tr-TR" dirty="0" err="1">
                <a:solidFill>
                  <a:schemeClr val="tx1"/>
                </a:solidFill>
                <a:effectLst/>
                <a:ea typeface="Times New Roman" panose="02020603050405020304" pitchFamily="18" charset="0"/>
              </a:rPr>
              <a:t>Cenab’ın</a:t>
            </a:r>
            <a:r>
              <a:rPr lang="tr-TR" dirty="0">
                <a:solidFill>
                  <a:schemeClr val="tx1"/>
                </a:solidFill>
                <a:effectLst/>
                <a:ea typeface="Times New Roman" panose="02020603050405020304" pitchFamily="18" charset="0"/>
              </a:rPr>
              <a:t> çok defa asabî, baze</a:t>
            </a:r>
            <a:r>
              <a:rPr lang="tr-TR" dirty="0">
                <a:ea typeface="Times New Roman" panose="02020603050405020304" pitchFamily="18" charset="0"/>
              </a:rPr>
              <a:t>n</a:t>
            </a:r>
            <a:r>
              <a:rPr lang="tr-TR" dirty="0">
                <a:solidFill>
                  <a:schemeClr val="tx1"/>
                </a:solidFill>
                <a:effectLst/>
                <a:ea typeface="Times New Roman" panose="02020603050405020304" pitchFamily="18" charset="0"/>
              </a:rPr>
              <a:t> de çelişkili bir tavır takınması, attığı adımları zamanla geri almaya çalışması, ona edebiyatta kazandığı otoriteyi kaybettirecek bir durum hazırlamıştır.</a:t>
            </a:r>
          </a:p>
        </p:txBody>
      </p:sp>
      <p:sp>
        <p:nvSpPr>
          <p:cNvPr id="6" name="Bulut 5">
            <a:extLst>
              <a:ext uri="{FF2B5EF4-FFF2-40B4-BE49-F238E27FC236}">
                <a16:creationId xmlns:a16="http://schemas.microsoft.com/office/drawing/2014/main" id="{C9739C9F-0AD3-DD11-CD05-18DCE6EB1704}"/>
              </a:ext>
            </a:extLst>
          </p:cNvPr>
          <p:cNvSpPr/>
          <p:nvPr/>
        </p:nvSpPr>
        <p:spPr>
          <a:xfrm>
            <a:off x="5306311" y="145801"/>
            <a:ext cx="2956178" cy="133218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Bulut 6">
            <a:extLst>
              <a:ext uri="{FF2B5EF4-FFF2-40B4-BE49-F238E27FC236}">
                <a16:creationId xmlns:a16="http://schemas.microsoft.com/office/drawing/2014/main" id="{9C49DF27-FB70-E6D6-D046-ADA1C58BDD64}"/>
              </a:ext>
            </a:extLst>
          </p:cNvPr>
          <p:cNvSpPr/>
          <p:nvPr/>
        </p:nvSpPr>
        <p:spPr>
          <a:xfrm>
            <a:off x="1058745" y="213208"/>
            <a:ext cx="3101721" cy="1332179"/>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Bulut 7">
            <a:extLst>
              <a:ext uri="{FF2B5EF4-FFF2-40B4-BE49-F238E27FC236}">
                <a16:creationId xmlns:a16="http://schemas.microsoft.com/office/drawing/2014/main" id="{7C6223ED-93A6-A679-9268-46E249BEAE9D}"/>
              </a:ext>
            </a:extLst>
          </p:cNvPr>
          <p:cNvSpPr/>
          <p:nvPr/>
        </p:nvSpPr>
        <p:spPr>
          <a:xfrm>
            <a:off x="5248380" y="5052060"/>
            <a:ext cx="2956178" cy="131064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Bulut 8">
            <a:extLst>
              <a:ext uri="{FF2B5EF4-FFF2-40B4-BE49-F238E27FC236}">
                <a16:creationId xmlns:a16="http://schemas.microsoft.com/office/drawing/2014/main" id="{6BFB7A65-5E42-30F4-93CF-EDA517FF0118}"/>
              </a:ext>
            </a:extLst>
          </p:cNvPr>
          <p:cNvSpPr/>
          <p:nvPr/>
        </p:nvSpPr>
        <p:spPr>
          <a:xfrm>
            <a:off x="91822" y="5250180"/>
            <a:ext cx="2956178" cy="131064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1" name="Metin kutusu 10">
            <a:extLst>
              <a:ext uri="{FF2B5EF4-FFF2-40B4-BE49-F238E27FC236}">
                <a16:creationId xmlns:a16="http://schemas.microsoft.com/office/drawing/2014/main" id="{F4ADCC0D-ECB4-B84B-BC6A-B7B01509CF4F}"/>
              </a:ext>
            </a:extLst>
          </p:cNvPr>
          <p:cNvSpPr txBox="1"/>
          <p:nvPr/>
        </p:nvSpPr>
        <p:spPr>
          <a:xfrm>
            <a:off x="1328313" y="523381"/>
            <a:ext cx="2956178" cy="646331"/>
          </a:xfrm>
          <a:prstGeom prst="rect">
            <a:avLst/>
          </a:prstGeom>
          <a:noFill/>
        </p:spPr>
        <p:txBody>
          <a:bodyPr wrap="square">
            <a:spAutoFit/>
          </a:bodyPr>
          <a:lstStyle/>
          <a:p>
            <a:r>
              <a:rPr lang="tr-TR" sz="1800" dirty="0" err="1">
                <a:solidFill>
                  <a:srgbClr val="000000"/>
                </a:solidFill>
                <a:effectLst/>
                <a:ea typeface="Calibri" panose="020F0502020204030204" pitchFamily="34" charset="0"/>
              </a:rPr>
              <a:t>Sâât</a:t>
            </a:r>
            <a:r>
              <a:rPr lang="tr-TR" sz="1800" dirty="0">
                <a:solidFill>
                  <a:srgbClr val="000000"/>
                </a:solidFill>
                <a:effectLst/>
                <a:ea typeface="Calibri" panose="020F0502020204030204" pitchFamily="34" charset="0"/>
              </a:rPr>
              <a:t>-i </a:t>
            </a:r>
            <a:r>
              <a:rPr lang="tr-TR" sz="1800" dirty="0" err="1">
                <a:solidFill>
                  <a:srgbClr val="000000"/>
                </a:solidFill>
                <a:effectLst/>
                <a:ea typeface="Calibri" panose="020F0502020204030204" pitchFamily="34" charset="0"/>
              </a:rPr>
              <a:t>semenfâm</a:t>
            </a:r>
            <a:r>
              <a:rPr lang="tr-TR" sz="1800" dirty="0">
                <a:solidFill>
                  <a:srgbClr val="000000"/>
                </a:solidFill>
                <a:effectLst/>
                <a:ea typeface="Calibri" panose="020F0502020204030204" pitchFamily="34" charset="0"/>
              </a:rPr>
              <a:t> </a:t>
            </a:r>
            <a:r>
              <a:rPr lang="tr-TR" dirty="0" err="1">
                <a:solidFill>
                  <a:srgbClr val="000000"/>
                </a:solidFill>
                <a:ea typeface="Calibri" panose="020F0502020204030204" pitchFamily="34" charset="0"/>
              </a:rPr>
              <a:t>Y</a:t>
            </a:r>
            <a:r>
              <a:rPr lang="tr-TR" sz="1800" dirty="0" err="1">
                <a:solidFill>
                  <a:srgbClr val="000000"/>
                </a:solidFill>
                <a:effectLst/>
                <a:ea typeface="Calibri" panose="020F0502020204030204" pitchFamily="34" charset="0"/>
              </a:rPr>
              <a:t>asemen</a:t>
            </a:r>
            <a:r>
              <a:rPr lang="tr-TR" sz="1800" dirty="0">
                <a:solidFill>
                  <a:srgbClr val="000000"/>
                </a:solidFill>
                <a:effectLst/>
                <a:ea typeface="Calibri" panose="020F0502020204030204" pitchFamily="34" charset="0"/>
              </a:rPr>
              <a:t> </a:t>
            </a:r>
            <a:r>
              <a:rPr lang="tr-TR" sz="1800" dirty="0" err="1">
                <a:solidFill>
                  <a:srgbClr val="000000"/>
                </a:solidFill>
                <a:effectLst/>
                <a:ea typeface="Calibri" panose="020F0502020204030204" pitchFamily="34" charset="0"/>
              </a:rPr>
              <a:t>Yasemen</a:t>
            </a:r>
            <a:r>
              <a:rPr lang="tr-TR" sz="1800" dirty="0">
                <a:solidFill>
                  <a:srgbClr val="000000"/>
                </a:solidFill>
                <a:effectLst/>
                <a:ea typeface="Calibri" panose="020F0502020204030204" pitchFamily="34" charset="0"/>
              </a:rPr>
              <a:t> renkli saatler</a:t>
            </a:r>
            <a:endParaRPr lang="tr-TR" dirty="0"/>
          </a:p>
        </p:txBody>
      </p:sp>
      <p:sp>
        <p:nvSpPr>
          <p:cNvPr id="13" name="Metin kutusu 12">
            <a:extLst>
              <a:ext uri="{FF2B5EF4-FFF2-40B4-BE49-F238E27FC236}">
                <a16:creationId xmlns:a16="http://schemas.microsoft.com/office/drawing/2014/main" id="{7423808E-C0C4-666F-A773-517AC076F5C6}"/>
              </a:ext>
            </a:extLst>
          </p:cNvPr>
          <p:cNvSpPr txBox="1"/>
          <p:nvPr/>
        </p:nvSpPr>
        <p:spPr>
          <a:xfrm>
            <a:off x="5827118" y="467514"/>
            <a:ext cx="2377440" cy="667214"/>
          </a:xfrm>
          <a:prstGeom prst="rect">
            <a:avLst/>
          </a:prstGeom>
          <a:noFill/>
        </p:spPr>
        <p:txBody>
          <a:bodyPr wrap="square">
            <a:spAutoFit/>
          </a:bodyPr>
          <a:lstStyle/>
          <a:p>
            <a:r>
              <a:rPr lang="tr-TR" dirty="0" err="1">
                <a:solidFill>
                  <a:srgbClr val="000000"/>
                </a:solidFill>
                <a:ea typeface="Calibri" panose="020F0502020204030204" pitchFamily="34" charset="0"/>
              </a:rPr>
              <a:t>T</a:t>
            </a:r>
            <a:r>
              <a:rPr lang="tr-TR" sz="1800" dirty="0" err="1">
                <a:solidFill>
                  <a:srgbClr val="000000"/>
                </a:solidFill>
                <a:effectLst/>
                <a:ea typeface="Calibri" panose="020F0502020204030204" pitchFamily="34" charset="0"/>
              </a:rPr>
              <a:t>ûf</a:t>
            </a:r>
            <a:r>
              <a:rPr lang="tr-TR" sz="1800" dirty="0">
                <a:solidFill>
                  <a:srgbClr val="000000"/>
                </a:solidFill>
                <a:effectLst/>
                <a:ea typeface="Calibri" panose="020F0502020204030204" pitchFamily="34" charset="0"/>
              </a:rPr>
              <a:t>-ı </a:t>
            </a:r>
            <a:r>
              <a:rPr lang="tr-TR" sz="1800" dirty="0" err="1">
                <a:solidFill>
                  <a:srgbClr val="000000"/>
                </a:solidFill>
                <a:effectLst/>
                <a:ea typeface="Calibri" panose="020F0502020204030204" pitchFamily="34" charset="0"/>
              </a:rPr>
              <a:t>tesliyet</a:t>
            </a:r>
            <a:r>
              <a:rPr lang="tr-TR" sz="1800" dirty="0">
                <a:solidFill>
                  <a:srgbClr val="000000"/>
                </a:solidFill>
                <a:effectLst/>
                <a:ea typeface="Calibri" panose="020F0502020204030204" pitchFamily="34" charset="0"/>
              </a:rPr>
              <a:t> </a:t>
            </a:r>
          </a:p>
          <a:p>
            <a:r>
              <a:rPr lang="tr-TR" dirty="0">
                <a:solidFill>
                  <a:srgbClr val="000000"/>
                </a:solidFill>
                <a:ea typeface="Calibri" panose="020F0502020204030204" pitchFamily="34" charset="0"/>
              </a:rPr>
              <a:t>A</a:t>
            </a:r>
            <a:r>
              <a:rPr lang="tr-TR" sz="1800" dirty="0">
                <a:solidFill>
                  <a:srgbClr val="000000"/>
                </a:solidFill>
                <a:effectLst/>
                <a:ea typeface="Calibri" panose="020F0502020204030204" pitchFamily="34" charset="0"/>
              </a:rPr>
              <a:t>vunma yankısı</a:t>
            </a:r>
            <a:endParaRPr lang="tr-TR" dirty="0"/>
          </a:p>
        </p:txBody>
      </p:sp>
      <p:sp>
        <p:nvSpPr>
          <p:cNvPr id="15" name="Metin kutusu 14">
            <a:extLst>
              <a:ext uri="{FF2B5EF4-FFF2-40B4-BE49-F238E27FC236}">
                <a16:creationId xmlns:a16="http://schemas.microsoft.com/office/drawing/2014/main" id="{F130D3B7-0598-9609-B581-8DE8BAD951E1}"/>
              </a:ext>
            </a:extLst>
          </p:cNvPr>
          <p:cNvSpPr txBox="1"/>
          <p:nvPr/>
        </p:nvSpPr>
        <p:spPr>
          <a:xfrm>
            <a:off x="494918" y="5587575"/>
            <a:ext cx="2779118" cy="646331"/>
          </a:xfrm>
          <a:prstGeom prst="rect">
            <a:avLst/>
          </a:prstGeom>
          <a:noFill/>
        </p:spPr>
        <p:txBody>
          <a:bodyPr wrap="square">
            <a:spAutoFit/>
          </a:bodyPr>
          <a:lstStyle/>
          <a:p>
            <a:r>
              <a:rPr lang="tr-TR" dirty="0" err="1">
                <a:solidFill>
                  <a:srgbClr val="000000"/>
                </a:solidFill>
                <a:ea typeface="Calibri" panose="020F0502020204030204" pitchFamily="34" charset="0"/>
              </a:rPr>
              <a:t>N</a:t>
            </a:r>
            <a:r>
              <a:rPr lang="tr-TR" sz="1800" dirty="0" err="1">
                <a:solidFill>
                  <a:srgbClr val="000000"/>
                </a:solidFill>
                <a:effectLst/>
                <a:ea typeface="Calibri" panose="020F0502020204030204" pitchFamily="34" charset="0"/>
              </a:rPr>
              <a:t>ây</a:t>
            </a:r>
            <a:r>
              <a:rPr lang="tr-TR" sz="1800" dirty="0">
                <a:solidFill>
                  <a:srgbClr val="000000"/>
                </a:solidFill>
                <a:effectLst/>
                <a:ea typeface="Calibri" panose="020F0502020204030204" pitchFamily="34" charset="0"/>
              </a:rPr>
              <a:t>-ı </a:t>
            </a:r>
            <a:r>
              <a:rPr lang="tr-TR" sz="1800" dirty="0" err="1">
                <a:solidFill>
                  <a:srgbClr val="000000"/>
                </a:solidFill>
                <a:effectLst/>
                <a:ea typeface="Calibri" panose="020F0502020204030204" pitchFamily="34" charset="0"/>
              </a:rPr>
              <a:t>zümürrüd</a:t>
            </a:r>
            <a:r>
              <a:rPr lang="tr-TR" sz="1800" dirty="0">
                <a:solidFill>
                  <a:srgbClr val="000000"/>
                </a:solidFill>
                <a:effectLst/>
                <a:ea typeface="Calibri" panose="020F0502020204030204" pitchFamily="34" charset="0"/>
              </a:rPr>
              <a:t> </a:t>
            </a:r>
          </a:p>
          <a:p>
            <a:r>
              <a:rPr lang="tr-TR" dirty="0">
                <a:solidFill>
                  <a:srgbClr val="000000"/>
                </a:solidFill>
                <a:ea typeface="Calibri" panose="020F0502020204030204" pitchFamily="34" charset="0"/>
              </a:rPr>
              <a:t>Y</a:t>
            </a:r>
            <a:r>
              <a:rPr lang="tr-TR" sz="1800" dirty="0">
                <a:solidFill>
                  <a:srgbClr val="000000"/>
                </a:solidFill>
                <a:effectLst/>
                <a:ea typeface="Calibri" panose="020F0502020204030204" pitchFamily="34" charset="0"/>
              </a:rPr>
              <a:t>emyeşil ney</a:t>
            </a:r>
            <a:endParaRPr lang="tr-TR" dirty="0"/>
          </a:p>
        </p:txBody>
      </p:sp>
      <p:sp>
        <p:nvSpPr>
          <p:cNvPr id="17" name="Metin kutusu 16">
            <a:extLst>
              <a:ext uri="{FF2B5EF4-FFF2-40B4-BE49-F238E27FC236}">
                <a16:creationId xmlns:a16="http://schemas.microsoft.com/office/drawing/2014/main" id="{4405C086-B168-8203-3AB1-A88D04DDCBAE}"/>
              </a:ext>
            </a:extLst>
          </p:cNvPr>
          <p:cNvSpPr txBox="1"/>
          <p:nvPr/>
        </p:nvSpPr>
        <p:spPr>
          <a:xfrm>
            <a:off x="5827118" y="5473957"/>
            <a:ext cx="1935480" cy="646331"/>
          </a:xfrm>
          <a:prstGeom prst="rect">
            <a:avLst/>
          </a:prstGeom>
          <a:noFill/>
        </p:spPr>
        <p:txBody>
          <a:bodyPr wrap="square">
            <a:spAutoFit/>
          </a:bodyPr>
          <a:lstStyle/>
          <a:p>
            <a:r>
              <a:rPr lang="tr-TR" sz="1800" dirty="0" err="1">
                <a:solidFill>
                  <a:srgbClr val="000000"/>
                </a:solidFill>
                <a:effectLst/>
                <a:ea typeface="Calibri" panose="020F0502020204030204" pitchFamily="34" charset="0"/>
              </a:rPr>
              <a:t>Ûd</a:t>
            </a:r>
            <a:r>
              <a:rPr lang="tr-TR" sz="1800" dirty="0">
                <a:solidFill>
                  <a:srgbClr val="000000"/>
                </a:solidFill>
                <a:effectLst/>
                <a:ea typeface="Calibri" panose="020F0502020204030204" pitchFamily="34" charset="0"/>
              </a:rPr>
              <a:t>-ı </a:t>
            </a:r>
            <a:r>
              <a:rPr lang="tr-TR" sz="1800" dirty="0" err="1">
                <a:solidFill>
                  <a:srgbClr val="000000"/>
                </a:solidFill>
                <a:effectLst/>
                <a:ea typeface="Calibri" panose="020F0502020204030204" pitchFamily="34" charset="0"/>
              </a:rPr>
              <a:t>mükevkeb</a:t>
            </a:r>
            <a:r>
              <a:rPr lang="tr-TR" sz="1800" dirty="0">
                <a:solidFill>
                  <a:srgbClr val="000000"/>
                </a:solidFill>
                <a:effectLst/>
                <a:ea typeface="Calibri" panose="020F0502020204030204" pitchFamily="34" charset="0"/>
              </a:rPr>
              <a:t> </a:t>
            </a:r>
            <a:endParaRPr lang="tr-TR" dirty="0">
              <a:solidFill>
                <a:srgbClr val="000000"/>
              </a:solidFill>
              <a:ea typeface="Calibri" panose="020F0502020204030204" pitchFamily="34" charset="0"/>
            </a:endParaRPr>
          </a:p>
          <a:p>
            <a:r>
              <a:rPr lang="tr-TR" sz="1800" dirty="0">
                <a:solidFill>
                  <a:srgbClr val="000000"/>
                </a:solidFill>
                <a:effectLst/>
                <a:ea typeface="Calibri" panose="020F0502020204030204" pitchFamily="34" charset="0"/>
              </a:rPr>
              <a:t>Yıldızlı ut </a:t>
            </a:r>
            <a:endParaRPr lang="tr-TR" dirty="0"/>
          </a:p>
        </p:txBody>
      </p:sp>
    </p:spTree>
    <p:extLst>
      <p:ext uri="{BB962C8B-B14F-4D97-AF65-F5344CB8AC3E}">
        <p14:creationId xmlns:p14="http://schemas.microsoft.com/office/powerpoint/2010/main" val="221894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89EFA8-1307-4C5C-991A-F42F9789DCDB}"/>
              </a:ext>
            </a:extLst>
          </p:cNvPr>
          <p:cNvSpPr>
            <a:spLocks noGrp="1"/>
          </p:cNvSpPr>
          <p:nvPr>
            <p:ph type="title"/>
          </p:nvPr>
        </p:nvSpPr>
        <p:spPr>
          <a:xfrm>
            <a:off x="1251678" y="371367"/>
            <a:ext cx="7709442" cy="634474"/>
          </a:xfrm>
        </p:spPr>
        <p:txBody>
          <a:bodyPr>
            <a:normAutofit/>
          </a:bodyPr>
          <a:lstStyle/>
          <a:p>
            <a:r>
              <a:rPr lang="tr-TR" sz="3600" dirty="0" err="1">
                <a:latin typeface="+mn-lt"/>
              </a:rPr>
              <a:t>Dekadanlık</a:t>
            </a:r>
            <a:r>
              <a:rPr lang="tr-TR" sz="3600" dirty="0">
                <a:latin typeface="+mn-lt"/>
              </a:rPr>
              <a:t> Tartışması</a:t>
            </a:r>
          </a:p>
        </p:txBody>
      </p:sp>
      <p:sp>
        <p:nvSpPr>
          <p:cNvPr id="5" name="İçerik Yer Tutucusu 4">
            <a:extLst>
              <a:ext uri="{FF2B5EF4-FFF2-40B4-BE49-F238E27FC236}">
                <a16:creationId xmlns:a16="http://schemas.microsoft.com/office/drawing/2014/main" id="{298F8525-75A8-4CA0-90D2-51674A2890E4}"/>
              </a:ext>
            </a:extLst>
          </p:cNvPr>
          <p:cNvSpPr>
            <a:spLocks noGrp="1"/>
          </p:cNvSpPr>
          <p:nvPr>
            <p:ph idx="1"/>
          </p:nvPr>
        </p:nvSpPr>
        <p:spPr>
          <a:xfrm>
            <a:off x="1251678" y="1158240"/>
            <a:ext cx="5926006" cy="1755109"/>
          </a:xfrm>
        </p:spPr>
        <p:txBody>
          <a:bodyPr>
            <a:noAutofit/>
          </a:bodyPr>
          <a:lstStyle/>
          <a:p>
            <a:pPr marL="0" indent="0">
              <a:buNone/>
            </a:pPr>
            <a:r>
              <a:rPr lang="tr-TR" sz="1800" i="0" dirty="0">
                <a:solidFill>
                  <a:schemeClr val="tx1"/>
                </a:solidFill>
                <a:effectLst/>
              </a:rPr>
              <a:t>“</a:t>
            </a:r>
            <a:r>
              <a:rPr lang="tr-TR" sz="1800" dirty="0">
                <a:solidFill>
                  <a:schemeClr val="tx1"/>
                </a:solidFill>
              </a:rPr>
              <a:t>Dekadanlar</a:t>
            </a:r>
            <a:r>
              <a:rPr lang="tr-TR" sz="1800" i="0" dirty="0">
                <a:solidFill>
                  <a:schemeClr val="tx1"/>
                </a:solidFill>
                <a:effectLst/>
              </a:rPr>
              <a:t>“ adlı makale </a:t>
            </a:r>
            <a:r>
              <a:rPr lang="tr-TR" sz="1800" dirty="0">
                <a:solidFill>
                  <a:schemeClr val="tx1"/>
                </a:solidFill>
              </a:rPr>
              <a:t>Ahmet Mithat</a:t>
            </a:r>
            <a:r>
              <a:rPr lang="tr-TR" sz="1800" i="0" dirty="0">
                <a:solidFill>
                  <a:schemeClr val="tx1"/>
                </a:solidFill>
                <a:effectLst/>
              </a:rPr>
              <a:t> tarafından kaleme alınmış ve Sabah gazetesinde yayımlanmıştır. Ahmet Mithat bu yazısında Servet-i </a:t>
            </a:r>
            <a:r>
              <a:rPr lang="tr-TR" sz="1800" i="0" dirty="0" err="1">
                <a:solidFill>
                  <a:schemeClr val="tx1"/>
                </a:solidFill>
                <a:effectLst/>
              </a:rPr>
              <a:t>Fünûn</a:t>
            </a:r>
            <a:r>
              <a:rPr lang="tr-TR" sz="1800" i="0" dirty="0">
                <a:solidFill>
                  <a:schemeClr val="tx1"/>
                </a:solidFill>
                <a:effectLst/>
              </a:rPr>
              <a:t> kuşağını ve özellikle de Cenap Şahabettin’i hedef alarak Fransız taklitçisi olmakla eleştirmiştir</a:t>
            </a:r>
            <a:r>
              <a:rPr lang="tr-TR" sz="1800" dirty="0">
                <a:solidFill>
                  <a:schemeClr val="tx1"/>
                </a:solidFill>
              </a:rPr>
              <a:t>, </a:t>
            </a:r>
            <a:r>
              <a:rPr lang="tr-TR" sz="1800" i="0" dirty="0">
                <a:solidFill>
                  <a:schemeClr val="tx1"/>
                </a:solidFill>
                <a:effectLst/>
              </a:rPr>
              <a:t>sahte bir müphemliğe yönelen gürûh olarak değerlendirmiştir. </a:t>
            </a:r>
          </a:p>
        </p:txBody>
      </p:sp>
      <p:sp>
        <p:nvSpPr>
          <p:cNvPr id="6" name="Metin kutusu 5">
            <a:extLst>
              <a:ext uri="{FF2B5EF4-FFF2-40B4-BE49-F238E27FC236}">
                <a16:creationId xmlns:a16="http://schemas.microsoft.com/office/drawing/2014/main" id="{73F90ACD-B23D-43C0-BD20-3BE12B06C9EC}"/>
              </a:ext>
            </a:extLst>
          </p:cNvPr>
          <p:cNvSpPr txBox="1"/>
          <p:nvPr/>
        </p:nvSpPr>
        <p:spPr>
          <a:xfrm>
            <a:off x="6029832" y="3362939"/>
            <a:ext cx="5862576" cy="2585323"/>
          </a:xfrm>
          <a:prstGeom prst="rect">
            <a:avLst/>
          </a:prstGeom>
          <a:noFill/>
        </p:spPr>
        <p:txBody>
          <a:bodyPr wrap="square">
            <a:spAutoFit/>
          </a:bodyPr>
          <a:lstStyle/>
          <a:p>
            <a:r>
              <a:rPr lang="tr-TR" i="0" dirty="0">
                <a:solidFill>
                  <a:schemeClr val="tx1"/>
                </a:solidFill>
                <a:effectLst/>
              </a:rPr>
              <a:t>Bu makale, edebiyat dünyasının bir anda gündemi olur fakat o sırada Cenap karantina doktoru olarak Süveyş’tedir. Cenap, Ahmet Mithat’ın eleştirilerine karşılık olarak “</a:t>
            </a:r>
            <a:r>
              <a:rPr lang="tr-TR" i="0" dirty="0" err="1">
                <a:solidFill>
                  <a:schemeClr val="tx1"/>
                </a:solidFill>
                <a:effectLst/>
              </a:rPr>
              <a:t>Dekadizm</a:t>
            </a:r>
            <a:r>
              <a:rPr lang="tr-TR" i="0" dirty="0">
                <a:solidFill>
                  <a:schemeClr val="tx1"/>
                </a:solidFill>
                <a:effectLst/>
              </a:rPr>
              <a:t> Nedir?” başlıklı yazısını kaleme alır. Cenap yazısında “dekadan” kelimesinin etimolojisini detaylı bir şekilde ele almış ve Ahmet Mithat’ı “daha kavramın anlamını bile bilmeden saldıran” bir kalem olarak eleştirmiştir. Bu kavramın Fransız edebiyatında hangi anlamlarda kullanıldığını örnek metinlerle açıklamıştır.</a:t>
            </a:r>
          </a:p>
        </p:txBody>
      </p:sp>
      <p:pic>
        <p:nvPicPr>
          <p:cNvPr id="5122" name="Picture 2" descr="Dekadanlık: Bir Tanzimat Zıtlaşması | yazıhane">
            <a:extLst>
              <a:ext uri="{FF2B5EF4-FFF2-40B4-BE49-F238E27FC236}">
                <a16:creationId xmlns:a16="http://schemas.microsoft.com/office/drawing/2014/main" id="{96C23F27-428C-41DA-B576-71279B2DBA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074" y="3386186"/>
            <a:ext cx="4285827" cy="2465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033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7118A5-25F6-4403-9FB3-F022FB2A0179}"/>
              </a:ext>
            </a:extLst>
          </p:cNvPr>
          <p:cNvSpPr>
            <a:spLocks noGrp="1"/>
          </p:cNvSpPr>
          <p:nvPr>
            <p:ph type="title"/>
          </p:nvPr>
        </p:nvSpPr>
        <p:spPr>
          <a:xfrm>
            <a:off x="1257300" y="390275"/>
            <a:ext cx="10226022" cy="692600"/>
          </a:xfrm>
        </p:spPr>
        <p:txBody>
          <a:bodyPr>
            <a:normAutofit/>
          </a:bodyPr>
          <a:lstStyle/>
          <a:p>
            <a:r>
              <a:rPr lang="tr-TR" sz="3600" dirty="0">
                <a:latin typeface="+mn-lt"/>
              </a:rPr>
              <a:t>Eserleri</a:t>
            </a:r>
          </a:p>
        </p:txBody>
      </p:sp>
      <p:pic>
        <p:nvPicPr>
          <p:cNvPr id="3074" name="Picture 2" descr="Cenap Şahabettin Eserleri ve Hayatı">
            <a:extLst>
              <a:ext uri="{FF2B5EF4-FFF2-40B4-BE49-F238E27FC236}">
                <a16:creationId xmlns:a16="http://schemas.microsoft.com/office/drawing/2014/main" id="{5A4E3B1D-6C2F-4A91-8F7C-593E793F07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4266" y="682145"/>
            <a:ext cx="1306911" cy="2040233"/>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a:extLst>
              <a:ext uri="{FF2B5EF4-FFF2-40B4-BE49-F238E27FC236}">
                <a16:creationId xmlns:a16="http://schemas.microsoft.com/office/drawing/2014/main" id="{700F3CCC-35EE-43C4-8177-BBA6504A8FE6}"/>
              </a:ext>
            </a:extLst>
          </p:cNvPr>
          <p:cNvSpPr txBox="1"/>
          <p:nvPr/>
        </p:nvSpPr>
        <p:spPr>
          <a:xfrm>
            <a:off x="1257300" y="1117448"/>
            <a:ext cx="6439747" cy="1477328"/>
          </a:xfrm>
          <a:prstGeom prst="rect">
            <a:avLst/>
          </a:prstGeom>
          <a:noFill/>
        </p:spPr>
        <p:txBody>
          <a:bodyPr wrap="square">
            <a:spAutoFit/>
          </a:bodyPr>
          <a:lstStyle/>
          <a:p>
            <a:r>
              <a:rPr lang="tr-TR" i="1" dirty="0">
                <a:solidFill>
                  <a:srgbClr val="555555"/>
                </a:solidFill>
                <a:effectLst/>
              </a:rPr>
              <a:t>Hac Yolunda, </a:t>
            </a:r>
            <a:r>
              <a:rPr lang="tr-TR" i="0" dirty="0">
                <a:solidFill>
                  <a:srgbClr val="555555"/>
                </a:solidFill>
                <a:effectLst/>
              </a:rPr>
              <a:t>Cenap Şahabettin’in Cidde’ye görevli olarak giderken izlenimlerini yansıtan 17 mektuptan oluşmuştur. 1897 yılında Servet-i </a:t>
            </a:r>
            <a:r>
              <a:rPr lang="tr-TR" i="0" dirty="0" err="1">
                <a:solidFill>
                  <a:srgbClr val="555555"/>
                </a:solidFill>
                <a:effectLst/>
              </a:rPr>
              <a:t>Fünûn</a:t>
            </a:r>
            <a:r>
              <a:rPr lang="tr-TR" i="0" dirty="0">
                <a:solidFill>
                  <a:srgbClr val="555555"/>
                </a:solidFill>
                <a:effectLst/>
              </a:rPr>
              <a:t> Dergisi’ </a:t>
            </a:r>
            <a:r>
              <a:rPr lang="tr-TR" i="0" dirty="0" err="1">
                <a:solidFill>
                  <a:srgbClr val="555555"/>
                </a:solidFill>
                <a:effectLst/>
              </a:rPr>
              <a:t>nde</a:t>
            </a:r>
            <a:r>
              <a:rPr lang="tr-TR" i="0" dirty="0">
                <a:solidFill>
                  <a:srgbClr val="555555"/>
                </a:solidFill>
                <a:effectLst/>
              </a:rPr>
              <a:t> yayımlanmış. Cenap’ın ilk önemli başarısıdır. Bu eserin ilk bölümlerini Tevfik Fikret’e gönderen Cenap, eserini Kabe’ye gidecekler için yararlı bir eser olarak takdim eder.</a:t>
            </a:r>
          </a:p>
        </p:txBody>
      </p:sp>
      <p:sp>
        <p:nvSpPr>
          <p:cNvPr id="8" name="Metin kutusu 7">
            <a:extLst>
              <a:ext uri="{FF2B5EF4-FFF2-40B4-BE49-F238E27FC236}">
                <a16:creationId xmlns:a16="http://schemas.microsoft.com/office/drawing/2014/main" id="{A63E7143-C28D-489B-A520-053DEA4F9669}"/>
              </a:ext>
            </a:extLst>
          </p:cNvPr>
          <p:cNvSpPr txBox="1"/>
          <p:nvPr/>
        </p:nvSpPr>
        <p:spPr>
          <a:xfrm>
            <a:off x="4111239" y="3289329"/>
            <a:ext cx="7729978" cy="1200329"/>
          </a:xfrm>
          <a:prstGeom prst="rect">
            <a:avLst/>
          </a:prstGeom>
          <a:noFill/>
        </p:spPr>
        <p:txBody>
          <a:bodyPr wrap="square">
            <a:spAutoFit/>
          </a:bodyPr>
          <a:lstStyle/>
          <a:p>
            <a:r>
              <a:rPr lang="tr-TR" i="1" dirty="0">
                <a:solidFill>
                  <a:srgbClr val="555555"/>
                </a:solidFill>
                <a:effectLst/>
              </a:rPr>
              <a:t>Afak-ı Irak, </a:t>
            </a:r>
            <a:r>
              <a:rPr lang="tr-TR" i="0" dirty="0" err="1">
                <a:solidFill>
                  <a:srgbClr val="555555"/>
                </a:solidFill>
                <a:effectLst/>
              </a:rPr>
              <a:t>Tasvîr</a:t>
            </a:r>
            <a:r>
              <a:rPr lang="tr-TR" i="0" dirty="0">
                <a:solidFill>
                  <a:srgbClr val="555555"/>
                </a:solidFill>
                <a:effectLst/>
              </a:rPr>
              <a:t>-i </a:t>
            </a:r>
            <a:r>
              <a:rPr lang="tr-TR" i="0" dirty="0" err="1">
                <a:solidFill>
                  <a:srgbClr val="555555"/>
                </a:solidFill>
                <a:effectLst/>
              </a:rPr>
              <a:t>Efkâr’da</a:t>
            </a:r>
            <a:r>
              <a:rPr lang="tr-TR" i="0" dirty="0">
                <a:solidFill>
                  <a:srgbClr val="555555"/>
                </a:solidFill>
                <a:effectLst/>
              </a:rPr>
              <a:t> yayımlanmıştır. Yazarın Bağdat’a yaptığı seyahatin izlenimlerinden oluşmaktadır. Birinci Dünya Savaşı yıllarına rastlayan bu eserde bölge topraklarındaki İngiliz sömürgesinin boyutlarını ve Bağdat’la ilgili izlenimlerini Türk okuruna başarı ile aktarmıştır. </a:t>
            </a:r>
          </a:p>
        </p:txBody>
      </p:sp>
      <p:pic>
        <p:nvPicPr>
          <p:cNvPr id="3076" name="Picture 4" descr="Afak-ı Irak / Kızıldeniz'den Bağdat'a Hatıralar - Cenab Şahabeddin |  kitapyurdu.com">
            <a:extLst>
              <a:ext uri="{FF2B5EF4-FFF2-40B4-BE49-F238E27FC236}">
                <a16:creationId xmlns:a16="http://schemas.microsoft.com/office/drawing/2014/main" id="{FA91588D-C853-4D4C-8E4C-5C7C7FA5D4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74783" y="2936798"/>
            <a:ext cx="1216858" cy="177294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Suriye Mektupları - Cenap Şahabettin | kitapyurdu.com">
            <a:extLst>
              <a:ext uri="{FF2B5EF4-FFF2-40B4-BE49-F238E27FC236}">
                <a16:creationId xmlns:a16="http://schemas.microsoft.com/office/drawing/2014/main" id="{1B22B64D-12BE-4349-B253-E0136F0311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56188" y="4890508"/>
            <a:ext cx="1058247" cy="1682493"/>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a:extLst>
              <a:ext uri="{FF2B5EF4-FFF2-40B4-BE49-F238E27FC236}">
                <a16:creationId xmlns:a16="http://schemas.microsoft.com/office/drawing/2014/main" id="{B44A0355-A094-5C8B-71ED-13B512D5893D}"/>
              </a:ext>
            </a:extLst>
          </p:cNvPr>
          <p:cNvSpPr txBox="1"/>
          <p:nvPr/>
        </p:nvSpPr>
        <p:spPr>
          <a:xfrm>
            <a:off x="1257300" y="5278887"/>
            <a:ext cx="7228974" cy="646331"/>
          </a:xfrm>
          <a:prstGeom prst="rect">
            <a:avLst/>
          </a:prstGeom>
          <a:noFill/>
        </p:spPr>
        <p:txBody>
          <a:bodyPr wrap="square">
            <a:spAutoFit/>
          </a:bodyPr>
          <a:lstStyle/>
          <a:p>
            <a:r>
              <a:rPr lang="tr-TR" dirty="0">
                <a:solidFill>
                  <a:srgbClr val="555555"/>
                </a:solidFill>
              </a:rPr>
              <a:t>Suriye Mektupları adlı eseri yayımlanmamıştır.</a:t>
            </a:r>
          </a:p>
          <a:p>
            <a:r>
              <a:rPr lang="tr-TR" dirty="0" err="1">
                <a:solidFill>
                  <a:srgbClr val="555555"/>
                </a:solidFill>
              </a:rPr>
              <a:t>Tamat</a:t>
            </a:r>
            <a:r>
              <a:rPr lang="tr-TR" dirty="0">
                <a:solidFill>
                  <a:srgbClr val="555555"/>
                </a:solidFill>
              </a:rPr>
              <a:t> adlı kitabı yaşarken basılmış tek şiir kitabıdır.</a:t>
            </a:r>
            <a:endParaRPr lang="tr-TR" dirty="0"/>
          </a:p>
        </p:txBody>
      </p:sp>
    </p:spTree>
    <p:extLst>
      <p:ext uri="{BB962C8B-B14F-4D97-AF65-F5344CB8AC3E}">
        <p14:creationId xmlns:p14="http://schemas.microsoft.com/office/powerpoint/2010/main" val="277990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6766349-E373-472C-9E52-150D6C04BC30}"/>
              </a:ext>
            </a:extLst>
          </p:cNvPr>
          <p:cNvSpPr>
            <a:spLocks noGrp="1"/>
          </p:cNvSpPr>
          <p:nvPr>
            <p:ph idx="1"/>
          </p:nvPr>
        </p:nvSpPr>
        <p:spPr>
          <a:xfrm>
            <a:off x="1281385" y="381000"/>
            <a:ext cx="5054087" cy="2592371"/>
          </a:xfrm>
        </p:spPr>
        <p:txBody>
          <a:bodyPr>
            <a:normAutofit/>
          </a:bodyPr>
          <a:lstStyle/>
          <a:p>
            <a:pPr marL="0" indent="0" algn="l" fontAlgn="base">
              <a:buNone/>
            </a:pPr>
            <a:r>
              <a:rPr lang="tr-TR" sz="1800" i="1" dirty="0">
                <a:solidFill>
                  <a:schemeClr val="tx1"/>
                </a:solidFill>
                <a:effectLst/>
              </a:rPr>
              <a:t>Avrupa Mektupları, </a:t>
            </a:r>
            <a:r>
              <a:rPr lang="tr-TR" sz="1800" i="0" dirty="0">
                <a:solidFill>
                  <a:schemeClr val="tx1"/>
                </a:solidFill>
                <a:effectLst/>
              </a:rPr>
              <a:t>I. Dünya Savaşı günlerinde Cenap, Avrupa’yı dolaşır, </a:t>
            </a:r>
            <a:r>
              <a:rPr lang="tr-TR" sz="1800" i="0" dirty="0" err="1">
                <a:solidFill>
                  <a:schemeClr val="tx1"/>
                </a:solidFill>
                <a:effectLst/>
              </a:rPr>
              <a:t>Tasvîr</a:t>
            </a:r>
            <a:r>
              <a:rPr lang="tr-TR" sz="1800" i="0" dirty="0">
                <a:solidFill>
                  <a:schemeClr val="tx1"/>
                </a:solidFill>
                <a:effectLst/>
              </a:rPr>
              <a:t>-i Efkar gazetesinde yayımlanan izlenimler kitap olarak 1917 yılında yayımlanır. Kitapta 22 mektup bulunmaktadır. Bu eserde hem Avrupa coğrafyası hem de I. Dünya Savaşı atmosferi başarılı bir sentezle ele alınmıştır.</a:t>
            </a:r>
          </a:p>
          <a:p>
            <a:endParaRPr lang="tr-TR" sz="1800" dirty="0">
              <a:solidFill>
                <a:schemeClr val="tx1"/>
              </a:solidFill>
            </a:endParaRPr>
          </a:p>
        </p:txBody>
      </p:sp>
      <p:pic>
        <p:nvPicPr>
          <p:cNvPr id="2052" name="Picture 4" descr="Nesr-i Harp Nesr-i Sulh ve Tiryaki Sözleri Kitabı ve Fiyatı">
            <a:extLst>
              <a:ext uri="{FF2B5EF4-FFF2-40B4-BE49-F238E27FC236}">
                <a16:creationId xmlns:a16="http://schemas.microsoft.com/office/drawing/2014/main" id="{BEA715B7-4688-4DB1-B791-DB92DAF880C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477" r="17743"/>
          <a:stretch/>
        </p:blipFill>
        <p:spPr bwMode="auto">
          <a:xfrm>
            <a:off x="981351" y="2978696"/>
            <a:ext cx="1998482" cy="3133395"/>
          </a:xfrm>
          <a:prstGeom prst="rect">
            <a:avLst/>
          </a:prstGeom>
          <a:noFill/>
          <a:extLst>
            <a:ext uri="{909E8E84-426E-40DD-AFC4-6F175D3DCCD1}">
              <a14:hiddenFill xmlns:a14="http://schemas.microsoft.com/office/drawing/2010/main">
                <a:solidFill>
                  <a:srgbClr val="FFFFFF"/>
                </a:solidFill>
              </a14:hiddenFill>
            </a:ext>
          </a:extLst>
        </p:spPr>
      </p:pic>
      <p:sp>
        <p:nvSpPr>
          <p:cNvPr id="7" name="Metin kutusu 6">
            <a:extLst>
              <a:ext uri="{FF2B5EF4-FFF2-40B4-BE49-F238E27FC236}">
                <a16:creationId xmlns:a16="http://schemas.microsoft.com/office/drawing/2014/main" id="{82579FA8-D55E-43E1-85D4-BE508949C565}"/>
              </a:ext>
            </a:extLst>
          </p:cNvPr>
          <p:cNvSpPr txBox="1"/>
          <p:nvPr/>
        </p:nvSpPr>
        <p:spPr>
          <a:xfrm>
            <a:off x="3524908" y="3360420"/>
            <a:ext cx="5569316" cy="2862322"/>
          </a:xfrm>
          <a:prstGeom prst="rect">
            <a:avLst/>
          </a:prstGeom>
          <a:noFill/>
        </p:spPr>
        <p:txBody>
          <a:bodyPr wrap="square">
            <a:spAutoFit/>
          </a:bodyPr>
          <a:lstStyle/>
          <a:p>
            <a:pPr marL="0" indent="0" algn="l" fontAlgn="base">
              <a:buNone/>
            </a:pPr>
            <a:r>
              <a:rPr lang="tr-TR" i="1" dirty="0" err="1">
                <a:solidFill>
                  <a:schemeClr val="tx1"/>
                </a:solidFill>
                <a:effectLst/>
              </a:rPr>
              <a:t>Nesr</a:t>
            </a:r>
            <a:r>
              <a:rPr lang="tr-TR" i="1" dirty="0">
                <a:solidFill>
                  <a:schemeClr val="tx1"/>
                </a:solidFill>
                <a:effectLst/>
              </a:rPr>
              <a:t>-i Harp, </a:t>
            </a:r>
            <a:r>
              <a:rPr lang="tr-TR" i="0" dirty="0">
                <a:solidFill>
                  <a:schemeClr val="tx1"/>
                </a:solidFill>
                <a:effectLst/>
              </a:rPr>
              <a:t>I. Dünya Savaşı dolayısı ile yazdıkları makalelerden oluşmaktadır. Burada savaş felsefesinden, Türk askerinin özelliklerinden, gazilere karşı sosyal sorumluluk bilincinden bahsedilmiştir. Türk Neferi, Yarım Şehitler adlı yazıları bu kitabın en meşhur bölümlerini oluşturmaktadır.</a:t>
            </a:r>
          </a:p>
          <a:p>
            <a:pPr marL="0" indent="0" algn="l" fontAlgn="base">
              <a:buNone/>
            </a:pPr>
            <a:endParaRPr lang="tr-TR" i="1" dirty="0">
              <a:solidFill>
                <a:schemeClr val="tx1"/>
              </a:solidFill>
            </a:endParaRPr>
          </a:p>
          <a:p>
            <a:pPr marL="0" indent="0" algn="l" fontAlgn="base">
              <a:buNone/>
            </a:pPr>
            <a:r>
              <a:rPr lang="tr-TR" i="1" dirty="0">
                <a:solidFill>
                  <a:schemeClr val="tx1"/>
                </a:solidFill>
              </a:rPr>
              <a:t>Tiryaki Sözleri, </a:t>
            </a:r>
            <a:r>
              <a:rPr lang="tr-TR" dirty="0">
                <a:solidFill>
                  <a:schemeClr val="tx1"/>
                </a:solidFill>
              </a:rPr>
              <a:t>Vecize </a:t>
            </a:r>
            <a:r>
              <a:rPr lang="tr-TR" i="0" dirty="0">
                <a:solidFill>
                  <a:schemeClr val="tx1"/>
                </a:solidFill>
                <a:effectLst/>
              </a:rPr>
              <a:t>niteliğindeki sözlerinden oluşmuş bir eserdir. Bu eser yazarın tezatlı düşünme gücünü göstermesi açısından önemlidir. 361 sözden oluşmaktadır.</a:t>
            </a:r>
          </a:p>
        </p:txBody>
      </p:sp>
      <p:pic>
        <p:nvPicPr>
          <p:cNvPr id="2056" name="Picture 8" descr="Avrupa Mektupları - Cenap Şahabettin | kitapyurdu.com">
            <a:extLst>
              <a:ext uri="{FF2B5EF4-FFF2-40B4-BE49-F238E27FC236}">
                <a16:creationId xmlns:a16="http://schemas.microsoft.com/office/drawing/2014/main" id="{C532A8A9-6420-4C0B-85D0-A5D4F27778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2737" y="49081"/>
            <a:ext cx="2197378" cy="317268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Tiryaki Sözleri - Cenab Şahabettin - Iskele Yayıncılık Fiyatları ve  Özellikleri">
            <a:extLst>
              <a:ext uri="{FF2B5EF4-FFF2-40B4-BE49-F238E27FC236}">
                <a16:creationId xmlns:a16="http://schemas.microsoft.com/office/drawing/2014/main" id="{F8020C40-C19D-D39D-51DD-BA4FCCAD42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72178" y="2973371"/>
            <a:ext cx="2061982" cy="2939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7566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3D66E7-4FD2-4D4D-837D-17F5BA2E92AD}"/>
              </a:ext>
            </a:extLst>
          </p:cNvPr>
          <p:cNvSpPr>
            <a:spLocks noGrp="1"/>
          </p:cNvSpPr>
          <p:nvPr>
            <p:ph type="title"/>
          </p:nvPr>
        </p:nvSpPr>
        <p:spPr>
          <a:xfrm>
            <a:off x="5195727" y="382385"/>
            <a:ext cx="6335338" cy="1492132"/>
          </a:xfrm>
        </p:spPr>
        <p:txBody>
          <a:bodyPr>
            <a:normAutofit/>
          </a:bodyPr>
          <a:lstStyle/>
          <a:p>
            <a:r>
              <a:rPr lang="tr-TR" dirty="0">
                <a:latin typeface="+mn-lt"/>
              </a:rPr>
              <a:t>Gazeteciliği</a:t>
            </a:r>
          </a:p>
        </p:txBody>
      </p:sp>
      <p:pic>
        <p:nvPicPr>
          <p:cNvPr id="1028" name="Picture 4" descr="Peyam-ı Sabah 1922 – Dumlupınardan Dumlupınara">
            <a:extLst>
              <a:ext uri="{FF2B5EF4-FFF2-40B4-BE49-F238E27FC236}">
                <a16:creationId xmlns:a16="http://schemas.microsoft.com/office/drawing/2014/main" id="{9F2117B3-FD55-48C3-B42C-97FD868691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851" r="-2" b="21652"/>
          <a:stretch/>
        </p:blipFill>
        <p:spPr bwMode="auto">
          <a:xfrm>
            <a:off x="661737" y="-1"/>
            <a:ext cx="4156518" cy="343688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Atatürk Tasvir-i Efkar Gazetesi'nde">
            <a:extLst>
              <a:ext uri="{FF2B5EF4-FFF2-40B4-BE49-F238E27FC236}">
                <a16:creationId xmlns:a16="http://schemas.microsoft.com/office/drawing/2014/main" id="{1E9CBF8E-DAA0-48C7-BC57-9DB30547C90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393" r="802" b="1"/>
          <a:stretch/>
        </p:blipFill>
        <p:spPr bwMode="auto">
          <a:xfrm>
            <a:off x="661737" y="3429000"/>
            <a:ext cx="4156518" cy="3429000"/>
          </a:xfrm>
          <a:prstGeom prst="rect">
            <a:avLst/>
          </a:prstGeom>
          <a:noFill/>
          <a:extLst>
            <a:ext uri="{909E8E84-426E-40DD-AFC4-6F175D3DCCD1}">
              <a14:hiddenFill xmlns:a14="http://schemas.microsoft.com/office/drawing/2010/main">
                <a:solidFill>
                  <a:srgbClr val="FFFFFF"/>
                </a:solidFill>
              </a14:hiddenFill>
            </a:ext>
          </a:extLst>
        </p:spPr>
      </p:pic>
      <p:sp>
        <p:nvSpPr>
          <p:cNvPr id="1033" name="Freeform 6">
            <a:extLst>
              <a:ext uri="{FF2B5EF4-FFF2-40B4-BE49-F238E27FC236}">
                <a16:creationId xmlns:a16="http://schemas.microsoft.com/office/drawing/2014/main" id="{51EBC40F-6C27-4F1D-B4D6-3236833303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3" name="İçerik Yer Tutucusu 2">
            <a:extLst>
              <a:ext uri="{FF2B5EF4-FFF2-40B4-BE49-F238E27FC236}">
                <a16:creationId xmlns:a16="http://schemas.microsoft.com/office/drawing/2014/main" id="{89B3F049-B9B1-4C12-994F-85546636EBD5}"/>
              </a:ext>
            </a:extLst>
          </p:cNvPr>
          <p:cNvSpPr>
            <a:spLocks noGrp="1"/>
          </p:cNvSpPr>
          <p:nvPr>
            <p:ph idx="1"/>
          </p:nvPr>
        </p:nvSpPr>
        <p:spPr>
          <a:xfrm>
            <a:off x="5195727" y="2286001"/>
            <a:ext cx="6334536" cy="4189614"/>
          </a:xfrm>
        </p:spPr>
        <p:txBody>
          <a:bodyPr>
            <a:noAutofit/>
          </a:bodyPr>
          <a:lstStyle/>
          <a:p>
            <a:pPr fontAlgn="base">
              <a:lnSpc>
                <a:spcPct val="100000"/>
              </a:lnSpc>
              <a:buFont typeface="Arial" panose="020B0604020202020204" pitchFamily="34" charset="0"/>
              <a:buChar char="•"/>
            </a:pPr>
            <a:r>
              <a:rPr lang="tr-TR" sz="1800" b="0" i="0" dirty="0">
                <a:effectLst/>
              </a:rPr>
              <a:t>1902- 1910 yılları arasında İttihat Terakki’nin çıkardığı </a:t>
            </a:r>
            <a:r>
              <a:rPr lang="tr-TR" sz="1800" b="0" i="0" dirty="0" err="1">
                <a:effectLst/>
              </a:rPr>
              <a:t>Şurâ-yı</a:t>
            </a:r>
            <a:r>
              <a:rPr lang="tr-TR" sz="1800" b="0" i="0" dirty="0">
                <a:effectLst/>
              </a:rPr>
              <a:t> Ümmet gazetesinin başyazarlarından biri olarak önemli yazılar kaleme almıştır.</a:t>
            </a:r>
          </a:p>
          <a:p>
            <a:pPr fontAlgn="base">
              <a:lnSpc>
                <a:spcPct val="100000"/>
              </a:lnSpc>
              <a:buFont typeface="Arial" panose="020B0604020202020204" pitchFamily="34" charset="0"/>
              <a:buChar char="•"/>
            </a:pPr>
            <a:r>
              <a:rPr lang="tr-TR" sz="1800" b="0" i="0" dirty="0">
                <a:effectLst/>
              </a:rPr>
              <a:t>1908 sonrasında Tanin gazetesinin ünlü yazarlarından biridir.</a:t>
            </a:r>
          </a:p>
          <a:p>
            <a:pPr fontAlgn="base">
              <a:lnSpc>
                <a:spcPct val="100000"/>
              </a:lnSpc>
              <a:buFont typeface="Arial" panose="020B0604020202020204" pitchFamily="34" charset="0"/>
              <a:buChar char="•"/>
            </a:pPr>
            <a:r>
              <a:rPr lang="tr-TR" sz="1800" b="0" i="0" dirty="0">
                <a:effectLst/>
              </a:rPr>
              <a:t>Hürriyet gazetesinin başyazarlığını yürütmüştür.</a:t>
            </a:r>
          </a:p>
          <a:p>
            <a:pPr fontAlgn="base">
              <a:lnSpc>
                <a:spcPct val="100000"/>
              </a:lnSpc>
              <a:buFont typeface="Arial" panose="020B0604020202020204" pitchFamily="34" charset="0"/>
              <a:buChar char="•"/>
            </a:pPr>
            <a:r>
              <a:rPr lang="tr-TR" sz="1800" b="0" i="0" dirty="0" err="1">
                <a:effectLst/>
              </a:rPr>
              <a:t>Peyam</a:t>
            </a:r>
            <a:r>
              <a:rPr lang="tr-TR" sz="1800" b="0" i="0" dirty="0">
                <a:effectLst/>
              </a:rPr>
              <a:t>-ı Sabah gazetesinde Milli Mücadele karşıtı yazılar kaleme almıştır.</a:t>
            </a:r>
          </a:p>
          <a:p>
            <a:pPr fontAlgn="base">
              <a:lnSpc>
                <a:spcPct val="100000"/>
              </a:lnSpc>
              <a:buFont typeface="Arial" panose="020B0604020202020204" pitchFamily="34" charset="0"/>
              <a:buChar char="•"/>
            </a:pPr>
            <a:r>
              <a:rPr lang="tr-TR" sz="1800" b="0" i="0" dirty="0">
                <a:effectLst/>
              </a:rPr>
              <a:t>1908- 1914 yılları arasında Tanin, </a:t>
            </a:r>
            <a:r>
              <a:rPr lang="tr-TR" sz="1800" b="0" i="0" dirty="0" err="1">
                <a:effectLst/>
              </a:rPr>
              <a:t>Tasvîr</a:t>
            </a:r>
            <a:r>
              <a:rPr lang="tr-TR" sz="1800" b="0" i="0" dirty="0">
                <a:effectLst/>
              </a:rPr>
              <a:t>-i Efkâr ve Hak gazetelerinde günlük konular üzerinde yazdığı yazılardan bir derleme olarak </a:t>
            </a:r>
            <a:r>
              <a:rPr lang="tr-TR" sz="1800" b="0" i="0" dirty="0" err="1">
                <a:effectLst/>
              </a:rPr>
              <a:t>Evrâk</a:t>
            </a:r>
            <a:r>
              <a:rPr lang="tr-TR" sz="1800" b="0" i="0" dirty="0">
                <a:effectLst/>
              </a:rPr>
              <a:t>-ı </a:t>
            </a:r>
            <a:r>
              <a:rPr lang="tr-TR" sz="1800" b="0" i="0" dirty="0" err="1">
                <a:effectLst/>
              </a:rPr>
              <a:t>Eyyâm</a:t>
            </a:r>
            <a:r>
              <a:rPr lang="tr-TR" sz="1800" b="0" i="0" dirty="0">
                <a:effectLst/>
              </a:rPr>
              <a:t> adlı eseri yayımlanmıştır.</a:t>
            </a:r>
          </a:p>
          <a:p>
            <a:pPr fontAlgn="base">
              <a:lnSpc>
                <a:spcPct val="100000"/>
              </a:lnSpc>
              <a:buFont typeface="Arial" panose="020B0604020202020204" pitchFamily="34" charset="0"/>
              <a:buChar char="•"/>
            </a:pPr>
            <a:r>
              <a:rPr lang="tr-TR" sz="1800" b="0" i="0" dirty="0">
                <a:effectLst/>
              </a:rPr>
              <a:t>Yahya Kemal, </a:t>
            </a:r>
            <a:r>
              <a:rPr lang="tr-TR" sz="1800" b="0" i="0" dirty="0" err="1">
                <a:effectLst/>
              </a:rPr>
              <a:t>Evrâk</a:t>
            </a:r>
            <a:r>
              <a:rPr lang="tr-TR" sz="1800" b="0" i="0" dirty="0">
                <a:effectLst/>
              </a:rPr>
              <a:t>-ı </a:t>
            </a:r>
            <a:r>
              <a:rPr lang="tr-TR" sz="1800" b="0" i="0" dirty="0" err="1">
                <a:effectLst/>
              </a:rPr>
              <a:t>Eyyâm’ı</a:t>
            </a:r>
            <a:r>
              <a:rPr lang="tr-TR" sz="1800" b="0" i="0" dirty="0">
                <a:effectLst/>
              </a:rPr>
              <a:t> bir “şaheser” olarak değerlendirmiştir.</a:t>
            </a:r>
          </a:p>
        </p:txBody>
      </p:sp>
      <p:sp>
        <p:nvSpPr>
          <p:cNvPr id="1035" name="Rectangle 1034">
            <a:extLst>
              <a:ext uri="{FF2B5EF4-FFF2-40B4-BE49-F238E27FC236}">
                <a16:creationId xmlns:a16="http://schemas.microsoft.com/office/drawing/2014/main" id="{92CE7192-9926-4B6A-A377-FB1A2628C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34456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98AD482-27A4-454E-8A3A-84F73CBDA7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22422E2-F15A-43AE-98F1-7210710B0E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034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A3D66E7-4FD2-4D4D-837D-17F5BA2E92AD}"/>
              </a:ext>
            </a:extLst>
          </p:cNvPr>
          <p:cNvSpPr>
            <a:spLocks noGrp="1"/>
          </p:cNvSpPr>
          <p:nvPr>
            <p:ph type="title"/>
          </p:nvPr>
        </p:nvSpPr>
        <p:spPr>
          <a:xfrm>
            <a:off x="1251677" y="1078378"/>
            <a:ext cx="2917551" cy="4701244"/>
          </a:xfrm>
        </p:spPr>
        <p:txBody>
          <a:bodyPr vert="horz" lIns="91440" tIns="45720" rIns="91440" bIns="45720" rtlCol="0" anchor="ctr">
            <a:normAutofit/>
          </a:bodyPr>
          <a:lstStyle/>
          <a:p>
            <a:r>
              <a:rPr lang="en-US" sz="3600" dirty="0">
                <a:latin typeface="+mn-lt"/>
              </a:rPr>
              <a:t>TİYATRO</a:t>
            </a:r>
          </a:p>
        </p:txBody>
      </p:sp>
      <p:sp>
        <p:nvSpPr>
          <p:cNvPr id="15" name="Freeform 6">
            <a:extLst>
              <a:ext uri="{FF2B5EF4-FFF2-40B4-BE49-F238E27FC236}">
                <a16:creationId xmlns:a16="http://schemas.microsoft.com/office/drawing/2014/main" id="{BDC8164B-5FC0-4CBD-B7AE-0CB8780FF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75000"/>
              <a:alpha val="70000"/>
            </a:schemeClr>
          </a:solidFill>
          <a:ln w="0">
            <a:noFill/>
            <a:prstDash val="solid"/>
            <a:round/>
            <a:headEnd/>
            <a:tailEnd/>
          </a:ln>
        </p:spPr>
      </p:sp>
      <p:sp>
        <p:nvSpPr>
          <p:cNvPr id="6" name="İçerik Yer Tutucusu 2">
            <a:extLst>
              <a:ext uri="{FF2B5EF4-FFF2-40B4-BE49-F238E27FC236}">
                <a16:creationId xmlns:a16="http://schemas.microsoft.com/office/drawing/2014/main" id="{2EDAE551-897B-4080-B42D-8D55427DA7BB}"/>
              </a:ext>
            </a:extLst>
          </p:cNvPr>
          <p:cNvSpPr txBox="1">
            <a:spLocks/>
          </p:cNvSpPr>
          <p:nvPr/>
        </p:nvSpPr>
        <p:spPr>
          <a:xfrm>
            <a:off x="5167062" y="1078378"/>
            <a:ext cx="6262938" cy="4701244"/>
          </a:xfrm>
          <a:prstGeom prst="rect">
            <a:avLst/>
          </a:prstGeom>
        </p:spPr>
        <p:txBody>
          <a:bodyPr vert="horz" lIns="91440" tIns="45720" rIns="91440" bIns="45720" rtlCol="0" anchor="ctr">
            <a:normAutofit/>
          </a:bodyPr>
          <a:lst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fontAlgn="base">
              <a:buFont typeface="Arial" panose="020B0604020202020204" pitchFamily="34" charset="0"/>
              <a:buNone/>
            </a:pPr>
            <a:r>
              <a:rPr lang="en-US" dirty="0" err="1"/>
              <a:t>Körebe</a:t>
            </a:r>
            <a:r>
              <a:rPr lang="en-US" dirty="0"/>
              <a:t>, </a:t>
            </a:r>
            <a:r>
              <a:rPr lang="en-US" dirty="0" err="1"/>
              <a:t>iki</a:t>
            </a:r>
            <a:r>
              <a:rPr lang="en-US" dirty="0"/>
              <a:t> </a:t>
            </a:r>
            <a:r>
              <a:rPr lang="en-US" dirty="0" err="1"/>
              <a:t>perdelik</a:t>
            </a:r>
            <a:r>
              <a:rPr lang="en-US" dirty="0"/>
              <a:t> </a:t>
            </a:r>
            <a:r>
              <a:rPr lang="en-US" dirty="0" err="1"/>
              <a:t>bir</a:t>
            </a:r>
            <a:r>
              <a:rPr lang="en-US" dirty="0"/>
              <a:t> </a:t>
            </a:r>
            <a:r>
              <a:rPr lang="en-US" dirty="0" err="1"/>
              <a:t>oyundur</a:t>
            </a:r>
            <a:r>
              <a:rPr lang="en-US" dirty="0"/>
              <a:t>. </a:t>
            </a:r>
            <a:r>
              <a:rPr lang="en-US" dirty="0" err="1"/>
              <a:t>Küçük</a:t>
            </a:r>
            <a:r>
              <a:rPr lang="en-US" dirty="0"/>
              <a:t> </a:t>
            </a:r>
            <a:r>
              <a:rPr lang="en-US" dirty="0" err="1"/>
              <a:t>bir</a:t>
            </a:r>
            <a:r>
              <a:rPr lang="en-US" dirty="0"/>
              <a:t> </a:t>
            </a:r>
            <a:r>
              <a:rPr lang="en-US" dirty="0" err="1"/>
              <a:t>komedi</a:t>
            </a:r>
            <a:r>
              <a:rPr lang="en-US" dirty="0"/>
              <a:t> </a:t>
            </a:r>
            <a:r>
              <a:rPr lang="en-US" dirty="0" err="1"/>
              <a:t>olarak</a:t>
            </a:r>
            <a:r>
              <a:rPr lang="en-US" dirty="0"/>
              <a:t> </a:t>
            </a:r>
            <a:r>
              <a:rPr lang="en-US" dirty="0" err="1"/>
              <a:t>değerlendirilir</a:t>
            </a:r>
            <a:r>
              <a:rPr lang="en-US" dirty="0"/>
              <a:t>. </a:t>
            </a:r>
            <a:r>
              <a:rPr lang="en-US" dirty="0" err="1"/>
              <a:t>Kitap</a:t>
            </a:r>
            <a:r>
              <a:rPr lang="en-US" dirty="0"/>
              <a:t> </a:t>
            </a:r>
            <a:r>
              <a:rPr lang="en-US" dirty="0" err="1"/>
              <a:t>olarak</a:t>
            </a:r>
            <a:r>
              <a:rPr lang="en-US" dirty="0"/>
              <a:t> </a:t>
            </a:r>
            <a:r>
              <a:rPr lang="en-US" dirty="0" err="1"/>
              <a:t>yayımlanmış</a:t>
            </a:r>
            <a:r>
              <a:rPr lang="en-US" dirty="0"/>
              <a:t> </a:t>
            </a:r>
            <a:r>
              <a:rPr lang="en-US" dirty="0" err="1"/>
              <a:t>ve</a:t>
            </a:r>
            <a:r>
              <a:rPr lang="en-US" dirty="0"/>
              <a:t> </a:t>
            </a:r>
            <a:r>
              <a:rPr lang="en-US" dirty="0" err="1"/>
              <a:t>sahnelenmiştir</a:t>
            </a:r>
            <a:r>
              <a:rPr lang="en-US" dirty="0"/>
              <a:t>. </a:t>
            </a:r>
            <a:r>
              <a:rPr lang="en-US" dirty="0" err="1"/>
              <a:t>Konusu</a:t>
            </a:r>
            <a:r>
              <a:rPr lang="en-US" dirty="0"/>
              <a:t> </a:t>
            </a:r>
            <a:r>
              <a:rPr lang="en-US" dirty="0" err="1"/>
              <a:t>bakımından</a:t>
            </a:r>
            <a:r>
              <a:rPr lang="en-US" dirty="0"/>
              <a:t> </a:t>
            </a:r>
            <a:r>
              <a:rPr lang="en-US" dirty="0" err="1"/>
              <a:t>Şair</a:t>
            </a:r>
            <a:r>
              <a:rPr lang="en-US" dirty="0"/>
              <a:t> </a:t>
            </a:r>
            <a:r>
              <a:rPr lang="en-US" dirty="0" err="1"/>
              <a:t>Evlenmesi</a:t>
            </a:r>
            <a:r>
              <a:rPr lang="en-US" dirty="0"/>
              <a:t>’ ne </a:t>
            </a:r>
            <a:r>
              <a:rPr lang="en-US" dirty="0" err="1"/>
              <a:t>benzetilmiştir</a:t>
            </a:r>
            <a:r>
              <a:rPr lang="tr-TR" dirty="0"/>
              <a:t>.</a:t>
            </a:r>
          </a:p>
          <a:p>
            <a:pPr marL="0" fontAlgn="base">
              <a:buFont typeface="Arial" panose="020B0604020202020204" pitchFamily="34" charset="0"/>
              <a:buNone/>
            </a:pPr>
            <a:r>
              <a:rPr lang="en-US" dirty="0" err="1"/>
              <a:t>Yalan</a:t>
            </a:r>
            <a:r>
              <a:rPr lang="en-US" dirty="0"/>
              <a:t>, </a:t>
            </a:r>
            <a:r>
              <a:rPr lang="en-US" dirty="0" err="1"/>
              <a:t>oynanmış</a:t>
            </a:r>
            <a:r>
              <a:rPr lang="en-US" dirty="0"/>
              <a:t> </a:t>
            </a:r>
            <a:r>
              <a:rPr lang="en-US" dirty="0" err="1"/>
              <a:t>fakat</a:t>
            </a:r>
            <a:r>
              <a:rPr lang="en-US" dirty="0"/>
              <a:t> </a:t>
            </a:r>
            <a:r>
              <a:rPr lang="en-US" dirty="0" err="1"/>
              <a:t>kitap</a:t>
            </a:r>
            <a:r>
              <a:rPr lang="en-US" dirty="0"/>
              <a:t> </a:t>
            </a:r>
            <a:r>
              <a:rPr lang="en-US" dirty="0" err="1"/>
              <a:t>olarak</a:t>
            </a:r>
            <a:r>
              <a:rPr lang="en-US" dirty="0"/>
              <a:t> </a:t>
            </a:r>
            <a:r>
              <a:rPr lang="en-US" dirty="0" err="1"/>
              <a:t>basılmamıştır</a:t>
            </a:r>
            <a:r>
              <a:rPr lang="en-US" dirty="0"/>
              <a:t>. İbsen </a:t>
            </a:r>
            <a:r>
              <a:rPr lang="en-US" dirty="0" err="1"/>
              <a:t>türü</a:t>
            </a:r>
            <a:r>
              <a:rPr lang="en-US" dirty="0"/>
              <a:t> </a:t>
            </a:r>
            <a:r>
              <a:rPr lang="en-US" dirty="0" err="1"/>
              <a:t>bir</a:t>
            </a:r>
            <a:r>
              <a:rPr lang="en-US" dirty="0"/>
              <a:t> </a:t>
            </a:r>
            <a:r>
              <a:rPr lang="en-US" dirty="0" err="1"/>
              <a:t>tragedya</a:t>
            </a:r>
            <a:r>
              <a:rPr lang="en-US" dirty="0"/>
              <a:t> </a:t>
            </a:r>
            <a:r>
              <a:rPr lang="en-US" dirty="0" err="1"/>
              <a:t>olarak</a:t>
            </a:r>
            <a:r>
              <a:rPr lang="en-US" dirty="0"/>
              <a:t> </a:t>
            </a:r>
            <a:r>
              <a:rPr lang="en-US" dirty="0" err="1"/>
              <a:t>tasarlanmış</a:t>
            </a:r>
            <a:r>
              <a:rPr lang="en-US" dirty="0"/>
              <a:t> </a:t>
            </a:r>
            <a:r>
              <a:rPr lang="en-US" dirty="0" err="1"/>
              <a:t>fakat</a:t>
            </a:r>
            <a:r>
              <a:rPr lang="en-US" dirty="0"/>
              <a:t> </a:t>
            </a:r>
            <a:r>
              <a:rPr lang="en-US" dirty="0" err="1"/>
              <a:t>başarılı</a:t>
            </a:r>
            <a:r>
              <a:rPr lang="en-US" dirty="0"/>
              <a:t> </a:t>
            </a:r>
            <a:r>
              <a:rPr lang="en-US" dirty="0" err="1"/>
              <a:t>bulunmamıştır</a:t>
            </a:r>
            <a:r>
              <a:rPr lang="en-US" dirty="0"/>
              <a:t> 31 Mart </a:t>
            </a:r>
            <a:r>
              <a:rPr lang="en-US" dirty="0" err="1"/>
              <a:t>olayları</a:t>
            </a:r>
            <a:r>
              <a:rPr lang="en-US" dirty="0"/>
              <a:t> </a:t>
            </a:r>
            <a:r>
              <a:rPr lang="en-US" dirty="0" err="1"/>
              <a:t>sırasında</a:t>
            </a:r>
            <a:r>
              <a:rPr lang="en-US" dirty="0"/>
              <a:t> </a:t>
            </a:r>
            <a:r>
              <a:rPr lang="en-US" dirty="0" err="1"/>
              <a:t>subayları</a:t>
            </a:r>
            <a:r>
              <a:rPr lang="en-US" dirty="0"/>
              <a:t> </a:t>
            </a:r>
            <a:r>
              <a:rPr lang="en-US" dirty="0" err="1"/>
              <a:t>öldürdüğü</a:t>
            </a:r>
            <a:r>
              <a:rPr lang="en-US" dirty="0"/>
              <a:t> </a:t>
            </a:r>
            <a:r>
              <a:rPr lang="en-US" dirty="0" err="1"/>
              <a:t>için</a:t>
            </a:r>
            <a:r>
              <a:rPr lang="en-US" dirty="0"/>
              <a:t> </a:t>
            </a:r>
            <a:r>
              <a:rPr lang="en-US" dirty="0" err="1"/>
              <a:t>idam</a:t>
            </a:r>
            <a:r>
              <a:rPr lang="en-US" dirty="0"/>
              <a:t> </a:t>
            </a:r>
            <a:r>
              <a:rPr lang="en-US" dirty="0" err="1"/>
              <a:t>edilen</a:t>
            </a:r>
            <a:r>
              <a:rPr lang="en-US" dirty="0"/>
              <a:t> </a:t>
            </a:r>
            <a:r>
              <a:rPr lang="en-US" dirty="0" err="1"/>
              <a:t>bir</a:t>
            </a:r>
            <a:r>
              <a:rPr lang="en-US" dirty="0"/>
              <a:t> </a:t>
            </a:r>
            <a:r>
              <a:rPr lang="en-US" dirty="0" err="1"/>
              <a:t>erin</a:t>
            </a:r>
            <a:r>
              <a:rPr lang="en-US" dirty="0"/>
              <a:t> </a:t>
            </a:r>
            <a:r>
              <a:rPr lang="en-US" dirty="0" err="1"/>
              <a:t>köydeki</a:t>
            </a:r>
            <a:r>
              <a:rPr lang="en-US" dirty="0"/>
              <a:t> </a:t>
            </a:r>
            <a:r>
              <a:rPr lang="en-US" dirty="0" err="1"/>
              <a:t>babasının</a:t>
            </a:r>
            <a:r>
              <a:rPr lang="en-US" dirty="0"/>
              <a:t> </a:t>
            </a:r>
            <a:r>
              <a:rPr lang="en-US" dirty="0" err="1"/>
              <a:t>ıstırap</a:t>
            </a:r>
            <a:r>
              <a:rPr lang="en-US" dirty="0"/>
              <a:t> </a:t>
            </a:r>
            <a:r>
              <a:rPr lang="en-US" dirty="0" err="1"/>
              <a:t>ve</a:t>
            </a:r>
            <a:r>
              <a:rPr lang="en-US" dirty="0"/>
              <a:t> </a:t>
            </a:r>
            <a:r>
              <a:rPr lang="en-US" dirty="0" err="1"/>
              <a:t>utancını</a:t>
            </a:r>
            <a:r>
              <a:rPr lang="en-US" dirty="0"/>
              <a:t> </a:t>
            </a:r>
            <a:r>
              <a:rPr lang="en-US" dirty="0" err="1"/>
              <a:t>konu</a:t>
            </a:r>
            <a:r>
              <a:rPr lang="en-US" dirty="0"/>
              <a:t> </a:t>
            </a:r>
            <a:r>
              <a:rPr lang="en-US" dirty="0" err="1"/>
              <a:t>alır</a:t>
            </a:r>
            <a:r>
              <a:rPr lang="en-US" dirty="0"/>
              <a:t>.</a:t>
            </a:r>
          </a:p>
          <a:p>
            <a:pPr marL="0" fontAlgn="base">
              <a:buFont typeface="Arial" panose="020B0604020202020204" pitchFamily="34" charset="0"/>
              <a:buNone/>
            </a:pPr>
            <a:r>
              <a:rPr lang="en-US" dirty="0" err="1"/>
              <a:t>Küçük</a:t>
            </a:r>
            <a:r>
              <a:rPr lang="en-US" dirty="0"/>
              <a:t> </a:t>
            </a:r>
            <a:r>
              <a:rPr lang="en-US" dirty="0" err="1"/>
              <a:t>beyler</a:t>
            </a:r>
            <a:r>
              <a:rPr lang="en-US" dirty="0"/>
              <a:t>, </a:t>
            </a:r>
            <a:r>
              <a:rPr lang="en-US" dirty="0" err="1"/>
              <a:t>Hüseyin</a:t>
            </a:r>
            <a:r>
              <a:rPr lang="en-US" dirty="0"/>
              <a:t> Suat </a:t>
            </a:r>
            <a:r>
              <a:rPr lang="en-US" dirty="0" err="1"/>
              <a:t>ile</a:t>
            </a:r>
            <a:r>
              <a:rPr lang="en-US" dirty="0"/>
              <a:t> </a:t>
            </a:r>
            <a:r>
              <a:rPr lang="en-US" dirty="0" err="1"/>
              <a:t>birlikte</a:t>
            </a:r>
            <a:r>
              <a:rPr lang="en-US" dirty="0"/>
              <a:t> </a:t>
            </a:r>
            <a:r>
              <a:rPr lang="en-US" dirty="0" err="1"/>
              <a:t>yazmışlardır</a:t>
            </a:r>
            <a:r>
              <a:rPr lang="en-US" dirty="0"/>
              <a:t>. Bu </a:t>
            </a:r>
            <a:r>
              <a:rPr lang="en-US" dirty="0" err="1"/>
              <a:t>eser</a:t>
            </a:r>
            <a:r>
              <a:rPr lang="en-US" dirty="0"/>
              <a:t> </a:t>
            </a:r>
            <a:r>
              <a:rPr lang="en-US" dirty="0" err="1"/>
              <a:t>daha</a:t>
            </a:r>
            <a:r>
              <a:rPr lang="en-US" dirty="0"/>
              <a:t> </a:t>
            </a:r>
            <a:r>
              <a:rPr lang="en-US" dirty="0" err="1"/>
              <a:t>sonra</a:t>
            </a:r>
            <a:r>
              <a:rPr lang="en-US" dirty="0"/>
              <a:t> </a:t>
            </a:r>
            <a:r>
              <a:rPr lang="en-US" dirty="0" err="1"/>
              <a:t>yeniden</a:t>
            </a:r>
            <a:r>
              <a:rPr lang="en-US" dirty="0"/>
              <a:t> </a:t>
            </a:r>
            <a:r>
              <a:rPr lang="en-US" dirty="0" err="1"/>
              <a:t>Hüseyin</a:t>
            </a:r>
            <a:r>
              <a:rPr lang="en-US" dirty="0"/>
              <a:t> Suat </a:t>
            </a:r>
            <a:r>
              <a:rPr lang="en-US" dirty="0" err="1"/>
              <a:t>tarafından</a:t>
            </a:r>
            <a:r>
              <a:rPr lang="en-US" dirty="0"/>
              <a:t> </a:t>
            </a:r>
            <a:r>
              <a:rPr lang="en-US" dirty="0" err="1"/>
              <a:t>biraz</a:t>
            </a:r>
            <a:r>
              <a:rPr lang="en-US" dirty="0"/>
              <a:t> </a:t>
            </a:r>
            <a:r>
              <a:rPr lang="en-US" dirty="0" err="1"/>
              <a:t>değiştirilip</a:t>
            </a:r>
            <a:r>
              <a:rPr lang="en-US" dirty="0"/>
              <a:t> </a:t>
            </a:r>
            <a:r>
              <a:rPr lang="en-US" dirty="0" err="1"/>
              <a:t>genişletilerek</a:t>
            </a:r>
            <a:r>
              <a:rPr lang="en-US" dirty="0"/>
              <a:t> </a:t>
            </a:r>
            <a:r>
              <a:rPr lang="en-US" dirty="0" err="1"/>
              <a:t>Züppeler</a:t>
            </a:r>
            <a:r>
              <a:rPr lang="en-US" dirty="0"/>
              <a:t> </a:t>
            </a:r>
            <a:r>
              <a:rPr lang="en-US" dirty="0" err="1"/>
              <a:t>adı</a:t>
            </a:r>
            <a:r>
              <a:rPr lang="en-US" dirty="0"/>
              <a:t> </a:t>
            </a:r>
            <a:r>
              <a:rPr lang="en-US" dirty="0" err="1"/>
              <a:t>ile</a:t>
            </a:r>
            <a:r>
              <a:rPr lang="en-US" dirty="0"/>
              <a:t> </a:t>
            </a:r>
            <a:r>
              <a:rPr lang="en-US" dirty="0" err="1"/>
              <a:t>yayımlanmıştır</a:t>
            </a:r>
            <a:r>
              <a:rPr lang="en-US" dirty="0"/>
              <a:t>.</a:t>
            </a:r>
          </a:p>
          <a:p>
            <a:pPr marL="0" fontAlgn="base">
              <a:buFont typeface="Arial" panose="020B0604020202020204" pitchFamily="34" charset="0"/>
              <a:buNone/>
            </a:pPr>
            <a:endParaRPr lang="en-US" dirty="0"/>
          </a:p>
          <a:p>
            <a:endParaRPr lang="en-US" dirty="0"/>
          </a:p>
        </p:txBody>
      </p:sp>
    </p:spTree>
    <p:extLst>
      <p:ext uri="{BB962C8B-B14F-4D97-AF65-F5344CB8AC3E}">
        <p14:creationId xmlns:p14="http://schemas.microsoft.com/office/powerpoint/2010/main" val="4291012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9AA749D-ECE4-9444-7FAE-135626C39F2B}"/>
              </a:ext>
            </a:extLst>
          </p:cNvPr>
          <p:cNvSpPr>
            <a:spLocks noGrp="1"/>
          </p:cNvSpPr>
          <p:nvPr>
            <p:ph type="title"/>
          </p:nvPr>
        </p:nvSpPr>
        <p:spPr/>
        <p:txBody>
          <a:bodyPr>
            <a:normAutofit/>
          </a:bodyPr>
          <a:lstStyle/>
          <a:p>
            <a:r>
              <a:rPr lang="tr-TR" sz="3600" dirty="0">
                <a:latin typeface="+mn-lt"/>
              </a:rPr>
              <a:t>Vefatı</a:t>
            </a:r>
          </a:p>
        </p:txBody>
      </p:sp>
      <p:sp>
        <p:nvSpPr>
          <p:cNvPr id="3" name="İçerik Yer Tutucusu 2">
            <a:extLst>
              <a:ext uri="{FF2B5EF4-FFF2-40B4-BE49-F238E27FC236}">
                <a16:creationId xmlns:a16="http://schemas.microsoft.com/office/drawing/2014/main" id="{B98AE7AF-65C9-AFC7-8963-6310E8C89806}"/>
              </a:ext>
            </a:extLst>
          </p:cNvPr>
          <p:cNvSpPr>
            <a:spLocks noGrp="1"/>
          </p:cNvSpPr>
          <p:nvPr>
            <p:ph idx="1"/>
          </p:nvPr>
        </p:nvSpPr>
        <p:spPr>
          <a:xfrm>
            <a:off x="1251678" y="2286002"/>
            <a:ext cx="5044950" cy="2540642"/>
          </a:xfrm>
        </p:spPr>
        <p:txBody>
          <a:bodyPr>
            <a:normAutofit/>
          </a:bodyPr>
          <a:lstStyle/>
          <a:p>
            <a:r>
              <a:rPr lang="tr-TR" sz="1800" b="0" i="0" dirty="0">
                <a:solidFill>
                  <a:schemeClr val="tx1"/>
                </a:solidFill>
                <a:effectLst/>
              </a:rPr>
              <a:t>Son yıllarında yoğun bir şekilde üzerinde çalıştığı Fransızca- Türkçe sözlüğünü tamamlayamadan 13 Şubat 1934’te beyin kanaması nedeniyle </a:t>
            </a:r>
            <a:r>
              <a:rPr lang="tr-TR" sz="1800" dirty="0">
                <a:solidFill>
                  <a:schemeClr val="tx1"/>
                </a:solidFill>
              </a:rPr>
              <a:t>İstanbul</a:t>
            </a:r>
            <a:r>
              <a:rPr lang="tr-TR" sz="1800" b="0" i="0" dirty="0">
                <a:solidFill>
                  <a:schemeClr val="tx1"/>
                </a:solidFill>
                <a:effectLst/>
              </a:rPr>
              <a:t>’da yaşamını yitirdi.14 Şubat'ta sade bir törenle </a:t>
            </a:r>
            <a:r>
              <a:rPr lang="tr-TR" sz="1800" dirty="0">
                <a:solidFill>
                  <a:schemeClr val="tx1"/>
                </a:solidFill>
              </a:rPr>
              <a:t>Bakırköy Mezarlığı</a:t>
            </a:r>
            <a:r>
              <a:rPr lang="tr-TR" sz="1800" b="0" i="0" dirty="0">
                <a:solidFill>
                  <a:schemeClr val="tx1"/>
                </a:solidFill>
                <a:effectLst/>
              </a:rPr>
              <a:t>’na gömüldü</a:t>
            </a:r>
            <a:endParaRPr lang="tr-TR" sz="1800" dirty="0">
              <a:solidFill>
                <a:schemeClr val="tx1"/>
              </a:solidFill>
            </a:endParaRPr>
          </a:p>
        </p:txBody>
      </p:sp>
      <p:pic>
        <p:nvPicPr>
          <p:cNvPr id="1028" name="Picture 4">
            <a:extLst>
              <a:ext uri="{FF2B5EF4-FFF2-40B4-BE49-F238E27FC236}">
                <a16:creationId xmlns:a16="http://schemas.microsoft.com/office/drawing/2014/main" id="{20548704-5B6E-032A-0278-1C681F1D97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83117" y="227087"/>
            <a:ext cx="3293981" cy="6403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30458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9" name="Rectangle 8">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1" name="Rectangle 10">
            <a:extLst>
              <a:ext uri="{FF2B5EF4-FFF2-40B4-BE49-F238E27FC236}">
                <a16:creationId xmlns:a16="http://schemas.microsoft.com/office/drawing/2014/main" id="{8A25BF79-9ED2-4290-8C48-1AB107B674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6">
            <a:extLst>
              <a:ext uri="{FF2B5EF4-FFF2-40B4-BE49-F238E27FC236}">
                <a16:creationId xmlns:a16="http://schemas.microsoft.com/office/drawing/2014/main" id="{FA0B0DB9-9592-477A-88BB-5A1139A94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9705" y="240367"/>
            <a:ext cx="6385010" cy="6377266"/>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tx1">
              <a:alpha val="10000"/>
            </a:schemeClr>
          </a:solidFill>
          <a:ln w="0">
            <a:noFill/>
            <a:prstDash val="solid"/>
            <a:round/>
            <a:headEnd/>
            <a:tailEnd/>
          </a:ln>
        </p:spPr>
      </p:sp>
      <p:sp>
        <p:nvSpPr>
          <p:cNvPr id="2" name="Başlık 1">
            <a:extLst>
              <a:ext uri="{FF2B5EF4-FFF2-40B4-BE49-F238E27FC236}">
                <a16:creationId xmlns:a16="http://schemas.microsoft.com/office/drawing/2014/main" id="{A752E08E-AAC5-F244-3B53-8E04A8145441}"/>
              </a:ext>
            </a:extLst>
          </p:cNvPr>
          <p:cNvSpPr>
            <a:spLocks noGrp="1"/>
          </p:cNvSpPr>
          <p:nvPr>
            <p:ph type="title"/>
          </p:nvPr>
        </p:nvSpPr>
        <p:spPr>
          <a:xfrm>
            <a:off x="4640343" y="1116811"/>
            <a:ext cx="7236421" cy="4720490"/>
          </a:xfrm>
        </p:spPr>
        <p:txBody>
          <a:bodyPr vert="horz" lIns="91440" tIns="45720" rIns="91440" bIns="45720" rtlCol="0" anchor="ctr">
            <a:normAutofit/>
          </a:bodyPr>
          <a:lstStyle/>
          <a:p>
            <a:r>
              <a:rPr lang="en-US" sz="7200" spc="800" dirty="0">
                <a:solidFill>
                  <a:schemeClr val="tx1"/>
                </a:solidFill>
                <a:latin typeface="+mn-lt"/>
              </a:rPr>
              <a:t>TEŞEKKÜRLER</a:t>
            </a:r>
          </a:p>
        </p:txBody>
      </p:sp>
      <p:sp>
        <p:nvSpPr>
          <p:cNvPr id="15" name="Rectangle 14">
            <a:extLst>
              <a:ext uri="{FF2B5EF4-FFF2-40B4-BE49-F238E27FC236}">
                <a16:creationId xmlns:a16="http://schemas.microsoft.com/office/drawing/2014/main" id="{6159C197-C92F-4EEC-9821-4C2CAABD6D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0343" cy="6858000"/>
          </a:xfrm>
          <a:prstGeom prst="rect">
            <a:avLst/>
          </a:prstGeom>
          <a:solidFill>
            <a:srgbClr val="F3F3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318D58F-96AE-499D-AB10-312690101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rgbClr val="62584F"/>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Tree>
    <p:extLst>
      <p:ext uri="{BB962C8B-B14F-4D97-AF65-F5344CB8AC3E}">
        <p14:creationId xmlns:p14="http://schemas.microsoft.com/office/powerpoint/2010/main" val="216749678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D09F5552-39CF-49BE-9BA3-F2C2E97DD9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5" name="Rectangle 14">
            <a:extLst>
              <a:ext uri="{FF2B5EF4-FFF2-40B4-BE49-F238E27FC236}">
                <a16:creationId xmlns:a16="http://schemas.microsoft.com/office/drawing/2014/main" id="{6CCDD5D4-DC0E-4B2C-8B6B-FCAA00ECE0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9" name="Metin Yer Tutucusu 4">
            <a:extLst>
              <a:ext uri="{FF2B5EF4-FFF2-40B4-BE49-F238E27FC236}">
                <a16:creationId xmlns:a16="http://schemas.microsoft.com/office/drawing/2014/main" id="{6FCB69ED-1F3B-A34B-5A36-BA6BA635DD20}"/>
              </a:ext>
            </a:extLst>
          </p:cNvPr>
          <p:cNvGraphicFramePr/>
          <p:nvPr>
            <p:extLst>
              <p:ext uri="{D42A27DB-BD31-4B8C-83A1-F6EECF244321}">
                <p14:modId xmlns:p14="http://schemas.microsoft.com/office/powerpoint/2010/main" val="99144618"/>
              </p:ext>
            </p:extLst>
          </p:nvPr>
        </p:nvGraphicFramePr>
        <p:xfrm>
          <a:off x="3098800" y="724289"/>
          <a:ext cx="5994400" cy="54094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Metin kutusu 10">
            <a:extLst>
              <a:ext uri="{FF2B5EF4-FFF2-40B4-BE49-F238E27FC236}">
                <a16:creationId xmlns:a16="http://schemas.microsoft.com/office/drawing/2014/main" id="{A2CCD451-535D-8429-4C4C-328B2BFF73FC}"/>
              </a:ext>
            </a:extLst>
          </p:cNvPr>
          <p:cNvSpPr txBox="1"/>
          <p:nvPr/>
        </p:nvSpPr>
        <p:spPr>
          <a:xfrm>
            <a:off x="4960958" y="3075057"/>
            <a:ext cx="2305515" cy="707886"/>
          </a:xfrm>
          <a:prstGeom prst="rect">
            <a:avLst/>
          </a:prstGeom>
          <a:noFill/>
        </p:spPr>
        <p:txBody>
          <a:bodyPr wrap="square">
            <a:spAutoFit/>
          </a:bodyPr>
          <a:lstStyle/>
          <a:p>
            <a:pPr lvl="0"/>
            <a:r>
              <a:rPr lang="tr-TR" sz="4000" dirty="0">
                <a:solidFill>
                  <a:schemeClr val="accent1"/>
                </a:solidFill>
                <a:latin typeface="Bookman Old Style" panose="02050604050505020204" pitchFamily="18" charset="0"/>
              </a:rPr>
              <a:t>İÇERİK</a:t>
            </a:r>
            <a:endParaRPr lang="en-US" sz="4000" dirty="0">
              <a:solidFill>
                <a:schemeClr val="accent1"/>
              </a:solidFill>
              <a:latin typeface="Bookman Old Style" panose="02050604050505020204" pitchFamily="18" charset="0"/>
            </a:endParaRPr>
          </a:p>
        </p:txBody>
      </p:sp>
    </p:spTree>
    <p:extLst>
      <p:ext uri="{BB962C8B-B14F-4D97-AF65-F5344CB8AC3E}">
        <p14:creationId xmlns:p14="http://schemas.microsoft.com/office/powerpoint/2010/main" val="3906043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5F9954-8EE6-E81F-2F9B-B722B372FEF2}"/>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9023E225-B128-9114-C84B-4E6C1C0F61C6}"/>
              </a:ext>
            </a:extLst>
          </p:cNvPr>
          <p:cNvSpPr>
            <a:spLocks noGrp="1"/>
          </p:cNvSpPr>
          <p:nvPr>
            <p:ph idx="1"/>
          </p:nvPr>
        </p:nvSpPr>
        <p:spPr/>
        <p:txBody>
          <a:bodyPr>
            <a:normAutofit/>
          </a:bodyPr>
          <a:lstStyle/>
          <a:p>
            <a:r>
              <a:rPr lang="tr-TR" sz="1800" u="sng" dirty="0">
                <a:solidFill>
                  <a:schemeClr val="tx2">
                    <a:lumMod val="50000"/>
                    <a:lumOff val="50000"/>
                  </a:schemeClr>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https://www.biyografya.com/biyografi/1700</a:t>
            </a:r>
            <a:endParaRPr lang="tr-TR" sz="1800" u="sng" dirty="0">
              <a:solidFill>
                <a:schemeClr val="tx2">
                  <a:lumMod val="50000"/>
                  <a:lumOff val="50000"/>
                </a:schemeClr>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p>
            <a:r>
              <a:rPr lang="tr-TR" sz="1800" dirty="0">
                <a:solidFill>
                  <a:schemeClr val="tx2">
                    <a:lumMod val="50000"/>
                    <a:lumOff val="50000"/>
                  </a:schemeClr>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rPr>
              <a:t>(</a:t>
            </a:r>
            <a:r>
              <a:rPr lang="tr-TR" sz="1800" u="sng" dirty="0">
                <a:solidFill>
                  <a:schemeClr val="tx2">
                    <a:lumMod val="50000"/>
                    <a:lumOff val="50000"/>
                  </a:schemeClr>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http://teis.yesevi.edu.tr/madde-detay/cenap-sahabettin</a:t>
            </a:r>
            <a:endParaRPr lang="tr-TR" sz="1800" dirty="0">
              <a:solidFill>
                <a:schemeClr val="tx2">
                  <a:lumMod val="50000"/>
                  <a:lumOff val="50000"/>
                </a:schemeClr>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p>
            <a:r>
              <a:rPr lang="tr-TR" sz="1800" u="sng" dirty="0">
                <a:solidFill>
                  <a:schemeClr val="tx2">
                    <a:lumMod val="50000"/>
                    <a:lumOff val="50000"/>
                  </a:schemeClr>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https://www.aa.com.tr/tr/kultur-sanat/turk-edebiyatinda-sembolizmin-oncusu-cenap-sahabettin/1389071</a:t>
            </a:r>
            <a:endParaRPr lang="tr-TR" sz="1800" dirty="0">
              <a:solidFill>
                <a:schemeClr val="tx2">
                  <a:lumMod val="50000"/>
                  <a:lumOff val="50000"/>
                </a:schemeClr>
              </a:solidFill>
              <a:effectLst/>
              <a:highlight>
                <a:srgbClr val="000000"/>
              </a:highlight>
              <a:latin typeface="Calibri" panose="020F0502020204030204" pitchFamily="34" charset="0"/>
              <a:ea typeface="Calibri" panose="020F0502020204030204" pitchFamily="34" charset="0"/>
              <a:cs typeface="Times New Roman" panose="02020603050405020304" pitchFamily="18" charset="0"/>
            </a:endParaRPr>
          </a:p>
          <a:p>
            <a:r>
              <a:rPr lang="tr-TR" sz="1800" u="sng" dirty="0">
                <a:solidFill>
                  <a:schemeClr val="tx2">
                    <a:lumMod val="50000"/>
                    <a:lumOff val="50000"/>
                  </a:schemeClr>
                </a:solidFill>
                <a:effectLst/>
                <a:highlight>
                  <a:srgbClr val="000000"/>
                </a:highlight>
                <a:latin typeface="Calibri" panose="020F0502020204030204" pitchFamily="34" charset="0"/>
                <a:ea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https://islamansiklopedisi.org.tr/cenab-sahabeddin</a:t>
            </a:r>
            <a:endParaRPr lang="tr-TR" sz="1800" u="sng" dirty="0">
              <a:solidFill>
                <a:schemeClr val="tx2">
                  <a:lumMod val="50000"/>
                  <a:lumOff val="50000"/>
                </a:schemeClr>
              </a:solidFill>
              <a:effectLst/>
              <a:highlight>
                <a:srgbClr val="000000"/>
              </a:highlight>
              <a:latin typeface="Calibri" panose="020F0502020204030204" pitchFamily="34" charset="0"/>
              <a:ea typeface="Calibri" panose="020F0502020204030204" pitchFamily="34" charset="0"/>
              <a:cs typeface="Calibri" panose="020F0502020204030204" pitchFamily="34" charset="0"/>
            </a:endParaRPr>
          </a:p>
          <a:p>
            <a:r>
              <a:rPr lang="tr-TR" sz="1800" dirty="0">
                <a:solidFill>
                  <a:schemeClr val="tx2">
                    <a:lumMod val="50000"/>
                    <a:lumOff val="50000"/>
                  </a:schemeClr>
                </a:solidFill>
                <a:highlight>
                  <a:srgbClr val="000000"/>
                </a:highlight>
                <a:hlinkClick r:id="rId6">
                  <a:extLst>
                    <a:ext uri="{A12FA001-AC4F-418D-AE19-62706E023703}">
                      <ahyp:hlinkClr xmlns:ahyp="http://schemas.microsoft.com/office/drawing/2018/hyperlinkcolor" val="tx"/>
                    </a:ext>
                  </a:extLst>
                </a:hlinkClick>
              </a:rPr>
              <a:t>https://tr.wikipedia.org/wiki/Cenap_%C5%9Eahabettin</a:t>
            </a:r>
            <a:endParaRPr lang="tr-TR" sz="1800" dirty="0">
              <a:solidFill>
                <a:schemeClr val="tx2">
                  <a:lumMod val="50000"/>
                  <a:lumOff val="50000"/>
                </a:schemeClr>
              </a:solidFill>
              <a:highlight>
                <a:srgbClr val="000000"/>
              </a:highlight>
            </a:endParaRPr>
          </a:p>
          <a:p>
            <a:r>
              <a:rPr lang="tr-TR" sz="1800" dirty="0">
                <a:solidFill>
                  <a:schemeClr val="tx2">
                    <a:lumMod val="50000"/>
                    <a:lumOff val="50000"/>
                  </a:schemeClr>
                </a:solidFill>
                <a:highlight>
                  <a:srgbClr val="000000"/>
                </a:highlight>
                <a:hlinkClick r:id="rId7">
                  <a:extLst>
                    <a:ext uri="{A12FA001-AC4F-418D-AE19-62706E023703}">
                      <ahyp:hlinkClr xmlns:ahyp="http://schemas.microsoft.com/office/drawing/2018/hyperlinkcolor" val="tx"/>
                    </a:ext>
                  </a:extLst>
                </a:hlinkClick>
              </a:rPr>
              <a:t>https://www.turkedebiyati.org/cenap-sahabettin/</a:t>
            </a:r>
            <a:endParaRPr lang="tr-TR" sz="1800" dirty="0">
              <a:solidFill>
                <a:schemeClr val="tx2">
                  <a:lumMod val="50000"/>
                  <a:lumOff val="50000"/>
                </a:schemeClr>
              </a:solidFill>
              <a:highlight>
                <a:srgbClr val="000000"/>
              </a:highlight>
            </a:endParaRPr>
          </a:p>
          <a:p>
            <a:r>
              <a:rPr lang="tr-TR" sz="1800" dirty="0">
                <a:solidFill>
                  <a:schemeClr val="tx2">
                    <a:lumMod val="50000"/>
                    <a:lumOff val="50000"/>
                  </a:schemeClr>
                </a:solidFill>
                <a:highlight>
                  <a:srgbClr val="000000"/>
                </a:highlight>
                <a:hlinkClick r:id="rId5">
                  <a:extLst>
                    <a:ext uri="{A12FA001-AC4F-418D-AE19-62706E023703}">
                      <ahyp:hlinkClr xmlns:ahyp="http://schemas.microsoft.com/office/drawing/2018/hyperlinkcolor" val="tx"/>
                    </a:ext>
                  </a:extLst>
                </a:hlinkClick>
              </a:rPr>
              <a:t>https://islamansiklopedisi.org.tr/cenab-sahabeddin</a:t>
            </a:r>
            <a:endParaRPr lang="tr-TR" sz="1800" dirty="0">
              <a:solidFill>
                <a:schemeClr val="tx2">
                  <a:lumMod val="50000"/>
                  <a:lumOff val="50000"/>
                </a:schemeClr>
              </a:solidFill>
              <a:highlight>
                <a:srgbClr val="000000"/>
              </a:highlight>
            </a:endParaRPr>
          </a:p>
        </p:txBody>
      </p:sp>
    </p:spTree>
    <p:extLst>
      <p:ext uri="{BB962C8B-B14F-4D97-AF65-F5344CB8AC3E}">
        <p14:creationId xmlns:p14="http://schemas.microsoft.com/office/powerpoint/2010/main" val="3114952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4AEB48-BFC1-4FF2-9DA3-D76536049BB3}"/>
              </a:ext>
            </a:extLst>
          </p:cNvPr>
          <p:cNvSpPr>
            <a:spLocks noGrp="1"/>
          </p:cNvSpPr>
          <p:nvPr>
            <p:ph type="title"/>
          </p:nvPr>
        </p:nvSpPr>
        <p:spPr>
          <a:xfrm>
            <a:off x="1257300" y="381000"/>
            <a:ext cx="7487920" cy="630300"/>
          </a:xfrm>
        </p:spPr>
        <p:txBody>
          <a:bodyPr>
            <a:normAutofit/>
          </a:bodyPr>
          <a:lstStyle/>
          <a:p>
            <a:r>
              <a:rPr lang="tr-TR" sz="3600" dirty="0">
                <a:solidFill>
                  <a:schemeClr val="tx1"/>
                </a:solidFill>
                <a:latin typeface="+mn-lt"/>
              </a:rPr>
              <a:t>Çocukluk ve Eğitim</a:t>
            </a:r>
          </a:p>
        </p:txBody>
      </p:sp>
      <p:sp>
        <p:nvSpPr>
          <p:cNvPr id="3" name="İçerik Yer Tutucusu 2">
            <a:extLst>
              <a:ext uri="{FF2B5EF4-FFF2-40B4-BE49-F238E27FC236}">
                <a16:creationId xmlns:a16="http://schemas.microsoft.com/office/drawing/2014/main" id="{C9CE01E2-6441-47A5-957C-4BA0609045DE}"/>
              </a:ext>
            </a:extLst>
          </p:cNvPr>
          <p:cNvSpPr>
            <a:spLocks noGrp="1"/>
          </p:cNvSpPr>
          <p:nvPr>
            <p:ph idx="1"/>
          </p:nvPr>
        </p:nvSpPr>
        <p:spPr>
          <a:xfrm>
            <a:off x="1045342" y="1515977"/>
            <a:ext cx="6268720" cy="1600199"/>
          </a:xfrm>
        </p:spPr>
        <p:txBody>
          <a:bodyPr>
            <a:noAutofit/>
          </a:bodyPr>
          <a:lstStyle/>
          <a:p>
            <a:pPr marL="0" indent="0">
              <a:buNone/>
            </a:pPr>
            <a:r>
              <a:rPr lang="tr-TR" sz="1600" dirty="0">
                <a:solidFill>
                  <a:schemeClr val="tx1"/>
                </a:solidFill>
              </a:rPr>
              <a:t>21 Mart 1870- Manastır doğumlu</a:t>
            </a:r>
          </a:p>
          <a:p>
            <a:pPr marL="0" indent="0">
              <a:buNone/>
            </a:pPr>
            <a:r>
              <a:rPr lang="tr-TR" sz="1600" dirty="0">
                <a:solidFill>
                  <a:schemeClr val="tx1"/>
                </a:solidFill>
              </a:rPr>
              <a:t>Babası Binbaşı Osman </a:t>
            </a:r>
            <a:r>
              <a:rPr lang="tr-TR" sz="1600" dirty="0" err="1">
                <a:solidFill>
                  <a:schemeClr val="tx1"/>
                </a:solidFill>
              </a:rPr>
              <a:t>Şahabeddin</a:t>
            </a:r>
            <a:r>
              <a:rPr lang="tr-TR" sz="1600" dirty="0">
                <a:solidFill>
                  <a:schemeClr val="tx1"/>
                </a:solidFill>
              </a:rPr>
              <a:t> Bey 1877-1878 Osmanlı- Rus Savaşı’nda Plevne’de şehit düştü. Ailesiyle İstanbul’a gitti. </a:t>
            </a:r>
          </a:p>
          <a:p>
            <a:pPr marL="0" indent="0">
              <a:buNone/>
            </a:pPr>
            <a:r>
              <a:rPr lang="tr-TR" sz="1600" dirty="0">
                <a:solidFill>
                  <a:schemeClr val="tx1"/>
                </a:solidFill>
              </a:rPr>
              <a:t>Tophane’de </a:t>
            </a:r>
            <a:r>
              <a:rPr lang="tr-TR" sz="1600" dirty="0" err="1">
                <a:solidFill>
                  <a:schemeClr val="tx1"/>
                </a:solidFill>
              </a:rPr>
              <a:t>Mekteb</a:t>
            </a:r>
            <a:r>
              <a:rPr lang="tr-TR" sz="1600" dirty="0">
                <a:solidFill>
                  <a:schemeClr val="tx1"/>
                </a:solidFill>
              </a:rPr>
              <a:t>-i </a:t>
            </a:r>
            <a:r>
              <a:rPr lang="tr-TR" sz="1600" dirty="0" err="1">
                <a:solidFill>
                  <a:schemeClr val="tx1"/>
                </a:solidFill>
              </a:rPr>
              <a:t>Feyziyye’de</a:t>
            </a:r>
            <a:r>
              <a:rPr lang="tr-TR" sz="1600" dirty="0">
                <a:solidFill>
                  <a:schemeClr val="tx1"/>
                </a:solidFill>
              </a:rPr>
              <a:t> okuluna devam etti.</a:t>
            </a:r>
          </a:p>
          <a:p>
            <a:pPr marL="0" indent="0">
              <a:buNone/>
            </a:pPr>
            <a:endParaRPr lang="tr-TR" sz="1600" dirty="0">
              <a:solidFill>
                <a:schemeClr val="tx1"/>
              </a:solidFill>
            </a:endParaRPr>
          </a:p>
        </p:txBody>
      </p:sp>
      <p:pic>
        <p:nvPicPr>
          <p:cNvPr id="2050" name="Picture 2" descr="Feyziye Mektebi'nden Ünye Anafarta Okulu'na -III">
            <a:extLst>
              <a:ext uri="{FF2B5EF4-FFF2-40B4-BE49-F238E27FC236}">
                <a16:creationId xmlns:a16="http://schemas.microsoft.com/office/drawing/2014/main" id="{1B41BE99-0B2D-4DD1-80D1-7DF32F88DA6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056" t="7823" r="5614" b="8314"/>
          <a:stretch/>
        </p:blipFill>
        <p:spPr bwMode="auto">
          <a:xfrm>
            <a:off x="7569200" y="1515977"/>
            <a:ext cx="3745098" cy="2183266"/>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a:extLst>
              <a:ext uri="{FF2B5EF4-FFF2-40B4-BE49-F238E27FC236}">
                <a16:creationId xmlns:a16="http://schemas.microsoft.com/office/drawing/2014/main" id="{BD80E705-7ED7-4388-8CDC-A8994648C565}"/>
              </a:ext>
            </a:extLst>
          </p:cNvPr>
          <p:cNvSpPr txBox="1"/>
          <p:nvPr/>
        </p:nvSpPr>
        <p:spPr>
          <a:xfrm>
            <a:off x="4803008" y="4203920"/>
            <a:ext cx="6104020" cy="1323439"/>
          </a:xfrm>
          <a:prstGeom prst="rect">
            <a:avLst/>
          </a:prstGeom>
          <a:noFill/>
        </p:spPr>
        <p:txBody>
          <a:bodyPr wrap="square">
            <a:spAutoFit/>
          </a:bodyPr>
          <a:lstStyle/>
          <a:p>
            <a:pPr marL="0" indent="0">
              <a:buNone/>
            </a:pPr>
            <a:r>
              <a:rPr lang="tr-TR" sz="1600" dirty="0"/>
              <a:t>Devamında Eyüp Askeri </a:t>
            </a:r>
            <a:r>
              <a:rPr lang="tr-TR" sz="1600" dirty="0" err="1"/>
              <a:t>Rüştiyesi’nin</a:t>
            </a:r>
            <a:r>
              <a:rPr lang="tr-TR" sz="1600" dirty="0"/>
              <a:t> yıkılmasıyla Gülhane Askeri </a:t>
            </a:r>
            <a:r>
              <a:rPr lang="tr-TR" sz="1600" dirty="0" err="1"/>
              <a:t>Rüştiyesi’ne</a:t>
            </a:r>
            <a:r>
              <a:rPr lang="tr-TR" sz="1600" dirty="0"/>
              <a:t> geçti ve 1880 yılında birincilikle bitirdi.</a:t>
            </a:r>
          </a:p>
          <a:p>
            <a:pPr marL="0" indent="0">
              <a:buNone/>
            </a:pPr>
            <a:r>
              <a:rPr lang="tr-TR" sz="1600" dirty="0"/>
              <a:t>Okulun usulü gereğince Tıbbiye </a:t>
            </a:r>
            <a:r>
              <a:rPr lang="tr-TR" sz="1600" dirty="0" err="1"/>
              <a:t>İdadisi’ne</a:t>
            </a:r>
            <a:r>
              <a:rPr lang="tr-TR" sz="1600" dirty="0"/>
              <a:t> girdi. </a:t>
            </a:r>
          </a:p>
          <a:p>
            <a:pPr marL="0" indent="0">
              <a:buNone/>
            </a:pPr>
            <a:r>
              <a:rPr lang="tr-TR" sz="1600" dirty="0"/>
              <a:t>2 yıl okuduktan sonra Askeri </a:t>
            </a:r>
            <a:r>
              <a:rPr lang="tr-TR" sz="1600" dirty="0" err="1"/>
              <a:t>Tıbbiye’nin</a:t>
            </a:r>
            <a:r>
              <a:rPr lang="tr-TR" sz="1600" dirty="0"/>
              <a:t> beşinci sınıfına kabul edildi. </a:t>
            </a:r>
          </a:p>
          <a:p>
            <a:pPr marL="0" indent="0">
              <a:buNone/>
            </a:pPr>
            <a:r>
              <a:rPr lang="tr-TR" sz="1600" dirty="0"/>
              <a:t>1889 yılında doktor yüzbaşı olarak okulu bitirdi.</a:t>
            </a:r>
          </a:p>
        </p:txBody>
      </p:sp>
      <p:pic>
        <p:nvPicPr>
          <p:cNvPr id="2052" name="Picture 4" descr="Mekteb-i Tıbbiye (Tıp Okulu/Gülhane Askeri Tıp Akademisi) Nasıl Kuruldu? -  Askerlik Sorgulama">
            <a:extLst>
              <a:ext uri="{FF2B5EF4-FFF2-40B4-BE49-F238E27FC236}">
                <a16:creationId xmlns:a16="http://schemas.microsoft.com/office/drawing/2014/main" id="{21AB75D5-AE02-49C4-9176-1DA2879125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342" y="3872940"/>
            <a:ext cx="3411850" cy="21933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807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6CC3E33-473B-4295-89CA-484392143852}"/>
              </a:ext>
            </a:extLst>
          </p:cNvPr>
          <p:cNvSpPr>
            <a:spLocks noGrp="1"/>
          </p:cNvSpPr>
          <p:nvPr>
            <p:ph idx="1"/>
          </p:nvPr>
        </p:nvSpPr>
        <p:spPr>
          <a:xfrm>
            <a:off x="800299" y="569492"/>
            <a:ext cx="8315420" cy="898848"/>
          </a:xfrm>
        </p:spPr>
        <p:txBody>
          <a:bodyPr>
            <a:noAutofit/>
          </a:bodyPr>
          <a:lstStyle/>
          <a:p>
            <a:pPr marL="0" indent="0">
              <a:buNone/>
            </a:pPr>
            <a:r>
              <a:rPr lang="tr-TR" sz="1600" dirty="0" err="1">
                <a:solidFill>
                  <a:schemeClr val="tx1">
                    <a:lumMod val="75000"/>
                    <a:lumOff val="25000"/>
                  </a:schemeClr>
                </a:solidFill>
              </a:rPr>
              <a:t>Cenab</a:t>
            </a:r>
            <a:r>
              <a:rPr lang="tr-TR" sz="1600" dirty="0">
                <a:solidFill>
                  <a:schemeClr val="tx1">
                    <a:lumMod val="75000"/>
                    <a:lumOff val="25000"/>
                  </a:schemeClr>
                </a:solidFill>
              </a:rPr>
              <a:t> Şehabettin küçük yaşta heveslendiği edebiyat ilgisini ilk gençlik yıllarında şiir yazmaya başlayarak sürdürmüş. Gençliğinde ilk divan şiiri tarzında gazeller kaleme almış. Yayınlanan ilk şiiri «Nazire-i Gazel-i Muallim» </a:t>
            </a:r>
            <a:r>
              <a:rPr lang="tr-TR" sz="1600" dirty="0" err="1">
                <a:solidFill>
                  <a:schemeClr val="tx1">
                    <a:lumMod val="75000"/>
                    <a:lumOff val="25000"/>
                  </a:schemeClr>
                </a:solidFill>
              </a:rPr>
              <a:t>dir</a:t>
            </a:r>
            <a:r>
              <a:rPr lang="tr-TR" sz="1600" dirty="0">
                <a:solidFill>
                  <a:schemeClr val="tx1">
                    <a:lumMod val="75000"/>
                    <a:lumOff val="25000"/>
                  </a:schemeClr>
                </a:solidFill>
              </a:rPr>
              <a:t>.</a:t>
            </a:r>
          </a:p>
        </p:txBody>
      </p:sp>
      <p:pic>
        <p:nvPicPr>
          <p:cNvPr id="3074" name="Picture 2">
            <a:extLst>
              <a:ext uri="{FF2B5EF4-FFF2-40B4-BE49-F238E27FC236}">
                <a16:creationId xmlns:a16="http://schemas.microsoft.com/office/drawing/2014/main" id="{523D3C46-ED4F-4DAF-81FF-538EDC73EF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7305" b="17916"/>
          <a:stretch/>
        </p:blipFill>
        <p:spPr bwMode="auto">
          <a:xfrm>
            <a:off x="470766" y="3523198"/>
            <a:ext cx="2182029" cy="2877805"/>
          </a:xfrm>
          <a:prstGeom prst="rect">
            <a:avLst/>
          </a:prstGeom>
          <a:noFill/>
          <a:extLst>
            <a:ext uri="{909E8E84-426E-40DD-AFC4-6F175D3DCCD1}">
              <a14:hiddenFill xmlns:a14="http://schemas.microsoft.com/office/drawing/2010/main">
                <a:solidFill>
                  <a:srgbClr val="FFFFFF"/>
                </a:solidFill>
              </a14:hiddenFill>
            </a:ext>
          </a:extLst>
        </p:spPr>
      </p:pic>
      <p:sp>
        <p:nvSpPr>
          <p:cNvPr id="6" name="Metin kutusu 5">
            <a:extLst>
              <a:ext uri="{FF2B5EF4-FFF2-40B4-BE49-F238E27FC236}">
                <a16:creationId xmlns:a16="http://schemas.microsoft.com/office/drawing/2014/main" id="{2632DCDF-22E2-474D-B818-43EB8CFF02BB}"/>
              </a:ext>
            </a:extLst>
          </p:cNvPr>
          <p:cNvSpPr txBox="1"/>
          <p:nvPr/>
        </p:nvSpPr>
        <p:spPr>
          <a:xfrm>
            <a:off x="1740890" y="1842375"/>
            <a:ext cx="8436988" cy="830997"/>
          </a:xfrm>
          <a:prstGeom prst="rect">
            <a:avLst/>
          </a:prstGeom>
          <a:noFill/>
        </p:spPr>
        <p:txBody>
          <a:bodyPr wrap="square">
            <a:spAutoFit/>
          </a:bodyPr>
          <a:lstStyle/>
          <a:p>
            <a:r>
              <a:rPr lang="tr-TR" sz="1600" dirty="0">
                <a:solidFill>
                  <a:schemeClr val="tx1">
                    <a:lumMod val="75000"/>
                    <a:lumOff val="25000"/>
                  </a:schemeClr>
                </a:solidFill>
              </a:rPr>
              <a:t>Bu tarihte Saadet gazetesinde gençlerin seçerek beğendiklerini yayınlayan Muallim Naci, çok zor beğenen bir eleştirici olduğu halde Cenap’ın şiirlerini müdahale etmeksizin yayınlamış. Muallim Naci’den ilk edebiyat bilgilerini, edebi kaideleri ve aruzu öğrendi  </a:t>
            </a:r>
          </a:p>
        </p:txBody>
      </p:sp>
      <p:pic>
        <p:nvPicPr>
          <p:cNvPr id="3076" name="Picture 4" descr="Muallim Naci - Vikipedi">
            <a:extLst>
              <a:ext uri="{FF2B5EF4-FFF2-40B4-BE49-F238E27FC236}">
                <a16:creationId xmlns:a16="http://schemas.microsoft.com/office/drawing/2014/main" id="{FB6B5773-057A-453D-8800-3287EE209E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9172" y="1018916"/>
            <a:ext cx="1448378" cy="2204987"/>
          </a:xfrm>
          <a:prstGeom prst="rect">
            <a:avLst/>
          </a:prstGeom>
          <a:noFill/>
          <a:extLst>
            <a:ext uri="{909E8E84-426E-40DD-AFC4-6F175D3DCCD1}">
              <a14:hiddenFill xmlns:a14="http://schemas.microsoft.com/office/drawing/2010/main">
                <a:solidFill>
                  <a:srgbClr val="FFFFFF"/>
                </a:solidFill>
              </a14:hiddenFill>
            </a:ext>
          </a:extLst>
        </p:spPr>
      </p:pic>
      <p:sp>
        <p:nvSpPr>
          <p:cNvPr id="9" name="Metin kutusu 8">
            <a:extLst>
              <a:ext uri="{FF2B5EF4-FFF2-40B4-BE49-F238E27FC236}">
                <a16:creationId xmlns:a16="http://schemas.microsoft.com/office/drawing/2014/main" id="{AFDC53B3-3C00-4EC9-8D67-FF24DDE92031}"/>
              </a:ext>
            </a:extLst>
          </p:cNvPr>
          <p:cNvSpPr txBox="1"/>
          <p:nvPr/>
        </p:nvSpPr>
        <p:spPr>
          <a:xfrm>
            <a:off x="2883397" y="3523198"/>
            <a:ext cx="7070590" cy="830997"/>
          </a:xfrm>
          <a:prstGeom prst="rect">
            <a:avLst/>
          </a:prstGeom>
          <a:noFill/>
        </p:spPr>
        <p:txBody>
          <a:bodyPr wrap="square">
            <a:spAutoFit/>
          </a:bodyPr>
          <a:lstStyle/>
          <a:p>
            <a:r>
              <a:rPr lang="tr-TR" sz="1600" dirty="0">
                <a:solidFill>
                  <a:schemeClr val="tx1">
                    <a:lumMod val="75000"/>
                    <a:lumOff val="25000"/>
                  </a:schemeClr>
                </a:solidFill>
              </a:rPr>
              <a:t>Muallim Naci ve Şeyh Vasfi’yi taklit eden şiirler yazan </a:t>
            </a:r>
            <a:r>
              <a:rPr lang="tr-TR" sz="1600" dirty="0" err="1">
                <a:solidFill>
                  <a:schemeClr val="tx1">
                    <a:lumMod val="75000"/>
                    <a:lumOff val="25000"/>
                  </a:schemeClr>
                </a:solidFill>
              </a:rPr>
              <a:t>Cenab</a:t>
            </a:r>
            <a:r>
              <a:rPr lang="tr-TR" sz="1600" dirty="0">
                <a:solidFill>
                  <a:schemeClr val="tx1">
                    <a:lumMod val="75000"/>
                    <a:lumOff val="25000"/>
                  </a:schemeClr>
                </a:solidFill>
              </a:rPr>
              <a:t>, aldığı modern eğitimin de etkisiyle Batı tesiriyle Türk Edebiyatının temsilcileri olan Namık Kemal, </a:t>
            </a:r>
            <a:r>
              <a:rPr lang="tr-TR" sz="1600" dirty="0" err="1">
                <a:solidFill>
                  <a:schemeClr val="tx1">
                    <a:lumMod val="75000"/>
                    <a:lumOff val="25000"/>
                  </a:schemeClr>
                </a:solidFill>
              </a:rPr>
              <a:t>Recaizade</a:t>
            </a:r>
            <a:r>
              <a:rPr lang="tr-TR" sz="1600" dirty="0">
                <a:solidFill>
                  <a:schemeClr val="tx1">
                    <a:lumMod val="75000"/>
                    <a:lumOff val="25000"/>
                  </a:schemeClr>
                </a:solidFill>
              </a:rPr>
              <a:t> Mahmut Ekrem ve Abdülhak Hamit’in eserlerine yönelmiştir. </a:t>
            </a:r>
          </a:p>
        </p:txBody>
      </p:sp>
      <p:sp>
        <p:nvSpPr>
          <p:cNvPr id="11" name="Metin kutusu 10">
            <a:extLst>
              <a:ext uri="{FF2B5EF4-FFF2-40B4-BE49-F238E27FC236}">
                <a16:creationId xmlns:a16="http://schemas.microsoft.com/office/drawing/2014/main" id="{5BFF8344-CBB9-4198-B3E1-2208EC909A1F}"/>
              </a:ext>
            </a:extLst>
          </p:cNvPr>
          <p:cNvSpPr txBox="1"/>
          <p:nvPr/>
        </p:nvSpPr>
        <p:spPr>
          <a:xfrm>
            <a:off x="4305032" y="5163804"/>
            <a:ext cx="6523294" cy="584775"/>
          </a:xfrm>
          <a:prstGeom prst="rect">
            <a:avLst/>
          </a:prstGeom>
          <a:noFill/>
        </p:spPr>
        <p:txBody>
          <a:bodyPr wrap="square">
            <a:spAutoFit/>
          </a:bodyPr>
          <a:lstStyle/>
          <a:p>
            <a:r>
              <a:rPr lang="tr-TR" sz="1600" dirty="0">
                <a:solidFill>
                  <a:schemeClr val="tx1">
                    <a:lumMod val="75000"/>
                    <a:lumOff val="25000"/>
                  </a:schemeClr>
                </a:solidFill>
              </a:rPr>
              <a:t>1886 yılında Tıbbiyede öğrenciyken daha çok Abdülhak Hamit ve </a:t>
            </a:r>
            <a:r>
              <a:rPr lang="tr-TR" sz="1600" dirty="0" err="1">
                <a:solidFill>
                  <a:schemeClr val="tx1">
                    <a:lumMod val="75000"/>
                    <a:lumOff val="25000"/>
                  </a:schemeClr>
                </a:solidFill>
              </a:rPr>
              <a:t>Recaizade</a:t>
            </a:r>
            <a:r>
              <a:rPr lang="tr-TR" sz="1600" dirty="0">
                <a:solidFill>
                  <a:schemeClr val="tx1">
                    <a:lumMod val="75000"/>
                    <a:lumOff val="25000"/>
                  </a:schemeClr>
                </a:solidFill>
              </a:rPr>
              <a:t> Mahmut Ekrem tarzındaki 18 şiirini </a:t>
            </a:r>
            <a:r>
              <a:rPr lang="tr-TR" sz="1600" dirty="0" err="1">
                <a:solidFill>
                  <a:schemeClr val="tx1">
                    <a:lumMod val="75000"/>
                    <a:lumOff val="25000"/>
                  </a:schemeClr>
                </a:solidFill>
                <a:effectLst/>
                <a:ea typeface="Calibri" panose="020F0502020204030204" pitchFamily="34" charset="0"/>
              </a:rPr>
              <a:t>Tamât</a:t>
            </a:r>
            <a:r>
              <a:rPr lang="tr-TR" sz="1600" dirty="0">
                <a:solidFill>
                  <a:schemeClr val="tx1">
                    <a:lumMod val="75000"/>
                    <a:lumOff val="25000"/>
                  </a:schemeClr>
                </a:solidFill>
                <a:effectLst/>
                <a:ea typeface="Calibri" panose="020F0502020204030204" pitchFamily="34" charset="0"/>
              </a:rPr>
              <a:t> isimli kitabında yayımlamıştır.</a:t>
            </a:r>
            <a:r>
              <a:rPr lang="tr-TR" sz="1600" dirty="0">
                <a:solidFill>
                  <a:schemeClr val="tx1">
                    <a:lumMod val="75000"/>
                    <a:lumOff val="25000"/>
                  </a:schemeClr>
                </a:solidFill>
              </a:rPr>
              <a:t> </a:t>
            </a:r>
          </a:p>
        </p:txBody>
      </p:sp>
    </p:spTree>
    <p:extLst>
      <p:ext uri="{BB962C8B-B14F-4D97-AF65-F5344CB8AC3E}">
        <p14:creationId xmlns:p14="http://schemas.microsoft.com/office/powerpoint/2010/main" val="14582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a:extLst>
              <a:ext uri="{FF2B5EF4-FFF2-40B4-BE49-F238E27FC236}">
                <a16:creationId xmlns:a16="http://schemas.microsoft.com/office/drawing/2014/main" id="{C379E598-AF88-4966-827E-517E0A66796D}"/>
              </a:ext>
            </a:extLst>
          </p:cNvPr>
          <p:cNvSpPr>
            <a:spLocks noGrp="1"/>
          </p:cNvSpPr>
          <p:nvPr>
            <p:ph type="title"/>
          </p:nvPr>
        </p:nvSpPr>
        <p:spPr/>
        <p:txBody>
          <a:bodyPr>
            <a:normAutofit/>
          </a:bodyPr>
          <a:lstStyle/>
          <a:p>
            <a:r>
              <a:rPr lang="tr-TR" sz="3600" dirty="0">
                <a:solidFill>
                  <a:schemeClr val="tx1"/>
                </a:solidFill>
                <a:latin typeface="+mn-lt"/>
              </a:rPr>
              <a:t>Paris Günleri</a:t>
            </a:r>
          </a:p>
        </p:txBody>
      </p:sp>
      <p:sp>
        <p:nvSpPr>
          <p:cNvPr id="3" name="İçerik Yer Tutucusu 2">
            <a:extLst>
              <a:ext uri="{FF2B5EF4-FFF2-40B4-BE49-F238E27FC236}">
                <a16:creationId xmlns:a16="http://schemas.microsoft.com/office/drawing/2014/main" id="{7DCE5A88-A60C-4091-AFAB-BA8AF7F8391D}"/>
              </a:ext>
            </a:extLst>
          </p:cNvPr>
          <p:cNvSpPr>
            <a:spLocks noGrp="1"/>
          </p:cNvSpPr>
          <p:nvPr>
            <p:ph sz="half" idx="1"/>
          </p:nvPr>
        </p:nvSpPr>
        <p:spPr>
          <a:xfrm>
            <a:off x="788986" y="2212942"/>
            <a:ext cx="4622000" cy="3054285"/>
          </a:xfrm>
        </p:spPr>
        <p:txBody>
          <a:bodyPr>
            <a:noAutofit/>
          </a:bodyPr>
          <a:lstStyle/>
          <a:p>
            <a:r>
              <a:rPr lang="tr-TR" sz="1600" dirty="0">
                <a:solidFill>
                  <a:schemeClr val="tx1"/>
                </a:solidFill>
                <a:effectLst/>
                <a:ea typeface="Times New Roman" panose="02020603050405020304" pitchFamily="18" charset="0"/>
              </a:rPr>
              <a:t>1890'da Paris’e gidinceye kadar kendisine az çok bir şöhret edinir.</a:t>
            </a:r>
            <a:endParaRPr lang="tr-TR" sz="1600" dirty="0">
              <a:solidFill>
                <a:schemeClr val="tx1"/>
              </a:solidFill>
            </a:endParaRPr>
          </a:p>
          <a:p>
            <a:r>
              <a:rPr lang="tr-TR" sz="1600" dirty="0">
                <a:solidFill>
                  <a:schemeClr val="tx1"/>
                </a:solidFill>
              </a:rPr>
              <a:t>İyi derece ile mezun olmasıyla 1890 yılı başlarında cilt hastalıkları alanında ihtisas yapmak üzere devlet himayesinde 4 yıl Paris’te bulundu.</a:t>
            </a:r>
          </a:p>
          <a:p>
            <a:r>
              <a:rPr lang="tr-TR" sz="1600" dirty="0">
                <a:solidFill>
                  <a:schemeClr val="tx1"/>
                </a:solidFill>
                <a:effectLst/>
                <a:ea typeface="Times New Roman" panose="02020603050405020304" pitchFamily="18" charset="0"/>
              </a:rPr>
              <a:t>Paris'te kaldığı dört yıl boyunca edebiyatla da ilgilenmiş, özellikle </a:t>
            </a:r>
            <a:r>
              <a:rPr lang="tr-TR" sz="1600" dirty="0" err="1">
                <a:solidFill>
                  <a:schemeClr val="tx1"/>
                </a:solidFill>
                <a:effectLst/>
                <a:ea typeface="Times New Roman" panose="02020603050405020304" pitchFamily="18" charset="0"/>
              </a:rPr>
              <a:t>parnasyen</a:t>
            </a:r>
            <a:r>
              <a:rPr lang="tr-TR" sz="1600" dirty="0">
                <a:solidFill>
                  <a:schemeClr val="tx1"/>
                </a:solidFill>
                <a:effectLst/>
                <a:ea typeface="Times New Roman" panose="02020603050405020304" pitchFamily="18" charset="0"/>
              </a:rPr>
              <a:t> ve sembolist şairleri okumuş</a:t>
            </a:r>
            <a:r>
              <a:rPr lang="tr-TR" sz="1600" dirty="0">
                <a:solidFill>
                  <a:schemeClr val="tx1"/>
                </a:solidFill>
                <a:ea typeface="Times New Roman" panose="02020603050405020304" pitchFamily="18" charset="0"/>
              </a:rPr>
              <a:t>. En çok </a:t>
            </a:r>
            <a:r>
              <a:rPr lang="tr-TR" sz="1600" dirty="0" err="1">
                <a:solidFill>
                  <a:schemeClr val="tx1"/>
                </a:solidFill>
                <a:ea typeface="Times New Roman" panose="02020603050405020304" pitchFamily="18" charset="0"/>
              </a:rPr>
              <a:t>Verlaine</a:t>
            </a:r>
            <a:r>
              <a:rPr lang="tr-TR" sz="1600" dirty="0">
                <a:solidFill>
                  <a:schemeClr val="tx1"/>
                </a:solidFill>
                <a:ea typeface="Times New Roman" panose="02020603050405020304" pitchFamily="18" charset="0"/>
              </a:rPr>
              <a:t>’ den etkilenmiştir.</a:t>
            </a:r>
            <a:endParaRPr lang="tr-TR" sz="1600" dirty="0">
              <a:solidFill>
                <a:schemeClr val="tx1"/>
              </a:solidFill>
              <a:effectLst/>
              <a:ea typeface="Times New Roman" panose="02020603050405020304" pitchFamily="18" charset="0"/>
            </a:endParaRPr>
          </a:p>
          <a:p>
            <a:endParaRPr lang="tr-TR" sz="1600" dirty="0">
              <a:solidFill>
                <a:schemeClr val="tx1"/>
              </a:solidFill>
            </a:endParaRPr>
          </a:p>
        </p:txBody>
      </p:sp>
      <p:sp>
        <p:nvSpPr>
          <p:cNvPr id="4" name="İçerik Yer Tutucusu 3">
            <a:extLst>
              <a:ext uri="{FF2B5EF4-FFF2-40B4-BE49-F238E27FC236}">
                <a16:creationId xmlns:a16="http://schemas.microsoft.com/office/drawing/2014/main" id="{907C1299-3C4D-4C2D-B74B-0179E27E50EA}"/>
              </a:ext>
            </a:extLst>
          </p:cNvPr>
          <p:cNvSpPr>
            <a:spLocks noGrp="1"/>
          </p:cNvSpPr>
          <p:nvPr>
            <p:ph sz="half" idx="2"/>
          </p:nvPr>
        </p:nvSpPr>
        <p:spPr>
          <a:xfrm>
            <a:off x="6096000" y="3740085"/>
            <a:ext cx="4998720" cy="2743200"/>
          </a:xfrm>
        </p:spPr>
        <p:txBody>
          <a:bodyPr/>
          <a:lstStyle/>
          <a:p>
            <a:r>
              <a:rPr lang="tr-TR" sz="1600" dirty="0">
                <a:solidFill>
                  <a:schemeClr val="tx1"/>
                </a:solidFill>
                <a:effectLst/>
                <a:ea typeface="Times New Roman" panose="02020603050405020304" pitchFamily="18" charset="0"/>
              </a:rPr>
              <a:t>Bir yazısında, Paris'teyken bir sanat eserinin bütünlüklü bir yapısının olduğunu ve bizim şiirimizde o zamanlar bu bütünlüğün bulunmadığını, kendisinin bunu Fransa’da öğrendiğini, "Benim Kalbim" adlı şiirinde de ilk kez uyguladığını ileri sürer</a:t>
            </a:r>
            <a:r>
              <a:rPr lang="tr-TR" sz="1600" dirty="0">
                <a:solidFill>
                  <a:schemeClr val="tx1"/>
                </a:solidFill>
                <a:ea typeface="Times New Roman" panose="02020603050405020304" pitchFamily="18" charset="0"/>
              </a:rPr>
              <a:t>.</a:t>
            </a:r>
            <a:endParaRPr lang="tr-TR" sz="1600" dirty="0">
              <a:solidFill>
                <a:schemeClr val="tx1"/>
              </a:solidFill>
              <a:effectLst/>
              <a:ea typeface="Times New Roman" panose="02020603050405020304" pitchFamily="18" charset="0"/>
            </a:endParaRPr>
          </a:p>
          <a:p>
            <a:endParaRPr lang="tr-TR" sz="1600" dirty="0">
              <a:solidFill>
                <a:schemeClr val="tx1"/>
              </a:solidFill>
            </a:endParaRPr>
          </a:p>
          <a:p>
            <a:r>
              <a:rPr lang="tr-TR" sz="1600" dirty="0">
                <a:solidFill>
                  <a:schemeClr val="tx1"/>
                </a:solidFill>
                <a:effectLst/>
                <a:ea typeface="Times New Roman" panose="02020603050405020304" pitchFamily="18" charset="0"/>
              </a:rPr>
              <a:t>«Manzume, </a:t>
            </a:r>
            <a:r>
              <a:rPr lang="tr-TR" sz="1600" dirty="0" err="1">
                <a:solidFill>
                  <a:schemeClr val="tx1"/>
                </a:solidFill>
                <a:effectLst/>
                <a:ea typeface="Times New Roman" panose="02020603050405020304" pitchFamily="18" charset="0"/>
              </a:rPr>
              <a:t>elfâz</a:t>
            </a:r>
            <a:r>
              <a:rPr lang="tr-TR" sz="1600" dirty="0">
                <a:solidFill>
                  <a:schemeClr val="tx1"/>
                </a:solidFill>
                <a:effectLst/>
                <a:ea typeface="Times New Roman" panose="02020603050405020304" pitchFamily="18" charset="0"/>
              </a:rPr>
              <a:t> ile resmedilen bir levha» Charles </a:t>
            </a:r>
            <a:r>
              <a:rPr lang="tr-TR" sz="1600" dirty="0" err="1">
                <a:solidFill>
                  <a:schemeClr val="tx1"/>
                </a:solidFill>
                <a:effectLst/>
                <a:ea typeface="Times New Roman" panose="02020603050405020304" pitchFamily="18" charset="0"/>
              </a:rPr>
              <a:t>Brevet</a:t>
            </a:r>
            <a:endParaRPr lang="tr-TR" sz="1600" dirty="0">
              <a:solidFill>
                <a:schemeClr val="tx1"/>
              </a:solidFill>
            </a:endParaRPr>
          </a:p>
          <a:p>
            <a:endParaRPr lang="tr-TR" sz="1600" dirty="0">
              <a:solidFill>
                <a:schemeClr val="tx1"/>
              </a:solidFill>
            </a:endParaRPr>
          </a:p>
        </p:txBody>
      </p:sp>
      <p:pic>
        <p:nvPicPr>
          <p:cNvPr id="6150" name="Picture 6" descr="4,541 Paris 1890 Photos and Premium High Res Pictures - Getty Images">
            <a:extLst>
              <a:ext uri="{FF2B5EF4-FFF2-40B4-BE49-F238E27FC236}">
                <a16:creationId xmlns:a16="http://schemas.microsoft.com/office/drawing/2014/main" id="{98DD61C0-DEEB-42DE-8383-142AB5B268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8233" y="374715"/>
            <a:ext cx="4167826" cy="30542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410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93012F7-01D0-482B-83D7-26EF317020DD}"/>
              </a:ext>
            </a:extLst>
          </p:cNvPr>
          <p:cNvSpPr>
            <a:spLocks noGrp="1"/>
          </p:cNvSpPr>
          <p:nvPr>
            <p:ph type="title"/>
          </p:nvPr>
        </p:nvSpPr>
        <p:spPr>
          <a:xfrm>
            <a:off x="1257300" y="381000"/>
            <a:ext cx="9692640" cy="602074"/>
          </a:xfrm>
        </p:spPr>
        <p:txBody>
          <a:bodyPr>
            <a:normAutofit/>
          </a:bodyPr>
          <a:lstStyle/>
          <a:p>
            <a:r>
              <a:rPr lang="tr-TR" sz="3600" dirty="0">
                <a:solidFill>
                  <a:schemeClr val="tx1"/>
                </a:solidFill>
                <a:latin typeface="+mn-lt"/>
              </a:rPr>
              <a:t>İstibdat Dönemi</a:t>
            </a:r>
          </a:p>
        </p:txBody>
      </p:sp>
      <p:sp>
        <p:nvSpPr>
          <p:cNvPr id="7" name="Metin kutusu 6">
            <a:extLst>
              <a:ext uri="{FF2B5EF4-FFF2-40B4-BE49-F238E27FC236}">
                <a16:creationId xmlns:a16="http://schemas.microsoft.com/office/drawing/2014/main" id="{1AFC5734-38F0-4AA5-801A-60118D2E4089}"/>
              </a:ext>
            </a:extLst>
          </p:cNvPr>
          <p:cNvSpPr txBox="1"/>
          <p:nvPr/>
        </p:nvSpPr>
        <p:spPr>
          <a:xfrm>
            <a:off x="1124416" y="1460183"/>
            <a:ext cx="5343292" cy="1077218"/>
          </a:xfrm>
          <a:prstGeom prst="rect">
            <a:avLst/>
          </a:prstGeom>
          <a:noFill/>
        </p:spPr>
        <p:txBody>
          <a:bodyPr wrap="square">
            <a:spAutoFit/>
          </a:bodyPr>
          <a:lstStyle/>
          <a:p>
            <a:r>
              <a:rPr lang="tr-TR" sz="1600" dirty="0"/>
              <a:t>I. Meşrutiyet sonrasında gerçekleşen 93 Harbi bahanesiyle meclis kapatılıp, anayasa askıya alınmıştı. 30 yıl boyunca İstibdat Dönemi başladı. </a:t>
            </a:r>
          </a:p>
          <a:p>
            <a:r>
              <a:rPr lang="tr-TR" sz="1600" dirty="0"/>
              <a:t>Meclis, demokrasi, özgürlük ve burun gibi kelimeler yasak</a:t>
            </a:r>
          </a:p>
        </p:txBody>
      </p:sp>
      <p:sp>
        <p:nvSpPr>
          <p:cNvPr id="9" name="Metin kutusu 8">
            <a:extLst>
              <a:ext uri="{FF2B5EF4-FFF2-40B4-BE49-F238E27FC236}">
                <a16:creationId xmlns:a16="http://schemas.microsoft.com/office/drawing/2014/main" id="{40CB01B9-F58C-4FE3-B799-68762950C1F4}"/>
              </a:ext>
            </a:extLst>
          </p:cNvPr>
          <p:cNvSpPr txBox="1"/>
          <p:nvPr/>
        </p:nvSpPr>
        <p:spPr>
          <a:xfrm>
            <a:off x="1726193" y="3896963"/>
            <a:ext cx="4808033" cy="1323439"/>
          </a:xfrm>
          <a:prstGeom prst="rect">
            <a:avLst/>
          </a:prstGeom>
          <a:noFill/>
        </p:spPr>
        <p:txBody>
          <a:bodyPr wrap="square">
            <a:spAutoFit/>
          </a:bodyPr>
          <a:lstStyle/>
          <a:p>
            <a:r>
              <a:rPr lang="tr-TR" sz="1600" dirty="0"/>
              <a:t>İttihat ve Terakki Partisi tarafından isyan çıkarıldı ve II. Abdülhamit II. Meşrutiyeti ilan etti. Kısaca padişahın yetkileri azaldı ve meclisin yetkileri arttı. Sürgün, sansür yetkileri kalktı, kanun için meclis onayı gerekli, meclis açma- kapatma yetkisi elinden alındı.</a:t>
            </a:r>
          </a:p>
        </p:txBody>
      </p:sp>
      <p:pic>
        <p:nvPicPr>
          <p:cNvPr id="2050" name="Picture 2" descr="II. Meşrutiyet'in İlanı ve Sonuçları, Madde Madde 2. Meşrutiyet Dönemi">
            <a:extLst>
              <a:ext uri="{FF2B5EF4-FFF2-40B4-BE49-F238E27FC236}">
                <a16:creationId xmlns:a16="http://schemas.microsoft.com/office/drawing/2014/main" id="{D7AE3610-3396-459D-9BA3-CE5937D7DB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63" t="8656" r="1336" b="9707"/>
          <a:stretch/>
        </p:blipFill>
        <p:spPr bwMode="auto">
          <a:xfrm>
            <a:off x="6637421" y="3705727"/>
            <a:ext cx="4238932" cy="268491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ultan 2. Abdülhamid - Biyografya">
            <a:extLst>
              <a:ext uri="{FF2B5EF4-FFF2-40B4-BE49-F238E27FC236}">
                <a16:creationId xmlns:a16="http://schemas.microsoft.com/office/drawing/2014/main" id="{D5B93F0C-435E-468C-8DAD-C74CF4AC93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4926" y="561094"/>
            <a:ext cx="2591179" cy="2591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699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Bulut 21">
            <a:extLst>
              <a:ext uri="{FF2B5EF4-FFF2-40B4-BE49-F238E27FC236}">
                <a16:creationId xmlns:a16="http://schemas.microsoft.com/office/drawing/2014/main" id="{2AE307AE-329E-479B-A3BA-4ABCDC8CC35F}"/>
              </a:ext>
            </a:extLst>
          </p:cNvPr>
          <p:cNvSpPr/>
          <p:nvPr/>
        </p:nvSpPr>
        <p:spPr>
          <a:xfrm>
            <a:off x="8492109" y="2417263"/>
            <a:ext cx="2846070" cy="1501057"/>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9" name="Bulut 18">
            <a:extLst>
              <a:ext uri="{FF2B5EF4-FFF2-40B4-BE49-F238E27FC236}">
                <a16:creationId xmlns:a16="http://schemas.microsoft.com/office/drawing/2014/main" id="{B32B2A6C-B2FB-45DD-9815-0D742925BBB8}"/>
              </a:ext>
            </a:extLst>
          </p:cNvPr>
          <p:cNvSpPr/>
          <p:nvPr/>
        </p:nvSpPr>
        <p:spPr>
          <a:xfrm>
            <a:off x="98679" y="4966623"/>
            <a:ext cx="2956178" cy="131064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Bulut 14">
            <a:extLst>
              <a:ext uri="{FF2B5EF4-FFF2-40B4-BE49-F238E27FC236}">
                <a16:creationId xmlns:a16="http://schemas.microsoft.com/office/drawing/2014/main" id="{C5693AEB-E0E9-4716-94FE-EFF147D51B31}"/>
              </a:ext>
            </a:extLst>
          </p:cNvPr>
          <p:cNvSpPr/>
          <p:nvPr/>
        </p:nvSpPr>
        <p:spPr>
          <a:xfrm>
            <a:off x="6419654" y="370894"/>
            <a:ext cx="2590800" cy="122273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Başlık 1">
            <a:extLst>
              <a:ext uri="{FF2B5EF4-FFF2-40B4-BE49-F238E27FC236}">
                <a16:creationId xmlns:a16="http://schemas.microsoft.com/office/drawing/2014/main" id="{DA4F4244-403F-4EB5-B9B1-54FA78A8697E}"/>
              </a:ext>
            </a:extLst>
          </p:cNvPr>
          <p:cNvSpPr>
            <a:spLocks noGrp="1"/>
          </p:cNvSpPr>
          <p:nvPr>
            <p:ph type="title"/>
          </p:nvPr>
        </p:nvSpPr>
        <p:spPr>
          <a:xfrm>
            <a:off x="1257300" y="384091"/>
            <a:ext cx="9040368" cy="707886"/>
          </a:xfrm>
        </p:spPr>
        <p:txBody>
          <a:bodyPr>
            <a:normAutofit/>
          </a:bodyPr>
          <a:lstStyle/>
          <a:p>
            <a:r>
              <a:rPr lang="tr-TR" sz="3600" dirty="0">
                <a:latin typeface="+mn-lt"/>
              </a:rPr>
              <a:t>Servet-i </a:t>
            </a:r>
            <a:r>
              <a:rPr lang="tr-TR" sz="3600" dirty="0" err="1">
                <a:latin typeface="+mn-lt"/>
              </a:rPr>
              <a:t>Fünun</a:t>
            </a:r>
            <a:endParaRPr lang="tr-TR" sz="3600" dirty="0">
              <a:latin typeface="+mn-lt"/>
            </a:endParaRPr>
          </a:p>
        </p:txBody>
      </p:sp>
      <p:sp>
        <p:nvSpPr>
          <p:cNvPr id="3" name="İçerik Yer Tutucusu 2">
            <a:extLst>
              <a:ext uri="{FF2B5EF4-FFF2-40B4-BE49-F238E27FC236}">
                <a16:creationId xmlns:a16="http://schemas.microsoft.com/office/drawing/2014/main" id="{FF31088C-D94B-4EDF-860C-5045FCF7541F}"/>
              </a:ext>
            </a:extLst>
          </p:cNvPr>
          <p:cNvSpPr>
            <a:spLocks noGrp="1"/>
          </p:cNvSpPr>
          <p:nvPr>
            <p:ph sz="half" idx="1"/>
          </p:nvPr>
        </p:nvSpPr>
        <p:spPr>
          <a:xfrm>
            <a:off x="1257299" y="1386692"/>
            <a:ext cx="5113205" cy="2386756"/>
          </a:xfrm>
        </p:spPr>
        <p:txBody>
          <a:bodyPr>
            <a:noAutofit/>
          </a:bodyPr>
          <a:lstStyle/>
          <a:p>
            <a:pPr>
              <a:lnSpc>
                <a:spcPct val="107000"/>
              </a:lnSpc>
              <a:spcAft>
                <a:spcPts val="800"/>
              </a:spcAft>
            </a:pPr>
            <a:r>
              <a:rPr lang="tr-TR" sz="1800" dirty="0">
                <a:solidFill>
                  <a:srgbClr val="333333"/>
                </a:solidFill>
                <a:effectLst/>
                <a:ea typeface="Calibri" panose="020F0502020204030204" pitchFamily="34" charset="0"/>
                <a:cs typeface="Times New Roman" panose="02020603050405020304" pitchFamily="18" charset="0"/>
              </a:rPr>
              <a:t>Batı Etkisinde Gelişen Türk Edebiyatı’nın ikinci ama edebiyatımızın yeni bir kimlik kazandığı dönemidir.</a:t>
            </a:r>
          </a:p>
          <a:p>
            <a:pPr>
              <a:lnSpc>
                <a:spcPct val="107000"/>
              </a:lnSpc>
              <a:spcAft>
                <a:spcPts val="800"/>
              </a:spcAft>
            </a:pPr>
            <a:r>
              <a:rPr lang="tr-TR" sz="1800" dirty="0">
                <a:solidFill>
                  <a:srgbClr val="333333"/>
                </a:solidFill>
                <a:effectLst/>
                <a:ea typeface="Calibri" panose="020F0502020204030204" pitchFamily="34" charset="0"/>
                <a:cs typeface="Times New Roman" panose="02020603050405020304" pitchFamily="18" charset="0"/>
              </a:rPr>
              <a:t>Daha önceki dönemde Batı’dan alınan yenilikler bu dönemde özümsenmiştir ve köklü değişimler yaşanmıştır.</a:t>
            </a:r>
          </a:p>
          <a:p>
            <a:pPr marL="0" indent="0">
              <a:buNone/>
            </a:pPr>
            <a:endParaRPr lang="tr-TR" sz="1800" dirty="0"/>
          </a:p>
        </p:txBody>
      </p:sp>
      <p:sp>
        <p:nvSpPr>
          <p:cNvPr id="13" name="İçerik Yer Tutucusu 12">
            <a:extLst>
              <a:ext uri="{FF2B5EF4-FFF2-40B4-BE49-F238E27FC236}">
                <a16:creationId xmlns:a16="http://schemas.microsoft.com/office/drawing/2014/main" id="{3E9E0789-54DD-409A-80DF-0CA027A0DBB2}"/>
              </a:ext>
            </a:extLst>
          </p:cNvPr>
          <p:cNvSpPr>
            <a:spLocks noGrp="1"/>
          </p:cNvSpPr>
          <p:nvPr>
            <p:ph sz="half" idx="2"/>
          </p:nvPr>
        </p:nvSpPr>
        <p:spPr>
          <a:xfrm>
            <a:off x="3371570" y="4180680"/>
            <a:ext cx="6981241" cy="1991574"/>
          </a:xfrm>
        </p:spPr>
        <p:txBody>
          <a:bodyPr>
            <a:noAutofit/>
          </a:bodyPr>
          <a:lstStyle/>
          <a:p>
            <a:pPr>
              <a:lnSpc>
                <a:spcPct val="107000"/>
              </a:lnSpc>
              <a:spcAft>
                <a:spcPts val="800"/>
              </a:spcAft>
            </a:pPr>
            <a:r>
              <a:rPr lang="tr-TR" sz="1800" dirty="0">
                <a:solidFill>
                  <a:srgbClr val="333333"/>
                </a:solidFill>
                <a:effectLst/>
                <a:ea typeface="Times New Roman" panose="02020603050405020304" pitchFamily="18" charset="0"/>
                <a:cs typeface="Times New Roman" panose="02020603050405020304" pitchFamily="18" charset="0"/>
              </a:rPr>
              <a:t>Tanzimat Edebiyatı’nın ilk döneminde yenilikler kadar içerikler de önem arz ederken ikinci dönemde siyasi ortam nedeniyle daha çok sanatın estetik yönü ön plana çıkarılmıştır. </a:t>
            </a:r>
          </a:p>
          <a:p>
            <a:pPr>
              <a:lnSpc>
                <a:spcPct val="107000"/>
              </a:lnSpc>
              <a:spcAft>
                <a:spcPts val="800"/>
              </a:spcAft>
            </a:pPr>
            <a:r>
              <a:rPr lang="tr-TR" sz="1800" dirty="0">
                <a:solidFill>
                  <a:srgbClr val="333333"/>
                </a:solidFill>
                <a:effectLst/>
                <a:ea typeface="Times New Roman" panose="02020603050405020304" pitchFamily="18" charset="0"/>
                <a:cs typeface="Times New Roman" panose="02020603050405020304" pitchFamily="18" charset="0"/>
              </a:rPr>
              <a:t>Serveti </a:t>
            </a:r>
            <a:r>
              <a:rPr lang="tr-TR" sz="1800" dirty="0" err="1">
                <a:solidFill>
                  <a:srgbClr val="333333"/>
                </a:solidFill>
                <a:effectLst/>
                <a:ea typeface="Times New Roman" panose="02020603050405020304" pitchFamily="18" charset="0"/>
                <a:cs typeface="Times New Roman" panose="02020603050405020304" pitchFamily="18" charset="0"/>
              </a:rPr>
              <a:t>Fünun</a:t>
            </a:r>
            <a:r>
              <a:rPr lang="tr-TR" sz="1800" dirty="0">
                <a:solidFill>
                  <a:srgbClr val="333333"/>
                </a:solidFill>
                <a:effectLst/>
                <a:ea typeface="Times New Roman" panose="02020603050405020304" pitchFamily="18" charset="0"/>
                <a:cs typeface="Times New Roman" panose="02020603050405020304" pitchFamily="18" charset="0"/>
              </a:rPr>
              <a:t> sanatçıları da Batılı bir eğitim tarzıyla ve denk geldikleri dönemin ortamı nedeniyle estetiğin ön planda olduğu bir edebi zevke uygun olarak yetişmişlerdir.</a:t>
            </a:r>
            <a:endParaRPr lang="tr-TR" sz="1800" dirty="0">
              <a:effectLst/>
              <a:ea typeface="Calibri" panose="020F0502020204030204" pitchFamily="34" charset="0"/>
              <a:cs typeface="Times New Roman" panose="02020603050405020304" pitchFamily="18" charset="0"/>
            </a:endParaRPr>
          </a:p>
          <a:p>
            <a:endParaRPr lang="tr-TR" sz="1800" dirty="0"/>
          </a:p>
        </p:txBody>
      </p:sp>
      <p:sp>
        <p:nvSpPr>
          <p:cNvPr id="6" name="Metin kutusu 5">
            <a:extLst>
              <a:ext uri="{FF2B5EF4-FFF2-40B4-BE49-F238E27FC236}">
                <a16:creationId xmlns:a16="http://schemas.microsoft.com/office/drawing/2014/main" id="{CA4E0D6C-C96E-4354-8F1D-9340602B3058}"/>
              </a:ext>
            </a:extLst>
          </p:cNvPr>
          <p:cNvSpPr txBox="1"/>
          <p:nvPr/>
        </p:nvSpPr>
        <p:spPr>
          <a:xfrm>
            <a:off x="6685974" y="742636"/>
            <a:ext cx="2373630" cy="400110"/>
          </a:xfrm>
          <a:prstGeom prst="rect">
            <a:avLst/>
          </a:prstGeom>
          <a:noFill/>
        </p:spPr>
        <p:txBody>
          <a:bodyPr wrap="square">
            <a:spAutoFit/>
          </a:bodyPr>
          <a:lstStyle/>
          <a:p>
            <a:r>
              <a:rPr lang="tr-TR" sz="2000" dirty="0">
                <a:solidFill>
                  <a:srgbClr val="333333"/>
                </a:solidFill>
                <a:effectLst/>
                <a:ea typeface="Times New Roman" panose="02020603050405020304" pitchFamily="18" charset="0"/>
                <a:cs typeface="Times New Roman" panose="02020603050405020304" pitchFamily="18" charset="0"/>
              </a:rPr>
              <a:t>“Sanat için sanat” </a:t>
            </a:r>
            <a:endParaRPr lang="tr-TR" sz="2000" dirty="0"/>
          </a:p>
        </p:txBody>
      </p:sp>
      <p:sp>
        <p:nvSpPr>
          <p:cNvPr id="8" name="Metin kutusu 7">
            <a:extLst>
              <a:ext uri="{FF2B5EF4-FFF2-40B4-BE49-F238E27FC236}">
                <a16:creationId xmlns:a16="http://schemas.microsoft.com/office/drawing/2014/main" id="{1B10B46A-28AE-4BEA-BDBE-F2BC0E113CCF}"/>
              </a:ext>
            </a:extLst>
          </p:cNvPr>
          <p:cNvSpPr txBox="1"/>
          <p:nvPr/>
        </p:nvSpPr>
        <p:spPr>
          <a:xfrm>
            <a:off x="8918257" y="2967736"/>
            <a:ext cx="2758821" cy="400110"/>
          </a:xfrm>
          <a:prstGeom prst="rect">
            <a:avLst/>
          </a:prstGeom>
          <a:noFill/>
        </p:spPr>
        <p:txBody>
          <a:bodyPr wrap="square">
            <a:spAutoFit/>
          </a:bodyPr>
          <a:lstStyle/>
          <a:p>
            <a:r>
              <a:rPr lang="tr-TR" sz="2000" dirty="0">
                <a:solidFill>
                  <a:srgbClr val="333333"/>
                </a:solidFill>
                <a:effectLst/>
                <a:ea typeface="Times New Roman" panose="02020603050405020304" pitchFamily="18" charset="0"/>
                <a:cs typeface="Times New Roman" panose="02020603050405020304" pitchFamily="18" charset="0"/>
              </a:rPr>
              <a:t>Kafiye kulak içindir </a:t>
            </a:r>
            <a:endParaRPr lang="tr-TR" sz="2000" dirty="0"/>
          </a:p>
        </p:txBody>
      </p:sp>
      <p:sp>
        <p:nvSpPr>
          <p:cNvPr id="14" name="Metin kutusu 13">
            <a:extLst>
              <a:ext uri="{FF2B5EF4-FFF2-40B4-BE49-F238E27FC236}">
                <a16:creationId xmlns:a16="http://schemas.microsoft.com/office/drawing/2014/main" id="{CD5221E6-DDB5-4BF5-A34A-CAD36AF51656}"/>
              </a:ext>
            </a:extLst>
          </p:cNvPr>
          <p:cNvSpPr txBox="1"/>
          <p:nvPr/>
        </p:nvSpPr>
        <p:spPr>
          <a:xfrm>
            <a:off x="421767" y="5421888"/>
            <a:ext cx="8206740" cy="400110"/>
          </a:xfrm>
          <a:prstGeom prst="rect">
            <a:avLst/>
          </a:prstGeom>
          <a:noFill/>
        </p:spPr>
        <p:txBody>
          <a:bodyPr wrap="square">
            <a:spAutoFit/>
          </a:bodyPr>
          <a:lstStyle/>
          <a:p>
            <a:r>
              <a:rPr lang="tr-TR" sz="2000" dirty="0">
                <a:solidFill>
                  <a:srgbClr val="333333"/>
                </a:solidFill>
                <a:ea typeface="Times New Roman" panose="02020603050405020304" pitchFamily="18" charset="0"/>
                <a:cs typeface="Times New Roman" panose="02020603050405020304" pitchFamily="18" charset="0"/>
              </a:rPr>
              <a:t>A</a:t>
            </a:r>
            <a:r>
              <a:rPr lang="tr-TR" sz="2000" dirty="0">
                <a:solidFill>
                  <a:srgbClr val="333333"/>
                </a:solidFill>
                <a:effectLst/>
                <a:ea typeface="Times New Roman" panose="02020603050405020304" pitchFamily="18" charset="0"/>
                <a:cs typeface="Times New Roman" panose="02020603050405020304" pitchFamily="18" charset="0"/>
              </a:rPr>
              <a:t>ğır ve süslü bir dil </a:t>
            </a:r>
            <a:endParaRPr lang="tr-TR" sz="2000" dirty="0"/>
          </a:p>
        </p:txBody>
      </p:sp>
    </p:spTree>
    <p:extLst>
      <p:ext uri="{BB962C8B-B14F-4D97-AF65-F5344CB8AC3E}">
        <p14:creationId xmlns:p14="http://schemas.microsoft.com/office/powerpoint/2010/main" val="1696234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E90C5B-0774-41A1-B225-61968FA89FCC}"/>
              </a:ext>
            </a:extLst>
          </p:cNvPr>
          <p:cNvSpPr>
            <a:spLocks noGrp="1"/>
          </p:cNvSpPr>
          <p:nvPr>
            <p:ph type="title"/>
          </p:nvPr>
        </p:nvSpPr>
        <p:spPr>
          <a:xfrm>
            <a:off x="1257300" y="381000"/>
            <a:ext cx="9044807" cy="566079"/>
          </a:xfrm>
        </p:spPr>
        <p:txBody>
          <a:bodyPr>
            <a:noAutofit/>
          </a:bodyPr>
          <a:lstStyle/>
          <a:p>
            <a:r>
              <a:rPr lang="tr-TR" sz="3600" dirty="0">
                <a:solidFill>
                  <a:schemeClr val="tx1"/>
                </a:solidFill>
                <a:latin typeface="+mn-lt"/>
              </a:rPr>
              <a:t>Çalışma Hayatı</a:t>
            </a:r>
          </a:p>
        </p:txBody>
      </p:sp>
      <p:sp>
        <p:nvSpPr>
          <p:cNvPr id="3" name="İçerik Yer Tutucusu 2">
            <a:extLst>
              <a:ext uri="{FF2B5EF4-FFF2-40B4-BE49-F238E27FC236}">
                <a16:creationId xmlns:a16="http://schemas.microsoft.com/office/drawing/2014/main" id="{8A81E7A0-5D5E-4879-A116-AA1CF2DB53EC}"/>
              </a:ext>
            </a:extLst>
          </p:cNvPr>
          <p:cNvSpPr>
            <a:spLocks noGrp="1"/>
          </p:cNvSpPr>
          <p:nvPr>
            <p:ph idx="1"/>
          </p:nvPr>
        </p:nvSpPr>
        <p:spPr>
          <a:xfrm>
            <a:off x="941882" y="1828801"/>
            <a:ext cx="5718048" cy="2499359"/>
          </a:xfrm>
        </p:spPr>
        <p:txBody>
          <a:bodyPr>
            <a:normAutofit/>
          </a:bodyPr>
          <a:lstStyle/>
          <a:p>
            <a:pPr marL="0" indent="0">
              <a:buNone/>
            </a:pPr>
            <a:r>
              <a:rPr lang="tr-TR" sz="1800" dirty="0">
                <a:solidFill>
                  <a:schemeClr val="tx1"/>
                </a:solidFill>
              </a:rPr>
              <a:t>Paris dönüşü Haydarpaşa Hastanesi’nde hekimlik yaptı. Takip edildiği endişesiyle İstanbul’dan uzak bir yerde görev yapmak istedi.</a:t>
            </a:r>
          </a:p>
          <a:p>
            <a:pPr marL="0" indent="0">
              <a:buNone/>
            </a:pPr>
            <a:r>
              <a:rPr lang="tr-TR" sz="1800" dirty="0">
                <a:solidFill>
                  <a:schemeClr val="tx1"/>
                </a:solidFill>
              </a:rPr>
              <a:t>Karantina Dairesi’ne geçmeyi tercih etti. </a:t>
            </a:r>
            <a:r>
              <a:rPr lang="tr-TR" sz="1800" dirty="0" err="1">
                <a:solidFill>
                  <a:schemeClr val="tx1"/>
                </a:solidFill>
              </a:rPr>
              <a:t>Babülmendeb</a:t>
            </a:r>
            <a:r>
              <a:rPr lang="tr-TR" sz="1800" dirty="0">
                <a:solidFill>
                  <a:schemeClr val="tx1"/>
                </a:solidFill>
              </a:rPr>
              <a:t> Boğazı’ndaki Kamerun Adası’ </a:t>
            </a:r>
            <a:r>
              <a:rPr lang="tr-TR" sz="1800" dirty="0" err="1">
                <a:solidFill>
                  <a:schemeClr val="tx1"/>
                </a:solidFill>
              </a:rPr>
              <a:t>nda</a:t>
            </a:r>
            <a:r>
              <a:rPr lang="tr-TR" sz="1800" dirty="0">
                <a:solidFill>
                  <a:schemeClr val="tx1"/>
                </a:solidFill>
              </a:rPr>
              <a:t> karantina doktoru olarak çalıştı.</a:t>
            </a:r>
          </a:p>
          <a:p>
            <a:pPr marL="0" indent="0">
              <a:buNone/>
            </a:pPr>
            <a:endParaRPr lang="tr-TR" sz="1800" dirty="0">
              <a:solidFill>
                <a:schemeClr val="tx1"/>
              </a:solidFill>
            </a:endParaRPr>
          </a:p>
        </p:txBody>
      </p:sp>
      <p:sp>
        <p:nvSpPr>
          <p:cNvPr id="5" name="Metin kutusu 4">
            <a:extLst>
              <a:ext uri="{FF2B5EF4-FFF2-40B4-BE49-F238E27FC236}">
                <a16:creationId xmlns:a16="http://schemas.microsoft.com/office/drawing/2014/main" id="{537E8ACB-EF3B-40BE-8E93-6FE2BDA9E64A}"/>
              </a:ext>
            </a:extLst>
          </p:cNvPr>
          <p:cNvSpPr txBox="1"/>
          <p:nvPr/>
        </p:nvSpPr>
        <p:spPr>
          <a:xfrm>
            <a:off x="7403245" y="1733895"/>
            <a:ext cx="3431673" cy="3046988"/>
          </a:xfrm>
          <a:prstGeom prst="rect">
            <a:avLst/>
          </a:prstGeom>
          <a:noFill/>
        </p:spPr>
        <p:txBody>
          <a:bodyPr wrap="square">
            <a:spAutoFit/>
          </a:bodyPr>
          <a:lstStyle/>
          <a:p>
            <a:r>
              <a:rPr lang="tr-TR" sz="1600" i="1" dirty="0">
                <a:effectLst/>
              </a:rPr>
              <a:t>1892-1895'te Osmanlı'nın başkenti İstanbul'da ve diğer vilayetlerinde «İllet-i </a:t>
            </a:r>
            <a:r>
              <a:rPr lang="tr-TR" sz="1600" i="1" dirty="0" err="1">
                <a:effectLst/>
              </a:rPr>
              <a:t>adiyye</a:t>
            </a:r>
            <a:r>
              <a:rPr lang="tr-TR" sz="1600" i="1" dirty="0">
                <a:effectLst/>
              </a:rPr>
              <a:t>» olarak adlandırılan Kolera salgını halkı korku ve endişeye sürüklüyordu.</a:t>
            </a:r>
          </a:p>
          <a:p>
            <a:r>
              <a:rPr lang="tr-TR" sz="1600" i="1" dirty="0">
                <a:effectLst/>
              </a:rPr>
              <a:t> </a:t>
            </a:r>
          </a:p>
          <a:p>
            <a:r>
              <a:rPr lang="tr-TR" sz="1600" i="1" dirty="0"/>
              <a:t>Bu dönemde çeşitli önlemler:</a:t>
            </a:r>
          </a:p>
          <a:p>
            <a:r>
              <a:rPr lang="tr-TR" sz="1600" i="1" dirty="0"/>
              <a:t>-Kabe’den gelen halının karantinaya alındıktan sonra Topkapı Sarayı’na nakli</a:t>
            </a:r>
          </a:p>
          <a:p>
            <a:r>
              <a:rPr lang="tr-TR" sz="1600" i="1" dirty="0"/>
              <a:t>-Kudüs ziyareti yasağı</a:t>
            </a:r>
          </a:p>
          <a:p>
            <a:r>
              <a:rPr lang="tr-TR" sz="1600" i="1" dirty="0"/>
              <a:t>-Midye, salyangoz, </a:t>
            </a:r>
            <a:r>
              <a:rPr lang="tr-TR" sz="1600" i="1" dirty="0" err="1"/>
              <a:t>ahtopot</a:t>
            </a:r>
            <a:r>
              <a:rPr lang="tr-TR" sz="1600" i="1" dirty="0"/>
              <a:t> </a:t>
            </a:r>
            <a:r>
              <a:rPr lang="tr-TR" sz="1600" i="1" dirty="0" err="1"/>
              <a:t>vb</a:t>
            </a:r>
            <a:r>
              <a:rPr lang="tr-TR" sz="1600" i="1" dirty="0"/>
              <a:t> deniz ürünlerinin satış yasağı</a:t>
            </a:r>
          </a:p>
        </p:txBody>
      </p:sp>
      <p:pic>
        <p:nvPicPr>
          <p:cNvPr id="6" name="Picture 2" descr="Tarihçe">
            <a:extLst>
              <a:ext uri="{FF2B5EF4-FFF2-40B4-BE49-F238E27FC236}">
                <a16:creationId xmlns:a16="http://schemas.microsoft.com/office/drawing/2014/main" id="{07B0CCE1-FB49-4F95-BE61-414B5C2C10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1937" y="3884054"/>
            <a:ext cx="4254633" cy="2651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058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AE39A7-EBAE-4E26-9526-2F541F1DBFA9}"/>
              </a:ext>
            </a:extLst>
          </p:cNvPr>
          <p:cNvSpPr>
            <a:spLocks noGrp="1"/>
          </p:cNvSpPr>
          <p:nvPr>
            <p:ph type="title"/>
          </p:nvPr>
        </p:nvSpPr>
        <p:spPr>
          <a:xfrm>
            <a:off x="1257300" y="381000"/>
            <a:ext cx="9692640" cy="646927"/>
          </a:xfrm>
        </p:spPr>
        <p:txBody>
          <a:bodyPr>
            <a:normAutofit/>
          </a:bodyPr>
          <a:lstStyle/>
          <a:p>
            <a:r>
              <a:rPr lang="tr-TR" sz="3600" dirty="0">
                <a:solidFill>
                  <a:schemeClr val="tx1"/>
                </a:solidFill>
                <a:latin typeface="+mn-lt"/>
              </a:rPr>
              <a:t>Çalışma Hayatı</a:t>
            </a:r>
          </a:p>
        </p:txBody>
      </p:sp>
      <p:sp>
        <p:nvSpPr>
          <p:cNvPr id="4" name="İçerik Yer Tutucusu 3">
            <a:extLst>
              <a:ext uri="{FF2B5EF4-FFF2-40B4-BE49-F238E27FC236}">
                <a16:creationId xmlns:a16="http://schemas.microsoft.com/office/drawing/2014/main" id="{1D15FE3C-BC14-4110-8BC9-BEFA25A39114}"/>
              </a:ext>
            </a:extLst>
          </p:cNvPr>
          <p:cNvSpPr txBox="1">
            <a:spLocks noGrp="1"/>
          </p:cNvSpPr>
          <p:nvPr>
            <p:ph sz="half" idx="1"/>
          </p:nvPr>
        </p:nvSpPr>
        <p:spPr>
          <a:xfrm>
            <a:off x="1055946" y="2038177"/>
            <a:ext cx="4480560" cy="2780505"/>
          </a:xfrm>
          <a:prstGeom prst="rect">
            <a:avLst/>
          </a:prstGeom>
          <a:noFill/>
        </p:spPr>
        <p:txBody>
          <a:bodyPr wrap="square">
            <a:spAutoFit/>
          </a:bodyPr>
          <a:lstStyle/>
          <a:p>
            <a:r>
              <a:rPr lang="tr-TR" sz="1600" dirty="0">
                <a:solidFill>
                  <a:schemeClr val="tx1"/>
                </a:solidFill>
              </a:rPr>
              <a:t>29 Ocak 1897 yılında Cidde, Hicaz’a giden sağlık heyetinde yer aldı.</a:t>
            </a:r>
          </a:p>
          <a:p>
            <a:r>
              <a:rPr lang="tr-TR" sz="1600" dirty="0">
                <a:solidFill>
                  <a:schemeClr val="tx1"/>
                </a:solidFill>
              </a:rPr>
              <a:t>Karantina Dairesi bünyesinde Mersin (1899-1902) ve Rodos’ta (1902-1905) görev yaptı. </a:t>
            </a:r>
          </a:p>
          <a:p>
            <a:r>
              <a:rPr lang="tr-TR" sz="1600" dirty="0">
                <a:solidFill>
                  <a:schemeClr val="tx1"/>
                </a:solidFill>
              </a:rPr>
              <a:t>II. Meşrutiyet sonrası Meclis-i Kebir-i Sıhhi üyeliği ve Daire-i Umur-ı </a:t>
            </a:r>
            <a:r>
              <a:rPr lang="tr-TR" sz="1600" dirty="0" err="1">
                <a:solidFill>
                  <a:schemeClr val="tx1"/>
                </a:solidFill>
              </a:rPr>
              <a:t>Sıhhiyye</a:t>
            </a:r>
            <a:r>
              <a:rPr lang="tr-TR" sz="1600" dirty="0">
                <a:solidFill>
                  <a:schemeClr val="tx1"/>
                </a:solidFill>
              </a:rPr>
              <a:t> müfettişliği göreviyle İstanbul’a geri döndü.</a:t>
            </a:r>
          </a:p>
          <a:p>
            <a:r>
              <a:rPr lang="tr-TR" sz="1600" dirty="0">
                <a:solidFill>
                  <a:schemeClr val="tx1"/>
                </a:solidFill>
              </a:rPr>
              <a:t>1911 Paris’te toplanan sağlık konferansında Osmanlı Devleti’ni temsil etti.</a:t>
            </a:r>
          </a:p>
        </p:txBody>
      </p:sp>
      <p:sp>
        <p:nvSpPr>
          <p:cNvPr id="3" name="İçerik Yer Tutucusu 2">
            <a:extLst>
              <a:ext uri="{FF2B5EF4-FFF2-40B4-BE49-F238E27FC236}">
                <a16:creationId xmlns:a16="http://schemas.microsoft.com/office/drawing/2014/main" id="{3B703679-D03F-4616-BD69-23B567F32D2F}"/>
              </a:ext>
            </a:extLst>
          </p:cNvPr>
          <p:cNvSpPr>
            <a:spLocks noGrp="1"/>
          </p:cNvSpPr>
          <p:nvPr>
            <p:ph sz="half" idx="2"/>
          </p:nvPr>
        </p:nvSpPr>
        <p:spPr>
          <a:xfrm>
            <a:off x="6655496" y="1939989"/>
            <a:ext cx="4330390" cy="3612996"/>
          </a:xfrm>
        </p:spPr>
        <p:txBody>
          <a:bodyPr>
            <a:normAutofit/>
          </a:bodyPr>
          <a:lstStyle/>
          <a:p>
            <a:r>
              <a:rPr lang="tr-TR" sz="1600" dirty="0">
                <a:solidFill>
                  <a:schemeClr val="tx1"/>
                </a:solidFill>
              </a:rPr>
              <a:t>1913-1914 yıllarında Meclis-i Sıhhiye Genel Müfettişliği yaptı.</a:t>
            </a:r>
          </a:p>
          <a:p>
            <a:r>
              <a:rPr lang="tr-TR" sz="1600" dirty="0">
                <a:solidFill>
                  <a:schemeClr val="tx1"/>
                </a:solidFill>
              </a:rPr>
              <a:t>I. Dünya Savaşı başladığında kendi isteğiyle emekliye ayrıldı.</a:t>
            </a:r>
          </a:p>
          <a:p>
            <a:r>
              <a:rPr lang="tr-TR" sz="1600" dirty="0">
                <a:solidFill>
                  <a:schemeClr val="tx1"/>
                </a:solidFill>
                <a:effectLst/>
                <a:ea typeface="Calibri" panose="020F0502020204030204" pitchFamily="34" charset="0"/>
              </a:rPr>
              <a:t>Emekli olduktan sonra 1914 yılında </a:t>
            </a:r>
            <a:r>
              <a:rPr lang="tr-TR" sz="1600" dirty="0" err="1">
                <a:solidFill>
                  <a:schemeClr val="tx1"/>
                </a:solidFill>
                <a:effectLst/>
                <a:ea typeface="Calibri" panose="020F0502020204030204" pitchFamily="34" charset="0"/>
              </a:rPr>
              <a:t>Dârülfünun</a:t>
            </a:r>
            <a:r>
              <a:rPr lang="tr-TR" sz="1600" dirty="0">
                <a:solidFill>
                  <a:schemeClr val="tx1"/>
                </a:solidFill>
                <a:effectLst/>
                <a:ea typeface="Calibri" panose="020F0502020204030204" pitchFamily="34" charset="0"/>
              </a:rPr>
              <a:t> Edebiyat Fakültesi Lisan Şubesi Fransızca Tercüme </a:t>
            </a:r>
            <a:r>
              <a:rPr lang="tr-TR" sz="1600" dirty="0">
                <a:solidFill>
                  <a:schemeClr val="tx1"/>
                </a:solidFill>
                <a:ea typeface="Calibri" panose="020F0502020204030204" pitchFamily="34" charset="0"/>
              </a:rPr>
              <a:t>M</a:t>
            </a:r>
            <a:r>
              <a:rPr lang="tr-TR" sz="1600" dirty="0">
                <a:solidFill>
                  <a:schemeClr val="tx1"/>
                </a:solidFill>
                <a:effectLst/>
                <a:ea typeface="Calibri" panose="020F0502020204030204" pitchFamily="34" charset="0"/>
              </a:rPr>
              <a:t>üderrisliğine tayin edildi. Ardından Garp Edebiyatı </a:t>
            </a:r>
            <a:r>
              <a:rPr lang="tr-TR" sz="1600" dirty="0">
                <a:solidFill>
                  <a:schemeClr val="tx1"/>
                </a:solidFill>
                <a:ea typeface="Calibri" panose="020F0502020204030204" pitchFamily="34" charset="0"/>
              </a:rPr>
              <a:t>M</a:t>
            </a:r>
            <a:r>
              <a:rPr lang="tr-TR" sz="1600" dirty="0">
                <a:solidFill>
                  <a:schemeClr val="tx1"/>
                </a:solidFill>
                <a:effectLst/>
                <a:ea typeface="Calibri" panose="020F0502020204030204" pitchFamily="34" charset="0"/>
              </a:rPr>
              <a:t>üderris </a:t>
            </a:r>
            <a:r>
              <a:rPr lang="tr-TR" sz="1600" dirty="0">
                <a:solidFill>
                  <a:schemeClr val="tx1"/>
                </a:solidFill>
                <a:ea typeface="Calibri" panose="020F0502020204030204" pitchFamily="34" charset="0"/>
              </a:rPr>
              <a:t>V</a:t>
            </a:r>
            <a:r>
              <a:rPr lang="tr-TR" sz="1600" dirty="0">
                <a:solidFill>
                  <a:schemeClr val="tx1"/>
                </a:solidFill>
                <a:effectLst/>
                <a:ea typeface="Calibri" panose="020F0502020204030204" pitchFamily="34" charset="0"/>
              </a:rPr>
              <a:t>ekilliğine getirildi. Savaşın sonlarına doğru Dördüncü Ordu Komutanı Cemal Paşa’nın maiyetinde Şam’a gitti. </a:t>
            </a:r>
            <a:endParaRPr lang="tr-TR" sz="1600" dirty="0">
              <a:solidFill>
                <a:schemeClr val="tx1"/>
              </a:solidFill>
            </a:endParaRPr>
          </a:p>
        </p:txBody>
      </p:sp>
    </p:spTree>
    <p:extLst>
      <p:ext uri="{BB962C8B-B14F-4D97-AF65-F5344CB8AC3E}">
        <p14:creationId xmlns:p14="http://schemas.microsoft.com/office/powerpoint/2010/main" val="3306596825"/>
      </p:ext>
    </p:extLst>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Rozet</Template>
  <TotalTime>1034</TotalTime>
  <Words>1601</Words>
  <Application>Microsoft Office PowerPoint</Application>
  <PresentationFormat>Widescreen</PresentationFormat>
  <Paragraphs>128</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Bookman Old Style</vt:lpstr>
      <vt:lpstr>Calibri</vt:lpstr>
      <vt:lpstr>Gill Sans MT</vt:lpstr>
      <vt:lpstr>Impact</vt:lpstr>
      <vt:lpstr>Rozet</vt:lpstr>
      <vt:lpstr>Cenab ŞAHABETTİN</vt:lpstr>
      <vt:lpstr>PowerPoint Presentation</vt:lpstr>
      <vt:lpstr>Çocukluk ve Eğitim</vt:lpstr>
      <vt:lpstr>PowerPoint Presentation</vt:lpstr>
      <vt:lpstr>Paris Günleri</vt:lpstr>
      <vt:lpstr>İstibdat Dönemi</vt:lpstr>
      <vt:lpstr>Servet-i Fünun</vt:lpstr>
      <vt:lpstr>Çalışma Hayatı</vt:lpstr>
      <vt:lpstr>Çalışma Hayatı</vt:lpstr>
      <vt:lpstr>PowerPoint Presentation</vt:lpstr>
      <vt:lpstr>Edebi Tarzı</vt:lpstr>
      <vt:lpstr>PowerPoint Presentation</vt:lpstr>
      <vt:lpstr>Dekadanlık Tartışması</vt:lpstr>
      <vt:lpstr>Eserleri</vt:lpstr>
      <vt:lpstr>PowerPoint Presentation</vt:lpstr>
      <vt:lpstr>Gazeteciliği</vt:lpstr>
      <vt:lpstr>TİYATRO</vt:lpstr>
      <vt:lpstr>Vefatı</vt:lpstr>
      <vt:lpstr>TEŞEKKÜRLER</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Cenab Şehabettin</dc:title>
  <dc:creator>sena ermiş</dc:creator>
  <cp:lastModifiedBy>Nihat Berker</cp:lastModifiedBy>
  <cp:revision>56</cp:revision>
  <dcterms:created xsi:type="dcterms:W3CDTF">2022-11-13T14:57:15Z</dcterms:created>
  <dcterms:modified xsi:type="dcterms:W3CDTF">2022-12-03T07:45:39Z</dcterms:modified>
</cp:coreProperties>
</file>