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59"/>
  </p:normalViewPr>
  <p:slideViewPr>
    <p:cSldViewPr snapToGrid="0" snapToObjects="1">
      <p:cViewPr varScale="1">
        <p:scale>
          <a:sx n="90" d="100"/>
          <a:sy n="90" d="100"/>
        </p:scale>
        <p:origin x="232" y="9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11/30/22</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259438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11/30/22</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66643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11/30/22</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7888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11/30/22</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94573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11/30/22</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0158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11/30/22</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47261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11/30/22</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61725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11/30/22</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49855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11/30/22</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20016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11/30/22</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59126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11/30/22</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87152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11/30/22</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69513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r.wikipedia.org/wiki/Fuz%C3%BBl%C3%AE" TargetMode="External"/><Relationship Id="rId2" Type="http://schemas.openxmlformats.org/officeDocument/2006/relationships/hyperlink" Target="https://islamansiklopedisi.org.tr/fuzuli" TargetMode="External"/><Relationship Id="rId1" Type="http://schemas.openxmlformats.org/officeDocument/2006/relationships/slideLayout" Target="../slideLayouts/slideLayout2.xml"/><Relationship Id="rId5" Type="http://schemas.openxmlformats.org/officeDocument/2006/relationships/hyperlink" Target="http://teis.yesevi.edu.tr/madde-detay/fuzuli-mdbir" TargetMode="External"/><Relationship Id="rId4" Type="http://schemas.openxmlformats.org/officeDocument/2006/relationships/hyperlink" Target="https://www.turkedebiyati.org/fuzul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4" name="Picture 3" descr="Low Angle View Of Clouds In Sky">
            <a:extLst>
              <a:ext uri="{FF2B5EF4-FFF2-40B4-BE49-F238E27FC236}">
                <a16:creationId xmlns:a16="http://schemas.microsoft.com/office/drawing/2014/main" id="{B28D2DD6-6314-EB35-046C-487307B40EFE}"/>
              </a:ext>
            </a:extLst>
          </p:cNvPr>
          <p:cNvPicPr>
            <a:picLocks noChangeAspect="1"/>
          </p:cNvPicPr>
          <p:nvPr/>
        </p:nvPicPr>
        <p:blipFill rotWithShape="1">
          <a:blip r:embed="rId2">
            <a:alphaModFix amt="40000"/>
          </a:blip>
          <a:srcRect t="5704" r="-1" b="10004"/>
          <a:stretch/>
        </p:blipFill>
        <p:spPr>
          <a:xfrm>
            <a:off x="763" y="10"/>
            <a:ext cx="12188951" cy="6857990"/>
          </a:xfrm>
          <a:prstGeom prst="rect">
            <a:avLst/>
          </a:prstGeom>
        </p:spPr>
      </p:pic>
      <p:grpSp>
        <p:nvGrpSpPr>
          <p:cNvPr id="13"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AD26690-98AE-8A99-9278-37439600DD34}"/>
              </a:ext>
            </a:extLst>
          </p:cNvPr>
          <p:cNvSpPr>
            <a:spLocks noGrp="1"/>
          </p:cNvSpPr>
          <p:nvPr>
            <p:ph type="ctrTitle"/>
          </p:nvPr>
        </p:nvSpPr>
        <p:spPr>
          <a:xfrm>
            <a:off x="790869" y="1279909"/>
            <a:ext cx="7063739" cy="2387600"/>
          </a:xfrm>
        </p:spPr>
        <p:txBody>
          <a:bodyPr>
            <a:normAutofit/>
          </a:bodyPr>
          <a:lstStyle/>
          <a:p>
            <a:r>
              <a:rPr lang="en-TR" dirty="0">
                <a:solidFill>
                  <a:srgbClr val="FFFFFF"/>
                </a:solidFill>
              </a:rPr>
              <a:t>Fuzûlî</a:t>
            </a:r>
          </a:p>
        </p:txBody>
      </p:sp>
      <p:pic>
        <p:nvPicPr>
          <p:cNvPr id="1026" name="Picture 2" descr="Fuzûlî’nin Âşık Çelebi tezkiresindeki minyatürü (Millet Ktp., Ali Emîrî, Tarih, nr. 772, vr. 532a)">
            <a:extLst>
              <a:ext uri="{FF2B5EF4-FFF2-40B4-BE49-F238E27FC236}">
                <a16:creationId xmlns:a16="http://schemas.microsoft.com/office/drawing/2014/main" id="{0ED73C66-5110-86FC-0B15-B8C3CD7E7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287" y="1245326"/>
            <a:ext cx="3521713" cy="4644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29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51AD-927E-37DB-B4D3-4AEF98B421A0}"/>
              </a:ext>
            </a:extLst>
          </p:cNvPr>
          <p:cNvSpPr>
            <a:spLocks noGrp="1"/>
          </p:cNvSpPr>
          <p:nvPr>
            <p:ph type="title"/>
          </p:nvPr>
        </p:nvSpPr>
        <p:spPr/>
        <p:txBody>
          <a:bodyPr/>
          <a:lstStyle/>
          <a:p>
            <a:r>
              <a:rPr lang="en-TR" dirty="0"/>
              <a:t>Osmanlı Tebaası</a:t>
            </a:r>
          </a:p>
        </p:txBody>
      </p:sp>
      <p:sp>
        <p:nvSpPr>
          <p:cNvPr id="3" name="Content Placeholder 2">
            <a:extLst>
              <a:ext uri="{FF2B5EF4-FFF2-40B4-BE49-F238E27FC236}">
                <a16:creationId xmlns:a16="http://schemas.microsoft.com/office/drawing/2014/main" id="{74D0B472-56AE-0E83-1C16-CF55BC7F7C66}"/>
              </a:ext>
            </a:extLst>
          </p:cNvPr>
          <p:cNvSpPr>
            <a:spLocks noGrp="1"/>
          </p:cNvSpPr>
          <p:nvPr>
            <p:ph idx="1"/>
          </p:nvPr>
        </p:nvSpPr>
        <p:spPr/>
        <p:txBody>
          <a:bodyPr/>
          <a:lstStyle/>
          <a:p>
            <a:r>
              <a:rPr lang="en-US" b="0" i="0" dirty="0" err="1">
                <a:solidFill>
                  <a:srgbClr val="494D55"/>
                </a:solidFill>
                <a:effectLst/>
                <a:latin typeface="Calibri" panose="020F0502020204030204" pitchFamily="34" charset="0"/>
              </a:rPr>
              <a:t>Fuzûlî’nin</a:t>
            </a:r>
            <a:r>
              <a:rPr lang="en-US" b="0" i="0" dirty="0">
                <a:solidFill>
                  <a:srgbClr val="494D55"/>
                </a:solidFill>
                <a:effectLst/>
                <a:latin typeface="Calibri" panose="020F0502020204030204" pitchFamily="34" charset="0"/>
              </a:rPr>
              <a:t> 1527 </a:t>
            </a:r>
            <a:r>
              <a:rPr lang="en-US" b="0" i="0" dirty="0" err="1">
                <a:solidFill>
                  <a:srgbClr val="494D55"/>
                </a:solidFill>
                <a:effectLst/>
                <a:latin typeface="Calibri" panose="020F0502020204030204" pitchFamily="34" charset="0"/>
              </a:rPr>
              <a:t>yılından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başlayarak</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Kanûnî</a:t>
            </a:r>
            <a:r>
              <a:rPr lang="en-US" b="0" i="0" dirty="0">
                <a:solidFill>
                  <a:srgbClr val="494D55"/>
                </a:solidFill>
                <a:effectLst/>
                <a:latin typeface="Calibri" panose="020F0502020204030204" pitchFamily="34" charset="0"/>
              </a:rPr>
              <a:t> Sultan </a:t>
            </a:r>
            <a:r>
              <a:rPr lang="en-US" b="0" i="0" dirty="0" err="1">
                <a:solidFill>
                  <a:srgbClr val="494D55"/>
                </a:solidFill>
                <a:effectLst/>
                <a:latin typeface="Calibri" panose="020F0502020204030204" pitchFamily="34" charset="0"/>
              </a:rPr>
              <a:t>Süleyman’ın</a:t>
            </a:r>
            <a:r>
              <a:rPr lang="en-US" b="0" i="0" dirty="0">
                <a:solidFill>
                  <a:srgbClr val="494D55"/>
                </a:solidFill>
                <a:effectLst/>
                <a:latin typeface="Calibri" panose="020F0502020204030204" pitchFamily="34" charset="0"/>
              </a:rPr>
              <a:t> 1534’te </a:t>
            </a:r>
            <a:r>
              <a:rPr lang="en-US" b="0" i="0" dirty="0" err="1">
                <a:solidFill>
                  <a:srgbClr val="494D55"/>
                </a:solidFill>
                <a:effectLst/>
                <a:latin typeface="Calibri" panose="020F0502020204030204" pitchFamily="34" charset="0"/>
              </a:rPr>
              <a:t>Bağdat’ı</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fethine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kadar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geçen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sürede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nasıl</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yaşadığı</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bilinmemektedir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Kanûnî</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Bağdat’ı</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fethedince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Geldi</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burc-ı</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evliyâya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pâdişâh-ı</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nâmdâr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tarih</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mısraını</a:t>
            </a:r>
            <a:r>
              <a:rPr lang="en-US" b="0" i="0" dirty="0">
                <a:solidFill>
                  <a:srgbClr val="494D55"/>
                </a:solidFill>
                <a:effectLst/>
                <a:latin typeface="Calibri" panose="020F0502020204030204" pitchFamily="34" charset="0"/>
              </a:rPr>
              <a:t> da </a:t>
            </a:r>
            <a:r>
              <a:rPr lang="en-US" b="0" i="0" dirty="0" err="1">
                <a:solidFill>
                  <a:srgbClr val="494D55"/>
                </a:solidFill>
                <a:effectLst/>
                <a:latin typeface="Calibri" panose="020F0502020204030204" pitchFamily="34" charset="0"/>
              </a:rPr>
              <a:t>ihtiva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eden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meşhur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kasidesiyle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beraber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padişaha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beş</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kaside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takdim</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etmiş</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Sadrazam</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Makbul</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İbrâhim</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Paşa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Kazasker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Abdülkādir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Çelebi</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Nişancı</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Celâlzâde</a:t>
            </a:r>
            <a:r>
              <a:rPr lang="en-US" b="0" i="0" dirty="0">
                <a:solidFill>
                  <a:srgbClr val="494D55"/>
                </a:solidFill>
                <a:effectLst/>
                <a:latin typeface="Calibri" panose="020F0502020204030204" pitchFamily="34" charset="0"/>
              </a:rPr>
              <a:t> Mustafa </a:t>
            </a:r>
            <a:r>
              <a:rPr lang="en-US" b="0" i="0" dirty="0" err="1">
                <a:solidFill>
                  <a:srgbClr val="494D55"/>
                </a:solidFill>
                <a:effectLst/>
                <a:latin typeface="Calibri" panose="020F0502020204030204" pitchFamily="34" charset="0"/>
              </a:rPr>
              <a:t>Çelebi</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gibi</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şahsiyetlere</a:t>
            </a:r>
            <a:r>
              <a:rPr lang="en-US" b="0" i="0" dirty="0">
                <a:solidFill>
                  <a:srgbClr val="494D55"/>
                </a:solidFill>
                <a:effectLst/>
                <a:latin typeface="Calibri" panose="020F0502020204030204" pitchFamily="34" charset="0"/>
              </a:rPr>
              <a:t> de </a:t>
            </a:r>
            <a:r>
              <a:rPr lang="en-US" b="0" i="0" dirty="0" err="1">
                <a:solidFill>
                  <a:srgbClr val="494D55"/>
                </a:solidFill>
                <a:effectLst/>
                <a:latin typeface="Calibri" panose="020F0502020204030204" pitchFamily="34" charset="0"/>
              </a:rPr>
              <a:t>kasideler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sunarak</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bu</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defa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Osmanlı</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devlet</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adamlarının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himayesine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girmeye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çalışmıştır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Ayrıca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Bağdat</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seferine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katılan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şairlerden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Hayâlî</a:t>
            </a:r>
            <a:r>
              <a:rPr lang="en-US" b="0" i="0" dirty="0">
                <a:solidFill>
                  <a:srgbClr val="494D55"/>
                </a:solidFill>
                <a:effectLst/>
                <a:latin typeface="Calibri" panose="020F0502020204030204" pitchFamily="34" charset="0"/>
              </a:rPr>
              <a:t> Bey </a:t>
            </a:r>
            <a:r>
              <a:rPr lang="en-US" b="0" i="0" dirty="0" err="1">
                <a:solidFill>
                  <a:srgbClr val="494D55"/>
                </a:solidFill>
                <a:effectLst/>
                <a:latin typeface="Calibri" panose="020F0502020204030204" pitchFamily="34" charset="0"/>
              </a:rPr>
              <a:t>ve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Taşlıcalı</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Yahyâ</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Bey’le</a:t>
            </a:r>
            <a:r>
              <a:rPr lang="en-US" b="0" i="0" dirty="0">
                <a:solidFill>
                  <a:srgbClr val="494D55"/>
                </a:solidFill>
                <a:effectLst/>
                <a:latin typeface="Calibri" panose="020F0502020204030204" pitchFamily="34" charset="0"/>
              </a:rPr>
              <a:t> de </a:t>
            </a:r>
            <a:r>
              <a:rPr lang="en-US" b="0" i="0" dirty="0" err="1">
                <a:solidFill>
                  <a:srgbClr val="494D55"/>
                </a:solidFill>
                <a:effectLst/>
                <a:latin typeface="Calibri" panose="020F0502020204030204" pitchFamily="34" charset="0"/>
              </a:rPr>
              <a:t>tanıştığı</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ve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onlarla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dostane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münasebetler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kurduğu</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kaynaklarda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belirtilmektedir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Kanûnî</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daha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Bağdat’tan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ayrılmadan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Fuzûlî’ye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evkaftan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maaş</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bağlanacağına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dair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söz</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verilmiş</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fakat</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sonradan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bu</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maaş</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gündelik</a:t>
            </a:r>
            <a:r>
              <a:rPr lang="en-US" b="0" i="0" dirty="0">
                <a:solidFill>
                  <a:srgbClr val="494D55"/>
                </a:solidFill>
                <a:effectLst/>
                <a:latin typeface="Calibri" panose="020F0502020204030204" pitchFamily="34" charset="0"/>
              </a:rPr>
              <a:t> 9 </a:t>
            </a:r>
            <a:r>
              <a:rPr lang="en-US" b="0" i="0" dirty="0" err="1">
                <a:solidFill>
                  <a:srgbClr val="494D55"/>
                </a:solidFill>
                <a:effectLst/>
                <a:latin typeface="Calibri" panose="020F0502020204030204" pitchFamily="34" charset="0"/>
              </a:rPr>
              <a:t>akçe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gibi</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onun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azımsadığı</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bir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miktardan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ibaret</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kalmış</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ve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evkafın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artan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gelirinden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tahsis</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edilmek</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suretiyle</a:t>
            </a:r>
            <a:r>
              <a:rPr lang="en-US" b="0" i="0" dirty="0">
                <a:solidFill>
                  <a:srgbClr val="494D55"/>
                </a:solidFill>
                <a:effectLst/>
                <a:latin typeface="Calibri" panose="020F0502020204030204" pitchFamily="34" charset="0"/>
              </a:rPr>
              <a:t> yeni </a:t>
            </a:r>
            <a:r>
              <a:rPr lang="en-US" b="0" i="0" dirty="0" err="1">
                <a:solidFill>
                  <a:srgbClr val="494D55"/>
                </a:solidFill>
                <a:effectLst/>
                <a:latin typeface="Calibri" panose="020F0502020204030204" pitchFamily="34" charset="0"/>
              </a:rPr>
              <a:t>bir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ilâve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gerçekleşmiş</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ancak</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şair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yine</a:t>
            </a:r>
            <a:r>
              <a:rPr lang="en-US" b="0" i="0" dirty="0">
                <a:solidFill>
                  <a:srgbClr val="494D55"/>
                </a:solidFill>
                <a:effectLst/>
                <a:latin typeface="Calibri" panose="020F0502020204030204" pitchFamily="34" charset="0"/>
              </a:rPr>
              <a:t> de </a:t>
            </a:r>
            <a:r>
              <a:rPr lang="en-US" b="0" i="0" dirty="0" err="1">
                <a:solidFill>
                  <a:srgbClr val="494D55"/>
                </a:solidFill>
                <a:effectLst/>
                <a:latin typeface="Calibri" panose="020F0502020204030204" pitchFamily="34" charset="0"/>
              </a:rPr>
              <a:t>ünlü</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Şikâyetnâme”sini</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kaleme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alarak</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memnuniyetsizliğini</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belirtmiştir</a:t>
            </a:r>
            <a:endParaRPr lang="en-TR" dirty="0"/>
          </a:p>
        </p:txBody>
      </p:sp>
    </p:spTree>
    <p:extLst>
      <p:ext uri="{BB962C8B-B14F-4D97-AF65-F5344CB8AC3E}">
        <p14:creationId xmlns:p14="http://schemas.microsoft.com/office/powerpoint/2010/main" val="154857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7" name="Rectangle 8198">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8" name="Rectangle 8200">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8194" name="Picture 2" descr="Şikayetname şiiri - Fuzuli">
            <a:extLst>
              <a:ext uri="{FF2B5EF4-FFF2-40B4-BE49-F238E27FC236}">
                <a16:creationId xmlns:a16="http://schemas.microsoft.com/office/drawing/2014/main" id="{299D5934-72C7-2621-AA55-DFF5ADB01E71}"/>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0066" r="5067" b="1"/>
          <a:stretch/>
        </p:blipFill>
        <p:spPr bwMode="auto">
          <a:xfrm>
            <a:off x="1525" y="10"/>
            <a:ext cx="1218895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8219"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8220" name="Oval 8203">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1" name="Oval 8204">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2" name="Oval 8205">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3" name="Oval 8206">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4" name="Oval 8207">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5" name="Oval 8208">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0" name="Oval 8209">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6" name="Oval 8210">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EA1C14F-47D9-9B0B-4225-A7D43FF3F6A0}"/>
              </a:ext>
            </a:extLst>
          </p:cNvPr>
          <p:cNvSpPr>
            <a:spLocks noGrp="1"/>
          </p:cNvSpPr>
          <p:nvPr>
            <p:ph type="title"/>
          </p:nvPr>
        </p:nvSpPr>
        <p:spPr>
          <a:xfrm>
            <a:off x="3327722" y="777240"/>
            <a:ext cx="5782804" cy="787352"/>
          </a:xfrm>
        </p:spPr>
        <p:txBody>
          <a:bodyPr anchor="b">
            <a:normAutofit/>
          </a:bodyPr>
          <a:lstStyle/>
          <a:p>
            <a:pPr algn="ctr"/>
            <a:r>
              <a:rPr lang="en-TR" sz="4400" dirty="0">
                <a:solidFill>
                  <a:srgbClr val="FFFFFF"/>
                </a:solidFill>
              </a:rPr>
              <a:t>Şikâyetnâme</a:t>
            </a:r>
          </a:p>
        </p:txBody>
      </p:sp>
      <p:sp>
        <p:nvSpPr>
          <p:cNvPr id="3" name="Content Placeholder 2">
            <a:extLst>
              <a:ext uri="{FF2B5EF4-FFF2-40B4-BE49-F238E27FC236}">
                <a16:creationId xmlns:a16="http://schemas.microsoft.com/office/drawing/2014/main" id="{1466CD5D-D986-B9B1-8199-65B3F62E240F}"/>
              </a:ext>
            </a:extLst>
          </p:cNvPr>
          <p:cNvSpPr>
            <a:spLocks noGrp="1"/>
          </p:cNvSpPr>
          <p:nvPr>
            <p:ph idx="1"/>
          </p:nvPr>
        </p:nvSpPr>
        <p:spPr>
          <a:xfrm>
            <a:off x="2140053" y="1882790"/>
            <a:ext cx="7079040" cy="4197970"/>
          </a:xfrm>
        </p:spPr>
        <p:txBody>
          <a:bodyPr anchor="t">
            <a:noAutofit/>
          </a:bodyPr>
          <a:lstStyle/>
          <a:p>
            <a:pPr algn="ctr"/>
            <a:r>
              <a:rPr lang="en-US" sz="1800" b="0" i="0" dirty="0" err="1">
                <a:solidFill>
                  <a:srgbClr val="FFFFFF"/>
                </a:solidFill>
                <a:effectLst/>
                <a:latin typeface="Helvetica" pitchFamily="2" charset="0"/>
              </a:rPr>
              <a:t>Selam</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verdim</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rüşvet</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değildir</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diye</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almadılar</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Hüküm</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gösterdim</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faydasızdır</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diye</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iltifat</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etmediler</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Gerçi</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görünürde</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itaat</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eder</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gibi</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davrandılar</a:t>
            </a:r>
            <a:r>
              <a:rPr lang="en-US" sz="1800" b="0" i="0" dirty="0">
                <a:solidFill>
                  <a:srgbClr val="FFFFFF"/>
                </a:solidFill>
                <a:effectLst/>
                <a:latin typeface="Helvetica" pitchFamily="2" charset="0"/>
              </a:rPr>
              <a:t> ama </a:t>
            </a:r>
            <a:r>
              <a:rPr lang="en-US" sz="1800" b="0" i="0" dirty="0" err="1">
                <a:solidFill>
                  <a:srgbClr val="FFFFFF"/>
                </a:solidFill>
                <a:effectLst/>
                <a:latin typeface="Helvetica" pitchFamily="2" charset="0"/>
              </a:rPr>
              <a:t>bütün</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sorduklarıma</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hal</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diliyle</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karşılık</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verdiler</a:t>
            </a:r>
            <a:r>
              <a:rPr lang="en-US" sz="1800" b="0" i="0" dirty="0">
                <a:solidFill>
                  <a:srgbClr val="FFFFFF"/>
                </a:solidFill>
                <a:effectLst/>
                <a:latin typeface="Helvetica" pitchFamily="2" charset="0"/>
              </a:rPr>
              <a:t>.</a:t>
            </a:r>
            <a:br>
              <a:rPr lang="en-US" sz="1800" dirty="0">
                <a:solidFill>
                  <a:srgbClr val="FFFFFF"/>
                </a:solidFill>
              </a:rPr>
            </a:br>
            <a:r>
              <a:rPr lang="en-US" sz="1800" b="0" i="0" dirty="0" err="1">
                <a:solidFill>
                  <a:srgbClr val="FFFFFF"/>
                </a:solidFill>
                <a:effectLst/>
                <a:latin typeface="Helvetica" pitchFamily="2" charset="0"/>
              </a:rPr>
              <a:t>Dedim</a:t>
            </a:r>
            <a:r>
              <a:rPr lang="en-US" sz="1800" b="0" i="0" dirty="0">
                <a:solidFill>
                  <a:srgbClr val="FFFFFF"/>
                </a:solidFill>
                <a:effectLst/>
                <a:latin typeface="Helvetica" pitchFamily="2" charset="0"/>
              </a:rPr>
              <a:t>: - </a:t>
            </a:r>
            <a:r>
              <a:rPr lang="en-US" sz="1800" b="0" i="0" dirty="0" err="1">
                <a:solidFill>
                  <a:srgbClr val="FFFFFF"/>
                </a:solidFill>
                <a:effectLst/>
                <a:latin typeface="Helvetica" pitchFamily="2" charset="0"/>
              </a:rPr>
              <a:t>Ey</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arkadaşlar</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bu</a:t>
            </a:r>
            <a:r>
              <a:rPr lang="en-US" sz="1800" b="0" i="0" dirty="0">
                <a:solidFill>
                  <a:srgbClr val="FFFFFF"/>
                </a:solidFill>
                <a:effectLst/>
                <a:latin typeface="Helvetica" pitchFamily="2" charset="0"/>
              </a:rPr>
              <a:t> ne </a:t>
            </a:r>
            <a:r>
              <a:rPr lang="en-US" sz="1800" b="0" i="0" dirty="0" err="1">
                <a:solidFill>
                  <a:srgbClr val="FFFFFF"/>
                </a:solidFill>
                <a:effectLst/>
                <a:latin typeface="Helvetica" pitchFamily="2" charset="0"/>
              </a:rPr>
              <a:t>yanlış</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iştir</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bu</a:t>
            </a:r>
            <a:r>
              <a:rPr lang="en-US" sz="1800" b="0" i="0" dirty="0">
                <a:solidFill>
                  <a:srgbClr val="FFFFFF"/>
                </a:solidFill>
                <a:effectLst/>
                <a:latin typeface="Helvetica" pitchFamily="2" charset="0"/>
              </a:rPr>
              <a:t> ne </a:t>
            </a:r>
            <a:r>
              <a:rPr lang="en-US" sz="1800" b="0" i="0" dirty="0" err="1">
                <a:solidFill>
                  <a:srgbClr val="FFFFFF"/>
                </a:solidFill>
                <a:effectLst/>
                <a:latin typeface="Helvetica" pitchFamily="2" charset="0"/>
              </a:rPr>
              <a:t>yüz</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asıklığıdır</a:t>
            </a:r>
            <a:r>
              <a:rPr lang="en-US" sz="1800" b="0" i="0" dirty="0">
                <a:solidFill>
                  <a:srgbClr val="FFFFFF"/>
                </a:solidFill>
                <a:effectLst/>
                <a:latin typeface="Helvetica" pitchFamily="2" charset="0"/>
              </a:rPr>
              <a:t>?</a:t>
            </a:r>
            <a:br>
              <a:rPr lang="en-US" sz="1800" dirty="0">
                <a:solidFill>
                  <a:srgbClr val="FFFFFF"/>
                </a:solidFill>
              </a:rPr>
            </a:br>
            <a:r>
              <a:rPr lang="en-US" sz="1800" b="0" i="0" dirty="0" err="1">
                <a:solidFill>
                  <a:srgbClr val="FFFFFF"/>
                </a:solidFill>
                <a:effectLst/>
                <a:latin typeface="Helvetica" pitchFamily="2" charset="0"/>
              </a:rPr>
              <a:t>Dediler</a:t>
            </a:r>
            <a:r>
              <a:rPr lang="en-US" sz="1800" b="0" i="0" dirty="0">
                <a:solidFill>
                  <a:srgbClr val="FFFFFF"/>
                </a:solidFill>
                <a:effectLst/>
                <a:latin typeface="Helvetica" pitchFamily="2" charset="0"/>
              </a:rPr>
              <a:t>: - </a:t>
            </a:r>
            <a:r>
              <a:rPr lang="en-US" sz="1800" b="0" i="0" dirty="0" err="1">
                <a:solidFill>
                  <a:srgbClr val="FFFFFF"/>
                </a:solidFill>
                <a:effectLst/>
                <a:latin typeface="Helvetica" pitchFamily="2" charset="0"/>
              </a:rPr>
              <a:t>Bizim</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adetimiz</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böyledir</a:t>
            </a:r>
            <a:r>
              <a:rPr lang="en-US" sz="1800" b="0" i="0" dirty="0">
                <a:solidFill>
                  <a:srgbClr val="FFFFFF"/>
                </a:solidFill>
                <a:effectLst/>
                <a:latin typeface="Helvetica" pitchFamily="2" charset="0"/>
              </a:rPr>
              <a:t>.</a:t>
            </a:r>
            <a:br>
              <a:rPr lang="en-US" sz="1800" dirty="0">
                <a:solidFill>
                  <a:srgbClr val="FFFFFF"/>
                </a:solidFill>
              </a:rPr>
            </a:br>
            <a:r>
              <a:rPr lang="en-US" sz="1800" b="0" i="0" dirty="0" err="1">
                <a:solidFill>
                  <a:srgbClr val="FFFFFF"/>
                </a:solidFill>
                <a:effectLst/>
                <a:latin typeface="Helvetica" pitchFamily="2" charset="0"/>
              </a:rPr>
              <a:t>Dedim</a:t>
            </a:r>
            <a:r>
              <a:rPr lang="en-US" sz="1800" b="0" i="0" dirty="0">
                <a:solidFill>
                  <a:srgbClr val="FFFFFF"/>
                </a:solidFill>
                <a:effectLst/>
                <a:latin typeface="Helvetica" pitchFamily="2" charset="0"/>
              </a:rPr>
              <a:t>: - </a:t>
            </a:r>
            <a:r>
              <a:rPr lang="en-US" sz="1800" b="0" i="0" dirty="0" err="1">
                <a:solidFill>
                  <a:srgbClr val="FFFFFF"/>
                </a:solidFill>
                <a:effectLst/>
                <a:latin typeface="Helvetica" pitchFamily="2" charset="0"/>
              </a:rPr>
              <a:t>Benim</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riayetimi</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gerekli</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görmüşler</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ve</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bana</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tekaüt</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beratı</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vermişler</a:t>
            </a:r>
            <a:r>
              <a:rPr lang="en-US" sz="1800" b="0" i="0" dirty="0">
                <a:solidFill>
                  <a:srgbClr val="FFFFFF"/>
                </a:solidFill>
                <a:effectLst/>
                <a:latin typeface="Helvetica" pitchFamily="2" charset="0"/>
              </a:rPr>
              <a:t> ki </a:t>
            </a:r>
            <a:r>
              <a:rPr lang="en-US" sz="1800" b="0" i="0" dirty="0" err="1">
                <a:solidFill>
                  <a:srgbClr val="FFFFFF"/>
                </a:solidFill>
                <a:effectLst/>
                <a:latin typeface="Helvetica" pitchFamily="2" charset="0"/>
              </a:rPr>
              <a:t>ondan</a:t>
            </a:r>
            <a:r>
              <a:rPr lang="en-US" sz="1800" b="0" i="0" dirty="0">
                <a:solidFill>
                  <a:srgbClr val="FFFFFF"/>
                </a:solidFill>
                <a:effectLst/>
                <a:latin typeface="Helvetica" pitchFamily="2" charset="0"/>
              </a:rPr>
              <a:t> her zaman pay </a:t>
            </a:r>
            <a:r>
              <a:rPr lang="en-US" sz="1800" b="0" i="0" dirty="0" err="1">
                <a:solidFill>
                  <a:srgbClr val="FFFFFF"/>
                </a:solidFill>
                <a:effectLst/>
                <a:latin typeface="Helvetica" pitchFamily="2" charset="0"/>
              </a:rPr>
              <a:t>alam</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ve</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padişaha</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gönül</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rahatlığı</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ile</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dua</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kılam</a:t>
            </a:r>
            <a:r>
              <a:rPr lang="en-US" sz="1800" b="0" i="0" dirty="0">
                <a:solidFill>
                  <a:srgbClr val="FFFFFF"/>
                </a:solidFill>
                <a:effectLst/>
                <a:latin typeface="Helvetica" pitchFamily="2" charset="0"/>
              </a:rPr>
              <a:t>.</a:t>
            </a:r>
            <a:br>
              <a:rPr lang="en-US" sz="1800" dirty="0">
                <a:solidFill>
                  <a:srgbClr val="FFFFFF"/>
                </a:solidFill>
              </a:rPr>
            </a:br>
            <a:r>
              <a:rPr lang="en-US" sz="1800" b="0" i="0" dirty="0" err="1">
                <a:solidFill>
                  <a:srgbClr val="FFFFFF"/>
                </a:solidFill>
                <a:effectLst/>
                <a:latin typeface="Helvetica" pitchFamily="2" charset="0"/>
              </a:rPr>
              <a:t>Dediler</a:t>
            </a:r>
            <a:r>
              <a:rPr lang="en-US" sz="1800" b="0" i="0" dirty="0">
                <a:solidFill>
                  <a:srgbClr val="FFFFFF"/>
                </a:solidFill>
                <a:effectLst/>
                <a:latin typeface="Helvetica" pitchFamily="2" charset="0"/>
              </a:rPr>
              <a:t>: - </a:t>
            </a:r>
            <a:r>
              <a:rPr lang="en-US" sz="1800" b="0" i="0" dirty="0" err="1">
                <a:solidFill>
                  <a:srgbClr val="FFFFFF"/>
                </a:solidFill>
                <a:effectLst/>
                <a:latin typeface="Helvetica" pitchFamily="2" charset="0"/>
              </a:rPr>
              <a:t>Ey</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zavallı</a:t>
            </a:r>
            <a:r>
              <a:rPr lang="en-US" sz="1800" b="0" i="0" dirty="0">
                <a:solidFill>
                  <a:srgbClr val="FFFFFF"/>
                </a:solidFill>
                <a:effectLst/>
                <a:latin typeface="Helvetica" pitchFamily="2" charset="0"/>
              </a:rPr>
              <a:t>! Sana </a:t>
            </a:r>
            <a:r>
              <a:rPr lang="en-US" sz="1800" b="0" i="0" dirty="0" err="1">
                <a:solidFill>
                  <a:srgbClr val="FFFFFF"/>
                </a:solidFill>
                <a:effectLst/>
                <a:latin typeface="Helvetica" pitchFamily="2" charset="0"/>
              </a:rPr>
              <a:t>zulüm</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etmişler</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ve</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gidip</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gelme</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sermayesi</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vermişler</a:t>
            </a:r>
            <a:r>
              <a:rPr lang="en-US" sz="1800" b="0" i="0" dirty="0">
                <a:solidFill>
                  <a:srgbClr val="FFFFFF"/>
                </a:solidFill>
                <a:effectLst/>
                <a:latin typeface="Helvetica" pitchFamily="2" charset="0"/>
              </a:rPr>
              <a:t> ki, </a:t>
            </a:r>
            <a:r>
              <a:rPr lang="en-US" sz="1800" b="0" i="0" dirty="0" err="1">
                <a:solidFill>
                  <a:srgbClr val="FFFFFF"/>
                </a:solidFill>
                <a:effectLst/>
                <a:latin typeface="Helvetica" pitchFamily="2" charset="0"/>
              </a:rPr>
              <a:t>daima</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faydasız</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mücadele</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edesin</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ve</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uğursuz</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yüzler</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görüp</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sert</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sözler</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işitesin</a:t>
            </a:r>
            <a:r>
              <a:rPr lang="en-US" sz="1800" b="0" i="0" dirty="0">
                <a:solidFill>
                  <a:srgbClr val="FFFFFF"/>
                </a:solidFill>
                <a:effectLst/>
                <a:latin typeface="Helvetica" pitchFamily="2" charset="0"/>
              </a:rPr>
              <a:t>.</a:t>
            </a:r>
            <a:br>
              <a:rPr lang="en-US" sz="1800" dirty="0">
                <a:solidFill>
                  <a:srgbClr val="FFFFFF"/>
                </a:solidFill>
              </a:rPr>
            </a:br>
            <a:r>
              <a:rPr lang="en-US" sz="1800" b="0" i="0" dirty="0" err="1">
                <a:solidFill>
                  <a:srgbClr val="FFFFFF"/>
                </a:solidFill>
                <a:effectLst/>
                <a:latin typeface="Helvetica" pitchFamily="2" charset="0"/>
              </a:rPr>
              <a:t>Dedim</a:t>
            </a:r>
            <a:r>
              <a:rPr lang="en-US" sz="1800" b="0" i="0" dirty="0">
                <a:solidFill>
                  <a:srgbClr val="FFFFFF"/>
                </a:solidFill>
                <a:effectLst/>
                <a:latin typeface="Helvetica" pitchFamily="2" charset="0"/>
              </a:rPr>
              <a:t>: - </a:t>
            </a:r>
            <a:r>
              <a:rPr lang="en-US" sz="1800" b="0" i="0" dirty="0" err="1">
                <a:solidFill>
                  <a:srgbClr val="FFFFFF"/>
                </a:solidFill>
                <a:effectLst/>
                <a:latin typeface="Helvetica" pitchFamily="2" charset="0"/>
              </a:rPr>
              <a:t>Beratımın</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gereği</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niçin</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yerine</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gelmez</a:t>
            </a:r>
            <a:r>
              <a:rPr lang="en-US" sz="1800" b="0" i="0" dirty="0">
                <a:solidFill>
                  <a:srgbClr val="FFFFFF"/>
                </a:solidFill>
                <a:effectLst/>
                <a:latin typeface="Helvetica" pitchFamily="2" charset="0"/>
              </a:rPr>
              <a:t>?</a:t>
            </a:r>
            <a:br>
              <a:rPr lang="en-US" sz="1800" dirty="0">
                <a:solidFill>
                  <a:srgbClr val="FFFFFF"/>
                </a:solidFill>
              </a:rPr>
            </a:br>
            <a:r>
              <a:rPr lang="en-US" sz="1800" b="0" i="0" dirty="0" err="1">
                <a:solidFill>
                  <a:srgbClr val="FFFFFF"/>
                </a:solidFill>
                <a:effectLst/>
                <a:latin typeface="Helvetica" pitchFamily="2" charset="0"/>
              </a:rPr>
              <a:t>Dediler</a:t>
            </a:r>
            <a:r>
              <a:rPr lang="en-US" sz="1800" b="0" i="0" dirty="0">
                <a:solidFill>
                  <a:srgbClr val="FFFFFF"/>
                </a:solidFill>
                <a:effectLst/>
                <a:latin typeface="Helvetica" pitchFamily="2" charset="0"/>
              </a:rPr>
              <a:t>: - </a:t>
            </a:r>
            <a:r>
              <a:rPr lang="en-US" sz="1800" b="0" i="0" dirty="0" err="1">
                <a:solidFill>
                  <a:srgbClr val="FFFFFF"/>
                </a:solidFill>
                <a:effectLst/>
                <a:latin typeface="Helvetica" pitchFamily="2" charset="0"/>
              </a:rPr>
              <a:t>Zevaittir</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husulü</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mümkün</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olmaz</a:t>
            </a:r>
            <a:r>
              <a:rPr lang="en-US" sz="1800" b="0" i="0" dirty="0">
                <a:solidFill>
                  <a:srgbClr val="FFFFFF"/>
                </a:solidFill>
                <a:effectLst/>
                <a:latin typeface="Helvetica" pitchFamily="2" charset="0"/>
              </a:rPr>
              <a:t>.</a:t>
            </a:r>
            <a:br>
              <a:rPr lang="en-US" sz="1800" dirty="0">
                <a:solidFill>
                  <a:srgbClr val="FFFFFF"/>
                </a:solidFill>
              </a:rPr>
            </a:br>
            <a:r>
              <a:rPr lang="en-US" sz="1800" b="0" i="0" dirty="0" err="1">
                <a:solidFill>
                  <a:srgbClr val="FFFFFF"/>
                </a:solidFill>
                <a:effectLst/>
                <a:latin typeface="Helvetica" pitchFamily="2" charset="0"/>
              </a:rPr>
              <a:t>Dedim</a:t>
            </a:r>
            <a:r>
              <a:rPr lang="en-US" sz="1800" b="0" i="0" dirty="0">
                <a:solidFill>
                  <a:srgbClr val="FFFFFF"/>
                </a:solidFill>
                <a:effectLst/>
                <a:latin typeface="Helvetica" pitchFamily="2" charset="0"/>
              </a:rPr>
              <a:t>: - </a:t>
            </a:r>
            <a:r>
              <a:rPr lang="en-US" sz="1800" b="0" i="0" dirty="0" err="1">
                <a:solidFill>
                  <a:srgbClr val="FFFFFF"/>
                </a:solidFill>
                <a:effectLst/>
                <a:latin typeface="Helvetica" pitchFamily="2" charset="0"/>
              </a:rPr>
              <a:t>Böyle</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evkaf</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zevaidsiz</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olur</a:t>
            </a:r>
            <a:r>
              <a:rPr lang="en-US" sz="1800" b="0" i="0" dirty="0">
                <a:solidFill>
                  <a:srgbClr val="FFFFFF"/>
                </a:solidFill>
                <a:effectLst/>
                <a:latin typeface="Helvetica" pitchFamily="2" charset="0"/>
              </a:rPr>
              <a:t> mu?</a:t>
            </a:r>
            <a:br>
              <a:rPr lang="en-US" sz="1800" dirty="0">
                <a:solidFill>
                  <a:srgbClr val="FFFFFF"/>
                </a:solidFill>
              </a:rPr>
            </a:br>
            <a:r>
              <a:rPr lang="en-US" sz="1800" b="0" i="0" dirty="0" err="1">
                <a:solidFill>
                  <a:srgbClr val="FFFFFF"/>
                </a:solidFill>
                <a:effectLst/>
                <a:latin typeface="Helvetica" pitchFamily="2" charset="0"/>
              </a:rPr>
              <a:t>Dediler</a:t>
            </a:r>
            <a:r>
              <a:rPr lang="en-US" sz="1800" b="0" i="0" dirty="0">
                <a:solidFill>
                  <a:srgbClr val="FFFFFF"/>
                </a:solidFill>
                <a:effectLst/>
                <a:latin typeface="Helvetica" pitchFamily="2" charset="0"/>
              </a:rPr>
              <a:t>: - </a:t>
            </a:r>
            <a:r>
              <a:rPr lang="en-US" sz="1800" b="0" i="0" dirty="0" err="1">
                <a:solidFill>
                  <a:srgbClr val="FFFFFF"/>
                </a:solidFill>
                <a:effectLst/>
                <a:latin typeface="Helvetica" pitchFamily="2" charset="0"/>
              </a:rPr>
              <a:t>Asitanenin</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masraflarından</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artarsa</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bizden</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kalır</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mı</a:t>
            </a:r>
            <a:r>
              <a:rPr lang="en-US" sz="1800" b="0" i="0" dirty="0">
                <a:solidFill>
                  <a:srgbClr val="FFFFFF"/>
                </a:solidFill>
                <a:effectLst/>
                <a:latin typeface="Helvetica" pitchFamily="2" charset="0"/>
              </a:rPr>
              <a:t>?</a:t>
            </a:r>
            <a:br>
              <a:rPr lang="en-US" sz="1800" dirty="0">
                <a:solidFill>
                  <a:srgbClr val="FFFFFF"/>
                </a:solidFill>
              </a:rPr>
            </a:br>
            <a:r>
              <a:rPr lang="en-US" sz="1800" b="0" i="0" dirty="0" err="1">
                <a:solidFill>
                  <a:srgbClr val="FFFFFF"/>
                </a:solidFill>
                <a:effectLst/>
                <a:latin typeface="Helvetica" pitchFamily="2" charset="0"/>
              </a:rPr>
              <a:t>Dedim</a:t>
            </a:r>
            <a:r>
              <a:rPr lang="en-US" sz="1800" b="0" i="0" dirty="0">
                <a:solidFill>
                  <a:srgbClr val="FFFFFF"/>
                </a:solidFill>
                <a:effectLst/>
                <a:latin typeface="Helvetica" pitchFamily="2" charset="0"/>
              </a:rPr>
              <a:t>: - </a:t>
            </a:r>
            <a:r>
              <a:rPr lang="en-US" sz="1800" b="0" i="0" dirty="0" err="1">
                <a:solidFill>
                  <a:srgbClr val="FFFFFF"/>
                </a:solidFill>
                <a:effectLst/>
                <a:latin typeface="Helvetica" pitchFamily="2" charset="0"/>
              </a:rPr>
              <a:t>Vakıf</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malın</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dilediği</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gibi</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kullanmak</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vebaldir</a:t>
            </a:r>
            <a:r>
              <a:rPr lang="en-US" sz="1800" b="0" i="0" dirty="0">
                <a:solidFill>
                  <a:srgbClr val="FFFFFF"/>
                </a:solidFill>
                <a:effectLst/>
                <a:latin typeface="Helvetica" pitchFamily="2" charset="0"/>
              </a:rPr>
              <a:t>.</a:t>
            </a:r>
            <a:br>
              <a:rPr lang="en-US" sz="1800" dirty="0">
                <a:solidFill>
                  <a:srgbClr val="FFFFFF"/>
                </a:solidFill>
              </a:rPr>
            </a:br>
            <a:r>
              <a:rPr lang="en-US" sz="1800" b="0" i="0" dirty="0" err="1">
                <a:solidFill>
                  <a:srgbClr val="FFFFFF"/>
                </a:solidFill>
                <a:effectLst/>
                <a:latin typeface="Helvetica" pitchFamily="2" charset="0"/>
              </a:rPr>
              <a:t>Dediler</a:t>
            </a:r>
            <a:r>
              <a:rPr lang="en-US" sz="1800" b="0" i="0" dirty="0">
                <a:solidFill>
                  <a:srgbClr val="FFFFFF"/>
                </a:solidFill>
                <a:effectLst/>
                <a:latin typeface="Helvetica" pitchFamily="2" charset="0"/>
              </a:rPr>
              <a:t>: - </a:t>
            </a:r>
            <a:r>
              <a:rPr lang="en-US" sz="1800" b="0" i="0" dirty="0" err="1">
                <a:solidFill>
                  <a:srgbClr val="FFFFFF"/>
                </a:solidFill>
                <a:effectLst/>
                <a:latin typeface="Helvetica" pitchFamily="2" charset="0"/>
              </a:rPr>
              <a:t>Akçamız</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ile</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satın</a:t>
            </a:r>
            <a:r>
              <a:rPr lang="en-US" sz="1800" b="0" i="0" dirty="0">
                <a:solidFill>
                  <a:srgbClr val="FFFFFF"/>
                </a:solidFill>
                <a:effectLst/>
                <a:latin typeface="Helvetica" pitchFamily="2" charset="0"/>
              </a:rPr>
              <a:t> </a:t>
            </a:r>
            <a:r>
              <a:rPr lang="en-US" sz="1800" b="0" i="0" dirty="0" err="1">
                <a:solidFill>
                  <a:srgbClr val="FFFFFF"/>
                </a:solidFill>
                <a:effectLst/>
                <a:latin typeface="Helvetica" pitchFamily="2" charset="0"/>
              </a:rPr>
              <a:t>almışız</a:t>
            </a:r>
            <a:r>
              <a:rPr lang="en-US" sz="1800" b="0" i="0" dirty="0">
                <a:solidFill>
                  <a:srgbClr val="FFFFFF"/>
                </a:solidFill>
                <a:effectLst/>
                <a:latin typeface="Helvetica" pitchFamily="2" charset="0"/>
              </a:rPr>
              <a:t>, bize </a:t>
            </a:r>
            <a:r>
              <a:rPr lang="en-US" sz="1800" b="0" i="0" dirty="0" err="1">
                <a:solidFill>
                  <a:srgbClr val="FFFFFF"/>
                </a:solidFill>
                <a:effectLst/>
                <a:latin typeface="Helvetica" pitchFamily="2" charset="0"/>
              </a:rPr>
              <a:t>helaldir</a:t>
            </a:r>
            <a:r>
              <a:rPr lang="en-US" sz="1800" b="0" i="0" dirty="0">
                <a:solidFill>
                  <a:srgbClr val="FFFFFF"/>
                </a:solidFill>
                <a:effectLst/>
                <a:latin typeface="Helvetica" pitchFamily="2" charset="0"/>
              </a:rPr>
              <a:t>.</a:t>
            </a:r>
            <a:endParaRPr lang="en-TR" sz="1800" dirty="0">
              <a:solidFill>
                <a:srgbClr val="FFFFFF"/>
              </a:solidFill>
            </a:endParaRPr>
          </a:p>
        </p:txBody>
      </p:sp>
    </p:spTree>
    <p:extLst>
      <p:ext uri="{BB962C8B-B14F-4D97-AF65-F5344CB8AC3E}">
        <p14:creationId xmlns:p14="http://schemas.microsoft.com/office/powerpoint/2010/main" val="2977976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4" name="Rectangle 9222">
            <a:extLst>
              <a:ext uri="{FF2B5EF4-FFF2-40B4-BE49-F238E27FC236}">
                <a16:creationId xmlns:a16="http://schemas.microsoft.com/office/drawing/2014/main" id="{4D47D7CD-06A5-4710-B816-F23F56C5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5" name="Rectangle 9224">
            <a:extLst>
              <a:ext uri="{FF2B5EF4-FFF2-40B4-BE49-F238E27FC236}">
                <a16:creationId xmlns:a16="http://schemas.microsoft.com/office/drawing/2014/main" id="{8058D9C7-7C50-4582-9A60-0569A536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B264AA8E-1E24-D2A7-231B-E824B8866E01}"/>
              </a:ext>
            </a:extLst>
          </p:cNvPr>
          <p:cNvSpPr>
            <a:spLocks noGrp="1"/>
          </p:cNvSpPr>
          <p:nvPr>
            <p:ph type="title"/>
          </p:nvPr>
        </p:nvSpPr>
        <p:spPr>
          <a:xfrm>
            <a:off x="777240" y="777240"/>
            <a:ext cx="4606280" cy="2493876"/>
          </a:xfrm>
        </p:spPr>
        <p:txBody>
          <a:bodyPr anchor="b">
            <a:normAutofit/>
          </a:bodyPr>
          <a:lstStyle/>
          <a:p>
            <a:r>
              <a:rPr lang="en-TR" sz="4400"/>
              <a:t>Yaşadığı Yerler</a:t>
            </a:r>
          </a:p>
        </p:txBody>
      </p:sp>
      <p:sp>
        <p:nvSpPr>
          <p:cNvPr id="3" name="Content Placeholder 2">
            <a:extLst>
              <a:ext uri="{FF2B5EF4-FFF2-40B4-BE49-F238E27FC236}">
                <a16:creationId xmlns:a16="http://schemas.microsoft.com/office/drawing/2014/main" id="{D6F93B67-2E83-1ACA-1916-9E019813B91A}"/>
              </a:ext>
            </a:extLst>
          </p:cNvPr>
          <p:cNvSpPr>
            <a:spLocks noGrp="1"/>
          </p:cNvSpPr>
          <p:nvPr>
            <p:ph idx="1"/>
          </p:nvPr>
        </p:nvSpPr>
        <p:spPr>
          <a:xfrm>
            <a:off x="777240" y="3428999"/>
            <a:ext cx="4606280" cy="2747963"/>
          </a:xfrm>
        </p:spPr>
        <p:txBody>
          <a:bodyPr anchor="t">
            <a:normAutofit/>
          </a:bodyPr>
          <a:lstStyle/>
          <a:p>
            <a:r>
              <a:rPr lang="en-US" sz="1800" b="0" i="0">
                <a:effectLst/>
                <a:latin typeface="Calibri" panose="020F0502020204030204" pitchFamily="34" charset="0"/>
              </a:rPr>
              <a:t>Fuzûlî’nin zaman zaman Tebriz, Anadolu ve Hindistan gibi yerlere seyahat etme arzusunu şiddetle duymuş olduğu halde içinde doğup büyüdüğü Irak bölgesinin dışına çıkma imkânı bulamadığı anlaşılmaktadır. Bilindiği kadarıyla onun hayatı Kerbelâ, Hille, Necef ve Bağdat’ta geçmiştir.</a:t>
            </a:r>
            <a:endParaRPr lang="en-TR" sz="1800"/>
          </a:p>
        </p:txBody>
      </p:sp>
      <p:grpSp>
        <p:nvGrpSpPr>
          <p:cNvPr id="9236" name="decorative circles">
            <a:extLst>
              <a:ext uri="{FF2B5EF4-FFF2-40B4-BE49-F238E27FC236}">
                <a16:creationId xmlns:a16="http://schemas.microsoft.com/office/drawing/2014/main" id="{A5A42520-81F5-4CA6-A7DA-9CD71733AB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9237" name="Oval 9227">
              <a:extLst>
                <a:ext uri="{FF2B5EF4-FFF2-40B4-BE49-F238E27FC236}">
                  <a16:creationId xmlns:a16="http://schemas.microsoft.com/office/drawing/2014/main" id="{BDB3C8F9-1E7D-4D3B-A4BF-F97576E5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8" name="Oval 9228">
              <a:extLst>
                <a:ext uri="{FF2B5EF4-FFF2-40B4-BE49-F238E27FC236}">
                  <a16:creationId xmlns:a16="http://schemas.microsoft.com/office/drawing/2014/main" id="{EB80C13D-6AE8-4D68-9A8B-49B796A67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9" name="Oval 9229">
              <a:extLst>
                <a:ext uri="{FF2B5EF4-FFF2-40B4-BE49-F238E27FC236}">
                  <a16:creationId xmlns:a16="http://schemas.microsoft.com/office/drawing/2014/main" id="{B340680A-5931-4B24-ADEB-7656B70FB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0" name="Oval 9230">
              <a:extLst>
                <a:ext uri="{FF2B5EF4-FFF2-40B4-BE49-F238E27FC236}">
                  <a16:creationId xmlns:a16="http://schemas.microsoft.com/office/drawing/2014/main" id="{7EAF5EEB-C2D5-4D5F-8BF0-0E7961A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1" name="Oval 9231">
              <a:extLst>
                <a:ext uri="{FF2B5EF4-FFF2-40B4-BE49-F238E27FC236}">
                  <a16:creationId xmlns:a16="http://schemas.microsoft.com/office/drawing/2014/main" id="{5C482DF8-0B0D-4F32-8416-496960050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18" name="Picture 2" descr="Tebriz'in Tarihi Kapıları - ArkTourism">
            <a:extLst>
              <a:ext uri="{FF2B5EF4-FFF2-40B4-BE49-F238E27FC236}">
                <a16:creationId xmlns:a16="http://schemas.microsoft.com/office/drawing/2014/main" id="{337F1F34-A4F1-0956-714A-4B76BCE744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77" r="11940" b="-1"/>
          <a:stretch/>
        </p:blipFill>
        <p:spPr bwMode="auto">
          <a:xfrm>
            <a:off x="6475068" y="1214970"/>
            <a:ext cx="5716932" cy="5643030"/>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250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0" name="Rectangle 10246">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1" name="Rectangle 10248">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10242" name="Picture 2" descr="Kerbela'da Gizli Kalmış Bir Güzellik: Beynul Haremeyn Türbesi Hakkında  Bilmediğiniz 17 Şey">
            <a:extLst>
              <a:ext uri="{FF2B5EF4-FFF2-40B4-BE49-F238E27FC236}">
                <a16:creationId xmlns:a16="http://schemas.microsoft.com/office/drawing/2014/main" id="{84368C5A-72A5-D5C1-3D79-26731948987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1033" r="-1" b="-1"/>
          <a:stretch/>
        </p:blipFill>
        <p:spPr bwMode="auto">
          <a:xfrm>
            <a:off x="1525" y="10"/>
            <a:ext cx="1218895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0262"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0263" name="Oval 10251">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4" name="Oval 10252">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5" name="Oval 10253">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6" name="Oval 10254">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7" name="Oval 10255">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7" name="Oval 10256">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8" name="Oval 10257">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9" name="Oval 10258">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28DF218-31B7-C221-99FF-D8A641E95D80}"/>
              </a:ext>
            </a:extLst>
          </p:cNvPr>
          <p:cNvSpPr>
            <a:spLocks noGrp="1"/>
          </p:cNvSpPr>
          <p:nvPr>
            <p:ph type="title"/>
          </p:nvPr>
        </p:nvSpPr>
        <p:spPr>
          <a:xfrm>
            <a:off x="3327722" y="777240"/>
            <a:ext cx="5782804" cy="2493876"/>
          </a:xfrm>
        </p:spPr>
        <p:txBody>
          <a:bodyPr anchor="b">
            <a:normAutofit/>
          </a:bodyPr>
          <a:lstStyle/>
          <a:p>
            <a:pPr algn="ctr"/>
            <a:r>
              <a:rPr lang="en-TR" sz="4400">
                <a:solidFill>
                  <a:srgbClr val="FFFFFF"/>
                </a:solidFill>
              </a:rPr>
              <a:t>Ölümü</a:t>
            </a:r>
          </a:p>
        </p:txBody>
      </p:sp>
      <p:sp>
        <p:nvSpPr>
          <p:cNvPr id="3" name="Content Placeholder 2">
            <a:extLst>
              <a:ext uri="{FF2B5EF4-FFF2-40B4-BE49-F238E27FC236}">
                <a16:creationId xmlns:a16="http://schemas.microsoft.com/office/drawing/2014/main" id="{A55B4E77-038F-7891-3EF0-6188AC2E42AE}"/>
              </a:ext>
            </a:extLst>
          </p:cNvPr>
          <p:cNvSpPr>
            <a:spLocks noGrp="1"/>
          </p:cNvSpPr>
          <p:nvPr>
            <p:ph idx="1"/>
          </p:nvPr>
        </p:nvSpPr>
        <p:spPr>
          <a:xfrm>
            <a:off x="3327722" y="3429000"/>
            <a:ext cx="5782804" cy="2333562"/>
          </a:xfrm>
        </p:spPr>
        <p:txBody>
          <a:bodyPr anchor="t">
            <a:normAutofit/>
          </a:bodyPr>
          <a:lstStyle/>
          <a:p>
            <a:pPr algn="ctr"/>
            <a:r>
              <a:rPr lang="en-US" sz="1800" b="0" i="0">
                <a:solidFill>
                  <a:srgbClr val="FFFFFF"/>
                </a:solidFill>
                <a:effectLst/>
                <a:latin typeface="Calibri" panose="020F0502020204030204" pitchFamily="34" charset="0"/>
              </a:rPr>
              <a:t>Fuzûlî 963’te (1556) Bağdat ve çevresini kasıp kavuran büyük veba salgını sırasında vefat etmiştir. “Geçti Fuzûlî” sözü de bu tarihi vermektedir. En sağlam rivayetlere göre ölüm yeri Kerbelâ’dır. Ancak Kerbelâ’da Hz. Hüseyin Türbesi karşısındaki Abdülmü’min Dede Türbesi’nde medfun olduğu şeklindeki rivayetin herhangi bir tarihî dayanağı yoktur.</a:t>
            </a:r>
            <a:endParaRPr lang="en-TR" sz="1800">
              <a:solidFill>
                <a:srgbClr val="FFFFFF"/>
              </a:solidFill>
            </a:endParaRPr>
          </a:p>
        </p:txBody>
      </p:sp>
    </p:spTree>
    <p:extLst>
      <p:ext uri="{BB962C8B-B14F-4D97-AF65-F5344CB8AC3E}">
        <p14:creationId xmlns:p14="http://schemas.microsoft.com/office/powerpoint/2010/main" val="1028624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F596E531-7430-4087-BC87-6EBBD9F5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Rectangle 11272">
            <a:extLst>
              <a:ext uri="{FF2B5EF4-FFF2-40B4-BE49-F238E27FC236}">
                <a16:creationId xmlns:a16="http://schemas.microsoft.com/office/drawing/2014/main" id="{3761DBE9-7FE6-4545-A3E3-3CB13BEFB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0712FC2D-BCF0-4F45-3266-E16F4B3BF99C}"/>
              </a:ext>
            </a:extLst>
          </p:cNvPr>
          <p:cNvSpPr>
            <a:spLocks noGrp="1"/>
          </p:cNvSpPr>
          <p:nvPr>
            <p:ph type="title"/>
          </p:nvPr>
        </p:nvSpPr>
        <p:spPr>
          <a:xfrm>
            <a:off x="777240" y="777240"/>
            <a:ext cx="6765026" cy="722948"/>
          </a:xfrm>
        </p:spPr>
        <p:txBody>
          <a:bodyPr anchor="b">
            <a:normAutofit/>
          </a:bodyPr>
          <a:lstStyle/>
          <a:p>
            <a:r>
              <a:rPr lang="en-TR" sz="4400" dirty="0"/>
              <a:t>İtikadî Mezhebi</a:t>
            </a:r>
          </a:p>
        </p:txBody>
      </p:sp>
      <p:sp>
        <p:nvSpPr>
          <p:cNvPr id="3" name="Content Placeholder 2">
            <a:extLst>
              <a:ext uri="{FF2B5EF4-FFF2-40B4-BE49-F238E27FC236}">
                <a16:creationId xmlns:a16="http://schemas.microsoft.com/office/drawing/2014/main" id="{D53DFE93-46CA-1759-8295-764338D73866}"/>
              </a:ext>
            </a:extLst>
          </p:cNvPr>
          <p:cNvSpPr>
            <a:spLocks noGrp="1"/>
          </p:cNvSpPr>
          <p:nvPr>
            <p:ph idx="1"/>
          </p:nvPr>
        </p:nvSpPr>
        <p:spPr>
          <a:xfrm>
            <a:off x="777240" y="1728789"/>
            <a:ext cx="6765026" cy="4448174"/>
          </a:xfrm>
        </p:spPr>
        <p:txBody>
          <a:bodyPr anchor="t">
            <a:normAutofit/>
          </a:bodyPr>
          <a:lstStyle/>
          <a:p>
            <a:r>
              <a:rPr lang="en-US" sz="1800" b="0" i="0" dirty="0" err="1">
                <a:effectLst/>
                <a:latin typeface="Calibri" panose="020F0502020204030204" pitchFamily="34" charset="0"/>
              </a:rPr>
              <a:t>Fuzûlî’nin</a:t>
            </a:r>
            <a:r>
              <a:rPr lang="en-US" sz="1800" b="0" i="0" dirty="0">
                <a:effectLst/>
                <a:latin typeface="Calibri" panose="020F0502020204030204" pitchFamily="34" charset="0"/>
              </a:rPr>
              <a:t> </a:t>
            </a:r>
            <a:r>
              <a:rPr lang="en-US" sz="1800" b="0" i="0" dirty="0" err="1">
                <a:effectLst/>
                <a:latin typeface="Calibri" panose="020F0502020204030204" pitchFamily="34" charset="0"/>
              </a:rPr>
              <a:t>hangi</a:t>
            </a:r>
            <a:r>
              <a:rPr lang="en-US" sz="1800" b="0" i="0" dirty="0">
                <a:effectLst/>
                <a:latin typeface="Calibri" panose="020F0502020204030204" pitchFamily="34" charset="0"/>
              </a:rPr>
              <a:t> </a:t>
            </a:r>
            <a:r>
              <a:rPr lang="en-US" sz="1800" b="0" i="0" dirty="0" err="1">
                <a:effectLst/>
                <a:latin typeface="Calibri" panose="020F0502020204030204" pitchFamily="34" charset="0"/>
              </a:rPr>
              <a:t>itikadî</a:t>
            </a:r>
            <a:r>
              <a:rPr lang="en-US" sz="1800" b="0" i="0" dirty="0">
                <a:effectLst/>
                <a:latin typeface="Calibri" panose="020F0502020204030204" pitchFamily="34" charset="0"/>
              </a:rPr>
              <a:t> </a:t>
            </a:r>
            <a:r>
              <a:rPr lang="en-US" sz="1800" b="0" i="0" dirty="0" err="1">
                <a:effectLst/>
                <a:latin typeface="Calibri" panose="020F0502020204030204" pitchFamily="34" charset="0"/>
              </a:rPr>
              <a:t>ekolü</a:t>
            </a:r>
            <a:r>
              <a:rPr lang="en-US" sz="1800" b="0" i="0" dirty="0">
                <a:effectLst/>
                <a:latin typeface="Calibri" panose="020F0502020204030204" pitchFamily="34" charset="0"/>
              </a:rPr>
              <a:t> </a:t>
            </a:r>
            <a:r>
              <a:rPr lang="en-US" sz="1800" b="0" i="0" dirty="0" err="1">
                <a:effectLst/>
                <a:latin typeface="Calibri" panose="020F0502020204030204" pitchFamily="34" charset="0"/>
              </a:rPr>
              <a:t>benimsediği</a:t>
            </a:r>
            <a:r>
              <a:rPr lang="en-US" sz="1800" b="0" i="0" dirty="0">
                <a:effectLst/>
                <a:latin typeface="Calibri" panose="020F0502020204030204" pitchFamily="34" charset="0"/>
              </a:rPr>
              <a:t> </a:t>
            </a:r>
            <a:r>
              <a:rPr lang="en-US" sz="1800" b="0" i="0" dirty="0" err="1">
                <a:effectLst/>
                <a:latin typeface="Calibri" panose="020F0502020204030204" pitchFamily="34" charset="0"/>
              </a:rPr>
              <a:t>sorusuna</a:t>
            </a:r>
            <a:r>
              <a:rPr lang="en-US" sz="1800" b="0" i="0" dirty="0">
                <a:effectLst/>
                <a:latin typeface="Calibri" panose="020F0502020204030204" pitchFamily="34" charset="0"/>
              </a:rPr>
              <a:t> </a:t>
            </a:r>
            <a:r>
              <a:rPr lang="en-US" sz="1800" b="0" i="0" dirty="0" err="1">
                <a:effectLst/>
                <a:latin typeface="Calibri" panose="020F0502020204030204" pitchFamily="34" charset="0"/>
              </a:rPr>
              <a:t>özellikle</a:t>
            </a:r>
            <a:r>
              <a:rPr lang="en-US" sz="1800" b="0" i="0" dirty="0">
                <a:effectLst/>
                <a:latin typeface="Calibri" panose="020F0502020204030204" pitchFamily="34" charset="0"/>
              </a:rPr>
              <a:t> </a:t>
            </a:r>
            <a:r>
              <a:rPr lang="en-US" sz="1800" b="0" i="0" dirty="0" err="1">
                <a:effectLst/>
                <a:latin typeface="Calibri" panose="020F0502020204030204" pitchFamily="34" charset="0"/>
              </a:rPr>
              <a:t>hayatı</a:t>
            </a:r>
            <a:r>
              <a:rPr lang="en-US" sz="1800" b="0" i="0" dirty="0">
                <a:effectLst/>
                <a:latin typeface="Calibri" panose="020F0502020204030204" pitchFamily="34" charset="0"/>
              </a:rPr>
              <a:t>, </a:t>
            </a:r>
            <a:r>
              <a:rPr lang="en-US" sz="1800" b="0" i="0" dirty="0" err="1">
                <a:effectLst/>
                <a:latin typeface="Calibri" panose="020F0502020204030204" pitchFamily="34" charset="0"/>
              </a:rPr>
              <a:t>eserleri</a:t>
            </a:r>
            <a:r>
              <a:rPr lang="en-US" sz="1800" b="0" i="0" dirty="0">
                <a:effectLst/>
                <a:latin typeface="Calibri" panose="020F0502020204030204" pitchFamily="34" charset="0"/>
              </a:rPr>
              <a:t>, </a:t>
            </a:r>
            <a:r>
              <a:rPr lang="en-US" sz="1800" b="0" i="0" dirty="0" err="1">
                <a:effectLst/>
                <a:latin typeface="Calibri" panose="020F0502020204030204" pitchFamily="34" charset="0"/>
              </a:rPr>
              <a:t>fikrî</a:t>
            </a:r>
            <a:r>
              <a:rPr lang="en-US" sz="1800" b="0" i="0" dirty="0">
                <a:effectLst/>
                <a:latin typeface="Calibri" panose="020F0502020204030204" pitchFamily="34" charset="0"/>
              </a:rPr>
              <a:t> </a:t>
            </a:r>
            <a:r>
              <a:rPr lang="en-US" sz="1800" b="0" i="0" dirty="0" err="1">
                <a:effectLst/>
                <a:latin typeface="Calibri" panose="020F0502020204030204" pitchFamily="34" charset="0"/>
              </a:rPr>
              <a:t>ve</a:t>
            </a:r>
            <a:r>
              <a:rPr lang="en-US" sz="1800" b="0" i="0" dirty="0">
                <a:effectLst/>
                <a:latin typeface="Calibri" panose="020F0502020204030204" pitchFamily="34" charset="0"/>
              </a:rPr>
              <a:t> </a:t>
            </a:r>
            <a:r>
              <a:rPr lang="en-US" sz="1800" b="0" i="0" dirty="0" err="1">
                <a:effectLst/>
                <a:latin typeface="Calibri" panose="020F0502020204030204" pitchFamily="34" charset="0"/>
              </a:rPr>
              <a:t>edebî</a:t>
            </a:r>
            <a:r>
              <a:rPr lang="en-US" sz="1800" b="0" i="0" dirty="0">
                <a:effectLst/>
                <a:latin typeface="Calibri" panose="020F0502020204030204" pitchFamily="34" charset="0"/>
              </a:rPr>
              <a:t> </a:t>
            </a:r>
            <a:r>
              <a:rPr lang="en-US" sz="1800" b="0" i="0" dirty="0" err="1">
                <a:effectLst/>
                <a:latin typeface="Calibri" panose="020F0502020204030204" pitchFamily="34" charset="0"/>
              </a:rPr>
              <a:t>şahsiyeti</a:t>
            </a:r>
            <a:r>
              <a:rPr lang="en-US" sz="1800" b="0" i="0" dirty="0">
                <a:effectLst/>
                <a:latin typeface="Calibri" panose="020F0502020204030204" pitchFamily="34" charset="0"/>
              </a:rPr>
              <a:t> </a:t>
            </a:r>
            <a:r>
              <a:rPr lang="en-US" sz="1800" b="0" i="0" dirty="0" err="1">
                <a:effectLst/>
                <a:latin typeface="Calibri" panose="020F0502020204030204" pitchFamily="34" charset="0"/>
              </a:rPr>
              <a:t>etrafında</a:t>
            </a:r>
            <a:r>
              <a:rPr lang="en-US" sz="1800" b="0" i="0" dirty="0">
                <a:effectLst/>
                <a:latin typeface="Calibri" panose="020F0502020204030204" pitchFamily="34" charset="0"/>
              </a:rPr>
              <a:t> </a:t>
            </a:r>
            <a:r>
              <a:rPr lang="en-US" sz="1800" b="0" i="0" dirty="0" err="1">
                <a:effectLst/>
                <a:latin typeface="Calibri" panose="020F0502020204030204" pitchFamily="34" charset="0"/>
              </a:rPr>
              <a:t>araştırma</a:t>
            </a:r>
            <a:r>
              <a:rPr lang="en-US" sz="1800" b="0" i="0" dirty="0">
                <a:effectLst/>
                <a:latin typeface="Calibri" panose="020F0502020204030204" pitchFamily="34" charset="0"/>
              </a:rPr>
              <a:t> </a:t>
            </a:r>
            <a:r>
              <a:rPr lang="en-US" sz="1800" b="0" i="0" dirty="0" err="1">
                <a:effectLst/>
                <a:latin typeface="Calibri" panose="020F0502020204030204" pitchFamily="34" charset="0"/>
              </a:rPr>
              <a:t>yapan</a:t>
            </a:r>
            <a:r>
              <a:rPr lang="en-US" sz="1800" b="0" i="0" dirty="0">
                <a:effectLst/>
                <a:latin typeface="Calibri" panose="020F0502020204030204" pitchFamily="34" charset="0"/>
              </a:rPr>
              <a:t> </a:t>
            </a:r>
            <a:r>
              <a:rPr lang="en-US" sz="1800" b="0" i="0" dirty="0" err="1">
                <a:effectLst/>
                <a:latin typeface="Calibri" panose="020F0502020204030204" pitchFamily="34" charset="0"/>
              </a:rPr>
              <a:t>ilim</a:t>
            </a:r>
            <a:r>
              <a:rPr lang="en-US" sz="1800" b="0" i="0" dirty="0">
                <a:effectLst/>
                <a:latin typeface="Calibri" panose="020F0502020204030204" pitchFamily="34" charset="0"/>
              </a:rPr>
              <a:t> </a:t>
            </a:r>
            <a:r>
              <a:rPr lang="en-US" sz="1800" b="0" i="0" dirty="0" err="1">
                <a:effectLst/>
                <a:latin typeface="Calibri" panose="020F0502020204030204" pitchFamily="34" charset="0"/>
              </a:rPr>
              <a:t>adamlarıyla</a:t>
            </a:r>
            <a:r>
              <a:rPr lang="en-US" sz="1800" b="0" i="0" dirty="0">
                <a:effectLst/>
                <a:latin typeface="Calibri" panose="020F0502020204030204" pitchFamily="34" charset="0"/>
              </a:rPr>
              <a:t> </a:t>
            </a:r>
            <a:r>
              <a:rPr lang="en-US" sz="1800" b="0" i="0" dirty="0" err="1">
                <a:effectLst/>
                <a:latin typeface="Calibri" panose="020F0502020204030204" pitchFamily="34" charset="0"/>
              </a:rPr>
              <a:t>edebiyat</a:t>
            </a:r>
            <a:r>
              <a:rPr lang="en-US" sz="1800" b="0" i="0" dirty="0">
                <a:effectLst/>
                <a:latin typeface="Calibri" panose="020F0502020204030204" pitchFamily="34" charset="0"/>
              </a:rPr>
              <a:t> </a:t>
            </a:r>
            <a:r>
              <a:rPr lang="en-US" sz="1800" b="0" i="0" dirty="0" err="1">
                <a:effectLst/>
                <a:latin typeface="Calibri" panose="020F0502020204030204" pitchFamily="34" charset="0"/>
              </a:rPr>
              <a:t>tarihçileri</a:t>
            </a:r>
            <a:r>
              <a:rPr lang="en-US" sz="1800" b="0" i="0" dirty="0">
                <a:effectLst/>
                <a:latin typeface="Calibri" panose="020F0502020204030204" pitchFamily="34" charset="0"/>
              </a:rPr>
              <a:t> </a:t>
            </a:r>
            <a:r>
              <a:rPr lang="en-US" sz="1800" b="0" i="0" dirty="0" err="1">
                <a:effectLst/>
                <a:latin typeface="Calibri" panose="020F0502020204030204" pitchFamily="34" charset="0"/>
              </a:rPr>
              <a:t>tarafından</a:t>
            </a:r>
            <a:r>
              <a:rPr lang="en-US" sz="1800" b="0" i="0" dirty="0">
                <a:effectLst/>
                <a:latin typeface="Calibri" panose="020F0502020204030204" pitchFamily="34" charset="0"/>
              </a:rPr>
              <a:t> </a:t>
            </a:r>
            <a:r>
              <a:rPr lang="en-US" sz="1800" b="0" i="0" dirty="0" err="1">
                <a:effectLst/>
                <a:latin typeface="Calibri" panose="020F0502020204030204" pitchFamily="34" charset="0"/>
              </a:rPr>
              <a:t>farklı</a:t>
            </a:r>
            <a:r>
              <a:rPr lang="en-US" sz="1800" b="0" i="0" dirty="0">
                <a:effectLst/>
                <a:latin typeface="Calibri" panose="020F0502020204030204" pitchFamily="34" charset="0"/>
              </a:rPr>
              <a:t> </a:t>
            </a:r>
            <a:r>
              <a:rPr lang="en-US" sz="1800" b="0" i="0" dirty="0" err="1">
                <a:effectLst/>
                <a:latin typeface="Calibri" panose="020F0502020204030204" pitchFamily="34" charset="0"/>
              </a:rPr>
              <a:t>cevapların</a:t>
            </a:r>
            <a:r>
              <a:rPr lang="en-US" sz="1800" b="0" i="0" dirty="0">
                <a:effectLst/>
                <a:latin typeface="Calibri" panose="020F0502020204030204" pitchFamily="34" charset="0"/>
              </a:rPr>
              <a:t> </a:t>
            </a:r>
            <a:r>
              <a:rPr lang="en-US" sz="1800" b="0" i="0" dirty="0" err="1">
                <a:effectLst/>
                <a:latin typeface="Calibri" panose="020F0502020204030204" pitchFamily="34" charset="0"/>
              </a:rPr>
              <a:t>verildiği</a:t>
            </a:r>
            <a:r>
              <a:rPr lang="en-US" sz="1800" b="0" i="0" dirty="0">
                <a:effectLst/>
                <a:latin typeface="Calibri" panose="020F0502020204030204" pitchFamily="34" charset="0"/>
              </a:rPr>
              <a:t> </a:t>
            </a:r>
            <a:r>
              <a:rPr lang="en-US" sz="1800" b="0" i="0" dirty="0" err="1">
                <a:effectLst/>
                <a:latin typeface="Calibri" panose="020F0502020204030204" pitchFamily="34" charset="0"/>
              </a:rPr>
              <a:t>görülmektedir</a:t>
            </a:r>
            <a:r>
              <a:rPr lang="en-US" sz="1800" b="0" i="0" dirty="0">
                <a:effectLst/>
                <a:latin typeface="Calibri" panose="020F0502020204030204" pitchFamily="34" charset="0"/>
              </a:rPr>
              <a:t>. </a:t>
            </a:r>
            <a:r>
              <a:rPr lang="en-US" sz="1800" b="0" i="0" dirty="0" err="1">
                <a:effectLst/>
                <a:latin typeface="Calibri" panose="020F0502020204030204" pitchFamily="34" charset="0"/>
              </a:rPr>
              <a:t>Onun</a:t>
            </a:r>
            <a:r>
              <a:rPr lang="en-US" sz="1800" b="0" i="0" dirty="0">
                <a:effectLst/>
                <a:latin typeface="Calibri" panose="020F0502020204030204" pitchFamily="34" charset="0"/>
              </a:rPr>
              <a:t> </a:t>
            </a:r>
            <a:r>
              <a:rPr lang="en-US" sz="1800" b="0" i="0" dirty="0" err="1">
                <a:effectLst/>
                <a:latin typeface="Calibri" panose="020F0502020204030204" pitchFamily="34" charset="0"/>
              </a:rPr>
              <a:t>Sünnîliğini</a:t>
            </a:r>
            <a:r>
              <a:rPr lang="en-US" sz="1800" b="0" i="0" dirty="0">
                <a:effectLst/>
                <a:latin typeface="Calibri" panose="020F0502020204030204" pitchFamily="34" charset="0"/>
              </a:rPr>
              <a:t> </a:t>
            </a:r>
            <a:r>
              <a:rPr lang="en-US" sz="1800" b="0" i="0" dirty="0" err="1">
                <a:effectLst/>
                <a:latin typeface="Calibri" panose="020F0502020204030204" pitchFamily="34" charset="0"/>
              </a:rPr>
              <a:t>hararetle</a:t>
            </a:r>
            <a:r>
              <a:rPr lang="en-US" sz="1800" b="0" i="0" dirty="0">
                <a:effectLst/>
                <a:latin typeface="Calibri" panose="020F0502020204030204" pitchFamily="34" charset="0"/>
              </a:rPr>
              <a:t> </a:t>
            </a:r>
            <a:r>
              <a:rPr lang="en-US" sz="1800" b="0" i="0" dirty="0" err="1">
                <a:effectLst/>
                <a:latin typeface="Calibri" panose="020F0502020204030204" pitchFamily="34" charset="0"/>
              </a:rPr>
              <a:t>savunanlar</a:t>
            </a:r>
            <a:r>
              <a:rPr lang="en-US" sz="1800" b="0" i="0" dirty="0">
                <a:effectLst/>
                <a:latin typeface="Calibri" panose="020F0502020204030204" pitchFamily="34" charset="0"/>
              </a:rPr>
              <a:t> </a:t>
            </a:r>
            <a:r>
              <a:rPr lang="en-US" sz="1800" b="0" i="0" dirty="0" err="1">
                <a:effectLst/>
                <a:latin typeface="Calibri" panose="020F0502020204030204" pitchFamily="34" charset="0"/>
              </a:rPr>
              <a:t>bulunduğu</a:t>
            </a:r>
            <a:r>
              <a:rPr lang="en-US" sz="1800" b="0" i="0" dirty="0">
                <a:effectLst/>
                <a:latin typeface="Calibri" panose="020F0502020204030204" pitchFamily="34" charset="0"/>
              </a:rPr>
              <a:t> </a:t>
            </a:r>
            <a:r>
              <a:rPr lang="en-US" sz="1800" b="0" i="0" dirty="0" err="1">
                <a:effectLst/>
                <a:latin typeface="Calibri" panose="020F0502020204030204" pitchFamily="34" charset="0"/>
              </a:rPr>
              <a:t>gibi</a:t>
            </a:r>
            <a:r>
              <a:rPr lang="en-US" sz="1800" b="0" i="0" dirty="0">
                <a:effectLst/>
                <a:latin typeface="Calibri" panose="020F0502020204030204" pitchFamily="34" charset="0"/>
              </a:rPr>
              <a:t> </a:t>
            </a:r>
            <a:r>
              <a:rPr lang="en-US" sz="1800" b="0" i="0" dirty="0" err="1">
                <a:effectLst/>
                <a:latin typeface="Calibri" panose="020F0502020204030204" pitchFamily="34" charset="0"/>
              </a:rPr>
              <a:t>Şiî</a:t>
            </a:r>
            <a:r>
              <a:rPr lang="en-US" sz="1800" b="0" i="0" dirty="0">
                <a:effectLst/>
                <a:latin typeface="Calibri" panose="020F0502020204030204" pitchFamily="34" charset="0"/>
              </a:rPr>
              <a:t> </a:t>
            </a:r>
            <a:r>
              <a:rPr lang="en-US" sz="1800" b="0" i="0" dirty="0" err="1">
                <a:effectLst/>
                <a:latin typeface="Calibri" panose="020F0502020204030204" pitchFamily="34" charset="0"/>
              </a:rPr>
              <a:t>olduğunu</a:t>
            </a:r>
            <a:r>
              <a:rPr lang="en-US" sz="1800" b="0" i="0" dirty="0">
                <a:effectLst/>
                <a:latin typeface="Calibri" panose="020F0502020204030204" pitchFamily="34" charset="0"/>
              </a:rPr>
              <a:t> </a:t>
            </a:r>
            <a:r>
              <a:rPr lang="en-US" sz="1800" b="0" i="0" dirty="0" err="1">
                <a:effectLst/>
                <a:latin typeface="Calibri" panose="020F0502020204030204" pitchFamily="34" charset="0"/>
              </a:rPr>
              <a:t>söyleyenler</a:t>
            </a:r>
            <a:r>
              <a:rPr lang="en-US" sz="1800" b="0" i="0" dirty="0">
                <a:effectLst/>
                <a:latin typeface="Calibri" panose="020F0502020204030204" pitchFamily="34" charset="0"/>
              </a:rPr>
              <a:t> de </a:t>
            </a:r>
            <a:r>
              <a:rPr lang="en-US" sz="1800" b="0" i="0" dirty="0" err="1">
                <a:effectLst/>
                <a:latin typeface="Calibri" panose="020F0502020204030204" pitchFamily="34" charset="0"/>
              </a:rPr>
              <a:t>vardır</a:t>
            </a:r>
            <a:r>
              <a:rPr lang="en-US" sz="1800" b="0" i="0" dirty="0">
                <a:effectLst/>
                <a:latin typeface="Calibri" panose="020F0502020204030204" pitchFamily="34" charset="0"/>
              </a:rPr>
              <a:t>. </a:t>
            </a:r>
            <a:r>
              <a:rPr lang="en-US" sz="1800" b="0" i="0" dirty="0" err="1">
                <a:effectLst/>
                <a:latin typeface="Calibri" panose="020F0502020204030204" pitchFamily="34" charset="0"/>
              </a:rPr>
              <a:t>Ancak</a:t>
            </a:r>
            <a:r>
              <a:rPr lang="en-US" sz="1800" b="0" i="0" dirty="0">
                <a:effectLst/>
                <a:latin typeface="Calibri" panose="020F0502020204030204" pitchFamily="34" charset="0"/>
              </a:rPr>
              <a:t> </a:t>
            </a:r>
            <a:r>
              <a:rPr lang="en-US" sz="1800" b="0" i="0" dirty="0" err="1">
                <a:effectLst/>
                <a:latin typeface="Calibri" panose="020F0502020204030204" pitchFamily="34" charset="0"/>
              </a:rPr>
              <a:t>meseleye</a:t>
            </a:r>
            <a:r>
              <a:rPr lang="en-US" sz="1800" b="0" i="0" dirty="0">
                <a:effectLst/>
                <a:latin typeface="Calibri" panose="020F0502020204030204" pitchFamily="34" charset="0"/>
              </a:rPr>
              <a:t> </a:t>
            </a:r>
            <a:r>
              <a:rPr lang="en-US" sz="1800" b="0" i="0" dirty="0" err="1">
                <a:effectLst/>
                <a:latin typeface="Calibri" panose="020F0502020204030204" pitchFamily="34" charset="0"/>
              </a:rPr>
              <a:t>herkes</a:t>
            </a:r>
            <a:r>
              <a:rPr lang="en-US" sz="1800" b="0" i="0" dirty="0">
                <a:effectLst/>
                <a:latin typeface="Calibri" panose="020F0502020204030204" pitchFamily="34" charset="0"/>
              </a:rPr>
              <a:t> </a:t>
            </a:r>
            <a:r>
              <a:rPr lang="en-US" sz="1800" b="0" i="0" dirty="0" err="1">
                <a:effectLst/>
                <a:latin typeface="Calibri" panose="020F0502020204030204" pitchFamily="34" charset="0"/>
              </a:rPr>
              <a:t>tarafından</a:t>
            </a:r>
            <a:r>
              <a:rPr lang="en-US" sz="1800" b="0" i="0" dirty="0">
                <a:effectLst/>
                <a:latin typeface="Calibri" panose="020F0502020204030204" pitchFamily="34" charset="0"/>
              </a:rPr>
              <a:t> </a:t>
            </a:r>
            <a:r>
              <a:rPr lang="en-US" sz="1800" b="0" i="0" dirty="0" err="1">
                <a:effectLst/>
                <a:latin typeface="Calibri" panose="020F0502020204030204" pitchFamily="34" charset="0"/>
              </a:rPr>
              <a:t>kabul</a:t>
            </a:r>
            <a:r>
              <a:rPr lang="en-US" sz="1800" b="0" i="0" dirty="0">
                <a:effectLst/>
                <a:latin typeface="Calibri" panose="020F0502020204030204" pitchFamily="34" charset="0"/>
              </a:rPr>
              <a:t> </a:t>
            </a:r>
            <a:r>
              <a:rPr lang="en-US" sz="1800" b="0" i="0" dirty="0" err="1">
                <a:effectLst/>
                <a:latin typeface="Calibri" panose="020F0502020204030204" pitchFamily="34" charset="0"/>
              </a:rPr>
              <a:t>edilebilir</a:t>
            </a:r>
            <a:r>
              <a:rPr lang="en-US" sz="1800" b="0" i="0" dirty="0">
                <a:effectLst/>
                <a:latin typeface="Calibri" panose="020F0502020204030204" pitchFamily="34" charset="0"/>
              </a:rPr>
              <a:t> </a:t>
            </a:r>
            <a:r>
              <a:rPr lang="en-US" sz="1800" b="0" i="0" dirty="0" err="1">
                <a:effectLst/>
                <a:latin typeface="Calibri" panose="020F0502020204030204" pitchFamily="34" charset="0"/>
              </a:rPr>
              <a:t>bir</a:t>
            </a:r>
            <a:r>
              <a:rPr lang="en-US" sz="1800" b="0" i="0" dirty="0">
                <a:effectLst/>
                <a:latin typeface="Calibri" panose="020F0502020204030204" pitchFamily="34" charset="0"/>
              </a:rPr>
              <a:t> </a:t>
            </a:r>
            <a:r>
              <a:rPr lang="en-US" sz="1800" b="0" i="0" dirty="0" err="1">
                <a:effectLst/>
                <a:latin typeface="Calibri" panose="020F0502020204030204" pitchFamily="34" charset="0"/>
              </a:rPr>
              <a:t>çözüm</a:t>
            </a:r>
            <a:r>
              <a:rPr lang="en-US" sz="1800" b="0" i="0" dirty="0">
                <a:effectLst/>
                <a:latin typeface="Calibri" panose="020F0502020204030204" pitchFamily="34" charset="0"/>
              </a:rPr>
              <a:t> </a:t>
            </a:r>
            <a:r>
              <a:rPr lang="en-US" sz="1800" b="0" i="0" dirty="0" err="1">
                <a:effectLst/>
                <a:latin typeface="Calibri" panose="020F0502020204030204" pitchFamily="34" charset="0"/>
              </a:rPr>
              <a:t>getirilmesi</a:t>
            </a:r>
            <a:r>
              <a:rPr lang="en-US" sz="1800" b="0" i="0" dirty="0">
                <a:effectLst/>
                <a:latin typeface="Calibri" panose="020F0502020204030204" pitchFamily="34" charset="0"/>
              </a:rPr>
              <a:t> </a:t>
            </a:r>
            <a:r>
              <a:rPr lang="en-US" sz="1800" b="0" i="0" dirty="0" err="1">
                <a:effectLst/>
                <a:latin typeface="Calibri" panose="020F0502020204030204" pitchFamily="34" charset="0"/>
              </a:rPr>
              <a:t>mümkün</a:t>
            </a:r>
            <a:r>
              <a:rPr lang="en-US" sz="1800" b="0" i="0" dirty="0">
                <a:effectLst/>
                <a:latin typeface="Calibri" panose="020F0502020204030204" pitchFamily="34" charset="0"/>
              </a:rPr>
              <a:t> </a:t>
            </a:r>
            <a:r>
              <a:rPr lang="en-US" sz="1800" b="0" i="0" dirty="0" err="1">
                <a:effectLst/>
                <a:latin typeface="Calibri" panose="020F0502020204030204" pitchFamily="34" charset="0"/>
              </a:rPr>
              <a:t>olmamıştır</a:t>
            </a:r>
            <a:r>
              <a:rPr lang="en-US" sz="1800" b="0" i="0" dirty="0">
                <a:effectLst/>
                <a:latin typeface="Calibri" panose="020F0502020204030204" pitchFamily="34" charset="0"/>
              </a:rPr>
              <a:t> (</a:t>
            </a:r>
            <a:r>
              <a:rPr lang="en-US" sz="1800" b="0" i="0" dirty="0" err="1">
                <a:effectLst/>
                <a:latin typeface="Calibri" panose="020F0502020204030204" pitchFamily="34" charset="0"/>
              </a:rPr>
              <a:t>geniş</a:t>
            </a:r>
            <a:r>
              <a:rPr lang="en-US" sz="1800" b="0" i="0" dirty="0">
                <a:effectLst/>
                <a:latin typeface="Calibri" panose="020F0502020204030204" pitchFamily="34" charset="0"/>
              </a:rPr>
              <a:t> </a:t>
            </a:r>
            <a:r>
              <a:rPr lang="en-US" sz="1800" b="0" i="0" dirty="0" err="1">
                <a:effectLst/>
                <a:latin typeface="Calibri" panose="020F0502020204030204" pitchFamily="34" charset="0"/>
              </a:rPr>
              <a:t>bilgi</a:t>
            </a:r>
            <a:r>
              <a:rPr lang="en-US" sz="1800" b="0" i="0" dirty="0">
                <a:effectLst/>
                <a:latin typeface="Calibri" panose="020F0502020204030204" pitchFamily="34" charset="0"/>
              </a:rPr>
              <a:t> </a:t>
            </a:r>
            <a:r>
              <a:rPr lang="en-US" sz="1800" b="0" i="0" dirty="0" err="1">
                <a:effectLst/>
                <a:latin typeface="Calibri" panose="020F0502020204030204" pitchFamily="34" charset="0"/>
              </a:rPr>
              <a:t>için</a:t>
            </a:r>
            <a:r>
              <a:rPr lang="en-US" sz="1800" b="0" i="0" dirty="0">
                <a:effectLst/>
                <a:latin typeface="Calibri" panose="020F0502020204030204" pitchFamily="34" charset="0"/>
              </a:rPr>
              <a:t> bk. Karahan, </a:t>
            </a:r>
            <a:r>
              <a:rPr lang="en-US" sz="1800" b="0" i="1" dirty="0" err="1">
                <a:effectLst/>
                <a:latin typeface="Calibri" panose="020F0502020204030204" pitchFamily="34" charset="0"/>
              </a:rPr>
              <a:t>Fuzulî</a:t>
            </a:r>
            <a:r>
              <a:rPr lang="en-US" sz="1800" b="0" i="1" dirty="0">
                <a:effectLst/>
                <a:latin typeface="Calibri" panose="020F0502020204030204" pitchFamily="34" charset="0"/>
              </a:rPr>
              <a:t>: </a:t>
            </a:r>
            <a:r>
              <a:rPr lang="en-US" sz="1800" b="0" i="1" dirty="0" err="1">
                <a:effectLst/>
                <a:latin typeface="Calibri" panose="020F0502020204030204" pitchFamily="34" charset="0"/>
              </a:rPr>
              <a:t>Muhiti</a:t>
            </a:r>
            <a:r>
              <a:rPr lang="en-US" sz="1800" b="0" i="1" dirty="0">
                <a:effectLst/>
                <a:latin typeface="Calibri" panose="020F0502020204030204" pitchFamily="34" charset="0"/>
              </a:rPr>
              <a:t>, </a:t>
            </a:r>
            <a:r>
              <a:rPr lang="en-US" sz="1800" b="0" i="1" dirty="0" err="1">
                <a:effectLst/>
                <a:latin typeface="Calibri" panose="020F0502020204030204" pitchFamily="34" charset="0"/>
              </a:rPr>
              <a:t>Hayatı</a:t>
            </a:r>
            <a:r>
              <a:rPr lang="en-US" sz="1800" b="0" i="1" dirty="0">
                <a:effectLst/>
                <a:latin typeface="Calibri" panose="020F0502020204030204" pitchFamily="34" charset="0"/>
              </a:rPr>
              <a:t> </a:t>
            </a:r>
            <a:r>
              <a:rPr lang="en-US" sz="1800" b="0" i="1" dirty="0" err="1">
                <a:effectLst/>
                <a:latin typeface="Calibri" panose="020F0502020204030204" pitchFamily="34" charset="0"/>
              </a:rPr>
              <a:t>ve</a:t>
            </a:r>
            <a:r>
              <a:rPr lang="en-US" sz="1800" b="0" i="1" dirty="0">
                <a:effectLst/>
                <a:latin typeface="Calibri" panose="020F0502020204030204" pitchFamily="34" charset="0"/>
              </a:rPr>
              <a:t> </a:t>
            </a:r>
            <a:r>
              <a:rPr lang="en-US" sz="1800" b="0" i="1" dirty="0" err="1">
                <a:effectLst/>
                <a:latin typeface="Calibri" panose="020F0502020204030204" pitchFamily="34" charset="0"/>
              </a:rPr>
              <a:t>Şahsiyeti</a:t>
            </a:r>
            <a:r>
              <a:rPr lang="en-US" sz="1800" b="0" i="0" dirty="0">
                <a:effectLst/>
                <a:latin typeface="Calibri" panose="020F0502020204030204" pitchFamily="34" charset="0"/>
              </a:rPr>
              <a:t>, s. 126-144).</a:t>
            </a:r>
          </a:p>
          <a:p>
            <a:r>
              <a:rPr lang="en-US" sz="1800" b="0" i="0" dirty="0">
                <a:effectLst/>
                <a:latin typeface="Calibri" panose="020F0502020204030204" pitchFamily="34" charset="0"/>
              </a:rPr>
              <a:t>M. Fuad </a:t>
            </a:r>
            <a:r>
              <a:rPr lang="en-US" sz="1800" b="0" i="0" dirty="0" err="1">
                <a:effectLst/>
                <a:latin typeface="Calibri" panose="020F0502020204030204" pitchFamily="34" charset="0"/>
              </a:rPr>
              <a:t>Köprülü</a:t>
            </a:r>
            <a:r>
              <a:rPr lang="en-US" sz="1800" b="0" i="0" dirty="0">
                <a:effectLst/>
                <a:latin typeface="Calibri" panose="020F0502020204030204" pitchFamily="34" charset="0"/>
              </a:rPr>
              <a:t>, </a:t>
            </a:r>
            <a:r>
              <a:rPr lang="en-US" sz="1800" b="0" i="0" dirty="0" err="1">
                <a:effectLst/>
                <a:latin typeface="Calibri" panose="020F0502020204030204" pitchFamily="34" charset="0"/>
              </a:rPr>
              <a:t>Fuzûlî’nin</a:t>
            </a:r>
            <a:r>
              <a:rPr lang="en-US" sz="1800" b="0" i="0" dirty="0">
                <a:effectLst/>
                <a:latin typeface="Calibri" panose="020F0502020204030204" pitchFamily="34" charset="0"/>
              </a:rPr>
              <a:t> </a:t>
            </a:r>
            <a:r>
              <a:rPr lang="en-US" sz="1800" b="0" i="0" dirty="0" err="1">
                <a:effectLst/>
                <a:latin typeface="Calibri" panose="020F0502020204030204" pitchFamily="34" charset="0"/>
              </a:rPr>
              <a:t>itikadî</a:t>
            </a:r>
            <a:r>
              <a:rPr lang="en-US" sz="1800" b="0" i="0" dirty="0">
                <a:effectLst/>
                <a:latin typeface="Calibri" panose="020F0502020204030204" pitchFamily="34" charset="0"/>
              </a:rPr>
              <a:t> </a:t>
            </a:r>
            <a:r>
              <a:rPr lang="en-US" sz="1800" b="0" i="0" dirty="0" err="1">
                <a:effectLst/>
                <a:latin typeface="Calibri" panose="020F0502020204030204" pitchFamily="34" charset="0"/>
              </a:rPr>
              <a:t>mezhebini</a:t>
            </a:r>
            <a:r>
              <a:rPr lang="en-US" sz="1800" b="0" i="0" dirty="0">
                <a:effectLst/>
                <a:latin typeface="Calibri" panose="020F0502020204030204" pitchFamily="34" charset="0"/>
              </a:rPr>
              <a:t> </a:t>
            </a:r>
            <a:r>
              <a:rPr lang="en-US" sz="1800" b="0" i="0" dirty="0" err="1">
                <a:effectLst/>
                <a:latin typeface="Calibri" panose="020F0502020204030204" pitchFamily="34" charset="0"/>
              </a:rPr>
              <a:t>belirlemenin</a:t>
            </a:r>
            <a:r>
              <a:rPr lang="en-US" sz="1800" b="0" i="0" dirty="0">
                <a:effectLst/>
                <a:latin typeface="Calibri" panose="020F0502020204030204" pitchFamily="34" charset="0"/>
              </a:rPr>
              <a:t> </a:t>
            </a:r>
            <a:r>
              <a:rPr lang="en-US" sz="1800" b="0" i="0" dirty="0" err="1">
                <a:effectLst/>
                <a:latin typeface="Calibri" panose="020F0502020204030204" pitchFamily="34" charset="0"/>
              </a:rPr>
              <a:t>tarihî</a:t>
            </a:r>
            <a:r>
              <a:rPr lang="en-US" sz="1800" b="0" i="0" dirty="0">
                <a:effectLst/>
                <a:latin typeface="Calibri" panose="020F0502020204030204" pitchFamily="34" charset="0"/>
              </a:rPr>
              <a:t> </a:t>
            </a:r>
            <a:r>
              <a:rPr lang="en-US" sz="1800" b="0" i="0" dirty="0" err="1">
                <a:effectLst/>
                <a:latin typeface="Calibri" panose="020F0502020204030204" pitchFamily="34" charset="0"/>
              </a:rPr>
              <a:t>bir</a:t>
            </a:r>
            <a:r>
              <a:rPr lang="en-US" sz="1800" b="0" i="0" dirty="0">
                <a:effectLst/>
                <a:latin typeface="Calibri" panose="020F0502020204030204" pitchFamily="34" charset="0"/>
              </a:rPr>
              <a:t> </a:t>
            </a:r>
            <a:r>
              <a:rPr lang="en-US" sz="1800" b="0" i="0" dirty="0" err="1">
                <a:effectLst/>
                <a:latin typeface="Calibri" panose="020F0502020204030204" pitchFamily="34" charset="0"/>
              </a:rPr>
              <a:t>meseleyi</a:t>
            </a:r>
            <a:r>
              <a:rPr lang="en-US" sz="1800" b="0" i="0" dirty="0">
                <a:effectLst/>
                <a:latin typeface="Calibri" panose="020F0502020204030204" pitchFamily="34" charset="0"/>
              </a:rPr>
              <a:t> </a:t>
            </a:r>
            <a:r>
              <a:rPr lang="en-US" sz="1800" b="0" i="0" dirty="0" err="1">
                <a:effectLst/>
                <a:latin typeface="Calibri" panose="020F0502020204030204" pitchFamily="34" charset="0"/>
              </a:rPr>
              <a:t>halletmekten</a:t>
            </a:r>
            <a:r>
              <a:rPr lang="en-US" sz="1800" b="0" i="0" dirty="0">
                <a:effectLst/>
                <a:latin typeface="Calibri" panose="020F0502020204030204" pitchFamily="34" charset="0"/>
              </a:rPr>
              <a:t> </a:t>
            </a:r>
            <a:r>
              <a:rPr lang="en-US" sz="1800" b="0" i="0" dirty="0" err="1">
                <a:effectLst/>
                <a:latin typeface="Calibri" panose="020F0502020204030204" pitchFamily="34" charset="0"/>
              </a:rPr>
              <a:t>ziyade</a:t>
            </a:r>
            <a:r>
              <a:rPr lang="en-US" sz="1800" b="0" i="0" dirty="0">
                <a:effectLst/>
                <a:latin typeface="Calibri" panose="020F0502020204030204" pitchFamily="34" charset="0"/>
              </a:rPr>
              <a:t> </a:t>
            </a:r>
            <a:r>
              <a:rPr lang="en-US" sz="1800" b="0" i="0" dirty="0" err="1">
                <a:effectLst/>
                <a:latin typeface="Calibri" panose="020F0502020204030204" pitchFamily="34" charset="0"/>
              </a:rPr>
              <a:t>şairin</a:t>
            </a:r>
            <a:r>
              <a:rPr lang="en-US" sz="1800" b="0" i="0" dirty="0">
                <a:effectLst/>
                <a:latin typeface="Calibri" panose="020F0502020204030204" pitchFamily="34" charset="0"/>
              </a:rPr>
              <a:t> </a:t>
            </a:r>
            <a:r>
              <a:rPr lang="en-US" sz="1800" b="0" i="0" dirty="0" err="1">
                <a:effectLst/>
                <a:latin typeface="Calibri" panose="020F0502020204030204" pitchFamily="34" charset="0"/>
              </a:rPr>
              <a:t>psikolojisinin</a:t>
            </a:r>
            <a:r>
              <a:rPr lang="en-US" sz="1800" b="0" i="0" dirty="0">
                <a:effectLst/>
                <a:latin typeface="Calibri" panose="020F0502020204030204" pitchFamily="34" charset="0"/>
              </a:rPr>
              <a:t> </a:t>
            </a:r>
            <a:r>
              <a:rPr lang="en-US" sz="1800" b="0" i="0" dirty="0" err="1">
                <a:effectLst/>
                <a:latin typeface="Calibri" panose="020F0502020204030204" pitchFamily="34" charset="0"/>
              </a:rPr>
              <a:t>ve</a:t>
            </a:r>
            <a:r>
              <a:rPr lang="en-US" sz="1800" b="0" i="0" dirty="0">
                <a:effectLst/>
                <a:latin typeface="Calibri" panose="020F0502020204030204" pitchFamily="34" charset="0"/>
              </a:rPr>
              <a:t> </a:t>
            </a:r>
            <a:r>
              <a:rPr lang="en-US" sz="1800" b="0" i="0" dirty="0" err="1">
                <a:effectLst/>
                <a:latin typeface="Calibri" panose="020F0502020204030204" pitchFamily="34" charset="0"/>
              </a:rPr>
              <a:t>edebî</a:t>
            </a:r>
            <a:r>
              <a:rPr lang="en-US" sz="1800" b="0" i="0" dirty="0">
                <a:effectLst/>
                <a:latin typeface="Calibri" panose="020F0502020204030204" pitchFamily="34" charset="0"/>
              </a:rPr>
              <a:t> </a:t>
            </a:r>
            <a:r>
              <a:rPr lang="en-US" sz="1800" b="0" i="0" dirty="0" err="1">
                <a:effectLst/>
                <a:latin typeface="Calibri" panose="020F0502020204030204" pitchFamily="34" charset="0"/>
              </a:rPr>
              <a:t>şahsiyetinin</a:t>
            </a:r>
            <a:r>
              <a:rPr lang="en-US" sz="1800" b="0" i="0" dirty="0">
                <a:effectLst/>
                <a:latin typeface="Calibri" panose="020F0502020204030204" pitchFamily="34" charset="0"/>
              </a:rPr>
              <a:t> </a:t>
            </a:r>
            <a:r>
              <a:rPr lang="en-US" sz="1800" b="0" i="0" dirty="0" err="1">
                <a:effectLst/>
                <a:latin typeface="Calibri" panose="020F0502020204030204" pitchFamily="34" charset="0"/>
              </a:rPr>
              <a:t>anlaşılması</a:t>
            </a:r>
            <a:r>
              <a:rPr lang="en-US" sz="1800" b="0" i="0" dirty="0">
                <a:effectLst/>
                <a:latin typeface="Calibri" panose="020F0502020204030204" pitchFamily="34" charset="0"/>
              </a:rPr>
              <a:t> </a:t>
            </a:r>
            <a:r>
              <a:rPr lang="en-US" sz="1800" b="0" i="0" dirty="0" err="1">
                <a:effectLst/>
                <a:latin typeface="Calibri" panose="020F0502020204030204" pitchFamily="34" charset="0"/>
              </a:rPr>
              <a:t>bakımından</a:t>
            </a:r>
            <a:r>
              <a:rPr lang="en-US" sz="1800" b="0" i="0" dirty="0">
                <a:effectLst/>
                <a:latin typeface="Calibri" panose="020F0502020204030204" pitchFamily="34" charset="0"/>
              </a:rPr>
              <a:t> </a:t>
            </a:r>
            <a:r>
              <a:rPr lang="en-US" sz="1800" b="0" i="0" dirty="0" err="1">
                <a:effectLst/>
                <a:latin typeface="Calibri" panose="020F0502020204030204" pitchFamily="34" charset="0"/>
              </a:rPr>
              <a:t>önem</a:t>
            </a:r>
            <a:r>
              <a:rPr lang="en-US" sz="1800" b="0" i="0" dirty="0">
                <a:effectLst/>
                <a:latin typeface="Calibri" panose="020F0502020204030204" pitchFamily="34" charset="0"/>
              </a:rPr>
              <a:t> </a:t>
            </a:r>
            <a:r>
              <a:rPr lang="en-US" sz="1800" b="0" i="0" dirty="0" err="1">
                <a:effectLst/>
                <a:latin typeface="Calibri" panose="020F0502020204030204" pitchFamily="34" charset="0"/>
              </a:rPr>
              <a:t>taşıdığını</a:t>
            </a:r>
            <a:r>
              <a:rPr lang="en-US" sz="1800" b="0" i="0" dirty="0">
                <a:effectLst/>
                <a:latin typeface="Calibri" panose="020F0502020204030204" pitchFamily="34" charset="0"/>
              </a:rPr>
              <a:t> </a:t>
            </a:r>
            <a:r>
              <a:rPr lang="en-US" sz="1800" b="0" i="0" dirty="0" err="1">
                <a:effectLst/>
                <a:latin typeface="Calibri" panose="020F0502020204030204" pitchFamily="34" charset="0"/>
              </a:rPr>
              <a:t>belirtir</a:t>
            </a:r>
            <a:r>
              <a:rPr lang="en-US" sz="1800" b="0" i="0" dirty="0">
                <a:effectLst/>
                <a:latin typeface="Calibri" panose="020F0502020204030204" pitchFamily="34" charset="0"/>
              </a:rPr>
              <a:t>. </a:t>
            </a:r>
            <a:r>
              <a:rPr lang="en-US" sz="1800" b="0" i="0" dirty="0" err="1">
                <a:effectLst/>
                <a:latin typeface="Calibri" panose="020F0502020204030204" pitchFamily="34" charset="0"/>
              </a:rPr>
              <a:t>Köprülü’nün</a:t>
            </a:r>
            <a:r>
              <a:rPr lang="en-US" sz="1800" b="0" i="0" dirty="0">
                <a:effectLst/>
                <a:latin typeface="Calibri" panose="020F0502020204030204" pitchFamily="34" charset="0"/>
              </a:rPr>
              <a:t> </a:t>
            </a:r>
            <a:r>
              <a:rPr lang="en-US" sz="1800" b="0" i="1" dirty="0" err="1">
                <a:effectLst/>
                <a:latin typeface="Calibri" panose="020F0502020204030204" pitchFamily="34" charset="0"/>
              </a:rPr>
              <a:t>Külliyyât-ı</a:t>
            </a:r>
            <a:r>
              <a:rPr lang="en-US" sz="1800" b="0" i="1" dirty="0">
                <a:effectLst/>
                <a:latin typeface="Calibri" panose="020F0502020204030204" pitchFamily="34" charset="0"/>
              </a:rPr>
              <a:t> </a:t>
            </a:r>
            <a:r>
              <a:rPr lang="en-US" sz="1800" b="0" i="1" dirty="0" err="1">
                <a:effectLst/>
                <a:latin typeface="Calibri" panose="020F0502020204030204" pitchFamily="34" charset="0"/>
              </a:rPr>
              <a:t>Dîvân-ı</a:t>
            </a:r>
            <a:r>
              <a:rPr lang="en-US" sz="1800" b="0" i="1" dirty="0">
                <a:effectLst/>
                <a:latin typeface="Calibri" panose="020F0502020204030204" pitchFamily="34" charset="0"/>
              </a:rPr>
              <a:t> </a:t>
            </a:r>
            <a:r>
              <a:rPr lang="en-US" sz="1800" b="0" i="1" dirty="0" err="1">
                <a:effectLst/>
                <a:latin typeface="Calibri" panose="020F0502020204030204" pitchFamily="34" charset="0"/>
              </a:rPr>
              <a:t>Fuzûlî</a:t>
            </a:r>
            <a:r>
              <a:rPr lang="en-US" sz="1800" b="0" i="0" dirty="0" err="1">
                <a:effectLst/>
                <a:latin typeface="Calibri" panose="020F0502020204030204" pitchFamily="34" charset="0"/>
              </a:rPr>
              <a:t>’ye</a:t>
            </a:r>
            <a:r>
              <a:rPr lang="en-US" sz="1800" b="0" i="0" dirty="0">
                <a:effectLst/>
                <a:latin typeface="Calibri" panose="020F0502020204030204" pitchFamily="34" charset="0"/>
              </a:rPr>
              <a:t> (İstanbul 1924) </a:t>
            </a:r>
            <a:r>
              <a:rPr lang="en-US" sz="1800" b="0" i="0" dirty="0" err="1">
                <a:effectLst/>
                <a:latin typeface="Calibri" panose="020F0502020204030204" pitchFamily="34" charset="0"/>
              </a:rPr>
              <a:t>yazdığı</a:t>
            </a:r>
            <a:r>
              <a:rPr lang="en-US" sz="1800" b="0" i="0" dirty="0">
                <a:effectLst/>
                <a:latin typeface="Calibri" panose="020F0502020204030204" pitchFamily="34" charset="0"/>
              </a:rPr>
              <a:t> </a:t>
            </a:r>
            <a:r>
              <a:rPr lang="en-US" sz="1800" b="0" i="0" dirty="0" err="1">
                <a:effectLst/>
                <a:latin typeface="Calibri" panose="020F0502020204030204" pitchFamily="34" charset="0"/>
              </a:rPr>
              <a:t>mukaddimede</a:t>
            </a:r>
            <a:r>
              <a:rPr lang="en-US" sz="1800" b="0" i="0" dirty="0">
                <a:effectLst/>
                <a:latin typeface="Calibri" panose="020F0502020204030204" pitchFamily="34" charset="0"/>
              </a:rPr>
              <a:t> </a:t>
            </a:r>
            <a:r>
              <a:rPr lang="en-US" sz="1800" b="0" i="0" dirty="0" err="1">
                <a:effectLst/>
                <a:latin typeface="Calibri" panose="020F0502020204030204" pitchFamily="34" charset="0"/>
              </a:rPr>
              <a:t>bazı</a:t>
            </a:r>
            <a:r>
              <a:rPr lang="en-US" sz="1800" b="0" i="0" dirty="0">
                <a:effectLst/>
                <a:latin typeface="Calibri" panose="020F0502020204030204" pitchFamily="34" charset="0"/>
              </a:rPr>
              <a:t> </a:t>
            </a:r>
            <a:r>
              <a:rPr lang="en-US" sz="1800" b="0" i="0" dirty="0" err="1">
                <a:effectLst/>
                <a:latin typeface="Calibri" panose="020F0502020204030204" pitchFamily="34" charset="0"/>
              </a:rPr>
              <a:t>tarihî</a:t>
            </a:r>
            <a:r>
              <a:rPr lang="en-US" sz="1800" b="0" i="0" dirty="0">
                <a:effectLst/>
                <a:latin typeface="Calibri" panose="020F0502020204030204" pitchFamily="34" charset="0"/>
              </a:rPr>
              <a:t> </a:t>
            </a:r>
            <a:r>
              <a:rPr lang="en-US" sz="1800" b="0" i="0" dirty="0" err="1">
                <a:effectLst/>
                <a:latin typeface="Calibri" panose="020F0502020204030204" pitchFamily="34" charset="0"/>
              </a:rPr>
              <a:t>vesikalara</a:t>
            </a:r>
            <a:r>
              <a:rPr lang="en-US" sz="1800" b="0" i="0" dirty="0">
                <a:effectLst/>
                <a:latin typeface="Calibri" panose="020F0502020204030204" pitchFamily="34" charset="0"/>
              </a:rPr>
              <a:t> </a:t>
            </a:r>
            <a:r>
              <a:rPr lang="en-US" sz="1800" b="0" i="0" dirty="0" err="1">
                <a:effectLst/>
                <a:latin typeface="Calibri" panose="020F0502020204030204" pitchFamily="34" charset="0"/>
              </a:rPr>
              <a:t>ve</a:t>
            </a:r>
            <a:r>
              <a:rPr lang="en-US" sz="1800" b="0" i="0" dirty="0">
                <a:effectLst/>
                <a:latin typeface="Calibri" panose="020F0502020204030204" pitchFamily="34" charset="0"/>
              </a:rPr>
              <a:t> </a:t>
            </a:r>
            <a:r>
              <a:rPr lang="en-US" sz="1800" b="0" i="0" dirty="0" err="1">
                <a:effectLst/>
                <a:latin typeface="Calibri" panose="020F0502020204030204" pitchFamily="34" charset="0"/>
              </a:rPr>
              <a:t>şairin</a:t>
            </a:r>
            <a:r>
              <a:rPr lang="en-US" sz="1800" b="0" i="0" dirty="0">
                <a:effectLst/>
                <a:latin typeface="Calibri" panose="020F0502020204030204" pitchFamily="34" charset="0"/>
              </a:rPr>
              <a:t> </a:t>
            </a:r>
            <a:r>
              <a:rPr lang="en-US" sz="1800" b="0" i="0" dirty="0" err="1">
                <a:effectLst/>
                <a:latin typeface="Calibri" panose="020F0502020204030204" pitchFamily="34" charset="0"/>
              </a:rPr>
              <a:t>eserlerindeki</a:t>
            </a:r>
            <a:r>
              <a:rPr lang="en-US" sz="1800" b="0" i="0" dirty="0">
                <a:effectLst/>
                <a:latin typeface="Calibri" panose="020F0502020204030204" pitchFamily="34" charset="0"/>
              </a:rPr>
              <a:t> </a:t>
            </a:r>
            <a:r>
              <a:rPr lang="en-US" sz="1800" b="0" i="0" dirty="0" err="1">
                <a:effectLst/>
                <a:latin typeface="Calibri" panose="020F0502020204030204" pitchFamily="34" charset="0"/>
              </a:rPr>
              <a:t>önemli</a:t>
            </a:r>
            <a:r>
              <a:rPr lang="en-US" sz="1800" b="0" i="0" dirty="0">
                <a:effectLst/>
                <a:latin typeface="Calibri" panose="020F0502020204030204" pitchFamily="34" charset="0"/>
              </a:rPr>
              <a:t> </a:t>
            </a:r>
            <a:r>
              <a:rPr lang="en-US" sz="1800" b="0" i="0" dirty="0" err="1">
                <a:effectLst/>
                <a:latin typeface="Calibri" panose="020F0502020204030204" pitchFamily="34" charset="0"/>
              </a:rPr>
              <a:t>sayılabilecek</a:t>
            </a:r>
            <a:r>
              <a:rPr lang="en-US" sz="1800" b="0" i="0" dirty="0">
                <a:effectLst/>
                <a:latin typeface="Calibri" panose="020F0502020204030204" pitchFamily="34" charset="0"/>
              </a:rPr>
              <a:t> </a:t>
            </a:r>
            <a:r>
              <a:rPr lang="en-US" sz="1800" b="0" i="0" dirty="0" err="1">
                <a:effectLst/>
                <a:latin typeface="Calibri" panose="020F0502020204030204" pitchFamily="34" charset="0"/>
              </a:rPr>
              <a:t>delillere</a:t>
            </a:r>
            <a:r>
              <a:rPr lang="en-US" sz="1800" b="0" i="0" dirty="0">
                <a:effectLst/>
                <a:latin typeface="Calibri" panose="020F0502020204030204" pitchFamily="34" charset="0"/>
              </a:rPr>
              <a:t> </a:t>
            </a:r>
            <a:r>
              <a:rPr lang="en-US" sz="1800" b="0" i="0" dirty="0" err="1">
                <a:effectLst/>
                <a:latin typeface="Calibri" panose="020F0502020204030204" pitchFamily="34" charset="0"/>
              </a:rPr>
              <a:t>dayanarak</a:t>
            </a:r>
            <a:r>
              <a:rPr lang="en-US" sz="1800" b="0" i="0" dirty="0">
                <a:effectLst/>
                <a:latin typeface="Calibri" panose="020F0502020204030204" pitchFamily="34" charset="0"/>
              </a:rPr>
              <a:t> </a:t>
            </a:r>
            <a:r>
              <a:rPr lang="en-US" sz="1800" b="0" i="0" dirty="0" err="1">
                <a:effectLst/>
                <a:latin typeface="Calibri" panose="020F0502020204030204" pitchFamily="34" charset="0"/>
              </a:rPr>
              <a:t>onun</a:t>
            </a:r>
            <a:r>
              <a:rPr lang="en-US" sz="1800" b="0" i="0" dirty="0">
                <a:effectLst/>
                <a:latin typeface="Calibri" panose="020F0502020204030204" pitchFamily="34" charset="0"/>
              </a:rPr>
              <a:t> </a:t>
            </a:r>
            <a:r>
              <a:rPr lang="en-US" sz="1800" b="0" i="0" dirty="0" err="1">
                <a:effectLst/>
                <a:latin typeface="Calibri" panose="020F0502020204030204" pitchFamily="34" charset="0"/>
              </a:rPr>
              <a:t>İmâmiyye</a:t>
            </a:r>
            <a:r>
              <a:rPr lang="en-US" sz="1800" b="0" i="0" dirty="0">
                <a:effectLst/>
                <a:latin typeface="Calibri" panose="020F0502020204030204" pitchFamily="34" charset="0"/>
              </a:rPr>
              <a:t> </a:t>
            </a:r>
            <a:r>
              <a:rPr lang="en-US" sz="1800" b="0" i="0" dirty="0" err="1">
                <a:effectLst/>
                <a:latin typeface="Calibri" panose="020F0502020204030204" pitchFamily="34" charset="0"/>
              </a:rPr>
              <a:t>Şîası’na</a:t>
            </a:r>
            <a:r>
              <a:rPr lang="en-US" sz="1800" b="0" i="0" dirty="0">
                <a:effectLst/>
                <a:latin typeface="Calibri" panose="020F0502020204030204" pitchFamily="34" charset="0"/>
              </a:rPr>
              <a:t> </a:t>
            </a:r>
            <a:r>
              <a:rPr lang="en-US" sz="1800" b="0" i="0" dirty="0" err="1">
                <a:effectLst/>
                <a:latin typeface="Calibri" panose="020F0502020204030204" pitchFamily="34" charset="0"/>
              </a:rPr>
              <a:t>mensup</a:t>
            </a:r>
            <a:r>
              <a:rPr lang="en-US" sz="1800" b="0" i="0" dirty="0">
                <a:effectLst/>
                <a:latin typeface="Calibri" panose="020F0502020204030204" pitchFamily="34" charset="0"/>
              </a:rPr>
              <a:t> </a:t>
            </a:r>
            <a:r>
              <a:rPr lang="en-US" sz="1800" b="0" i="0" dirty="0" err="1">
                <a:effectLst/>
                <a:latin typeface="Calibri" panose="020F0502020204030204" pitchFamily="34" charset="0"/>
              </a:rPr>
              <a:t>olduğunu</a:t>
            </a:r>
            <a:r>
              <a:rPr lang="en-US" sz="1800" b="0" i="0" dirty="0">
                <a:effectLst/>
                <a:latin typeface="Calibri" panose="020F0502020204030204" pitchFamily="34" charset="0"/>
              </a:rPr>
              <a:t> </a:t>
            </a:r>
            <a:r>
              <a:rPr lang="en-US" sz="1800" b="0" i="0" dirty="0" err="1">
                <a:effectLst/>
                <a:latin typeface="Calibri" panose="020F0502020204030204" pitchFamily="34" charset="0"/>
              </a:rPr>
              <a:t>söylemesi</a:t>
            </a:r>
            <a:r>
              <a:rPr lang="en-US" sz="1800" b="0" i="0" dirty="0">
                <a:effectLst/>
                <a:latin typeface="Calibri" panose="020F0502020204030204" pitchFamily="34" charset="0"/>
              </a:rPr>
              <a:t> </a:t>
            </a:r>
            <a:r>
              <a:rPr lang="en-US" sz="1800" b="0" i="0" dirty="0" err="1">
                <a:effectLst/>
                <a:latin typeface="Calibri" panose="020F0502020204030204" pitchFamily="34" charset="0"/>
              </a:rPr>
              <a:t>üzerine</a:t>
            </a:r>
            <a:r>
              <a:rPr lang="en-US" sz="1800" b="0" i="0" dirty="0">
                <a:effectLst/>
                <a:latin typeface="Calibri" panose="020F0502020204030204" pitchFamily="34" charset="0"/>
              </a:rPr>
              <a:t> (s. 16-18) o </a:t>
            </a:r>
            <a:r>
              <a:rPr lang="en-US" sz="1800" b="0" i="0" dirty="0" err="1">
                <a:effectLst/>
                <a:latin typeface="Calibri" panose="020F0502020204030204" pitchFamily="34" charset="0"/>
              </a:rPr>
              <a:t>dönemde</a:t>
            </a:r>
            <a:r>
              <a:rPr lang="en-US" sz="1800" b="0" i="0" dirty="0">
                <a:effectLst/>
                <a:latin typeface="Calibri" panose="020F0502020204030204" pitchFamily="34" charset="0"/>
              </a:rPr>
              <a:t> </a:t>
            </a:r>
            <a:r>
              <a:rPr lang="en-US" sz="1800" b="0" i="0" dirty="0" err="1">
                <a:effectLst/>
                <a:latin typeface="Calibri" panose="020F0502020204030204" pitchFamily="34" charset="0"/>
              </a:rPr>
              <a:t>karşı</a:t>
            </a:r>
            <a:r>
              <a:rPr lang="en-US" sz="1800" b="0" i="0" dirty="0">
                <a:effectLst/>
                <a:latin typeface="Calibri" panose="020F0502020204030204" pitchFamily="34" charset="0"/>
              </a:rPr>
              <a:t> </a:t>
            </a:r>
            <a:r>
              <a:rPr lang="en-US" sz="1800" b="0" i="0" dirty="0" err="1">
                <a:effectLst/>
                <a:latin typeface="Calibri" panose="020F0502020204030204" pitchFamily="34" charset="0"/>
              </a:rPr>
              <a:t>görüşler</a:t>
            </a:r>
            <a:r>
              <a:rPr lang="en-US" sz="1800" b="0" i="0" dirty="0">
                <a:effectLst/>
                <a:latin typeface="Calibri" panose="020F0502020204030204" pitchFamily="34" charset="0"/>
              </a:rPr>
              <a:t> </a:t>
            </a:r>
            <a:r>
              <a:rPr lang="en-US" sz="1800" b="0" i="0" dirty="0" err="1">
                <a:effectLst/>
                <a:latin typeface="Calibri" panose="020F0502020204030204" pitchFamily="34" charset="0"/>
              </a:rPr>
              <a:t>ileri</a:t>
            </a:r>
            <a:r>
              <a:rPr lang="en-US" sz="1800" b="0" i="0" dirty="0">
                <a:effectLst/>
                <a:latin typeface="Calibri" panose="020F0502020204030204" pitchFamily="34" charset="0"/>
              </a:rPr>
              <a:t> </a:t>
            </a:r>
            <a:r>
              <a:rPr lang="en-US" sz="1800" b="0" i="0" dirty="0" err="1">
                <a:effectLst/>
                <a:latin typeface="Calibri" panose="020F0502020204030204" pitchFamily="34" charset="0"/>
              </a:rPr>
              <a:t>sürülerek</a:t>
            </a:r>
            <a:r>
              <a:rPr lang="en-US" sz="1800" b="0" i="0" dirty="0">
                <a:effectLst/>
                <a:latin typeface="Calibri" panose="020F0502020204030204" pitchFamily="34" charset="0"/>
              </a:rPr>
              <a:t> </a:t>
            </a:r>
            <a:r>
              <a:rPr lang="en-US" sz="1800" b="0" i="0" dirty="0" err="1">
                <a:effectLst/>
                <a:latin typeface="Calibri" panose="020F0502020204030204" pitchFamily="34" charset="0"/>
              </a:rPr>
              <a:t>şairin</a:t>
            </a:r>
            <a:r>
              <a:rPr lang="en-US" sz="1800" b="0" i="0" dirty="0">
                <a:effectLst/>
                <a:latin typeface="Calibri" panose="020F0502020204030204" pitchFamily="34" charset="0"/>
              </a:rPr>
              <a:t> </a:t>
            </a:r>
            <a:r>
              <a:rPr lang="en-US" sz="1800" b="0" i="0" dirty="0" err="1">
                <a:effectLst/>
                <a:latin typeface="Calibri" panose="020F0502020204030204" pitchFamily="34" charset="0"/>
              </a:rPr>
              <a:t>Sünnîliği</a:t>
            </a:r>
            <a:r>
              <a:rPr lang="en-US" sz="1800" b="0" i="0" dirty="0">
                <a:effectLst/>
                <a:latin typeface="Calibri" panose="020F0502020204030204" pitchFamily="34" charset="0"/>
              </a:rPr>
              <a:t> </a:t>
            </a:r>
            <a:r>
              <a:rPr lang="en-US" sz="1800" b="0" i="0" dirty="0" err="1">
                <a:effectLst/>
                <a:latin typeface="Calibri" panose="020F0502020204030204" pitchFamily="34" charset="0"/>
              </a:rPr>
              <a:t>savunulmuştu</a:t>
            </a:r>
            <a:endParaRPr lang="en-US" sz="1800" b="0" i="0" dirty="0">
              <a:effectLst/>
              <a:latin typeface="Calibri" panose="020F0502020204030204" pitchFamily="34" charset="0"/>
            </a:endParaRPr>
          </a:p>
          <a:p>
            <a:endParaRPr lang="en-TR" sz="1800" dirty="0"/>
          </a:p>
        </p:txBody>
      </p:sp>
      <p:grpSp>
        <p:nvGrpSpPr>
          <p:cNvPr id="11275" name="decorative circles">
            <a:extLst>
              <a:ext uri="{FF2B5EF4-FFF2-40B4-BE49-F238E27FC236}">
                <a16:creationId xmlns:a16="http://schemas.microsoft.com/office/drawing/2014/main" id="{090D15CC-A235-4941-B59D-649F70CD1B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37008" y="433142"/>
            <a:ext cx="1122760" cy="6178301"/>
            <a:chOff x="8437008" y="433142"/>
            <a:chExt cx="1122760" cy="6178301"/>
          </a:xfrm>
        </p:grpSpPr>
        <p:sp>
          <p:nvSpPr>
            <p:cNvPr id="11276" name="Oval 11275">
              <a:extLst>
                <a:ext uri="{FF2B5EF4-FFF2-40B4-BE49-F238E27FC236}">
                  <a16:creationId xmlns:a16="http://schemas.microsoft.com/office/drawing/2014/main" id="{787532C7-1215-4178-A923-EF573EC9B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75160" y="82517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7" name="Oval 11276">
              <a:extLst>
                <a:ext uri="{FF2B5EF4-FFF2-40B4-BE49-F238E27FC236}">
                  <a16:creationId xmlns:a16="http://schemas.microsoft.com/office/drawing/2014/main" id="{B0FD62D6-D98A-489D-A5FC-24518D6F9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28229" y="433142"/>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8" name="Oval 11277">
              <a:extLst>
                <a:ext uri="{FF2B5EF4-FFF2-40B4-BE49-F238E27FC236}">
                  <a16:creationId xmlns:a16="http://schemas.microsoft.com/office/drawing/2014/main" id="{0617A8E1-0887-4BEB-AF88-4C490056D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37008" y="5719481"/>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9" name="Oval 11278">
              <a:extLst>
                <a:ext uri="{FF2B5EF4-FFF2-40B4-BE49-F238E27FC236}">
                  <a16:creationId xmlns:a16="http://schemas.microsoft.com/office/drawing/2014/main" id="{15DF5A22-9D25-46A9-8FC0-ED95CF464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93327" y="6145002"/>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0" name="Oval 11279">
              <a:extLst>
                <a:ext uri="{FF2B5EF4-FFF2-40B4-BE49-F238E27FC236}">
                  <a16:creationId xmlns:a16="http://schemas.microsoft.com/office/drawing/2014/main" id="{9CD8CCD3-5B43-4E89-B609-74BE058F7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6963" y="581706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266" name="Picture 2" descr="İtikat Nedir? | İslam ve İhsan">
            <a:extLst>
              <a:ext uri="{FF2B5EF4-FFF2-40B4-BE49-F238E27FC236}">
                <a16:creationId xmlns:a16="http://schemas.microsoft.com/office/drawing/2014/main" id="{4DC01A59-0CC1-A519-FC7E-B185004E93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085" r="35396" b="1"/>
          <a:stretch/>
        </p:blipFill>
        <p:spPr bwMode="auto">
          <a:xfrm>
            <a:off x="8608738" y="357441"/>
            <a:ext cx="3580214" cy="5994304"/>
          </a:xfrm>
          <a:custGeom>
            <a:avLst/>
            <a:gdLst/>
            <a:ahLst/>
            <a:cxnLst/>
            <a:rect l="l" t="t" r="r" b="b"/>
            <a:pathLst>
              <a:path w="3735324" h="6254002">
                <a:moveTo>
                  <a:pt x="3127001" y="0"/>
                </a:moveTo>
                <a:cubicBezTo>
                  <a:pt x="3288907" y="0"/>
                  <a:pt x="3447939" y="12305"/>
                  <a:pt x="3603212" y="36030"/>
                </a:cubicBezTo>
                <a:lnTo>
                  <a:pt x="3735324" y="59623"/>
                </a:lnTo>
                <a:lnTo>
                  <a:pt x="3735324" y="6194380"/>
                </a:lnTo>
                <a:lnTo>
                  <a:pt x="3603212" y="6217972"/>
                </a:lnTo>
                <a:cubicBezTo>
                  <a:pt x="3447939" y="6241698"/>
                  <a:pt x="3288907" y="6254002"/>
                  <a:pt x="3127001" y="6254002"/>
                </a:cubicBezTo>
                <a:cubicBezTo>
                  <a:pt x="1400006" y="6254002"/>
                  <a:pt x="0" y="4853996"/>
                  <a:pt x="0" y="3127001"/>
                </a:cubicBezTo>
                <a:cubicBezTo>
                  <a:pt x="0" y="1400006"/>
                  <a:pt x="1400006" y="0"/>
                  <a:pt x="312700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557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F596E531-7430-4087-BC87-6EBBD9F5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7" name="Rectangle 12296">
            <a:extLst>
              <a:ext uri="{FF2B5EF4-FFF2-40B4-BE49-F238E27FC236}">
                <a16:creationId xmlns:a16="http://schemas.microsoft.com/office/drawing/2014/main" id="{3761DBE9-7FE6-4545-A3E3-3CB13BEFB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3949F154-811F-7E6C-5011-98E0409D7AE0}"/>
              </a:ext>
            </a:extLst>
          </p:cNvPr>
          <p:cNvSpPr>
            <a:spLocks noGrp="1"/>
          </p:cNvSpPr>
          <p:nvPr>
            <p:ph type="title"/>
          </p:nvPr>
        </p:nvSpPr>
        <p:spPr>
          <a:xfrm>
            <a:off x="777240" y="777240"/>
            <a:ext cx="6765026" cy="2493876"/>
          </a:xfrm>
        </p:spPr>
        <p:txBody>
          <a:bodyPr anchor="b">
            <a:normAutofit/>
          </a:bodyPr>
          <a:lstStyle/>
          <a:p>
            <a:r>
              <a:rPr lang="en-TR" sz="4400"/>
              <a:t>Şiir Anlayışı</a:t>
            </a:r>
          </a:p>
        </p:txBody>
      </p:sp>
      <p:sp>
        <p:nvSpPr>
          <p:cNvPr id="3" name="Content Placeholder 2">
            <a:extLst>
              <a:ext uri="{FF2B5EF4-FFF2-40B4-BE49-F238E27FC236}">
                <a16:creationId xmlns:a16="http://schemas.microsoft.com/office/drawing/2014/main" id="{E348210A-6339-47FC-4668-A004F23ABF61}"/>
              </a:ext>
            </a:extLst>
          </p:cNvPr>
          <p:cNvSpPr>
            <a:spLocks noGrp="1"/>
          </p:cNvSpPr>
          <p:nvPr>
            <p:ph idx="1"/>
          </p:nvPr>
        </p:nvSpPr>
        <p:spPr>
          <a:xfrm>
            <a:off x="777240" y="3428999"/>
            <a:ext cx="6765026" cy="2747963"/>
          </a:xfrm>
        </p:spPr>
        <p:txBody>
          <a:bodyPr anchor="t">
            <a:normAutofit/>
          </a:bodyPr>
          <a:lstStyle/>
          <a:p>
            <a:r>
              <a:rPr lang="en-US" sz="1800" b="0" i="0">
                <a:effectLst/>
                <a:latin typeface="Calibri" panose="020F0502020204030204" pitchFamily="34" charset="0"/>
              </a:rPr>
              <a:t>Âlim bir şair olan Fuzûlî şiir hakkındaki görüşlerini Türkçe divanının önsözünde şu şekilde açıklamıştır: “İlimsiz şiir esası yok dîvar olur ve esassız dîvar gāyette bî-i‘tibâr olur.” Mukaddimede daha sonra aşk şiirleri yazdığını, fakat bunların uzun ömürlü olmayacaklarını anlayınca gece gündüz çalışarak bütün ilimleri öğrendiğini söyler. Fuzûlî’ye göre şiir insanı yücelten ilâhî bir lutuftur. Allah şiir kabiliyetini çok az kuluna nasip etmiş, süse ihtiyaçları olmadığı için peygamberlerine bile vermemiştir.</a:t>
            </a:r>
            <a:endParaRPr lang="en-TR" sz="1800"/>
          </a:p>
        </p:txBody>
      </p:sp>
      <p:grpSp>
        <p:nvGrpSpPr>
          <p:cNvPr id="12299" name="decorative circles">
            <a:extLst>
              <a:ext uri="{FF2B5EF4-FFF2-40B4-BE49-F238E27FC236}">
                <a16:creationId xmlns:a16="http://schemas.microsoft.com/office/drawing/2014/main" id="{090D15CC-A235-4941-B59D-649F70CD1B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37008" y="433142"/>
            <a:ext cx="1122760" cy="6178301"/>
            <a:chOff x="8437008" y="433142"/>
            <a:chExt cx="1122760" cy="6178301"/>
          </a:xfrm>
        </p:grpSpPr>
        <p:sp>
          <p:nvSpPr>
            <p:cNvPr id="12300" name="Oval 12299">
              <a:extLst>
                <a:ext uri="{FF2B5EF4-FFF2-40B4-BE49-F238E27FC236}">
                  <a16:creationId xmlns:a16="http://schemas.microsoft.com/office/drawing/2014/main" id="{787532C7-1215-4178-A923-EF573EC9B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75160" y="82517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1" name="Oval 12300">
              <a:extLst>
                <a:ext uri="{FF2B5EF4-FFF2-40B4-BE49-F238E27FC236}">
                  <a16:creationId xmlns:a16="http://schemas.microsoft.com/office/drawing/2014/main" id="{B0FD62D6-D98A-489D-A5FC-24518D6F9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28229" y="433142"/>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2" name="Oval 12301">
              <a:extLst>
                <a:ext uri="{FF2B5EF4-FFF2-40B4-BE49-F238E27FC236}">
                  <a16:creationId xmlns:a16="http://schemas.microsoft.com/office/drawing/2014/main" id="{0617A8E1-0887-4BEB-AF88-4C490056D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37008" y="5719481"/>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3" name="Oval 12302">
              <a:extLst>
                <a:ext uri="{FF2B5EF4-FFF2-40B4-BE49-F238E27FC236}">
                  <a16:creationId xmlns:a16="http://schemas.microsoft.com/office/drawing/2014/main" id="{15DF5A22-9D25-46A9-8FC0-ED95CF464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93327" y="6145002"/>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4" name="Oval 12303">
              <a:extLst>
                <a:ext uri="{FF2B5EF4-FFF2-40B4-BE49-F238E27FC236}">
                  <a16:creationId xmlns:a16="http://schemas.microsoft.com/office/drawing/2014/main" id="{9CD8CCD3-5B43-4E89-B609-74BE058F7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6963" y="581706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290" name="Picture 2" descr="Fuzûlî’nin Türkçe divanının ilk iki sayfası (Süleymaniye Ktp., Pertev Paşa, nr. 414)">
            <a:extLst>
              <a:ext uri="{FF2B5EF4-FFF2-40B4-BE49-F238E27FC236}">
                <a16:creationId xmlns:a16="http://schemas.microsoft.com/office/drawing/2014/main" id="{03269B3F-B9D1-DCFF-4BEC-574D0B9840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88" r="6404" b="1"/>
          <a:stretch/>
        </p:blipFill>
        <p:spPr bwMode="auto">
          <a:xfrm>
            <a:off x="8608738" y="357441"/>
            <a:ext cx="3580214" cy="5994304"/>
          </a:xfrm>
          <a:custGeom>
            <a:avLst/>
            <a:gdLst/>
            <a:ahLst/>
            <a:cxnLst/>
            <a:rect l="l" t="t" r="r" b="b"/>
            <a:pathLst>
              <a:path w="3735324" h="6254002">
                <a:moveTo>
                  <a:pt x="3127001" y="0"/>
                </a:moveTo>
                <a:cubicBezTo>
                  <a:pt x="3288907" y="0"/>
                  <a:pt x="3447939" y="12305"/>
                  <a:pt x="3603212" y="36030"/>
                </a:cubicBezTo>
                <a:lnTo>
                  <a:pt x="3735324" y="59623"/>
                </a:lnTo>
                <a:lnTo>
                  <a:pt x="3735324" y="6194380"/>
                </a:lnTo>
                <a:lnTo>
                  <a:pt x="3603212" y="6217972"/>
                </a:lnTo>
                <a:cubicBezTo>
                  <a:pt x="3447939" y="6241698"/>
                  <a:pt x="3288907" y="6254002"/>
                  <a:pt x="3127001" y="6254002"/>
                </a:cubicBezTo>
                <a:cubicBezTo>
                  <a:pt x="1400006" y="6254002"/>
                  <a:pt x="0" y="4853996"/>
                  <a:pt x="0" y="3127001"/>
                </a:cubicBezTo>
                <a:cubicBezTo>
                  <a:pt x="0" y="1400006"/>
                  <a:pt x="1400006" y="0"/>
                  <a:pt x="312700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940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36" name="Rectangle 13318">
            <a:extLst>
              <a:ext uri="{FF2B5EF4-FFF2-40B4-BE49-F238E27FC236}">
                <a16:creationId xmlns:a16="http://schemas.microsoft.com/office/drawing/2014/main" id="{6965FEFA-9F19-4A53-8995-C4B3D0DBE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7" name="Rectangle 13320">
            <a:extLst>
              <a:ext uri="{FF2B5EF4-FFF2-40B4-BE49-F238E27FC236}">
                <a16:creationId xmlns:a16="http://schemas.microsoft.com/office/drawing/2014/main" id="{30DFCF12-97D2-4E81-A77E-27A35C392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E790FB87-247D-6519-FEAD-B4D54F6BFB98}"/>
              </a:ext>
            </a:extLst>
          </p:cNvPr>
          <p:cNvSpPr>
            <a:spLocks noGrp="1"/>
          </p:cNvSpPr>
          <p:nvPr>
            <p:ph type="title"/>
          </p:nvPr>
        </p:nvSpPr>
        <p:spPr>
          <a:xfrm>
            <a:off x="777239" y="777240"/>
            <a:ext cx="6168331" cy="2493876"/>
          </a:xfrm>
        </p:spPr>
        <p:txBody>
          <a:bodyPr anchor="b">
            <a:normAutofit/>
          </a:bodyPr>
          <a:lstStyle/>
          <a:p>
            <a:r>
              <a:rPr lang="en-TR" sz="4400"/>
              <a:t>Güzellik ve Aşk Anlayışı</a:t>
            </a:r>
          </a:p>
        </p:txBody>
      </p:sp>
      <p:sp>
        <p:nvSpPr>
          <p:cNvPr id="3" name="Content Placeholder 2">
            <a:extLst>
              <a:ext uri="{FF2B5EF4-FFF2-40B4-BE49-F238E27FC236}">
                <a16:creationId xmlns:a16="http://schemas.microsoft.com/office/drawing/2014/main" id="{A33B1038-F268-5FD7-4ADC-FA281CF06D18}"/>
              </a:ext>
            </a:extLst>
          </p:cNvPr>
          <p:cNvSpPr>
            <a:spLocks noGrp="1"/>
          </p:cNvSpPr>
          <p:nvPr>
            <p:ph idx="1"/>
          </p:nvPr>
        </p:nvSpPr>
        <p:spPr>
          <a:xfrm>
            <a:off x="777239" y="3428999"/>
            <a:ext cx="6168331" cy="2747963"/>
          </a:xfrm>
        </p:spPr>
        <p:txBody>
          <a:bodyPr anchor="t">
            <a:normAutofit/>
          </a:bodyPr>
          <a:lstStyle/>
          <a:p>
            <a:r>
              <a:rPr lang="en-US" sz="1500" b="0" i="0">
                <a:effectLst/>
                <a:latin typeface="Calibri" panose="020F0502020204030204" pitchFamily="34" charset="0"/>
              </a:rPr>
              <a:t>Güzellik ve aşk anlayışıyla birlikte devrinin ruh ve bedenle ilgili düşüncelerini </a:t>
            </a:r>
            <a:r>
              <a:rPr lang="en-US" sz="1500" b="0" i="1">
                <a:effectLst/>
                <a:latin typeface="Calibri" panose="020F0502020204030204" pitchFamily="34" charset="0"/>
              </a:rPr>
              <a:t>Ṣıḥḥat u Maraż</a:t>
            </a:r>
            <a:r>
              <a:rPr lang="en-US" sz="1500" b="0" i="0">
                <a:effectLst/>
                <a:latin typeface="Calibri" panose="020F0502020204030204" pitchFamily="34" charset="0"/>
              </a:rPr>
              <a:t>’da, tasavvufî nitelikte nasihatçiliğini </a:t>
            </a:r>
            <a:r>
              <a:rPr lang="en-US" sz="1500" b="0" i="1">
                <a:effectLst/>
                <a:latin typeface="Calibri" panose="020F0502020204030204" pitchFamily="34" charset="0"/>
              </a:rPr>
              <a:t>Rind ü Zâhid</a:t>
            </a:r>
            <a:r>
              <a:rPr lang="en-US" sz="1500" b="0" i="0">
                <a:effectLst/>
                <a:latin typeface="Calibri" panose="020F0502020204030204" pitchFamily="34" charset="0"/>
              </a:rPr>
              <a:t>’de, tasavvuf felsefesiyle dünya ve hayat görüşünü ise bunun yanında başta </a:t>
            </a:r>
            <a:r>
              <a:rPr lang="en-US" sz="1500" b="0" i="1">
                <a:effectLst/>
                <a:latin typeface="Calibri" panose="020F0502020204030204" pitchFamily="34" charset="0"/>
              </a:rPr>
              <a:t>Leylâ vü Mecnûn</a:t>
            </a:r>
            <a:r>
              <a:rPr lang="en-US" sz="1500" b="0" i="0">
                <a:effectLst/>
                <a:latin typeface="Calibri" panose="020F0502020204030204" pitchFamily="34" charset="0"/>
              </a:rPr>
              <a:t> mesnevisi olmak üzere divanlarındaki çeşitli şiirlerde ortaya koymuştur.</a:t>
            </a:r>
          </a:p>
          <a:p>
            <a:endParaRPr lang="en-US" sz="1500">
              <a:latin typeface="Calibri" panose="020F0502020204030204" pitchFamily="34" charset="0"/>
            </a:endParaRPr>
          </a:p>
          <a:p>
            <a:r>
              <a:rPr lang="en-US" sz="1500"/>
              <a:t>Girmişdi həsarə gənc manənd.</a:t>
            </a:r>
            <a:br>
              <a:rPr lang="en-US" sz="1500"/>
            </a:br>
            <a:r>
              <a:rPr lang="en-US" sz="1500"/>
              <a:t>Urmuşdu əyaqə pənddən bənd.</a:t>
            </a:r>
            <a:br>
              <a:rPr lang="en-US" sz="1500"/>
            </a:br>
            <a:r>
              <a:rPr lang="en-US" sz="1500"/>
              <a:t>Nə bir fərəhi, nə bir nişati,</a:t>
            </a:r>
            <a:br>
              <a:rPr lang="en-US" sz="1500"/>
            </a:br>
            <a:r>
              <a:rPr lang="en-US" sz="1500"/>
              <a:t>Nə kimsə ilə ixtilati.</a:t>
            </a:r>
            <a:endParaRPr lang="en-TR" sz="1500"/>
          </a:p>
        </p:txBody>
      </p:sp>
      <p:grpSp>
        <p:nvGrpSpPr>
          <p:cNvPr id="13338" name="decorative circles">
            <a:extLst>
              <a:ext uri="{FF2B5EF4-FFF2-40B4-BE49-F238E27FC236}">
                <a16:creationId xmlns:a16="http://schemas.microsoft.com/office/drawing/2014/main" id="{88C16691-9DA5-4C39-AF4D-8B07E2FEB0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2461" y="220046"/>
            <a:ext cx="3455469" cy="4723381"/>
            <a:chOff x="8132461" y="220046"/>
            <a:chExt cx="3455469" cy="4723381"/>
          </a:xfrm>
        </p:grpSpPr>
        <p:sp>
          <p:nvSpPr>
            <p:cNvPr id="13324" name="Oval 13323">
              <a:extLst>
                <a:ext uri="{FF2B5EF4-FFF2-40B4-BE49-F238E27FC236}">
                  <a16:creationId xmlns:a16="http://schemas.microsoft.com/office/drawing/2014/main" id="{FE3AD45C-DA8B-44C8-B0D5-CD97AFA6F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1858" y="4716692"/>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9" name="Oval 13324">
              <a:extLst>
                <a:ext uri="{FF2B5EF4-FFF2-40B4-BE49-F238E27FC236}">
                  <a16:creationId xmlns:a16="http://schemas.microsoft.com/office/drawing/2014/main" id="{A8DB9029-97B8-4D59-A36E-4A5B7CC78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23226" y="4129921"/>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0" name="Oval 13325">
              <a:extLst>
                <a:ext uri="{FF2B5EF4-FFF2-40B4-BE49-F238E27FC236}">
                  <a16:creationId xmlns:a16="http://schemas.microsoft.com/office/drawing/2014/main" id="{D7661242-F0D0-4B64-9FDC-E4B8017DA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2461" y="419435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1" name="Oval 13326">
              <a:extLst>
                <a:ext uri="{FF2B5EF4-FFF2-40B4-BE49-F238E27FC236}">
                  <a16:creationId xmlns:a16="http://schemas.microsoft.com/office/drawing/2014/main" id="{E685500D-E012-41E3-8946-63C336D45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4744" y="220046"/>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2" name="Oval 13327">
              <a:extLst>
                <a:ext uri="{FF2B5EF4-FFF2-40B4-BE49-F238E27FC236}">
                  <a16:creationId xmlns:a16="http://schemas.microsoft.com/office/drawing/2014/main" id="{9B0274D5-E350-4115-814A-198C46304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2" y="397053"/>
              <a:ext cx="346588" cy="3465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3" name="Oval 13328">
              <a:extLst>
                <a:ext uri="{FF2B5EF4-FFF2-40B4-BE49-F238E27FC236}">
                  <a16:creationId xmlns:a16="http://schemas.microsoft.com/office/drawing/2014/main" id="{42E5CE15-4AAC-49EC-933D-D150BAB2D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2" y="108730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314" name="Picture 2">
            <a:extLst>
              <a:ext uri="{FF2B5EF4-FFF2-40B4-BE49-F238E27FC236}">
                <a16:creationId xmlns:a16="http://schemas.microsoft.com/office/drawing/2014/main" id="{13AA6CB3-FFB8-1842-B220-FDD7DCAF3A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99" b="13776"/>
          <a:stretch/>
        </p:blipFill>
        <p:spPr bwMode="auto">
          <a:xfrm>
            <a:off x="7181870" y="262980"/>
            <a:ext cx="3486122" cy="3486122"/>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noFill/>
          <a:extLst>
            <a:ext uri="{909E8E84-426E-40DD-AFC4-6F175D3DCCD1}">
              <a14:hiddenFill xmlns:a14="http://schemas.microsoft.com/office/drawing/2010/main">
                <a:solidFill>
                  <a:srgbClr val="FFFFFF"/>
                </a:solidFill>
              </a14:hiddenFill>
            </a:ext>
          </a:extLst>
        </p:spPr>
      </p:pic>
      <p:pic>
        <p:nvPicPr>
          <p:cNvPr id="13344" name="Graphic 13330">
            <a:extLst>
              <a:ext uri="{FF2B5EF4-FFF2-40B4-BE49-F238E27FC236}">
                <a16:creationId xmlns:a16="http://schemas.microsoft.com/office/drawing/2014/main" id="{88F56DA4-2446-4D2D-A013-FC97DA4D10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l="18631" t="16485" r="52721" b="17441"/>
          <a:stretch/>
        </p:blipFill>
        <p:spPr>
          <a:xfrm>
            <a:off x="10854666" y="743641"/>
            <a:ext cx="1334286" cy="3077509"/>
          </a:xfrm>
          <a:prstGeom prst="rect">
            <a:avLst/>
          </a:prstGeom>
        </p:spPr>
      </p:pic>
      <p:sp>
        <p:nvSpPr>
          <p:cNvPr id="13345" name="Oval 2">
            <a:extLst>
              <a:ext uri="{FF2B5EF4-FFF2-40B4-BE49-F238E27FC236}">
                <a16:creationId xmlns:a16="http://schemas.microsoft.com/office/drawing/2014/main" id="{DC69F35D-48F8-4A61-BD90-D1E560087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5799" y="3890057"/>
            <a:ext cx="3043153" cy="2967943"/>
          </a:xfrm>
          <a:custGeom>
            <a:avLst/>
            <a:gdLst>
              <a:gd name="connsiteX0" fmla="*/ 2361523 w 4051324"/>
              <a:gd name="connsiteY0" fmla="*/ 0 h 3951198"/>
              <a:gd name="connsiteX1" fmla="*/ 4031372 w 4051324"/>
              <a:gd name="connsiteY1" fmla="*/ 691674 h 3951198"/>
              <a:gd name="connsiteX2" fmla="*/ 4051324 w 4051324"/>
              <a:gd name="connsiteY2" fmla="*/ 713627 h 3951198"/>
              <a:gd name="connsiteX3" fmla="*/ 4051324 w 4051324"/>
              <a:gd name="connsiteY3" fmla="*/ 3951198 h 3951198"/>
              <a:gd name="connsiteX4" fmla="*/ 618807 w 4051324"/>
              <a:gd name="connsiteY4" fmla="*/ 3951198 h 3951198"/>
              <a:gd name="connsiteX5" fmla="*/ 539257 w 4051324"/>
              <a:gd name="connsiteY5" fmla="*/ 3863671 h 3951198"/>
              <a:gd name="connsiteX6" fmla="*/ 0 w 4051324"/>
              <a:gd name="connsiteY6" fmla="*/ 2361523 h 3951198"/>
              <a:gd name="connsiteX7" fmla="*/ 2361523 w 4051324"/>
              <a:gd name="connsiteY7" fmla="*/ 0 h 395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1324" h="3951198">
                <a:moveTo>
                  <a:pt x="2361523" y="0"/>
                </a:moveTo>
                <a:cubicBezTo>
                  <a:pt x="3013639" y="0"/>
                  <a:pt x="3604020" y="264323"/>
                  <a:pt x="4031372" y="691674"/>
                </a:cubicBezTo>
                <a:lnTo>
                  <a:pt x="4051324" y="713627"/>
                </a:lnTo>
                <a:lnTo>
                  <a:pt x="4051324" y="3951198"/>
                </a:lnTo>
                <a:lnTo>
                  <a:pt x="618807" y="3951198"/>
                </a:lnTo>
                <a:lnTo>
                  <a:pt x="539257" y="3863671"/>
                </a:lnTo>
                <a:cubicBezTo>
                  <a:pt x="202372" y="3455461"/>
                  <a:pt x="0" y="2932125"/>
                  <a:pt x="0" y="2361523"/>
                </a:cubicBezTo>
                <a:cubicBezTo>
                  <a:pt x="0" y="1057290"/>
                  <a:pt x="1057290" y="0"/>
                  <a:pt x="2361523"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35" name="Graphic 13334">
            <a:extLst>
              <a:ext uri="{FF2B5EF4-FFF2-40B4-BE49-F238E27FC236}">
                <a16:creationId xmlns:a16="http://schemas.microsoft.com/office/drawing/2014/main" id="{C5DA7232-C8C3-4303-B245-7279E431A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l="22954" t="12147" r="12287" b="24733"/>
          <a:stretch/>
        </p:blipFill>
        <p:spPr>
          <a:xfrm flipH="1">
            <a:off x="9147042" y="3890057"/>
            <a:ext cx="3044958" cy="2967943"/>
          </a:xfrm>
          <a:prstGeom prst="rect">
            <a:avLst/>
          </a:prstGeom>
        </p:spPr>
      </p:pic>
    </p:spTree>
    <p:extLst>
      <p:ext uri="{BB962C8B-B14F-4D97-AF65-F5344CB8AC3E}">
        <p14:creationId xmlns:p14="http://schemas.microsoft.com/office/powerpoint/2010/main" val="993694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6965FEFA-9F19-4A53-8995-C4B3D0DBE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14344">
            <a:extLst>
              <a:ext uri="{FF2B5EF4-FFF2-40B4-BE49-F238E27FC236}">
                <a16:creationId xmlns:a16="http://schemas.microsoft.com/office/drawing/2014/main" id="{30DFCF12-97D2-4E81-A77E-27A35C392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6AF38756-9093-FFCD-1812-3CB570673E90}"/>
              </a:ext>
            </a:extLst>
          </p:cNvPr>
          <p:cNvSpPr>
            <a:spLocks noGrp="1"/>
          </p:cNvSpPr>
          <p:nvPr>
            <p:ph type="title"/>
          </p:nvPr>
        </p:nvSpPr>
        <p:spPr>
          <a:xfrm>
            <a:off x="777239" y="777240"/>
            <a:ext cx="6168331" cy="2493876"/>
          </a:xfrm>
        </p:spPr>
        <p:txBody>
          <a:bodyPr anchor="b">
            <a:normAutofit/>
          </a:bodyPr>
          <a:lstStyle/>
          <a:p>
            <a:r>
              <a:rPr lang="en-TR" sz="4400"/>
              <a:t>Etkilendiği Şairler</a:t>
            </a:r>
          </a:p>
        </p:txBody>
      </p:sp>
      <p:sp>
        <p:nvSpPr>
          <p:cNvPr id="3" name="Content Placeholder 2">
            <a:extLst>
              <a:ext uri="{FF2B5EF4-FFF2-40B4-BE49-F238E27FC236}">
                <a16:creationId xmlns:a16="http://schemas.microsoft.com/office/drawing/2014/main" id="{8487963A-CABB-09E0-663F-62627DB355F6}"/>
              </a:ext>
            </a:extLst>
          </p:cNvPr>
          <p:cNvSpPr>
            <a:spLocks noGrp="1"/>
          </p:cNvSpPr>
          <p:nvPr>
            <p:ph idx="1"/>
          </p:nvPr>
        </p:nvSpPr>
        <p:spPr>
          <a:xfrm>
            <a:off x="777239" y="3428999"/>
            <a:ext cx="6168331" cy="2747963"/>
          </a:xfrm>
        </p:spPr>
        <p:txBody>
          <a:bodyPr anchor="t">
            <a:noAutofit/>
          </a:bodyPr>
          <a:lstStyle/>
          <a:p>
            <a:r>
              <a:rPr lang="en-US" sz="1400" b="0" i="0">
                <a:effectLst/>
                <a:latin typeface="Calibri" panose="020F0502020204030204" pitchFamily="34" charset="0"/>
              </a:rPr>
              <a:t>Her sanatkârda olduğu gibi Fuzûlî’nin şiirlerinde de kendinden önceki büyük ustaların tesirinden bahsedilmiştir. Köprülü onun Osmanlı şairlerini fazla tanımadığını, bu sebeple de onda İran şiirinin ve bunlar arasında Hâfız, Attâr, Molla Câmî, Nizâmî, Hâtifî ve Selmân-ı Sâvecî’nin tesirlerinin aranması gerektiğini söyler. Fakat dikkatli bir araştırma Fuzûlî’deki bu tesirlerin başka şairlerde olduğu kadar açık olmadığını gösterir. Benzerliklerin çoğu, belirli ve müşahhas bir tesirden çok divan edebiyatının ve onun arkasındaki kültür birikiminin özelliğinden gelen ve tabii olarak ortak olan fikirler, duygular ve mazmunlardan kaynaklanır. Bunun dışında gerçek olan, Fuzûlî’nin hemen bütün şiirlerinde kendi şahsî tasarrufunun varlığıdır. Nitekim Fuzûlî ile Hâfız’ı karşılaştıran Mazıoğlu, Fuzûlî’de bu tesirler olsa bile bunları kendi benliği içinde eriterek onlara şahsiyetinin damgasını vurmuş olduğunu pek çok örnekle göstermiştir.</a:t>
            </a:r>
          </a:p>
          <a:p>
            <a:br>
              <a:rPr lang="en-US" sz="1400"/>
            </a:br>
            <a:endParaRPr lang="en-TR" sz="1400"/>
          </a:p>
        </p:txBody>
      </p:sp>
      <p:grpSp>
        <p:nvGrpSpPr>
          <p:cNvPr id="14347" name="decorative circles">
            <a:extLst>
              <a:ext uri="{FF2B5EF4-FFF2-40B4-BE49-F238E27FC236}">
                <a16:creationId xmlns:a16="http://schemas.microsoft.com/office/drawing/2014/main" id="{88C16691-9DA5-4C39-AF4D-8B07E2FEB0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2461" y="220046"/>
            <a:ext cx="3455469" cy="4723381"/>
            <a:chOff x="8132461" y="220046"/>
            <a:chExt cx="3455469" cy="4723381"/>
          </a:xfrm>
        </p:grpSpPr>
        <p:sp>
          <p:nvSpPr>
            <p:cNvPr id="14348" name="Oval 14347">
              <a:extLst>
                <a:ext uri="{FF2B5EF4-FFF2-40B4-BE49-F238E27FC236}">
                  <a16:creationId xmlns:a16="http://schemas.microsoft.com/office/drawing/2014/main" id="{FE3AD45C-DA8B-44C8-B0D5-CD97AFA6F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1858" y="4716692"/>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9" name="Oval 14348">
              <a:extLst>
                <a:ext uri="{FF2B5EF4-FFF2-40B4-BE49-F238E27FC236}">
                  <a16:creationId xmlns:a16="http://schemas.microsoft.com/office/drawing/2014/main" id="{A8DB9029-97B8-4D59-A36E-4A5B7CC78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23226" y="4129921"/>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0" name="Oval 14349">
              <a:extLst>
                <a:ext uri="{FF2B5EF4-FFF2-40B4-BE49-F238E27FC236}">
                  <a16:creationId xmlns:a16="http://schemas.microsoft.com/office/drawing/2014/main" id="{D7661242-F0D0-4B64-9FDC-E4B8017DA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2461" y="419435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1" name="Oval 14350">
              <a:extLst>
                <a:ext uri="{FF2B5EF4-FFF2-40B4-BE49-F238E27FC236}">
                  <a16:creationId xmlns:a16="http://schemas.microsoft.com/office/drawing/2014/main" id="{E685500D-E012-41E3-8946-63C336D45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4744" y="220046"/>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2" name="Oval 14351">
              <a:extLst>
                <a:ext uri="{FF2B5EF4-FFF2-40B4-BE49-F238E27FC236}">
                  <a16:creationId xmlns:a16="http://schemas.microsoft.com/office/drawing/2014/main" id="{9B0274D5-E350-4115-814A-198C46304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2" y="397053"/>
              <a:ext cx="346588" cy="3465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3" name="Oval 14352">
              <a:extLst>
                <a:ext uri="{FF2B5EF4-FFF2-40B4-BE49-F238E27FC236}">
                  <a16:creationId xmlns:a16="http://schemas.microsoft.com/office/drawing/2014/main" id="{42E5CE15-4AAC-49EC-933D-D150BAB2D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2" y="108730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338" name="Picture 2" descr="Nizâmî-i Gencevî - Vikipedi">
            <a:extLst>
              <a:ext uri="{FF2B5EF4-FFF2-40B4-BE49-F238E27FC236}">
                <a16:creationId xmlns:a16="http://schemas.microsoft.com/office/drawing/2014/main" id="{D9C9ABDF-9D81-2990-E7EF-CE32407A0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24997"/>
          <a:stretch/>
        </p:blipFill>
        <p:spPr bwMode="auto">
          <a:xfrm>
            <a:off x="7181870" y="262980"/>
            <a:ext cx="3486122" cy="3486122"/>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noFill/>
          <a:extLst>
            <a:ext uri="{909E8E84-426E-40DD-AFC4-6F175D3DCCD1}">
              <a14:hiddenFill xmlns:a14="http://schemas.microsoft.com/office/drawing/2010/main">
                <a:solidFill>
                  <a:srgbClr val="FFFFFF"/>
                </a:solidFill>
              </a14:hiddenFill>
            </a:ext>
          </a:extLst>
        </p:spPr>
      </p:pic>
      <p:pic>
        <p:nvPicPr>
          <p:cNvPr id="14355" name="Graphic 14354">
            <a:extLst>
              <a:ext uri="{FF2B5EF4-FFF2-40B4-BE49-F238E27FC236}">
                <a16:creationId xmlns:a16="http://schemas.microsoft.com/office/drawing/2014/main" id="{88F56DA4-2446-4D2D-A013-FC97DA4D10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l="18631" t="16485" r="52721" b="17441"/>
          <a:stretch/>
        </p:blipFill>
        <p:spPr>
          <a:xfrm>
            <a:off x="10854666" y="743641"/>
            <a:ext cx="1334286" cy="3077509"/>
          </a:xfrm>
          <a:prstGeom prst="rect">
            <a:avLst/>
          </a:prstGeom>
        </p:spPr>
      </p:pic>
      <p:sp>
        <p:nvSpPr>
          <p:cNvPr id="14366" name="Oval 2">
            <a:extLst>
              <a:ext uri="{FF2B5EF4-FFF2-40B4-BE49-F238E27FC236}">
                <a16:creationId xmlns:a16="http://schemas.microsoft.com/office/drawing/2014/main" id="{DC69F35D-48F8-4A61-BD90-D1E560087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5799" y="3890057"/>
            <a:ext cx="3043153" cy="2967943"/>
          </a:xfrm>
          <a:custGeom>
            <a:avLst/>
            <a:gdLst>
              <a:gd name="connsiteX0" fmla="*/ 2361523 w 4051324"/>
              <a:gd name="connsiteY0" fmla="*/ 0 h 3951198"/>
              <a:gd name="connsiteX1" fmla="*/ 4031372 w 4051324"/>
              <a:gd name="connsiteY1" fmla="*/ 691674 h 3951198"/>
              <a:gd name="connsiteX2" fmla="*/ 4051324 w 4051324"/>
              <a:gd name="connsiteY2" fmla="*/ 713627 h 3951198"/>
              <a:gd name="connsiteX3" fmla="*/ 4051324 w 4051324"/>
              <a:gd name="connsiteY3" fmla="*/ 3951198 h 3951198"/>
              <a:gd name="connsiteX4" fmla="*/ 618807 w 4051324"/>
              <a:gd name="connsiteY4" fmla="*/ 3951198 h 3951198"/>
              <a:gd name="connsiteX5" fmla="*/ 539257 w 4051324"/>
              <a:gd name="connsiteY5" fmla="*/ 3863671 h 3951198"/>
              <a:gd name="connsiteX6" fmla="*/ 0 w 4051324"/>
              <a:gd name="connsiteY6" fmla="*/ 2361523 h 3951198"/>
              <a:gd name="connsiteX7" fmla="*/ 2361523 w 4051324"/>
              <a:gd name="connsiteY7" fmla="*/ 0 h 395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1324" h="3951198">
                <a:moveTo>
                  <a:pt x="2361523" y="0"/>
                </a:moveTo>
                <a:cubicBezTo>
                  <a:pt x="3013639" y="0"/>
                  <a:pt x="3604020" y="264323"/>
                  <a:pt x="4031372" y="691674"/>
                </a:cubicBezTo>
                <a:lnTo>
                  <a:pt x="4051324" y="713627"/>
                </a:lnTo>
                <a:lnTo>
                  <a:pt x="4051324" y="3951198"/>
                </a:lnTo>
                <a:lnTo>
                  <a:pt x="618807" y="3951198"/>
                </a:lnTo>
                <a:lnTo>
                  <a:pt x="539257" y="3863671"/>
                </a:lnTo>
                <a:cubicBezTo>
                  <a:pt x="202372" y="3455461"/>
                  <a:pt x="0" y="2932125"/>
                  <a:pt x="0" y="2361523"/>
                </a:cubicBezTo>
                <a:cubicBezTo>
                  <a:pt x="0" y="1057290"/>
                  <a:pt x="1057290" y="0"/>
                  <a:pt x="2361523"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67" name="Graphic 14358">
            <a:extLst>
              <a:ext uri="{FF2B5EF4-FFF2-40B4-BE49-F238E27FC236}">
                <a16:creationId xmlns:a16="http://schemas.microsoft.com/office/drawing/2014/main" id="{C5DA7232-C8C3-4303-B245-7279E431A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l="22954" t="12147" r="12287" b="24733"/>
          <a:stretch/>
        </p:blipFill>
        <p:spPr>
          <a:xfrm flipH="1">
            <a:off x="9147042" y="3890057"/>
            <a:ext cx="3044958" cy="2967943"/>
          </a:xfrm>
          <a:prstGeom prst="rect">
            <a:avLst/>
          </a:prstGeom>
        </p:spPr>
      </p:pic>
    </p:spTree>
    <p:extLst>
      <p:ext uri="{BB962C8B-B14F-4D97-AF65-F5344CB8AC3E}">
        <p14:creationId xmlns:p14="http://schemas.microsoft.com/office/powerpoint/2010/main" val="52006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9" name="Rectangle 15368">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8276AD3A-BA40-604D-73C0-20D071E30766}"/>
              </a:ext>
            </a:extLst>
          </p:cNvPr>
          <p:cNvSpPr>
            <a:spLocks noGrp="1"/>
          </p:cNvSpPr>
          <p:nvPr>
            <p:ph type="title"/>
          </p:nvPr>
        </p:nvSpPr>
        <p:spPr>
          <a:xfrm>
            <a:off x="777240" y="777240"/>
            <a:ext cx="4606280" cy="851535"/>
          </a:xfrm>
        </p:spPr>
        <p:txBody>
          <a:bodyPr anchor="b">
            <a:normAutofit/>
          </a:bodyPr>
          <a:lstStyle/>
          <a:p>
            <a:r>
              <a:rPr lang="en-TR" sz="4400" dirty="0"/>
              <a:t>Dil Kullanımı</a:t>
            </a:r>
          </a:p>
        </p:txBody>
      </p:sp>
      <p:sp>
        <p:nvSpPr>
          <p:cNvPr id="3" name="Content Placeholder 2">
            <a:extLst>
              <a:ext uri="{FF2B5EF4-FFF2-40B4-BE49-F238E27FC236}">
                <a16:creationId xmlns:a16="http://schemas.microsoft.com/office/drawing/2014/main" id="{E77051BC-5130-94F8-294F-42EB56580DC0}"/>
              </a:ext>
            </a:extLst>
          </p:cNvPr>
          <p:cNvSpPr>
            <a:spLocks noGrp="1"/>
          </p:cNvSpPr>
          <p:nvPr>
            <p:ph idx="1"/>
          </p:nvPr>
        </p:nvSpPr>
        <p:spPr>
          <a:xfrm>
            <a:off x="777240" y="2042444"/>
            <a:ext cx="4606280" cy="2747963"/>
          </a:xfrm>
        </p:spPr>
        <p:txBody>
          <a:bodyPr anchor="t">
            <a:noAutofit/>
          </a:bodyPr>
          <a:lstStyle/>
          <a:p>
            <a:r>
              <a:rPr lang="en-US" sz="1600" b="0" i="0" dirty="0" err="1">
                <a:effectLst/>
                <a:latin typeface="Calibri" panose="020F0502020204030204" pitchFamily="34" charset="0"/>
              </a:rPr>
              <a:t>Fuzûlî</a:t>
            </a:r>
            <a:r>
              <a:rPr lang="en-US" sz="1600" b="0" i="0" dirty="0">
                <a:effectLst/>
                <a:latin typeface="Calibri" panose="020F0502020204030204" pitchFamily="34" charset="0"/>
              </a:rPr>
              <a:t> </a:t>
            </a:r>
            <a:r>
              <a:rPr lang="en-US" sz="1600" b="0" i="0" dirty="0" err="1">
                <a:effectLst/>
                <a:latin typeface="Calibri" panose="020F0502020204030204" pitchFamily="34" charset="0"/>
              </a:rPr>
              <a:t>şiir</a:t>
            </a:r>
            <a:r>
              <a:rPr lang="en-US" sz="1600" b="0" i="0" dirty="0">
                <a:effectLst/>
                <a:latin typeface="Calibri" panose="020F0502020204030204" pitchFamily="34" charset="0"/>
              </a:rPr>
              <a:t> </a:t>
            </a:r>
            <a:r>
              <a:rPr lang="en-US" sz="1600" b="0" i="0" dirty="0" err="1">
                <a:effectLst/>
                <a:latin typeface="Calibri" panose="020F0502020204030204" pitchFamily="34" charset="0"/>
              </a:rPr>
              <a:t>dili</a:t>
            </a:r>
            <a:r>
              <a:rPr lang="en-US" sz="1600" b="0" i="0" dirty="0">
                <a:effectLst/>
                <a:latin typeface="Calibri" panose="020F0502020204030204" pitchFamily="34" charset="0"/>
              </a:rPr>
              <a:t> </a:t>
            </a:r>
            <a:r>
              <a:rPr lang="en-US" sz="1600" b="0" i="0" dirty="0" err="1">
                <a:effectLst/>
                <a:latin typeface="Calibri" panose="020F0502020204030204" pitchFamily="34" charset="0"/>
              </a:rPr>
              <a:t>olarak</a:t>
            </a:r>
            <a:r>
              <a:rPr lang="en-US" sz="1600" b="0" i="0" dirty="0">
                <a:effectLst/>
                <a:latin typeface="Calibri" panose="020F0502020204030204" pitchFamily="34" charset="0"/>
              </a:rPr>
              <a:t> </a:t>
            </a:r>
            <a:r>
              <a:rPr lang="en-US" sz="1600" b="0" i="0" dirty="0" err="1">
                <a:effectLst/>
                <a:latin typeface="Calibri" panose="020F0502020204030204" pitchFamily="34" charset="0"/>
              </a:rPr>
              <a:t>Türkçe’ye</a:t>
            </a:r>
            <a:r>
              <a:rPr lang="en-US" sz="1600" b="0" i="0" dirty="0">
                <a:effectLst/>
                <a:latin typeface="Calibri" panose="020F0502020204030204" pitchFamily="34" charset="0"/>
              </a:rPr>
              <a:t> son </a:t>
            </a:r>
            <a:r>
              <a:rPr lang="en-US" sz="1600" b="0" i="0" dirty="0" err="1">
                <a:effectLst/>
                <a:latin typeface="Calibri" panose="020F0502020204030204" pitchFamily="34" charset="0"/>
              </a:rPr>
              <a:t>derece</a:t>
            </a:r>
            <a:r>
              <a:rPr lang="en-US" sz="1600" b="0" i="0" dirty="0">
                <a:effectLst/>
                <a:latin typeface="Calibri" panose="020F0502020204030204" pitchFamily="34" charset="0"/>
              </a:rPr>
              <a:t> </a:t>
            </a:r>
            <a:r>
              <a:rPr lang="en-US" sz="1600" b="0" i="0" dirty="0" err="1">
                <a:effectLst/>
                <a:latin typeface="Calibri" panose="020F0502020204030204" pitchFamily="34" charset="0"/>
              </a:rPr>
              <a:t>hâkimdir</a:t>
            </a:r>
            <a:r>
              <a:rPr lang="en-US" sz="1600" b="0" i="0" dirty="0">
                <a:effectLst/>
                <a:latin typeface="Calibri" panose="020F0502020204030204" pitchFamily="34" charset="0"/>
              </a:rPr>
              <a:t>. Divan </a:t>
            </a:r>
            <a:r>
              <a:rPr lang="en-US" sz="1600" b="0" i="0" dirty="0" err="1">
                <a:effectLst/>
                <a:latin typeface="Calibri" panose="020F0502020204030204" pitchFamily="34" charset="0"/>
              </a:rPr>
              <a:t>geleneği</a:t>
            </a:r>
            <a:r>
              <a:rPr lang="en-US" sz="1600" b="0" i="0" dirty="0">
                <a:effectLst/>
                <a:latin typeface="Calibri" panose="020F0502020204030204" pitchFamily="34" charset="0"/>
              </a:rPr>
              <a:t> </a:t>
            </a:r>
            <a:r>
              <a:rPr lang="en-US" sz="1600" b="0" i="0" dirty="0" err="1">
                <a:effectLst/>
                <a:latin typeface="Calibri" panose="020F0502020204030204" pitchFamily="34" charset="0"/>
              </a:rPr>
              <a:t>içinde</a:t>
            </a:r>
            <a:r>
              <a:rPr lang="en-US" sz="1600" b="0" i="0" dirty="0">
                <a:effectLst/>
                <a:latin typeface="Calibri" panose="020F0502020204030204" pitchFamily="34" charset="0"/>
              </a:rPr>
              <a:t> </a:t>
            </a:r>
            <a:r>
              <a:rPr lang="en-US" sz="1600" b="0" i="0" dirty="0" err="1">
                <a:effectLst/>
                <a:latin typeface="Calibri" panose="020F0502020204030204" pitchFamily="34" charset="0"/>
              </a:rPr>
              <a:t>şiirin</a:t>
            </a:r>
            <a:r>
              <a:rPr lang="en-US" sz="1600" b="0" i="0" dirty="0">
                <a:effectLst/>
                <a:latin typeface="Calibri" panose="020F0502020204030204" pitchFamily="34" charset="0"/>
              </a:rPr>
              <a:t> </a:t>
            </a:r>
            <a:r>
              <a:rPr lang="en-US" sz="1600" b="0" i="0" dirty="0" err="1">
                <a:effectLst/>
                <a:latin typeface="Calibri" panose="020F0502020204030204" pitchFamily="34" charset="0"/>
              </a:rPr>
              <a:t>haşivlerden</a:t>
            </a:r>
            <a:r>
              <a:rPr lang="en-US" sz="1600" b="0" i="0" dirty="0">
                <a:effectLst/>
                <a:latin typeface="Calibri" panose="020F0502020204030204" pitchFamily="34" charset="0"/>
              </a:rPr>
              <a:t>, </a:t>
            </a:r>
            <a:r>
              <a:rPr lang="en-US" sz="1600" b="0" i="0" dirty="0" err="1">
                <a:effectLst/>
                <a:latin typeface="Calibri" panose="020F0502020204030204" pitchFamily="34" charset="0"/>
              </a:rPr>
              <a:t>lüzumsuz</a:t>
            </a:r>
            <a:r>
              <a:rPr lang="en-US" sz="1600" b="0" i="0" dirty="0">
                <a:effectLst/>
                <a:latin typeface="Calibri" panose="020F0502020204030204" pitchFamily="34" charset="0"/>
              </a:rPr>
              <a:t> </a:t>
            </a:r>
            <a:r>
              <a:rPr lang="en-US" sz="1600" b="0" i="0" dirty="0" err="1">
                <a:effectLst/>
                <a:latin typeface="Calibri" panose="020F0502020204030204" pitchFamily="34" charset="0"/>
              </a:rPr>
              <a:t>kelimelerden</a:t>
            </a:r>
            <a:r>
              <a:rPr lang="en-US" sz="1600" b="0" i="0" dirty="0">
                <a:effectLst/>
                <a:latin typeface="Calibri" panose="020F0502020204030204" pitchFamily="34" charset="0"/>
              </a:rPr>
              <a:t> </a:t>
            </a:r>
            <a:r>
              <a:rPr lang="en-US" sz="1600" b="0" i="0" dirty="0" err="1">
                <a:effectLst/>
                <a:latin typeface="Calibri" panose="020F0502020204030204" pitchFamily="34" charset="0"/>
              </a:rPr>
              <a:t>sıyrılıp</a:t>
            </a:r>
            <a:r>
              <a:rPr lang="en-US" sz="1600" b="0" i="0" dirty="0">
                <a:effectLst/>
                <a:latin typeface="Calibri" panose="020F0502020204030204" pitchFamily="34" charset="0"/>
              </a:rPr>
              <a:t> </a:t>
            </a:r>
            <a:r>
              <a:rPr lang="en-US" sz="1600" b="0" i="0" dirty="0" err="1">
                <a:effectLst/>
                <a:latin typeface="Calibri" panose="020F0502020204030204" pitchFamily="34" charset="0"/>
              </a:rPr>
              <a:t>yalın</a:t>
            </a:r>
            <a:r>
              <a:rPr lang="en-US" sz="1600" b="0" i="0" dirty="0">
                <a:effectLst/>
                <a:latin typeface="Calibri" panose="020F0502020204030204" pitchFamily="34" charset="0"/>
              </a:rPr>
              <a:t> hale </a:t>
            </a:r>
            <a:r>
              <a:rPr lang="en-US" sz="1600" b="0" i="0" dirty="0" err="1">
                <a:effectLst/>
                <a:latin typeface="Calibri" panose="020F0502020204030204" pitchFamily="34" charset="0"/>
              </a:rPr>
              <a:t>gelmesinde</a:t>
            </a:r>
            <a:r>
              <a:rPr lang="en-US" sz="1600" b="0" i="0" dirty="0">
                <a:effectLst/>
                <a:latin typeface="Calibri" panose="020F0502020204030204" pitchFamily="34" charset="0"/>
              </a:rPr>
              <a:t> </a:t>
            </a:r>
            <a:r>
              <a:rPr lang="en-US" sz="1600" b="0" i="0" dirty="0" err="1">
                <a:effectLst/>
                <a:latin typeface="Calibri" panose="020F0502020204030204" pitchFamily="34" charset="0"/>
              </a:rPr>
              <a:t>Fuzûlî</a:t>
            </a:r>
            <a:r>
              <a:rPr lang="en-US" sz="1600" b="0" i="0" dirty="0">
                <a:effectLst/>
                <a:latin typeface="Calibri" panose="020F0502020204030204" pitchFamily="34" charset="0"/>
              </a:rPr>
              <a:t> </a:t>
            </a:r>
            <a:r>
              <a:rPr lang="en-US" sz="1600" b="0" i="0" dirty="0" err="1">
                <a:effectLst/>
                <a:latin typeface="Calibri" panose="020F0502020204030204" pitchFamily="34" charset="0"/>
              </a:rPr>
              <a:t>önemli</a:t>
            </a:r>
            <a:r>
              <a:rPr lang="en-US" sz="1600" b="0" i="0" dirty="0">
                <a:effectLst/>
                <a:latin typeface="Calibri" panose="020F0502020204030204" pitchFamily="34" charset="0"/>
              </a:rPr>
              <a:t> </a:t>
            </a:r>
            <a:r>
              <a:rPr lang="en-US" sz="1600" b="0" i="0" dirty="0" err="1">
                <a:effectLst/>
                <a:latin typeface="Calibri" panose="020F0502020204030204" pitchFamily="34" charset="0"/>
              </a:rPr>
              <a:t>bir</a:t>
            </a:r>
            <a:r>
              <a:rPr lang="en-US" sz="1600" b="0" i="0" dirty="0">
                <a:effectLst/>
                <a:latin typeface="Calibri" panose="020F0502020204030204" pitchFamily="34" charset="0"/>
              </a:rPr>
              <a:t> </a:t>
            </a:r>
            <a:r>
              <a:rPr lang="en-US" sz="1600" b="0" i="0" dirty="0" err="1">
                <a:effectLst/>
                <a:latin typeface="Calibri" panose="020F0502020204030204" pitchFamily="34" charset="0"/>
              </a:rPr>
              <a:t>merhale</a:t>
            </a:r>
            <a:r>
              <a:rPr lang="en-US" sz="1600" b="0" i="0" dirty="0">
                <a:effectLst/>
                <a:latin typeface="Calibri" panose="020F0502020204030204" pitchFamily="34" charset="0"/>
              </a:rPr>
              <a:t> </a:t>
            </a:r>
            <a:r>
              <a:rPr lang="en-US" sz="1600" b="0" i="0" dirty="0" err="1">
                <a:effectLst/>
                <a:latin typeface="Calibri" panose="020F0502020204030204" pitchFamily="34" charset="0"/>
              </a:rPr>
              <a:t>teşkil</a:t>
            </a:r>
            <a:r>
              <a:rPr lang="en-US" sz="1600" b="0" i="0" dirty="0">
                <a:effectLst/>
                <a:latin typeface="Calibri" panose="020F0502020204030204" pitchFamily="34" charset="0"/>
              </a:rPr>
              <a:t> </a:t>
            </a:r>
            <a:r>
              <a:rPr lang="en-US" sz="1600" b="0" i="0" dirty="0" err="1">
                <a:effectLst/>
                <a:latin typeface="Calibri" panose="020F0502020204030204" pitchFamily="34" charset="0"/>
              </a:rPr>
              <a:t>eder</a:t>
            </a:r>
            <a:r>
              <a:rPr lang="en-US" sz="1600" b="0" i="0" dirty="0">
                <a:effectLst/>
                <a:latin typeface="Calibri" panose="020F0502020204030204" pitchFamily="34" charset="0"/>
              </a:rPr>
              <a:t>. </a:t>
            </a:r>
            <a:r>
              <a:rPr lang="en-US" sz="1600" b="0" i="0" dirty="0" err="1">
                <a:effectLst/>
                <a:latin typeface="Calibri" panose="020F0502020204030204" pitchFamily="34" charset="0"/>
              </a:rPr>
              <a:t>Divanının</a:t>
            </a:r>
            <a:r>
              <a:rPr lang="en-US" sz="1600" b="0" i="0" dirty="0">
                <a:effectLst/>
                <a:latin typeface="Calibri" panose="020F0502020204030204" pitchFamily="34" charset="0"/>
              </a:rPr>
              <a:t> </a:t>
            </a:r>
            <a:r>
              <a:rPr lang="en-US" sz="1600" b="0" i="0" dirty="0" err="1">
                <a:effectLst/>
                <a:latin typeface="Calibri" panose="020F0502020204030204" pitchFamily="34" charset="0"/>
              </a:rPr>
              <a:t>dîbâcesinde</a:t>
            </a:r>
            <a:r>
              <a:rPr lang="en-US" sz="1600" b="0" i="0" dirty="0">
                <a:effectLst/>
                <a:latin typeface="Calibri" panose="020F0502020204030204" pitchFamily="34" charset="0"/>
              </a:rPr>
              <a:t>, “</a:t>
            </a:r>
            <a:r>
              <a:rPr lang="en-US" sz="1600" b="0" i="0" dirty="0" err="1">
                <a:effectLst/>
                <a:latin typeface="Calibri" panose="020F0502020204030204" pitchFamily="34" charset="0"/>
              </a:rPr>
              <a:t>Mazmûnu</a:t>
            </a:r>
            <a:r>
              <a:rPr lang="en-US" sz="1600" b="0" i="0" dirty="0">
                <a:effectLst/>
                <a:latin typeface="Calibri" panose="020F0502020204030204" pitchFamily="34" charset="0"/>
              </a:rPr>
              <a:t> </a:t>
            </a:r>
            <a:r>
              <a:rPr lang="en-US" sz="1600" b="0" i="0" dirty="0" err="1">
                <a:effectLst/>
                <a:latin typeface="Calibri" panose="020F0502020204030204" pitchFamily="34" charset="0"/>
              </a:rPr>
              <a:t>zevk-bahş</a:t>
            </a:r>
            <a:r>
              <a:rPr lang="en-US" sz="1600" b="0" i="0" dirty="0">
                <a:effectLst/>
                <a:latin typeface="Calibri" panose="020F0502020204030204" pitchFamily="34" charset="0"/>
              </a:rPr>
              <a:t> </a:t>
            </a:r>
            <a:r>
              <a:rPr lang="en-US" sz="1600" b="0" i="0" dirty="0" err="1">
                <a:effectLst/>
                <a:latin typeface="Calibri" panose="020F0502020204030204" pitchFamily="34" charset="0"/>
              </a:rPr>
              <a:t>ü</a:t>
            </a:r>
            <a:r>
              <a:rPr lang="en-US" sz="1600" b="0" i="0" dirty="0">
                <a:effectLst/>
                <a:latin typeface="Calibri" panose="020F0502020204030204" pitchFamily="34" charset="0"/>
              </a:rPr>
              <a:t> </a:t>
            </a:r>
            <a:r>
              <a:rPr lang="en-US" sz="1600" b="0" i="0" dirty="0" err="1">
                <a:effectLst/>
                <a:latin typeface="Calibri" panose="020F0502020204030204" pitchFamily="34" charset="0"/>
              </a:rPr>
              <a:t>serîü’l-husûl</a:t>
            </a:r>
            <a:r>
              <a:rPr lang="en-US" sz="1600" b="0" i="0" dirty="0">
                <a:effectLst/>
                <a:latin typeface="Calibri" panose="020F0502020204030204" pitchFamily="34" charset="0"/>
              </a:rPr>
              <a:t> ola / </a:t>
            </a:r>
            <a:r>
              <a:rPr lang="en-US" sz="1600" b="0" i="0" dirty="0" err="1">
                <a:effectLst/>
                <a:latin typeface="Calibri" panose="020F0502020204030204" pitchFamily="34" charset="0"/>
              </a:rPr>
              <a:t>Andan</a:t>
            </a:r>
            <a:r>
              <a:rPr lang="en-US" sz="1600" b="0" i="0" dirty="0">
                <a:effectLst/>
                <a:latin typeface="Calibri" panose="020F0502020204030204" pitchFamily="34" charset="0"/>
              </a:rPr>
              <a:t> ne </a:t>
            </a:r>
            <a:r>
              <a:rPr lang="en-US" sz="1600" b="0" i="0" dirty="0" err="1">
                <a:effectLst/>
                <a:latin typeface="Calibri" panose="020F0502020204030204" pitchFamily="34" charset="0"/>
              </a:rPr>
              <a:t>sûd</a:t>
            </a:r>
            <a:r>
              <a:rPr lang="en-US" sz="1600" b="0" i="0" dirty="0">
                <a:effectLst/>
                <a:latin typeface="Calibri" panose="020F0502020204030204" pitchFamily="34" charset="0"/>
              </a:rPr>
              <a:t> ki ola </a:t>
            </a:r>
            <a:r>
              <a:rPr lang="en-US" sz="1600" b="0" i="0" dirty="0" err="1">
                <a:effectLst/>
                <a:latin typeface="Calibri" panose="020F0502020204030204" pitchFamily="34" charset="0"/>
              </a:rPr>
              <a:t>mübhem</a:t>
            </a:r>
            <a:r>
              <a:rPr lang="en-US" sz="1600" b="0" i="0" dirty="0">
                <a:effectLst/>
                <a:latin typeface="Calibri" panose="020F0502020204030204" pitchFamily="34" charset="0"/>
              </a:rPr>
              <a:t> </a:t>
            </a:r>
            <a:r>
              <a:rPr lang="en-US" sz="1600" b="0" i="0" dirty="0" err="1">
                <a:effectLst/>
                <a:latin typeface="Calibri" panose="020F0502020204030204" pitchFamily="34" charset="0"/>
              </a:rPr>
              <a:t>ibâreti</a:t>
            </a:r>
            <a:r>
              <a:rPr lang="en-US" sz="1600" b="0" i="0" dirty="0">
                <a:effectLst/>
                <a:latin typeface="Calibri" panose="020F0502020204030204" pitchFamily="34" charset="0"/>
              </a:rPr>
              <a:t>” </a:t>
            </a:r>
            <a:r>
              <a:rPr lang="en-US" sz="1600" b="0" i="0" dirty="0" err="1">
                <a:effectLst/>
                <a:latin typeface="Calibri" panose="020F0502020204030204" pitchFamily="34" charset="0"/>
              </a:rPr>
              <a:t>diyerek</a:t>
            </a:r>
            <a:r>
              <a:rPr lang="en-US" sz="1600" b="0" i="0" dirty="0">
                <a:effectLst/>
                <a:latin typeface="Calibri" panose="020F0502020204030204" pitchFamily="34" charset="0"/>
              </a:rPr>
              <a:t> </a:t>
            </a:r>
            <a:r>
              <a:rPr lang="en-US" sz="1600" b="0" i="0" dirty="0" err="1">
                <a:effectLst/>
                <a:latin typeface="Calibri" panose="020F0502020204030204" pitchFamily="34" charset="0"/>
              </a:rPr>
              <a:t>kolay</a:t>
            </a:r>
            <a:r>
              <a:rPr lang="en-US" sz="1600" b="0" i="0" dirty="0">
                <a:effectLst/>
                <a:latin typeface="Calibri" panose="020F0502020204030204" pitchFamily="34" charset="0"/>
              </a:rPr>
              <a:t> </a:t>
            </a:r>
            <a:r>
              <a:rPr lang="en-US" sz="1600" b="0" i="0" dirty="0" err="1">
                <a:effectLst/>
                <a:latin typeface="Calibri" panose="020F0502020204030204" pitchFamily="34" charset="0"/>
              </a:rPr>
              <a:t>anlaşılabilir</a:t>
            </a:r>
            <a:r>
              <a:rPr lang="en-US" sz="1600" b="0" i="0" dirty="0">
                <a:effectLst/>
                <a:latin typeface="Calibri" panose="020F0502020204030204" pitchFamily="34" charset="0"/>
              </a:rPr>
              <a:t> </a:t>
            </a:r>
            <a:r>
              <a:rPr lang="en-US" sz="1600" b="0" i="0" dirty="0" err="1">
                <a:effectLst/>
                <a:latin typeface="Calibri" panose="020F0502020204030204" pitchFamily="34" charset="0"/>
              </a:rPr>
              <a:t>şiir</a:t>
            </a:r>
            <a:r>
              <a:rPr lang="en-US" sz="1600" b="0" i="0" dirty="0">
                <a:effectLst/>
                <a:latin typeface="Calibri" panose="020F0502020204030204" pitchFamily="34" charset="0"/>
              </a:rPr>
              <a:t> </a:t>
            </a:r>
            <a:r>
              <a:rPr lang="en-US" sz="1600" b="0" i="0" dirty="0" err="1">
                <a:effectLst/>
                <a:latin typeface="Calibri" panose="020F0502020204030204" pitchFamily="34" charset="0"/>
              </a:rPr>
              <a:t>tarzını</a:t>
            </a:r>
            <a:r>
              <a:rPr lang="en-US" sz="1600" b="0" i="0" dirty="0">
                <a:effectLst/>
                <a:latin typeface="Calibri" panose="020F0502020204030204" pitchFamily="34" charset="0"/>
              </a:rPr>
              <a:t> </a:t>
            </a:r>
            <a:r>
              <a:rPr lang="en-US" sz="1600" b="0" i="0" dirty="0" err="1">
                <a:effectLst/>
                <a:latin typeface="Calibri" panose="020F0502020204030204" pitchFamily="34" charset="0"/>
              </a:rPr>
              <a:t>savunan</a:t>
            </a:r>
            <a:r>
              <a:rPr lang="en-US" sz="1600" b="0" i="0" dirty="0">
                <a:effectLst/>
                <a:latin typeface="Calibri" panose="020F0502020204030204" pitchFamily="34" charset="0"/>
              </a:rPr>
              <a:t> </a:t>
            </a:r>
            <a:r>
              <a:rPr lang="en-US" sz="1600" b="0" i="0" dirty="0" err="1">
                <a:effectLst/>
                <a:latin typeface="Calibri" panose="020F0502020204030204" pitchFamily="34" charset="0"/>
              </a:rPr>
              <a:t>Fuzûlî’nin</a:t>
            </a:r>
            <a:r>
              <a:rPr lang="en-US" sz="1600" b="0" i="0" dirty="0">
                <a:effectLst/>
                <a:latin typeface="Calibri" panose="020F0502020204030204" pitchFamily="34" charset="0"/>
              </a:rPr>
              <a:t> </a:t>
            </a:r>
            <a:r>
              <a:rPr lang="en-US" sz="1600" b="0" i="0" dirty="0" err="1">
                <a:effectLst/>
                <a:latin typeface="Calibri" panose="020F0502020204030204" pitchFamily="34" charset="0"/>
              </a:rPr>
              <a:t>kasidelerinde</a:t>
            </a:r>
            <a:r>
              <a:rPr lang="en-US" sz="1600" b="0" i="0" dirty="0">
                <a:effectLst/>
                <a:latin typeface="Calibri" panose="020F0502020204030204" pitchFamily="34" charset="0"/>
              </a:rPr>
              <a:t> </a:t>
            </a:r>
            <a:r>
              <a:rPr lang="en-US" sz="1600" b="0" i="0" dirty="0" err="1">
                <a:effectLst/>
                <a:latin typeface="Calibri" panose="020F0502020204030204" pitchFamily="34" charset="0"/>
              </a:rPr>
              <a:t>epey</a:t>
            </a:r>
            <a:r>
              <a:rPr lang="en-US" sz="1600" b="0" i="0" dirty="0">
                <a:effectLst/>
                <a:latin typeface="Calibri" panose="020F0502020204030204" pitchFamily="34" charset="0"/>
              </a:rPr>
              <a:t> </a:t>
            </a:r>
            <a:r>
              <a:rPr lang="en-US" sz="1600" b="0" i="0" dirty="0" err="1">
                <a:effectLst/>
                <a:latin typeface="Calibri" panose="020F0502020204030204" pitchFamily="34" charset="0"/>
              </a:rPr>
              <a:t>ağır</a:t>
            </a:r>
            <a:r>
              <a:rPr lang="en-US" sz="1600" b="0" i="0" dirty="0">
                <a:effectLst/>
                <a:latin typeface="Calibri" panose="020F0502020204030204" pitchFamily="34" charset="0"/>
              </a:rPr>
              <a:t> </a:t>
            </a:r>
            <a:r>
              <a:rPr lang="en-US" sz="1600" b="0" i="0" dirty="0" err="1">
                <a:effectLst/>
                <a:latin typeface="Calibri" panose="020F0502020204030204" pitchFamily="34" charset="0"/>
              </a:rPr>
              <a:t>ve</a:t>
            </a:r>
            <a:r>
              <a:rPr lang="en-US" sz="1600" b="0" i="0" dirty="0">
                <a:effectLst/>
                <a:latin typeface="Calibri" panose="020F0502020204030204" pitchFamily="34" charset="0"/>
              </a:rPr>
              <a:t> </a:t>
            </a:r>
            <a:r>
              <a:rPr lang="en-US" sz="1600" b="0" i="0" dirty="0" err="1">
                <a:effectLst/>
                <a:latin typeface="Calibri" panose="020F0502020204030204" pitchFamily="34" charset="0"/>
              </a:rPr>
              <a:t>külfetli</a:t>
            </a:r>
            <a:r>
              <a:rPr lang="en-US" sz="1600" b="0" i="0" dirty="0">
                <a:effectLst/>
                <a:latin typeface="Calibri" panose="020F0502020204030204" pitchFamily="34" charset="0"/>
              </a:rPr>
              <a:t> </a:t>
            </a:r>
            <a:r>
              <a:rPr lang="en-US" sz="1600" b="0" i="0" dirty="0" err="1">
                <a:effectLst/>
                <a:latin typeface="Calibri" panose="020F0502020204030204" pitchFamily="34" charset="0"/>
              </a:rPr>
              <a:t>olan</a:t>
            </a:r>
            <a:r>
              <a:rPr lang="en-US" sz="1600" b="0" i="0" dirty="0">
                <a:effectLst/>
                <a:latin typeface="Calibri" panose="020F0502020204030204" pitchFamily="34" charset="0"/>
              </a:rPr>
              <a:t> </a:t>
            </a:r>
            <a:r>
              <a:rPr lang="en-US" sz="1600" b="0" i="0" dirty="0" err="1">
                <a:effectLst/>
                <a:latin typeface="Calibri" panose="020F0502020204030204" pitchFamily="34" charset="0"/>
              </a:rPr>
              <a:t>dili</a:t>
            </a:r>
            <a:r>
              <a:rPr lang="en-US" sz="1600" b="0" i="0" dirty="0">
                <a:effectLst/>
                <a:latin typeface="Calibri" panose="020F0502020204030204" pitchFamily="34" charset="0"/>
              </a:rPr>
              <a:t> </a:t>
            </a:r>
            <a:r>
              <a:rPr lang="en-US" sz="1600" b="0" i="0" dirty="0" err="1">
                <a:effectLst/>
                <a:latin typeface="Calibri" panose="020F0502020204030204" pitchFamily="34" charset="0"/>
              </a:rPr>
              <a:t>gazellerinde</a:t>
            </a:r>
            <a:r>
              <a:rPr lang="en-US" sz="1600" b="0" i="0" dirty="0">
                <a:effectLst/>
                <a:latin typeface="Calibri" panose="020F0502020204030204" pitchFamily="34" charset="0"/>
              </a:rPr>
              <a:t> </a:t>
            </a:r>
            <a:r>
              <a:rPr lang="en-US" sz="1600" b="0" i="0" dirty="0" err="1">
                <a:effectLst/>
                <a:latin typeface="Calibri" panose="020F0502020204030204" pitchFamily="34" charset="0"/>
              </a:rPr>
              <a:t>ve</a:t>
            </a:r>
            <a:r>
              <a:rPr lang="en-US" sz="1600" b="0" i="0" dirty="0">
                <a:effectLst/>
                <a:latin typeface="Calibri" panose="020F0502020204030204" pitchFamily="34" charset="0"/>
              </a:rPr>
              <a:t> </a:t>
            </a:r>
            <a:r>
              <a:rPr lang="en-US" sz="1600" b="0" i="1" dirty="0" err="1">
                <a:effectLst/>
                <a:latin typeface="Calibri" panose="020F0502020204030204" pitchFamily="34" charset="0"/>
              </a:rPr>
              <a:t>Leylâ</a:t>
            </a:r>
            <a:r>
              <a:rPr lang="en-US" sz="1600" b="0" i="1" dirty="0">
                <a:effectLst/>
                <a:latin typeface="Calibri" panose="020F0502020204030204" pitchFamily="34" charset="0"/>
              </a:rPr>
              <a:t> </a:t>
            </a:r>
            <a:r>
              <a:rPr lang="en-US" sz="1600" b="0" i="1" dirty="0" err="1">
                <a:effectLst/>
                <a:latin typeface="Calibri" panose="020F0502020204030204" pitchFamily="34" charset="0"/>
              </a:rPr>
              <a:t>vü</a:t>
            </a:r>
            <a:r>
              <a:rPr lang="en-US" sz="1600" b="0" i="1" dirty="0">
                <a:effectLst/>
                <a:latin typeface="Calibri" panose="020F0502020204030204" pitchFamily="34" charset="0"/>
              </a:rPr>
              <a:t> </a:t>
            </a:r>
            <a:r>
              <a:rPr lang="en-US" sz="1600" b="0" i="1" dirty="0" err="1">
                <a:effectLst/>
                <a:latin typeface="Calibri" panose="020F0502020204030204" pitchFamily="34" charset="0"/>
              </a:rPr>
              <a:t>Mecnûn</a:t>
            </a:r>
            <a:r>
              <a:rPr lang="en-US" sz="1600" b="0" i="0" dirty="0">
                <a:effectLst/>
                <a:latin typeface="Calibri" panose="020F0502020204030204" pitchFamily="34" charset="0"/>
              </a:rPr>
              <a:t> </a:t>
            </a:r>
            <a:r>
              <a:rPr lang="en-US" sz="1600" b="0" i="0" dirty="0" err="1">
                <a:effectLst/>
                <a:latin typeface="Calibri" panose="020F0502020204030204" pitchFamily="34" charset="0"/>
              </a:rPr>
              <a:t>mesnevisinde</a:t>
            </a:r>
            <a:r>
              <a:rPr lang="en-US" sz="1600" b="0" i="0" dirty="0">
                <a:effectLst/>
                <a:latin typeface="Calibri" panose="020F0502020204030204" pitchFamily="34" charset="0"/>
              </a:rPr>
              <a:t> </a:t>
            </a:r>
            <a:r>
              <a:rPr lang="en-US" sz="1600" b="0" i="0" dirty="0" err="1">
                <a:effectLst/>
                <a:latin typeface="Calibri" panose="020F0502020204030204" pitchFamily="34" charset="0"/>
              </a:rPr>
              <a:t>sade</a:t>
            </a:r>
            <a:r>
              <a:rPr lang="en-US" sz="1600" b="0" i="0" dirty="0">
                <a:effectLst/>
                <a:latin typeface="Calibri" panose="020F0502020204030204" pitchFamily="34" charset="0"/>
              </a:rPr>
              <a:t>, </a:t>
            </a:r>
            <a:r>
              <a:rPr lang="en-US" sz="1600" b="0" i="0" dirty="0" err="1">
                <a:effectLst/>
                <a:latin typeface="Calibri" panose="020F0502020204030204" pitchFamily="34" charset="0"/>
              </a:rPr>
              <a:t>tabii</a:t>
            </a:r>
            <a:r>
              <a:rPr lang="en-US" sz="1600" b="0" i="0" dirty="0">
                <a:effectLst/>
                <a:latin typeface="Calibri" panose="020F0502020204030204" pitchFamily="34" charset="0"/>
              </a:rPr>
              <a:t> </a:t>
            </a:r>
            <a:r>
              <a:rPr lang="en-US" sz="1600" b="0" i="0" dirty="0" err="1">
                <a:effectLst/>
                <a:latin typeface="Calibri" panose="020F0502020204030204" pitchFamily="34" charset="0"/>
              </a:rPr>
              <a:t>ve</a:t>
            </a:r>
            <a:r>
              <a:rPr lang="en-US" sz="1600" b="0" i="0" dirty="0">
                <a:effectLst/>
                <a:latin typeface="Calibri" panose="020F0502020204030204" pitchFamily="34" charset="0"/>
              </a:rPr>
              <a:t> </a:t>
            </a:r>
            <a:r>
              <a:rPr lang="en-US" sz="1600" b="0" i="0" dirty="0" err="1">
                <a:effectLst/>
                <a:latin typeface="Calibri" panose="020F0502020204030204" pitchFamily="34" charset="0"/>
              </a:rPr>
              <a:t>yapmacıksız</a:t>
            </a:r>
            <a:r>
              <a:rPr lang="en-US" sz="1600" b="0" i="0" dirty="0">
                <a:effectLst/>
                <a:latin typeface="Calibri" panose="020F0502020204030204" pitchFamily="34" charset="0"/>
              </a:rPr>
              <a:t> </a:t>
            </a:r>
            <a:r>
              <a:rPr lang="en-US" sz="1600" b="0" i="0" dirty="0" err="1">
                <a:effectLst/>
                <a:latin typeface="Calibri" panose="020F0502020204030204" pitchFamily="34" charset="0"/>
              </a:rPr>
              <a:t>bir</a:t>
            </a:r>
            <a:r>
              <a:rPr lang="en-US" sz="1600" b="0" i="0" dirty="0">
                <a:effectLst/>
                <a:latin typeface="Calibri" panose="020F0502020204030204" pitchFamily="34" charset="0"/>
              </a:rPr>
              <a:t> </a:t>
            </a:r>
            <a:r>
              <a:rPr lang="en-US" sz="1600" b="0" i="0" dirty="0" err="1">
                <a:effectLst/>
                <a:latin typeface="Calibri" panose="020F0502020204030204" pitchFamily="34" charset="0"/>
              </a:rPr>
              <a:t>özellik</a:t>
            </a:r>
            <a:r>
              <a:rPr lang="en-US" sz="1600" b="0" i="0" dirty="0">
                <a:effectLst/>
                <a:latin typeface="Calibri" panose="020F0502020204030204" pitchFamily="34" charset="0"/>
              </a:rPr>
              <a:t> </a:t>
            </a:r>
            <a:r>
              <a:rPr lang="en-US" sz="1600" b="0" i="0" dirty="0" err="1">
                <a:effectLst/>
                <a:latin typeface="Calibri" panose="020F0502020204030204" pitchFamily="34" charset="0"/>
              </a:rPr>
              <a:t>gösterir</a:t>
            </a:r>
            <a:r>
              <a:rPr lang="en-US" sz="1600" b="0" i="0" dirty="0">
                <a:effectLst/>
                <a:latin typeface="Calibri" panose="020F0502020204030204" pitchFamily="34" charset="0"/>
              </a:rPr>
              <a:t>. Bu </a:t>
            </a:r>
            <a:r>
              <a:rPr lang="en-US" sz="1600" b="0" i="0" dirty="0" err="1">
                <a:effectLst/>
                <a:latin typeface="Calibri" panose="020F0502020204030204" pitchFamily="34" charset="0"/>
              </a:rPr>
              <a:t>sadeliği</a:t>
            </a:r>
            <a:r>
              <a:rPr lang="en-US" sz="1600" b="0" i="0" dirty="0">
                <a:effectLst/>
                <a:latin typeface="Calibri" panose="020F0502020204030204" pitchFamily="34" charset="0"/>
              </a:rPr>
              <a:t> </a:t>
            </a:r>
            <a:r>
              <a:rPr lang="en-US" sz="1600" b="0" i="0" dirty="0" err="1">
                <a:effectLst/>
                <a:latin typeface="Calibri" panose="020F0502020204030204" pitchFamily="34" charset="0"/>
              </a:rPr>
              <a:t>içinde</a:t>
            </a:r>
            <a:r>
              <a:rPr lang="en-US" sz="1600" b="0" i="0" dirty="0">
                <a:effectLst/>
                <a:latin typeface="Calibri" panose="020F0502020204030204" pitchFamily="34" charset="0"/>
              </a:rPr>
              <a:t> </a:t>
            </a:r>
            <a:r>
              <a:rPr lang="en-US" sz="1600" b="0" i="0" dirty="0" err="1">
                <a:effectLst/>
                <a:latin typeface="Calibri" panose="020F0502020204030204" pitchFamily="34" charset="0"/>
              </a:rPr>
              <a:t>dili</a:t>
            </a:r>
            <a:r>
              <a:rPr lang="en-US" sz="1600" b="0" i="0" dirty="0">
                <a:effectLst/>
                <a:latin typeface="Calibri" panose="020F0502020204030204" pitchFamily="34" charset="0"/>
              </a:rPr>
              <a:t> </a:t>
            </a:r>
            <a:r>
              <a:rPr lang="en-US" sz="1600" b="0" i="0" dirty="0" err="1">
                <a:effectLst/>
                <a:latin typeface="Calibri" panose="020F0502020204030204" pitchFamily="34" charset="0"/>
              </a:rPr>
              <a:t>sanatkârane</a:t>
            </a:r>
            <a:r>
              <a:rPr lang="en-US" sz="1600" b="0" i="0" dirty="0">
                <a:effectLst/>
                <a:latin typeface="Calibri" panose="020F0502020204030204" pitchFamily="34" charset="0"/>
              </a:rPr>
              <a:t> </a:t>
            </a:r>
            <a:r>
              <a:rPr lang="en-US" sz="1600" b="0" i="0" dirty="0" err="1">
                <a:effectLst/>
                <a:latin typeface="Calibri" panose="020F0502020204030204" pitchFamily="34" charset="0"/>
              </a:rPr>
              <a:t>kullanan</a:t>
            </a:r>
            <a:r>
              <a:rPr lang="en-US" sz="1600" b="0" i="0" dirty="0">
                <a:effectLst/>
                <a:latin typeface="Calibri" panose="020F0502020204030204" pitchFamily="34" charset="0"/>
              </a:rPr>
              <a:t> </a:t>
            </a:r>
            <a:r>
              <a:rPr lang="en-US" sz="1600" b="0" i="0" dirty="0" err="1">
                <a:effectLst/>
                <a:latin typeface="Calibri" panose="020F0502020204030204" pitchFamily="34" charset="0"/>
              </a:rPr>
              <a:t>Fuzûlî</a:t>
            </a:r>
            <a:r>
              <a:rPr lang="en-US" sz="1600" b="0" i="0" dirty="0">
                <a:effectLst/>
                <a:latin typeface="Calibri" panose="020F0502020204030204" pitchFamily="34" charset="0"/>
              </a:rPr>
              <a:t>, </a:t>
            </a:r>
            <a:r>
              <a:rPr lang="en-US" sz="1600" b="0" i="0" dirty="0" err="1">
                <a:effectLst/>
                <a:latin typeface="Calibri" panose="020F0502020204030204" pitchFamily="34" charset="0"/>
              </a:rPr>
              <a:t>kelime</a:t>
            </a:r>
            <a:r>
              <a:rPr lang="en-US" sz="1600" b="0" i="0" dirty="0">
                <a:effectLst/>
                <a:latin typeface="Calibri" panose="020F0502020204030204" pitchFamily="34" charset="0"/>
              </a:rPr>
              <a:t> </a:t>
            </a:r>
            <a:r>
              <a:rPr lang="en-US" sz="1600" b="0" i="0" dirty="0" err="1">
                <a:effectLst/>
                <a:latin typeface="Calibri" panose="020F0502020204030204" pitchFamily="34" charset="0"/>
              </a:rPr>
              <a:t>tekrarlarından</a:t>
            </a:r>
            <a:r>
              <a:rPr lang="en-US" sz="1600" b="0" i="0" dirty="0">
                <a:effectLst/>
                <a:latin typeface="Calibri" panose="020F0502020204030204" pitchFamily="34" charset="0"/>
              </a:rPr>
              <a:t> </a:t>
            </a:r>
            <a:r>
              <a:rPr lang="en-US" sz="1600" b="0" i="0" dirty="0" err="1">
                <a:effectLst/>
                <a:latin typeface="Calibri" panose="020F0502020204030204" pitchFamily="34" charset="0"/>
              </a:rPr>
              <a:t>ve</a:t>
            </a:r>
            <a:r>
              <a:rPr lang="en-US" sz="1600" b="0" i="0" dirty="0">
                <a:effectLst/>
                <a:latin typeface="Calibri" panose="020F0502020204030204" pitchFamily="34" charset="0"/>
              </a:rPr>
              <a:t> </a:t>
            </a:r>
            <a:r>
              <a:rPr lang="en-US" sz="1600" b="0" i="0" dirty="0" err="1">
                <a:effectLst/>
                <a:latin typeface="Calibri" panose="020F0502020204030204" pitchFamily="34" charset="0"/>
              </a:rPr>
              <a:t>zengin</a:t>
            </a:r>
            <a:r>
              <a:rPr lang="en-US" sz="1600" b="0" i="0" dirty="0">
                <a:effectLst/>
                <a:latin typeface="Calibri" panose="020F0502020204030204" pitchFamily="34" charset="0"/>
              </a:rPr>
              <a:t> </a:t>
            </a:r>
            <a:r>
              <a:rPr lang="en-US" sz="1600" b="0" i="0" dirty="0" err="1">
                <a:effectLst/>
                <a:latin typeface="Calibri" panose="020F0502020204030204" pitchFamily="34" charset="0"/>
              </a:rPr>
              <a:t>ses</a:t>
            </a:r>
            <a:r>
              <a:rPr lang="en-US" sz="1600" b="0" i="0" dirty="0">
                <a:effectLst/>
                <a:latin typeface="Calibri" panose="020F0502020204030204" pitchFamily="34" charset="0"/>
              </a:rPr>
              <a:t> </a:t>
            </a:r>
            <a:r>
              <a:rPr lang="en-US" sz="1600" b="0" i="0" dirty="0" err="1">
                <a:effectLst/>
                <a:latin typeface="Calibri" panose="020F0502020204030204" pitchFamily="34" charset="0"/>
              </a:rPr>
              <a:t>unsurlarından</a:t>
            </a:r>
            <a:r>
              <a:rPr lang="en-US" sz="1600" b="0" i="0" dirty="0">
                <a:effectLst/>
                <a:latin typeface="Calibri" panose="020F0502020204030204" pitchFamily="34" charset="0"/>
              </a:rPr>
              <a:t> </a:t>
            </a:r>
            <a:r>
              <a:rPr lang="en-US" sz="1600" b="0" i="0" dirty="0" err="1">
                <a:effectLst/>
                <a:latin typeface="Calibri" panose="020F0502020204030204" pitchFamily="34" charset="0"/>
              </a:rPr>
              <a:t>ustalıkla</a:t>
            </a:r>
            <a:r>
              <a:rPr lang="en-US" sz="1600" b="0" i="0" dirty="0">
                <a:effectLst/>
                <a:latin typeface="Calibri" panose="020F0502020204030204" pitchFamily="34" charset="0"/>
              </a:rPr>
              <a:t> </a:t>
            </a:r>
            <a:r>
              <a:rPr lang="en-US" sz="1600" b="0" i="0" dirty="0" err="1">
                <a:effectLst/>
                <a:latin typeface="Calibri" panose="020F0502020204030204" pitchFamily="34" charset="0"/>
              </a:rPr>
              <a:t>faydalanmıştır</a:t>
            </a:r>
            <a:r>
              <a:rPr lang="en-US" sz="1600" b="0" i="0" dirty="0">
                <a:effectLst/>
                <a:latin typeface="Calibri" panose="020F0502020204030204" pitchFamily="34" charset="0"/>
              </a:rPr>
              <a:t>. </a:t>
            </a:r>
            <a:r>
              <a:rPr lang="en-US" sz="1600" b="0" i="0" dirty="0" err="1">
                <a:effectLst/>
                <a:latin typeface="Calibri" panose="020F0502020204030204" pitchFamily="34" charset="0"/>
              </a:rPr>
              <a:t>Kendisine</a:t>
            </a:r>
            <a:r>
              <a:rPr lang="en-US" sz="1600" b="0" i="0" dirty="0">
                <a:effectLst/>
                <a:latin typeface="Calibri" panose="020F0502020204030204" pitchFamily="34" charset="0"/>
              </a:rPr>
              <a:t> </a:t>
            </a:r>
            <a:r>
              <a:rPr lang="en-US" sz="1600" b="0" i="0" dirty="0" err="1">
                <a:effectLst/>
                <a:latin typeface="Calibri" panose="020F0502020204030204" pitchFamily="34" charset="0"/>
              </a:rPr>
              <a:t>kadar</a:t>
            </a:r>
            <a:r>
              <a:rPr lang="en-US" sz="1600" b="0" i="0" dirty="0">
                <a:effectLst/>
                <a:latin typeface="Calibri" panose="020F0502020204030204" pitchFamily="34" charset="0"/>
              </a:rPr>
              <a:t> </a:t>
            </a:r>
            <a:r>
              <a:rPr lang="en-US" sz="1600" b="0" i="0" dirty="0" err="1">
                <a:effectLst/>
                <a:latin typeface="Calibri" panose="020F0502020204030204" pitchFamily="34" charset="0"/>
              </a:rPr>
              <a:t>gelen</a:t>
            </a:r>
            <a:r>
              <a:rPr lang="en-US" sz="1600" b="0" i="0" dirty="0">
                <a:effectLst/>
                <a:latin typeface="Calibri" panose="020F0502020204030204" pitchFamily="34" charset="0"/>
              </a:rPr>
              <a:t> divan </a:t>
            </a:r>
            <a:r>
              <a:rPr lang="en-US" sz="1600" b="0" i="0" dirty="0" err="1">
                <a:effectLst/>
                <a:latin typeface="Calibri" panose="020F0502020204030204" pitchFamily="34" charset="0"/>
              </a:rPr>
              <a:t>şiirinin</a:t>
            </a:r>
            <a:r>
              <a:rPr lang="en-US" sz="1600" b="0" i="0" dirty="0">
                <a:effectLst/>
                <a:latin typeface="Calibri" panose="020F0502020204030204" pitchFamily="34" charset="0"/>
              </a:rPr>
              <a:t> </a:t>
            </a:r>
            <a:r>
              <a:rPr lang="en-US" sz="1600" b="0" i="0" dirty="0" err="1">
                <a:effectLst/>
                <a:latin typeface="Calibri" panose="020F0502020204030204" pitchFamily="34" charset="0"/>
              </a:rPr>
              <a:t>belâgat</a:t>
            </a:r>
            <a:r>
              <a:rPr lang="en-US" sz="1600" b="0" i="0" dirty="0">
                <a:effectLst/>
                <a:latin typeface="Calibri" panose="020F0502020204030204" pitchFamily="34" charset="0"/>
              </a:rPr>
              <a:t> </a:t>
            </a:r>
            <a:r>
              <a:rPr lang="en-US" sz="1600" b="0" i="0" dirty="0" err="1">
                <a:effectLst/>
                <a:latin typeface="Calibri" panose="020F0502020204030204" pitchFamily="34" charset="0"/>
              </a:rPr>
              <a:t>geleneği</a:t>
            </a:r>
            <a:r>
              <a:rPr lang="en-US" sz="1600" b="0" i="0" dirty="0">
                <a:effectLst/>
                <a:latin typeface="Calibri" panose="020F0502020204030204" pitchFamily="34" charset="0"/>
              </a:rPr>
              <a:t>, </a:t>
            </a:r>
            <a:r>
              <a:rPr lang="en-US" sz="1600" b="0" i="0" dirty="0" err="1">
                <a:effectLst/>
                <a:latin typeface="Calibri" panose="020F0502020204030204" pitchFamily="34" charset="0"/>
              </a:rPr>
              <a:t>onda</a:t>
            </a:r>
            <a:r>
              <a:rPr lang="en-US" sz="1600" b="0" i="0" dirty="0">
                <a:effectLst/>
                <a:latin typeface="Calibri" panose="020F0502020204030204" pitchFamily="34" charset="0"/>
              </a:rPr>
              <a:t> </a:t>
            </a:r>
            <a:r>
              <a:rPr lang="en-US" sz="1600" b="0" i="0" dirty="0" err="1">
                <a:effectLst/>
                <a:latin typeface="Calibri" panose="020F0502020204030204" pitchFamily="34" charset="0"/>
              </a:rPr>
              <a:t>alışılmış</a:t>
            </a:r>
            <a:r>
              <a:rPr lang="en-US" sz="1600" b="0" i="0" dirty="0">
                <a:effectLst/>
                <a:latin typeface="Calibri" panose="020F0502020204030204" pitchFamily="34" charset="0"/>
              </a:rPr>
              <a:t> </a:t>
            </a:r>
            <a:r>
              <a:rPr lang="en-US" sz="1600" b="0" i="0" dirty="0" err="1">
                <a:effectLst/>
                <a:latin typeface="Calibri" panose="020F0502020204030204" pitchFamily="34" charset="0"/>
              </a:rPr>
              <a:t>bir</a:t>
            </a:r>
            <a:r>
              <a:rPr lang="en-US" sz="1600" b="0" i="0" dirty="0">
                <a:effectLst/>
                <a:latin typeface="Calibri" panose="020F0502020204030204" pitchFamily="34" charset="0"/>
              </a:rPr>
              <a:t> </a:t>
            </a:r>
            <a:r>
              <a:rPr lang="en-US" sz="1600" b="0" i="0" dirty="0" err="1">
                <a:effectLst/>
                <a:latin typeface="Calibri" panose="020F0502020204030204" pitchFamily="34" charset="0"/>
              </a:rPr>
              <a:t>usulü</a:t>
            </a:r>
            <a:r>
              <a:rPr lang="en-US" sz="1600" b="0" i="0" dirty="0">
                <a:effectLst/>
                <a:latin typeface="Calibri" panose="020F0502020204030204" pitchFamily="34" charset="0"/>
              </a:rPr>
              <a:t> </a:t>
            </a:r>
            <a:r>
              <a:rPr lang="en-US" sz="1600" b="0" i="0" dirty="0" err="1">
                <a:effectLst/>
                <a:latin typeface="Calibri" panose="020F0502020204030204" pitchFamily="34" charset="0"/>
              </a:rPr>
              <a:t>yerine</a:t>
            </a:r>
            <a:r>
              <a:rPr lang="en-US" sz="1600" b="0" i="0" dirty="0">
                <a:effectLst/>
                <a:latin typeface="Calibri" panose="020F0502020204030204" pitchFamily="34" charset="0"/>
              </a:rPr>
              <a:t> </a:t>
            </a:r>
            <a:r>
              <a:rPr lang="en-US" sz="1600" b="0" i="0" dirty="0" err="1">
                <a:effectLst/>
                <a:latin typeface="Calibri" panose="020F0502020204030204" pitchFamily="34" charset="0"/>
              </a:rPr>
              <a:t>getirme</a:t>
            </a:r>
            <a:r>
              <a:rPr lang="en-US" sz="1600" b="0" i="0" dirty="0">
                <a:effectLst/>
                <a:latin typeface="Calibri" panose="020F0502020204030204" pitchFamily="34" charset="0"/>
              </a:rPr>
              <a:t> </a:t>
            </a:r>
            <a:r>
              <a:rPr lang="en-US" sz="1600" b="0" i="0" dirty="0" err="1">
                <a:effectLst/>
                <a:latin typeface="Calibri" panose="020F0502020204030204" pitchFamily="34" charset="0"/>
              </a:rPr>
              <a:t>külfeti</a:t>
            </a:r>
            <a:r>
              <a:rPr lang="en-US" sz="1600" b="0" i="0" dirty="0">
                <a:effectLst/>
                <a:latin typeface="Calibri" panose="020F0502020204030204" pitchFamily="34" charset="0"/>
              </a:rPr>
              <a:t> </a:t>
            </a:r>
            <a:r>
              <a:rPr lang="en-US" sz="1600" b="0" i="0" dirty="0" err="1">
                <a:effectLst/>
                <a:latin typeface="Calibri" panose="020F0502020204030204" pitchFamily="34" charset="0"/>
              </a:rPr>
              <a:t>olmaktan</a:t>
            </a:r>
            <a:r>
              <a:rPr lang="en-US" sz="1600" b="0" i="0" dirty="0">
                <a:effectLst/>
                <a:latin typeface="Calibri" panose="020F0502020204030204" pitchFamily="34" charset="0"/>
              </a:rPr>
              <a:t> </a:t>
            </a:r>
            <a:r>
              <a:rPr lang="en-US" sz="1600" b="0" i="0" dirty="0" err="1">
                <a:effectLst/>
                <a:latin typeface="Calibri" panose="020F0502020204030204" pitchFamily="34" charset="0"/>
              </a:rPr>
              <a:t>çıkarak</a:t>
            </a:r>
            <a:r>
              <a:rPr lang="en-US" sz="1600" b="0" i="0" dirty="0">
                <a:effectLst/>
                <a:latin typeface="Calibri" panose="020F0502020204030204" pitchFamily="34" charset="0"/>
              </a:rPr>
              <a:t> </a:t>
            </a:r>
            <a:r>
              <a:rPr lang="en-US" sz="1600" b="0" i="0" dirty="0" err="1">
                <a:effectLst/>
                <a:latin typeface="Calibri" panose="020F0502020204030204" pitchFamily="34" charset="0"/>
              </a:rPr>
              <a:t>gerçek</a:t>
            </a:r>
            <a:r>
              <a:rPr lang="en-US" sz="1600" b="0" i="0" dirty="0">
                <a:effectLst/>
                <a:latin typeface="Calibri" panose="020F0502020204030204" pitchFamily="34" charset="0"/>
              </a:rPr>
              <a:t> </a:t>
            </a:r>
            <a:r>
              <a:rPr lang="en-US" sz="1600" b="0" i="0" dirty="0" err="1">
                <a:effectLst/>
                <a:latin typeface="Calibri" panose="020F0502020204030204" pitchFamily="34" charset="0"/>
              </a:rPr>
              <a:t>bir</a:t>
            </a:r>
            <a:r>
              <a:rPr lang="en-US" sz="1600" b="0" i="0" dirty="0">
                <a:effectLst/>
                <a:latin typeface="Calibri" panose="020F0502020204030204" pitchFamily="34" charset="0"/>
              </a:rPr>
              <a:t> </a:t>
            </a:r>
            <a:r>
              <a:rPr lang="en-US" sz="1600" b="0" i="0" dirty="0" err="1">
                <a:effectLst/>
                <a:latin typeface="Calibri" panose="020F0502020204030204" pitchFamily="34" charset="0"/>
              </a:rPr>
              <a:t>şiir</a:t>
            </a:r>
            <a:r>
              <a:rPr lang="en-US" sz="1600" b="0" i="0" dirty="0">
                <a:effectLst/>
                <a:latin typeface="Calibri" panose="020F0502020204030204" pitchFamily="34" charset="0"/>
              </a:rPr>
              <a:t> </a:t>
            </a:r>
            <a:r>
              <a:rPr lang="en-US" sz="1600" b="0" i="0" dirty="0" err="1">
                <a:effectLst/>
                <a:latin typeface="Calibri" panose="020F0502020204030204" pitchFamily="34" charset="0"/>
              </a:rPr>
              <a:t>estetiği</a:t>
            </a:r>
            <a:r>
              <a:rPr lang="en-US" sz="1600" b="0" i="0" dirty="0">
                <a:effectLst/>
                <a:latin typeface="Calibri" panose="020F0502020204030204" pitchFamily="34" charset="0"/>
              </a:rPr>
              <a:t> </a:t>
            </a:r>
            <a:r>
              <a:rPr lang="en-US" sz="1600" b="0" i="0" dirty="0" err="1">
                <a:effectLst/>
                <a:latin typeface="Calibri" panose="020F0502020204030204" pitchFamily="34" charset="0"/>
              </a:rPr>
              <a:t>oluşturur</a:t>
            </a:r>
            <a:r>
              <a:rPr lang="en-US" sz="1600" b="0" i="0" dirty="0">
                <a:effectLst/>
                <a:latin typeface="Calibri" panose="020F0502020204030204" pitchFamily="34" charset="0"/>
              </a:rPr>
              <a:t>. </a:t>
            </a:r>
            <a:r>
              <a:rPr lang="en-US" sz="1600" b="0" i="0" dirty="0" err="1">
                <a:effectLst/>
                <a:latin typeface="Calibri" panose="020F0502020204030204" pitchFamily="34" charset="0"/>
              </a:rPr>
              <a:t>Böylece</a:t>
            </a:r>
            <a:r>
              <a:rPr lang="en-US" sz="1600" b="0" i="0" dirty="0">
                <a:effectLst/>
                <a:latin typeface="Calibri" panose="020F0502020204030204" pitchFamily="34" charset="0"/>
              </a:rPr>
              <a:t> </a:t>
            </a:r>
            <a:r>
              <a:rPr lang="en-US" sz="1600" b="0" i="0" dirty="0" err="1">
                <a:effectLst/>
                <a:latin typeface="Calibri" panose="020F0502020204030204" pitchFamily="34" charset="0"/>
              </a:rPr>
              <a:t>şiir</a:t>
            </a:r>
            <a:r>
              <a:rPr lang="en-US" sz="1600" b="0" i="0" dirty="0">
                <a:effectLst/>
                <a:latin typeface="Calibri" panose="020F0502020204030204" pitchFamily="34" charset="0"/>
              </a:rPr>
              <a:t> </a:t>
            </a:r>
            <a:r>
              <a:rPr lang="en-US" sz="1600" b="0" i="0" dirty="0" err="1">
                <a:effectLst/>
                <a:latin typeface="Calibri" panose="020F0502020204030204" pitchFamily="34" charset="0"/>
              </a:rPr>
              <a:t>muhteva</a:t>
            </a:r>
            <a:r>
              <a:rPr lang="en-US" sz="1600" b="0" i="0" dirty="0">
                <a:effectLst/>
                <a:latin typeface="Calibri" panose="020F0502020204030204" pitchFamily="34" charset="0"/>
              </a:rPr>
              <a:t>, </a:t>
            </a:r>
            <a:r>
              <a:rPr lang="en-US" sz="1600" b="0" i="0" dirty="0" err="1">
                <a:effectLst/>
                <a:latin typeface="Calibri" panose="020F0502020204030204" pitchFamily="34" charset="0"/>
              </a:rPr>
              <a:t>şekil</a:t>
            </a:r>
            <a:r>
              <a:rPr lang="en-US" sz="1600" b="0" i="0" dirty="0">
                <a:effectLst/>
                <a:latin typeface="Calibri" panose="020F0502020204030204" pitchFamily="34" charset="0"/>
              </a:rPr>
              <a:t> </a:t>
            </a:r>
            <a:r>
              <a:rPr lang="en-US" sz="1600" b="0" i="0" dirty="0" err="1">
                <a:effectLst/>
                <a:latin typeface="Calibri" panose="020F0502020204030204" pitchFamily="34" charset="0"/>
              </a:rPr>
              <a:t>ve</a:t>
            </a:r>
            <a:r>
              <a:rPr lang="en-US" sz="1600" b="0" i="0" dirty="0">
                <a:effectLst/>
                <a:latin typeface="Calibri" panose="020F0502020204030204" pitchFamily="34" charset="0"/>
              </a:rPr>
              <a:t> </a:t>
            </a:r>
            <a:r>
              <a:rPr lang="en-US" sz="1600" b="0" i="0" dirty="0" err="1">
                <a:effectLst/>
                <a:latin typeface="Calibri" panose="020F0502020204030204" pitchFamily="34" charset="0"/>
              </a:rPr>
              <a:t>ses</a:t>
            </a:r>
            <a:r>
              <a:rPr lang="en-US" sz="1600" b="0" i="0" dirty="0">
                <a:effectLst/>
                <a:latin typeface="Calibri" panose="020F0502020204030204" pitchFamily="34" charset="0"/>
              </a:rPr>
              <a:t> </a:t>
            </a:r>
            <a:r>
              <a:rPr lang="en-US" sz="1600" b="0" i="0" dirty="0" err="1">
                <a:effectLst/>
                <a:latin typeface="Calibri" panose="020F0502020204030204" pitchFamily="34" charset="0"/>
              </a:rPr>
              <a:t>güzelliğiyle</a:t>
            </a:r>
            <a:r>
              <a:rPr lang="en-US" sz="1600" b="0" i="0" dirty="0">
                <a:effectLst/>
                <a:latin typeface="Calibri" panose="020F0502020204030204" pitchFamily="34" charset="0"/>
              </a:rPr>
              <a:t> </a:t>
            </a:r>
            <a:r>
              <a:rPr lang="en-US" sz="1600" b="0" i="0" dirty="0" err="1">
                <a:effectLst/>
                <a:latin typeface="Calibri" panose="020F0502020204030204" pitchFamily="34" charset="0"/>
              </a:rPr>
              <a:t>olağan</a:t>
            </a:r>
            <a:r>
              <a:rPr lang="en-US" sz="1600" b="0" i="0" dirty="0">
                <a:effectLst/>
                <a:latin typeface="Calibri" panose="020F0502020204030204" pitchFamily="34" charset="0"/>
              </a:rPr>
              <a:t> </a:t>
            </a:r>
            <a:r>
              <a:rPr lang="en-US" sz="1600" b="0" i="0" dirty="0" err="1">
                <a:effectLst/>
                <a:latin typeface="Calibri" panose="020F0502020204030204" pitchFamily="34" charset="0"/>
              </a:rPr>
              <a:t>üstü</a:t>
            </a:r>
            <a:r>
              <a:rPr lang="en-US" sz="1600" b="0" i="0" dirty="0">
                <a:effectLst/>
                <a:latin typeface="Calibri" panose="020F0502020204030204" pitchFamily="34" charset="0"/>
              </a:rPr>
              <a:t> </a:t>
            </a:r>
            <a:r>
              <a:rPr lang="en-US" sz="1600" b="0" i="0" dirty="0" err="1">
                <a:effectLst/>
                <a:latin typeface="Calibri" panose="020F0502020204030204" pitchFamily="34" charset="0"/>
              </a:rPr>
              <a:t>bir</a:t>
            </a:r>
            <a:r>
              <a:rPr lang="en-US" sz="1600" b="0" i="0" dirty="0">
                <a:effectLst/>
                <a:latin typeface="Calibri" panose="020F0502020204030204" pitchFamily="34" charset="0"/>
              </a:rPr>
              <a:t> </a:t>
            </a:r>
            <a:r>
              <a:rPr lang="en-US" sz="1600" b="0" i="0" dirty="0" err="1">
                <a:effectLst/>
                <a:latin typeface="Calibri" panose="020F0502020204030204" pitchFamily="34" charset="0"/>
              </a:rPr>
              <a:t>bütünlüğe</a:t>
            </a:r>
            <a:r>
              <a:rPr lang="en-US" sz="1600" b="0" i="0" dirty="0">
                <a:effectLst/>
                <a:latin typeface="Calibri" panose="020F0502020204030204" pitchFamily="34" charset="0"/>
              </a:rPr>
              <a:t> </a:t>
            </a:r>
            <a:r>
              <a:rPr lang="en-US" sz="1600" b="0" i="0" dirty="0" err="1">
                <a:effectLst/>
                <a:latin typeface="Calibri" panose="020F0502020204030204" pitchFamily="34" charset="0"/>
              </a:rPr>
              <a:t>erişir</a:t>
            </a:r>
            <a:r>
              <a:rPr lang="en-US" sz="1600" b="0" i="0" dirty="0">
                <a:effectLst/>
                <a:latin typeface="Calibri" panose="020F0502020204030204" pitchFamily="34" charset="0"/>
              </a:rPr>
              <a:t>.</a:t>
            </a:r>
            <a:endParaRPr lang="en-TR" sz="1600" dirty="0"/>
          </a:p>
        </p:txBody>
      </p:sp>
      <p:grpSp>
        <p:nvGrpSpPr>
          <p:cNvPr id="15371"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15372" name="Oval 15371">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3" name="Oval 15372">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4" name="Oval 15373">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5" name="Oval 15374">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6" name="Oval 15375">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362" name="Picture 2" descr="Fuzuli Sözleri: Fuzuli'nin Sevgi, Hayat Üzerine Söylediği En Güzel Ve  Anlamlı Sözler">
            <a:extLst>
              <a:ext uri="{FF2B5EF4-FFF2-40B4-BE49-F238E27FC236}">
                <a16:creationId xmlns:a16="http://schemas.microsoft.com/office/drawing/2014/main" id="{769ACA40-0833-58B1-2DD5-E8BAFE3422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72" r="36779" b="2"/>
          <a:stretch/>
        </p:blipFill>
        <p:spPr bwMode="auto">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62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3" name="Rectangle 16392">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16386" name="Picture 2" descr="Tiziano Vecellio-Dünyevi Aşk İlahi Aşk | SANATIN YOLCULUĞU">
            <a:extLst>
              <a:ext uri="{FF2B5EF4-FFF2-40B4-BE49-F238E27FC236}">
                <a16:creationId xmlns:a16="http://schemas.microsoft.com/office/drawing/2014/main" id="{F27AFF90-9E2B-E03E-777A-D5888D7B765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r="29351"/>
          <a:stretch/>
        </p:blipFill>
        <p:spPr bwMode="auto">
          <a:xfrm>
            <a:off x="1525" y="10"/>
            <a:ext cx="1218895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6395"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6396" name="Oval 16395">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7" name="Oval 16396">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8" name="Oval 16397">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9" name="Oval 16398">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0" name="Oval 16399">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1" name="Oval 16400">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2" name="Oval 16401">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3" name="Oval 16402">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FD42087-D358-60AB-43C5-79B007F01306}"/>
              </a:ext>
            </a:extLst>
          </p:cNvPr>
          <p:cNvSpPr>
            <a:spLocks noGrp="1"/>
          </p:cNvSpPr>
          <p:nvPr>
            <p:ph type="title"/>
          </p:nvPr>
        </p:nvSpPr>
        <p:spPr>
          <a:xfrm>
            <a:off x="3327722" y="777240"/>
            <a:ext cx="5782804" cy="2493876"/>
          </a:xfrm>
        </p:spPr>
        <p:txBody>
          <a:bodyPr anchor="b">
            <a:normAutofit/>
          </a:bodyPr>
          <a:lstStyle/>
          <a:p>
            <a:pPr algn="ctr"/>
            <a:r>
              <a:rPr lang="en-TR" sz="4400" dirty="0">
                <a:solidFill>
                  <a:srgbClr val="FFFFFF"/>
                </a:solidFill>
              </a:rPr>
              <a:t>Leyla ile Mecnun ve Aşk Anlayışı</a:t>
            </a:r>
          </a:p>
        </p:txBody>
      </p:sp>
      <p:sp>
        <p:nvSpPr>
          <p:cNvPr id="3" name="Content Placeholder 2">
            <a:extLst>
              <a:ext uri="{FF2B5EF4-FFF2-40B4-BE49-F238E27FC236}">
                <a16:creationId xmlns:a16="http://schemas.microsoft.com/office/drawing/2014/main" id="{DE5CCE39-01D6-7B58-D205-E375C6CF6F17}"/>
              </a:ext>
            </a:extLst>
          </p:cNvPr>
          <p:cNvSpPr>
            <a:spLocks noGrp="1"/>
          </p:cNvSpPr>
          <p:nvPr>
            <p:ph idx="1"/>
          </p:nvPr>
        </p:nvSpPr>
        <p:spPr>
          <a:xfrm>
            <a:off x="3327722" y="3429000"/>
            <a:ext cx="5782804" cy="2333562"/>
          </a:xfrm>
        </p:spPr>
        <p:txBody>
          <a:bodyPr anchor="t">
            <a:noAutofit/>
          </a:bodyPr>
          <a:lstStyle/>
          <a:p>
            <a:pPr algn="ctr"/>
            <a:r>
              <a:rPr lang="en-US" sz="1400" b="0" i="0" dirty="0" err="1">
                <a:solidFill>
                  <a:srgbClr val="FFFFFF"/>
                </a:solidFill>
                <a:effectLst/>
                <a:latin typeface="Calibri" panose="020F0502020204030204" pitchFamily="34" charset="0"/>
              </a:rPr>
              <a:t>Fuzûlî’de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aşk</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dünyevî</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sonra</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platonik</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nihayet</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sûfiyâne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bir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görünüştedir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beşerî</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hatta</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cismanî</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aşkın</a:t>
            </a:r>
            <a:r>
              <a:rPr lang="en-US" sz="1400" b="0" i="0" dirty="0">
                <a:solidFill>
                  <a:srgbClr val="FFFFFF"/>
                </a:solidFill>
                <a:effectLst/>
                <a:latin typeface="Calibri" panose="020F0502020204030204" pitchFamily="34" charset="0"/>
              </a:rPr>
              <a:t> idealize </a:t>
            </a:r>
            <a:r>
              <a:rPr lang="en-US" sz="1400" b="0" i="0" dirty="0" err="1">
                <a:solidFill>
                  <a:srgbClr val="FFFFFF"/>
                </a:solidFill>
                <a:effectLst/>
                <a:latin typeface="Calibri" panose="020F0502020204030204" pitchFamily="34" charset="0"/>
              </a:rPr>
              <a:t>edilmesidir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Mecazi</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aşkın</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bu</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şekilde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çok</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yüce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bir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duygu</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haline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gelişi</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tasavvuf</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geleneğine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göre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ilâhî</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aşka</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ulaşılması</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demektir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Ancak</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Şeyh</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Galib’in</a:t>
            </a:r>
            <a:r>
              <a:rPr lang="en-US" sz="1400" b="0" i="0" dirty="0">
                <a:solidFill>
                  <a:srgbClr val="FFFFFF"/>
                </a:solidFill>
                <a:effectLst/>
                <a:latin typeface="Calibri" panose="020F0502020204030204" pitchFamily="34" charset="0"/>
              </a:rPr>
              <a:t> </a:t>
            </a:r>
            <a:r>
              <a:rPr lang="en-US" sz="1400" b="0" i="1" dirty="0" err="1">
                <a:solidFill>
                  <a:srgbClr val="FFFFFF"/>
                </a:solidFill>
                <a:effectLst/>
                <a:latin typeface="Calibri" panose="020F0502020204030204" pitchFamily="34" charset="0"/>
              </a:rPr>
              <a:t>Hüsn</a:t>
            </a:r>
            <a:r>
              <a:rPr lang="en-US" sz="1400" b="0" i="1" dirty="0">
                <a:solidFill>
                  <a:srgbClr val="FFFFFF"/>
                </a:solidFill>
                <a:effectLst/>
                <a:latin typeface="Calibri" panose="020F0502020204030204" pitchFamily="34" charset="0"/>
              </a:rPr>
              <a:t> </a:t>
            </a:r>
            <a:r>
              <a:rPr lang="en-US" sz="1400" b="0" i="1" dirty="0" err="1">
                <a:solidFill>
                  <a:srgbClr val="FFFFFF"/>
                </a:solidFill>
                <a:effectLst/>
                <a:latin typeface="Calibri" panose="020F0502020204030204" pitchFamily="34" charset="0"/>
              </a:rPr>
              <a:t>ü</a:t>
            </a:r>
            <a:r>
              <a:rPr lang="en-US" sz="1400" b="0" i="1" dirty="0">
                <a:solidFill>
                  <a:srgbClr val="FFFFFF"/>
                </a:solidFill>
                <a:effectLst/>
                <a:latin typeface="Calibri" panose="020F0502020204030204" pitchFamily="34" charset="0"/>
              </a:rPr>
              <a:t> </a:t>
            </a:r>
            <a:r>
              <a:rPr lang="en-US" sz="1400" b="0" i="1" dirty="0" err="1">
                <a:solidFill>
                  <a:srgbClr val="FFFFFF"/>
                </a:solidFill>
                <a:effectLst/>
                <a:latin typeface="Calibri" panose="020F0502020204030204" pitchFamily="34" charset="0"/>
              </a:rPr>
              <a:t>Aşk</a:t>
            </a:r>
            <a:r>
              <a:rPr lang="en-US" sz="1400" b="0" i="0" dirty="0" err="1">
                <a:solidFill>
                  <a:srgbClr val="FFFFFF"/>
                </a:solidFill>
                <a:effectLst/>
                <a:latin typeface="Calibri" panose="020F0502020204030204" pitchFamily="34" charset="0"/>
              </a:rPr>
              <a:t>’ında</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olduğu</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gibi</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sembolik</a:t>
            </a:r>
            <a:r>
              <a:rPr lang="en-US" sz="1400" b="0" i="0" dirty="0">
                <a:solidFill>
                  <a:srgbClr val="FFFFFF"/>
                </a:solidFill>
                <a:effectLst/>
                <a:latin typeface="Calibri" panose="020F0502020204030204" pitchFamily="34" charset="0"/>
              </a:rPr>
              <a:t>/</a:t>
            </a:r>
            <a:r>
              <a:rPr lang="en-US" sz="1400" b="0" i="0" dirty="0" err="1">
                <a:solidFill>
                  <a:srgbClr val="FFFFFF"/>
                </a:solidFill>
                <a:effectLst/>
                <a:latin typeface="Calibri" panose="020F0502020204030204" pitchFamily="34" charset="0"/>
              </a:rPr>
              <a:t>alegorik</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seviyede</a:t>
            </a:r>
            <a:r>
              <a:rPr lang="en-US" sz="1400" b="0" i="0" dirty="0">
                <a:solidFill>
                  <a:srgbClr val="FFFFFF"/>
                </a:solidFill>
                <a:effectLst/>
                <a:latin typeface="Calibri" panose="020F0502020204030204" pitchFamily="34" charset="0"/>
              </a:rPr>
              <a:t> bile </a:t>
            </a:r>
            <a:r>
              <a:rPr lang="en-US" sz="1400" b="0" i="0" dirty="0" err="1">
                <a:solidFill>
                  <a:srgbClr val="FFFFFF"/>
                </a:solidFill>
                <a:effectLst/>
                <a:latin typeface="Calibri" panose="020F0502020204030204" pitchFamily="34" charset="0"/>
              </a:rPr>
              <a:t>olsa</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Fuzûlî’de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özellikle</a:t>
            </a:r>
            <a:r>
              <a:rPr lang="en-US" sz="1400" b="0" i="0" dirty="0">
                <a:solidFill>
                  <a:srgbClr val="FFFFFF"/>
                </a:solidFill>
                <a:effectLst/>
                <a:latin typeface="Calibri" panose="020F0502020204030204" pitchFamily="34" charset="0"/>
              </a:rPr>
              <a:t> </a:t>
            </a:r>
            <a:r>
              <a:rPr lang="en-US" sz="1400" b="0" i="1" dirty="0" err="1">
                <a:solidFill>
                  <a:srgbClr val="FFFFFF"/>
                </a:solidFill>
                <a:effectLst/>
                <a:latin typeface="Calibri" panose="020F0502020204030204" pitchFamily="34" charset="0"/>
              </a:rPr>
              <a:t>Leylâ</a:t>
            </a:r>
            <a:r>
              <a:rPr lang="en-US" sz="1400" b="0" i="1" dirty="0">
                <a:solidFill>
                  <a:srgbClr val="FFFFFF"/>
                </a:solidFill>
                <a:effectLst/>
                <a:latin typeface="Calibri" panose="020F0502020204030204" pitchFamily="34" charset="0"/>
              </a:rPr>
              <a:t> </a:t>
            </a:r>
            <a:r>
              <a:rPr lang="en-US" sz="1400" b="0" i="1" dirty="0" err="1">
                <a:solidFill>
                  <a:srgbClr val="FFFFFF"/>
                </a:solidFill>
                <a:effectLst/>
                <a:latin typeface="Calibri" panose="020F0502020204030204" pitchFamily="34" charset="0"/>
              </a:rPr>
              <a:t>vü</a:t>
            </a:r>
            <a:r>
              <a:rPr lang="en-US" sz="1400" b="0" i="1" dirty="0">
                <a:solidFill>
                  <a:srgbClr val="FFFFFF"/>
                </a:solidFill>
                <a:effectLst/>
                <a:latin typeface="Calibri" panose="020F0502020204030204" pitchFamily="34" charset="0"/>
              </a:rPr>
              <a:t> </a:t>
            </a:r>
            <a:r>
              <a:rPr lang="en-US" sz="1400" b="0" i="1" dirty="0" err="1">
                <a:solidFill>
                  <a:srgbClr val="FFFFFF"/>
                </a:solidFill>
                <a:effectLst/>
                <a:latin typeface="Calibri" panose="020F0502020204030204" pitchFamily="34" charset="0"/>
              </a:rPr>
              <a:t>Mecnûn</a:t>
            </a:r>
            <a:r>
              <a:rPr lang="en-US" sz="1400" b="0" i="0" dirty="0" err="1">
                <a:solidFill>
                  <a:srgbClr val="FFFFFF"/>
                </a:solidFill>
                <a:effectLst/>
                <a:latin typeface="Calibri" panose="020F0502020204030204" pitchFamily="34" charset="0"/>
              </a:rPr>
              <a:t>’da</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ilâhî-tasavvufî</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bir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aşktan</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bahsetmek</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kolay</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değildir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Vuslata</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değil</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hasrete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dayanan</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böyle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bir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aşkı</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belki</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pek</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çok</a:t>
            </a:r>
            <a:r>
              <a:rPr lang="en-US" sz="1400" b="0" i="0" dirty="0">
                <a:solidFill>
                  <a:srgbClr val="FFFFFF"/>
                </a:solidFill>
                <a:effectLst/>
                <a:latin typeface="Calibri" panose="020F0502020204030204" pitchFamily="34" charset="0"/>
              </a:rPr>
              <a:t> divan </a:t>
            </a:r>
            <a:r>
              <a:rPr lang="en-US" sz="1400" b="0" i="0" dirty="0" err="1">
                <a:solidFill>
                  <a:srgbClr val="FFFFFF"/>
                </a:solidFill>
                <a:effectLst/>
                <a:latin typeface="Calibri" panose="020F0502020204030204" pitchFamily="34" charset="0"/>
              </a:rPr>
              <a:t>şairinde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görmek</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mümkünse</a:t>
            </a:r>
            <a:r>
              <a:rPr lang="en-US" sz="1400" b="0" i="0" dirty="0">
                <a:solidFill>
                  <a:srgbClr val="FFFFFF"/>
                </a:solidFill>
                <a:effectLst/>
                <a:latin typeface="Calibri" panose="020F0502020204030204" pitchFamily="34" charset="0"/>
              </a:rPr>
              <a:t> de </a:t>
            </a:r>
            <a:r>
              <a:rPr lang="en-US" sz="1400" b="0" i="0" dirty="0" err="1">
                <a:solidFill>
                  <a:srgbClr val="FFFFFF"/>
                </a:solidFill>
                <a:effectLst/>
                <a:latin typeface="Calibri" panose="020F0502020204030204" pitchFamily="34" charset="0"/>
              </a:rPr>
              <a:t>bu</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hal</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Fuzûlî’de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en</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derin</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ve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samimi</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bir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seviyeye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ulaşır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bütün</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divanına</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hâkim</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değişmeyen</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bir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karakter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olur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Şiirlerinden</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onun</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platonik</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veya</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tasavvufî</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bir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aşka</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yücelmesi</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için</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gerçek</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mistiklerde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görülen</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bir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ruh</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tecrübesi</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yaşamış</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olduğu</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intibaı</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edinilmektedir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Böylece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asıl</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hayat</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dış</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dünya</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ile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idrak</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edilen</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hayat</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değil</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iç</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dünyasında</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yaşadıkları</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olur</a:t>
            </a:r>
            <a:r>
              <a:rPr lang="en-US" sz="1400" b="0" i="0" dirty="0">
                <a:solidFill>
                  <a:srgbClr val="FFFFFF"/>
                </a:solidFill>
                <a:effectLst/>
                <a:latin typeface="Calibri" panose="020F0502020204030204" pitchFamily="34" charset="0"/>
              </a:rPr>
              <a:t>. Bu </a:t>
            </a:r>
            <a:r>
              <a:rPr lang="en-US" sz="1400" b="0" i="0" dirty="0" err="1">
                <a:solidFill>
                  <a:srgbClr val="FFFFFF"/>
                </a:solidFill>
                <a:effectLst/>
                <a:latin typeface="Calibri" panose="020F0502020204030204" pitchFamily="34" charset="0"/>
              </a:rPr>
              <a:t>duygu</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giderek</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onu</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ebedî</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bir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yalnızlığa</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iter</a:t>
            </a:r>
            <a:r>
              <a:rPr lang="en-US" sz="1400" b="0" i="0" dirty="0">
                <a:solidFill>
                  <a:srgbClr val="FFFFFF"/>
                </a:solidFill>
                <a:effectLst/>
                <a:latin typeface="Calibri" panose="020F0502020204030204" pitchFamily="34" charset="0"/>
              </a:rPr>
              <a:t> ki divan </a:t>
            </a:r>
            <a:r>
              <a:rPr lang="en-US" sz="1400" b="0" i="0" dirty="0" err="1">
                <a:solidFill>
                  <a:srgbClr val="FFFFFF"/>
                </a:solidFill>
                <a:effectLst/>
                <a:latin typeface="Calibri" panose="020F0502020204030204" pitchFamily="34" charset="0"/>
              </a:rPr>
              <a:t>şiirinde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ferdiyeti</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ve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mutlak</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yalnızlığı</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ifade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etmekte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Fuzûlî’nin</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yegâne</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şair</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olduğu</a:t>
            </a:r>
            <a:r>
              <a:rPr lang="en-US" sz="1400" b="0" i="0" dirty="0">
                <a:solidFill>
                  <a:srgbClr val="FFFFFF"/>
                </a:solidFill>
                <a:effectLst/>
                <a:latin typeface="Calibri" panose="020F0502020204030204" pitchFamily="34" charset="0"/>
              </a:rPr>
              <a:t> </a:t>
            </a:r>
            <a:r>
              <a:rPr lang="en-US" sz="1400" b="0" i="0" dirty="0" err="1">
                <a:solidFill>
                  <a:srgbClr val="FFFFFF"/>
                </a:solidFill>
                <a:effectLst/>
                <a:latin typeface="Calibri" panose="020F0502020204030204" pitchFamily="34" charset="0"/>
              </a:rPr>
              <a:t>söylenebilir</a:t>
            </a:r>
            <a:r>
              <a:rPr lang="en-US" sz="1400" b="0" i="0" dirty="0">
                <a:solidFill>
                  <a:srgbClr val="FFFFFF"/>
                </a:solidFill>
                <a:effectLst/>
                <a:latin typeface="Calibri" panose="020F0502020204030204" pitchFamily="34" charset="0"/>
              </a:rPr>
              <a:t>.</a:t>
            </a:r>
            <a:endParaRPr lang="en-TR" sz="1400" dirty="0">
              <a:solidFill>
                <a:srgbClr val="FFFFFF"/>
              </a:solidFill>
            </a:endParaRPr>
          </a:p>
        </p:txBody>
      </p:sp>
    </p:spTree>
    <p:extLst>
      <p:ext uri="{BB962C8B-B14F-4D97-AF65-F5344CB8AC3E}">
        <p14:creationId xmlns:p14="http://schemas.microsoft.com/office/powerpoint/2010/main" val="317233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4D47D7CD-06A5-4710-B816-F23F56C5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8058D9C7-7C50-4582-9A60-0569A536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A5422A5F-0497-51BF-799B-37DEBDCB30BF}"/>
              </a:ext>
            </a:extLst>
          </p:cNvPr>
          <p:cNvSpPr>
            <a:spLocks noGrp="1"/>
          </p:cNvSpPr>
          <p:nvPr>
            <p:ph type="title"/>
          </p:nvPr>
        </p:nvSpPr>
        <p:spPr>
          <a:xfrm>
            <a:off x="777240" y="777240"/>
            <a:ext cx="4606280" cy="922973"/>
          </a:xfrm>
        </p:spPr>
        <p:txBody>
          <a:bodyPr anchor="b">
            <a:normAutofit/>
          </a:bodyPr>
          <a:lstStyle/>
          <a:p>
            <a:r>
              <a:rPr lang="en-TR" sz="4400" dirty="0"/>
              <a:t>Fuzûli Kimdir?</a:t>
            </a:r>
          </a:p>
        </p:txBody>
      </p:sp>
      <p:sp>
        <p:nvSpPr>
          <p:cNvPr id="2054" name="Content Placeholder 2053">
            <a:extLst>
              <a:ext uri="{FF2B5EF4-FFF2-40B4-BE49-F238E27FC236}">
                <a16:creationId xmlns:a16="http://schemas.microsoft.com/office/drawing/2014/main" id="{B62BCE55-0465-F1E0-E196-6BBA7962599E}"/>
              </a:ext>
            </a:extLst>
          </p:cNvPr>
          <p:cNvSpPr>
            <a:spLocks noGrp="1"/>
          </p:cNvSpPr>
          <p:nvPr>
            <p:ph idx="1"/>
          </p:nvPr>
        </p:nvSpPr>
        <p:spPr>
          <a:xfrm>
            <a:off x="777240" y="2477453"/>
            <a:ext cx="4606280" cy="2747963"/>
          </a:xfrm>
        </p:spPr>
        <p:txBody>
          <a:bodyPr anchor="t">
            <a:normAutofit/>
          </a:bodyPr>
          <a:lstStyle/>
          <a:p>
            <a:r>
              <a:rPr lang="en-US" sz="1800" dirty="0" err="1"/>
              <a:t>Fuzûlînin</a:t>
            </a:r>
            <a:r>
              <a:rPr lang="en-US" sz="1800" dirty="0"/>
              <a:t> </a:t>
            </a:r>
            <a:r>
              <a:rPr lang="en-US" sz="1800" dirty="0" err="1"/>
              <a:t>asıl</a:t>
            </a:r>
            <a:r>
              <a:rPr lang="en-US" sz="1800" dirty="0"/>
              <a:t> </a:t>
            </a:r>
            <a:r>
              <a:rPr lang="en-US" sz="1800" dirty="0" err="1"/>
              <a:t>adının</a:t>
            </a:r>
            <a:r>
              <a:rPr lang="en-US" sz="1800" dirty="0"/>
              <a:t> Mehmed </a:t>
            </a:r>
            <a:r>
              <a:rPr lang="en-US" sz="1800" dirty="0" err="1"/>
              <a:t>olduğu</a:t>
            </a:r>
            <a:r>
              <a:rPr lang="en-US" sz="1800" dirty="0"/>
              <a:t> </a:t>
            </a:r>
            <a:r>
              <a:rPr lang="en-US" sz="1800" dirty="0" err="1"/>
              <a:t>ve</a:t>
            </a:r>
            <a:r>
              <a:rPr lang="en-US" sz="1800" dirty="0"/>
              <a:t> </a:t>
            </a:r>
            <a:r>
              <a:rPr lang="en-US" sz="1800" dirty="0" err="1"/>
              <a:t>babasının</a:t>
            </a:r>
            <a:r>
              <a:rPr lang="en-US" sz="1800" dirty="0"/>
              <a:t> da </a:t>
            </a:r>
            <a:r>
              <a:rPr lang="en-US" sz="1800" dirty="0" err="1"/>
              <a:t>Süleyman</a:t>
            </a:r>
            <a:r>
              <a:rPr lang="en-US" sz="1800" dirty="0"/>
              <a:t> </a:t>
            </a:r>
            <a:r>
              <a:rPr lang="en-US" sz="1800" dirty="0" err="1"/>
              <a:t>adını</a:t>
            </a:r>
            <a:r>
              <a:rPr lang="en-US" sz="1800" dirty="0"/>
              <a:t> </a:t>
            </a:r>
            <a:r>
              <a:rPr lang="en-US" sz="1800" dirty="0" err="1"/>
              <a:t>taşıdığı</a:t>
            </a:r>
            <a:r>
              <a:rPr lang="en-US" sz="1800" dirty="0"/>
              <a:t> </a:t>
            </a:r>
            <a:r>
              <a:rPr lang="en-US" sz="1800" dirty="0" err="1"/>
              <a:t>bilinmektedir</a:t>
            </a:r>
            <a:r>
              <a:rPr lang="en-US" sz="1800" dirty="0"/>
              <a:t>. </a:t>
            </a:r>
          </a:p>
          <a:p>
            <a:r>
              <a:rPr lang="en-US" sz="1800" dirty="0" err="1"/>
              <a:t>Hayatıyla</a:t>
            </a:r>
            <a:r>
              <a:rPr lang="en-US" sz="1800" dirty="0"/>
              <a:t> </a:t>
            </a:r>
            <a:r>
              <a:rPr lang="en-US" sz="1800" dirty="0" err="1"/>
              <a:t>ilgili</a:t>
            </a:r>
            <a:r>
              <a:rPr lang="en-US" sz="1800" dirty="0"/>
              <a:t> </a:t>
            </a:r>
            <a:r>
              <a:rPr lang="en-US" sz="1800" dirty="0" err="1"/>
              <a:t>elimizdeki</a:t>
            </a:r>
            <a:r>
              <a:rPr lang="en-US" sz="1800" dirty="0"/>
              <a:t> </a:t>
            </a:r>
            <a:r>
              <a:rPr lang="en-US" sz="1800" dirty="0" err="1"/>
              <a:t>bilgiler</a:t>
            </a:r>
            <a:r>
              <a:rPr lang="en-US" sz="1800" dirty="0"/>
              <a:t> </a:t>
            </a:r>
            <a:r>
              <a:rPr lang="en-US" sz="1800" dirty="0" err="1"/>
              <a:t>kısıtlı</a:t>
            </a:r>
            <a:r>
              <a:rPr lang="en-US" sz="1800" dirty="0"/>
              <a:t>.</a:t>
            </a:r>
          </a:p>
          <a:p>
            <a:r>
              <a:rPr lang="en-US" sz="1800" dirty="0" err="1"/>
              <a:t>Klasik</a:t>
            </a:r>
            <a:r>
              <a:rPr lang="en-US" sz="1800" dirty="0"/>
              <a:t> </a:t>
            </a:r>
            <a:r>
              <a:rPr lang="en-US" sz="1800" dirty="0" err="1"/>
              <a:t>Türk</a:t>
            </a:r>
            <a:r>
              <a:rPr lang="en-US" sz="1800" dirty="0"/>
              <a:t> </a:t>
            </a:r>
            <a:r>
              <a:rPr lang="en-US" sz="1800" dirty="0" err="1"/>
              <a:t>Edebiyatı’nın</a:t>
            </a:r>
            <a:r>
              <a:rPr lang="en-US" sz="1800" dirty="0"/>
              <a:t> </a:t>
            </a:r>
            <a:r>
              <a:rPr lang="en-US" sz="1800" dirty="0" err="1"/>
              <a:t>büyük</a:t>
            </a:r>
            <a:r>
              <a:rPr lang="en-US" sz="1800" dirty="0"/>
              <a:t> </a:t>
            </a:r>
            <a:r>
              <a:rPr lang="en-US" sz="1800" dirty="0" err="1"/>
              <a:t>şairlerinden</a:t>
            </a:r>
            <a:endParaRPr lang="en-US" sz="1800" dirty="0"/>
          </a:p>
          <a:p>
            <a:r>
              <a:rPr lang="en-US" sz="1800" dirty="0"/>
              <a:t>Divan </a:t>
            </a:r>
            <a:r>
              <a:rPr lang="en-US" sz="1800" dirty="0" err="1"/>
              <a:t>Edebiyatı</a:t>
            </a:r>
            <a:r>
              <a:rPr lang="en-US" sz="1800" dirty="0"/>
              <a:t> </a:t>
            </a:r>
            <a:r>
              <a:rPr lang="en-US" sz="1800" dirty="0" err="1"/>
              <a:t>çerçevesinde</a:t>
            </a:r>
            <a:r>
              <a:rPr lang="en-US" sz="1800" dirty="0"/>
              <a:t> </a:t>
            </a:r>
            <a:r>
              <a:rPr lang="en-US" sz="1800" dirty="0" err="1"/>
              <a:t>birçok</a:t>
            </a:r>
            <a:r>
              <a:rPr lang="en-US" sz="1800" dirty="0"/>
              <a:t> </a:t>
            </a:r>
            <a:r>
              <a:rPr lang="en-US" sz="1800" dirty="0" err="1"/>
              <a:t>mesnevi</a:t>
            </a:r>
            <a:r>
              <a:rPr lang="en-US" sz="1800" dirty="0"/>
              <a:t> </a:t>
            </a:r>
            <a:r>
              <a:rPr lang="en-US" sz="1800" dirty="0" err="1"/>
              <a:t>ve</a:t>
            </a:r>
            <a:r>
              <a:rPr lang="en-US" sz="1800" dirty="0"/>
              <a:t> </a:t>
            </a:r>
            <a:r>
              <a:rPr lang="en-US" sz="1800" dirty="0" err="1"/>
              <a:t>kaside</a:t>
            </a:r>
            <a:r>
              <a:rPr lang="en-US" sz="1800" dirty="0"/>
              <a:t> </a:t>
            </a:r>
            <a:r>
              <a:rPr lang="en-US" sz="1800" dirty="0" err="1"/>
              <a:t>türünde</a:t>
            </a:r>
            <a:r>
              <a:rPr lang="en-US" sz="1800" dirty="0"/>
              <a:t> </a:t>
            </a:r>
            <a:r>
              <a:rPr lang="en-US" sz="1800" dirty="0" err="1"/>
              <a:t>ürün</a:t>
            </a:r>
            <a:r>
              <a:rPr lang="en-US" sz="1800" dirty="0"/>
              <a:t> </a:t>
            </a:r>
            <a:r>
              <a:rPr lang="en-US" sz="1800" dirty="0" err="1"/>
              <a:t>ortaya</a:t>
            </a:r>
            <a:r>
              <a:rPr lang="en-US" sz="1800" dirty="0"/>
              <a:t> </a:t>
            </a:r>
            <a:r>
              <a:rPr lang="en-US" sz="1800" dirty="0" err="1"/>
              <a:t>çıkarmıştır</a:t>
            </a:r>
            <a:r>
              <a:rPr lang="en-US" sz="1800" dirty="0"/>
              <a:t>.</a:t>
            </a:r>
          </a:p>
        </p:txBody>
      </p:sp>
      <p:grpSp>
        <p:nvGrpSpPr>
          <p:cNvPr id="2061" name="decorative circles">
            <a:extLst>
              <a:ext uri="{FF2B5EF4-FFF2-40B4-BE49-F238E27FC236}">
                <a16:creationId xmlns:a16="http://schemas.microsoft.com/office/drawing/2014/main" id="{A5A42520-81F5-4CA6-A7DA-9CD71733AB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2062" name="Oval 2061">
              <a:extLst>
                <a:ext uri="{FF2B5EF4-FFF2-40B4-BE49-F238E27FC236}">
                  <a16:creationId xmlns:a16="http://schemas.microsoft.com/office/drawing/2014/main" id="{BDB3C8F9-1E7D-4D3B-A4BF-F97576E5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a:extLst>
                <a:ext uri="{FF2B5EF4-FFF2-40B4-BE49-F238E27FC236}">
                  <a16:creationId xmlns:a16="http://schemas.microsoft.com/office/drawing/2014/main" id="{EB80C13D-6AE8-4D68-9A8B-49B796A67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Oval 2063">
              <a:extLst>
                <a:ext uri="{FF2B5EF4-FFF2-40B4-BE49-F238E27FC236}">
                  <a16:creationId xmlns:a16="http://schemas.microsoft.com/office/drawing/2014/main" id="{B340680A-5931-4B24-ADEB-7656B70FB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Oval 2064">
              <a:extLst>
                <a:ext uri="{FF2B5EF4-FFF2-40B4-BE49-F238E27FC236}">
                  <a16:creationId xmlns:a16="http://schemas.microsoft.com/office/drawing/2014/main" id="{7EAF5EEB-C2D5-4D5F-8BF0-0E7961A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Oval 2065">
              <a:extLst>
                <a:ext uri="{FF2B5EF4-FFF2-40B4-BE49-F238E27FC236}">
                  <a16:creationId xmlns:a16="http://schemas.microsoft.com/office/drawing/2014/main" id="{5C482DF8-0B0D-4F32-8416-496960050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Fuzûlî’nin Türkçe divanının ilk iki sayfası (Süleymaniye Ktp., Pertev Paşa, nr. 414)">
            <a:extLst>
              <a:ext uri="{FF2B5EF4-FFF2-40B4-BE49-F238E27FC236}">
                <a16:creationId xmlns:a16="http://schemas.microsoft.com/office/drawing/2014/main" id="{4EDA2C45-CE6C-0483-EF22-B99FDE86F9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34"/>
          <a:stretch/>
        </p:blipFill>
        <p:spPr bwMode="auto">
          <a:xfrm>
            <a:off x="6475068" y="1214970"/>
            <a:ext cx="5716932" cy="5643030"/>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412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F596E531-7430-4087-BC87-6EBBD9F5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7" name="Rectangle 17416">
            <a:extLst>
              <a:ext uri="{FF2B5EF4-FFF2-40B4-BE49-F238E27FC236}">
                <a16:creationId xmlns:a16="http://schemas.microsoft.com/office/drawing/2014/main" id="{3761DBE9-7FE6-4545-A3E3-3CB13BEFB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ABB1DFD6-FADB-1F5D-CAE8-AF69418CFB62}"/>
              </a:ext>
            </a:extLst>
          </p:cNvPr>
          <p:cNvSpPr>
            <a:spLocks noGrp="1"/>
          </p:cNvSpPr>
          <p:nvPr>
            <p:ph type="title"/>
          </p:nvPr>
        </p:nvSpPr>
        <p:spPr>
          <a:xfrm>
            <a:off x="777240" y="689777"/>
            <a:ext cx="6765026" cy="737235"/>
          </a:xfrm>
        </p:spPr>
        <p:txBody>
          <a:bodyPr anchor="b">
            <a:normAutofit/>
          </a:bodyPr>
          <a:lstStyle/>
          <a:p>
            <a:r>
              <a:rPr lang="en-TR" sz="4400" dirty="0"/>
              <a:t>Türkçe Eserleri</a:t>
            </a:r>
          </a:p>
        </p:txBody>
      </p:sp>
      <p:sp>
        <p:nvSpPr>
          <p:cNvPr id="3" name="Content Placeholder 2">
            <a:extLst>
              <a:ext uri="{FF2B5EF4-FFF2-40B4-BE49-F238E27FC236}">
                <a16:creationId xmlns:a16="http://schemas.microsoft.com/office/drawing/2014/main" id="{0E9D5D99-8C2F-C335-7FD6-B1B2BD8CD8BB}"/>
              </a:ext>
            </a:extLst>
          </p:cNvPr>
          <p:cNvSpPr>
            <a:spLocks noGrp="1"/>
          </p:cNvSpPr>
          <p:nvPr>
            <p:ph idx="1"/>
          </p:nvPr>
        </p:nvSpPr>
        <p:spPr>
          <a:xfrm>
            <a:off x="777240" y="1427012"/>
            <a:ext cx="6765026" cy="2747963"/>
          </a:xfrm>
        </p:spPr>
        <p:txBody>
          <a:bodyPr anchor="t">
            <a:noAutofit/>
          </a:bodyPr>
          <a:lstStyle/>
          <a:p>
            <a:r>
              <a:rPr lang="en-US" sz="1600" b="0" i="1" dirty="0">
                <a:solidFill>
                  <a:schemeClr val="tx1"/>
                </a:solidFill>
                <a:effectLst/>
                <a:latin typeface="Calibri" panose="020F0502020204030204" pitchFamily="34" charset="0"/>
              </a:rPr>
              <a:t>Divan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Mensur</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bir</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mukaddimeden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sonra</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iki</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tevhid</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dokuz</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na‘t</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yirmi</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yedi</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kaside</a:t>
            </a:r>
            <a:r>
              <a:rPr lang="en-US" sz="1600" b="0" i="0" dirty="0">
                <a:solidFill>
                  <a:schemeClr val="tx1"/>
                </a:solidFill>
                <a:effectLst/>
                <a:latin typeface="Calibri" panose="020F0502020204030204" pitchFamily="34" charset="0"/>
              </a:rPr>
              <a:t>, 302 </a:t>
            </a:r>
            <a:r>
              <a:rPr lang="en-US" sz="1600" b="0" i="0" dirty="0" err="1">
                <a:solidFill>
                  <a:schemeClr val="tx1"/>
                </a:solidFill>
                <a:effectLst/>
                <a:latin typeface="Calibri" panose="020F0502020204030204" pitchFamily="34" charset="0"/>
              </a:rPr>
              <a:t>gazel</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ile</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musammatlar</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kıta</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ve</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rubâîlerden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oluşan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divanın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Türkiye</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ve</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dünya</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kütüphaneleriyle</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özel</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ellerde</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yüzlerce</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nüshası</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mevcuttur</a:t>
            </a:r>
            <a:r>
              <a:rPr lang="en-US" sz="1600" b="0" i="0" dirty="0">
                <a:solidFill>
                  <a:schemeClr val="tx1"/>
                </a:solidFill>
                <a:effectLst/>
                <a:latin typeface="Calibri" panose="020F0502020204030204" pitchFamily="34" charset="0"/>
              </a:rPr>
              <a:t>.</a:t>
            </a:r>
          </a:p>
          <a:p>
            <a:r>
              <a:rPr lang="en-US" sz="1600" b="0" i="1" u="none" strike="noStrike" dirty="0" err="1">
                <a:solidFill>
                  <a:schemeClr val="tx1"/>
                </a:solidFill>
                <a:effectLst/>
                <a:latin typeface="Calibri" panose="020F0502020204030204" pitchFamily="34" charset="0"/>
              </a:rPr>
              <a:t>Leylâ</a:t>
            </a:r>
            <a:r>
              <a:rPr lang="en-US" sz="1600" b="0" i="1" u="none" strike="noStrike" dirty="0">
                <a:solidFill>
                  <a:schemeClr val="tx1"/>
                </a:solidFill>
                <a:effectLst/>
                <a:latin typeface="Calibri" panose="020F0502020204030204" pitchFamily="34" charset="0"/>
              </a:rPr>
              <a:t> </a:t>
            </a:r>
            <a:r>
              <a:rPr lang="en-US" sz="1600" b="0" i="1" u="none" strike="noStrike" dirty="0" err="1">
                <a:solidFill>
                  <a:schemeClr val="tx1"/>
                </a:solidFill>
                <a:effectLst/>
                <a:latin typeface="Calibri" panose="020F0502020204030204" pitchFamily="34" charset="0"/>
              </a:rPr>
              <a:t>vü</a:t>
            </a:r>
            <a:r>
              <a:rPr lang="en-US" sz="1600" b="0" i="1" u="none" strike="noStrike" dirty="0">
                <a:solidFill>
                  <a:schemeClr val="tx1"/>
                </a:solidFill>
                <a:effectLst/>
                <a:latin typeface="Calibri" panose="020F0502020204030204" pitchFamily="34" charset="0"/>
              </a:rPr>
              <a:t> </a:t>
            </a:r>
            <a:r>
              <a:rPr lang="en-US" sz="1600" b="0" i="1" u="none" strike="noStrike" dirty="0" err="1">
                <a:solidFill>
                  <a:schemeClr val="tx1"/>
                </a:solidFill>
                <a:effectLst/>
                <a:latin typeface="Calibri" panose="020F0502020204030204" pitchFamily="34" charset="0"/>
              </a:rPr>
              <a:t>Mecnûn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Türk</a:t>
            </a:r>
            <a:r>
              <a:rPr lang="en-US" sz="1600" b="0" i="0" dirty="0">
                <a:solidFill>
                  <a:schemeClr val="tx1"/>
                </a:solidFill>
                <a:effectLst/>
                <a:latin typeface="Calibri" panose="020F0502020204030204" pitchFamily="34" charset="0"/>
              </a:rPr>
              <a:t>, İran </a:t>
            </a:r>
            <a:r>
              <a:rPr lang="en-US" sz="1600" b="0" i="0" dirty="0" err="1">
                <a:solidFill>
                  <a:schemeClr val="tx1"/>
                </a:solidFill>
                <a:effectLst/>
                <a:latin typeface="Calibri" panose="020F0502020204030204" pitchFamily="34" charset="0"/>
              </a:rPr>
              <a:t>ve</a:t>
            </a:r>
            <a:r>
              <a:rPr lang="en-US" sz="1600" b="0" i="0" dirty="0">
                <a:solidFill>
                  <a:schemeClr val="tx1"/>
                </a:solidFill>
                <a:effectLst/>
                <a:latin typeface="Calibri" panose="020F0502020204030204" pitchFamily="34" charset="0"/>
              </a:rPr>
              <a:t> Arap </a:t>
            </a:r>
            <a:r>
              <a:rPr lang="en-US" sz="1600" b="0" i="0" dirty="0" err="1">
                <a:solidFill>
                  <a:schemeClr val="tx1"/>
                </a:solidFill>
                <a:effectLst/>
                <a:latin typeface="Calibri" panose="020F0502020204030204" pitchFamily="34" charset="0"/>
              </a:rPr>
              <a:t>edebiyatlarında</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Fuzûlî’ye</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asıl</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şöhretini</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sağlayan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bu</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eser</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Türk</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edebiyatının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klasik</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döneminde</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yazılmış</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mesnevilerin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en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güzelidir</a:t>
            </a:r>
            <a:r>
              <a:rPr lang="en-US" sz="1600" b="0" i="0" dirty="0">
                <a:solidFill>
                  <a:schemeClr val="tx1"/>
                </a:solidFill>
                <a:effectLst/>
                <a:latin typeface="Calibri" panose="020F0502020204030204" pitchFamily="34" charset="0"/>
              </a:rPr>
              <a:t>.</a:t>
            </a:r>
            <a:endParaRPr lang="en-US" sz="1600" dirty="0">
              <a:solidFill>
                <a:schemeClr val="tx1"/>
              </a:solidFill>
              <a:latin typeface="Calibri" panose="020F0502020204030204" pitchFamily="34" charset="0"/>
            </a:endParaRPr>
          </a:p>
          <a:p>
            <a:r>
              <a:rPr lang="en-US" sz="1600" b="0" i="1" dirty="0" err="1">
                <a:solidFill>
                  <a:schemeClr val="tx1"/>
                </a:solidFill>
                <a:effectLst/>
                <a:latin typeface="Calibri" panose="020F0502020204030204" pitchFamily="34" charset="0"/>
              </a:rPr>
              <a:t>Beng</a:t>
            </a:r>
            <a:r>
              <a:rPr lang="en-US" sz="1600" b="0" i="1" dirty="0">
                <a:solidFill>
                  <a:schemeClr val="tx1"/>
                </a:solidFill>
                <a:effectLst/>
                <a:latin typeface="Calibri" panose="020F0502020204030204" pitchFamily="34" charset="0"/>
              </a:rPr>
              <a:t> </a:t>
            </a:r>
            <a:r>
              <a:rPr lang="en-US" sz="1600" b="0" i="1" dirty="0" err="1">
                <a:solidFill>
                  <a:schemeClr val="tx1"/>
                </a:solidFill>
                <a:effectLst/>
                <a:latin typeface="Calibri" panose="020F0502020204030204" pitchFamily="34" charset="0"/>
              </a:rPr>
              <a:t>ü</a:t>
            </a:r>
            <a:r>
              <a:rPr lang="en-US" sz="1600" b="0" i="1" dirty="0">
                <a:solidFill>
                  <a:schemeClr val="tx1"/>
                </a:solidFill>
                <a:effectLst/>
                <a:latin typeface="Calibri" panose="020F0502020204030204" pitchFamily="34" charset="0"/>
              </a:rPr>
              <a:t> </a:t>
            </a:r>
            <a:r>
              <a:rPr lang="en-US" sz="1600" b="0" i="1" dirty="0" err="1">
                <a:solidFill>
                  <a:schemeClr val="tx1"/>
                </a:solidFill>
                <a:effectLst/>
                <a:latin typeface="Calibri" panose="020F0502020204030204" pitchFamily="34" charset="0"/>
              </a:rPr>
              <a:t>Bâde</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Afyonla</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şarabın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karşılaştırılarak</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şarabın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üstün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tutulduğu</a:t>
            </a:r>
            <a:r>
              <a:rPr lang="en-US" sz="1600" b="0" i="0" dirty="0">
                <a:solidFill>
                  <a:schemeClr val="tx1"/>
                </a:solidFill>
                <a:effectLst/>
                <a:latin typeface="Calibri" panose="020F0502020204030204" pitchFamily="34" charset="0"/>
              </a:rPr>
              <a:t> 440 </a:t>
            </a:r>
            <a:r>
              <a:rPr lang="en-US" sz="1600" b="0" i="0" dirty="0" err="1">
                <a:solidFill>
                  <a:schemeClr val="tx1"/>
                </a:solidFill>
                <a:effectLst/>
                <a:latin typeface="Calibri" panose="020F0502020204030204" pitchFamily="34" charset="0"/>
              </a:rPr>
              <a:t>beyitlik</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bu</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mesnevi</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Fuzûlî’nin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mesnevi</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tarzındaki</a:t>
            </a:r>
            <a:r>
              <a:rPr lang="en-US" sz="1600" b="0" i="0" dirty="0">
                <a:solidFill>
                  <a:schemeClr val="tx1"/>
                </a:solidFill>
                <a:effectLst/>
                <a:latin typeface="Calibri" panose="020F0502020204030204" pitchFamily="34" charset="0"/>
              </a:rPr>
              <a:t> ilk </a:t>
            </a:r>
            <a:r>
              <a:rPr lang="en-US" sz="1600" b="0" i="0" dirty="0" err="1">
                <a:solidFill>
                  <a:schemeClr val="tx1"/>
                </a:solidFill>
                <a:effectLst/>
                <a:latin typeface="Calibri" panose="020F0502020204030204" pitchFamily="34" charset="0"/>
              </a:rPr>
              <a:t>denemesidir</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Şah</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İsmâil’e</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ithaf</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edilen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eser</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bazılarına</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göre</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Osmanlı</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Padişahı</a:t>
            </a:r>
            <a:r>
              <a:rPr lang="en-US" sz="1600" b="0" i="0" dirty="0">
                <a:solidFill>
                  <a:schemeClr val="tx1"/>
                </a:solidFill>
                <a:effectLst/>
                <a:latin typeface="Calibri" panose="020F0502020204030204" pitchFamily="34" charset="0"/>
              </a:rPr>
              <a:t> II. Bayezid </a:t>
            </a:r>
            <a:r>
              <a:rPr lang="en-US" sz="1600" b="0" i="0" dirty="0" err="1">
                <a:solidFill>
                  <a:schemeClr val="tx1"/>
                </a:solidFill>
                <a:effectLst/>
                <a:latin typeface="Calibri" panose="020F0502020204030204" pitchFamily="34" charset="0"/>
              </a:rPr>
              <a:t>ile</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Şah</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İsmâil</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arasındaki</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mücadeleyi</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sembolize</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etmektedir</a:t>
            </a:r>
            <a:r>
              <a:rPr lang="en-US" sz="1600" b="0" i="0" dirty="0">
                <a:solidFill>
                  <a:schemeClr val="tx1"/>
                </a:solidFill>
                <a:effectLst/>
                <a:latin typeface="Calibri" panose="020F0502020204030204" pitchFamily="34" charset="0"/>
              </a:rPr>
              <a:t>. </a:t>
            </a:r>
          </a:p>
          <a:p>
            <a:r>
              <a:rPr lang="en-US" sz="1600" b="0" i="1" dirty="0" err="1">
                <a:solidFill>
                  <a:schemeClr val="tx1"/>
                </a:solidFill>
                <a:effectLst/>
                <a:latin typeface="Calibri" panose="020F0502020204030204" pitchFamily="34" charset="0"/>
              </a:rPr>
              <a:t>Hadîs-i</a:t>
            </a:r>
            <a:r>
              <a:rPr lang="en-US" sz="1600" b="0" i="1" dirty="0">
                <a:solidFill>
                  <a:schemeClr val="tx1"/>
                </a:solidFill>
                <a:effectLst/>
                <a:latin typeface="Calibri" panose="020F0502020204030204" pitchFamily="34" charset="0"/>
              </a:rPr>
              <a:t> </a:t>
            </a:r>
            <a:r>
              <a:rPr lang="en-US" sz="1600" b="0" i="1" dirty="0" err="1">
                <a:solidFill>
                  <a:schemeClr val="tx1"/>
                </a:solidFill>
                <a:effectLst/>
                <a:latin typeface="Calibri" panose="020F0502020204030204" pitchFamily="34" charset="0"/>
              </a:rPr>
              <a:t>Erbaîn</a:t>
            </a:r>
            <a:r>
              <a:rPr lang="en-US" sz="1600" b="0" i="1" dirty="0">
                <a:solidFill>
                  <a:schemeClr val="tx1"/>
                </a:solidFill>
                <a:effectLst/>
                <a:latin typeface="Calibri" panose="020F0502020204030204" pitchFamily="34" charset="0"/>
              </a:rPr>
              <a:t> </a:t>
            </a:r>
            <a:r>
              <a:rPr lang="en-US" sz="1600" b="0" i="1" dirty="0" err="1">
                <a:solidFill>
                  <a:schemeClr val="tx1"/>
                </a:solidFill>
                <a:effectLst/>
                <a:latin typeface="Calibri" panose="020F0502020204030204" pitchFamily="34" charset="0"/>
              </a:rPr>
              <a:t>Tercümesi</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Molla</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Câmî’nin</a:t>
            </a:r>
            <a:r>
              <a:rPr lang="en-US" sz="1600" b="0" i="0" dirty="0">
                <a:solidFill>
                  <a:schemeClr val="tx1"/>
                </a:solidFill>
                <a:effectLst/>
                <a:latin typeface="Calibri" panose="020F0502020204030204" pitchFamily="34" charset="0"/>
              </a:rPr>
              <a:t> </a:t>
            </a:r>
            <a:r>
              <a:rPr lang="en-US" sz="1600" b="0" i="1" dirty="0" err="1">
                <a:solidFill>
                  <a:schemeClr val="tx1"/>
                </a:solidFill>
                <a:effectLst/>
                <a:latin typeface="Calibri" panose="020F0502020204030204" pitchFamily="34" charset="0"/>
              </a:rPr>
              <a:t>Ḥadîs</a:t>
            </a:r>
            <a:r>
              <a:rPr lang="en-US" sz="1600" b="0" i="1" dirty="0">
                <a:solidFill>
                  <a:schemeClr val="tx1"/>
                </a:solidFill>
                <a:effectLst/>
                <a:latin typeface="Calibri" panose="020F0502020204030204" pitchFamily="34" charset="0"/>
              </a:rPr>
              <a:t>̱-</a:t>
            </a:r>
            <a:r>
              <a:rPr lang="en-US" sz="1600" b="0" i="1" dirty="0" err="1">
                <a:solidFill>
                  <a:schemeClr val="tx1"/>
                </a:solidFill>
                <a:effectLst/>
                <a:latin typeface="Calibri" panose="020F0502020204030204" pitchFamily="34" charset="0"/>
              </a:rPr>
              <a:t>i</a:t>
            </a:r>
            <a:r>
              <a:rPr lang="en-US" sz="1600" b="0" i="1" dirty="0">
                <a:solidFill>
                  <a:schemeClr val="tx1"/>
                </a:solidFill>
                <a:effectLst/>
                <a:latin typeface="Calibri" panose="020F0502020204030204" pitchFamily="34" charset="0"/>
              </a:rPr>
              <a:t> </a:t>
            </a:r>
            <a:r>
              <a:rPr lang="en-US" sz="1600" b="0" i="1" dirty="0" err="1">
                <a:solidFill>
                  <a:schemeClr val="tx1"/>
                </a:solidFill>
                <a:effectLst/>
                <a:latin typeface="Calibri" panose="020F0502020204030204" pitchFamily="34" charset="0"/>
              </a:rPr>
              <a:t>Erbaʿîn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adlı</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eserinin</a:t>
            </a:r>
            <a:r>
              <a:rPr lang="en-US" sz="1600" b="0" i="0" dirty="0">
                <a:solidFill>
                  <a:schemeClr val="tx1"/>
                </a:solidFill>
                <a:effectLst/>
                <a:latin typeface="Calibri" panose="020F0502020204030204" pitchFamily="34" charset="0"/>
              </a:rPr>
              <a:t>, Ali </a:t>
            </a:r>
            <a:r>
              <a:rPr lang="en-US" sz="1600" b="0" i="0" dirty="0" err="1">
                <a:solidFill>
                  <a:schemeClr val="tx1"/>
                </a:solidFill>
                <a:effectLst/>
                <a:latin typeface="Calibri" panose="020F0502020204030204" pitchFamily="34" charset="0"/>
              </a:rPr>
              <a:t>Şîr</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Nevâî’nin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aynı</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eserin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tercümesi</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olan</a:t>
            </a:r>
            <a:r>
              <a:rPr lang="en-US" sz="1600" b="0" i="0" dirty="0">
                <a:solidFill>
                  <a:schemeClr val="tx1"/>
                </a:solidFill>
                <a:effectLst/>
                <a:latin typeface="Calibri" panose="020F0502020204030204" pitchFamily="34" charset="0"/>
              </a:rPr>
              <a:t> </a:t>
            </a:r>
            <a:r>
              <a:rPr lang="en-US" sz="1600" b="0" i="1" dirty="0" err="1">
                <a:solidFill>
                  <a:schemeClr val="tx1"/>
                </a:solidFill>
                <a:effectLst/>
                <a:latin typeface="Calibri" panose="020F0502020204030204" pitchFamily="34" charset="0"/>
              </a:rPr>
              <a:t>Çihl</a:t>
            </a:r>
            <a:r>
              <a:rPr lang="en-US" sz="1600" b="0" i="1" dirty="0">
                <a:solidFill>
                  <a:schemeClr val="tx1"/>
                </a:solidFill>
                <a:effectLst/>
                <a:latin typeface="Calibri" panose="020F0502020204030204" pitchFamily="34" charset="0"/>
              </a:rPr>
              <a:t> </a:t>
            </a:r>
            <a:r>
              <a:rPr lang="en-US" sz="1600" b="0" i="1" dirty="0" err="1">
                <a:solidFill>
                  <a:schemeClr val="tx1"/>
                </a:solidFill>
                <a:effectLst/>
                <a:latin typeface="Calibri" panose="020F0502020204030204" pitchFamily="34" charset="0"/>
              </a:rPr>
              <a:t>Hadîs</a:t>
            </a:r>
            <a:r>
              <a:rPr lang="en-US" sz="1600" b="0" i="0" dirty="0" err="1">
                <a:solidFill>
                  <a:schemeClr val="tx1"/>
                </a:solidFill>
                <a:effectLst/>
                <a:latin typeface="Calibri" panose="020F0502020204030204" pitchFamily="34" charset="0"/>
              </a:rPr>
              <a:t>’inden</a:t>
            </a:r>
            <a:r>
              <a:rPr lang="en-US" sz="1600" b="0" i="0" dirty="0">
                <a:solidFill>
                  <a:schemeClr val="tx1"/>
                </a:solidFill>
                <a:effectLst/>
                <a:latin typeface="Calibri" panose="020F0502020204030204" pitchFamily="34" charset="0"/>
              </a:rPr>
              <a:t> de </a:t>
            </a:r>
            <a:r>
              <a:rPr lang="en-US" sz="1600" b="0" i="0" dirty="0" err="1">
                <a:solidFill>
                  <a:schemeClr val="tx1"/>
                </a:solidFill>
                <a:effectLst/>
                <a:latin typeface="Calibri" panose="020F0502020204030204" pitchFamily="34" charset="0"/>
              </a:rPr>
              <a:t>faydalanılarak</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yapılmış</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çevirisidir</a:t>
            </a:r>
            <a:r>
              <a:rPr lang="en-US" sz="1600" b="0" i="0" dirty="0">
                <a:solidFill>
                  <a:schemeClr val="tx1"/>
                </a:solidFill>
                <a:effectLst/>
                <a:latin typeface="Calibri" panose="020F0502020204030204" pitchFamily="34" charset="0"/>
              </a:rPr>
              <a:t>.</a:t>
            </a:r>
            <a:endParaRPr lang="en-US" sz="1600" dirty="0">
              <a:solidFill>
                <a:schemeClr val="tx1"/>
              </a:solidFill>
              <a:latin typeface="Calibri" panose="020F0502020204030204" pitchFamily="34" charset="0"/>
            </a:endParaRPr>
          </a:p>
          <a:p>
            <a:r>
              <a:rPr lang="en-US" sz="1600" b="0" i="1" dirty="0" err="1">
                <a:solidFill>
                  <a:schemeClr val="tx1"/>
                </a:solidFill>
                <a:effectLst/>
                <a:latin typeface="Calibri" panose="020F0502020204030204" pitchFamily="34" charset="0"/>
              </a:rPr>
              <a:t>Sohbetü’l-esmâr</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Fuzûlî’ye</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ait</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olduğu</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henüz</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kesinlik</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kazanmamış</a:t>
            </a:r>
            <a:r>
              <a:rPr lang="en-US" sz="1600" b="0" i="0" dirty="0">
                <a:solidFill>
                  <a:schemeClr val="tx1"/>
                </a:solidFill>
                <a:effectLst/>
                <a:latin typeface="Calibri" panose="020F0502020204030204" pitchFamily="34" charset="0"/>
              </a:rPr>
              <a:t> 200 </a:t>
            </a:r>
            <a:r>
              <a:rPr lang="en-US" sz="1600" b="0" i="0" dirty="0" err="1">
                <a:solidFill>
                  <a:schemeClr val="tx1"/>
                </a:solidFill>
                <a:effectLst/>
                <a:latin typeface="Calibri" panose="020F0502020204030204" pitchFamily="34" charset="0"/>
              </a:rPr>
              <a:t>beyitlik</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bir</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mesnevidir</a:t>
            </a:r>
            <a:r>
              <a:rPr lang="en-US" sz="1600" b="0" i="0" dirty="0">
                <a:solidFill>
                  <a:schemeClr val="tx1"/>
                </a:solidFill>
                <a:effectLst/>
                <a:latin typeface="Calibri" panose="020F0502020204030204" pitchFamily="34" charset="0"/>
              </a:rPr>
              <a:t>.</a:t>
            </a:r>
          </a:p>
          <a:p>
            <a:r>
              <a:rPr lang="en-US" sz="1600" b="0" i="1" dirty="0" err="1">
                <a:solidFill>
                  <a:schemeClr val="tx1"/>
                </a:solidFill>
                <a:effectLst/>
                <a:latin typeface="Calibri" panose="020F0502020204030204" pitchFamily="34" charset="0"/>
              </a:rPr>
              <a:t>Hadîkatü’s-suadâ</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Arada</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bazı</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manzum</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parçaların</a:t>
            </a:r>
            <a:r>
              <a:rPr lang="en-US" sz="1600" b="0" i="0" dirty="0">
                <a:solidFill>
                  <a:schemeClr val="tx1"/>
                </a:solidFill>
                <a:effectLst/>
                <a:latin typeface="Calibri" panose="020F0502020204030204" pitchFamily="34" charset="0"/>
              </a:rPr>
              <a:t> da </a:t>
            </a:r>
            <a:r>
              <a:rPr lang="en-US" sz="1600" b="0" i="0" dirty="0" err="1">
                <a:solidFill>
                  <a:schemeClr val="tx1"/>
                </a:solidFill>
                <a:effectLst/>
                <a:latin typeface="Calibri" panose="020F0502020204030204" pitchFamily="34" charset="0"/>
              </a:rPr>
              <a:t>yer</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aldığı</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mensur</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bir</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eserdir</a:t>
            </a:r>
            <a:r>
              <a:rPr lang="en-US" sz="1600" b="0" i="0" dirty="0">
                <a:solidFill>
                  <a:schemeClr val="tx1"/>
                </a:solidFill>
                <a:effectLst/>
                <a:latin typeface="Calibri" panose="020F0502020204030204" pitchFamily="34" charset="0"/>
              </a:rPr>
              <a:t>.</a:t>
            </a:r>
          </a:p>
          <a:p>
            <a:r>
              <a:rPr lang="en-US" sz="1600" b="0" i="0" dirty="0" err="1">
                <a:solidFill>
                  <a:schemeClr val="tx1"/>
                </a:solidFill>
                <a:effectLst/>
                <a:latin typeface="Calibri" panose="020F0502020204030204" pitchFamily="34" charset="0"/>
              </a:rPr>
              <a:t>Mektuplar</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Fuzûlî’nin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bugün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elde</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bulunup</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yayımlanan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mektuplarının</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sayısı</a:t>
            </a:r>
            <a:r>
              <a:rPr lang="en-US" sz="1600" b="0" i="0" dirty="0">
                <a:solidFill>
                  <a:schemeClr val="tx1"/>
                </a:solidFill>
                <a:effectLst/>
                <a:latin typeface="Calibri" panose="020F0502020204030204" pitchFamily="34" charset="0"/>
              </a:rPr>
              <a:t> </a:t>
            </a:r>
            <a:r>
              <a:rPr lang="en-US" sz="1600" b="0" i="0" dirty="0" err="1">
                <a:solidFill>
                  <a:schemeClr val="tx1"/>
                </a:solidFill>
                <a:effectLst/>
                <a:latin typeface="Calibri" panose="020F0502020204030204" pitchFamily="34" charset="0"/>
              </a:rPr>
              <a:t>beştir</a:t>
            </a:r>
            <a:r>
              <a:rPr lang="en-US" sz="1600" b="0" i="0" dirty="0">
                <a:solidFill>
                  <a:schemeClr val="tx1"/>
                </a:solidFill>
                <a:effectLst/>
                <a:latin typeface="Calibri" panose="020F0502020204030204" pitchFamily="34" charset="0"/>
              </a:rPr>
              <a:t>.</a:t>
            </a:r>
            <a:endParaRPr lang="en-TR" sz="1600" dirty="0">
              <a:solidFill>
                <a:schemeClr val="tx1"/>
              </a:solidFill>
            </a:endParaRPr>
          </a:p>
        </p:txBody>
      </p:sp>
      <p:grpSp>
        <p:nvGrpSpPr>
          <p:cNvPr id="17419" name="decorative circles">
            <a:extLst>
              <a:ext uri="{FF2B5EF4-FFF2-40B4-BE49-F238E27FC236}">
                <a16:creationId xmlns:a16="http://schemas.microsoft.com/office/drawing/2014/main" id="{090D15CC-A235-4941-B59D-649F70CD1B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37008" y="433142"/>
            <a:ext cx="1122760" cy="6178301"/>
            <a:chOff x="8437008" y="433142"/>
            <a:chExt cx="1122760" cy="6178301"/>
          </a:xfrm>
        </p:grpSpPr>
        <p:sp>
          <p:nvSpPr>
            <p:cNvPr id="17420" name="Oval 17419">
              <a:extLst>
                <a:ext uri="{FF2B5EF4-FFF2-40B4-BE49-F238E27FC236}">
                  <a16:creationId xmlns:a16="http://schemas.microsoft.com/office/drawing/2014/main" id="{787532C7-1215-4178-A923-EF573EC9B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75160" y="82517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1" name="Oval 17420">
              <a:extLst>
                <a:ext uri="{FF2B5EF4-FFF2-40B4-BE49-F238E27FC236}">
                  <a16:creationId xmlns:a16="http://schemas.microsoft.com/office/drawing/2014/main" id="{B0FD62D6-D98A-489D-A5FC-24518D6F9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28229" y="433142"/>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2" name="Oval 17421">
              <a:extLst>
                <a:ext uri="{FF2B5EF4-FFF2-40B4-BE49-F238E27FC236}">
                  <a16:creationId xmlns:a16="http://schemas.microsoft.com/office/drawing/2014/main" id="{0617A8E1-0887-4BEB-AF88-4C490056D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37008" y="5719481"/>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3" name="Oval 17422">
              <a:extLst>
                <a:ext uri="{FF2B5EF4-FFF2-40B4-BE49-F238E27FC236}">
                  <a16:creationId xmlns:a16="http://schemas.microsoft.com/office/drawing/2014/main" id="{15DF5A22-9D25-46A9-8FC0-ED95CF464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93327" y="6145002"/>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4" name="Oval 17423">
              <a:extLst>
                <a:ext uri="{FF2B5EF4-FFF2-40B4-BE49-F238E27FC236}">
                  <a16:creationId xmlns:a16="http://schemas.microsoft.com/office/drawing/2014/main" id="{9CD8CCD3-5B43-4E89-B609-74BE058F7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6963" y="581706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410" name="Picture 2" descr="Fuzûlî Beyitler 1 – Cerrah Güner Fuzûlî">
            <a:extLst>
              <a:ext uri="{FF2B5EF4-FFF2-40B4-BE49-F238E27FC236}">
                <a16:creationId xmlns:a16="http://schemas.microsoft.com/office/drawing/2014/main" id="{DD8514D0-33BE-5323-5380-9EA49FC2B3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679" r="32589"/>
          <a:stretch/>
        </p:blipFill>
        <p:spPr bwMode="auto">
          <a:xfrm>
            <a:off x="8608738" y="357441"/>
            <a:ext cx="3580214" cy="5994304"/>
          </a:xfrm>
          <a:custGeom>
            <a:avLst/>
            <a:gdLst/>
            <a:ahLst/>
            <a:cxnLst/>
            <a:rect l="l" t="t" r="r" b="b"/>
            <a:pathLst>
              <a:path w="3735324" h="6254002">
                <a:moveTo>
                  <a:pt x="3127001" y="0"/>
                </a:moveTo>
                <a:cubicBezTo>
                  <a:pt x="3288907" y="0"/>
                  <a:pt x="3447939" y="12305"/>
                  <a:pt x="3603212" y="36030"/>
                </a:cubicBezTo>
                <a:lnTo>
                  <a:pt x="3735324" y="59623"/>
                </a:lnTo>
                <a:lnTo>
                  <a:pt x="3735324" y="6194380"/>
                </a:lnTo>
                <a:lnTo>
                  <a:pt x="3603212" y="6217972"/>
                </a:lnTo>
                <a:cubicBezTo>
                  <a:pt x="3447939" y="6241698"/>
                  <a:pt x="3288907" y="6254002"/>
                  <a:pt x="3127001" y="6254002"/>
                </a:cubicBezTo>
                <a:cubicBezTo>
                  <a:pt x="1400006" y="6254002"/>
                  <a:pt x="0" y="4853996"/>
                  <a:pt x="0" y="3127001"/>
                </a:cubicBezTo>
                <a:cubicBezTo>
                  <a:pt x="0" y="1400006"/>
                  <a:pt x="1400006" y="0"/>
                  <a:pt x="312700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120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4D47D7CD-06A5-4710-B816-F23F56C5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1" name="Rectangle 18440">
            <a:extLst>
              <a:ext uri="{FF2B5EF4-FFF2-40B4-BE49-F238E27FC236}">
                <a16:creationId xmlns:a16="http://schemas.microsoft.com/office/drawing/2014/main" id="{8058D9C7-7C50-4582-9A60-0569A536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C3A9D600-D3DB-C1EB-0CDD-040FE586D147}"/>
              </a:ext>
            </a:extLst>
          </p:cNvPr>
          <p:cNvSpPr>
            <a:spLocks noGrp="1"/>
          </p:cNvSpPr>
          <p:nvPr>
            <p:ph type="title"/>
          </p:nvPr>
        </p:nvSpPr>
        <p:spPr>
          <a:xfrm>
            <a:off x="777240" y="777240"/>
            <a:ext cx="4606280" cy="722948"/>
          </a:xfrm>
        </p:spPr>
        <p:txBody>
          <a:bodyPr anchor="b">
            <a:normAutofit/>
          </a:bodyPr>
          <a:lstStyle/>
          <a:p>
            <a:r>
              <a:rPr lang="en-TR" sz="4400"/>
              <a:t>Farsça Eserleri</a:t>
            </a:r>
          </a:p>
        </p:txBody>
      </p:sp>
      <p:sp>
        <p:nvSpPr>
          <p:cNvPr id="3" name="Content Placeholder 2">
            <a:extLst>
              <a:ext uri="{FF2B5EF4-FFF2-40B4-BE49-F238E27FC236}">
                <a16:creationId xmlns:a16="http://schemas.microsoft.com/office/drawing/2014/main" id="{9A8C97AF-FAEA-4747-EABF-C8AB441B79C5}"/>
              </a:ext>
            </a:extLst>
          </p:cNvPr>
          <p:cNvSpPr>
            <a:spLocks noGrp="1"/>
          </p:cNvSpPr>
          <p:nvPr>
            <p:ph idx="1"/>
          </p:nvPr>
        </p:nvSpPr>
        <p:spPr>
          <a:xfrm>
            <a:off x="777240" y="2055018"/>
            <a:ext cx="4606280" cy="2747963"/>
          </a:xfrm>
        </p:spPr>
        <p:txBody>
          <a:bodyPr anchor="t">
            <a:noAutofit/>
          </a:bodyPr>
          <a:lstStyle/>
          <a:p>
            <a:r>
              <a:rPr lang="en-US" sz="1400" b="0" i="1" dirty="0" err="1">
                <a:effectLst/>
                <a:latin typeface="Calibri" panose="020F0502020204030204" pitchFamily="34" charset="0"/>
              </a:rPr>
              <a:t>Dîvân</a:t>
            </a:r>
            <a:r>
              <a:rPr lang="en-US" sz="1400" b="0" i="0" dirty="0">
                <a:effectLst/>
                <a:latin typeface="Calibri" panose="020F0502020204030204" pitchFamily="34" charset="0"/>
              </a:rPr>
              <a:t>. </a:t>
            </a:r>
            <a:r>
              <a:rPr lang="en-US" sz="1400" b="0" i="0" dirty="0" err="1">
                <a:effectLst/>
                <a:latin typeface="Calibri" panose="020F0502020204030204" pitchFamily="34" charset="0"/>
              </a:rPr>
              <a:t>Fuzûlî</a:t>
            </a:r>
            <a:r>
              <a:rPr lang="en-US" sz="1400" b="0" i="0" dirty="0">
                <a:effectLst/>
                <a:latin typeface="Calibri" panose="020F0502020204030204" pitchFamily="34" charset="0"/>
              </a:rPr>
              <a:t> </a:t>
            </a:r>
            <a:r>
              <a:rPr lang="en-US" sz="1400" b="0" i="0" dirty="0" err="1">
                <a:effectLst/>
                <a:latin typeface="Calibri" panose="020F0502020204030204" pitchFamily="34" charset="0"/>
              </a:rPr>
              <a:t>bu</a:t>
            </a:r>
            <a:r>
              <a:rPr lang="en-US" sz="1400" b="0" i="0" dirty="0">
                <a:effectLst/>
                <a:latin typeface="Calibri" panose="020F0502020204030204" pitchFamily="34" charset="0"/>
              </a:rPr>
              <a:t> </a:t>
            </a:r>
            <a:r>
              <a:rPr lang="en-US" sz="1400" b="0" i="0" dirty="0" err="1">
                <a:effectLst/>
                <a:latin typeface="Calibri" panose="020F0502020204030204" pitchFamily="34" charset="0"/>
              </a:rPr>
              <a:t>divanı</a:t>
            </a:r>
            <a:r>
              <a:rPr lang="en-US" sz="1400" b="0" i="0" dirty="0">
                <a:effectLst/>
                <a:latin typeface="Calibri" panose="020F0502020204030204" pitchFamily="34" charset="0"/>
              </a:rPr>
              <a:t> </a:t>
            </a:r>
            <a:r>
              <a:rPr lang="en-US" sz="1400" b="0" i="0" dirty="0" err="1">
                <a:effectLst/>
                <a:latin typeface="Calibri" panose="020F0502020204030204" pitchFamily="34" charset="0"/>
              </a:rPr>
              <a:t>ile</a:t>
            </a:r>
            <a:r>
              <a:rPr lang="en-US" sz="1400" b="0" i="0" dirty="0">
                <a:effectLst/>
                <a:latin typeface="Calibri" panose="020F0502020204030204" pitchFamily="34" charset="0"/>
              </a:rPr>
              <a:t>, </a:t>
            </a:r>
            <a:r>
              <a:rPr lang="en-US" sz="1400" b="0" i="0" dirty="0" err="1">
                <a:effectLst/>
                <a:latin typeface="Calibri" panose="020F0502020204030204" pitchFamily="34" charset="0"/>
              </a:rPr>
              <a:t>Farsça’yı</a:t>
            </a:r>
            <a:r>
              <a:rPr lang="en-US" sz="1400" b="0" i="0" dirty="0">
                <a:effectLst/>
                <a:latin typeface="Calibri" panose="020F0502020204030204" pitchFamily="34" charset="0"/>
              </a:rPr>
              <a:t> </a:t>
            </a:r>
            <a:r>
              <a:rPr lang="en-US" sz="1400" b="0" i="0" dirty="0" err="1">
                <a:effectLst/>
                <a:latin typeface="Calibri" panose="020F0502020204030204" pitchFamily="34" charset="0"/>
              </a:rPr>
              <a:t>herhangi</a:t>
            </a:r>
            <a:r>
              <a:rPr lang="en-US" sz="1400" b="0" i="0" dirty="0">
                <a:effectLst/>
                <a:latin typeface="Calibri" panose="020F0502020204030204" pitchFamily="34" charset="0"/>
              </a:rPr>
              <a:t> </a:t>
            </a:r>
            <a:r>
              <a:rPr lang="en-US" sz="1400" b="0" i="0" dirty="0" err="1">
                <a:effectLst/>
                <a:latin typeface="Calibri" panose="020F0502020204030204" pitchFamily="34" charset="0"/>
              </a:rPr>
              <a:t>bir</a:t>
            </a:r>
            <a:r>
              <a:rPr lang="en-US" sz="1400" b="0" i="0" dirty="0">
                <a:effectLst/>
                <a:latin typeface="Calibri" panose="020F0502020204030204" pitchFamily="34" charset="0"/>
              </a:rPr>
              <a:t> </a:t>
            </a:r>
            <a:r>
              <a:rPr lang="en-US" sz="1400" b="0" i="0" dirty="0" err="1">
                <a:effectLst/>
                <a:latin typeface="Calibri" panose="020F0502020204030204" pitchFamily="34" charset="0"/>
              </a:rPr>
              <a:t>klasik</a:t>
            </a:r>
            <a:r>
              <a:rPr lang="en-US" sz="1400" b="0" i="0" dirty="0">
                <a:effectLst/>
                <a:latin typeface="Calibri" panose="020F0502020204030204" pitchFamily="34" charset="0"/>
              </a:rPr>
              <a:t> İran </a:t>
            </a:r>
            <a:r>
              <a:rPr lang="en-US" sz="1400" b="0" i="0" dirty="0" err="1">
                <a:effectLst/>
                <a:latin typeface="Calibri" panose="020F0502020204030204" pitchFamily="34" charset="0"/>
              </a:rPr>
              <a:t>şairi</a:t>
            </a:r>
            <a:r>
              <a:rPr lang="en-US" sz="1400" b="0" i="0" dirty="0">
                <a:effectLst/>
                <a:latin typeface="Calibri" panose="020F0502020204030204" pitchFamily="34" charset="0"/>
              </a:rPr>
              <a:t> </a:t>
            </a:r>
            <a:r>
              <a:rPr lang="en-US" sz="1400" b="0" i="0" dirty="0" err="1">
                <a:effectLst/>
                <a:latin typeface="Calibri" panose="020F0502020204030204" pitchFamily="34" charset="0"/>
              </a:rPr>
              <a:t>kadar</a:t>
            </a:r>
            <a:r>
              <a:rPr lang="en-US" sz="1400" b="0" i="0" dirty="0">
                <a:effectLst/>
                <a:latin typeface="Calibri" panose="020F0502020204030204" pitchFamily="34" charset="0"/>
              </a:rPr>
              <a:t> </a:t>
            </a:r>
            <a:r>
              <a:rPr lang="en-US" sz="1400" b="0" i="0" dirty="0" err="1">
                <a:effectLst/>
                <a:latin typeface="Calibri" panose="020F0502020204030204" pitchFamily="34" charset="0"/>
              </a:rPr>
              <a:t>iyi</a:t>
            </a:r>
            <a:r>
              <a:rPr lang="en-US" sz="1400" b="0" i="0" dirty="0">
                <a:effectLst/>
                <a:latin typeface="Calibri" panose="020F0502020204030204" pitchFamily="34" charset="0"/>
              </a:rPr>
              <a:t> </a:t>
            </a:r>
            <a:r>
              <a:rPr lang="en-US" sz="1400" b="0" i="0" dirty="0" err="1">
                <a:effectLst/>
                <a:latin typeface="Calibri" panose="020F0502020204030204" pitchFamily="34" charset="0"/>
              </a:rPr>
              <a:t>bildiğini</a:t>
            </a:r>
            <a:r>
              <a:rPr lang="en-US" sz="1400" b="0" i="0" dirty="0">
                <a:effectLst/>
                <a:latin typeface="Calibri" panose="020F0502020204030204" pitchFamily="34" charset="0"/>
              </a:rPr>
              <a:t> </a:t>
            </a:r>
            <a:r>
              <a:rPr lang="en-US" sz="1400" b="0" i="0" dirty="0" err="1">
                <a:effectLst/>
                <a:latin typeface="Calibri" panose="020F0502020204030204" pitchFamily="34" charset="0"/>
              </a:rPr>
              <a:t>ortaya</a:t>
            </a:r>
            <a:r>
              <a:rPr lang="en-US" sz="1400" b="0" i="0" dirty="0">
                <a:effectLst/>
                <a:latin typeface="Calibri" panose="020F0502020204030204" pitchFamily="34" charset="0"/>
              </a:rPr>
              <a:t> </a:t>
            </a:r>
            <a:r>
              <a:rPr lang="en-US" sz="1400" b="0" i="0" dirty="0" err="1">
                <a:effectLst/>
                <a:latin typeface="Calibri" panose="020F0502020204030204" pitchFamily="34" charset="0"/>
              </a:rPr>
              <a:t>koymuştur</a:t>
            </a:r>
            <a:r>
              <a:rPr lang="en-US" sz="1400" b="0" i="0" dirty="0">
                <a:effectLst/>
                <a:latin typeface="Calibri" panose="020F0502020204030204" pitchFamily="34" charset="0"/>
              </a:rPr>
              <a:t>. Bu </a:t>
            </a:r>
            <a:r>
              <a:rPr lang="en-US" sz="1400" b="0" i="0" dirty="0" err="1">
                <a:effectLst/>
                <a:latin typeface="Calibri" panose="020F0502020204030204" pitchFamily="34" charset="0"/>
              </a:rPr>
              <a:t>şiirlerde</a:t>
            </a:r>
            <a:r>
              <a:rPr lang="en-US" sz="1400" b="0" i="0" dirty="0">
                <a:effectLst/>
                <a:latin typeface="Calibri" panose="020F0502020204030204" pitchFamily="34" charset="0"/>
              </a:rPr>
              <a:t> </a:t>
            </a:r>
            <a:r>
              <a:rPr lang="en-US" sz="1400" b="0" i="0" dirty="0" err="1">
                <a:effectLst/>
                <a:latin typeface="Calibri" panose="020F0502020204030204" pitchFamily="34" charset="0"/>
              </a:rPr>
              <a:t>en</a:t>
            </a:r>
            <a:r>
              <a:rPr lang="en-US" sz="1400" b="0" i="0" dirty="0">
                <a:effectLst/>
                <a:latin typeface="Calibri" panose="020F0502020204030204" pitchFamily="34" charset="0"/>
              </a:rPr>
              <a:t> </a:t>
            </a:r>
            <a:r>
              <a:rPr lang="en-US" sz="1400" b="0" i="0" dirty="0" err="1">
                <a:effectLst/>
                <a:latin typeface="Calibri" panose="020F0502020204030204" pitchFamily="34" charset="0"/>
              </a:rPr>
              <a:t>çok</a:t>
            </a:r>
            <a:r>
              <a:rPr lang="en-US" sz="1400" b="0" i="0" dirty="0">
                <a:effectLst/>
                <a:latin typeface="Calibri" panose="020F0502020204030204" pitchFamily="34" charset="0"/>
              </a:rPr>
              <a:t> </a:t>
            </a:r>
            <a:r>
              <a:rPr lang="en-US" sz="1400" b="0" i="0" dirty="0" err="1">
                <a:effectLst/>
                <a:latin typeface="Calibri" panose="020F0502020204030204" pitchFamily="34" charset="0"/>
              </a:rPr>
              <a:t>Hâfız-ı</a:t>
            </a:r>
            <a:r>
              <a:rPr lang="en-US" sz="1400" b="0" i="0" dirty="0">
                <a:effectLst/>
                <a:latin typeface="Calibri" panose="020F0502020204030204" pitchFamily="34" charset="0"/>
              </a:rPr>
              <a:t> </a:t>
            </a:r>
            <a:r>
              <a:rPr lang="en-US" sz="1400" b="0" i="0" dirty="0" err="1">
                <a:effectLst/>
                <a:latin typeface="Calibri" panose="020F0502020204030204" pitchFamily="34" charset="0"/>
              </a:rPr>
              <a:t>Şîrâzî</a:t>
            </a:r>
            <a:r>
              <a:rPr lang="en-US" sz="1400" b="0" i="0" dirty="0">
                <a:effectLst/>
                <a:latin typeface="Calibri" panose="020F0502020204030204" pitchFamily="34" charset="0"/>
              </a:rPr>
              <a:t> </a:t>
            </a:r>
            <a:r>
              <a:rPr lang="en-US" sz="1400" b="0" i="0" dirty="0" err="1">
                <a:effectLst/>
                <a:latin typeface="Calibri" panose="020F0502020204030204" pitchFamily="34" charset="0"/>
              </a:rPr>
              <a:t>ile</a:t>
            </a:r>
            <a:r>
              <a:rPr lang="en-US" sz="1400" b="0" i="0" dirty="0">
                <a:effectLst/>
                <a:latin typeface="Calibri" panose="020F0502020204030204" pitchFamily="34" charset="0"/>
              </a:rPr>
              <a:t> </a:t>
            </a:r>
            <a:r>
              <a:rPr lang="en-US" sz="1400" b="0" i="0" dirty="0" err="1">
                <a:effectLst/>
                <a:latin typeface="Calibri" panose="020F0502020204030204" pitchFamily="34" charset="0"/>
              </a:rPr>
              <a:t>Molla</a:t>
            </a:r>
            <a:r>
              <a:rPr lang="en-US" sz="1400" b="0" i="0" dirty="0">
                <a:effectLst/>
                <a:latin typeface="Calibri" panose="020F0502020204030204" pitchFamily="34" charset="0"/>
              </a:rPr>
              <a:t> </a:t>
            </a:r>
            <a:r>
              <a:rPr lang="en-US" sz="1400" b="0" i="0" dirty="0" err="1">
                <a:effectLst/>
                <a:latin typeface="Calibri" panose="020F0502020204030204" pitchFamily="34" charset="0"/>
              </a:rPr>
              <a:t>Câmî’nin</a:t>
            </a:r>
            <a:r>
              <a:rPr lang="en-US" sz="1400" b="0" i="0" dirty="0">
                <a:effectLst/>
                <a:latin typeface="Calibri" panose="020F0502020204030204" pitchFamily="34" charset="0"/>
              </a:rPr>
              <a:t> </a:t>
            </a:r>
            <a:r>
              <a:rPr lang="en-US" sz="1400" b="0" i="0" dirty="0" err="1">
                <a:effectLst/>
                <a:latin typeface="Calibri" panose="020F0502020204030204" pitchFamily="34" charset="0"/>
              </a:rPr>
              <a:t>etkisinde</a:t>
            </a:r>
            <a:r>
              <a:rPr lang="en-US" sz="1400" b="0" i="0" dirty="0">
                <a:effectLst/>
                <a:latin typeface="Calibri" panose="020F0502020204030204" pitchFamily="34" charset="0"/>
              </a:rPr>
              <a:t> </a:t>
            </a:r>
            <a:r>
              <a:rPr lang="en-US" sz="1400" b="0" i="0" dirty="0" err="1">
                <a:effectLst/>
                <a:latin typeface="Calibri" panose="020F0502020204030204" pitchFamily="34" charset="0"/>
              </a:rPr>
              <a:t>kaldığı</a:t>
            </a:r>
            <a:r>
              <a:rPr lang="en-US" sz="1400" b="0" i="0" dirty="0">
                <a:effectLst/>
                <a:latin typeface="Calibri" panose="020F0502020204030204" pitchFamily="34" charset="0"/>
              </a:rPr>
              <a:t> </a:t>
            </a:r>
            <a:r>
              <a:rPr lang="en-US" sz="1400" b="0" i="0" dirty="0" err="1">
                <a:effectLst/>
                <a:latin typeface="Calibri" panose="020F0502020204030204" pitchFamily="34" charset="0"/>
              </a:rPr>
              <a:t>hissedilmektedir</a:t>
            </a:r>
            <a:r>
              <a:rPr lang="en-US" sz="1400" b="0" i="0" dirty="0">
                <a:effectLst/>
                <a:latin typeface="Calibri" panose="020F0502020204030204" pitchFamily="34" charset="0"/>
              </a:rPr>
              <a:t>.</a:t>
            </a:r>
          </a:p>
          <a:p>
            <a:r>
              <a:rPr lang="en-US" sz="1400" b="0" i="1" dirty="0">
                <a:effectLst/>
                <a:latin typeface="Calibri" panose="020F0502020204030204" pitchFamily="34" charset="0"/>
              </a:rPr>
              <a:t>Heft </a:t>
            </a:r>
            <a:r>
              <a:rPr lang="en-US" sz="1400" b="0" i="1" dirty="0" err="1">
                <a:effectLst/>
                <a:latin typeface="Calibri" panose="020F0502020204030204" pitchFamily="34" charset="0"/>
              </a:rPr>
              <a:t>Câm</a:t>
            </a:r>
            <a:r>
              <a:rPr lang="en-US" sz="1400" b="0" i="0" dirty="0">
                <a:effectLst/>
                <a:latin typeface="Calibri" panose="020F0502020204030204" pitchFamily="34" charset="0"/>
              </a:rPr>
              <a:t>. </a:t>
            </a:r>
            <a:r>
              <a:rPr lang="en-US" sz="1400" b="0" i="1" dirty="0" err="1">
                <a:effectLst/>
                <a:latin typeface="Calibri" panose="020F0502020204030204" pitchFamily="34" charset="0"/>
              </a:rPr>
              <a:t>Sâḳīnâme</a:t>
            </a:r>
            <a:r>
              <a:rPr lang="en-US" sz="1400" b="0" i="0" dirty="0">
                <a:effectLst/>
                <a:latin typeface="Calibri" panose="020F0502020204030204" pitchFamily="34" charset="0"/>
              </a:rPr>
              <a:t> </a:t>
            </a:r>
            <a:r>
              <a:rPr lang="en-US" sz="1400" b="0" i="0" dirty="0" err="1">
                <a:effectLst/>
                <a:latin typeface="Calibri" panose="020F0502020204030204" pitchFamily="34" charset="0"/>
              </a:rPr>
              <a:t>adıyla</a:t>
            </a:r>
            <a:r>
              <a:rPr lang="en-US" sz="1400" b="0" i="0" dirty="0">
                <a:effectLst/>
                <a:latin typeface="Calibri" panose="020F0502020204030204" pitchFamily="34" charset="0"/>
              </a:rPr>
              <a:t> da </a:t>
            </a:r>
            <a:r>
              <a:rPr lang="en-US" sz="1400" b="0" i="0" dirty="0" err="1">
                <a:effectLst/>
                <a:latin typeface="Calibri" panose="020F0502020204030204" pitchFamily="34" charset="0"/>
              </a:rPr>
              <a:t>tanınan</a:t>
            </a:r>
            <a:r>
              <a:rPr lang="en-US" sz="1400" b="0" i="0" dirty="0">
                <a:effectLst/>
                <a:latin typeface="Calibri" panose="020F0502020204030204" pitchFamily="34" charset="0"/>
              </a:rPr>
              <a:t> </a:t>
            </a:r>
            <a:r>
              <a:rPr lang="en-US" sz="1400" b="0" i="0" dirty="0" err="1">
                <a:effectLst/>
                <a:latin typeface="Calibri" panose="020F0502020204030204" pitchFamily="34" charset="0"/>
              </a:rPr>
              <a:t>ve</a:t>
            </a:r>
            <a:r>
              <a:rPr lang="en-US" sz="1400" b="0" i="0" dirty="0">
                <a:effectLst/>
                <a:latin typeface="Calibri" panose="020F0502020204030204" pitchFamily="34" charset="0"/>
              </a:rPr>
              <a:t> </a:t>
            </a:r>
            <a:r>
              <a:rPr lang="en-US" sz="1400" b="0" i="0" dirty="0" err="1">
                <a:effectLst/>
                <a:latin typeface="Calibri" panose="020F0502020204030204" pitchFamily="34" charset="0"/>
              </a:rPr>
              <a:t>tamamı</a:t>
            </a:r>
            <a:r>
              <a:rPr lang="en-US" sz="1400" b="0" i="0" dirty="0">
                <a:effectLst/>
                <a:latin typeface="Calibri" panose="020F0502020204030204" pitchFamily="34" charset="0"/>
              </a:rPr>
              <a:t> 327 </a:t>
            </a:r>
            <a:r>
              <a:rPr lang="en-US" sz="1400" b="0" i="0" dirty="0" err="1">
                <a:effectLst/>
                <a:latin typeface="Calibri" panose="020F0502020204030204" pitchFamily="34" charset="0"/>
              </a:rPr>
              <a:t>beyit</a:t>
            </a:r>
            <a:r>
              <a:rPr lang="en-US" sz="1400" b="0" i="0" dirty="0">
                <a:effectLst/>
                <a:latin typeface="Calibri" panose="020F0502020204030204" pitchFamily="34" charset="0"/>
              </a:rPr>
              <a:t> </a:t>
            </a:r>
            <a:r>
              <a:rPr lang="en-US" sz="1400" b="0" i="0" dirty="0" err="1">
                <a:effectLst/>
                <a:latin typeface="Calibri" panose="020F0502020204030204" pitchFamily="34" charset="0"/>
              </a:rPr>
              <a:t>olan</a:t>
            </a:r>
            <a:r>
              <a:rPr lang="en-US" sz="1400" b="0" i="0" dirty="0">
                <a:effectLst/>
                <a:latin typeface="Calibri" panose="020F0502020204030204" pitchFamily="34" charset="0"/>
              </a:rPr>
              <a:t> </a:t>
            </a:r>
            <a:r>
              <a:rPr lang="en-US" sz="1400" b="0" i="0" dirty="0" err="1">
                <a:effectLst/>
                <a:latin typeface="Calibri" panose="020F0502020204030204" pitchFamily="34" charset="0"/>
              </a:rPr>
              <a:t>bu</a:t>
            </a:r>
            <a:r>
              <a:rPr lang="en-US" sz="1400" b="0" i="0" dirty="0">
                <a:effectLst/>
                <a:latin typeface="Calibri" panose="020F0502020204030204" pitchFamily="34" charset="0"/>
              </a:rPr>
              <a:t> </a:t>
            </a:r>
            <a:r>
              <a:rPr lang="en-US" sz="1400" b="0" i="0" dirty="0" err="1">
                <a:effectLst/>
                <a:latin typeface="Calibri" panose="020F0502020204030204" pitchFamily="34" charset="0"/>
              </a:rPr>
              <a:t>mesnevi</a:t>
            </a:r>
            <a:r>
              <a:rPr lang="en-US" sz="1400" b="0" i="0" dirty="0">
                <a:effectLst/>
                <a:latin typeface="Calibri" panose="020F0502020204030204" pitchFamily="34" charset="0"/>
              </a:rPr>
              <a:t>, </a:t>
            </a:r>
            <a:r>
              <a:rPr lang="en-US" sz="1400" b="0" i="0" dirty="0" err="1">
                <a:effectLst/>
                <a:latin typeface="Calibri" panose="020F0502020204030204" pitchFamily="34" charset="0"/>
              </a:rPr>
              <a:t>otuz</a:t>
            </a:r>
            <a:r>
              <a:rPr lang="en-US" sz="1400" b="0" i="0" dirty="0">
                <a:effectLst/>
                <a:latin typeface="Calibri" panose="020F0502020204030204" pitchFamily="34" charset="0"/>
              </a:rPr>
              <a:t> </a:t>
            </a:r>
            <a:r>
              <a:rPr lang="en-US" sz="1400" b="0" i="0" dirty="0" err="1">
                <a:effectLst/>
                <a:latin typeface="Calibri" panose="020F0502020204030204" pitchFamily="34" charset="0"/>
              </a:rPr>
              <a:t>sekiz</a:t>
            </a:r>
            <a:r>
              <a:rPr lang="en-US" sz="1400" b="0" i="0" dirty="0">
                <a:effectLst/>
                <a:latin typeface="Calibri" panose="020F0502020204030204" pitchFamily="34" charset="0"/>
              </a:rPr>
              <a:t> </a:t>
            </a:r>
            <a:r>
              <a:rPr lang="en-US" sz="1400" b="0" i="0" dirty="0" err="1">
                <a:effectLst/>
                <a:latin typeface="Calibri" panose="020F0502020204030204" pitchFamily="34" charset="0"/>
              </a:rPr>
              <a:t>beyitlik</a:t>
            </a:r>
            <a:r>
              <a:rPr lang="en-US" sz="1400" b="0" i="0" dirty="0">
                <a:effectLst/>
                <a:latin typeface="Calibri" panose="020F0502020204030204" pitchFamily="34" charset="0"/>
              </a:rPr>
              <a:t> </a:t>
            </a:r>
            <a:r>
              <a:rPr lang="en-US" sz="1400" b="0" i="0" dirty="0" err="1">
                <a:effectLst/>
                <a:latin typeface="Calibri" panose="020F0502020204030204" pitchFamily="34" charset="0"/>
              </a:rPr>
              <a:t>bir</a:t>
            </a:r>
            <a:r>
              <a:rPr lang="en-US" sz="1400" b="0" i="0" dirty="0">
                <a:effectLst/>
                <a:latin typeface="Calibri" panose="020F0502020204030204" pitchFamily="34" charset="0"/>
              </a:rPr>
              <a:t> </a:t>
            </a:r>
            <a:r>
              <a:rPr lang="en-US" sz="1400" b="0" i="0" dirty="0" err="1">
                <a:effectLst/>
                <a:latin typeface="Calibri" panose="020F0502020204030204" pitchFamily="34" charset="0"/>
              </a:rPr>
              <a:t>mukaddime</a:t>
            </a:r>
            <a:r>
              <a:rPr lang="en-US" sz="1400" b="0" i="0" dirty="0">
                <a:effectLst/>
                <a:latin typeface="Calibri" panose="020F0502020204030204" pitchFamily="34" charset="0"/>
              </a:rPr>
              <a:t> </a:t>
            </a:r>
            <a:r>
              <a:rPr lang="en-US" sz="1400" b="0" i="0" dirty="0" err="1">
                <a:effectLst/>
                <a:latin typeface="Calibri" panose="020F0502020204030204" pitchFamily="34" charset="0"/>
              </a:rPr>
              <a:t>ile</a:t>
            </a:r>
            <a:r>
              <a:rPr lang="en-US" sz="1400" b="0" i="0" dirty="0">
                <a:effectLst/>
                <a:latin typeface="Calibri" panose="020F0502020204030204" pitchFamily="34" charset="0"/>
              </a:rPr>
              <a:t> </a:t>
            </a:r>
            <a:r>
              <a:rPr lang="en-US" sz="1400" b="0" i="0" dirty="0" err="1">
                <a:effectLst/>
                <a:latin typeface="Calibri" panose="020F0502020204030204" pitchFamily="34" charset="0"/>
              </a:rPr>
              <a:t>yedi</a:t>
            </a:r>
            <a:r>
              <a:rPr lang="en-US" sz="1400" b="0" i="0" dirty="0">
                <a:effectLst/>
                <a:latin typeface="Calibri" panose="020F0502020204030204" pitchFamily="34" charset="0"/>
              </a:rPr>
              <a:t> </a:t>
            </a:r>
            <a:r>
              <a:rPr lang="en-US" sz="1400" b="0" i="0" dirty="0" err="1">
                <a:effectLst/>
                <a:latin typeface="Calibri" panose="020F0502020204030204" pitchFamily="34" charset="0"/>
              </a:rPr>
              <a:t>bölümden</a:t>
            </a:r>
            <a:r>
              <a:rPr lang="en-US" sz="1400" b="0" i="0" dirty="0">
                <a:effectLst/>
                <a:latin typeface="Calibri" panose="020F0502020204030204" pitchFamily="34" charset="0"/>
              </a:rPr>
              <a:t> </a:t>
            </a:r>
            <a:r>
              <a:rPr lang="en-US" sz="1400" b="0" i="0" dirty="0" err="1">
                <a:effectLst/>
                <a:latin typeface="Calibri" panose="020F0502020204030204" pitchFamily="34" charset="0"/>
              </a:rPr>
              <a:t>meydana</a:t>
            </a:r>
            <a:r>
              <a:rPr lang="en-US" sz="1400" b="0" i="0" dirty="0">
                <a:effectLst/>
                <a:latin typeface="Calibri" panose="020F0502020204030204" pitchFamily="34" charset="0"/>
              </a:rPr>
              <a:t> </a:t>
            </a:r>
            <a:r>
              <a:rPr lang="en-US" sz="1400" b="0" i="0" dirty="0" err="1">
                <a:effectLst/>
                <a:latin typeface="Calibri" panose="020F0502020204030204" pitchFamily="34" charset="0"/>
              </a:rPr>
              <a:t>gelmektedir</a:t>
            </a:r>
            <a:r>
              <a:rPr lang="en-US" sz="1400" b="0" i="0" dirty="0">
                <a:effectLst/>
                <a:latin typeface="Calibri" panose="020F0502020204030204" pitchFamily="34" charset="0"/>
              </a:rPr>
              <a:t>.</a:t>
            </a:r>
            <a:endParaRPr lang="en-US" sz="1400" dirty="0">
              <a:latin typeface="Calibri" panose="020F0502020204030204" pitchFamily="34" charset="0"/>
            </a:endParaRPr>
          </a:p>
          <a:p>
            <a:r>
              <a:rPr lang="en-US" sz="1400" b="0" i="1" dirty="0" err="1">
                <a:effectLst/>
                <a:latin typeface="Calibri" panose="020F0502020204030204" pitchFamily="34" charset="0"/>
              </a:rPr>
              <a:t>Enîsü’l-ḳalb</a:t>
            </a:r>
            <a:r>
              <a:rPr lang="en-US" sz="1400" b="0" i="0" dirty="0">
                <a:effectLst/>
                <a:latin typeface="Calibri" panose="020F0502020204030204" pitchFamily="34" charset="0"/>
              </a:rPr>
              <a:t>. 134 </a:t>
            </a:r>
            <a:r>
              <a:rPr lang="en-US" sz="1400" b="0" i="0" dirty="0" err="1">
                <a:effectLst/>
                <a:latin typeface="Calibri" panose="020F0502020204030204" pitchFamily="34" charset="0"/>
              </a:rPr>
              <a:t>beyitlik</a:t>
            </a:r>
            <a:r>
              <a:rPr lang="en-US" sz="1400" b="0" i="0" dirty="0">
                <a:effectLst/>
                <a:latin typeface="Calibri" panose="020F0502020204030204" pitchFamily="34" charset="0"/>
              </a:rPr>
              <a:t> </a:t>
            </a:r>
            <a:r>
              <a:rPr lang="en-US" sz="1400" b="0" i="0" dirty="0" err="1">
                <a:effectLst/>
                <a:latin typeface="Calibri" panose="020F0502020204030204" pitchFamily="34" charset="0"/>
              </a:rPr>
              <a:t>Farsça</a:t>
            </a:r>
            <a:r>
              <a:rPr lang="en-US" sz="1400" b="0" i="0" dirty="0">
                <a:effectLst/>
                <a:latin typeface="Calibri" panose="020F0502020204030204" pitchFamily="34" charset="0"/>
              </a:rPr>
              <a:t> </a:t>
            </a:r>
            <a:r>
              <a:rPr lang="en-US" sz="1400" b="0" i="0" dirty="0" err="1">
                <a:effectLst/>
                <a:latin typeface="Calibri" panose="020F0502020204030204" pitchFamily="34" charset="0"/>
              </a:rPr>
              <a:t>bir</a:t>
            </a:r>
            <a:r>
              <a:rPr lang="en-US" sz="1400" b="0" i="0" dirty="0">
                <a:effectLst/>
                <a:latin typeface="Calibri" panose="020F0502020204030204" pitchFamily="34" charset="0"/>
              </a:rPr>
              <a:t> </a:t>
            </a:r>
            <a:r>
              <a:rPr lang="en-US" sz="1400" b="0" i="0" dirty="0" err="1">
                <a:effectLst/>
                <a:latin typeface="Calibri" panose="020F0502020204030204" pitchFamily="34" charset="0"/>
              </a:rPr>
              <a:t>kasidedir</a:t>
            </a:r>
            <a:r>
              <a:rPr lang="en-US" sz="1400" b="0" i="0" dirty="0">
                <a:effectLst/>
                <a:latin typeface="Calibri" panose="020F0502020204030204" pitchFamily="34" charset="0"/>
              </a:rPr>
              <a:t>. </a:t>
            </a:r>
            <a:r>
              <a:rPr lang="en-US" sz="1400" b="0" i="0" dirty="0" err="1">
                <a:effectLst/>
                <a:latin typeface="Calibri" panose="020F0502020204030204" pitchFamily="34" charset="0"/>
              </a:rPr>
              <a:t>Aslında</a:t>
            </a:r>
            <a:r>
              <a:rPr lang="en-US" sz="1400" b="0" i="0" dirty="0">
                <a:effectLst/>
                <a:latin typeface="Calibri" panose="020F0502020204030204" pitchFamily="34" charset="0"/>
              </a:rPr>
              <a:t> </a:t>
            </a:r>
            <a:r>
              <a:rPr lang="en-US" sz="1400" b="0" i="0" dirty="0" err="1">
                <a:effectLst/>
                <a:latin typeface="Calibri" panose="020F0502020204030204" pitchFamily="34" charset="0"/>
              </a:rPr>
              <a:t>bu</a:t>
            </a:r>
            <a:r>
              <a:rPr lang="en-US" sz="1400" b="0" i="0" dirty="0">
                <a:effectLst/>
                <a:latin typeface="Calibri" panose="020F0502020204030204" pitchFamily="34" charset="0"/>
              </a:rPr>
              <a:t> </a:t>
            </a:r>
            <a:r>
              <a:rPr lang="en-US" sz="1400" b="0" i="0" dirty="0" err="1">
                <a:effectLst/>
                <a:latin typeface="Calibri" panose="020F0502020204030204" pitchFamily="34" charset="0"/>
              </a:rPr>
              <a:t>kaside</a:t>
            </a:r>
            <a:r>
              <a:rPr lang="en-US" sz="1400" b="0" i="0" dirty="0">
                <a:effectLst/>
                <a:latin typeface="Calibri" panose="020F0502020204030204" pitchFamily="34" charset="0"/>
              </a:rPr>
              <a:t> </a:t>
            </a:r>
            <a:r>
              <a:rPr lang="en-US" sz="1400" b="0" i="0" dirty="0" err="1">
                <a:effectLst/>
                <a:latin typeface="Calibri" panose="020F0502020204030204" pitchFamily="34" charset="0"/>
              </a:rPr>
              <a:t>Hâkānî-yi</a:t>
            </a:r>
            <a:r>
              <a:rPr lang="en-US" sz="1400" b="0" i="0" dirty="0">
                <a:effectLst/>
                <a:latin typeface="Calibri" panose="020F0502020204030204" pitchFamily="34" charset="0"/>
              </a:rPr>
              <a:t> </a:t>
            </a:r>
            <a:r>
              <a:rPr lang="en-US" sz="1400" b="0" i="0" dirty="0" err="1">
                <a:effectLst/>
                <a:latin typeface="Calibri" panose="020F0502020204030204" pitchFamily="34" charset="0"/>
              </a:rPr>
              <a:t>Şirvânî’nin</a:t>
            </a:r>
            <a:r>
              <a:rPr lang="en-US" sz="1400" b="0" i="0" dirty="0">
                <a:effectLst/>
                <a:latin typeface="Calibri" panose="020F0502020204030204" pitchFamily="34" charset="0"/>
              </a:rPr>
              <a:t> </a:t>
            </a:r>
            <a:r>
              <a:rPr lang="en-US" sz="1400" b="0" i="1" dirty="0" err="1">
                <a:effectLst/>
                <a:latin typeface="Calibri" panose="020F0502020204030204" pitchFamily="34" charset="0"/>
              </a:rPr>
              <a:t>Baḥrü’l-ebrâr</a:t>
            </a:r>
            <a:r>
              <a:rPr lang="en-US" sz="1400" b="0" i="0" dirty="0">
                <a:effectLst/>
                <a:latin typeface="Calibri" panose="020F0502020204030204" pitchFamily="34" charset="0"/>
              </a:rPr>
              <a:t> </a:t>
            </a:r>
            <a:r>
              <a:rPr lang="en-US" sz="1400" b="0" i="0" dirty="0" err="1">
                <a:effectLst/>
                <a:latin typeface="Calibri" panose="020F0502020204030204" pitchFamily="34" charset="0"/>
              </a:rPr>
              <a:t>adlı</a:t>
            </a:r>
            <a:r>
              <a:rPr lang="en-US" sz="1400" b="0" i="0" dirty="0">
                <a:effectLst/>
                <a:latin typeface="Calibri" panose="020F0502020204030204" pitchFamily="34" charset="0"/>
              </a:rPr>
              <a:t> </a:t>
            </a:r>
            <a:r>
              <a:rPr lang="en-US" sz="1400" b="0" i="0" dirty="0" err="1">
                <a:effectLst/>
                <a:latin typeface="Calibri" panose="020F0502020204030204" pitchFamily="34" charset="0"/>
              </a:rPr>
              <a:t>kasidesine</a:t>
            </a:r>
            <a:r>
              <a:rPr lang="en-US" sz="1400" b="0" i="0" dirty="0">
                <a:effectLst/>
                <a:latin typeface="Calibri" panose="020F0502020204030204" pitchFamily="34" charset="0"/>
              </a:rPr>
              <a:t> </a:t>
            </a:r>
            <a:r>
              <a:rPr lang="en-US" sz="1400" b="0" i="0" dirty="0" err="1">
                <a:effectLst/>
                <a:latin typeface="Calibri" panose="020F0502020204030204" pitchFamily="34" charset="0"/>
              </a:rPr>
              <a:t>bir</a:t>
            </a:r>
            <a:r>
              <a:rPr lang="en-US" sz="1400" b="0" i="0" dirty="0">
                <a:effectLst/>
                <a:latin typeface="Calibri" panose="020F0502020204030204" pitchFamily="34" charset="0"/>
              </a:rPr>
              <a:t> </a:t>
            </a:r>
            <a:r>
              <a:rPr lang="en-US" sz="1400" b="0" i="0" dirty="0" err="1">
                <a:effectLst/>
                <a:latin typeface="Calibri" panose="020F0502020204030204" pitchFamily="34" charset="0"/>
              </a:rPr>
              <a:t>nazîredir</a:t>
            </a:r>
            <a:r>
              <a:rPr lang="en-US" sz="1400" b="0" i="0" dirty="0">
                <a:effectLst/>
                <a:latin typeface="Calibri" panose="020F0502020204030204" pitchFamily="34" charset="0"/>
              </a:rPr>
              <a:t>.</a:t>
            </a:r>
          </a:p>
          <a:p>
            <a:r>
              <a:rPr lang="en-US" sz="1400" b="0" i="1" dirty="0" err="1">
                <a:effectLst/>
                <a:latin typeface="Calibri" panose="020F0502020204030204" pitchFamily="34" charset="0"/>
              </a:rPr>
              <a:t>Risâle-i</a:t>
            </a:r>
            <a:r>
              <a:rPr lang="en-US" sz="1400" b="0" i="1" dirty="0">
                <a:effectLst/>
                <a:latin typeface="Calibri" panose="020F0502020204030204" pitchFamily="34" charset="0"/>
              </a:rPr>
              <a:t> </a:t>
            </a:r>
            <a:r>
              <a:rPr lang="en-US" sz="1400" b="0" i="1" dirty="0" err="1">
                <a:effectLst/>
                <a:latin typeface="Calibri" panose="020F0502020204030204" pitchFamily="34" charset="0"/>
              </a:rPr>
              <a:t>Muʿammeyât</a:t>
            </a:r>
            <a:r>
              <a:rPr lang="en-US" sz="1400" b="0" i="0" dirty="0">
                <a:effectLst/>
                <a:latin typeface="Calibri" panose="020F0502020204030204" pitchFamily="34" charset="0"/>
              </a:rPr>
              <a:t>. </a:t>
            </a:r>
            <a:r>
              <a:rPr lang="en-US" sz="1400" b="0" i="0" dirty="0" err="1">
                <a:effectLst/>
                <a:latin typeface="Calibri" panose="020F0502020204030204" pitchFamily="34" charset="0"/>
              </a:rPr>
              <a:t>Fuzûlî’nin</a:t>
            </a:r>
            <a:r>
              <a:rPr lang="en-US" sz="1400" b="0" i="0" dirty="0">
                <a:effectLst/>
                <a:latin typeface="Calibri" panose="020F0502020204030204" pitchFamily="34" charset="0"/>
              </a:rPr>
              <a:t> </a:t>
            </a:r>
            <a:r>
              <a:rPr lang="en-US" sz="1400" b="0" i="0" dirty="0" err="1">
                <a:effectLst/>
                <a:latin typeface="Calibri" panose="020F0502020204030204" pitchFamily="34" charset="0"/>
              </a:rPr>
              <a:t>çoğu</a:t>
            </a:r>
            <a:r>
              <a:rPr lang="en-US" sz="1400" b="0" i="0" dirty="0">
                <a:effectLst/>
                <a:latin typeface="Calibri" panose="020F0502020204030204" pitchFamily="34" charset="0"/>
              </a:rPr>
              <a:t> </a:t>
            </a:r>
            <a:r>
              <a:rPr lang="en-US" sz="1400" b="0" i="0" dirty="0" err="1">
                <a:effectLst/>
                <a:latin typeface="Calibri" panose="020F0502020204030204" pitchFamily="34" charset="0"/>
              </a:rPr>
              <a:t>Farsça</a:t>
            </a:r>
            <a:r>
              <a:rPr lang="en-US" sz="1400" b="0" i="0" dirty="0">
                <a:effectLst/>
                <a:latin typeface="Calibri" panose="020F0502020204030204" pitchFamily="34" charset="0"/>
              </a:rPr>
              <a:t>, </a:t>
            </a:r>
            <a:r>
              <a:rPr lang="en-US" sz="1400" b="0" i="0" dirty="0" err="1">
                <a:effectLst/>
                <a:latin typeface="Calibri" panose="020F0502020204030204" pitchFamily="34" charset="0"/>
              </a:rPr>
              <a:t>bir</a:t>
            </a:r>
            <a:r>
              <a:rPr lang="en-US" sz="1400" b="0" i="0" dirty="0">
                <a:effectLst/>
                <a:latin typeface="Calibri" panose="020F0502020204030204" pitchFamily="34" charset="0"/>
              </a:rPr>
              <a:t> </a:t>
            </a:r>
            <a:r>
              <a:rPr lang="en-US" sz="1400" b="0" i="0" dirty="0" err="1">
                <a:effectLst/>
                <a:latin typeface="Calibri" panose="020F0502020204030204" pitchFamily="34" charset="0"/>
              </a:rPr>
              <a:t>kısmı</a:t>
            </a:r>
            <a:r>
              <a:rPr lang="en-US" sz="1400" b="0" i="0" dirty="0">
                <a:effectLst/>
                <a:latin typeface="Calibri" panose="020F0502020204030204" pitchFamily="34" charset="0"/>
              </a:rPr>
              <a:t> da </a:t>
            </a:r>
            <a:r>
              <a:rPr lang="en-US" sz="1400" b="0" i="0" dirty="0" err="1">
                <a:effectLst/>
                <a:latin typeface="Calibri" panose="020F0502020204030204" pitchFamily="34" charset="0"/>
              </a:rPr>
              <a:t>Türkçe</a:t>
            </a:r>
            <a:r>
              <a:rPr lang="en-US" sz="1400" b="0" i="0" dirty="0">
                <a:effectLst/>
                <a:latin typeface="Calibri" panose="020F0502020204030204" pitchFamily="34" charset="0"/>
              </a:rPr>
              <a:t> </a:t>
            </a:r>
            <a:r>
              <a:rPr lang="en-US" sz="1400" b="0" i="0" dirty="0" err="1">
                <a:effectLst/>
                <a:latin typeface="Calibri" panose="020F0502020204030204" pitchFamily="34" charset="0"/>
              </a:rPr>
              <a:t>hayli</a:t>
            </a:r>
            <a:r>
              <a:rPr lang="en-US" sz="1400" b="0" i="0" dirty="0">
                <a:effectLst/>
                <a:latin typeface="Calibri" panose="020F0502020204030204" pitchFamily="34" charset="0"/>
              </a:rPr>
              <a:t> </a:t>
            </a:r>
            <a:r>
              <a:rPr lang="en-US" sz="1400" b="0" i="0" dirty="0" err="1">
                <a:effectLst/>
                <a:latin typeface="Calibri" panose="020F0502020204030204" pitchFamily="34" charset="0"/>
              </a:rPr>
              <a:t>muamması</a:t>
            </a:r>
            <a:r>
              <a:rPr lang="en-US" sz="1400" b="0" i="0" dirty="0">
                <a:effectLst/>
                <a:latin typeface="Calibri" panose="020F0502020204030204" pitchFamily="34" charset="0"/>
              </a:rPr>
              <a:t> </a:t>
            </a:r>
            <a:r>
              <a:rPr lang="en-US" sz="1400" b="0" i="0" dirty="0" err="1">
                <a:effectLst/>
                <a:latin typeface="Calibri" panose="020F0502020204030204" pitchFamily="34" charset="0"/>
              </a:rPr>
              <a:t>vardır</a:t>
            </a:r>
            <a:r>
              <a:rPr lang="en-US" sz="1400" b="0" i="0" dirty="0">
                <a:effectLst/>
                <a:latin typeface="Calibri" panose="020F0502020204030204" pitchFamily="34" charset="0"/>
              </a:rPr>
              <a:t>.</a:t>
            </a:r>
            <a:endParaRPr lang="en-US" sz="1400" dirty="0">
              <a:latin typeface="Calibri" panose="020F0502020204030204" pitchFamily="34" charset="0"/>
            </a:endParaRPr>
          </a:p>
          <a:p>
            <a:r>
              <a:rPr lang="en-US" sz="1400" b="0" i="1" dirty="0">
                <a:effectLst/>
                <a:latin typeface="Calibri" panose="020F0502020204030204" pitchFamily="34" charset="0"/>
              </a:rPr>
              <a:t>Rind </a:t>
            </a:r>
            <a:r>
              <a:rPr lang="en-US" sz="1400" b="0" i="1" dirty="0" err="1">
                <a:effectLst/>
                <a:latin typeface="Calibri" panose="020F0502020204030204" pitchFamily="34" charset="0"/>
              </a:rPr>
              <a:t>ü</a:t>
            </a:r>
            <a:r>
              <a:rPr lang="en-US" sz="1400" b="0" i="1" dirty="0">
                <a:effectLst/>
                <a:latin typeface="Calibri" panose="020F0502020204030204" pitchFamily="34" charset="0"/>
              </a:rPr>
              <a:t> </a:t>
            </a:r>
            <a:r>
              <a:rPr lang="en-US" sz="1400" b="0" i="1" dirty="0" err="1">
                <a:effectLst/>
                <a:latin typeface="Calibri" panose="020F0502020204030204" pitchFamily="34" charset="0"/>
              </a:rPr>
              <a:t>Zâhid</a:t>
            </a:r>
            <a:r>
              <a:rPr lang="en-US" sz="1400" b="0" i="0" dirty="0">
                <a:effectLst/>
                <a:latin typeface="Calibri" panose="020F0502020204030204" pitchFamily="34" charset="0"/>
              </a:rPr>
              <a:t>.</a:t>
            </a:r>
            <a:r>
              <a:rPr lang="en-US" sz="1400" b="0" i="1" dirty="0">
                <a:effectLst/>
                <a:latin typeface="Calibri" panose="020F0502020204030204" pitchFamily="34" charset="0"/>
              </a:rPr>
              <a:t> </a:t>
            </a:r>
            <a:r>
              <a:rPr lang="en-US" sz="1400" b="0" i="0" dirty="0" err="1">
                <a:effectLst/>
                <a:latin typeface="Calibri" panose="020F0502020204030204" pitchFamily="34" charset="0"/>
              </a:rPr>
              <a:t>Mistik</a:t>
            </a:r>
            <a:r>
              <a:rPr lang="en-US" sz="1400" b="0" i="0" dirty="0">
                <a:effectLst/>
                <a:latin typeface="Calibri" panose="020F0502020204030204" pitchFamily="34" charset="0"/>
              </a:rPr>
              <a:t> </a:t>
            </a:r>
            <a:r>
              <a:rPr lang="en-US" sz="1400" b="0" i="0" dirty="0" err="1">
                <a:effectLst/>
                <a:latin typeface="Calibri" panose="020F0502020204030204" pitchFamily="34" charset="0"/>
              </a:rPr>
              <a:t>bir</a:t>
            </a:r>
            <a:r>
              <a:rPr lang="en-US" sz="1400" b="0" i="0" dirty="0">
                <a:effectLst/>
                <a:latin typeface="Calibri" panose="020F0502020204030204" pitchFamily="34" charset="0"/>
              </a:rPr>
              <a:t> </a:t>
            </a:r>
            <a:r>
              <a:rPr lang="en-US" sz="1400" b="0" i="0" dirty="0" err="1">
                <a:effectLst/>
                <a:latin typeface="Calibri" panose="020F0502020204030204" pitchFamily="34" charset="0"/>
              </a:rPr>
              <a:t>görüşle</a:t>
            </a:r>
            <a:r>
              <a:rPr lang="en-US" sz="1400" b="0" i="0" dirty="0">
                <a:effectLst/>
                <a:latin typeface="Calibri" panose="020F0502020204030204" pitchFamily="34" charset="0"/>
              </a:rPr>
              <a:t> </a:t>
            </a:r>
            <a:r>
              <a:rPr lang="en-US" sz="1400" b="0" i="0" dirty="0" err="1">
                <a:effectLst/>
                <a:latin typeface="Calibri" panose="020F0502020204030204" pitchFamily="34" charset="0"/>
              </a:rPr>
              <a:t>kaleme</a:t>
            </a:r>
            <a:r>
              <a:rPr lang="en-US" sz="1400" b="0" i="0" dirty="0">
                <a:effectLst/>
                <a:latin typeface="Calibri" panose="020F0502020204030204" pitchFamily="34" charset="0"/>
              </a:rPr>
              <a:t> </a:t>
            </a:r>
            <a:r>
              <a:rPr lang="en-US" sz="1400" b="0" i="0" dirty="0" err="1">
                <a:effectLst/>
                <a:latin typeface="Calibri" panose="020F0502020204030204" pitchFamily="34" charset="0"/>
              </a:rPr>
              <a:t>alınan</a:t>
            </a:r>
            <a:r>
              <a:rPr lang="en-US" sz="1400" b="0" i="0" dirty="0">
                <a:effectLst/>
                <a:latin typeface="Calibri" panose="020F0502020204030204" pitchFamily="34" charset="0"/>
              </a:rPr>
              <a:t> </a:t>
            </a:r>
            <a:r>
              <a:rPr lang="en-US" sz="1400" b="0" i="0" dirty="0" err="1">
                <a:effectLst/>
                <a:latin typeface="Calibri" panose="020F0502020204030204" pitchFamily="34" charset="0"/>
              </a:rPr>
              <a:t>eserde</a:t>
            </a:r>
            <a:r>
              <a:rPr lang="en-US" sz="1400" b="0" i="0" dirty="0">
                <a:effectLst/>
                <a:latin typeface="Calibri" panose="020F0502020204030204" pitchFamily="34" charset="0"/>
              </a:rPr>
              <a:t>, </a:t>
            </a:r>
            <a:r>
              <a:rPr lang="en-US" sz="1400" b="0" i="0" dirty="0" err="1">
                <a:effectLst/>
                <a:latin typeface="Calibri" panose="020F0502020204030204" pitchFamily="34" charset="0"/>
              </a:rPr>
              <a:t>Fuzûlî’nin</a:t>
            </a:r>
            <a:r>
              <a:rPr lang="en-US" sz="1400" b="0" i="0" dirty="0">
                <a:effectLst/>
                <a:latin typeface="Calibri" panose="020F0502020204030204" pitchFamily="34" charset="0"/>
              </a:rPr>
              <a:t> </a:t>
            </a:r>
            <a:r>
              <a:rPr lang="en-US" sz="1400" b="0" i="0" dirty="0" err="1">
                <a:effectLst/>
                <a:latin typeface="Calibri" panose="020F0502020204030204" pitchFamily="34" charset="0"/>
              </a:rPr>
              <a:t>eski</a:t>
            </a:r>
            <a:r>
              <a:rPr lang="en-US" sz="1400" b="0" i="0" dirty="0">
                <a:effectLst/>
                <a:latin typeface="Calibri" panose="020F0502020204030204" pitchFamily="34" charset="0"/>
              </a:rPr>
              <a:t> </a:t>
            </a:r>
            <a:r>
              <a:rPr lang="en-US" sz="1400" b="0" i="0" dirty="0" err="1">
                <a:effectLst/>
                <a:latin typeface="Calibri" panose="020F0502020204030204" pitchFamily="34" charset="0"/>
              </a:rPr>
              <a:t>edebiyatın</a:t>
            </a:r>
            <a:r>
              <a:rPr lang="en-US" sz="1400" b="0" i="0" dirty="0">
                <a:effectLst/>
                <a:latin typeface="Calibri" panose="020F0502020204030204" pitchFamily="34" charset="0"/>
              </a:rPr>
              <a:t> </a:t>
            </a:r>
            <a:r>
              <a:rPr lang="en-US" sz="1400" b="0" i="0" dirty="0" err="1">
                <a:effectLst/>
                <a:latin typeface="Calibri" panose="020F0502020204030204" pitchFamily="34" charset="0"/>
              </a:rPr>
              <a:t>sınırlı</a:t>
            </a:r>
            <a:r>
              <a:rPr lang="en-US" sz="1400" b="0" i="0" dirty="0">
                <a:effectLst/>
                <a:latin typeface="Calibri" panose="020F0502020204030204" pitchFamily="34" charset="0"/>
              </a:rPr>
              <a:t> </a:t>
            </a:r>
            <a:r>
              <a:rPr lang="en-US" sz="1400" b="0" i="0" dirty="0" err="1">
                <a:effectLst/>
                <a:latin typeface="Calibri" panose="020F0502020204030204" pitchFamily="34" charset="0"/>
              </a:rPr>
              <a:t>imkânları</a:t>
            </a:r>
            <a:r>
              <a:rPr lang="en-US" sz="1400" b="0" i="0" dirty="0">
                <a:effectLst/>
                <a:latin typeface="Calibri" panose="020F0502020204030204" pitchFamily="34" charset="0"/>
              </a:rPr>
              <a:t> </a:t>
            </a:r>
            <a:r>
              <a:rPr lang="en-US" sz="1400" b="0" i="0" dirty="0" err="1">
                <a:effectLst/>
                <a:latin typeface="Calibri" panose="020F0502020204030204" pitchFamily="34" charset="0"/>
              </a:rPr>
              <a:t>içinde</a:t>
            </a:r>
            <a:r>
              <a:rPr lang="en-US" sz="1400" b="0" i="0" dirty="0">
                <a:effectLst/>
                <a:latin typeface="Calibri" panose="020F0502020204030204" pitchFamily="34" charset="0"/>
              </a:rPr>
              <a:t> </a:t>
            </a:r>
            <a:r>
              <a:rPr lang="en-US" sz="1400" b="0" i="0" dirty="0" err="1">
                <a:effectLst/>
                <a:latin typeface="Calibri" panose="020F0502020204030204" pitchFamily="34" charset="0"/>
              </a:rPr>
              <a:t>bir</a:t>
            </a:r>
            <a:r>
              <a:rPr lang="en-US" sz="1400" b="0" i="0" dirty="0">
                <a:effectLst/>
                <a:latin typeface="Calibri" panose="020F0502020204030204" pitchFamily="34" charset="0"/>
              </a:rPr>
              <a:t> </a:t>
            </a:r>
            <a:r>
              <a:rPr lang="en-US" sz="1400" b="0" i="0" dirty="0" err="1">
                <a:effectLst/>
                <a:latin typeface="Calibri" panose="020F0502020204030204" pitchFamily="34" charset="0"/>
              </a:rPr>
              <a:t>dereceye</a:t>
            </a:r>
            <a:r>
              <a:rPr lang="en-US" sz="1400" b="0" i="0" dirty="0">
                <a:effectLst/>
                <a:latin typeface="Calibri" panose="020F0502020204030204" pitchFamily="34" charset="0"/>
              </a:rPr>
              <a:t> </a:t>
            </a:r>
            <a:r>
              <a:rPr lang="en-US" sz="1400" b="0" i="0" dirty="0" err="1">
                <a:effectLst/>
                <a:latin typeface="Calibri" panose="020F0502020204030204" pitchFamily="34" charset="0"/>
              </a:rPr>
              <a:t>kadar</a:t>
            </a:r>
            <a:r>
              <a:rPr lang="en-US" sz="1400" b="0" i="0" dirty="0">
                <a:effectLst/>
                <a:latin typeface="Calibri" panose="020F0502020204030204" pitchFamily="34" charset="0"/>
              </a:rPr>
              <a:t> da </a:t>
            </a:r>
            <a:r>
              <a:rPr lang="en-US" sz="1400" b="0" i="0" dirty="0" err="1">
                <a:effectLst/>
                <a:latin typeface="Calibri" panose="020F0502020204030204" pitchFamily="34" charset="0"/>
              </a:rPr>
              <a:t>olsa</a:t>
            </a:r>
            <a:r>
              <a:rPr lang="en-US" sz="1400" b="0" i="0" dirty="0">
                <a:effectLst/>
                <a:latin typeface="Calibri" panose="020F0502020204030204" pitchFamily="34" charset="0"/>
              </a:rPr>
              <a:t> </a:t>
            </a:r>
            <a:r>
              <a:rPr lang="en-US" sz="1400" b="0" i="0" dirty="0" err="1">
                <a:effectLst/>
                <a:latin typeface="Calibri" panose="020F0502020204030204" pitchFamily="34" charset="0"/>
              </a:rPr>
              <a:t>kendi</a:t>
            </a:r>
            <a:r>
              <a:rPr lang="en-US" sz="1400" b="0" i="0" dirty="0">
                <a:effectLst/>
                <a:latin typeface="Calibri" panose="020F0502020204030204" pitchFamily="34" charset="0"/>
              </a:rPr>
              <a:t> </a:t>
            </a:r>
            <a:r>
              <a:rPr lang="en-US" sz="1400" b="0" i="0" dirty="0" err="1">
                <a:effectLst/>
                <a:latin typeface="Calibri" panose="020F0502020204030204" pitchFamily="34" charset="0"/>
              </a:rPr>
              <a:t>dünya</a:t>
            </a:r>
            <a:r>
              <a:rPr lang="en-US" sz="1400" b="0" i="0" dirty="0">
                <a:effectLst/>
                <a:latin typeface="Calibri" panose="020F0502020204030204" pitchFamily="34" charset="0"/>
              </a:rPr>
              <a:t> </a:t>
            </a:r>
            <a:r>
              <a:rPr lang="en-US" sz="1400" b="0" i="0" dirty="0" err="1">
                <a:effectLst/>
                <a:latin typeface="Calibri" panose="020F0502020204030204" pitchFamily="34" charset="0"/>
              </a:rPr>
              <a:t>görüşünü</a:t>
            </a:r>
            <a:r>
              <a:rPr lang="en-US" sz="1400" b="0" i="0" dirty="0">
                <a:effectLst/>
                <a:latin typeface="Calibri" panose="020F0502020204030204" pitchFamily="34" charset="0"/>
              </a:rPr>
              <a:t> </a:t>
            </a:r>
            <a:r>
              <a:rPr lang="en-US" sz="1400" b="0" i="0" dirty="0" err="1">
                <a:effectLst/>
                <a:latin typeface="Calibri" panose="020F0502020204030204" pitchFamily="34" charset="0"/>
              </a:rPr>
              <a:t>yansıttığı</a:t>
            </a:r>
            <a:r>
              <a:rPr lang="en-US" sz="1400" b="0" i="0" dirty="0">
                <a:effectLst/>
                <a:latin typeface="Calibri" panose="020F0502020204030204" pitchFamily="34" charset="0"/>
              </a:rPr>
              <a:t> </a:t>
            </a:r>
            <a:r>
              <a:rPr lang="en-US" sz="1400" b="0" i="0" dirty="0" err="1">
                <a:effectLst/>
                <a:latin typeface="Calibri" panose="020F0502020204030204" pitchFamily="34" charset="0"/>
              </a:rPr>
              <a:t>söylenebilir</a:t>
            </a:r>
            <a:r>
              <a:rPr lang="en-US" sz="1400" b="0" i="0" dirty="0">
                <a:effectLst/>
                <a:latin typeface="Calibri" panose="020F0502020204030204" pitchFamily="34" charset="0"/>
              </a:rPr>
              <a:t>.</a:t>
            </a:r>
          </a:p>
          <a:p>
            <a:r>
              <a:rPr lang="en-US" sz="1400" b="0" i="1" dirty="0" err="1">
                <a:effectLst/>
                <a:latin typeface="Calibri" panose="020F0502020204030204" pitchFamily="34" charset="0"/>
              </a:rPr>
              <a:t>Ḥüsn</a:t>
            </a:r>
            <a:r>
              <a:rPr lang="en-US" sz="1400" b="0" i="1" dirty="0">
                <a:effectLst/>
                <a:latin typeface="Calibri" panose="020F0502020204030204" pitchFamily="34" charset="0"/>
              </a:rPr>
              <a:t> </a:t>
            </a:r>
            <a:r>
              <a:rPr lang="en-US" sz="1400" b="0" i="1" dirty="0" err="1">
                <a:effectLst/>
                <a:latin typeface="Calibri" panose="020F0502020204030204" pitchFamily="34" charset="0"/>
              </a:rPr>
              <a:t>ü</a:t>
            </a:r>
            <a:r>
              <a:rPr lang="en-US" sz="1400" b="0" i="1" dirty="0">
                <a:effectLst/>
                <a:latin typeface="Calibri" panose="020F0502020204030204" pitchFamily="34" charset="0"/>
              </a:rPr>
              <a:t> </a:t>
            </a:r>
            <a:r>
              <a:rPr lang="en-US" sz="1400" b="0" i="1" dirty="0" err="1">
                <a:effectLst/>
                <a:latin typeface="Calibri" panose="020F0502020204030204" pitchFamily="34" charset="0"/>
              </a:rPr>
              <a:t>ʿAşḳ</a:t>
            </a:r>
            <a:r>
              <a:rPr lang="en-US" sz="1400" b="0" i="0" dirty="0">
                <a:effectLst/>
                <a:latin typeface="Calibri" panose="020F0502020204030204" pitchFamily="34" charset="0"/>
              </a:rPr>
              <a:t>. </a:t>
            </a:r>
            <a:r>
              <a:rPr lang="en-US" sz="1400" b="0" i="0" dirty="0" err="1">
                <a:effectLst/>
                <a:latin typeface="Calibri" panose="020F0502020204030204" pitchFamily="34" charset="0"/>
              </a:rPr>
              <a:t>Genellikle</a:t>
            </a:r>
            <a:r>
              <a:rPr lang="en-US" sz="1400" b="0" i="0" dirty="0">
                <a:effectLst/>
                <a:latin typeface="Calibri" panose="020F0502020204030204" pitchFamily="34" charset="0"/>
              </a:rPr>
              <a:t> </a:t>
            </a:r>
            <a:r>
              <a:rPr lang="en-US" sz="1400" b="0" i="1" dirty="0" err="1">
                <a:effectLst/>
                <a:latin typeface="Calibri" panose="020F0502020204030204" pitchFamily="34" charset="0"/>
              </a:rPr>
              <a:t>Ṣıḥḥat</a:t>
            </a:r>
            <a:r>
              <a:rPr lang="en-US" sz="1400" b="0" i="1" dirty="0">
                <a:effectLst/>
                <a:latin typeface="Calibri" panose="020F0502020204030204" pitchFamily="34" charset="0"/>
              </a:rPr>
              <a:t> u </a:t>
            </a:r>
            <a:r>
              <a:rPr lang="en-US" sz="1400" b="0" i="1" dirty="0" err="1">
                <a:effectLst/>
                <a:latin typeface="Calibri" panose="020F0502020204030204" pitchFamily="34" charset="0"/>
              </a:rPr>
              <a:t>Maraż</a:t>
            </a:r>
            <a:r>
              <a:rPr lang="en-US" sz="1400" b="0" i="0" dirty="0">
                <a:effectLst/>
                <a:latin typeface="Calibri" panose="020F0502020204030204" pitchFamily="34" charset="0"/>
              </a:rPr>
              <a:t> </a:t>
            </a:r>
            <a:r>
              <a:rPr lang="en-US" sz="1400" b="0" i="0" dirty="0" err="1">
                <a:effectLst/>
                <a:latin typeface="Calibri" panose="020F0502020204030204" pitchFamily="34" charset="0"/>
              </a:rPr>
              <a:t>olarak</a:t>
            </a:r>
            <a:r>
              <a:rPr lang="en-US" sz="1400" b="0" i="0" dirty="0">
                <a:effectLst/>
                <a:latin typeface="Calibri" panose="020F0502020204030204" pitchFamily="34" charset="0"/>
              </a:rPr>
              <a:t> </a:t>
            </a:r>
            <a:r>
              <a:rPr lang="en-US" sz="1400" b="0" i="0" dirty="0" err="1">
                <a:effectLst/>
                <a:latin typeface="Calibri" panose="020F0502020204030204" pitchFamily="34" charset="0"/>
              </a:rPr>
              <a:t>tanınan</a:t>
            </a:r>
            <a:r>
              <a:rPr lang="en-US" sz="1400" b="0" i="0" dirty="0">
                <a:effectLst/>
                <a:latin typeface="Calibri" panose="020F0502020204030204" pitchFamily="34" charset="0"/>
              </a:rPr>
              <a:t> </a:t>
            </a:r>
            <a:r>
              <a:rPr lang="en-US" sz="1400" b="0" i="0" dirty="0" err="1">
                <a:effectLst/>
                <a:latin typeface="Calibri" panose="020F0502020204030204" pitchFamily="34" charset="0"/>
              </a:rPr>
              <a:t>esere</a:t>
            </a:r>
            <a:r>
              <a:rPr lang="en-US" sz="1400" b="0" i="0" dirty="0">
                <a:effectLst/>
                <a:latin typeface="Calibri" panose="020F0502020204030204" pitchFamily="34" charset="0"/>
              </a:rPr>
              <a:t> </a:t>
            </a:r>
            <a:r>
              <a:rPr lang="en-US" sz="1400" b="0" i="1" dirty="0" err="1">
                <a:effectLst/>
                <a:latin typeface="Calibri" panose="020F0502020204030204" pitchFamily="34" charset="0"/>
              </a:rPr>
              <a:t>Rûhnâme</a:t>
            </a:r>
            <a:r>
              <a:rPr lang="en-US" sz="1400" b="0" i="0" dirty="0">
                <a:effectLst/>
                <a:latin typeface="Calibri" panose="020F0502020204030204" pitchFamily="34" charset="0"/>
              </a:rPr>
              <a:t> </a:t>
            </a:r>
            <a:r>
              <a:rPr lang="en-US" sz="1400" b="0" i="0" dirty="0" err="1">
                <a:effectLst/>
                <a:latin typeface="Calibri" panose="020F0502020204030204" pitchFamily="34" charset="0"/>
              </a:rPr>
              <a:t>adını</a:t>
            </a:r>
            <a:r>
              <a:rPr lang="en-US" sz="1400" b="0" i="0" dirty="0">
                <a:effectLst/>
                <a:latin typeface="Calibri" panose="020F0502020204030204" pitchFamily="34" charset="0"/>
              </a:rPr>
              <a:t> </a:t>
            </a:r>
            <a:r>
              <a:rPr lang="en-US" sz="1400" b="0" i="0" dirty="0" err="1">
                <a:effectLst/>
                <a:latin typeface="Calibri" panose="020F0502020204030204" pitchFamily="34" charset="0"/>
              </a:rPr>
              <a:t>verenler</a:t>
            </a:r>
            <a:r>
              <a:rPr lang="en-US" sz="1400" b="0" i="0" dirty="0">
                <a:effectLst/>
                <a:latin typeface="Calibri" panose="020F0502020204030204" pitchFamily="34" charset="0"/>
              </a:rPr>
              <a:t> de </a:t>
            </a:r>
            <a:r>
              <a:rPr lang="en-US" sz="1400" b="0" i="0" dirty="0" err="1">
                <a:effectLst/>
                <a:latin typeface="Calibri" panose="020F0502020204030204" pitchFamily="34" charset="0"/>
              </a:rPr>
              <a:t>bulunmaktadır</a:t>
            </a:r>
            <a:r>
              <a:rPr lang="en-US" sz="1400" b="0" i="0" dirty="0">
                <a:effectLst/>
                <a:latin typeface="Calibri" panose="020F0502020204030204" pitchFamily="34" charset="0"/>
              </a:rPr>
              <a:t>.</a:t>
            </a:r>
            <a:endParaRPr lang="en-US" sz="1400" dirty="0">
              <a:latin typeface="Calibri" panose="020F0502020204030204" pitchFamily="34" charset="0"/>
            </a:endParaRPr>
          </a:p>
          <a:p>
            <a:endParaRPr lang="en-TR" sz="1400" dirty="0"/>
          </a:p>
        </p:txBody>
      </p:sp>
      <p:grpSp>
        <p:nvGrpSpPr>
          <p:cNvPr id="18443" name="decorative circles">
            <a:extLst>
              <a:ext uri="{FF2B5EF4-FFF2-40B4-BE49-F238E27FC236}">
                <a16:creationId xmlns:a16="http://schemas.microsoft.com/office/drawing/2014/main" id="{A5A42520-81F5-4CA6-A7DA-9CD71733AB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18444" name="Oval 18443">
              <a:extLst>
                <a:ext uri="{FF2B5EF4-FFF2-40B4-BE49-F238E27FC236}">
                  <a16:creationId xmlns:a16="http://schemas.microsoft.com/office/drawing/2014/main" id="{BDB3C8F9-1E7D-4D3B-A4BF-F97576E5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5" name="Oval 18444">
              <a:extLst>
                <a:ext uri="{FF2B5EF4-FFF2-40B4-BE49-F238E27FC236}">
                  <a16:creationId xmlns:a16="http://schemas.microsoft.com/office/drawing/2014/main" id="{EB80C13D-6AE8-4D68-9A8B-49B796A67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6" name="Oval 18445">
              <a:extLst>
                <a:ext uri="{FF2B5EF4-FFF2-40B4-BE49-F238E27FC236}">
                  <a16:creationId xmlns:a16="http://schemas.microsoft.com/office/drawing/2014/main" id="{B340680A-5931-4B24-ADEB-7656B70FB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7" name="Oval 18446">
              <a:extLst>
                <a:ext uri="{FF2B5EF4-FFF2-40B4-BE49-F238E27FC236}">
                  <a16:creationId xmlns:a16="http://schemas.microsoft.com/office/drawing/2014/main" id="{7EAF5EEB-C2D5-4D5F-8BF0-0E7961A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8" name="Oval 18447">
              <a:extLst>
                <a:ext uri="{FF2B5EF4-FFF2-40B4-BE49-F238E27FC236}">
                  <a16:creationId xmlns:a16="http://schemas.microsoft.com/office/drawing/2014/main" id="{5C482DF8-0B0D-4F32-8416-496960050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434" name="Picture 2" descr="Fuzuli Haberleri | Dünya Bizim Kültür Portalı">
            <a:extLst>
              <a:ext uri="{FF2B5EF4-FFF2-40B4-BE49-F238E27FC236}">
                <a16:creationId xmlns:a16="http://schemas.microsoft.com/office/drawing/2014/main" id="{866EE315-BFD0-F011-D2AF-DEC0DCF2D0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1" r="35550" b="-1"/>
          <a:stretch/>
        </p:blipFill>
        <p:spPr bwMode="auto">
          <a:xfrm>
            <a:off x="6475068" y="1214970"/>
            <a:ext cx="5716932" cy="5643030"/>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939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F596E531-7430-4087-BC87-6EBBD9F5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5" name="Rectangle 19464">
            <a:extLst>
              <a:ext uri="{FF2B5EF4-FFF2-40B4-BE49-F238E27FC236}">
                <a16:creationId xmlns:a16="http://schemas.microsoft.com/office/drawing/2014/main" id="{3761DBE9-7FE6-4545-A3E3-3CB13BEFB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124093E6-30F4-43ED-27EA-4D71C6FF3249}"/>
              </a:ext>
            </a:extLst>
          </p:cNvPr>
          <p:cNvSpPr>
            <a:spLocks noGrp="1"/>
          </p:cNvSpPr>
          <p:nvPr>
            <p:ph type="title"/>
          </p:nvPr>
        </p:nvSpPr>
        <p:spPr>
          <a:xfrm>
            <a:off x="777240" y="777240"/>
            <a:ext cx="6765026" cy="2493876"/>
          </a:xfrm>
        </p:spPr>
        <p:txBody>
          <a:bodyPr anchor="b">
            <a:normAutofit/>
          </a:bodyPr>
          <a:lstStyle/>
          <a:p>
            <a:r>
              <a:rPr lang="en-TR" sz="4400"/>
              <a:t>Arapça Eserleri</a:t>
            </a:r>
          </a:p>
        </p:txBody>
      </p:sp>
      <p:sp>
        <p:nvSpPr>
          <p:cNvPr id="3" name="Content Placeholder 2">
            <a:extLst>
              <a:ext uri="{FF2B5EF4-FFF2-40B4-BE49-F238E27FC236}">
                <a16:creationId xmlns:a16="http://schemas.microsoft.com/office/drawing/2014/main" id="{B37F2EA4-C197-51F0-6116-D5CF2C98AF26}"/>
              </a:ext>
            </a:extLst>
          </p:cNvPr>
          <p:cNvSpPr>
            <a:spLocks noGrp="1"/>
          </p:cNvSpPr>
          <p:nvPr>
            <p:ph idx="1"/>
          </p:nvPr>
        </p:nvSpPr>
        <p:spPr>
          <a:xfrm>
            <a:off x="777240" y="3428999"/>
            <a:ext cx="6765026" cy="2747963"/>
          </a:xfrm>
        </p:spPr>
        <p:txBody>
          <a:bodyPr anchor="t">
            <a:normAutofit/>
          </a:bodyPr>
          <a:lstStyle/>
          <a:p>
            <a:r>
              <a:rPr lang="en-US" sz="1800" b="0" i="1">
                <a:effectLst/>
                <a:latin typeface="Calibri" panose="020F0502020204030204" pitchFamily="34" charset="0"/>
              </a:rPr>
              <a:t>Dîvân</a:t>
            </a:r>
            <a:r>
              <a:rPr lang="en-US" sz="1800" b="0" i="0">
                <a:effectLst/>
                <a:latin typeface="Calibri" panose="020F0502020204030204" pitchFamily="34" charset="0"/>
              </a:rPr>
              <a:t>. Sadece Hz. Muhammed ve Hz. Ali vasıflarında söylenmiş on bir kaside ile bir hâtimeden meydana gelen 470 beyitlik bu küçük eser mürettep bir divan niteliği göstermediği halde bu adla anılmıştır.</a:t>
            </a:r>
          </a:p>
          <a:p>
            <a:r>
              <a:rPr lang="en-US" sz="1800" b="0" i="1" u="none" strike="noStrike">
                <a:effectLst/>
                <a:latin typeface="Calibri" panose="020F0502020204030204" pitchFamily="34" charset="0"/>
              </a:rPr>
              <a:t>Maṭlaʿu’l-iʿtiḳād</a:t>
            </a:r>
            <a:r>
              <a:rPr lang="en-US" sz="1800" b="0" i="1">
                <a:effectLst/>
                <a:latin typeface="Calibri" panose="020F0502020204030204" pitchFamily="34" charset="0"/>
              </a:rPr>
              <a:t> fî maʿrifeti’l-mebdeʾ ve’l-meʿâd</a:t>
            </a:r>
            <a:r>
              <a:rPr lang="en-US" sz="1800" b="0" i="0">
                <a:effectLst/>
                <a:latin typeface="Calibri" panose="020F0502020204030204" pitchFamily="34" charset="0"/>
              </a:rPr>
              <a:t>. İnsanın ancak bilgi edinmek suretiyle kâinatın sırlarını, başlangıç ve sonunu öğrenerek Tanrı’ya ulaşabileceğini anlatan mensur bir eserdir.</a:t>
            </a:r>
            <a:endParaRPr lang="en-TR" sz="1800"/>
          </a:p>
        </p:txBody>
      </p:sp>
      <p:grpSp>
        <p:nvGrpSpPr>
          <p:cNvPr id="19467" name="decorative circles">
            <a:extLst>
              <a:ext uri="{FF2B5EF4-FFF2-40B4-BE49-F238E27FC236}">
                <a16:creationId xmlns:a16="http://schemas.microsoft.com/office/drawing/2014/main" id="{090D15CC-A235-4941-B59D-649F70CD1B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37008" y="433142"/>
            <a:ext cx="1122760" cy="6178301"/>
            <a:chOff x="8437008" y="433142"/>
            <a:chExt cx="1122760" cy="6178301"/>
          </a:xfrm>
        </p:grpSpPr>
        <p:sp>
          <p:nvSpPr>
            <p:cNvPr id="19468" name="Oval 19467">
              <a:extLst>
                <a:ext uri="{FF2B5EF4-FFF2-40B4-BE49-F238E27FC236}">
                  <a16:creationId xmlns:a16="http://schemas.microsoft.com/office/drawing/2014/main" id="{787532C7-1215-4178-A923-EF573EC9B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75160" y="82517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9" name="Oval 19468">
              <a:extLst>
                <a:ext uri="{FF2B5EF4-FFF2-40B4-BE49-F238E27FC236}">
                  <a16:creationId xmlns:a16="http://schemas.microsoft.com/office/drawing/2014/main" id="{B0FD62D6-D98A-489D-A5FC-24518D6F9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28229" y="433142"/>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0" name="Oval 19469">
              <a:extLst>
                <a:ext uri="{FF2B5EF4-FFF2-40B4-BE49-F238E27FC236}">
                  <a16:creationId xmlns:a16="http://schemas.microsoft.com/office/drawing/2014/main" id="{0617A8E1-0887-4BEB-AF88-4C490056D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37008" y="5719481"/>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1" name="Oval 19470">
              <a:extLst>
                <a:ext uri="{FF2B5EF4-FFF2-40B4-BE49-F238E27FC236}">
                  <a16:creationId xmlns:a16="http://schemas.microsoft.com/office/drawing/2014/main" id="{15DF5A22-9D25-46A9-8FC0-ED95CF464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93327" y="6145002"/>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2" name="Oval 19471">
              <a:extLst>
                <a:ext uri="{FF2B5EF4-FFF2-40B4-BE49-F238E27FC236}">
                  <a16:creationId xmlns:a16="http://schemas.microsoft.com/office/drawing/2014/main" id="{9CD8CCD3-5B43-4E89-B609-74BE058F7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6963" y="581706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458" name="Picture 2" descr="Fuzulî - Biyografya">
            <a:extLst>
              <a:ext uri="{FF2B5EF4-FFF2-40B4-BE49-F238E27FC236}">
                <a16:creationId xmlns:a16="http://schemas.microsoft.com/office/drawing/2014/main" id="{CC4BE7FA-B179-A98B-210D-98DDE5469E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03" r="21970"/>
          <a:stretch/>
        </p:blipFill>
        <p:spPr bwMode="auto">
          <a:xfrm>
            <a:off x="8608738" y="357441"/>
            <a:ext cx="3580214" cy="5994304"/>
          </a:xfrm>
          <a:custGeom>
            <a:avLst/>
            <a:gdLst/>
            <a:ahLst/>
            <a:cxnLst/>
            <a:rect l="l" t="t" r="r" b="b"/>
            <a:pathLst>
              <a:path w="3735324" h="6254002">
                <a:moveTo>
                  <a:pt x="3127001" y="0"/>
                </a:moveTo>
                <a:cubicBezTo>
                  <a:pt x="3288907" y="0"/>
                  <a:pt x="3447939" y="12305"/>
                  <a:pt x="3603212" y="36030"/>
                </a:cubicBezTo>
                <a:lnTo>
                  <a:pt x="3735324" y="59623"/>
                </a:lnTo>
                <a:lnTo>
                  <a:pt x="3735324" y="6194380"/>
                </a:lnTo>
                <a:lnTo>
                  <a:pt x="3603212" y="6217972"/>
                </a:lnTo>
                <a:cubicBezTo>
                  <a:pt x="3447939" y="6241698"/>
                  <a:pt x="3288907" y="6254002"/>
                  <a:pt x="3127001" y="6254002"/>
                </a:cubicBezTo>
                <a:cubicBezTo>
                  <a:pt x="1400006" y="6254002"/>
                  <a:pt x="0" y="4853996"/>
                  <a:pt x="0" y="3127001"/>
                </a:cubicBezTo>
                <a:cubicBezTo>
                  <a:pt x="0" y="1400006"/>
                  <a:pt x="1400006" y="0"/>
                  <a:pt x="312700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669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6031-DFBD-F3C6-CA40-E8F3272F52AC}"/>
              </a:ext>
            </a:extLst>
          </p:cNvPr>
          <p:cNvSpPr>
            <a:spLocks noGrp="1"/>
          </p:cNvSpPr>
          <p:nvPr>
            <p:ph type="title"/>
          </p:nvPr>
        </p:nvSpPr>
        <p:spPr/>
        <p:txBody>
          <a:bodyPr/>
          <a:lstStyle/>
          <a:p>
            <a:r>
              <a:rPr lang="en-TR" dirty="0"/>
              <a:t>Referanslar</a:t>
            </a:r>
          </a:p>
        </p:txBody>
      </p:sp>
      <p:sp>
        <p:nvSpPr>
          <p:cNvPr id="3" name="Content Placeholder 2">
            <a:extLst>
              <a:ext uri="{FF2B5EF4-FFF2-40B4-BE49-F238E27FC236}">
                <a16:creationId xmlns:a16="http://schemas.microsoft.com/office/drawing/2014/main" id="{D8F061AE-8481-1D73-60C4-FC81E25D470A}"/>
              </a:ext>
            </a:extLst>
          </p:cNvPr>
          <p:cNvSpPr>
            <a:spLocks noGrp="1"/>
          </p:cNvSpPr>
          <p:nvPr>
            <p:ph idx="1"/>
          </p:nvPr>
        </p:nvSpPr>
        <p:spPr/>
        <p:txBody>
          <a:bodyPr/>
          <a:lstStyle/>
          <a:p>
            <a:r>
              <a:rPr lang="en-TR" dirty="0"/>
              <a:t>TDV İslam Ansiklopedisi, </a:t>
            </a:r>
            <a:r>
              <a:rPr lang="en-US" dirty="0">
                <a:hlinkClick r:id="rId2"/>
              </a:rPr>
              <a:t>https://islamansiklopedisi.org.tr/fuzuli</a:t>
            </a:r>
            <a:r>
              <a:rPr lang="en-US" dirty="0"/>
              <a:t>.</a:t>
            </a:r>
          </a:p>
          <a:p>
            <a:r>
              <a:rPr lang="en-US" dirty="0" err="1"/>
              <a:t>Vikipedi</a:t>
            </a:r>
            <a:r>
              <a:rPr lang="en-US" dirty="0"/>
              <a:t>, </a:t>
            </a:r>
            <a:r>
              <a:rPr lang="en-US" dirty="0" err="1"/>
              <a:t>Fuzûlî</a:t>
            </a:r>
            <a:r>
              <a:rPr lang="en-US" dirty="0"/>
              <a:t>, </a:t>
            </a:r>
            <a:r>
              <a:rPr lang="en-US" dirty="0">
                <a:hlinkClick r:id="rId3"/>
              </a:rPr>
              <a:t>https://tr.wikipedia.org/wiki/Fuz%C3%BBl%C3%AE</a:t>
            </a:r>
            <a:endParaRPr lang="en-US" dirty="0"/>
          </a:p>
          <a:p>
            <a:r>
              <a:rPr lang="en-US" dirty="0" err="1"/>
              <a:t>Türk</a:t>
            </a:r>
            <a:r>
              <a:rPr lang="en-US" dirty="0"/>
              <a:t> </a:t>
            </a:r>
            <a:r>
              <a:rPr lang="en-US" dirty="0" err="1"/>
              <a:t>Edebiyatı</a:t>
            </a:r>
            <a:r>
              <a:rPr lang="en-US" dirty="0"/>
              <a:t>, </a:t>
            </a:r>
            <a:r>
              <a:rPr lang="en-US" dirty="0">
                <a:hlinkClick r:id="rId4"/>
              </a:rPr>
              <a:t>https://www.turkedebiyati.org/fuzuli/</a:t>
            </a:r>
            <a:endParaRPr lang="en-US" dirty="0"/>
          </a:p>
          <a:p>
            <a:r>
              <a:rPr lang="en-US" dirty="0"/>
              <a:t>Ahmet </a:t>
            </a:r>
            <a:r>
              <a:rPr lang="en-US" dirty="0" err="1"/>
              <a:t>Yesevi</a:t>
            </a:r>
            <a:r>
              <a:rPr lang="en-US" dirty="0"/>
              <a:t> </a:t>
            </a:r>
            <a:r>
              <a:rPr lang="en-US" dirty="0" err="1"/>
              <a:t>Üniversitesi</a:t>
            </a:r>
            <a:r>
              <a:rPr lang="en-US" dirty="0"/>
              <a:t>, </a:t>
            </a:r>
            <a:r>
              <a:rPr lang="en-US" dirty="0">
                <a:hlinkClick r:id="rId5"/>
              </a:rPr>
              <a:t>http://teis.yesevi.edu.tr/madde-detay/fuzuli-mdbir</a:t>
            </a:r>
            <a:r>
              <a:rPr lang="en-US" dirty="0"/>
              <a:t> </a:t>
            </a:r>
            <a:endParaRPr lang="en-TR" dirty="0"/>
          </a:p>
        </p:txBody>
      </p:sp>
    </p:spTree>
    <p:extLst>
      <p:ext uri="{BB962C8B-B14F-4D97-AF65-F5344CB8AC3E}">
        <p14:creationId xmlns:p14="http://schemas.microsoft.com/office/powerpoint/2010/main" val="427185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1" name="Rectangle 308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08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3084" name="Oval 308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Oval 308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Oval 308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Oval 308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8" name="Oval 308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9" name="Oval 308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Oval 308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1" name="Oval 309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Oval 309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3" name="Oval 309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Freeform: Shape 309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3095" name="Freeform: Shape 309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3096" name="Freeform: Shape 309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3097" name="Oval 309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98" name="Freeform: Shape 309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100" name="Rectangle 3099">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2" name="Rectangle 3101">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3074" name="Picture 2" descr="Kerbela - Vikipedi">
            <a:extLst>
              <a:ext uri="{FF2B5EF4-FFF2-40B4-BE49-F238E27FC236}">
                <a16:creationId xmlns:a16="http://schemas.microsoft.com/office/drawing/2014/main" id="{2B7171C6-49C0-12E5-5B99-31E4CA49A06C}"/>
              </a:ext>
            </a:extLst>
          </p:cNvPr>
          <p:cNvPicPr>
            <a:picLocks noGrp="1" noChangeAspect="1" noChangeArrowheads="1"/>
          </p:cNvPicPr>
          <p:nvPr>
            <p:ph idx="1"/>
          </p:nvPr>
        </p:nvPicPr>
        <p:blipFill rotWithShape="1">
          <a:blip r:embed="rId2">
            <a:alphaModFix amt="40000"/>
            <a:extLst>
              <a:ext uri="{28A0092B-C50C-407E-A947-70E740481C1C}">
                <a14:useLocalDpi xmlns:a14="http://schemas.microsoft.com/office/drawing/2010/main" val="0"/>
              </a:ext>
            </a:extLst>
          </a:blip>
          <a:srcRect t="7002" r="-1" b="-1"/>
          <a:stretch/>
        </p:blipFill>
        <p:spPr bwMode="auto">
          <a:xfrm>
            <a:off x="-68802" y="-2"/>
            <a:ext cx="1218895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3104"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3105" name="Oval 3104">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6" name="Oval 3105">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7" name="Oval 3106">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8" name="Oval 3107">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9" name="Oval 3108">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0" name="Oval 3109">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1" name="Oval 3110">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2" name="Oval 3111">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8FD3AF7-A36F-EC25-3E70-7CBCF2A4ECDD}"/>
              </a:ext>
            </a:extLst>
          </p:cNvPr>
          <p:cNvSpPr>
            <a:spLocks noGrp="1"/>
          </p:cNvSpPr>
          <p:nvPr>
            <p:ph type="title"/>
          </p:nvPr>
        </p:nvSpPr>
        <p:spPr>
          <a:xfrm>
            <a:off x="2493803" y="700177"/>
            <a:ext cx="7063739" cy="864645"/>
          </a:xfrm>
        </p:spPr>
        <p:txBody>
          <a:bodyPr vert="horz" lIns="91440" tIns="45720" rIns="91440" bIns="45720" rtlCol="0" anchor="b">
            <a:normAutofit/>
          </a:bodyPr>
          <a:lstStyle/>
          <a:p>
            <a:pPr algn="ctr"/>
            <a:r>
              <a:rPr lang="en-US" dirty="0" err="1">
                <a:solidFill>
                  <a:srgbClr val="FFFFFF"/>
                </a:solidFill>
              </a:rPr>
              <a:t>Doğumu</a:t>
            </a:r>
            <a:endParaRPr lang="en-US" dirty="0">
              <a:solidFill>
                <a:srgbClr val="FFFFFF"/>
              </a:solidFill>
            </a:endParaRPr>
          </a:p>
        </p:txBody>
      </p:sp>
      <p:sp>
        <p:nvSpPr>
          <p:cNvPr id="4" name="TextBox 3">
            <a:extLst>
              <a:ext uri="{FF2B5EF4-FFF2-40B4-BE49-F238E27FC236}">
                <a16:creationId xmlns:a16="http://schemas.microsoft.com/office/drawing/2014/main" id="{A861E126-34EC-18F5-936D-118A9812E762}"/>
              </a:ext>
            </a:extLst>
          </p:cNvPr>
          <p:cNvSpPr txBox="1"/>
          <p:nvPr/>
        </p:nvSpPr>
        <p:spPr>
          <a:xfrm>
            <a:off x="1376283" y="1774495"/>
            <a:ext cx="8960153" cy="4524315"/>
          </a:xfrm>
          <a:prstGeom prst="rect">
            <a:avLst/>
          </a:prstGeom>
          <a:noFill/>
        </p:spPr>
        <p:txBody>
          <a:bodyPr wrap="square" rtlCol="0">
            <a:spAutoFit/>
          </a:bodyPr>
          <a:lstStyle/>
          <a:p>
            <a:r>
              <a:rPr lang="en-US" dirty="0">
                <a:solidFill>
                  <a:schemeClr val="bg1"/>
                </a:solidFill>
              </a:rPr>
              <a:t>F</a:t>
            </a:r>
            <a:r>
              <a:rPr lang="en-TR" dirty="0">
                <a:solidFill>
                  <a:schemeClr val="bg1"/>
                </a:solidFill>
              </a:rPr>
              <a:t>uzûlînin doğum tarihi ve yeri tartışma konusudur. </a:t>
            </a:r>
          </a:p>
          <a:p>
            <a:r>
              <a:rPr lang="en-US" b="0" i="0" dirty="0" err="1">
                <a:solidFill>
                  <a:schemeClr val="bg1"/>
                </a:solidFill>
                <a:effectLst/>
                <a:latin typeface="Calibri" panose="020F0502020204030204" pitchFamily="34" charset="0"/>
              </a:rPr>
              <a:t>Mevcut</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kaynaklar</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onun</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Bağdat</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civarında</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doğduğunu</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kaydederse</a:t>
            </a:r>
            <a:r>
              <a:rPr lang="en-US" b="0" i="0" dirty="0">
                <a:solidFill>
                  <a:schemeClr val="bg1"/>
                </a:solidFill>
                <a:effectLst/>
                <a:latin typeface="Calibri" panose="020F0502020204030204" pitchFamily="34" charset="0"/>
              </a:rPr>
              <a:t> de belli </a:t>
            </a:r>
            <a:r>
              <a:rPr lang="en-US" b="0" i="0" dirty="0" err="1">
                <a:solidFill>
                  <a:schemeClr val="bg1"/>
                </a:solidFill>
                <a:effectLst/>
                <a:latin typeface="Calibri" panose="020F0502020204030204" pitchFamily="34" charset="0"/>
              </a:rPr>
              <a:t>bir</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yer</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üzerinde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birleşemezler</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Latîfî</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Ahdî</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Sâm</a:t>
            </a:r>
            <a:r>
              <a:rPr lang="en-US" b="0" i="0" dirty="0">
                <a:solidFill>
                  <a:schemeClr val="bg1"/>
                </a:solidFill>
                <a:effectLst/>
                <a:latin typeface="Calibri" panose="020F0502020204030204" pitchFamily="34" charset="0"/>
              </a:rPr>
              <a:t> Mirza, </a:t>
            </a:r>
            <a:r>
              <a:rPr lang="en-US" b="0" i="0" dirty="0" err="1">
                <a:solidFill>
                  <a:schemeClr val="bg1"/>
                </a:solidFill>
                <a:effectLst/>
                <a:latin typeface="Calibri" panose="020F0502020204030204" pitchFamily="34" charset="0"/>
              </a:rPr>
              <a:t>Âlî</a:t>
            </a:r>
            <a:r>
              <a:rPr lang="en-US" b="0" i="0" dirty="0">
                <a:solidFill>
                  <a:schemeClr val="bg1"/>
                </a:solidFill>
                <a:effectLst/>
                <a:latin typeface="Calibri" panose="020F0502020204030204" pitchFamily="34" charset="0"/>
              </a:rPr>
              <a:t> Mustafa </a:t>
            </a:r>
            <a:r>
              <a:rPr lang="en-US" b="0" i="0" dirty="0" err="1">
                <a:solidFill>
                  <a:schemeClr val="bg1"/>
                </a:solidFill>
                <a:effectLst/>
                <a:latin typeface="Calibri" panose="020F0502020204030204" pitchFamily="34" charset="0"/>
              </a:rPr>
              <a:t>ve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Âşık</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Çelebi</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bazı</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şiirlerinde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geçen</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Bağdâdî</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ifadesinden</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ve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genellikle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Fuzûlî-yi</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Bağdâdî</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diye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anılmasından</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hareketle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onun</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Bağdat’ta</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doğduğunu</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söylerler</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Kınalızâde</a:t>
            </a:r>
            <a:r>
              <a:rPr lang="en-US" b="0" i="0" dirty="0">
                <a:solidFill>
                  <a:schemeClr val="bg1"/>
                </a:solidFill>
                <a:effectLst/>
                <a:latin typeface="Calibri" panose="020F0502020204030204" pitchFamily="34" charset="0"/>
              </a:rPr>
              <a:t> Hasan </a:t>
            </a:r>
            <a:r>
              <a:rPr lang="en-US" b="0" i="0" dirty="0" err="1">
                <a:solidFill>
                  <a:schemeClr val="bg1"/>
                </a:solidFill>
                <a:effectLst/>
                <a:latin typeface="Calibri" panose="020F0502020204030204" pitchFamily="34" charset="0"/>
              </a:rPr>
              <a:t>Çelebi’ye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göre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Hille’de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Riyâzî’ye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göre</a:t>
            </a:r>
            <a:r>
              <a:rPr lang="en-US" b="0" i="0" dirty="0">
                <a:solidFill>
                  <a:schemeClr val="bg1"/>
                </a:solidFill>
                <a:effectLst/>
                <a:latin typeface="Calibri" panose="020F0502020204030204" pitchFamily="34" charset="0"/>
              </a:rPr>
              <a:t> de </a:t>
            </a:r>
            <a:r>
              <a:rPr lang="en-US" b="0" i="0" dirty="0" err="1">
                <a:solidFill>
                  <a:schemeClr val="bg1"/>
                </a:solidFill>
                <a:effectLst/>
                <a:latin typeface="Calibri" panose="020F0502020204030204" pitchFamily="34" charset="0"/>
              </a:rPr>
              <a:t>Kerbelâ’da</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dünyaya</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gelmiştir</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Ancak</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şairin</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bizzat</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kendisinin</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Türkçe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divanında</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birkaç</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yerde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Bağdat’ı</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diyâr-ı</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gurbet</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sayması</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Sâdıkī-i</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Kitâbdâr’ın</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ondan</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bahsederken</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İbrâhim</a:t>
            </a:r>
            <a:r>
              <a:rPr lang="en-US" b="0" i="0" dirty="0">
                <a:solidFill>
                  <a:schemeClr val="bg1"/>
                </a:solidFill>
                <a:effectLst/>
                <a:latin typeface="Calibri" panose="020F0502020204030204" pitchFamily="34" charset="0"/>
              </a:rPr>
              <a:t> Han </a:t>
            </a:r>
            <a:r>
              <a:rPr lang="en-US" b="0" i="0" dirty="0" err="1">
                <a:solidFill>
                  <a:schemeClr val="bg1"/>
                </a:solidFill>
                <a:effectLst/>
                <a:latin typeface="Calibri" panose="020F0502020204030204" pitchFamily="34" charset="0"/>
              </a:rPr>
              <a:t>hizmetinde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Bağdat’a</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varıp</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ifadesini</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kullanması</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doğum</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yerinin</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Bağdat</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dışında</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bir</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yer</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olduğuna</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delil</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sayılmıştır</a:t>
            </a:r>
            <a:r>
              <a:rPr lang="en-US" b="0" i="0" dirty="0">
                <a:solidFill>
                  <a:schemeClr val="bg1"/>
                </a:solidFill>
                <a:effectLst/>
                <a:latin typeface="Calibri" panose="020F0502020204030204" pitchFamily="34" charset="0"/>
              </a:rPr>
              <a:t>.</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Şiirlerine</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ve</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kaynaklara</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genel</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olarak</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bakıldığında</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Kerbelâ</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yakınlarında</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doğmuş</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olabileceği</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gerçeğe</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daha</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yakın</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gözükmektedir</a:t>
            </a:r>
            <a:r>
              <a:rPr lang="en-US" dirty="0">
                <a:solidFill>
                  <a:schemeClr val="bg1"/>
                </a:solidFill>
                <a:latin typeface="Calibri" panose="020F0502020204030204" pitchFamily="34" charset="0"/>
              </a:rPr>
              <a:t>.</a:t>
            </a:r>
          </a:p>
          <a:p>
            <a:r>
              <a:rPr lang="en-US" b="0" i="0" dirty="0" err="1">
                <a:solidFill>
                  <a:schemeClr val="bg1"/>
                </a:solidFill>
                <a:effectLst/>
                <a:latin typeface="Calibri" panose="020F0502020204030204" pitchFamily="34" charset="0"/>
              </a:rPr>
              <a:t>İbrâhim</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Dakūkī</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Menşe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ve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mevlidim</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Irâk</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cümlesinden</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hareketle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onun</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bu</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ibarenin</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ebcedle</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karşılığı</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olan</a:t>
            </a:r>
            <a:r>
              <a:rPr lang="en-US" b="0" i="0" dirty="0">
                <a:solidFill>
                  <a:schemeClr val="bg1"/>
                </a:solidFill>
                <a:effectLst/>
                <a:latin typeface="Calibri" panose="020F0502020204030204" pitchFamily="34" charset="0"/>
              </a:rPr>
              <a:t> 888 (1483) </a:t>
            </a:r>
            <a:r>
              <a:rPr lang="en-US" b="0" i="0" dirty="0" err="1">
                <a:solidFill>
                  <a:schemeClr val="bg1"/>
                </a:solidFill>
                <a:effectLst/>
                <a:latin typeface="Calibri" panose="020F0502020204030204" pitchFamily="34" charset="0"/>
              </a:rPr>
              <a:t>yılında</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doğduğunu</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ileri</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sürmektedir</a:t>
            </a:r>
            <a:r>
              <a:rPr lang="en-US" b="0" i="0" dirty="0">
                <a:solidFill>
                  <a:schemeClr val="bg1"/>
                </a:solidFill>
                <a:effectLst/>
                <a:latin typeface="Calibri" panose="020F0502020204030204" pitchFamily="34" charset="0"/>
              </a:rPr>
              <a:t>.</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1480’den </a:t>
            </a:r>
            <a:r>
              <a:rPr lang="en-US" dirty="0" err="1">
                <a:solidFill>
                  <a:schemeClr val="bg1"/>
                </a:solidFill>
                <a:latin typeface="Calibri" panose="020F0502020204030204" pitchFamily="34" charset="0"/>
              </a:rPr>
              <a:t>birkaç</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yıl</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sonra</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doğmuş</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olması</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en</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mantıklı</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tahimindir</a:t>
            </a:r>
            <a:r>
              <a:rPr lang="en-US" dirty="0">
                <a:solidFill>
                  <a:schemeClr val="bg1"/>
                </a:solidFill>
                <a:latin typeface="Calibri" panose="020F0502020204030204" pitchFamily="34" charset="0"/>
              </a:rPr>
              <a:t>.</a:t>
            </a:r>
            <a:endParaRPr lang="en-TR" dirty="0">
              <a:solidFill>
                <a:schemeClr val="bg1"/>
              </a:solidFill>
            </a:endParaRPr>
          </a:p>
        </p:txBody>
      </p:sp>
    </p:spTree>
    <p:extLst>
      <p:ext uri="{BB962C8B-B14F-4D97-AF65-F5344CB8AC3E}">
        <p14:creationId xmlns:p14="http://schemas.microsoft.com/office/powerpoint/2010/main" val="419582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6" name="Rectangle 4104">
            <a:extLst>
              <a:ext uri="{FF2B5EF4-FFF2-40B4-BE49-F238E27FC236}">
                <a16:creationId xmlns:a16="http://schemas.microsoft.com/office/drawing/2014/main" id="{F596E531-7430-4087-BC87-6EBBD9F5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7" name="Rectangle 4106">
            <a:extLst>
              <a:ext uri="{FF2B5EF4-FFF2-40B4-BE49-F238E27FC236}">
                <a16:creationId xmlns:a16="http://schemas.microsoft.com/office/drawing/2014/main" id="{3761DBE9-7FE6-4545-A3E3-3CB13BEFB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4C2669CF-50F7-1E07-391A-682A92704695}"/>
              </a:ext>
            </a:extLst>
          </p:cNvPr>
          <p:cNvSpPr>
            <a:spLocks noGrp="1"/>
          </p:cNvSpPr>
          <p:nvPr>
            <p:ph type="title"/>
          </p:nvPr>
        </p:nvSpPr>
        <p:spPr>
          <a:xfrm>
            <a:off x="777240" y="777240"/>
            <a:ext cx="6765026" cy="2493876"/>
          </a:xfrm>
        </p:spPr>
        <p:txBody>
          <a:bodyPr anchor="b">
            <a:normAutofit/>
          </a:bodyPr>
          <a:lstStyle/>
          <a:p>
            <a:r>
              <a:rPr lang="en-TR" sz="4400" dirty="0"/>
              <a:t>Kökeni</a:t>
            </a:r>
          </a:p>
        </p:txBody>
      </p:sp>
      <p:sp>
        <p:nvSpPr>
          <p:cNvPr id="4118" name="Content Placeholder 4101">
            <a:extLst>
              <a:ext uri="{FF2B5EF4-FFF2-40B4-BE49-F238E27FC236}">
                <a16:creationId xmlns:a16="http://schemas.microsoft.com/office/drawing/2014/main" id="{195D0E22-3E9C-55C8-7E32-2A9D62805AE5}"/>
              </a:ext>
            </a:extLst>
          </p:cNvPr>
          <p:cNvSpPr>
            <a:spLocks noGrp="1"/>
          </p:cNvSpPr>
          <p:nvPr>
            <p:ph idx="1"/>
          </p:nvPr>
        </p:nvSpPr>
        <p:spPr>
          <a:xfrm>
            <a:off x="777240" y="3428999"/>
            <a:ext cx="6765026" cy="2747963"/>
          </a:xfrm>
        </p:spPr>
        <p:txBody>
          <a:bodyPr anchor="t">
            <a:normAutofit/>
          </a:bodyPr>
          <a:lstStyle/>
          <a:p>
            <a:r>
              <a:rPr lang="en-US" sz="1600" b="0" i="0" dirty="0" err="1">
                <a:solidFill>
                  <a:srgbClr val="494D55"/>
                </a:solidFill>
                <a:effectLst/>
                <a:latin typeface="Calibri" panose="020F0502020204030204" pitchFamily="34" charset="0"/>
              </a:rPr>
              <a:t>Fuzûlî</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menşe</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itibariyle</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Akkoyunlular</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devrinde</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ve</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bu</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hânedanın</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idaresi</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altında</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Irâk-ı</a:t>
            </a:r>
            <a:r>
              <a:rPr lang="en-US" sz="1600" b="0" i="0" dirty="0">
                <a:solidFill>
                  <a:srgbClr val="494D55"/>
                </a:solidFill>
                <a:effectLst/>
                <a:latin typeface="Calibri" panose="020F0502020204030204" pitchFamily="34" charset="0"/>
              </a:rPr>
              <a:t> Arab </a:t>
            </a:r>
            <a:r>
              <a:rPr lang="en-US" sz="1600" b="0" i="0" dirty="0" err="1">
                <a:solidFill>
                  <a:srgbClr val="494D55"/>
                </a:solidFill>
                <a:effectLst/>
                <a:latin typeface="Calibri" panose="020F0502020204030204" pitchFamily="34" charset="0"/>
              </a:rPr>
              <a:t>adı</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verilen</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bölgede</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yaşayan</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Akkoyunlu</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Türkmenleri’nin</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Bayat</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boyundandır</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Üsküdar</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Hacı</a:t>
            </a:r>
            <a:r>
              <a:rPr lang="en-US" sz="1600" b="0" i="0" dirty="0">
                <a:solidFill>
                  <a:srgbClr val="494D55"/>
                </a:solidFill>
                <a:effectLst/>
                <a:latin typeface="Calibri" panose="020F0502020204030204" pitchFamily="34" charset="0"/>
              </a:rPr>
              <a:t> Selim </a:t>
            </a:r>
            <a:r>
              <a:rPr lang="en-US" sz="1600" b="0" i="0" dirty="0" err="1">
                <a:solidFill>
                  <a:srgbClr val="494D55"/>
                </a:solidFill>
                <a:effectLst/>
                <a:latin typeface="Calibri" panose="020F0502020204030204" pitchFamily="34" charset="0"/>
              </a:rPr>
              <a:t>Ağa</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Kütüphanesi’nde</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bulunan</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bir</a:t>
            </a:r>
            <a:r>
              <a:rPr lang="en-US" sz="1600" b="0" i="0" dirty="0">
                <a:solidFill>
                  <a:srgbClr val="494D55"/>
                </a:solidFill>
                <a:effectLst/>
                <a:latin typeface="Calibri" panose="020F0502020204030204" pitchFamily="34" charset="0"/>
              </a:rPr>
              <a:t> </a:t>
            </a:r>
            <a:r>
              <a:rPr lang="en-US" sz="1600" b="0" i="1" dirty="0" err="1">
                <a:solidFill>
                  <a:srgbClr val="494D55"/>
                </a:solidFill>
                <a:effectLst/>
                <a:latin typeface="Calibri" panose="020F0502020204030204" pitchFamily="34" charset="0"/>
              </a:rPr>
              <a:t>Hadîkatü’s-suadâ</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yazmasının</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ketebesindeki</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kayda</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göre</a:t>
            </a:r>
            <a:r>
              <a:rPr lang="en-US" sz="1600" b="0" i="0" dirty="0">
                <a:solidFill>
                  <a:srgbClr val="494D55"/>
                </a:solidFill>
                <a:effectLst/>
                <a:latin typeface="Calibri" panose="020F0502020204030204" pitchFamily="34" charset="0"/>
              </a:rPr>
              <a:t> “Tatar </a:t>
            </a:r>
            <a:r>
              <a:rPr lang="en-US" sz="1600" b="0" i="0" dirty="0" err="1">
                <a:solidFill>
                  <a:srgbClr val="494D55"/>
                </a:solidFill>
                <a:effectLst/>
                <a:latin typeface="Calibri" panose="020F0502020204030204" pitchFamily="34" charset="0"/>
              </a:rPr>
              <a:t>asıllı</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olduğu</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şeklindeki</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ifadenin</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Türk</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anlamında</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kullanıldığı</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tahmin</a:t>
            </a:r>
            <a:r>
              <a:rPr lang="en-US" sz="1600" b="0" i="0" dirty="0">
                <a:solidFill>
                  <a:srgbClr val="494D55"/>
                </a:solidFill>
                <a:effectLst/>
                <a:latin typeface="Calibri" panose="020F0502020204030204" pitchFamily="34" charset="0"/>
              </a:rPr>
              <a:t> </a:t>
            </a:r>
            <a:r>
              <a:rPr lang="en-US" sz="1600" b="0" i="0" dirty="0" err="1">
                <a:solidFill>
                  <a:srgbClr val="494D55"/>
                </a:solidFill>
                <a:effectLst/>
                <a:latin typeface="Calibri" panose="020F0502020204030204" pitchFamily="34" charset="0"/>
              </a:rPr>
              <a:t>edilmektedir</a:t>
            </a:r>
            <a:r>
              <a:rPr lang="en-US" sz="1600" b="0" i="0" dirty="0">
                <a:solidFill>
                  <a:srgbClr val="494D55"/>
                </a:solidFill>
                <a:effectLst/>
                <a:latin typeface="Calibri" panose="020F0502020204030204" pitchFamily="34" charset="0"/>
              </a:rPr>
              <a:t>.</a:t>
            </a:r>
            <a:endParaRPr lang="en-US" sz="1800" dirty="0"/>
          </a:p>
        </p:txBody>
      </p:sp>
      <p:grpSp>
        <p:nvGrpSpPr>
          <p:cNvPr id="4119" name="decorative circles">
            <a:extLst>
              <a:ext uri="{FF2B5EF4-FFF2-40B4-BE49-F238E27FC236}">
                <a16:creationId xmlns:a16="http://schemas.microsoft.com/office/drawing/2014/main" id="{090D15CC-A235-4941-B59D-649F70CD1B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37008" y="433142"/>
            <a:ext cx="1122760" cy="6178301"/>
            <a:chOff x="8437008" y="433142"/>
            <a:chExt cx="1122760" cy="6178301"/>
          </a:xfrm>
        </p:grpSpPr>
        <p:sp>
          <p:nvSpPr>
            <p:cNvPr id="4120" name="Oval 4109">
              <a:extLst>
                <a:ext uri="{FF2B5EF4-FFF2-40B4-BE49-F238E27FC236}">
                  <a16:creationId xmlns:a16="http://schemas.microsoft.com/office/drawing/2014/main" id="{787532C7-1215-4178-A923-EF573EC9B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75160" y="82517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1" name="Oval 4110">
              <a:extLst>
                <a:ext uri="{FF2B5EF4-FFF2-40B4-BE49-F238E27FC236}">
                  <a16:creationId xmlns:a16="http://schemas.microsoft.com/office/drawing/2014/main" id="{B0FD62D6-D98A-489D-A5FC-24518D6F9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28229" y="433142"/>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2" name="Oval 4111">
              <a:extLst>
                <a:ext uri="{FF2B5EF4-FFF2-40B4-BE49-F238E27FC236}">
                  <a16:creationId xmlns:a16="http://schemas.microsoft.com/office/drawing/2014/main" id="{0617A8E1-0887-4BEB-AF88-4C490056D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37008" y="5719481"/>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3" name="Oval 4112">
              <a:extLst>
                <a:ext uri="{FF2B5EF4-FFF2-40B4-BE49-F238E27FC236}">
                  <a16:creationId xmlns:a16="http://schemas.microsoft.com/office/drawing/2014/main" id="{15DF5A22-9D25-46A9-8FC0-ED95CF464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93327" y="6145002"/>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4" name="Oval 4113">
              <a:extLst>
                <a:ext uri="{FF2B5EF4-FFF2-40B4-BE49-F238E27FC236}">
                  <a16:creationId xmlns:a16="http://schemas.microsoft.com/office/drawing/2014/main" id="{9CD8CCD3-5B43-4E89-B609-74BE058F7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6963" y="581706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a:extLst>
              <a:ext uri="{FF2B5EF4-FFF2-40B4-BE49-F238E27FC236}">
                <a16:creationId xmlns:a16="http://schemas.microsoft.com/office/drawing/2014/main" id="{CF85B4C8-109D-7C78-1960-DE2B8B8F5B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31" r="14728"/>
          <a:stretch/>
        </p:blipFill>
        <p:spPr bwMode="auto">
          <a:xfrm>
            <a:off x="8608738" y="357441"/>
            <a:ext cx="3580214" cy="5994304"/>
          </a:xfrm>
          <a:custGeom>
            <a:avLst/>
            <a:gdLst/>
            <a:ahLst/>
            <a:cxnLst/>
            <a:rect l="l" t="t" r="r" b="b"/>
            <a:pathLst>
              <a:path w="3735324" h="6254002">
                <a:moveTo>
                  <a:pt x="3127001" y="0"/>
                </a:moveTo>
                <a:cubicBezTo>
                  <a:pt x="3288907" y="0"/>
                  <a:pt x="3447939" y="12305"/>
                  <a:pt x="3603212" y="36030"/>
                </a:cubicBezTo>
                <a:lnTo>
                  <a:pt x="3735324" y="59623"/>
                </a:lnTo>
                <a:lnTo>
                  <a:pt x="3735324" y="6194380"/>
                </a:lnTo>
                <a:lnTo>
                  <a:pt x="3603212" y="6217972"/>
                </a:lnTo>
                <a:cubicBezTo>
                  <a:pt x="3447939" y="6241698"/>
                  <a:pt x="3288907" y="6254002"/>
                  <a:pt x="3127001" y="6254002"/>
                </a:cubicBezTo>
                <a:cubicBezTo>
                  <a:pt x="1400006" y="6254002"/>
                  <a:pt x="0" y="4853996"/>
                  <a:pt x="0" y="3127001"/>
                </a:cubicBezTo>
                <a:cubicBezTo>
                  <a:pt x="0" y="1400006"/>
                  <a:pt x="1400006" y="0"/>
                  <a:pt x="312700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96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596E531-7430-4087-BC87-6EBBD9F5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3761DBE9-7FE6-4545-A3E3-3CB13BEFB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37835445-5AED-C353-FDBE-215885E2E848}"/>
              </a:ext>
            </a:extLst>
          </p:cNvPr>
          <p:cNvSpPr>
            <a:spLocks noGrp="1"/>
          </p:cNvSpPr>
          <p:nvPr>
            <p:ph type="title"/>
          </p:nvPr>
        </p:nvSpPr>
        <p:spPr>
          <a:xfrm>
            <a:off x="777240" y="777240"/>
            <a:ext cx="6765026" cy="2493876"/>
          </a:xfrm>
        </p:spPr>
        <p:txBody>
          <a:bodyPr anchor="b">
            <a:normAutofit/>
          </a:bodyPr>
          <a:lstStyle/>
          <a:p>
            <a:r>
              <a:rPr lang="en-TR" sz="4400"/>
              <a:t>Fuzûlî Mahlası</a:t>
            </a:r>
          </a:p>
        </p:txBody>
      </p:sp>
      <p:sp>
        <p:nvSpPr>
          <p:cNvPr id="3" name="Content Placeholder 2">
            <a:extLst>
              <a:ext uri="{FF2B5EF4-FFF2-40B4-BE49-F238E27FC236}">
                <a16:creationId xmlns:a16="http://schemas.microsoft.com/office/drawing/2014/main" id="{14529046-7AF5-AFD4-536D-4F022D903CD4}"/>
              </a:ext>
            </a:extLst>
          </p:cNvPr>
          <p:cNvSpPr>
            <a:spLocks noGrp="1"/>
          </p:cNvSpPr>
          <p:nvPr>
            <p:ph idx="1"/>
          </p:nvPr>
        </p:nvSpPr>
        <p:spPr>
          <a:xfrm>
            <a:off x="777240" y="3428999"/>
            <a:ext cx="6765026" cy="2747963"/>
          </a:xfrm>
        </p:spPr>
        <p:txBody>
          <a:bodyPr anchor="t">
            <a:normAutofit/>
          </a:bodyPr>
          <a:lstStyle/>
          <a:p>
            <a:r>
              <a:rPr lang="en-US" sz="1500" b="0" i="0">
                <a:effectLst/>
                <a:latin typeface="Calibri" panose="020F0502020204030204" pitchFamily="34" charset="0"/>
              </a:rPr>
              <a:t>Şairin mahlası olan Fuzûlî kelimesi, hem “kendini ilgilendirmeyen işlere karışıp lüzumsuz sözler söyleyen kimse”, hem de “yüce, üstün, erdemli” anlamına gelmektedir. Şair bu mahlası niçin seçtiğini Farsça divanının önsözünde şu şekilde açıklamaktadır: “Şiire başlarken günlerce bir mahlas almak yolunda düşündüm. Seçtiğim mahlasa bir müddet sonra bir ortak çıktığı için bir başka mahlas alıyordum. Nihayet benden önce gelen şairlerin ibareleri değil mahlasları kapıştıklarını anladım. Karışıklığı ortadan kaldırmak üzere Fuzûlî mahlasını seçtim. Bu adı kimsenin sevmeyeceğini ve bu sebeple almayacağını tahmin ettiğim için adaşlık endişesinden kurtuldum. Ayrıca ben, Allah’ın inâyetiyle bütün ilim ve fenleri nefsinde toplamış bir insan olarak geçiniyordum. Mahlasım bu amacı da içine alır.”</a:t>
            </a:r>
            <a:endParaRPr lang="en-TR" sz="1500"/>
          </a:p>
        </p:txBody>
      </p:sp>
      <p:grpSp>
        <p:nvGrpSpPr>
          <p:cNvPr id="5131" name="decorative circles">
            <a:extLst>
              <a:ext uri="{FF2B5EF4-FFF2-40B4-BE49-F238E27FC236}">
                <a16:creationId xmlns:a16="http://schemas.microsoft.com/office/drawing/2014/main" id="{090D15CC-A235-4941-B59D-649F70CD1B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37008" y="433142"/>
            <a:ext cx="1122760" cy="6178301"/>
            <a:chOff x="8437008" y="433142"/>
            <a:chExt cx="1122760" cy="6178301"/>
          </a:xfrm>
        </p:grpSpPr>
        <p:sp>
          <p:nvSpPr>
            <p:cNvPr id="5132" name="Oval 5131">
              <a:extLst>
                <a:ext uri="{FF2B5EF4-FFF2-40B4-BE49-F238E27FC236}">
                  <a16:creationId xmlns:a16="http://schemas.microsoft.com/office/drawing/2014/main" id="{787532C7-1215-4178-A923-EF573EC9B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75160" y="82517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Oval 5132">
              <a:extLst>
                <a:ext uri="{FF2B5EF4-FFF2-40B4-BE49-F238E27FC236}">
                  <a16:creationId xmlns:a16="http://schemas.microsoft.com/office/drawing/2014/main" id="{B0FD62D6-D98A-489D-A5FC-24518D6F9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28229" y="433142"/>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Oval 5133">
              <a:extLst>
                <a:ext uri="{FF2B5EF4-FFF2-40B4-BE49-F238E27FC236}">
                  <a16:creationId xmlns:a16="http://schemas.microsoft.com/office/drawing/2014/main" id="{0617A8E1-0887-4BEB-AF88-4C490056D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37008" y="5719481"/>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Oval 5134">
              <a:extLst>
                <a:ext uri="{FF2B5EF4-FFF2-40B4-BE49-F238E27FC236}">
                  <a16:creationId xmlns:a16="http://schemas.microsoft.com/office/drawing/2014/main" id="{15DF5A22-9D25-46A9-8FC0-ED95CF464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93327" y="6145002"/>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6" name="Oval 5135">
              <a:extLst>
                <a:ext uri="{FF2B5EF4-FFF2-40B4-BE49-F238E27FC236}">
                  <a16:creationId xmlns:a16="http://schemas.microsoft.com/office/drawing/2014/main" id="{9CD8CCD3-5B43-4E89-B609-74BE058F7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6963" y="581706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a:extLst>
              <a:ext uri="{FF2B5EF4-FFF2-40B4-BE49-F238E27FC236}">
                <a16:creationId xmlns:a16="http://schemas.microsoft.com/office/drawing/2014/main" id="{7DFAC6D0-AC15-360D-EB90-B0E025E1D2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42"/>
          <a:stretch/>
        </p:blipFill>
        <p:spPr bwMode="auto">
          <a:xfrm>
            <a:off x="8608738" y="357441"/>
            <a:ext cx="3580214" cy="5994304"/>
          </a:xfrm>
          <a:custGeom>
            <a:avLst/>
            <a:gdLst/>
            <a:ahLst/>
            <a:cxnLst/>
            <a:rect l="l" t="t" r="r" b="b"/>
            <a:pathLst>
              <a:path w="3735324" h="6254002">
                <a:moveTo>
                  <a:pt x="3127001" y="0"/>
                </a:moveTo>
                <a:cubicBezTo>
                  <a:pt x="3288907" y="0"/>
                  <a:pt x="3447939" y="12305"/>
                  <a:pt x="3603212" y="36030"/>
                </a:cubicBezTo>
                <a:lnTo>
                  <a:pt x="3735324" y="59623"/>
                </a:lnTo>
                <a:lnTo>
                  <a:pt x="3735324" y="6194380"/>
                </a:lnTo>
                <a:lnTo>
                  <a:pt x="3603212" y="6217972"/>
                </a:lnTo>
                <a:cubicBezTo>
                  <a:pt x="3447939" y="6241698"/>
                  <a:pt x="3288907" y="6254002"/>
                  <a:pt x="3127001" y="6254002"/>
                </a:cubicBezTo>
                <a:cubicBezTo>
                  <a:pt x="1400006" y="6254002"/>
                  <a:pt x="0" y="4853996"/>
                  <a:pt x="0" y="3127001"/>
                </a:cubicBezTo>
                <a:cubicBezTo>
                  <a:pt x="0" y="1400006"/>
                  <a:pt x="1400006" y="0"/>
                  <a:pt x="312700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55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2" name="Rectangle 6150">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3" name="Rectangle 6152">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6706911B-15E8-499C-DAAD-7F4B115EE1D2}"/>
              </a:ext>
            </a:extLst>
          </p:cNvPr>
          <p:cNvSpPr>
            <a:spLocks noGrp="1"/>
          </p:cNvSpPr>
          <p:nvPr>
            <p:ph type="title"/>
          </p:nvPr>
        </p:nvSpPr>
        <p:spPr>
          <a:xfrm>
            <a:off x="777240" y="777240"/>
            <a:ext cx="4606280" cy="2493876"/>
          </a:xfrm>
        </p:spPr>
        <p:txBody>
          <a:bodyPr anchor="b">
            <a:normAutofit/>
          </a:bodyPr>
          <a:lstStyle/>
          <a:p>
            <a:r>
              <a:rPr lang="en-TR" sz="4400" dirty="0"/>
              <a:t>Gazel Örneği</a:t>
            </a:r>
          </a:p>
        </p:txBody>
      </p:sp>
      <p:sp>
        <p:nvSpPr>
          <p:cNvPr id="3" name="Content Placeholder 2">
            <a:extLst>
              <a:ext uri="{FF2B5EF4-FFF2-40B4-BE49-F238E27FC236}">
                <a16:creationId xmlns:a16="http://schemas.microsoft.com/office/drawing/2014/main" id="{3BDBF03D-26BC-60EC-1E2F-6B01E1A0268E}"/>
              </a:ext>
            </a:extLst>
          </p:cNvPr>
          <p:cNvSpPr>
            <a:spLocks noGrp="1"/>
          </p:cNvSpPr>
          <p:nvPr>
            <p:ph idx="1"/>
          </p:nvPr>
        </p:nvSpPr>
        <p:spPr>
          <a:xfrm>
            <a:off x="777240" y="3428999"/>
            <a:ext cx="4606280" cy="2747963"/>
          </a:xfrm>
        </p:spPr>
        <p:txBody>
          <a:bodyPr anchor="t">
            <a:normAutofit/>
          </a:bodyPr>
          <a:lstStyle/>
          <a:p>
            <a:r>
              <a:rPr lang="en-US" sz="1800" b="0" i="1" dirty="0">
                <a:effectLst/>
                <a:latin typeface="Arial" panose="020B0604020202020204" pitchFamily="34" charset="0"/>
              </a:rPr>
              <a:t>Beni </a:t>
            </a:r>
            <a:r>
              <a:rPr lang="en-US" sz="1800" b="0" i="1" dirty="0" err="1">
                <a:effectLst/>
                <a:latin typeface="Arial" panose="020B0604020202020204" pitchFamily="34" charset="0"/>
              </a:rPr>
              <a:t>candan</a:t>
            </a:r>
            <a:r>
              <a:rPr lang="en-US" sz="1800" b="0" i="1" dirty="0">
                <a:effectLst/>
                <a:latin typeface="Arial" panose="020B0604020202020204" pitchFamily="34" charset="0"/>
              </a:rPr>
              <a:t> </a:t>
            </a:r>
            <a:r>
              <a:rPr lang="en-US" sz="1800" b="0" i="1" dirty="0" err="1">
                <a:effectLst/>
                <a:latin typeface="Arial" panose="020B0604020202020204" pitchFamily="34" charset="0"/>
              </a:rPr>
              <a:t>usandırdı</a:t>
            </a:r>
            <a:r>
              <a:rPr lang="en-US" sz="1800" b="0" i="1" dirty="0">
                <a:effectLst/>
                <a:latin typeface="Arial" panose="020B0604020202020204" pitchFamily="34" charset="0"/>
              </a:rPr>
              <a:t>, </a:t>
            </a:r>
            <a:r>
              <a:rPr lang="en-US" sz="1800" b="0" i="1" dirty="0" err="1">
                <a:effectLst/>
                <a:latin typeface="Arial" panose="020B0604020202020204" pitchFamily="34" charset="0"/>
              </a:rPr>
              <a:t>cefadan</a:t>
            </a:r>
            <a:r>
              <a:rPr lang="en-US" sz="1800" b="0" i="1" dirty="0">
                <a:effectLst/>
                <a:latin typeface="Arial" panose="020B0604020202020204" pitchFamily="34" charset="0"/>
              </a:rPr>
              <a:t> </a:t>
            </a:r>
            <a:r>
              <a:rPr lang="en-US" sz="1800" b="0" i="1" dirty="0" err="1">
                <a:effectLst/>
                <a:latin typeface="Arial" panose="020B0604020202020204" pitchFamily="34" charset="0"/>
              </a:rPr>
              <a:t>yâr</a:t>
            </a:r>
            <a:r>
              <a:rPr lang="en-US" sz="1800" b="0" i="1" dirty="0">
                <a:effectLst/>
                <a:latin typeface="Arial" panose="020B0604020202020204" pitchFamily="34" charset="0"/>
              </a:rPr>
              <a:t> </a:t>
            </a:r>
            <a:r>
              <a:rPr lang="en-US" sz="1800" b="0" i="1" dirty="0" err="1">
                <a:effectLst/>
                <a:latin typeface="Arial" panose="020B0604020202020204" pitchFamily="34" charset="0"/>
              </a:rPr>
              <a:t>usanmaz</a:t>
            </a:r>
            <a:r>
              <a:rPr lang="en-US" sz="1800" b="0" i="1" dirty="0">
                <a:effectLst/>
                <a:latin typeface="Arial" panose="020B0604020202020204" pitchFamily="34" charset="0"/>
              </a:rPr>
              <a:t> </a:t>
            </a:r>
            <a:r>
              <a:rPr lang="en-US" sz="1800" b="0" i="1" dirty="0" err="1">
                <a:effectLst/>
                <a:latin typeface="Arial" panose="020B0604020202020204" pitchFamily="34" charset="0"/>
              </a:rPr>
              <a:t>mı</a:t>
            </a:r>
            <a:r>
              <a:rPr lang="en-US" sz="1800" b="0" i="1" dirty="0">
                <a:effectLst/>
                <a:latin typeface="Arial" panose="020B0604020202020204" pitchFamily="34" charset="0"/>
              </a:rPr>
              <a:t>?</a:t>
            </a:r>
            <a:br>
              <a:rPr lang="en-US" sz="1800" b="0" i="0" dirty="0">
                <a:effectLst/>
                <a:latin typeface="Arial" panose="020B0604020202020204" pitchFamily="34" charset="0"/>
              </a:rPr>
            </a:br>
            <a:r>
              <a:rPr lang="en-US" sz="1800" b="0" i="1" dirty="0" err="1">
                <a:effectLst/>
                <a:latin typeface="Arial" panose="020B0604020202020204" pitchFamily="34" charset="0"/>
              </a:rPr>
              <a:t>Felekler</a:t>
            </a:r>
            <a:r>
              <a:rPr lang="en-US" sz="1800" b="0" i="1" dirty="0">
                <a:effectLst/>
                <a:latin typeface="Arial" panose="020B0604020202020204" pitchFamily="34" charset="0"/>
              </a:rPr>
              <a:t> </a:t>
            </a:r>
            <a:r>
              <a:rPr lang="en-US" sz="1800" b="0" i="1" dirty="0" err="1">
                <a:effectLst/>
                <a:latin typeface="Arial" panose="020B0604020202020204" pitchFamily="34" charset="0"/>
              </a:rPr>
              <a:t>yandı</a:t>
            </a:r>
            <a:r>
              <a:rPr lang="en-US" sz="1800" b="0" i="1" dirty="0">
                <a:effectLst/>
                <a:latin typeface="Arial" panose="020B0604020202020204" pitchFamily="34" charset="0"/>
              </a:rPr>
              <a:t> </a:t>
            </a:r>
            <a:r>
              <a:rPr lang="en-US" sz="1800" b="0" i="1" dirty="0" err="1">
                <a:effectLst/>
                <a:latin typeface="Arial" panose="020B0604020202020204" pitchFamily="34" charset="0"/>
              </a:rPr>
              <a:t>ahımdan</a:t>
            </a:r>
            <a:r>
              <a:rPr lang="en-US" sz="1800" b="0" i="1" dirty="0">
                <a:effectLst/>
                <a:latin typeface="Arial" panose="020B0604020202020204" pitchFamily="34" charset="0"/>
              </a:rPr>
              <a:t>, </a:t>
            </a:r>
            <a:r>
              <a:rPr lang="en-US" sz="1800" b="0" i="1" dirty="0" err="1">
                <a:effectLst/>
                <a:latin typeface="Arial" panose="020B0604020202020204" pitchFamily="34" charset="0"/>
              </a:rPr>
              <a:t>murâdım</a:t>
            </a:r>
            <a:r>
              <a:rPr lang="en-US" sz="1800" b="0" i="1" dirty="0">
                <a:effectLst/>
                <a:latin typeface="Arial" panose="020B0604020202020204" pitchFamily="34" charset="0"/>
              </a:rPr>
              <a:t> </a:t>
            </a:r>
            <a:r>
              <a:rPr lang="en-US" sz="1800" b="0" i="1" dirty="0" err="1">
                <a:effectLst/>
                <a:latin typeface="Arial" panose="020B0604020202020204" pitchFamily="34" charset="0"/>
              </a:rPr>
              <a:t>şemi</a:t>
            </a:r>
            <a:r>
              <a:rPr lang="en-US" sz="1800" b="0" i="1" dirty="0">
                <a:effectLst/>
                <a:latin typeface="Arial" panose="020B0604020202020204" pitchFamily="34" charset="0"/>
              </a:rPr>
              <a:t> </a:t>
            </a:r>
            <a:r>
              <a:rPr lang="en-US" sz="1800" b="0" i="1" dirty="0" err="1">
                <a:effectLst/>
                <a:latin typeface="Arial" panose="020B0604020202020204" pitchFamily="34" charset="0"/>
              </a:rPr>
              <a:t>yanmaz</a:t>
            </a:r>
            <a:r>
              <a:rPr lang="en-US" sz="1800" b="0" i="1" dirty="0">
                <a:effectLst/>
                <a:latin typeface="Arial" panose="020B0604020202020204" pitchFamily="34" charset="0"/>
              </a:rPr>
              <a:t> </a:t>
            </a:r>
            <a:r>
              <a:rPr lang="en-US" sz="1800" b="0" i="1" dirty="0" err="1">
                <a:effectLst/>
                <a:latin typeface="Arial" panose="020B0604020202020204" pitchFamily="34" charset="0"/>
              </a:rPr>
              <a:t>mı</a:t>
            </a:r>
            <a:r>
              <a:rPr lang="en-US" sz="1800" b="0" i="1" dirty="0">
                <a:effectLst/>
                <a:latin typeface="Arial" panose="020B0604020202020204" pitchFamily="34" charset="0"/>
              </a:rPr>
              <a:t>?</a:t>
            </a:r>
            <a:br>
              <a:rPr lang="en-US" sz="1800" b="0" i="0" dirty="0">
                <a:effectLst/>
                <a:latin typeface="Arial" panose="020B0604020202020204" pitchFamily="34" charset="0"/>
              </a:rPr>
            </a:br>
            <a:r>
              <a:rPr lang="en-US" sz="1800" b="0" i="1" dirty="0" err="1">
                <a:effectLst/>
                <a:latin typeface="Arial" panose="020B0604020202020204" pitchFamily="34" charset="0"/>
              </a:rPr>
              <a:t>Kamu</a:t>
            </a:r>
            <a:r>
              <a:rPr lang="en-US" sz="1800" b="0" i="1" dirty="0">
                <a:effectLst/>
                <a:latin typeface="Arial" panose="020B0604020202020204" pitchFamily="34" charset="0"/>
              </a:rPr>
              <a:t> </a:t>
            </a:r>
            <a:r>
              <a:rPr lang="en-US" sz="1800" b="0" i="1" dirty="0" err="1">
                <a:effectLst/>
                <a:latin typeface="Arial" panose="020B0604020202020204" pitchFamily="34" charset="0"/>
              </a:rPr>
              <a:t>bimarına</a:t>
            </a:r>
            <a:r>
              <a:rPr lang="en-US" sz="1800" b="0" i="1" dirty="0">
                <a:effectLst/>
                <a:latin typeface="Arial" panose="020B0604020202020204" pitchFamily="34" charset="0"/>
              </a:rPr>
              <a:t> </a:t>
            </a:r>
            <a:r>
              <a:rPr lang="en-US" sz="1800" b="0" i="1" dirty="0" err="1">
                <a:effectLst/>
                <a:latin typeface="Arial" panose="020B0604020202020204" pitchFamily="34" charset="0"/>
              </a:rPr>
              <a:t>cânân</a:t>
            </a:r>
            <a:r>
              <a:rPr lang="en-US" sz="1800" b="0" i="1" dirty="0">
                <a:effectLst/>
                <a:latin typeface="Arial" panose="020B0604020202020204" pitchFamily="34" charset="0"/>
              </a:rPr>
              <a:t> </a:t>
            </a:r>
            <a:r>
              <a:rPr lang="en-US" sz="1800" b="0" i="1" dirty="0" err="1">
                <a:effectLst/>
                <a:latin typeface="Arial" panose="020B0604020202020204" pitchFamily="34" charset="0"/>
              </a:rPr>
              <a:t>devayı</a:t>
            </a:r>
            <a:r>
              <a:rPr lang="en-US" sz="1800" b="0" i="1" dirty="0">
                <a:effectLst/>
                <a:latin typeface="Arial" panose="020B0604020202020204" pitchFamily="34" charset="0"/>
              </a:rPr>
              <a:t> </a:t>
            </a:r>
            <a:r>
              <a:rPr lang="en-US" sz="1800" b="0" i="1" dirty="0" err="1">
                <a:effectLst/>
                <a:latin typeface="Arial" panose="020B0604020202020204" pitchFamily="34" charset="0"/>
              </a:rPr>
              <a:t>dert</a:t>
            </a:r>
            <a:r>
              <a:rPr lang="en-US" sz="1800" b="0" i="1" dirty="0">
                <a:effectLst/>
                <a:latin typeface="Arial" panose="020B0604020202020204" pitchFamily="34" charset="0"/>
              </a:rPr>
              <a:t> </a:t>
            </a:r>
            <a:r>
              <a:rPr lang="en-US" sz="1800" b="0" i="1" dirty="0" err="1">
                <a:effectLst/>
                <a:latin typeface="Arial" panose="020B0604020202020204" pitchFamily="34" charset="0"/>
              </a:rPr>
              <a:t>eder</a:t>
            </a:r>
            <a:r>
              <a:rPr lang="en-US" sz="1800" b="0" i="1" dirty="0">
                <a:effectLst/>
                <a:latin typeface="Arial" panose="020B0604020202020204" pitchFamily="34" charset="0"/>
              </a:rPr>
              <a:t> </a:t>
            </a:r>
            <a:r>
              <a:rPr lang="en-US" sz="1800" b="0" i="1" dirty="0" err="1">
                <a:effectLst/>
                <a:latin typeface="Arial" panose="020B0604020202020204" pitchFamily="34" charset="0"/>
              </a:rPr>
              <a:t>ihsan</a:t>
            </a:r>
            <a:r>
              <a:rPr lang="en-US" sz="1800" b="0" i="1" dirty="0">
                <a:effectLst/>
                <a:latin typeface="Arial" panose="020B0604020202020204" pitchFamily="34" charset="0"/>
              </a:rPr>
              <a:t>,</a:t>
            </a:r>
            <a:br>
              <a:rPr lang="en-US" sz="1800" b="0" i="0" dirty="0">
                <a:effectLst/>
                <a:latin typeface="Arial" panose="020B0604020202020204" pitchFamily="34" charset="0"/>
              </a:rPr>
            </a:br>
            <a:r>
              <a:rPr lang="en-US" sz="1800" b="0" i="1" dirty="0" err="1">
                <a:effectLst/>
                <a:latin typeface="Arial" panose="020B0604020202020204" pitchFamily="34" charset="0"/>
              </a:rPr>
              <a:t>Niçin</a:t>
            </a:r>
            <a:r>
              <a:rPr lang="en-US" sz="1800" b="0" i="1" dirty="0">
                <a:effectLst/>
                <a:latin typeface="Arial" panose="020B0604020202020204" pitchFamily="34" charset="0"/>
              </a:rPr>
              <a:t> </a:t>
            </a:r>
            <a:r>
              <a:rPr lang="en-US" sz="1800" b="0" i="1" dirty="0" err="1">
                <a:effectLst/>
                <a:latin typeface="Arial" panose="020B0604020202020204" pitchFamily="34" charset="0"/>
              </a:rPr>
              <a:t>kılmaz</a:t>
            </a:r>
            <a:r>
              <a:rPr lang="en-US" sz="1800" b="0" i="1" dirty="0">
                <a:effectLst/>
                <a:latin typeface="Arial" panose="020B0604020202020204" pitchFamily="34" charset="0"/>
              </a:rPr>
              <a:t> </a:t>
            </a:r>
            <a:r>
              <a:rPr lang="en-US" sz="1800" b="0" i="1" dirty="0" err="1">
                <a:effectLst/>
                <a:latin typeface="Arial" panose="020B0604020202020204" pitchFamily="34" charset="0"/>
              </a:rPr>
              <a:t>bana</a:t>
            </a:r>
            <a:r>
              <a:rPr lang="en-US" sz="1800" b="0" i="1" dirty="0">
                <a:effectLst/>
                <a:latin typeface="Arial" panose="020B0604020202020204" pitchFamily="34" charset="0"/>
              </a:rPr>
              <a:t> </a:t>
            </a:r>
            <a:r>
              <a:rPr lang="en-US" sz="1800" b="0" i="1" dirty="0" err="1">
                <a:effectLst/>
                <a:latin typeface="Arial" panose="020B0604020202020204" pitchFamily="34" charset="0"/>
              </a:rPr>
              <a:t>derman</a:t>
            </a:r>
            <a:r>
              <a:rPr lang="en-US" sz="1800" b="0" i="1" dirty="0">
                <a:effectLst/>
                <a:latin typeface="Arial" panose="020B0604020202020204" pitchFamily="34" charset="0"/>
              </a:rPr>
              <a:t> </a:t>
            </a:r>
            <a:r>
              <a:rPr lang="en-US" sz="1800" b="0" i="1" dirty="0" err="1">
                <a:effectLst/>
                <a:latin typeface="Arial" panose="020B0604020202020204" pitchFamily="34" charset="0"/>
              </a:rPr>
              <a:t>beni</a:t>
            </a:r>
            <a:r>
              <a:rPr lang="en-US" sz="1800" b="0" i="1" dirty="0">
                <a:effectLst/>
                <a:latin typeface="Arial" panose="020B0604020202020204" pitchFamily="34" charset="0"/>
              </a:rPr>
              <a:t> </a:t>
            </a:r>
            <a:r>
              <a:rPr lang="en-US" sz="1800" b="0" i="1" dirty="0" err="1">
                <a:effectLst/>
                <a:latin typeface="Arial" panose="020B0604020202020204" pitchFamily="34" charset="0"/>
              </a:rPr>
              <a:t>bîmar</a:t>
            </a:r>
            <a:r>
              <a:rPr lang="en-US" sz="1800" b="0" i="1" dirty="0">
                <a:effectLst/>
                <a:latin typeface="Arial" panose="020B0604020202020204" pitchFamily="34" charset="0"/>
              </a:rPr>
              <a:t> </a:t>
            </a:r>
            <a:r>
              <a:rPr lang="en-US" sz="1800" b="0" i="1" dirty="0" err="1">
                <a:effectLst/>
                <a:latin typeface="Arial" panose="020B0604020202020204" pitchFamily="34" charset="0"/>
              </a:rPr>
              <a:t>sanmaz</a:t>
            </a:r>
            <a:r>
              <a:rPr lang="en-US" sz="1800" b="0" i="1" dirty="0">
                <a:effectLst/>
                <a:latin typeface="Arial" panose="020B0604020202020204" pitchFamily="34" charset="0"/>
              </a:rPr>
              <a:t> </a:t>
            </a:r>
            <a:r>
              <a:rPr lang="en-US" sz="1800" b="0" i="1" dirty="0" err="1">
                <a:effectLst/>
                <a:latin typeface="Arial" panose="020B0604020202020204" pitchFamily="34" charset="0"/>
              </a:rPr>
              <a:t>mı</a:t>
            </a:r>
            <a:r>
              <a:rPr lang="en-US" sz="1800" b="0" i="1" dirty="0">
                <a:effectLst/>
                <a:latin typeface="Arial" panose="020B0604020202020204" pitchFamily="34" charset="0"/>
              </a:rPr>
              <a:t>?</a:t>
            </a:r>
            <a:endParaRPr lang="en-US" sz="1800" b="0" i="0" dirty="0">
              <a:effectLst/>
              <a:latin typeface="Arial" panose="020B0604020202020204" pitchFamily="34" charset="0"/>
            </a:endParaRPr>
          </a:p>
          <a:p>
            <a:endParaRPr lang="en-TR" sz="1800" dirty="0"/>
          </a:p>
        </p:txBody>
      </p:sp>
      <p:grpSp>
        <p:nvGrpSpPr>
          <p:cNvPr id="6164"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6165" name="Oval 6155">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6" name="Oval 6156">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7" name="Oval 6157">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8" name="Oval 6158">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9" name="Oval 6159">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46" name="Picture 2" descr="Fuzuli çalışması">
            <a:extLst>
              <a:ext uri="{FF2B5EF4-FFF2-40B4-BE49-F238E27FC236}">
                <a16:creationId xmlns:a16="http://schemas.microsoft.com/office/drawing/2014/main" id="{ED7C6E0E-1ED3-B84C-626F-358CF57C13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16" r="-1" b="32905"/>
          <a:stretch/>
        </p:blipFill>
        <p:spPr bwMode="auto">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44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77889169-379D-4FD8-915F-A11C1EC5B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4215B73D-D047-4FE7-9B7F-1C897694A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0FB5529F-F77E-190E-D964-950AD9F6A12B}"/>
              </a:ext>
            </a:extLst>
          </p:cNvPr>
          <p:cNvSpPr>
            <a:spLocks noGrp="1"/>
          </p:cNvSpPr>
          <p:nvPr>
            <p:ph type="title"/>
          </p:nvPr>
        </p:nvSpPr>
        <p:spPr>
          <a:xfrm>
            <a:off x="777239" y="777240"/>
            <a:ext cx="6168331" cy="2493876"/>
          </a:xfrm>
        </p:spPr>
        <p:txBody>
          <a:bodyPr anchor="b">
            <a:normAutofit/>
          </a:bodyPr>
          <a:lstStyle/>
          <a:p>
            <a:r>
              <a:rPr lang="en-TR" sz="4400"/>
              <a:t>Edebiyata Atılışı</a:t>
            </a:r>
          </a:p>
        </p:txBody>
      </p:sp>
      <p:grpSp>
        <p:nvGrpSpPr>
          <p:cNvPr id="7179" name="decorative circles">
            <a:extLst>
              <a:ext uri="{FF2B5EF4-FFF2-40B4-BE49-F238E27FC236}">
                <a16:creationId xmlns:a16="http://schemas.microsoft.com/office/drawing/2014/main" id="{D25992B3-326F-4D73-95CD-6F59E814C2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93625" y="927887"/>
            <a:ext cx="3205279" cy="2727847"/>
            <a:chOff x="7893625" y="927887"/>
            <a:chExt cx="3205279" cy="2727847"/>
          </a:xfrm>
        </p:grpSpPr>
        <p:sp>
          <p:nvSpPr>
            <p:cNvPr id="7180" name="Oval 7179">
              <a:extLst>
                <a:ext uri="{FF2B5EF4-FFF2-40B4-BE49-F238E27FC236}">
                  <a16:creationId xmlns:a16="http://schemas.microsoft.com/office/drawing/2014/main" id="{D5FEA64E-D98F-4C1C-B7BC-3AD23816D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93625" y="3428999"/>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Oval 7180">
              <a:extLst>
                <a:ext uri="{FF2B5EF4-FFF2-40B4-BE49-F238E27FC236}">
                  <a16:creationId xmlns:a16="http://schemas.microsoft.com/office/drawing/2014/main" id="{35EC959F-E421-470F-BD07-E31C685A4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5295" y="2842228"/>
              <a:ext cx="466441" cy="466441"/>
            </a:xfrm>
            <a:prstGeom prst="ellipse">
              <a:avLst/>
            </a:prstGeom>
            <a:solidFill>
              <a:schemeClr val="tx2">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2" name="Oval 7181">
              <a:extLst>
                <a:ext uri="{FF2B5EF4-FFF2-40B4-BE49-F238E27FC236}">
                  <a16:creationId xmlns:a16="http://schemas.microsoft.com/office/drawing/2014/main" id="{2E29517A-D10E-4DC3-A81A-03A0A97E9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35619" y="296208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3" name="Oval 7182">
              <a:extLst>
                <a:ext uri="{FF2B5EF4-FFF2-40B4-BE49-F238E27FC236}">
                  <a16:creationId xmlns:a16="http://schemas.microsoft.com/office/drawing/2014/main" id="{24DEF73F-0189-4B17-B271-10BEC471B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4744" y="927887"/>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4" name="Oval 7183">
              <a:extLst>
                <a:ext uri="{FF2B5EF4-FFF2-40B4-BE49-F238E27FC236}">
                  <a16:creationId xmlns:a16="http://schemas.microsoft.com/office/drawing/2014/main" id="{F74C9235-7157-48A1-9283-66FAAE5F1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7963" y="1870595"/>
              <a:ext cx="346588" cy="3465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5" name="Oval 7184">
              <a:extLst>
                <a:ext uri="{FF2B5EF4-FFF2-40B4-BE49-F238E27FC236}">
                  <a16:creationId xmlns:a16="http://schemas.microsoft.com/office/drawing/2014/main" id="{EF76350F-FBF0-4328-AA60-4990DACCD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7963" y="256085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87" name="Oval 1">
            <a:extLst>
              <a:ext uri="{FF2B5EF4-FFF2-40B4-BE49-F238E27FC236}">
                <a16:creationId xmlns:a16="http://schemas.microsoft.com/office/drawing/2014/main" id="{6859B3BF-E9F2-4912-A417-7D3FD77BE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2678" y="1"/>
            <a:ext cx="2661680" cy="2424023"/>
          </a:xfrm>
          <a:custGeom>
            <a:avLst/>
            <a:gdLst>
              <a:gd name="connsiteX0" fmla="*/ 572886 w 2661680"/>
              <a:gd name="connsiteY0" fmla="*/ 0 h 2424023"/>
              <a:gd name="connsiteX1" fmla="*/ 2088794 w 2661680"/>
              <a:gd name="connsiteY1" fmla="*/ 0 h 2424023"/>
              <a:gd name="connsiteX2" fmla="*/ 2177378 w 2661680"/>
              <a:gd name="connsiteY2" fmla="*/ 66242 h 2424023"/>
              <a:gd name="connsiteX3" fmla="*/ 2661680 w 2661680"/>
              <a:gd name="connsiteY3" fmla="*/ 1093183 h 2424023"/>
              <a:gd name="connsiteX4" fmla="*/ 1330840 w 2661680"/>
              <a:gd name="connsiteY4" fmla="*/ 2424023 h 2424023"/>
              <a:gd name="connsiteX5" fmla="*/ 0 w 2661680"/>
              <a:gd name="connsiteY5" fmla="*/ 1093183 h 2424023"/>
              <a:gd name="connsiteX6" fmla="*/ 484302 w 2661680"/>
              <a:gd name="connsiteY6" fmla="*/ 66242 h 242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80" h="2424023">
                <a:moveTo>
                  <a:pt x="572886" y="0"/>
                </a:moveTo>
                <a:lnTo>
                  <a:pt x="2088794" y="0"/>
                </a:lnTo>
                <a:lnTo>
                  <a:pt x="2177378" y="66242"/>
                </a:lnTo>
                <a:cubicBezTo>
                  <a:pt x="2473153" y="310338"/>
                  <a:pt x="2661680" y="679744"/>
                  <a:pt x="2661680" y="1093183"/>
                </a:cubicBezTo>
                <a:cubicBezTo>
                  <a:pt x="2661680" y="1828186"/>
                  <a:pt x="2065843" y="2424023"/>
                  <a:pt x="1330840" y="2424023"/>
                </a:cubicBezTo>
                <a:cubicBezTo>
                  <a:pt x="595837" y="2424023"/>
                  <a:pt x="0" y="1828186"/>
                  <a:pt x="0" y="1093183"/>
                </a:cubicBezTo>
                <a:cubicBezTo>
                  <a:pt x="0" y="679744"/>
                  <a:pt x="188527" y="310338"/>
                  <a:pt x="484302" y="66242"/>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89" name="Graphic 7188">
            <a:extLst>
              <a:ext uri="{FF2B5EF4-FFF2-40B4-BE49-F238E27FC236}">
                <a16:creationId xmlns:a16="http://schemas.microsoft.com/office/drawing/2014/main" id="{B93890BA-3DA0-4FE5-95C0-FB4DD439A3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97280" y="16389"/>
            <a:ext cx="2407635" cy="2407635"/>
          </a:xfrm>
          <a:prstGeom prst="rect">
            <a:avLst/>
          </a:prstGeom>
        </p:spPr>
      </p:pic>
      <p:pic>
        <p:nvPicPr>
          <p:cNvPr id="7191" name="Graphic 7190">
            <a:extLst>
              <a:ext uri="{FF2B5EF4-FFF2-40B4-BE49-F238E27FC236}">
                <a16:creationId xmlns:a16="http://schemas.microsoft.com/office/drawing/2014/main" id="{0B6C5D7A-F5E9-44AE-9B0E-DA0C97AD7B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18963" r="52721" b="17441"/>
          <a:stretch/>
        </p:blipFill>
        <p:spPr>
          <a:xfrm>
            <a:off x="10854666" y="0"/>
            <a:ext cx="1334286" cy="2962082"/>
          </a:xfrm>
          <a:prstGeom prst="rect">
            <a:avLst/>
          </a:prstGeom>
        </p:spPr>
      </p:pic>
      <p:sp>
        <p:nvSpPr>
          <p:cNvPr id="3" name="Content Placeholder 2">
            <a:extLst>
              <a:ext uri="{FF2B5EF4-FFF2-40B4-BE49-F238E27FC236}">
                <a16:creationId xmlns:a16="http://schemas.microsoft.com/office/drawing/2014/main" id="{5E74997D-DA7C-D90A-0CCA-053BF7CCEB7C}"/>
              </a:ext>
            </a:extLst>
          </p:cNvPr>
          <p:cNvSpPr>
            <a:spLocks noGrp="1"/>
          </p:cNvSpPr>
          <p:nvPr>
            <p:ph idx="1"/>
          </p:nvPr>
        </p:nvSpPr>
        <p:spPr>
          <a:xfrm>
            <a:off x="777239" y="3428999"/>
            <a:ext cx="6168331" cy="2747963"/>
          </a:xfrm>
        </p:spPr>
        <p:txBody>
          <a:bodyPr anchor="t">
            <a:normAutofit/>
          </a:bodyPr>
          <a:lstStyle/>
          <a:p>
            <a:r>
              <a:rPr lang="en-US" sz="1500" b="0" i="0">
                <a:effectLst/>
                <a:latin typeface="Calibri" panose="020F0502020204030204" pitchFamily="34" charset="0"/>
              </a:rPr>
              <a:t>Fuzûlî’nin şiirlerindeki izlerden, ilk edebî zevkini Âzerî edebiyatının ünlü ismi Habîbî’den aldığı tahmin edilmektedir. Fuzûlî tahsil hayatı sırasında, muhitin de uygun oluşu sayesinde Arapça ve Farsça’yı bu dillerde kusursuz eser yazabilecek ve şiir söyleyebilecek derecede öğrenmiştir. Nitekim Türkçe divanının mukaddimesinde ilmî faaliyeti hakkında bazı bilgiler verirken şunları söyler: “Epey bir zaman hayatımı aklî ve naklî ilimleri elde etmeye, ömrümü hikemî ve hendesî bilgiler edinmeye harcadım. Sonra tefsir ve hadis ilimleriyle meşgul oldum.” Farsça divanının mukaddimesinde de yaratılışındaki sanatkârlık kabiliyeti dolayısıyla gençliğinde kendini şiire fazlaca kaptırdığını, fakat ilme karşı duyduğu arzunun kendisini frenlediğini belirtir.</a:t>
            </a:r>
            <a:endParaRPr lang="en-TR" sz="1500"/>
          </a:p>
        </p:txBody>
      </p:sp>
      <p:pic>
        <p:nvPicPr>
          <p:cNvPr id="7170" name="Picture 2" descr="Gazi Burhaneddin - Azerbaycan">
            <a:extLst>
              <a:ext uri="{FF2B5EF4-FFF2-40B4-BE49-F238E27FC236}">
                <a16:creationId xmlns:a16="http://schemas.microsoft.com/office/drawing/2014/main" id="{79D0FCDC-88BA-912A-2304-973882CB338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013" r="1" b="19656"/>
          <a:stretch/>
        </p:blipFill>
        <p:spPr bwMode="auto">
          <a:xfrm>
            <a:off x="8137628" y="2865926"/>
            <a:ext cx="4054372" cy="3992074"/>
          </a:xfrm>
          <a:custGeom>
            <a:avLst/>
            <a:gdLst/>
            <a:ahLst/>
            <a:cxnLst/>
            <a:rect l="l" t="t" r="r" b="b"/>
            <a:pathLst>
              <a:path w="4012858" h="3951198">
                <a:moveTo>
                  <a:pt x="2361523" y="0"/>
                </a:moveTo>
                <a:cubicBezTo>
                  <a:pt x="2932125" y="0"/>
                  <a:pt x="3455460" y="202372"/>
                  <a:pt x="3863671" y="539257"/>
                </a:cubicBezTo>
                <a:lnTo>
                  <a:pt x="4012858" y="674848"/>
                </a:lnTo>
                <a:lnTo>
                  <a:pt x="4012858" y="3951198"/>
                </a:lnTo>
                <a:lnTo>
                  <a:pt x="618807" y="3951198"/>
                </a:lnTo>
                <a:lnTo>
                  <a:pt x="539257" y="3863671"/>
                </a:lnTo>
                <a:cubicBezTo>
                  <a:pt x="202372" y="3455461"/>
                  <a:pt x="0" y="2932125"/>
                  <a:pt x="0" y="2361523"/>
                </a:cubicBezTo>
                <a:cubicBezTo>
                  <a:pt x="0" y="1057290"/>
                  <a:pt x="1057290" y="0"/>
                  <a:pt x="236152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696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D4AF-82AE-D66D-6EE4-2866D61C56E9}"/>
              </a:ext>
            </a:extLst>
          </p:cNvPr>
          <p:cNvSpPr>
            <a:spLocks noGrp="1"/>
          </p:cNvSpPr>
          <p:nvPr>
            <p:ph type="title"/>
          </p:nvPr>
        </p:nvSpPr>
        <p:spPr/>
        <p:txBody>
          <a:bodyPr/>
          <a:lstStyle/>
          <a:p>
            <a:r>
              <a:rPr lang="en-TR" dirty="0"/>
              <a:t>Beng ü Bâde</a:t>
            </a:r>
          </a:p>
        </p:txBody>
      </p:sp>
      <p:sp>
        <p:nvSpPr>
          <p:cNvPr id="3" name="Content Placeholder 2">
            <a:extLst>
              <a:ext uri="{FF2B5EF4-FFF2-40B4-BE49-F238E27FC236}">
                <a16:creationId xmlns:a16="http://schemas.microsoft.com/office/drawing/2014/main" id="{E64B6C36-D16D-9F53-A6D6-3B7A8BD54878}"/>
              </a:ext>
            </a:extLst>
          </p:cNvPr>
          <p:cNvSpPr>
            <a:spLocks noGrp="1"/>
          </p:cNvSpPr>
          <p:nvPr>
            <p:ph idx="1"/>
          </p:nvPr>
        </p:nvSpPr>
        <p:spPr/>
        <p:txBody>
          <a:bodyPr/>
          <a:lstStyle/>
          <a:p>
            <a:r>
              <a:rPr lang="en-US" b="0" i="0" dirty="0" err="1">
                <a:solidFill>
                  <a:srgbClr val="494D55"/>
                </a:solidFill>
                <a:effectLst/>
                <a:latin typeface="Calibri" panose="020F0502020204030204" pitchFamily="34" charset="0"/>
              </a:rPr>
              <a:t>Şah</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İsmâil</a:t>
            </a:r>
            <a:r>
              <a:rPr lang="en-US" b="0" i="0" dirty="0">
                <a:solidFill>
                  <a:srgbClr val="494D55"/>
                </a:solidFill>
                <a:effectLst/>
                <a:latin typeface="Calibri" panose="020F0502020204030204" pitchFamily="34" charset="0"/>
              </a:rPr>
              <a:t> 914’te (1508) </a:t>
            </a:r>
            <a:r>
              <a:rPr lang="en-US" b="0" i="0" dirty="0" err="1">
                <a:solidFill>
                  <a:srgbClr val="494D55"/>
                </a:solidFill>
                <a:effectLst/>
                <a:latin typeface="Calibri" panose="020F0502020204030204" pitchFamily="34" charset="0"/>
              </a:rPr>
              <a:t>Bağdat’ı</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ele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geçirip</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Müşa‘şaî</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Devleti’ni</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ortadan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kaldırdığı</a:t>
            </a:r>
            <a:r>
              <a:rPr lang="en-US" b="0" i="0" dirty="0">
                <a:solidFill>
                  <a:srgbClr val="494D55"/>
                </a:solidFill>
                <a:effectLst/>
                <a:latin typeface="Calibri" panose="020F0502020204030204" pitchFamily="34" charset="0"/>
              </a:rPr>
              <a:t> zaman </a:t>
            </a:r>
            <a:r>
              <a:rPr lang="en-US" b="0" i="0" dirty="0" err="1">
                <a:solidFill>
                  <a:srgbClr val="494D55"/>
                </a:solidFill>
                <a:effectLst/>
                <a:latin typeface="Calibri" panose="020F0502020204030204" pitchFamily="34" charset="0"/>
              </a:rPr>
              <a:t>Fuzûlî</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bilhassa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edebiyat</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alanında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oldukça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gözde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ve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çevresinde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tanınmış</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genç</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bir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şairdi</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Safevî</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Devleti’nin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kurucusu</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olan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Şah</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İsmâil’in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Horasan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taraflarında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Özbek</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asıllı</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Şeybak</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Han’ı</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mağlûp</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ederek</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ortadan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kaldırdıktan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sonra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kafasını</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şarap</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kadehi</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yaptığı</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bilinmektedir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Fuzûlî</a:t>
            </a:r>
            <a:r>
              <a:rPr lang="en-US" b="0" i="0" dirty="0">
                <a:solidFill>
                  <a:srgbClr val="494D55"/>
                </a:solidFill>
                <a:effectLst/>
                <a:latin typeface="Calibri" panose="020F0502020204030204" pitchFamily="34" charset="0"/>
              </a:rPr>
              <a:t> ilk </a:t>
            </a:r>
            <a:r>
              <a:rPr lang="en-US" b="0" i="0" dirty="0" err="1">
                <a:solidFill>
                  <a:srgbClr val="494D55"/>
                </a:solidFill>
                <a:effectLst/>
                <a:latin typeface="Calibri" panose="020F0502020204030204" pitchFamily="34" charset="0"/>
              </a:rPr>
              <a:t>eserlerinden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biri</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olan</a:t>
            </a:r>
            <a:r>
              <a:rPr lang="en-US" b="0" i="0" dirty="0">
                <a:solidFill>
                  <a:srgbClr val="494D55"/>
                </a:solidFill>
                <a:effectLst/>
                <a:latin typeface="Calibri" panose="020F0502020204030204" pitchFamily="34" charset="0"/>
              </a:rPr>
              <a:t> </a:t>
            </a:r>
            <a:r>
              <a:rPr lang="en-US" b="0" i="1" dirty="0" err="1">
                <a:solidFill>
                  <a:srgbClr val="494D55"/>
                </a:solidFill>
                <a:effectLst/>
                <a:latin typeface="Calibri" panose="020F0502020204030204" pitchFamily="34" charset="0"/>
              </a:rPr>
              <a:t>Beng</a:t>
            </a:r>
            <a:r>
              <a:rPr lang="en-US" b="0" i="1" dirty="0">
                <a:solidFill>
                  <a:srgbClr val="494D55"/>
                </a:solidFill>
                <a:effectLst/>
                <a:latin typeface="Calibri" panose="020F0502020204030204" pitchFamily="34" charset="0"/>
              </a:rPr>
              <a:t> </a:t>
            </a:r>
            <a:r>
              <a:rPr lang="en-US" b="0" i="1" dirty="0" err="1">
                <a:solidFill>
                  <a:srgbClr val="494D55"/>
                </a:solidFill>
                <a:effectLst/>
                <a:latin typeface="Calibri" panose="020F0502020204030204" pitchFamily="34" charset="0"/>
              </a:rPr>
              <a:t>ü</a:t>
            </a:r>
            <a:r>
              <a:rPr lang="en-US" b="0" i="1" dirty="0">
                <a:solidFill>
                  <a:srgbClr val="494D55"/>
                </a:solidFill>
                <a:effectLst/>
                <a:latin typeface="Calibri" panose="020F0502020204030204" pitchFamily="34" charset="0"/>
              </a:rPr>
              <a:t> </a:t>
            </a:r>
            <a:r>
              <a:rPr lang="en-US" b="0" i="1" dirty="0" err="1">
                <a:solidFill>
                  <a:srgbClr val="494D55"/>
                </a:solidFill>
                <a:effectLst/>
                <a:latin typeface="Calibri" panose="020F0502020204030204" pitchFamily="34" charset="0"/>
              </a:rPr>
              <a:t>Bâde</a:t>
            </a:r>
            <a:r>
              <a:rPr lang="en-US" b="0" i="0" dirty="0" err="1">
                <a:solidFill>
                  <a:srgbClr val="494D55"/>
                </a:solidFill>
                <a:effectLst/>
                <a:latin typeface="Calibri" panose="020F0502020204030204" pitchFamily="34" charset="0"/>
              </a:rPr>
              <a:t>’yi</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hayranlık</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ve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takdir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ifade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eden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beyitlerle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Şah</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İsmâil’e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ithaf</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etmiş</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eserinde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bu</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tarihî</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hadiseye</a:t>
            </a:r>
            <a:r>
              <a:rPr lang="en-US" b="0" i="0" dirty="0">
                <a:solidFill>
                  <a:srgbClr val="494D55"/>
                </a:solidFill>
                <a:effectLst/>
                <a:latin typeface="Calibri" panose="020F0502020204030204" pitchFamily="34" charset="0"/>
              </a:rPr>
              <a:t> de </a:t>
            </a:r>
            <a:r>
              <a:rPr lang="en-US" b="0" i="0" dirty="0" err="1">
                <a:solidFill>
                  <a:srgbClr val="494D55"/>
                </a:solidFill>
                <a:effectLst/>
                <a:latin typeface="Calibri" panose="020F0502020204030204" pitchFamily="34" charset="0"/>
              </a:rPr>
              <a:t>işarette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bulunmuştur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Ancak</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İbrâhim</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Dakūkī</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Fuzûlî’nin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Arapça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kasidelerinden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hareketle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kısa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bir</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süre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himayesine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girdiği</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devrin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Muşa‘şaî</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Hükümdarı</a:t>
            </a:r>
            <a:r>
              <a:rPr lang="en-US" b="0" i="0" dirty="0">
                <a:solidFill>
                  <a:srgbClr val="494D55"/>
                </a:solidFill>
                <a:effectLst/>
                <a:latin typeface="Calibri" panose="020F0502020204030204" pitchFamily="34" charset="0"/>
              </a:rPr>
              <a:t> Ali b. Muhsin b. Muhammed b. </a:t>
            </a:r>
            <a:r>
              <a:rPr lang="en-US" b="0" i="0" dirty="0" err="1">
                <a:solidFill>
                  <a:srgbClr val="494D55"/>
                </a:solidFill>
                <a:effectLst/>
                <a:latin typeface="Calibri" panose="020F0502020204030204" pitchFamily="34" charset="0"/>
              </a:rPr>
              <a:t>Felâh’la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olan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yakınlığının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izlerini</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ortadan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kaldırmak</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için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esrara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düşkünlüğüyle</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tanınan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bu</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hükümdarla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şaraba</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düşkünlüğü</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bilinen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İsmâil</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Safevî’nin</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mücadelesini</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konu</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alan</a:t>
            </a:r>
            <a:r>
              <a:rPr lang="en-US" b="0" i="0" dirty="0">
                <a:solidFill>
                  <a:srgbClr val="494D55"/>
                </a:solidFill>
                <a:effectLst/>
                <a:latin typeface="Calibri" panose="020F0502020204030204" pitchFamily="34" charset="0"/>
              </a:rPr>
              <a:t> </a:t>
            </a:r>
            <a:r>
              <a:rPr lang="en-US" b="0" i="1" dirty="0" err="1">
                <a:solidFill>
                  <a:srgbClr val="494D55"/>
                </a:solidFill>
                <a:effectLst/>
                <a:latin typeface="Calibri" panose="020F0502020204030204" pitchFamily="34" charset="0"/>
              </a:rPr>
              <a:t>Beng</a:t>
            </a:r>
            <a:r>
              <a:rPr lang="en-US" b="0" i="1" dirty="0">
                <a:solidFill>
                  <a:srgbClr val="494D55"/>
                </a:solidFill>
                <a:effectLst/>
                <a:latin typeface="Calibri" panose="020F0502020204030204" pitchFamily="34" charset="0"/>
              </a:rPr>
              <a:t> </a:t>
            </a:r>
            <a:r>
              <a:rPr lang="en-US" b="0" i="1" dirty="0" err="1">
                <a:solidFill>
                  <a:srgbClr val="494D55"/>
                </a:solidFill>
                <a:effectLst/>
                <a:latin typeface="Calibri" panose="020F0502020204030204" pitchFamily="34" charset="0"/>
              </a:rPr>
              <a:t>ü</a:t>
            </a:r>
            <a:r>
              <a:rPr lang="en-US" b="0" i="1" dirty="0">
                <a:solidFill>
                  <a:srgbClr val="494D55"/>
                </a:solidFill>
                <a:effectLst/>
                <a:latin typeface="Calibri" panose="020F0502020204030204" pitchFamily="34" charset="0"/>
              </a:rPr>
              <a:t> </a:t>
            </a:r>
            <a:r>
              <a:rPr lang="en-US" b="0" i="1" dirty="0" err="1">
                <a:solidFill>
                  <a:srgbClr val="494D55"/>
                </a:solidFill>
                <a:effectLst/>
                <a:latin typeface="Calibri" panose="020F0502020204030204" pitchFamily="34" charset="0"/>
              </a:rPr>
              <a:t>Bâde</a:t>
            </a:r>
            <a:r>
              <a:rPr lang="en-US" b="0" i="0" dirty="0" err="1">
                <a:solidFill>
                  <a:srgbClr val="494D55"/>
                </a:solidFill>
                <a:effectLst/>
                <a:latin typeface="Calibri" panose="020F0502020204030204" pitchFamily="34" charset="0"/>
              </a:rPr>
              <a:t>’yi</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yazdığını</a:t>
            </a:r>
            <a:r>
              <a:rPr lang="en-US" b="0" i="0" dirty="0">
                <a:solidFill>
                  <a:srgbClr val="494D55"/>
                </a:solidFill>
                <a:effectLst/>
                <a:latin typeface="Calibri" panose="020F0502020204030204" pitchFamily="34" charset="0"/>
              </a:rPr>
              <a:t> </a:t>
            </a:r>
            <a:r>
              <a:rPr lang="en-US" b="0" i="0" dirty="0" err="1">
                <a:solidFill>
                  <a:srgbClr val="494D55"/>
                </a:solidFill>
                <a:effectLst/>
                <a:latin typeface="Calibri" panose="020F0502020204030204" pitchFamily="34" charset="0"/>
              </a:rPr>
              <a:t>belirtmektedir</a:t>
            </a:r>
            <a:r>
              <a:rPr lang="en-US" b="0" i="0" dirty="0">
                <a:solidFill>
                  <a:srgbClr val="494D55"/>
                </a:solidFill>
                <a:effectLst/>
                <a:latin typeface="Calibri" panose="020F0502020204030204" pitchFamily="34" charset="0"/>
              </a:rPr>
              <a:t>.</a:t>
            </a:r>
            <a:endParaRPr lang="en-TR" dirty="0"/>
          </a:p>
        </p:txBody>
      </p:sp>
    </p:spTree>
    <p:extLst>
      <p:ext uri="{BB962C8B-B14F-4D97-AF65-F5344CB8AC3E}">
        <p14:creationId xmlns:p14="http://schemas.microsoft.com/office/powerpoint/2010/main" val="273371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55BB2-72AC-B2F8-B8CD-DEA3A59E8B62}"/>
              </a:ext>
            </a:extLst>
          </p:cNvPr>
          <p:cNvSpPr>
            <a:spLocks noGrp="1"/>
          </p:cNvSpPr>
          <p:nvPr>
            <p:ph type="title"/>
          </p:nvPr>
        </p:nvSpPr>
        <p:spPr/>
        <p:txBody>
          <a:bodyPr/>
          <a:lstStyle/>
          <a:p>
            <a:r>
              <a:rPr lang="en-TR" dirty="0"/>
              <a:t>Haşhaş ve Şarap</a:t>
            </a:r>
          </a:p>
        </p:txBody>
      </p:sp>
      <p:sp>
        <p:nvSpPr>
          <p:cNvPr id="3" name="Content Placeholder 2">
            <a:extLst>
              <a:ext uri="{FF2B5EF4-FFF2-40B4-BE49-F238E27FC236}">
                <a16:creationId xmlns:a16="http://schemas.microsoft.com/office/drawing/2014/main" id="{ECE0551B-6B45-FC3B-30C1-C4648CAFDBD1}"/>
              </a:ext>
            </a:extLst>
          </p:cNvPr>
          <p:cNvSpPr>
            <a:spLocks noGrp="1"/>
          </p:cNvSpPr>
          <p:nvPr>
            <p:ph idx="1"/>
          </p:nvPr>
        </p:nvSpPr>
        <p:spPr/>
        <p:txBody>
          <a:bodyPr/>
          <a:lstStyle/>
          <a:p>
            <a:r>
              <a:rPr lang="en-US" dirty="0" err="1"/>
              <a:t>Hayâlî</a:t>
            </a:r>
            <a:r>
              <a:rPr lang="en-US" dirty="0"/>
              <a:t> </a:t>
            </a:r>
            <a:r>
              <a:rPr lang="en-US" dirty="0" err="1"/>
              <a:t>bir</a:t>
            </a:r>
            <a:r>
              <a:rPr lang="en-US" dirty="0"/>
              <a:t> </a:t>
            </a:r>
            <a:r>
              <a:rPr lang="en-US" dirty="0" err="1"/>
              <a:t>savas</a:t>
            </a:r>
            <a:r>
              <a:rPr lang="en-US" dirty="0"/>
              <a:t>̧ </a:t>
            </a:r>
            <a:r>
              <a:rPr lang="en-US" dirty="0" err="1"/>
              <a:t>Beng</a:t>
            </a:r>
            <a:r>
              <a:rPr lang="en-US" dirty="0"/>
              <a:t> </a:t>
            </a:r>
            <a:r>
              <a:rPr lang="en-US" dirty="0" err="1"/>
              <a:t>ü</a:t>
            </a:r>
            <a:r>
              <a:rPr lang="en-US" dirty="0"/>
              <a:t> </a:t>
            </a:r>
            <a:r>
              <a:rPr lang="en-US" dirty="0" err="1"/>
              <a:t>Bâdesi</a:t>
            </a:r>
            <a:r>
              <a:rPr lang="en-US" dirty="0"/>
              <a:t> </a:t>
            </a:r>
          </a:p>
          <a:p>
            <a:r>
              <a:rPr lang="en-US" dirty="0" err="1"/>
              <a:t>Kaçar</a:t>
            </a:r>
            <a:r>
              <a:rPr lang="en-US" dirty="0"/>
              <a:t> </a:t>
            </a:r>
            <a:r>
              <a:rPr lang="en-US" dirty="0" err="1"/>
              <a:t>dayanmaz</a:t>
            </a:r>
            <a:r>
              <a:rPr lang="en-US" dirty="0"/>
              <a:t> </a:t>
            </a:r>
            <a:r>
              <a:rPr lang="en-US" dirty="0" err="1"/>
              <a:t>şiddet-i</a:t>
            </a:r>
            <a:r>
              <a:rPr lang="en-US" dirty="0"/>
              <a:t> </a:t>
            </a:r>
            <a:r>
              <a:rPr lang="en-US" dirty="0" err="1"/>
              <a:t>harbe</a:t>
            </a:r>
            <a:r>
              <a:rPr lang="en-US" dirty="0"/>
              <a:t> </a:t>
            </a:r>
          </a:p>
          <a:p>
            <a:r>
              <a:rPr lang="en-US" dirty="0" err="1"/>
              <a:t>Zannımca</a:t>
            </a:r>
            <a:r>
              <a:rPr lang="en-US" dirty="0"/>
              <a:t> </a:t>
            </a:r>
            <a:r>
              <a:rPr lang="en-US" dirty="0" err="1"/>
              <a:t>Fuzûlî</a:t>
            </a:r>
            <a:r>
              <a:rPr lang="en-US" dirty="0"/>
              <a:t> </a:t>
            </a:r>
            <a:r>
              <a:rPr lang="en-US" dirty="0" err="1"/>
              <a:t>bu</a:t>
            </a:r>
            <a:r>
              <a:rPr lang="en-US" dirty="0"/>
              <a:t> </a:t>
            </a:r>
            <a:r>
              <a:rPr lang="en-US" dirty="0" err="1"/>
              <a:t>manzûm</a:t>
            </a:r>
            <a:r>
              <a:rPr lang="en-US" dirty="0"/>
              <a:t> </a:t>
            </a:r>
            <a:r>
              <a:rPr lang="en-US" dirty="0" err="1"/>
              <a:t>ile</a:t>
            </a:r>
            <a:r>
              <a:rPr lang="en-US" dirty="0"/>
              <a:t> </a:t>
            </a:r>
          </a:p>
          <a:p>
            <a:r>
              <a:rPr lang="en-US" dirty="0" err="1"/>
              <a:t>Zaferi</a:t>
            </a:r>
            <a:r>
              <a:rPr lang="en-US" dirty="0"/>
              <a:t> </a:t>
            </a:r>
            <a:r>
              <a:rPr lang="en-US" dirty="0" err="1"/>
              <a:t>Bâde’ye</a:t>
            </a:r>
            <a:r>
              <a:rPr lang="en-US" dirty="0"/>
              <a:t> </a:t>
            </a:r>
            <a:r>
              <a:rPr lang="en-US" dirty="0" err="1"/>
              <a:t>vermekte</a:t>
            </a:r>
            <a:r>
              <a:rPr lang="en-US" dirty="0"/>
              <a:t> </a:t>
            </a:r>
            <a:r>
              <a:rPr lang="en-US" dirty="0" err="1"/>
              <a:t>çünki</a:t>
            </a:r>
            <a:r>
              <a:rPr lang="en-US" dirty="0"/>
              <a:t> </a:t>
            </a:r>
          </a:p>
          <a:p>
            <a:r>
              <a:rPr lang="en-US" dirty="0" err="1"/>
              <a:t>Kısıktır</a:t>
            </a:r>
            <a:r>
              <a:rPr lang="en-US" dirty="0"/>
              <a:t> </a:t>
            </a:r>
            <a:r>
              <a:rPr lang="en-US" dirty="0" err="1"/>
              <a:t>orada</a:t>
            </a:r>
            <a:r>
              <a:rPr lang="en-US" dirty="0"/>
              <a:t> </a:t>
            </a:r>
            <a:r>
              <a:rPr lang="en-US" dirty="0" err="1"/>
              <a:t>esrârın</a:t>
            </a:r>
            <a:r>
              <a:rPr lang="en-US" dirty="0"/>
              <a:t> </a:t>
            </a:r>
            <a:r>
              <a:rPr lang="en-US" dirty="0" err="1"/>
              <a:t>sesi</a:t>
            </a:r>
            <a:r>
              <a:rPr lang="en-US" dirty="0"/>
              <a:t> </a:t>
            </a:r>
          </a:p>
          <a:p>
            <a:r>
              <a:rPr lang="en-US" dirty="0" err="1"/>
              <a:t>Şarâbın</a:t>
            </a:r>
            <a:r>
              <a:rPr lang="en-US" dirty="0"/>
              <a:t> </a:t>
            </a:r>
            <a:r>
              <a:rPr lang="en-US" dirty="0" err="1"/>
              <a:t>eline</a:t>
            </a:r>
            <a:r>
              <a:rPr lang="en-US" dirty="0"/>
              <a:t> </a:t>
            </a:r>
            <a:r>
              <a:rPr lang="en-US" dirty="0" err="1"/>
              <a:t>geçer</a:t>
            </a:r>
            <a:r>
              <a:rPr lang="en-US" dirty="0"/>
              <a:t> </a:t>
            </a:r>
            <a:r>
              <a:rPr lang="en-US" dirty="0" err="1"/>
              <a:t>galebe</a:t>
            </a:r>
            <a:r>
              <a:rPr lang="en-US" dirty="0"/>
              <a:t> </a:t>
            </a:r>
          </a:p>
          <a:p>
            <a:r>
              <a:rPr lang="en-US" dirty="0" err="1"/>
              <a:t>Göstermis</a:t>
            </a:r>
            <a:r>
              <a:rPr lang="en-US" dirty="0"/>
              <a:t>̧ </a:t>
            </a:r>
            <a:r>
              <a:rPr lang="en-US" dirty="0" err="1"/>
              <a:t>cemîle</a:t>
            </a:r>
            <a:r>
              <a:rPr lang="en-US" dirty="0"/>
              <a:t> </a:t>
            </a:r>
            <a:r>
              <a:rPr lang="en-US" dirty="0" err="1"/>
              <a:t>Şah</a:t>
            </a:r>
            <a:r>
              <a:rPr lang="en-US" dirty="0"/>
              <a:t> </a:t>
            </a:r>
            <a:r>
              <a:rPr lang="en-US" dirty="0" err="1"/>
              <a:t>İsmaile</a:t>
            </a:r>
            <a:endParaRPr lang="en-US" dirty="0"/>
          </a:p>
          <a:p>
            <a:r>
              <a:rPr lang="en-US" dirty="0"/>
              <a:t> </a:t>
            </a:r>
            <a:r>
              <a:rPr lang="en-US" dirty="0" err="1"/>
              <a:t>Şâh</a:t>
            </a:r>
            <a:r>
              <a:rPr lang="en-US" dirty="0"/>
              <a:t> </a:t>
            </a:r>
            <a:r>
              <a:rPr lang="en-US" dirty="0" err="1"/>
              <a:t>şarâb</a:t>
            </a:r>
            <a:r>
              <a:rPr lang="en-US" dirty="0"/>
              <a:t> </a:t>
            </a:r>
            <a:r>
              <a:rPr lang="en-US" dirty="0" err="1"/>
              <a:t>içerdi</a:t>
            </a:r>
            <a:r>
              <a:rPr lang="en-US" dirty="0"/>
              <a:t> </a:t>
            </a:r>
            <a:r>
              <a:rPr lang="en-US" dirty="0" err="1"/>
              <a:t>Bâyezid</a:t>
            </a:r>
            <a:r>
              <a:rPr lang="en-US" dirty="0"/>
              <a:t> </a:t>
            </a:r>
            <a:r>
              <a:rPr lang="en-US" dirty="0" err="1"/>
              <a:t>bengi</a:t>
            </a:r>
            <a:r>
              <a:rPr lang="en-US" dirty="0"/>
              <a:t> </a:t>
            </a:r>
            <a:endParaRPr lang="en-TR" dirty="0"/>
          </a:p>
        </p:txBody>
      </p:sp>
    </p:spTree>
    <p:extLst>
      <p:ext uri="{BB962C8B-B14F-4D97-AF65-F5344CB8AC3E}">
        <p14:creationId xmlns:p14="http://schemas.microsoft.com/office/powerpoint/2010/main" val="4002634712"/>
      </p:ext>
    </p:extLst>
  </p:cSld>
  <p:clrMapOvr>
    <a:masterClrMapping/>
  </p:clrMapOvr>
</p:sld>
</file>

<file path=ppt/theme/theme1.xml><?xml version="1.0" encoding="utf-8"?>
<a:theme xmlns:a="http://schemas.openxmlformats.org/drawingml/2006/main" name="ConfettiVTI">
  <a:themeElements>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otalTime>182</TotalTime>
  <Words>2295</Words>
  <Application>Microsoft Macintosh PowerPoint</Application>
  <PresentationFormat>Widescreen</PresentationFormat>
  <Paragraphs>80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Gill Sans Nova</vt:lpstr>
      <vt:lpstr>Helvetica</vt:lpstr>
      <vt:lpstr>ConfettiVTI</vt:lpstr>
      <vt:lpstr>Fuzûlî</vt:lpstr>
      <vt:lpstr>Fuzûli Kimdir?</vt:lpstr>
      <vt:lpstr>Doğumu</vt:lpstr>
      <vt:lpstr>Kökeni</vt:lpstr>
      <vt:lpstr>Fuzûlî Mahlası</vt:lpstr>
      <vt:lpstr>Gazel Örneği</vt:lpstr>
      <vt:lpstr>Edebiyata Atılışı</vt:lpstr>
      <vt:lpstr>Beng ü Bâde</vt:lpstr>
      <vt:lpstr>Haşhaş ve Şarap</vt:lpstr>
      <vt:lpstr>Osmanlı Tebaası</vt:lpstr>
      <vt:lpstr>Şikâyetnâme</vt:lpstr>
      <vt:lpstr>Yaşadığı Yerler</vt:lpstr>
      <vt:lpstr>Ölümü</vt:lpstr>
      <vt:lpstr>İtikadî Mezhebi</vt:lpstr>
      <vt:lpstr>Şiir Anlayışı</vt:lpstr>
      <vt:lpstr>Güzellik ve Aşk Anlayışı</vt:lpstr>
      <vt:lpstr>Etkilendiği Şairler</vt:lpstr>
      <vt:lpstr>Dil Kullanımı</vt:lpstr>
      <vt:lpstr>Leyla ile Mecnun ve Aşk Anlayışı</vt:lpstr>
      <vt:lpstr>Türkçe Eserleri</vt:lpstr>
      <vt:lpstr>Farsça Eserleri</vt:lpstr>
      <vt:lpstr>Arapça Eserleri</vt:lpstr>
      <vt:lpstr>Referanslar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Fuzûlî</dc:title>
  <dc:creator>(23) Arda Ertug</dc:creator>
  <cp:lastModifiedBy>(23) Arda Ertug</cp:lastModifiedBy>
  <cp:revision>1</cp:revision>
  <dcterms:created xsi:type="dcterms:W3CDTF">2022-11-30T13:53:06Z</dcterms:created>
  <dcterms:modified xsi:type="dcterms:W3CDTF">2022-11-30T16:55:52Z</dcterms:modified>
</cp:coreProperties>
</file>